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8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7562850" cx="10693400"/>
  <p:notesSz cx="10693400" cy="7562850"/>
  <p:defaultTextStyle>
    <a:defPPr lvl="0">
      <a:defRPr lang="de-DE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587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31519" y="755904"/>
            <a:ext cx="1450848" cy="1267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28159" y="780287"/>
            <a:ext cx="6352032" cy="6010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56022" y="2014187"/>
            <a:ext cx="487680" cy="0"/>
          </a:xfrm>
          <a:custGeom>
            <a:avLst/>
            <a:gdLst/>
            <a:ahLst/>
            <a:cxnLst/>
            <a:rect l="l" t="t" r="r" b="b"/>
            <a:pathLst>
              <a:path w="487680">
                <a:moveTo>
                  <a:pt x="0" y="0"/>
                </a:moveTo>
                <a:lnTo>
                  <a:pt x="487662" y="0"/>
                </a:lnTo>
              </a:path>
            </a:pathLst>
          </a:custGeom>
          <a:ln w="18287">
            <a:solidFill>
              <a:srgbClr val="FBA8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968" y="1719988"/>
            <a:ext cx="9615463" cy="46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9824" y="3702944"/>
            <a:ext cx="9633750" cy="1687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7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2700" y="1888994"/>
            <a:ext cx="5435600" cy="3293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985">
              <a:lnSpc>
                <a:spcPts val="4705"/>
              </a:lnSpc>
            </a:pPr>
            <a:r>
              <a:rPr sz="4500" spc="415" dirty="0">
                <a:latin typeface="Times New Roman"/>
                <a:cs typeface="Times New Roman"/>
              </a:rPr>
              <a:t>The</a:t>
            </a:r>
            <a:r>
              <a:rPr sz="4500" spc="-85" dirty="0">
                <a:latin typeface="Times New Roman"/>
                <a:cs typeface="Times New Roman"/>
              </a:rPr>
              <a:t> </a:t>
            </a:r>
            <a:r>
              <a:rPr sz="4500" spc="355" dirty="0">
                <a:latin typeface="Times New Roman"/>
                <a:cs typeface="Times New Roman"/>
              </a:rPr>
              <a:t>E</a:t>
            </a:r>
            <a:r>
              <a:rPr sz="4500" spc="380" dirty="0">
                <a:latin typeface="Times New Roman"/>
                <a:cs typeface="Times New Roman"/>
              </a:rPr>
              <a:t>s</a:t>
            </a:r>
            <a:r>
              <a:rPr sz="4500" spc="405" dirty="0">
                <a:latin typeface="Times New Roman"/>
                <a:cs typeface="Times New Roman"/>
              </a:rPr>
              <a:t>s</a:t>
            </a:r>
            <a:r>
              <a:rPr sz="4500" spc="550" dirty="0">
                <a:latin typeface="Times New Roman"/>
                <a:cs typeface="Times New Roman"/>
              </a:rPr>
              <a:t>ent</a:t>
            </a:r>
            <a:r>
              <a:rPr sz="4500" spc="330" dirty="0">
                <a:latin typeface="Times New Roman"/>
                <a:cs typeface="Times New Roman"/>
              </a:rPr>
              <a:t>i</a:t>
            </a:r>
            <a:r>
              <a:rPr sz="4500" spc="525" dirty="0">
                <a:latin typeface="Times New Roman"/>
                <a:cs typeface="Times New Roman"/>
              </a:rPr>
              <a:t>a</a:t>
            </a:r>
            <a:r>
              <a:rPr sz="4500" spc="475" dirty="0">
                <a:latin typeface="Times New Roman"/>
                <a:cs typeface="Times New Roman"/>
              </a:rPr>
              <a:t>l</a:t>
            </a:r>
            <a:endParaRPr sz="4500">
              <a:latin typeface="Times New Roman"/>
              <a:cs typeface="Times New Roman"/>
            </a:endParaRPr>
          </a:p>
          <a:p>
            <a:pPr marL="12700">
              <a:lnSpc>
                <a:spcPts val="4245"/>
              </a:lnSpc>
              <a:tabLst>
                <a:tab pos="882650" algn="l"/>
              </a:tabLst>
            </a:pPr>
            <a:r>
              <a:rPr sz="4500" u="heavy" dirty="0">
                <a:solidFill>
                  <a:srgbClr val="FBA56B"/>
                </a:solidFill>
                <a:latin typeface="Times New Roman"/>
                <a:cs typeface="Times New Roman"/>
              </a:rPr>
              <a:t> 	</a:t>
            </a:r>
            <a:r>
              <a:rPr sz="4500" spc="-645" dirty="0">
                <a:solidFill>
                  <a:srgbClr val="FBA56B"/>
                </a:solidFill>
                <a:latin typeface="Times New Roman"/>
                <a:cs typeface="Times New Roman"/>
              </a:rPr>
              <a:t>.</a:t>
            </a:r>
            <a:r>
              <a:rPr sz="4500" spc="-409" dirty="0">
                <a:solidFill>
                  <a:srgbClr val="FBA56B"/>
                </a:solidFill>
                <a:latin typeface="Times New Roman"/>
                <a:cs typeface="Times New Roman"/>
              </a:rPr>
              <a:t>.</a:t>
            </a:r>
            <a:r>
              <a:rPr sz="4500" spc="300" dirty="0">
                <a:latin typeface="Times New Roman"/>
                <a:cs typeface="Times New Roman"/>
              </a:rPr>
              <a:t>R</a:t>
            </a:r>
            <a:r>
              <a:rPr sz="4500" spc="254" dirty="0">
                <a:latin typeface="Times New Roman"/>
                <a:cs typeface="Times New Roman"/>
              </a:rPr>
              <a:t>o</a:t>
            </a:r>
            <a:r>
              <a:rPr sz="4500" spc="465" dirty="0">
                <a:latin typeface="Times New Roman"/>
                <a:cs typeface="Times New Roman"/>
              </a:rPr>
              <a:t>l</a:t>
            </a:r>
            <a:r>
              <a:rPr sz="4500" spc="535" dirty="0">
                <a:latin typeface="Times New Roman"/>
                <a:cs typeface="Times New Roman"/>
              </a:rPr>
              <a:t>e</a:t>
            </a:r>
            <a:r>
              <a:rPr sz="4500" spc="-175" dirty="0">
                <a:latin typeface="Times New Roman"/>
                <a:cs typeface="Times New Roman"/>
              </a:rPr>
              <a:t> </a:t>
            </a:r>
            <a:r>
              <a:rPr sz="4500" spc="385" dirty="0">
                <a:latin typeface="Times New Roman"/>
                <a:cs typeface="Times New Roman"/>
              </a:rPr>
              <a:t>o</a:t>
            </a:r>
            <a:r>
              <a:rPr sz="4500" spc="355" dirty="0">
                <a:latin typeface="Times New Roman"/>
                <a:cs typeface="Times New Roman"/>
              </a:rPr>
              <a:t>f</a:t>
            </a:r>
            <a:endParaRPr sz="4500">
              <a:latin typeface="Times New Roman"/>
              <a:cs typeface="Times New Roman"/>
            </a:endParaRPr>
          </a:p>
          <a:p>
            <a:pPr marL="902335" marR="5080">
              <a:lnSpc>
                <a:spcPct val="78600"/>
              </a:lnSpc>
              <a:spcBef>
                <a:spcPts val="700"/>
              </a:spcBef>
            </a:pPr>
            <a:r>
              <a:rPr sz="4500" spc="420" dirty="0">
                <a:latin typeface="Times New Roman"/>
                <a:cs typeface="Times New Roman"/>
              </a:rPr>
              <a:t>Bu</a:t>
            </a:r>
            <a:r>
              <a:rPr sz="4500" spc="440" dirty="0">
                <a:latin typeface="Times New Roman"/>
                <a:cs typeface="Times New Roman"/>
              </a:rPr>
              <a:t>s</a:t>
            </a:r>
            <a:r>
              <a:rPr sz="4500" spc="455" dirty="0">
                <a:latin typeface="Times New Roman"/>
                <a:cs typeface="Times New Roman"/>
              </a:rPr>
              <a:t>in</a:t>
            </a:r>
            <a:r>
              <a:rPr sz="4500" spc="550" dirty="0">
                <a:latin typeface="Times New Roman"/>
                <a:cs typeface="Times New Roman"/>
              </a:rPr>
              <a:t>e</a:t>
            </a:r>
            <a:r>
              <a:rPr sz="4500" spc="455" dirty="0">
                <a:latin typeface="Times New Roman"/>
                <a:cs typeface="Times New Roman"/>
              </a:rPr>
              <a:t>s</a:t>
            </a:r>
            <a:r>
              <a:rPr sz="4500" spc="540" dirty="0">
                <a:latin typeface="Times New Roman"/>
                <a:cs typeface="Times New Roman"/>
              </a:rPr>
              <a:t>s</a:t>
            </a:r>
            <a:r>
              <a:rPr sz="4500" spc="345" dirty="0">
                <a:latin typeface="Times New Roman"/>
                <a:cs typeface="Times New Roman"/>
              </a:rPr>
              <a:t> </a:t>
            </a:r>
            <a:r>
              <a:rPr sz="4500" spc="-85" dirty="0">
                <a:latin typeface="Times New Roman"/>
                <a:cs typeface="Times New Roman"/>
              </a:rPr>
              <a:t>L</a:t>
            </a:r>
            <a:r>
              <a:rPr sz="4500" spc="550" dirty="0">
                <a:latin typeface="Times New Roman"/>
                <a:cs typeface="Times New Roman"/>
              </a:rPr>
              <a:t>etters</a:t>
            </a:r>
            <a:r>
              <a:rPr sz="4500" spc="-100" dirty="0">
                <a:latin typeface="Times New Roman"/>
                <a:cs typeface="Times New Roman"/>
              </a:rPr>
              <a:t> </a:t>
            </a:r>
            <a:r>
              <a:rPr sz="4500" spc="434" dirty="0">
                <a:latin typeface="Times New Roman"/>
                <a:cs typeface="Times New Roman"/>
              </a:rPr>
              <a:t>in</a:t>
            </a:r>
            <a:r>
              <a:rPr sz="4500" spc="280" dirty="0">
                <a:latin typeface="Times New Roman"/>
                <a:cs typeface="Times New Roman"/>
              </a:rPr>
              <a:t> </a:t>
            </a:r>
            <a:r>
              <a:rPr sz="4500" spc="480" dirty="0">
                <a:latin typeface="Times New Roman"/>
                <a:cs typeface="Times New Roman"/>
              </a:rPr>
              <a:t>Pr</a:t>
            </a:r>
            <a:r>
              <a:rPr sz="4500" spc="605" dirty="0">
                <a:latin typeface="Times New Roman"/>
                <a:cs typeface="Times New Roman"/>
              </a:rPr>
              <a:t>o</a:t>
            </a:r>
            <a:r>
              <a:rPr sz="4500" spc="415" dirty="0">
                <a:latin typeface="Times New Roman"/>
                <a:cs typeface="Times New Roman"/>
              </a:rPr>
              <a:t>fe</a:t>
            </a:r>
            <a:r>
              <a:rPr sz="4500" spc="434" dirty="0">
                <a:latin typeface="Times New Roman"/>
                <a:cs typeface="Times New Roman"/>
              </a:rPr>
              <a:t>s</a:t>
            </a:r>
            <a:r>
              <a:rPr sz="4500" spc="405" dirty="0">
                <a:latin typeface="Times New Roman"/>
                <a:cs typeface="Times New Roman"/>
              </a:rPr>
              <a:t>s</a:t>
            </a:r>
            <a:r>
              <a:rPr sz="4500" spc="450" dirty="0">
                <a:latin typeface="Times New Roman"/>
                <a:cs typeface="Times New Roman"/>
              </a:rPr>
              <a:t>ional</a:t>
            </a:r>
            <a:r>
              <a:rPr sz="4500" spc="280" dirty="0">
                <a:latin typeface="Times New Roman"/>
                <a:cs typeface="Times New Roman"/>
              </a:rPr>
              <a:t> </a:t>
            </a:r>
            <a:r>
              <a:rPr sz="4500" spc="45" dirty="0">
                <a:latin typeface="Times New Roman"/>
                <a:cs typeface="Times New Roman"/>
              </a:rPr>
              <a:t>C</a:t>
            </a:r>
            <a:r>
              <a:rPr sz="4500" spc="515" dirty="0">
                <a:latin typeface="Times New Roman"/>
                <a:cs typeface="Times New Roman"/>
              </a:rPr>
              <a:t>om</a:t>
            </a:r>
            <a:r>
              <a:rPr sz="4500" spc="715" dirty="0">
                <a:latin typeface="Times New Roman"/>
                <a:cs typeface="Times New Roman"/>
              </a:rPr>
              <a:t>m</a:t>
            </a:r>
            <a:r>
              <a:rPr sz="4500" spc="725" dirty="0">
                <a:latin typeface="Times New Roman"/>
                <a:cs typeface="Times New Roman"/>
              </a:rPr>
              <a:t>u</a:t>
            </a:r>
            <a:r>
              <a:rPr sz="4500" spc="400" dirty="0">
                <a:latin typeface="Times New Roman"/>
                <a:cs typeface="Times New Roman"/>
              </a:rPr>
              <a:t>ni</a:t>
            </a:r>
            <a:r>
              <a:rPr sz="4500" spc="459" dirty="0">
                <a:latin typeface="Times New Roman"/>
                <a:cs typeface="Times New Roman"/>
              </a:rPr>
              <a:t>c</a:t>
            </a:r>
            <a:r>
              <a:rPr sz="4500" spc="500" dirty="0">
                <a:latin typeface="Times New Roman"/>
                <a:cs typeface="Times New Roman"/>
              </a:rPr>
              <a:t>ation</a:t>
            </a:r>
            <a:endParaRPr sz="4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76928" y="755903"/>
            <a:ext cx="6303264" cy="6022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998464"/>
            <a:ext cx="755904" cy="792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20" y="1719988"/>
            <a:ext cx="3754754" cy="1252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715" algn="just">
              <a:lnSpc>
                <a:spcPct val="74500"/>
              </a:lnSpc>
            </a:pPr>
            <a:r>
              <a:rPr sz="3200" b="1" spc="280" dirty="0">
                <a:latin typeface="Arial"/>
                <a:cs typeface="Arial"/>
              </a:rPr>
              <a:t>9</a:t>
            </a:r>
            <a:r>
              <a:rPr sz="3200" b="1" spc="245" dirty="0">
                <a:latin typeface="Arial"/>
                <a:cs typeface="Arial"/>
              </a:rPr>
              <a:t>.</a:t>
            </a:r>
            <a:r>
              <a:rPr sz="3200" b="1" spc="-550" dirty="0">
                <a:latin typeface="Arial"/>
                <a:cs typeface="Arial"/>
              </a:rPr>
              <a:t> </a:t>
            </a:r>
            <a:r>
              <a:rPr sz="3500" b="1" spc="45" dirty="0">
                <a:latin typeface="Times New Roman"/>
                <a:cs typeface="Times New Roman"/>
              </a:rPr>
              <a:t>Tips</a:t>
            </a:r>
            <a:r>
              <a:rPr sz="3500" b="1" spc="-70" dirty="0">
                <a:latin typeface="Times New Roman"/>
                <a:cs typeface="Times New Roman"/>
              </a:rPr>
              <a:t> </a:t>
            </a:r>
            <a:r>
              <a:rPr sz="3500" b="1" spc="175" dirty="0">
                <a:latin typeface="Times New Roman"/>
                <a:cs typeface="Times New Roman"/>
              </a:rPr>
              <a:t>f</a:t>
            </a:r>
            <a:r>
              <a:rPr sz="3500" b="1" spc="165" dirty="0">
                <a:latin typeface="Times New Roman"/>
                <a:cs typeface="Times New Roman"/>
              </a:rPr>
              <a:t>o</a:t>
            </a:r>
            <a:r>
              <a:rPr sz="3500" b="1" spc="135" dirty="0">
                <a:latin typeface="Times New Roman"/>
                <a:cs typeface="Times New Roman"/>
              </a:rPr>
              <a:t>r</a:t>
            </a:r>
            <a:r>
              <a:rPr sz="3500" b="1" spc="-325" dirty="0">
                <a:latin typeface="Times New Roman"/>
                <a:cs typeface="Times New Roman"/>
              </a:rPr>
              <a:t> </a:t>
            </a:r>
            <a:r>
              <a:rPr sz="3500" b="1" spc="80" dirty="0">
                <a:latin typeface="Times New Roman"/>
                <a:cs typeface="Times New Roman"/>
              </a:rPr>
              <a:t>Writing</a:t>
            </a:r>
            <a:r>
              <a:rPr sz="3500" b="1" spc="40" dirty="0">
                <a:latin typeface="Times New Roman"/>
                <a:cs typeface="Times New Roman"/>
              </a:rPr>
              <a:t> </a:t>
            </a:r>
            <a:r>
              <a:rPr sz="3450" b="1" spc="20" dirty="0">
                <a:latin typeface="Times New Roman"/>
                <a:cs typeface="Times New Roman"/>
              </a:rPr>
              <a:t>E</a:t>
            </a:r>
            <a:r>
              <a:rPr sz="3450" b="1" spc="-30" dirty="0">
                <a:latin typeface="Times New Roman"/>
                <a:cs typeface="Times New Roman"/>
              </a:rPr>
              <a:t>f</a:t>
            </a:r>
            <a:r>
              <a:rPr sz="3450" b="1" spc="200" dirty="0">
                <a:latin typeface="Times New Roman"/>
                <a:cs typeface="Times New Roman"/>
              </a:rPr>
              <a:t>fe</a:t>
            </a:r>
            <a:r>
              <a:rPr sz="3450" b="1" spc="145" dirty="0">
                <a:latin typeface="Times New Roman"/>
                <a:cs typeface="Times New Roman"/>
              </a:rPr>
              <a:t>ctive</a:t>
            </a:r>
            <a:r>
              <a:rPr sz="3450" b="1" spc="-50" dirty="0">
                <a:latin typeface="Times New Roman"/>
                <a:cs typeface="Times New Roman"/>
              </a:rPr>
              <a:t> </a:t>
            </a:r>
            <a:r>
              <a:rPr sz="3450" b="1" spc="-20" dirty="0">
                <a:latin typeface="Times New Roman"/>
                <a:cs typeface="Times New Roman"/>
              </a:rPr>
              <a:t>B</a:t>
            </a:r>
            <a:r>
              <a:rPr sz="3450" b="1" spc="190" dirty="0">
                <a:latin typeface="Times New Roman"/>
                <a:cs typeface="Times New Roman"/>
              </a:rPr>
              <a:t>usiness</a:t>
            </a:r>
            <a:r>
              <a:rPr sz="3450" b="1" spc="110" dirty="0">
                <a:latin typeface="Times New Roman"/>
                <a:cs typeface="Times New Roman"/>
              </a:rPr>
              <a:t> </a:t>
            </a:r>
            <a:r>
              <a:rPr sz="3450" b="1" spc="105" dirty="0">
                <a:latin typeface="Times New Roman"/>
                <a:cs typeface="Times New Roman"/>
              </a:rPr>
              <a:t>Letters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776" y="3708054"/>
            <a:ext cx="4554220" cy="149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86500"/>
              </a:lnSpc>
            </a:pPr>
            <a:r>
              <a:rPr sz="1400" spc="80" dirty="0">
                <a:solidFill>
                  <a:srgbClr val="111111"/>
                </a:solidFill>
                <a:latin typeface="Times New Roman"/>
                <a:cs typeface="Times New Roman"/>
              </a:rPr>
              <a:t>Writing </a:t>
            </a:r>
            <a:r>
              <a:rPr sz="1400" spc="-16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111111"/>
                </a:solidFill>
                <a:latin typeface="Times New Roman"/>
                <a:cs typeface="Times New Roman"/>
              </a:rPr>
              <a:t>an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-16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55" dirty="0">
                <a:solidFill>
                  <a:srgbClr val="111111"/>
                </a:solidFill>
                <a:latin typeface="Times New Roman"/>
                <a:cs typeface="Times New Roman"/>
              </a:rPr>
              <a:t>effective</a:t>
            </a:r>
            <a:r>
              <a:rPr sz="1400" spc="1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111111"/>
                </a:solidFill>
                <a:latin typeface="Times New Roman"/>
                <a:cs typeface="Times New Roman"/>
              </a:rPr>
              <a:t>business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-10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00" dirty="0">
                <a:latin typeface="Times New Roman"/>
                <a:cs typeface="Times New Roman"/>
              </a:rPr>
              <a:t>letter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105" dirty="0">
                <a:solidFill>
                  <a:srgbClr val="111111"/>
                </a:solidFill>
                <a:latin typeface="Times New Roman"/>
                <a:cs typeface="Times New Roman"/>
              </a:rPr>
              <a:t>requires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-1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111111"/>
                </a:solidFill>
                <a:latin typeface="Times New Roman"/>
                <a:cs typeface="Times New Roman"/>
              </a:rPr>
              <a:t>attention</a:t>
            </a:r>
            <a:r>
              <a:rPr sz="1400" spc="7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85" dirty="0">
                <a:solidFill>
                  <a:srgbClr val="111111"/>
                </a:solidFill>
                <a:latin typeface="Times New Roman"/>
                <a:cs typeface="Times New Roman"/>
              </a:rPr>
              <a:t>to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-12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111111"/>
                </a:solidFill>
                <a:latin typeface="Times New Roman"/>
                <a:cs typeface="Times New Roman"/>
              </a:rPr>
              <a:t>detail.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-1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05" dirty="0">
                <a:solidFill>
                  <a:srgbClr val="111111"/>
                </a:solidFill>
                <a:latin typeface="Times New Roman"/>
                <a:cs typeface="Times New Roman"/>
              </a:rPr>
              <a:t>Start</a:t>
            </a:r>
            <a:r>
              <a:rPr sz="1400" spc="1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70" dirty="0">
                <a:solidFill>
                  <a:srgbClr val="111111"/>
                </a:solidFill>
                <a:latin typeface="Times New Roman"/>
                <a:cs typeface="Times New Roman"/>
              </a:rPr>
              <a:t>by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-10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111111"/>
                </a:solidFill>
                <a:latin typeface="Times New Roman"/>
                <a:cs typeface="Times New Roman"/>
              </a:rPr>
              <a:t>clearly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-10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111111"/>
                </a:solidFill>
                <a:latin typeface="Times New Roman"/>
                <a:cs typeface="Times New Roman"/>
              </a:rPr>
              <a:t>stati</a:t>
            </a:r>
            <a:r>
              <a:rPr sz="1400" spc="265" dirty="0">
                <a:solidFill>
                  <a:srgbClr val="111111"/>
                </a:solidFill>
                <a:latin typeface="Times New Roman"/>
                <a:cs typeface="Times New Roman"/>
              </a:rPr>
              <a:t>n</a:t>
            </a:r>
            <a:r>
              <a:rPr sz="1400" spc="5" dirty="0">
                <a:solidFill>
                  <a:srgbClr val="111111"/>
                </a:solidFill>
                <a:latin typeface="Times New Roman"/>
                <a:cs typeface="Times New Roman"/>
              </a:rPr>
              <a:t>g</a:t>
            </a:r>
            <a:r>
              <a:rPr sz="1400" spc="114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30" dirty="0">
                <a:solidFill>
                  <a:srgbClr val="111111"/>
                </a:solidFill>
                <a:latin typeface="Times New Roman"/>
                <a:cs typeface="Times New Roman"/>
              </a:rPr>
              <a:t>the</a:t>
            </a:r>
            <a:r>
              <a:rPr sz="1400" spc="17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10" dirty="0">
                <a:solidFill>
                  <a:srgbClr val="111111"/>
                </a:solidFill>
                <a:latin typeface="Times New Roman"/>
                <a:cs typeface="Times New Roman"/>
              </a:rPr>
              <a:t>purpose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40" dirty="0">
                <a:solidFill>
                  <a:srgbClr val="111111"/>
                </a:solidFill>
                <a:latin typeface="Times New Roman"/>
                <a:cs typeface="Times New Roman"/>
              </a:rPr>
              <a:t>of</a:t>
            </a:r>
            <a:r>
              <a:rPr sz="1400" spc="10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111111"/>
                </a:solidFill>
                <a:latin typeface="Times New Roman"/>
                <a:cs typeface="Times New Roman"/>
              </a:rPr>
              <a:t>your</a:t>
            </a:r>
            <a:r>
              <a:rPr sz="1400" spc="6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00" dirty="0">
                <a:solidFill>
                  <a:srgbClr val="111111"/>
                </a:solidFill>
                <a:latin typeface="Times New Roman"/>
                <a:cs typeface="Times New Roman"/>
              </a:rPr>
              <a:t>letter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00" spc="5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30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00" spc="5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85" dirty="0">
                <a:solidFill>
                  <a:srgbClr val="111111"/>
                </a:solidFill>
                <a:latin typeface="Times New Roman"/>
                <a:cs typeface="Times New Roman"/>
              </a:rPr>
              <a:t>usin</a:t>
            </a:r>
            <a:r>
              <a:rPr sz="1400" spc="-15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111111"/>
                </a:solidFill>
                <a:latin typeface="Times New Roman"/>
                <a:cs typeface="Times New Roman"/>
              </a:rPr>
              <a:t>g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00" spc="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111111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00" spc="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111111"/>
                </a:solidFill>
                <a:latin typeface="Times New Roman"/>
                <a:cs typeface="Times New Roman"/>
              </a:rPr>
              <a:t>professional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00" spc="9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10" dirty="0">
                <a:solidFill>
                  <a:srgbClr val="111111"/>
                </a:solidFill>
                <a:latin typeface="Times New Roman"/>
                <a:cs typeface="Times New Roman"/>
              </a:rPr>
              <a:t>tone.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00" spc="-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65" dirty="0">
                <a:solidFill>
                  <a:srgbClr val="111111"/>
                </a:solidFill>
                <a:latin typeface="Times New Roman"/>
                <a:cs typeface="Times New Roman"/>
              </a:rPr>
              <a:t>Keep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00" spc="-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111111"/>
                </a:solidFill>
                <a:latin typeface="Times New Roman"/>
                <a:cs typeface="Times New Roman"/>
              </a:rPr>
              <a:t>your</a:t>
            </a:r>
            <a:r>
              <a:rPr sz="1400" spc="6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85" dirty="0">
                <a:solidFill>
                  <a:srgbClr val="111111"/>
                </a:solidFill>
                <a:latin typeface="Times New Roman"/>
                <a:cs typeface="Times New Roman"/>
              </a:rPr>
              <a:t>language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00" spc="-5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70" dirty="0">
                <a:solidFill>
                  <a:srgbClr val="111111"/>
                </a:solidFill>
                <a:latin typeface="Times New Roman"/>
                <a:cs typeface="Times New Roman"/>
              </a:rPr>
              <a:t>concise,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00" spc="5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85" dirty="0">
                <a:solidFill>
                  <a:srgbClr val="111111"/>
                </a:solidFill>
                <a:latin typeface="Times New Roman"/>
                <a:cs typeface="Times New Roman"/>
              </a:rPr>
              <a:t>use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00" spc="-114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111111"/>
                </a:solidFill>
                <a:latin typeface="Times New Roman"/>
                <a:cs typeface="Times New Roman"/>
              </a:rPr>
              <a:t>appropriate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00" spc="-1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111111"/>
                </a:solidFill>
                <a:latin typeface="Times New Roman"/>
                <a:cs typeface="Times New Roman"/>
              </a:rPr>
              <a:t>greetings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00" spc="1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30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400" spc="7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85" dirty="0">
                <a:solidFill>
                  <a:srgbClr val="111111"/>
                </a:solidFill>
                <a:latin typeface="Times New Roman"/>
                <a:cs typeface="Times New Roman"/>
              </a:rPr>
              <a:t>salutations,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8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30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7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00" dirty="0">
                <a:solidFill>
                  <a:srgbClr val="111111"/>
                </a:solidFill>
                <a:latin typeface="Times New Roman"/>
                <a:cs typeface="Times New Roman"/>
              </a:rPr>
              <a:t>proofread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2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85" dirty="0">
                <a:solidFill>
                  <a:srgbClr val="111111"/>
                </a:solidFill>
                <a:latin typeface="Times New Roman"/>
                <a:cs typeface="Times New Roman"/>
              </a:rPr>
              <a:t>for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111111"/>
                </a:solidFill>
                <a:latin typeface="Times New Roman"/>
                <a:cs typeface="Times New Roman"/>
              </a:rPr>
              <a:t>errors.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05" dirty="0">
                <a:solidFill>
                  <a:srgbClr val="111111"/>
                </a:solidFill>
                <a:latin typeface="Times New Roman"/>
                <a:cs typeface="Times New Roman"/>
              </a:rPr>
              <a:t>Remember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95" dirty="0">
                <a:solidFill>
                  <a:srgbClr val="111111"/>
                </a:solidFill>
                <a:latin typeface="Times New Roman"/>
                <a:cs typeface="Times New Roman"/>
              </a:rPr>
              <a:t>to</a:t>
            </a:r>
            <a:r>
              <a:rPr sz="1400" spc="6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111111"/>
                </a:solidFill>
                <a:latin typeface="Times New Roman"/>
                <a:cs typeface="Times New Roman"/>
              </a:rPr>
              <a:t>personalize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00" spc="-1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30" dirty="0">
                <a:solidFill>
                  <a:srgbClr val="111111"/>
                </a:solidFill>
                <a:latin typeface="Times New Roman"/>
                <a:cs typeface="Times New Roman"/>
              </a:rPr>
              <a:t>the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00" spc="1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00" dirty="0">
                <a:solidFill>
                  <a:srgbClr val="111111"/>
                </a:solidFill>
                <a:latin typeface="Times New Roman"/>
                <a:cs typeface="Times New Roman"/>
              </a:rPr>
              <a:t>letter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00" spc="12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30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00" spc="1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05" dirty="0">
                <a:solidFill>
                  <a:srgbClr val="111111"/>
                </a:solidFill>
                <a:latin typeface="Times New Roman"/>
                <a:cs typeface="Times New Roman"/>
              </a:rPr>
              <a:t>include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00" spc="14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60" dirty="0">
                <a:solidFill>
                  <a:srgbClr val="111111"/>
                </a:solidFill>
                <a:latin typeface="Times New Roman"/>
                <a:cs typeface="Times New Roman"/>
              </a:rPr>
              <a:t>all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00" spc="1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111111"/>
                </a:solidFill>
                <a:latin typeface="Times New Roman"/>
                <a:cs typeface="Times New Roman"/>
              </a:rPr>
              <a:t>necessary</a:t>
            </a:r>
            <a:r>
              <a:rPr sz="1400" spc="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00" dirty="0">
                <a:solidFill>
                  <a:srgbClr val="111111"/>
                </a:solidFill>
                <a:latin typeface="Times New Roman"/>
                <a:cs typeface="Times New Roman"/>
              </a:rPr>
              <a:t>information.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7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45" dirty="0">
                <a:solidFill>
                  <a:srgbClr val="111111"/>
                </a:solidFill>
                <a:latin typeface="Times New Roman"/>
                <a:cs typeface="Times New Roman"/>
              </a:rPr>
              <a:t>Finally,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00" spc="-15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30" dirty="0">
                <a:solidFill>
                  <a:srgbClr val="111111"/>
                </a:solidFill>
                <a:latin typeface="Times New Roman"/>
                <a:cs typeface="Times New Roman"/>
              </a:rPr>
              <a:t>end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4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111111"/>
                </a:solidFill>
                <a:latin typeface="Times New Roman"/>
                <a:cs typeface="Times New Roman"/>
              </a:rPr>
              <a:t>with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111111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6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85" dirty="0">
                <a:solidFill>
                  <a:srgbClr val="111111"/>
                </a:solidFill>
                <a:latin typeface="Times New Roman"/>
                <a:cs typeface="Times New Roman"/>
              </a:rPr>
              <a:t>polite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00" spc="-17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111111"/>
                </a:solidFill>
                <a:latin typeface="Times New Roman"/>
                <a:cs typeface="Times New Roman"/>
              </a:rPr>
              <a:t>closing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30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400" spc="7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111111"/>
                </a:solidFill>
                <a:latin typeface="Times New Roman"/>
                <a:cs typeface="Times New Roman"/>
              </a:rPr>
              <a:t>your</a:t>
            </a:r>
            <a:r>
              <a:rPr sz="1400" spc="7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00" dirty="0">
                <a:solidFill>
                  <a:srgbClr val="111111"/>
                </a:solidFill>
                <a:latin typeface="Times New Roman"/>
                <a:cs typeface="Times New Roman"/>
              </a:rPr>
              <a:t>contact</a:t>
            </a:r>
            <a:r>
              <a:rPr sz="1400" spc="-4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05" dirty="0">
                <a:solidFill>
                  <a:srgbClr val="111111"/>
                </a:solidFill>
                <a:latin typeface="Times New Roman"/>
                <a:cs typeface="Times New Roman"/>
              </a:rPr>
              <a:t>information</a:t>
            </a:r>
            <a:r>
              <a:rPr sz="1400" spc="4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85" dirty="0">
                <a:solidFill>
                  <a:srgbClr val="111111"/>
                </a:solidFill>
                <a:latin typeface="Times New Roman"/>
                <a:cs typeface="Times New Roman"/>
              </a:rPr>
              <a:t>for</a:t>
            </a:r>
            <a:r>
              <a:rPr sz="1400" spc="-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70" dirty="0">
                <a:solidFill>
                  <a:srgbClr val="111111"/>
                </a:solidFill>
                <a:latin typeface="Times New Roman"/>
                <a:cs typeface="Times New Roman"/>
              </a:rPr>
              <a:t>easy</a:t>
            </a:r>
            <a:r>
              <a:rPr sz="1400" spc="-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70" dirty="0">
                <a:solidFill>
                  <a:srgbClr val="111111"/>
                </a:solidFill>
                <a:latin typeface="Times New Roman"/>
                <a:cs typeface="Times New Roman"/>
              </a:rPr>
              <a:t>follow-up.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98464"/>
            <a:ext cx="755904" cy="792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0352" y="768095"/>
            <a:ext cx="6339840" cy="6010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0" spc="225" dirty="0">
                <a:latin typeface="Times New Roman"/>
                <a:cs typeface="Times New Roman"/>
              </a:rPr>
              <a:t>1</a:t>
            </a:r>
            <a:r>
              <a:rPr sz="3000" b="0" spc="610" dirty="0">
                <a:latin typeface="Times New Roman"/>
                <a:cs typeface="Times New Roman"/>
              </a:rPr>
              <a:t>0</a:t>
            </a:r>
            <a:r>
              <a:rPr sz="3000" b="0" spc="455" dirty="0">
                <a:latin typeface="Times New Roman"/>
                <a:cs typeface="Times New Roman"/>
              </a:rPr>
              <a:t>.</a:t>
            </a:r>
            <a:r>
              <a:rPr sz="3000" b="0" spc="-470" dirty="0">
                <a:latin typeface="Times New Roman"/>
                <a:cs typeface="Times New Roman"/>
              </a:rPr>
              <a:t> </a:t>
            </a:r>
            <a:r>
              <a:rPr spc="-254" dirty="0"/>
              <a:t>C</a:t>
            </a:r>
            <a:r>
              <a:rPr spc="190" dirty="0"/>
              <a:t>o</a:t>
            </a:r>
            <a:r>
              <a:rPr spc="210" dirty="0"/>
              <a:t>n</a:t>
            </a:r>
            <a:r>
              <a:rPr spc="90" dirty="0"/>
              <a:t>c</a:t>
            </a:r>
            <a:r>
              <a:rPr spc="155" dirty="0"/>
              <a:t>lusi</a:t>
            </a:r>
            <a:r>
              <a:rPr spc="295" dirty="0"/>
              <a:t>o</a:t>
            </a:r>
            <a:r>
              <a:rPr spc="290" dirty="0"/>
              <a:t>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20" y="3708054"/>
            <a:ext cx="324104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0" dirty="0">
                <a:solidFill>
                  <a:srgbClr val="0F0F0F"/>
                </a:solidFill>
                <a:latin typeface="Times New Roman"/>
                <a:cs typeface="Times New Roman"/>
              </a:rPr>
              <a:t>The</a:t>
            </a:r>
            <a:r>
              <a:rPr sz="1400" spc="-20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1400" spc="85" dirty="0">
                <a:solidFill>
                  <a:srgbClr val="0F0F0F"/>
                </a:solidFill>
                <a:latin typeface="Times New Roman"/>
                <a:cs typeface="Times New Roman"/>
              </a:rPr>
              <a:t>Power</a:t>
            </a:r>
            <a:r>
              <a:rPr sz="1400" spc="25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1400" spc="40" dirty="0">
                <a:solidFill>
                  <a:srgbClr val="0F0F0F"/>
                </a:solidFill>
                <a:latin typeface="Times New Roman"/>
                <a:cs typeface="Times New Roman"/>
              </a:rPr>
              <a:t>of</a:t>
            </a:r>
            <a:r>
              <a:rPr sz="1400" spc="-15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1400" spc="45" dirty="0">
                <a:solidFill>
                  <a:srgbClr val="0F0F0F"/>
                </a:solidFill>
                <a:latin typeface="Times New Roman"/>
                <a:cs typeface="Times New Roman"/>
              </a:rPr>
              <a:t>Effective</a:t>
            </a:r>
            <a:r>
              <a:rPr sz="1400" spc="15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1400" spc="70" dirty="0">
                <a:solidFill>
                  <a:srgbClr val="0F0F0F"/>
                </a:solidFill>
                <a:latin typeface="Times New Roman"/>
                <a:cs typeface="Times New Roman"/>
              </a:rPr>
              <a:t>Business</a:t>
            </a:r>
            <a:r>
              <a:rPr sz="1400" spc="100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0F0F0F"/>
                </a:solidFill>
                <a:latin typeface="Times New Roman"/>
                <a:cs typeface="Times New Roman"/>
              </a:rPr>
              <a:t>Letters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76928" y="755903"/>
            <a:ext cx="6303264" cy="6022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998464"/>
            <a:ext cx="755904" cy="792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200" dirty="0">
                <a:solidFill>
                  <a:srgbClr val="010101"/>
                </a:solidFill>
              </a:rPr>
              <a:t>1</a:t>
            </a:r>
            <a:r>
              <a:rPr sz="2950" spc="55" dirty="0">
                <a:solidFill>
                  <a:srgbClr val="010101"/>
                </a:solidFill>
              </a:rPr>
              <a:t>.</a:t>
            </a:r>
            <a:r>
              <a:rPr sz="2950" spc="-70" dirty="0">
                <a:solidFill>
                  <a:srgbClr val="010101"/>
                </a:solidFill>
              </a:rPr>
              <a:t> </a:t>
            </a:r>
            <a:r>
              <a:rPr spc="125" dirty="0">
                <a:solidFill>
                  <a:srgbClr val="010101"/>
                </a:solidFill>
              </a:rPr>
              <a:t>Introduction</a:t>
            </a:r>
            <a:endParaRPr sz="2950"/>
          </a:p>
        </p:txBody>
      </p:sp>
      <p:sp>
        <p:nvSpPr>
          <p:cNvPr id="5" name="object 5"/>
          <p:cNvSpPr txBox="1"/>
          <p:nvPr/>
        </p:nvSpPr>
        <p:spPr>
          <a:xfrm>
            <a:off x="529824" y="3702944"/>
            <a:ext cx="4555490" cy="1870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715" algn="just">
              <a:lnSpc>
                <a:spcPct val="83500"/>
              </a:lnSpc>
            </a:pPr>
            <a:r>
              <a:rPr sz="1450" spc="50" dirty="0">
                <a:solidFill>
                  <a:srgbClr val="111111"/>
                </a:solidFill>
                <a:latin typeface="Times New Roman"/>
                <a:cs typeface="Times New Roman"/>
              </a:rPr>
              <a:t>Business   </a:t>
            </a:r>
            <a:r>
              <a:rPr sz="1450" spc="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0" dirty="0">
                <a:solidFill>
                  <a:srgbClr val="111111"/>
                </a:solidFill>
                <a:latin typeface="Times New Roman"/>
                <a:cs typeface="Times New Roman"/>
              </a:rPr>
              <a:t>letters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-9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55" dirty="0">
                <a:solidFill>
                  <a:srgbClr val="111111"/>
                </a:solidFill>
                <a:latin typeface="Times New Roman"/>
                <a:cs typeface="Times New Roman"/>
              </a:rPr>
              <a:t>play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-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5" dirty="0">
                <a:solidFill>
                  <a:srgbClr val="111111"/>
                </a:solidFill>
                <a:latin typeface="Times New Roman"/>
                <a:cs typeface="Times New Roman"/>
              </a:rPr>
              <a:t>an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-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5" dirty="0">
                <a:solidFill>
                  <a:srgbClr val="111111"/>
                </a:solidFill>
                <a:latin typeface="Times New Roman"/>
                <a:cs typeface="Times New Roman"/>
              </a:rPr>
              <a:t>indispensable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55" dirty="0">
                <a:solidFill>
                  <a:srgbClr val="111111"/>
                </a:solidFill>
                <a:latin typeface="Times New Roman"/>
                <a:cs typeface="Times New Roman"/>
              </a:rPr>
              <a:t>role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-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in</a:t>
            </a:r>
            <a:r>
              <a:rPr sz="1450" spc="4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professional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-9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5" dirty="0">
                <a:solidFill>
                  <a:srgbClr val="111111"/>
                </a:solidFill>
                <a:latin typeface="Times New Roman"/>
                <a:cs typeface="Times New Roman"/>
              </a:rPr>
              <a:t>communication.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3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They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7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55" dirty="0">
                <a:solidFill>
                  <a:srgbClr val="111111"/>
                </a:solidFill>
                <a:latin typeface="Times New Roman"/>
                <a:cs typeface="Times New Roman"/>
              </a:rPr>
              <a:t>serve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-18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0" dirty="0">
                <a:solidFill>
                  <a:srgbClr val="111111"/>
                </a:solidFill>
                <a:latin typeface="Times New Roman"/>
                <a:cs typeface="Times New Roman"/>
              </a:rPr>
              <a:t>as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-17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formal</a:t>
            </a:r>
            <a:r>
              <a:rPr sz="1450" spc="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0" dirty="0">
                <a:solidFill>
                  <a:srgbClr val="111111"/>
                </a:solidFill>
                <a:latin typeface="Times New Roman"/>
                <a:cs typeface="Times New Roman"/>
              </a:rPr>
              <a:t>written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 </a:t>
            </a:r>
            <a:r>
              <a:rPr sz="1450" spc="1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0" dirty="0">
                <a:solidFill>
                  <a:srgbClr val="111111"/>
                </a:solidFill>
                <a:latin typeface="Times New Roman"/>
                <a:cs typeface="Times New Roman"/>
              </a:rPr>
              <a:t>documents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 </a:t>
            </a:r>
            <a:r>
              <a:rPr sz="1450" spc="2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5" dirty="0">
                <a:solidFill>
                  <a:srgbClr val="111111"/>
                </a:solidFill>
                <a:latin typeface="Times New Roman"/>
                <a:cs typeface="Times New Roman"/>
              </a:rPr>
              <a:t>that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 </a:t>
            </a:r>
            <a:r>
              <a:rPr sz="1450" spc="9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45" dirty="0">
                <a:solidFill>
                  <a:srgbClr val="111111"/>
                </a:solidFill>
                <a:latin typeface="Times New Roman"/>
                <a:cs typeface="Times New Roman"/>
              </a:rPr>
              <a:t>assist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  </a:t>
            </a:r>
            <a:r>
              <a:rPr sz="1450" spc="-18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0" dirty="0">
                <a:solidFill>
                  <a:srgbClr val="111111"/>
                </a:solidFill>
                <a:latin typeface="Times New Roman"/>
                <a:cs typeface="Times New Roman"/>
              </a:rPr>
              <a:t>in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 </a:t>
            </a:r>
            <a:r>
              <a:rPr sz="1450" spc="114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conveying</a:t>
            </a:r>
            <a:r>
              <a:rPr sz="1450" spc="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5" dirty="0">
                <a:solidFill>
                  <a:srgbClr val="111111"/>
                </a:solidFill>
                <a:latin typeface="Times New Roman"/>
                <a:cs typeface="Times New Roman"/>
              </a:rPr>
              <a:t>information,</a:t>
            </a:r>
            <a:r>
              <a:rPr sz="1450" spc="-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making</a:t>
            </a:r>
            <a:r>
              <a:rPr sz="1450" spc="8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inquiries,</a:t>
            </a:r>
            <a:r>
              <a:rPr sz="1450" spc="4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0" dirty="0">
                <a:solidFill>
                  <a:srgbClr val="111111"/>
                </a:solidFill>
                <a:latin typeface="Times New Roman"/>
                <a:cs typeface="Times New Roman"/>
              </a:rPr>
              <a:t>or</a:t>
            </a:r>
            <a:r>
              <a:rPr sz="1450" spc="-2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0" dirty="0">
                <a:solidFill>
                  <a:srgbClr val="111111"/>
                </a:solidFill>
                <a:latin typeface="Times New Roman"/>
                <a:cs typeface="Times New Roman"/>
              </a:rPr>
              <a:t>expressing</a:t>
            </a:r>
            <a:r>
              <a:rPr sz="1450" spc="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5" dirty="0">
                <a:solidFill>
                  <a:srgbClr val="111111"/>
                </a:solidFill>
                <a:latin typeface="Times New Roman"/>
                <a:cs typeface="Times New Roman"/>
              </a:rPr>
              <a:t>thoughts.</a:t>
            </a:r>
            <a:r>
              <a:rPr sz="1450" spc="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These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-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0" dirty="0">
                <a:solidFill>
                  <a:srgbClr val="111111"/>
                </a:solidFill>
                <a:latin typeface="Times New Roman"/>
                <a:cs typeface="Times New Roman"/>
              </a:rPr>
              <a:t>letters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 </a:t>
            </a:r>
            <a:r>
              <a:rPr sz="1450" spc="80" dirty="0">
                <a:solidFill>
                  <a:srgbClr val="111111"/>
                </a:solidFill>
                <a:latin typeface="Times New Roman"/>
                <a:cs typeface="Times New Roman"/>
              </a:rPr>
              <a:t>are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5" dirty="0">
                <a:solidFill>
                  <a:srgbClr val="111111"/>
                </a:solidFill>
                <a:latin typeface="Times New Roman"/>
                <a:cs typeface="Times New Roman"/>
              </a:rPr>
              <a:t>a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-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30" dirty="0">
                <a:solidFill>
                  <a:srgbClr val="111111"/>
                </a:solidFill>
                <a:latin typeface="Times New Roman"/>
                <a:cs typeface="Times New Roman"/>
              </a:rPr>
              <a:t>key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-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5" dirty="0">
                <a:solidFill>
                  <a:srgbClr val="111111"/>
                </a:solidFill>
                <a:latin typeface="Times New Roman"/>
                <a:cs typeface="Times New Roman"/>
              </a:rPr>
              <a:t>tool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-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for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-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5" dirty="0">
                <a:solidFill>
                  <a:srgbClr val="111111"/>
                </a:solidFill>
                <a:latin typeface="Times New Roman"/>
                <a:cs typeface="Times New Roman"/>
              </a:rPr>
              <a:t>maintaining</a:t>
            </a:r>
            <a:r>
              <a:rPr sz="1450" spc="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professional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-14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5" dirty="0">
                <a:solidFill>
                  <a:srgbClr val="111111"/>
                </a:solidFill>
                <a:latin typeface="Times New Roman"/>
                <a:cs typeface="Times New Roman"/>
              </a:rPr>
              <a:t>relationships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-1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14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1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fostering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5" dirty="0">
                <a:solidFill>
                  <a:srgbClr val="111111"/>
                </a:solidFill>
                <a:latin typeface="Times New Roman"/>
                <a:cs typeface="Times New Roman"/>
              </a:rPr>
              <a:t>business</a:t>
            </a:r>
            <a:r>
              <a:rPr sz="1450" spc="4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0" dirty="0">
                <a:solidFill>
                  <a:srgbClr val="111111"/>
                </a:solidFill>
                <a:latin typeface="Times New Roman"/>
                <a:cs typeface="Times New Roman"/>
              </a:rPr>
              <a:t>growth.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-7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55" dirty="0">
                <a:solidFill>
                  <a:srgbClr val="111111"/>
                </a:solidFill>
                <a:latin typeface="Times New Roman"/>
                <a:cs typeface="Times New Roman"/>
              </a:rPr>
              <a:t>By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-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5" dirty="0">
                <a:solidFill>
                  <a:srgbClr val="111111"/>
                </a:solidFill>
                <a:latin typeface="Times New Roman"/>
                <a:cs typeface="Times New Roman"/>
              </a:rPr>
              <a:t>adherin</a:t>
            </a:r>
            <a:r>
              <a:rPr sz="1450" spc="-17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25" dirty="0">
                <a:solidFill>
                  <a:srgbClr val="111111"/>
                </a:solidFill>
                <a:latin typeface="Times New Roman"/>
                <a:cs typeface="Times New Roman"/>
              </a:rPr>
              <a:t>g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-1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to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5" dirty="0">
                <a:solidFill>
                  <a:srgbClr val="111111"/>
                </a:solidFill>
                <a:latin typeface="Times New Roman"/>
                <a:cs typeface="Times New Roman"/>
              </a:rPr>
              <a:t>standard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0" dirty="0">
                <a:solidFill>
                  <a:srgbClr val="111111"/>
                </a:solidFill>
                <a:latin typeface="Times New Roman"/>
                <a:cs typeface="Times New Roman"/>
              </a:rPr>
              <a:t>formats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-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0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450" spc="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5" dirty="0">
                <a:solidFill>
                  <a:srgbClr val="111111"/>
                </a:solidFill>
                <a:latin typeface="Times New Roman"/>
                <a:cs typeface="Times New Roman"/>
              </a:rPr>
              <a:t>employing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professional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1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0" dirty="0">
                <a:solidFill>
                  <a:srgbClr val="111111"/>
                </a:solidFill>
                <a:latin typeface="Times New Roman"/>
                <a:cs typeface="Times New Roman"/>
              </a:rPr>
              <a:t>language,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 business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17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0" dirty="0">
                <a:solidFill>
                  <a:srgbClr val="111111"/>
                </a:solidFill>
                <a:latin typeface="Times New Roman"/>
                <a:cs typeface="Times New Roman"/>
              </a:rPr>
              <a:t>letters</a:t>
            </a:r>
            <a:r>
              <a:rPr sz="1450" spc="90" dirty="0">
                <a:solidFill>
                  <a:srgbClr val="111111"/>
                </a:solidFill>
                <a:latin typeface="Times New Roman"/>
                <a:cs typeface="Times New Roman"/>
              </a:rPr>
              <a:t> ensure</a:t>
            </a:r>
            <a:r>
              <a:rPr sz="1450" spc="6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45" dirty="0">
                <a:solidFill>
                  <a:srgbClr val="111111"/>
                </a:solidFill>
                <a:latin typeface="Times New Roman"/>
                <a:cs typeface="Times New Roman"/>
              </a:rPr>
              <a:t>effective</a:t>
            </a:r>
            <a:r>
              <a:rPr sz="1450" spc="-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0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450" spc="9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50" dirty="0">
                <a:solidFill>
                  <a:srgbClr val="111111"/>
                </a:solidFill>
                <a:latin typeface="Times New Roman"/>
                <a:cs typeface="Times New Roman"/>
              </a:rPr>
              <a:t>efficient</a:t>
            </a:r>
            <a:r>
              <a:rPr sz="1450" spc="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0" dirty="0">
                <a:solidFill>
                  <a:srgbClr val="111111"/>
                </a:solidFill>
                <a:latin typeface="Times New Roman"/>
                <a:cs typeface="Times New Roman"/>
              </a:rPr>
              <a:t>communication </a:t>
            </a:r>
            <a:r>
              <a:rPr sz="1450" spc="80" dirty="0">
                <a:solidFill>
                  <a:srgbClr val="111111"/>
                </a:solidFill>
                <a:latin typeface="Times New Roman"/>
                <a:cs typeface="Times New Roman"/>
              </a:rPr>
              <a:t>between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 individuals</a:t>
            </a:r>
            <a:r>
              <a:rPr sz="1450" spc="9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0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450" spc="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organizations.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76928" y="755903"/>
            <a:ext cx="6303264" cy="6022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998464"/>
            <a:ext cx="755904" cy="792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8968" y="1725097"/>
            <a:ext cx="3384550" cy="854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40">
              <a:lnSpc>
                <a:spcPct val="74200"/>
              </a:lnSpc>
            </a:pPr>
            <a:r>
              <a:rPr sz="3000" spc="235" dirty="0">
                <a:latin typeface="Times New Roman"/>
                <a:cs typeface="Times New Roman"/>
              </a:rPr>
              <a:t>2.</a:t>
            </a:r>
            <a:r>
              <a:rPr sz="3000" spc="-140" dirty="0">
                <a:latin typeface="Times New Roman"/>
                <a:cs typeface="Times New Roman"/>
              </a:rPr>
              <a:t> </a:t>
            </a:r>
            <a:r>
              <a:rPr sz="3450" b="1" spc="125" dirty="0">
                <a:latin typeface="Times New Roman"/>
                <a:cs typeface="Times New Roman"/>
              </a:rPr>
              <a:t>Definiti</a:t>
            </a:r>
            <a:r>
              <a:rPr sz="3450" b="1" spc="345" dirty="0">
                <a:latin typeface="Times New Roman"/>
                <a:cs typeface="Times New Roman"/>
              </a:rPr>
              <a:t>o</a:t>
            </a:r>
            <a:r>
              <a:rPr sz="3450" b="1" spc="285" dirty="0">
                <a:latin typeface="Times New Roman"/>
                <a:cs typeface="Times New Roman"/>
              </a:rPr>
              <a:t>n</a:t>
            </a:r>
            <a:r>
              <a:rPr sz="3450" b="1" spc="-145" dirty="0">
                <a:latin typeface="Times New Roman"/>
                <a:cs typeface="Times New Roman"/>
              </a:rPr>
              <a:t> </a:t>
            </a:r>
            <a:r>
              <a:rPr sz="3450" b="1" spc="229" dirty="0">
                <a:latin typeface="Times New Roman"/>
                <a:cs typeface="Times New Roman"/>
              </a:rPr>
              <a:t>of</a:t>
            </a:r>
            <a:r>
              <a:rPr sz="3450" b="1" spc="135" dirty="0">
                <a:latin typeface="Times New Roman"/>
                <a:cs typeface="Times New Roman"/>
              </a:rPr>
              <a:t> </a:t>
            </a:r>
            <a:r>
              <a:rPr sz="3450" b="1" spc="155" dirty="0">
                <a:latin typeface="Times New Roman"/>
                <a:cs typeface="Times New Roman"/>
              </a:rPr>
              <a:t>Business</a:t>
            </a:r>
            <a:r>
              <a:rPr sz="3450" b="1" spc="75" dirty="0">
                <a:latin typeface="Times New Roman"/>
                <a:cs typeface="Times New Roman"/>
              </a:rPr>
              <a:t> </a:t>
            </a:r>
            <a:r>
              <a:rPr sz="3450" b="1" spc="-310" dirty="0">
                <a:latin typeface="Times New Roman"/>
                <a:cs typeface="Times New Roman"/>
              </a:rPr>
              <a:t>L</a:t>
            </a:r>
            <a:r>
              <a:rPr sz="3450" b="1" spc="190" dirty="0">
                <a:latin typeface="Times New Roman"/>
                <a:cs typeface="Times New Roman"/>
              </a:rPr>
              <a:t>etters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872" y="3702944"/>
            <a:ext cx="4551680" cy="1687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40" algn="just">
              <a:lnSpc>
                <a:spcPct val="83600"/>
              </a:lnSpc>
            </a:pPr>
            <a:r>
              <a:rPr sz="1450" spc="50" dirty="0">
                <a:solidFill>
                  <a:srgbClr val="111111"/>
                </a:solidFill>
                <a:latin typeface="Times New Roman"/>
                <a:cs typeface="Times New Roman"/>
              </a:rPr>
              <a:t>Business </a:t>
            </a:r>
            <a:r>
              <a:rPr sz="1450" spc="-8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0" dirty="0">
                <a:solidFill>
                  <a:srgbClr val="111111"/>
                </a:solidFill>
                <a:latin typeface="Times New Roman"/>
                <a:cs typeface="Times New Roman"/>
              </a:rPr>
              <a:t>letters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16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0" dirty="0">
                <a:solidFill>
                  <a:srgbClr val="111111"/>
                </a:solidFill>
                <a:latin typeface="Times New Roman"/>
                <a:cs typeface="Times New Roman"/>
              </a:rPr>
              <a:t>are</a:t>
            </a:r>
            <a:r>
              <a:rPr sz="1450" spc="17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0" dirty="0">
                <a:solidFill>
                  <a:srgbClr val="111111"/>
                </a:solidFill>
                <a:latin typeface="Times New Roman"/>
                <a:cs typeface="Times New Roman"/>
              </a:rPr>
              <a:t>written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114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5" dirty="0">
                <a:solidFill>
                  <a:srgbClr val="111111"/>
                </a:solidFill>
                <a:latin typeface="Times New Roman"/>
                <a:cs typeface="Times New Roman"/>
              </a:rPr>
              <a:t>documents</a:t>
            </a:r>
            <a:r>
              <a:rPr sz="1450" spc="17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5" dirty="0">
                <a:solidFill>
                  <a:srgbClr val="111111"/>
                </a:solidFill>
                <a:latin typeface="Times New Roman"/>
                <a:cs typeface="Times New Roman"/>
              </a:rPr>
              <a:t>that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1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55" dirty="0">
                <a:solidFill>
                  <a:srgbClr val="111111"/>
                </a:solidFill>
                <a:latin typeface="Times New Roman"/>
                <a:cs typeface="Times New Roman"/>
              </a:rPr>
              <a:t>facilitate</a:t>
            </a:r>
            <a:r>
              <a:rPr sz="1450" spc="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45" dirty="0">
                <a:solidFill>
                  <a:srgbClr val="111111"/>
                </a:solidFill>
                <a:latin typeface="Times New Roman"/>
                <a:cs typeface="Times New Roman"/>
              </a:rPr>
              <a:t>effective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-6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0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professional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7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0" dirty="0">
                <a:solidFill>
                  <a:srgbClr val="111111"/>
                </a:solidFill>
                <a:latin typeface="Times New Roman"/>
                <a:cs typeface="Times New Roman"/>
              </a:rPr>
              <a:t>communication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in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2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5" dirty="0">
                <a:solidFill>
                  <a:srgbClr val="111111"/>
                </a:solidFill>
                <a:latin typeface="Times New Roman"/>
                <a:cs typeface="Times New Roman"/>
              </a:rPr>
              <a:t>a</a:t>
            </a:r>
            <a:r>
              <a:rPr sz="1450" spc="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business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-1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5" dirty="0">
                <a:solidFill>
                  <a:srgbClr val="111111"/>
                </a:solidFill>
                <a:latin typeface="Times New Roman"/>
                <a:cs typeface="Times New Roman"/>
              </a:rPr>
              <a:t>setti</a:t>
            </a:r>
            <a:r>
              <a:rPr sz="1450" spc="229" dirty="0">
                <a:solidFill>
                  <a:srgbClr val="111111"/>
                </a:solidFill>
                <a:latin typeface="Times New Roman"/>
                <a:cs typeface="Times New Roman"/>
              </a:rPr>
              <a:t>n</a:t>
            </a:r>
            <a:r>
              <a:rPr sz="1450" spc="-30" dirty="0">
                <a:solidFill>
                  <a:srgbClr val="111111"/>
                </a:solidFill>
                <a:latin typeface="Times New Roman"/>
                <a:cs typeface="Times New Roman"/>
              </a:rPr>
              <a:t>g.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They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55" dirty="0">
                <a:solidFill>
                  <a:srgbClr val="111111"/>
                </a:solidFill>
                <a:latin typeface="Times New Roman"/>
                <a:cs typeface="Times New Roman"/>
              </a:rPr>
              <a:t>serve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as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5" dirty="0">
                <a:solidFill>
                  <a:srgbClr val="111111"/>
                </a:solidFill>
                <a:latin typeface="Times New Roman"/>
                <a:cs typeface="Times New Roman"/>
              </a:rPr>
              <a:t> a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formal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3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5" dirty="0">
                <a:solidFill>
                  <a:srgbClr val="111111"/>
                </a:solidFill>
                <a:latin typeface="Times New Roman"/>
                <a:cs typeface="Times New Roman"/>
              </a:rPr>
              <a:t>means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-18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30" dirty="0">
                <a:solidFill>
                  <a:srgbClr val="111111"/>
                </a:solidFill>
                <a:latin typeface="Times New Roman"/>
                <a:cs typeface="Times New Roman"/>
              </a:rPr>
              <a:t>of</a:t>
            </a:r>
            <a:r>
              <a:rPr sz="1450" spc="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conveying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13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5" dirty="0">
                <a:solidFill>
                  <a:srgbClr val="111111"/>
                </a:solidFill>
                <a:latin typeface="Times New Roman"/>
                <a:cs typeface="Times New Roman"/>
              </a:rPr>
              <a:t>information,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6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making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inquiries,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expressing</a:t>
            </a:r>
            <a:r>
              <a:rPr sz="1450" spc="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0" dirty="0">
                <a:solidFill>
                  <a:srgbClr val="111111"/>
                </a:solidFill>
                <a:latin typeface="Times New Roman"/>
                <a:cs typeface="Times New Roman"/>
              </a:rPr>
              <a:t>thoughts,</a:t>
            </a:r>
            <a:r>
              <a:rPr sz="1450" spc="12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0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450" spc="1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5" dirty="0">
                <a:solidFill>
                  <a:srgbClr val="111111"/>
                </a:solidFill>
                <a:latin typeface="Times New Roman"/>
                <a:cs typeface="Times New Roman"/>
              </a:rPr>
              <a:t>maintaining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16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professional</a:t>
            </a:r>
            <a:r>
              <a:rPr sz="1450" spc="17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relationships.</a:t>
            </a:r>
            <a:r>
              <a:rPr sz="1450" spc="4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55" dirty="0">
                <a:solidFill>
                  <a:srgbClr val="111111"/>
                </a:solidFill>
                <a:latin typeface="Times New Roman"/>
                <a:cs typeface="Times New Roman"/>
              </a:rPr>
              <a:t>By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17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50" dirty="0">
                <a:solidFill>
                  <a:srgbClr val="111111"/>
                </a:solidFill>
                <a:latin typeface="Times New Roman"/>
                <a:cs typeface="Times New Roman"/>
              </a:rPr>
              <a:t>following</a:t>
            </a:r>
            <a:r>
              <a:rPr sz="1450" spc="16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5" dirty="0">
                <a:solidFill>
                  <a:srgbClr val="111111"/>
                </a:solidFill>
                <a:latin typeface="Times New Roman"/>
                <a:cs typeface="Times New Roman"/>
              </a:rPr>
              <a:t>standard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16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0" dirty="0">
                <a:solidFill>
                  <a:srgbClr val="111111"/>
                </a:solidFill>
                <a:latin typeface="Times New Roman"/>
                <a:cs typeface="Times New Roman"/>
              </a:rPr>
              <a:t>formats</a:t>
            </a:r>
            <a:r>
              <a:rPr sz="1450" spc="1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14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450" spc="1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usin</a:t>
            </a:r>
            <a:r>
              <a:rPr sz="1450" spc="-16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25" dirty="0">
                <a:solidFill>
                  <a:srgbClr val="111111"/>
                </a:solidFill>
                <a:latin typeface="Times New Roman"/>
                <a:cs typeface="Times New Roman"/>
              </a:rPr>
              <a:t>g</a:t>
            </a:r>
            <a:r>
              <a:rPr sz="1450" spc="13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0" dirty="0">
                <a:solidFill>
                  <a:srgbClr val="111111"/>
                </a:solidFill>
                <a:latin typeface="Times New Roman"/>
                <a:cs typeface="Times New Roman"/>
              </a:rPr>
              <a:t>appropriate</a:t>
            </a:r>
            <a:r>
              <a:rPr sz="1450" spc="6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0" dirty="0">
                <a:latin typeface="Times New Roman"/>
                <a:cs typeface="Times New Roman"/>
              </a:rPr>
              <a:t>la</a:t>
            </a:r>
            <a:r>
              <a:rPr sz="1450" spc="220" dirty="0">
                <a:latin typeface="Times New Roman"/>
                <a:cs typeface="Times New Roman"/>
              </a:rPr>
              <a:t>n</a:t>
            </a:r>
            <a:r>
              <a:rPr sz="1450" spc="30" dirty="0">
                <a:latin typeface="Times New Roman"/>
                <a:cs typeface="Times New Roman"/>
              </a:rPr>
              <a:t>guage,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70" dirty="0"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business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8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0" dirty="0">
                <a:solidFill>
                  <a:srgbClr val="111111"/>
                </a:solidFill>
                <a:latin typeface="Times New Roman"/>
                <a:cs typeface="Times New Roman"/>
              </a:rPr>
              <a:t>letters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3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0" dirty="0">
                <a:solidFill>
                  <a:srgbClr val="111111"/>
                </a:solidFill>
                <a:latin typeface="Times New Roman"/>
                <a:cs typeface="Times New Roman"/>
              </a:rPr>
              <a:t>ensure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0" dirty="0">
                <a:solidFill>
                  <a:srgbClr val="111111"/>
                </a:solidFill>
                <a:latin typeface="Times New Roman"/>
                <a:cs typeface="Times New Roman"/>
              </a:rPr>
              <a:t>clear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0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0" dirty="0">
                <a:solidFill>
                  <a:srgbClr val="111111"/>
                </a:solidFill>
                <a:latin typeface="Times New Roman"/>
                <a:cs typeface="Times New Roman"/>
              </a:rPr>
              <a:t>concise</a:t>
            </a:r>
            <a:r>
              <a:rPr sz="1450" spc="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0" dirty="0">
                <a:solidFill>
                  <a:srgbClr val="111111"/>
                </a:solidFill>
                <a:latin typeface="Times New Roman"/>
                <a:cs typeface="Times New Roman"/>
              </a:rPr>
              <a:t>communication,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5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10" dirty="0">
                <a:solidFill>
                  <a:srgbClr val="111111"/>
                </a:solidFill>
                <a:latin typeface="Times New Roman"/>
                <a:cs typeface="Times New Roman"/>
              </a:rPr>
              <a:t>enhancin</a:t>
            </a:r>
            <a:r>
              <a:rPr sz="1450" spc="-17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25" dirty="0">
                <a:solidFill>
                  <a:srgbClr val="111111"/>
                </a:solidFill>
                <a:latin typeface="Times New Roman"/>
                <a:cs typeface="Times New Roman"/>
              </a:rPr>
              <a:t>g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1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5" dirty="0">
                <a:solidFill>
                  <a:srgbClr val="111111"/>
                </a:solidFill>
                <a:latin typeface="Times New Roman"/>
                <a:cs typeface="Times New Roman"/>
              </a:rPr>
              <a:t>organizational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45" dirty="0">
                <a:solidFill>
                  <a:srgbClr val="111111"/>
                </a:solidFill>
                <a:latin typeface="Times New Roman"/>
                <a:cs typeface="Times New Roman"/>
              </a:rPr>
              <a:t>efficiency</a:t>
            </a:r>
            <a:r>
              <a:rPr sz="1450" spc="2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0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450" spc="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fostering</a:t>
            </a:r>
            <a:r>
              <a:rPr sz="1450" spc="-7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business</a:t>
            </a:r>
            <a:r>
              <a:rPr sz="1450" spc="1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0" dirty="0">
                <a:solidFill>
                  <a:srgbClr val="111111"/>
                </a:solidFill>
                <a:latin typeface="Times New Roman"/>
                <a:cs typeface="Times New Roman"/>
              </a:rPr>
              <a:t>growth.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76928" y="755903"/>
            <a:ext cx="6303264" cy="6022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998464"/>
            <a:ext cx="755904" cy="792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8968" y="1737797"/>
            <a:ext cx="3890010" cy="1611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8890">
              <a:lnSpc>
                <a:spcPts val="3604"/>
              </a:lnSpc>
            </a:pPr>
            <a:r>
              <a:rPr sz="3200" b="1" spc="229" dirty="0">
                <a:latin typeface="Arial"/>
                <a:cs typeface="Arial"/>
              </a:rPr>
              <a:t>3</a:t>
            </a:r>
            <a:r>
              <a:rPr sz="3200" b="1" spc="150" dirty="0">
                <a:latin typeface="Arial"/>
                <a:cs typeface="Arial"/>
              </a:rPr>
              <a:t>.</a:t>
            </a:r>
            <a:r>
              <a:rPr sz="3200" b="1" spc="-500" dirty="0">
                <a:latin typeface="Arial"/>
                <a:cs typeface="Arial"/>
              </a:rPr>
              <a:t> </a:t>
            </a:r>
            <a:r>
              <a:rPr sz="3450" b="1" spc="125" dirty="0">
                <a:latin typeface="Times New Roman"/>
                <a:cs typeface="Times New Roman"/>
              </a:rPr>
              <a:t>Im</a:t>
            </a:r>
            <a:r>
              <a:rPr sz="3450" b="1" spc="180" dirty="0">
                <a:latin typeface="Times New Roman"/>
                <a:cs typeface="Times New Roman"/>
              </a:rPr>
              <a:t>p</a:t>
            </a:r>
            <a:r>
              <a:rPr sz="3450" b="1" spc="190" dirty="0">
                <a:latin typeface="Times New Roman"/>
                <a:cs typeface="Times New Roman"/>
              </a:rPr>
              <a:t>o</a:t>
            </a:r>
            <a:r>
              <a:rPr sz="3450" b="1" spc="195" dirty="0">
                <a:latin typeface="Times New Roman"/>
                <a:cs typeface="Times New Roman"/>
              </a:rPr>
              <a:t>r</a:t>
            </a:r>
            <a:r>
              <a:rPr sz="3450" b="1" spc="65" dirty="0">
                <a:latin typeface="Times New Roman"/>
                <a:cs typeface="Times New Roman"/>
              </a:rPr>
              <a:t>t</a:t>
            </a:r>
            <a:r>
              <a:rPr sz="3450" b="1" spc="190" dirty="0">
                <a:latin typeface="Times New Roman"/>
                <a:cs typeface="Times New Roman"/>
              </a:rPr>
              <a:t>a</a:t>
            </a:r>
            <a:r>
              <a:rPr sz="3450" b="1" spc="240" dirty="0">
                <a:latin typeface="Times New Roman"/>
                <a:cs typeface="Times New Roman"/>
              </a:rPr>
              <a:t>n</a:t>
            </a:r>
            <a:r>
              <a:rPr sz="3450" b="1" spc="180" dirty="0">
                <a:latin typeface="Times New Roman"/>
                <a:cs typeface="Times New Roman"/>
              </a:rPr>
              <a:t>c</a:t>
            </a:r>
            <a:r>
              <a:rPr sz="3450" b="1" spc="320" dirty="0">
                <a:latin typeface="Times New Roman"/>
                <a:cs typeface="Times New Roman"/>
              </a:rPr>
              <a:t>e</a:t>
            </a:r>
            <a:r>
              <a:rPr sz="3450" b="1" spc="-185" dirty="0">
                <a:latin typeface="Times New Roman"/>
                <a:cs typeface="Times New Roman"/>
              </a:rPr>
              <a:t> </a:t>
            </a:r>
            <a:r>
              <a:rPr sz="3450" b="1" spc="190" dirty="0">
                <a:latin typeface="Times New Roman"/>
                <a:cs typeface="Times New Roman"/>
              </a:rPr>
              <a:t>o</a:t>
            </a:r>
            <a:r>
              <a:rPr sz="3450" b="1" spc="275" dirty="0">
                <a:latin typeface="Times New Roman"/>
                <a:cs typeface="Times New Roman"/>
              </a:rPr>
              <a:t>f</a:t>
            </a:r>
            <a:endParaRPr sz="3450">
              <a:latin typeface="Times New Roman"/>
              <a:cs typeface="Times New Roman"/>
            </a:endParaRPr>
          </a:p>
          <a:p>
            <a:pPr marL="12700">
              <a:lnSpc>
                <a:spcPts val="3070"/>
              </a:lnSpc>
            </a:pPr>
            <a:r>
              <a:rPr sz="3450" b="1" spc="155" dirty="0">
                <a:latin typeface="Times New Roman"/>
                <a:cs typeface="Times New Roman"/>
              </a:rPr>
              <a:t>Business</a:t>
            </a:r>
            <a:r>
              <a:rPr sz="3450" b="1" spc="75" dirty="0">
                <a:latin typeface="Times New Roman"/>
                <a:cs typeface="Times New Roman"/>
              </a:rPr>
              <a:t> </a:t>
            </a:r>
            <a:r>
              <a:rPr sz="3450" b="1" spc="-310" dirty="0">
                <a:latin typeface="Times New Roman"/>
                <a:cs typeface="Times New Roman"/>
              </a:rPr>
              <a:t>L</a:t>
            </a:r>
            <a:r>
              <a:rPr sz="3450" b="1" spc="200" dirty="0">
                <a:latin typeface="Times New Roman"/>
                <a:cs typeface="Times New Roman"/>
              </a:rPr>
              <a:t>ett</a:t>
            </a:r>
            <a:r>
              <a:rPr sz="3450" b="1" spc="240" dirty="0">
                <a:latin typeface="Times New Roman"/>
                <a:cs typeface="Times New Roman"/>
              </a:rPr>
              <a:t>e</a:t>
            </a:r>
            <a:r>
              <a:rPr sz="3450" b="1" spc="185" dirty="0">
                <a:latin typeface="Times New Roman"/>
                <a:cs typeface="Times New Roman"/>
              </a:rPr>
              <a:t>rs</a:t>
            </a:r>
            <a:r>
              <a:rPr sz="3450" b="1" spc="-155" dirty="0">
                <a:latin typeface="Times New Roman"/>
                <a:cs typeface="Times New Roman"/>
              </a:rPr>
              <a:t> </a:t>
            </a:r>
            <a:r>
              <a:rPr sz="3450" b="1" spc="140" dirty="0">
                <a:latin typeface="Times New Roman"/>
                <a:cs typeface="Times New Roman"/>
              </a:rPr>
              <a:t>in</a:t>
            </a:r>
            <a:endParaRPr sz="3450">
              <a:latin typeface="Times New Roman"/>
              <a:cs typeface="Times New Roman"/>
            </a:endParaRPr>
          </a:p>
          <a:p>
            <a:pPr marL="15240" marR="563880" indent="-3175">
              <a:lnSpc>
                <a:spcPct val="74800"/>
              </a:lnSpc>
              <a:spcBef>
                <a:spcPts val="505"/>
              </a:spcBef>
            </a:pPr>
            <a:r>
              <a:rPr sz="3450" b="1" spc="5" dirty="0">
                <a:latin typeface="Times New Roman"/>
                <a:cs typeface="Times New Roman"/>
              </a:rPr>
              <a:t>P</a:t>
            </a:r>
            <a:r>
              <a:rPr sz="3450" b="1" spc="165" dirty="0">
                <a:latin typeface="Times New Roman"/>
                <a:cs typeface="Times New Roman"/>
              </a:rPr>
              <a:t>r</a:t>
            </a:r>
            <a:r>
              <a:rPr sz="3450" b="1" spc="140" dirty="0">
                <a:latin typeface="Times New Roman"/>
                <a:cs typeface="Times New Roman"/>
              </a:rPr>
              <a:t>o</a:t>
            </a:r>
            <a:r>
              <a:rPr sz="3450" b="1" spc="190" dirty="0">
                <a:latin typeface="Times New Roman"/>
                <a:cs typeface="Times New Roman"/>
              </a:rPr>
              <a:t>fessi</a:t>
            </a:r>
            <a:r>
              <a:rPr sz="3450" b="1" spc="250" dirty="0">
                <a:latin typeface="Times New Roman"/>
                <a:cs typeface="Times New Roman"/>
              </a:rPr>
              <a:t>o</a:t>
            </a:r>
            <a:r>
              <a:rPr sz="3450" b="1" spc="240" dirty="0">
                <a:latin typeface="Times New Roman"/>
                <a:cs typeface="Times New Roman"/>
              </a:rPr>
              <a:t>n</a:t>
            </a:r>
            <a:r>
              <a:rPr sz="3450" b="1" spc="185" dirty="0">
                <a:latin typeface="Times New Roman"/>
                <a:cs typeface="Times New Roman"/>
              </a:rPr>
              <a:t>al</a:t>
            </a:r>
            <a:r>
              <a:rPr sz="3450" b="1" spc="120" dirty="0">
                <a:latin typeface="Times New Roman"/>
                <a:cs typeface="Times New Roman"/>
              </a:rPr>
              <a:t> </a:t>
            </a:r>
            <a:r>
              <a:rPr sz="3450" b="1" spc="-215" dirty="0">
                <a:latin typeface="Times New Roman"/>
                <a:cs typeface="Times New Roman"/>
              </a:rPr>
              <a:t>C</a:t>
            </a:r>
            <a:r>
              <a:rPr sz="3450" b="1" spc="215" dirty="0">
                <a:latin typeface="Times New Roman"/>
                <a:cs typeface="Times New Roman"/>
              </a:rPr>
              <a:t>o</a:t>
            </a:r>
            <a:r>
              <a:rPr sz="3450" b="1" spc="190" dirty="0">
                <a:latin typeface="Times New Roman"/>
                <a:cs typeface="Times New Roman"/>
              </a:rPr>
              <a:t>m</a:t>
            </a:r>
            <a:r>
              <a:rPr sz="3450" b="1" spc="254" dirty="0">
                <a:latin typeface="Times New Roman"/>
                <a:cs typeface="Times New Roman"/>
              </a:rPr>
              <a:t>m</a:t>
            </a:r>
            <a:r>
              <a:rPr sz="3450" b="1" spc="150" dirty="0">
                <a:latin typeface="Times New Roman"/>
                <a:cs typeface="Times New Roman"/>
              </a:rPr>
              <a:t>u</a:t>
            </a:r>
            <a:r>
              <a:rPr sz="3450" b="1" spc="185" dirty="0">
                <a:latin typeface="Times New Roman"/>
                <a:cs typeface="Times New Roman"/>
              </a:rPr>
              <a:t>ni</a:t>
            </a:r>
            <a:r>
              <a:rPr sz="3450" b="1" spc="140" dirty="0">
                <a:latin typeface="Times New Roman"/>
                <a:cs typeface="Times New Roman"/>
              </a:rPr>
              <a:t>c</a:t>
            </a:r>
            <a:r>
              <a:rPr sz="3450" b="1" spc="165" dirty="0">
                <a:latin typeface="Times New Roman"/>
                <a:cs typeface="Times New Roman"/>
              </a:rPr>
              <a:t>ati</a:t>
            </a:r>
            <a:r>
              <a:rPr sz="3450" b="1" spc="175" dirty="0">
                <a:latin typeface="Times New Roman"/>
                <a:cs typeface="Times New Roman"/>
              </a:rPr>
              <a:t>o</a:t>
            </a:r>
            <a:r>
              <a:rPr sz="3450" b="1" spc="325" dirty="0">
                <a:latin typeface="Times New Roman"/>
                <a:cs typeface="Times New Roman"/>
              </a:rPr>
              <a:t>n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872" y="3720754"/>
            <a:ext cx="4556125" cy="148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40" algn="just">
              <a:lnSpc>
                <a:spcPct val="86500"/>
              </a:lnSpc>
            </a:pPr>
            <a:r>
              <a:rPr sz="1400" spc="70" dirty="0">
                <a:solidFill>
                  <a:srgbClr val="111111"/>
                </a:solidFill>
                <a:latin typeface="Times New Roman"/>
                <a:cs typeface="Times New Roman"/>
              </a:rPr>
              <a:t>Business  </a:t>
            </a:r>
            <a:r>
              <a:rPr sz="1400" spc="-1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00" dirty="0">
                <a:latin typeface="Times New Roman"/>
                <a:cs typeface="Times New Roman"/>
              </a:rPr>
              <a:t>letters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70" dirty="0">
                <a:solidFill>
                  <a:srgbClr val="111111"/>
                </a:solidFill>
                <a:latin typeface="Times New Roman"/>
                <a:cs typeface="Times New Roman"/>
              </a:rPr>
              <a:t>play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00" spc="-1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111111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80" dirty="0">
                <a:solidFill>
                  <a:srgbClr val="111111"/>
                </a:solidFill>
                <a:latin typeface="Times New Roman"/>
                <a:cs typeface="Times New Roman"/>
              </a:rPr>
              <a:t>crucial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00" spc="-16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85" dirty="0">
                <a:solidFill>
                  <a:srgbClr val="111111"/>
                </a:solidFill>
                <a:latin typeface="Times New Roman"/>
                <a:cs typeface="Times New Roman"/>
              </a:rPr>
              <a:t>role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111111"/>
                </a:solidFill>
                <a:latin typeface="Times New Roman"/>
                <a:cs typeface="Times New Roman"/>
              </a:rPr>
              <a:t>in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2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111111"/>
                </a:solidFill>
                <a:latin typeface="Times New Roman"/>
                <a:cs typeface="Times New Roman"/>
              </a:rPr>
              <a:t>professional</a:t>
            </a:r>
            <a:r>
              <a:rPr sz="1400" spc="5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10" dirty="0">
                <a:solidFill>
                  <a:srgbClr val="111111"/>
                </a:solidFill>
                <a:latin typeface="Times New Roman"/>
                <a:cs typeface="Times New Roman"/>
              </a:rPr>
              <a:t>communication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80" dirty="0">
                <a:solidFill>
                  <a:srgbClr val="111111"/>
                </a:solidFill>
                <a:latin typeface="Times New Roman"/>
                <a:cs typeface="Times New Roman"/>
              </a:rPr>
              <a:t>as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10" dirty="0">
                <a:solidFill>
                  <a:srgbClr val="111111"/>
                </a:solidFill>
                <a:latin typeface="Times New Roman"/>
                <a:cs typeface="Times New Roman"/>
              </a:rPr>
              <a:t>they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-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05" dirty="0">
                <a:solidFill>
                  <a:srgbClr val="111111"/>
                </a:solidFill>
                <a:latin typeface="Times New Roman"/>
                <a:cs typeface="Times New Roman"/>
              </a:rPr>
              <a:t>help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111111"/>
                </a:solidFill>
                <a:latin typeface="Times New Roman"/>
                <a:cs typeface="Times New Roman"/>
              </a:rPr>
              <a:t>establish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111111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-5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111111"/>
                </a:solidFill>
                <a:latin typeface="Times New Roman"/>
                <a:cs typeface="Times New Roman"/>
              </a:rPr>
              <a:t>formal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30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400" spc="7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111111"/>
                </a:solidFill>
                <a:latin typeface="Times New Roman"/>
                <a:cs typeface="Times New Roman"/>
              </a:rPr>
              <a:t>professional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8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10" dirty="0">
                <a:solidFill>
                  <a:srgbClr val="111111"/>
                </a:solidFill>
                <a:latin typeface="Times New Roman"/>
                <a:cs typeface="Times New Roman"/>
              </a:rPr>
              <a:t>tone.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-8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111111"/>
                </a:solidFill>
                <a:latin typeface="Times New Roman"/>
                <a:cs typeface="Times New Roman"/>
              </a:rPr>
              <a:t>They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111111"/>
                </a:solidFill>
                <a:latin typeface="Times New Roman"/>
                <a:cs typeface="Times New Roman"/>
              </a:rPr>
              <a:t>provide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111111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-5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05" dirty="0">
                <a:solidFill>
                  <a:srgbClr val="111111"/>
                </a:solidFill>
                <a:latin typeface="Times New Roman"/>
                <a:cs typeface="Times New Roman"/>
              </a:rPr>
              <a:t>written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6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00" dirty="0">
                <a:solidFill>
                  <a:srgbClr val="111111"/>
                </a:solidFill>
                <a:latin typeface="Times New Roman"/>
                <a:cs typeface="Times New Roman"/>
              </a:rPr>
              <a:t>record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45" dirty="0">
                <a:solidFill>
                  <a:srgbClr val="111111"/>
                </a:solidFill>
                <a:latin typeface="Times New Roman"/>
                <a:cs typeface="Times New Roman"/>
              </a:rPr>
              <a:t>of</a:t>
            </a:r>
            <a:r>
              <a:rPr sz="1400" spc="2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25" dirty="0">
                <a:solidFill>
                  <a:srgbClr val="111111"/>
                </a:solidFill>
                <a:latin typeface="Times New Roman"/>
                <a:cs typeface="Times New Roman"/>
              </a:rPr>
              <a:t>important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00" spc="-4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85" dirty="0">
                <a:solidFill>
                  <a:srgbClr val="111111"/>
                </a:solidFill>
                <a:latin typeface="Times New Roman"/>
                <a:cs typeface="Times New Roman"/>
              </a:rPr>
              <a:t>discussions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00" spc="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30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00" spc="-5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95" dirty="0">
                <a:solidFill>
                  <a:srgbClr val="111111"/>
                </a:solidFill>
                <a:latin typeface="Times New Roman"/>
                <a:cs typeface="Times New Roman"/>
              </a:rPr>
              <a:t>agreements,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00" spc="-7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111111"/>
                </a:solidFill>
                <a:latin typeface="Times New Roman"/>
                <a:cs typeface="Times New Roman"/>
              </a:rPr>
              <a:t>ensurin</a:t>
            </a:r>
            <a:r>
              <a:rPr sz="1400" spc="-17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111111"/>
                </a:solidFill>
                <a:latin typeface="Times New Roman"/>
                <a:cs typeface="Times New Roman"/>
              </a:rPr>
              <a:t>g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111111"/>
                </a:solidFill>
                <a:latin typeface="Times New Roman"/>
                <a:cs typeface="Times New Roman"/>
              </a:rPr>
              <a:t>clarity</a:t>
            </a:r>
            <a:r>
              <a:rPr sz="1400" spc="1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30" dirty="0">
                <a:solidFill>
                  <a:srgbClr val="111111"/>
                </a:solidFill>
                <a:latin typeface="Times New Roman"/>
                <a:cs typeface="Times New Roman"/>
              </a:rPr>
              <a:t>and </a:t>
            </a:r>
            <a:r>
              <a:rPr sz="1400" spc="90" dirty="0">
                <a:solidFill>
                  <a:srgbClr val="111111"/>
                </a:solidFill>
                <a:latin typeface="Times New Roman"/>
                <a:cs typeface="Times New Roman"/>
              </a:rPr>
              <a:t>avoiding</a:t>
            </a:r>
            <a:r>
              <a:rPr sz="1400" spc="6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111111"/>
                </a:solidFill>
                <a:latin typeface="Times New Roman"/>
                <a:cs typeface="Times New Roman"/>
              </a:rPr>
              <a:t>misunderstandin</a:t>
            </a:r>
            <a:r>
              <a:rPr sz="1400" spc="-2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111111"/>
                </a:solidFill>
                <a:latin typeface="Times New Roman"/>
                <a:cs typeface="Times New Roman"/>
              </a:rPr>
              <a:t>gs.</a:t>
            </a:r>
            <a:r>
              <a:rPr sz="1400" spc="-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65" dirty="0">
                <a:solidFill>
                  <a:srgbClr val="111111"/>
                </a:solidFill>
                <a:latin typeface="Times New Roman"/>
                <a:cs typeface="Times New Roman"/>
              </a:rPr>
              <a:t>Additionally,</a:t>
            </a:r>
            <a:r>
              <a:rPr sz="1400" spc="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00" dirty="0">
                <a:solidFill>
                  <a:srgbClr val="111111"/>
                </a:solidFill>
                <a:latin typeface="Times New Roman"/>
                <a:cs typeface="Times New Roman"/>
              </a:rPr>
              <a:t>business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00" dirty="0">
                <a:solidFill>
                  <a:srgbClr val="111111"/>
                </a:solidFill>
                <a:latin typeface="Times New Roman"/>
                <a:cs typeface="Times New Roman"/>
              </a:rPr>
              <a:t>letters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05" dirty="0">
                <a:solidFill>
                  <a:srgbClr val="111111"/>
                </a:solidFill>
                <a:latin typeface="Times New Roman"/>
                <a:cs typeface="Times New Roman"/>
              </a:rPr>
              <a:t>create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2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111111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111111"/>
                </a:solidFill>
                <a:latin typeface="Times New Roman"/>
                <a:cs typeface="Times New Roman"/>
              </a:rPr>
              <a:t>professional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0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80" dirty="0">
                <a:solidFill>
                  <a:srgbClr val="111111"/>
                </a:solidFill>
                <a:latin typeface="Times New Roman"/>
                <a:cs typeface="Times New Roman"/>
              </a:rPr>
              <a:t>image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111111"/>
                </a:solidFill>
                <a:latin typeface="Times New Roman"/>
                <a:cs typeface="Times New Roman"/>
              </a:rPr>
              <a:t>for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30" dirty="0">
                <a:solidFill>
                  <a:srgbClr val="111111"/>
                </a:solidFill>
                <a:latin typeface="Times New Roman"/>
                <a:cs typeface="Times New Roman"/>
              </a:rPr>
              <a:t>the</a:t>
            </a:r>
            <a:r>
              <a:rPr sz="1400" spc="8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95" dirty="0">
                <a:solidFill>
                  <a:srgbClr val="111111"/>
                </a:solidFill>
                <a:latin typeface="Times New Roman"/>
                <a:cs typeface="Times New Roman"/>
              </a:rPr>
              <a:t>company,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00" spc="-9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35" dirty="0">
                <a:solidFill>
                  <a:srgbClr val="111111"/>
                </a:solidFill>
                <a:latin typeface="Times New Roman"/>
                <a:cs typeface="Times New Roman"/>
              </a:rPr>
              <a:t>enhance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00" spc="-1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70" dirty="0">
                <a:solidFill>
                  <a:srgbClr val="111111"/>
                </a:solidFill>
                <a:latin typeface="Times New Roman"/>
                <a:cs typeface="Times New Roman"/>
              </a:rPr>
              <a:t>credibility,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00" spc="-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30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00" spc="-10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111111"/>
                </a:solidFill>
                <a:latin typeface="Times New Roman"/>
                <a:cs typeface="Times New Roman"/>
              </a:rPr>
              <a:t>build</a:t>
            </a:r>
            <a:r>
              <a:rPr sz="140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00" spc="5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111111"/>
                </a:solidFill>
                <a:latin typeface="Times New Roman"/>
                <a:cs typeface="Times New Roman"/>
              </a:rPr>
              <a:t>strong</a:t>
            </a:r>
            <a:r>
              <a:rPr sz="1400" spc="7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00" dirty="0">
                <a:solidFill>
                  <a:srgbClr val="111111"/>
                </a:solidFill>
                <a:latin typeface="Times New Roman"/>
                <a:cs typeface="Times New Roman"/>
              </a:rPr>
              <a:t>relationships</a:t>
            </a:r>
            <a:r>
              <a:rPr sz="1400" spc="2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111111"/>
                </a:solidFill>
                <a:latin typeface="Times New Roman"/>
                <a:cs typeface="Times New Roman"/>
              </a:rPr>
              <a:t>with</a:t>
            </a:r>
            <a:r>
              <a:rPr sz="1400" spc="7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70" dirty="0">
                <a:solidFill>
                  <a:srgbClr val="111111"/>
                </a:solidFill>
                <a:latin typeface="Times New Roman"/>
                <a:cs typeface="Times New Roman"/>
              </a:rPr>
              <a:t>clients,</a:t>
            </a:r>
            <a:r>
              <a:rPr sz="1400" spc="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85" dirty="0">
                <a:solidFill>
                  <a:srgbClr val="111111"/>
                </a:solidFill>
                <a:latin typeface="Times New Roman"/>
                <a:cs typeface="Times New Roman"/>
              </a:rPr>
              <a:t>suppliers,</a:t>
            </a:r>
            <a:r>
              <a:rPr sz="1400" spc="2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130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400" spc="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00" spc="95" dirty="0">
                <a:solidFill>
                  <a:srgbClr val="111111"/>
                </a:solidFill>
                <a:latin typeface="Times New Roman"/>
                <a:cs typeface="Times New Roman"/>
              </a:rPr>
              <a:t>stakeholders.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40352" y="768095"/>
            <a:ext cx="6339840" cy="6010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998464"/>
            <a:ext cx="755904" cy="792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9824" y="1725097"/>
            <a:ext cx="4107179" cy="854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 marR="5080" indent="-9525">
              <a:lnSpc>
                <a:spcPct val="74200"/>
              </a:lnSpc>
            </a:pPr>
            <a:r>
              <a:rPr sz="3450" b="1" spc="125" dirty="0">
                <a:latin typeface="Times New Roman"/>
                <a:cs typeface="Times New Roman"/>
              </a:rPr>
              <a:t>4.</a:t>
            </a:r>
            <a:r>
              <a:rPr sz="3450" b="1" spc="-160" dirty="0">
                <a:latin typeface="Times New Roman"/>
                <a:cs typeface="Times New Roman"/>
              </a:rPr>
              <a:t> </a:t>
            </a:r>
            <a:r>
              <a:rPr sz="3450" b="1" spc="-305" dirty="0">
                <a:latin typeface="Times New Roman"/>
                <a:cs typeface="Times New Roman"/>
              </a:rPr>
              <a:t>T</a:t>
            </a:r>
            <a:r>
              <a:rPr sz="3450" b="1" spc="195" dirty="0">
                <a:latin typeface="Times New Roman"/>
                <a:cs typeface="Times New Roman"/>
              </a:rPr>
              <a:t>ypes</a:t>
            </a:r>
            <a:r>
              <a:rPr sz="3450" b="1" spc="80" dirty="0">
                <a:latin typeface="Times New Roman"/>
                <a:cs typeface="Times New Roman"/>
              </a:rPr>
              <a:t> </a:t>
            </a:r>
            <a:r>
              <a:rPr sz="3450" b="1" spc="190" dirty="0">
                <a:latin typeface="Times New Roman"/>
                <a:cs typeface="Times New Roman"/>
              </a:rPr>
              <a:t>o</a:t>
            </a:r>
            <a:r>
              <a:rPr sz="3450" b="1" spc="275" dirty="0">
                <a:latin typeface="Times New Roman"/>
                <a:cs typeface="Times New Roman"/>
              </a:rPr>
              <a:t>f</a:t>
            </a:r>
            <a:r>
              <a:rPr sz="3450" b="1" spc="-225" dirty="0">
                <a:latin typeface="Times New Roman"/>
                <a:cs typeface="Times New Roman"/>
              </a:rPr>
              <a:t> </a:t>
            </a:r>
            <a:r>
              <a:rPr sz="3450" b="1" spc="-20" dirty="0">
                <a:latin typeface="Times New Roman"/>
                <a:cs typeface="Times New Roman"/>
              </a:rPr>
              <a:t>B</a:t>
            </a:r>
            <a:r>
              <a:rPr sz="3450" b="1" spc="180" dirty="0">
                <a:latin typeface="Times New Roman"/>
                <a:cs typeface="Times New Roman"/>
              </a:rPr>
              <a:t>usi</a:t>
            </a:r>
            <a:r>
              <a:rPr sz="3450" b="1" spc="250" dirty="0">
                <a:latin typeface="Times New Roman"/>
                <a:cs typeface="Times New Roman"/>
              </a:rPr>
              <a:t>n</a:t>
            </a:r>
            <a:r>
              <a:rPr sz="3450" b="1" spc="235" dirty="0">
                <a:latin typeface="Times New Roman"/>
                <a:cs typeface="Times New Roman"/>
              </a:rPr>
              <a:t>ess</a:t>
            </a:r>
            <a:r>
              <a:rPr sz="3450" b="1" spc="145" dirty="0">
                <a:latin typeface="Times New Roman"/>
                <a:cs typeface="Times New Roman"/>
              </a:rPr>
              <a:t> </a:t>
            </a:r>
            <a:r>
              <a:rPr sz="3450" b="1" spc="90" dirty="0">
                <a:latin typeface="Times New Roman"/>
                <a:cs typeface="Times New Roman"/>
              </a:rPr>
              <a:t>Letters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824" y="3702944"/>
            <a:ext cx="4551680" cy="2242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algn="just">
              <a:lnSpc>
                <a:spcPts val="1600"/>
              </a:lnSpc>
            </a:pPr>
            <a:r>
              <a:rPr sz="1450" spc="85" dirty="0">
                <a:solidFill>
                  <a:srgbClr val="111111"/>
                </a:solidFill>
                <a:latin typeface="Times New Roman"/>
                <a:cs typeface="Times New Roman"/>
              </a:rPr>
              <a:t>There</a:t>
            </a:r>
            <a:r>
              <a:rPr sz="1450" spc="-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0" dirty="0">
                <a:solidFill>
                  <a:srgbClr val="111111"/>
                </a:solidFill>
                <a:latin typeface="Times New Roman"/>
                <a:cs typeface="Times New Roman"/>
              </a:rPr>
              <a:t>are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0" dirty="0">
                <a:solidFill>
                  <a:srgbClr val="111111"/>
                </a:solidFill>
                <a:latin typeface="Times New Roman"/>
                <a:cs typeface="Times New Roman"/>
              </a:rPr>
              <a:t>four</a:t>
            </a:r>
            <a:r>
              <a:rPr sz="1450" spc="-2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main types</a:t>
            </a:r>
            <a:r>
              <a:rPr sz="1450" spc="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30" dirty="0">
                <a:solidFill>
                  <a:srgbClr val="111111"/>
                </a:solidFill>
                <a:latin typeface="Times New Roman"/>
                <a:cs typeface="Times New Roman"/>
              </a:rPr>
              <a:t>of</a:t>
            </a:r>
            <a:r>
              <a:rPr sz="1450" spc="-7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business</a:t>
            </a:r>
            <a:r>
              <a:rPr sz="1450" spc="1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0" dirty="0">
                <a:solidFill>
                  <a:srgbClr val="111111"/>
                </a:solidFill>
                <a:latin typeface="Times New Roman"/>
                <a:cs typeface="Times New Roman"/>
              </a:rPr>
              <a:t>letters:</a:t>
            </a:r>
            <a:endParaRPr sz="1450">
              <a:latin typeface="Times New Roman"/>
              <a:cs typeface="Times New Roman"/>
            </a:endParaRPr>
          </a:p>
          <a:p>
            <a:pPr marL="18415" marR="5080" indent="-3175" algn="just">
              <a:lnSpc>
                <a:spcPts val="1440"/>
              </a:lnSpc>
              <a:spcBef>
                <a:spcPts val="160"/>
              </a:spcBef>
              <a:buClr>
                <a:srgbClr val="111111"/>
              </a:buClr>
              <a:buSzPct val="82758"/>
              <a:buFont typeface="Times New Roman"/>
              <a:buAutoNum type="arabicPeriod"/>
              <a:tabLst>
                <a:tab pos="271780" algn="l"/>
              </a:tabLst>
            </a:pPr>
            <a:r>
              <a:rPr sz="1450" spc="85" dirty="0">
                <a:solidFill>
                  <a:srgbClr val="111111"/>
                </a:solidFill>
                <a:latin typeface="Times New Roman"/>
                <a:cs typeface="Times New Roman"/>
              </a:rPr>
              <a:t>Inquiry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75" dirty="0">
                <a:latin typeface="Times New Roman"/>
                <a:cs typeface="Times New Roman"/>
              </a:rPr>
              <a:t>letter</a:t>
            </a:r>
            <a:r>
              <a:rPr sz="1450" spc="175" dirty="0">
                <a:latin typeface="Times New Roman"/>
                <a:cs typeface="Times New Roman"/>
              </a:rPr>
              <a:t>s</a:t>
            </a:r>
            <a:r>
              <a:rPr sz="1450" spc="-85" dirty="0">
                <a:solidFill>
                  <a:srgbClr val="232323"/>
                </a:solidFill>
                <a:latin typeface="Times New Roman"/>
                <a:cs typeface="Times New Roman"/>
              </a:rPr>
              <a:t>,</a:t>
            </a:r>
            <a:r>
              <a:rPr sz="1450" dirty="0">
                <a:solidFill>
                  <a:srgbClr val="232323"/>
                </a:solidFill>
                <a:latin typeface="Times New Roman"/>
                <a:cs typeface="Times New Roman"/>
              </a:rPr>
              <a:t>  </a:t>
            </a:r>
            <a:r>
              <a:rPr sz="1450" spc="-12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used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 to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0" dirty="0">
                <a:solidFill>
                  <a:srgbClr val="111111"/>
                </a:solidFill>
                <a:latin typeface="Times New Roman"/>
                <a:cs typeface="Times New Roman"/>
              </a:rPr>
              <a:t>gather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-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5" dirty="0">
                <a:solidFill>
                  <a:srgbClr val="111111"/>
                </a:solidFill>
                <a:latin typeface="Times New Roman"/>
                <a:cs typeface="Times New Roman"/>
              </a:rPr>
              <a:t>information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4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0" dirty="0">
                <a:solidFill>
                  <a:srgbClr val="111111"/>
                </a:solidFill>
                <a:latin typeface="Times New Roman"/>
                <a:cs typeface="Times New Roman"/>
              </a:rPr>
              <a:t>or</a:t>
            </a:r>
            <a:r>
              <a:rPr sz="1450" spc="85" dirty="0">
                <a:solidFill>
                  <a:srgbClr val="111111"/>
                </a:solidFill>
                <a:latin typeface="Times New Roman"/>
                <a:cs typeface="Times New Roman"/>
              </a:rPr>
              <a:t> request</a:t>
            </a:r>
            <a:r>
              <a:rPr sz="1450" spc="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55" dirty="0">
                <a:solidFill>
                  <a:srgbClr val="111111"/>
                </a:solidFill>
                <a:latin typeface="Times New Roman"/>
                <a:cs typeface="Times New Roman"/>
              </a:rPr>
              <a:t>clarification.</a:t>
            </a:r>
            <a:endParaRPr sz="1450">
              <a:latin typeface="Times New Roman"/>
              <a:cs typeface="Times New Roman"/>
            </a:endParaRPr>
          </a:p>
          <a:p>
            <a:pPr marL="21590" marR="13335" indent="-3175" algn="just">
              <a:lnSpc>
                <a:spcPts val="1440"/>
              </a:lnSpc>
              <a:spcBef>
                <a:spcPts val="20"/>
              </a:spcBef>
              <a:buClr>
                <a:srgbClr val="111111"/>
              </a:buClr>
              <a:buSzPct val="82758"/>
              <a:buFont typeface="Times New Roman"/>
              <a:buAutoNum type="arabicPeriod"/>
              <a:tabLst>
                <a:tab pos="259715" algn="l"/>
              </a:tabLst>
            </a:pPr>
            <a:r>
              <a:rPr sz="1450" spc="80" dirty="0">
                <a:solidFill>
                  <a:srgbClr val="111111"/>
                </a:solidFill>
                <a:latin typeface="Times New Roman"/>
                <a:cs typeface="Times New Roman"/>
              </a:rPr>
              <a:t>Complaint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letters,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5" dirty="0">
                <a:solidFill>
                  <a:srgbClr val="111111"/>
                </a:solidFill>
                <a:latin typeface="Times New Roman"/>
                <a:cs typeface="Times New Roman"/>
              </a:rPr>
              <a:t>to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0" dirty="0">
                <a:solidFill>
                  <a:srgbClr val="111111"/>
                </a:solidFill>
                <a:latin typeface="Times New Roman"/>
                <a:cs typeface="Times New Roman"/>
              </a:rPr>
              <a:t>express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0" dirty="0">
                <a:solidFill>
                  <a:srgbClr val="111111"/>
                </a:solidFill>
                <a:latin typeface="Times New Roman"/>
                <a:cs typeface="Times New Roman"/>
              </a:rPr>
              <a:t>dissatisfaction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-7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0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450" spc="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55" dirty="0">
                <a:solidFill>
                  <a:srgbClr val="111111"/>
                </a:solidFill>
                <a:latin typeface="Times New Roman"/>
                <a:cs typeface="Times New Roman"/>
              </a:rPr>
              <a:t>seek</a:t>
            </a:r>
            <a:r>
              <a:rPr sz="1450" spc="-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resolution.</a:t>
            </a:r>
            <a:endParaRPr sz="1450">
              <a:latin typeface="Times New Roman"/>
              <a:cs typeface="Times New Roman"/>
            </a:endParaRPr>
          </a:p>
          <a:p>
            <a:pPr marL="18415" marR="14604" algn="just">
              <a:lnSpc>
                <a:spcPts val="1440"/>
              </a:lnSpc>
              <a:spcBef>
                <a:spcPts val="20"/>
              </a:spcBef>
              <a:buClr>
                <a:srgbClr val="111111"/>
              </a:buClr>
              <a:buFont typeface="Times New Roman"/>
              <a:buAutoNum type="arabicPeriod" startAt="3"/>
              <a:tabLst>
                <a:tab pos="208279" algn="l"/>
              </a:tabLst>
            </a:pPr>
            <a:r>
              <a:rPr sz="1450" spc="55" dirty="0">
                <a:solidFill>
                  <a:srgbClr val="111111"/>
                </a:solidFill>
                <a:latin typeface="Times New Roman"/>
                <a:cs typeface="Times New Roman"/>
              </a:rPr>
              <a:t>Persuasive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10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0" dirty="0">
                <a:solidFill>
                  <a:srgbClr val="111111"/>
                </a:solidFill>
                <a:latin typeface="Times New Roman"/>
                <a:cs typeface="Times New Roman"/>
              </a:rPr>
              <a:t>letters,</a:t>
            </a:r>
            <a:r>
              <a:rPr sz="1450" spc="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aimed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16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5" dirty="0">
                <a:solidFill>
                  <a:srgbClr val="111111"/>
                </a:solidFill>
                <a:latin typeface="Times New Roman"/>
                <a:cs typeface="Times New Roman"/>
              </a:rPr>
              <a:t>at</a:t>
            </a:r>
            <a:r>
              <a:rPr sz="1450" spc="6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5" dirty="0">
                <a:solidFill>
                  <a:srgbClr val="111111"/>
                </a:solidFill>
                <a:latin typeface="Times New Roman"/>
                <a:cs typeface="Times New Roman"/>
              </a:rPr>
              <a:t>influencin</a:t>
            </a:r>
            <a:r>
              <a:rPr sz="1450" spc="-1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25" dirty="0">
                <a:solidFill>
                  <a:srgbClr val="111111"/>
                </a:solidFill>
                <a:latin typeface="Times New Roman"/>
                <a:cs typeface="Times New Roman"/>
              </a:rPr>
              <a:t>g</a:t>
            </a:r>
            <a:r>
              <a:rPr sz="1450" spc="-6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0" dirty="0">
                <a:solidFill>
                  <a:srgbClr val="111111"/>
                </a:solidFill>
                <a:latin typeface="Times New Roman"/>
                <a:cs typeface="Times New Roman"/>
              </a:rPr>
              <a:t>the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0" dirty="0">
                <a:solidFill>
                  <a:srgbClr val="111111"/>
                </a:solidFill>
                <a:latin typeface="Times New Roman"/>
                <a:cs typeface="Times New Roman"/>
              </a:rPr>
              <a:t>reader's</a:t>
            </a:r>
            <a:r>
              <a:rPr sz="1450" spc="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decision</a:t>
            </a:r>
            <a:r>
              <a:rPr sz="1450" spc="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0" dirty="0">
                <a:solidFill>
                  <a:srgbClr val="111111"/>
                </a:solidFill>
                <a:latin typeface="Times New Roman"/>
                <a:cs typeface="Times New Roman"/>
              </a:rPr>
              <a:t>or</a:t>
            </a:r>
            <a:r>
              <a:rPr sz="1450" spc="-2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action.</a:t>
            </a:r>
            <a:endParaRPr sz="1450">
              <a:latin typeface="Times New Roman"/>
              <a:cs typeface="Times New Roman"/>
            </a:endParaRPr>
          </a:p>
          <a:p>
            <a:pPr marL="15240" marR="12065" indent="-2540" algn="just">
              <a:lnSpc>
                <a:spcPct val="83400"/>
              </a:lnSpc>
              <a:spcBef>
                <a:spcPts val="35"/>
              </a:spcBef>
              <a:buClr>
                <a:srgbClr val="111111"/>
              </a:buClr>
              <a:buFont typeface="Times New Roman"/>
              <a:buAutoNum type="arabicPeriod" startAt="3"/>
              <a:tabLst>
                <a:tab pos="198755" algn="l"/>
              </a:tabLst>
            </a:pPr>
            <a:r>
              <a:rPr sz="1450" spc="95" dirty="0">
                <a:solidFill>
                  <a:srgbClr val="111111"/>
                </a:solidFill>
                <a:latin typeface="Times New Roman"/>
                <a:cs typeface="Times New Roman"/>
              </a:rPr>
              <a:t>Thank</a:t>
            </a:r>
            <a:r>
              <a:rPr sz="1450" spc="-9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232323"/>
                </a:solidFill>
                <a:latin typeface="Times New Roman"/>
                <a:cs typeface="Times New Roman"/>
              </a:rPr>
              <a:t>you</a:t>
            </a:r>
            <a:r>
              <a:rPr sz="1450" spc="7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letters,</a:t>
            </a:r>
            <a:r>
              <a:rPr sz="1450" spc="-7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5" dirty="0">
                <a:solidFill>
                  <a:srgbClr val="111111"/>
                </a:solidFill>
                <a:latin typeface="Times New Roman"/>
                <a:cs typeface="Times New Roman"/>
              </a:rPr>
              <a:t>to</a:t>
            </a:r>
            <a:r>
              <a:rPr sz="1450" spc="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0" dirty="0">
                <a:solidFill>
                  <a:srgbClr val="111111"/>
                </a:solidFill>
                <a:latin typeface="Times New Roman"/>
                <a:cs typeface="Times New Roman"/>
              </a:rPr>
              <a:t>express</a:t>
            </a:r>
            <a:r>
              <a:rPr sz="1450" spc="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0" dirty="0">
                <a:solidFill>
                  <a:srgbClr val="111111"/>
                </a:solidFill>
                <a:latin typeface="Times New Roman"/>
                <a:cs typeface="Times New Roman"/>
              </a:rPr>
              <a:t>gratitude</a:t>
            </a:r>
            <a:r>
              <a:rPr sz="1450" spc="100" dirty="0">
                <a:solidFill>
                  <a:srgbClr val="111111"/>
                </a:solidFill>
                <a:latin typeface="Times New Roman"/>
                <a:cs typeface="Times New Roman"/>
              </a:rPr>
              <a:t> and</a:t>
            </a:r>
            <a:r>
              <a:rPr sz="1450" spc="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5" dirty="0">
                <a:solidFill>
                  <a:srgbClr val="111111"/>
                </a:solidFill>
                <a:latin typeface="Times New Roman"/>
                <a:cs typeface="Times New Roman"/>
              </a:rPr>
              <a:t>maintain</a:t>
            </a:r>
            <a:r>
              <a:rPr sz="1450" spc="50" dirty="0">
                <a:solidFill>
                  <a:srgbClr val="111111"/>
                </a:solidFill>
                <a:latin typeface="Times New Roman"/>
                <a:cs typeface="Times New Roman"/>
              </a:rPr>
              <a:t> positive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8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5" dirty="0">
                <a:solidFill>
                  <a:srgbClr val="111111"/>
                </a:solidFill>
                <a:latin typeface="Times New Roman"/>
                <a:cs typeface="Times New Roman"/>
              </a:rPr>
              <a:t>relationships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4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0" dirty="0">
                <a:solidFill>
                  <a:srgbClr val="111111"/>
                </a:solidFill>
                <a:latin typeface="Times New Roman"/>
                <a:cs typeface="Times New Roman"/>
              </a:rPr>
              <a:t>with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8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50" dirty="0">
                <a:solidFill>
                  <a:srgbClr val="111111"/>
                </a:solidFill>
                <a:latin typeface="Times New Roman"/>
                <a:cs typeface="Times New Roman"/>
              </a:rPr>
              <a:t>clients,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2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suppliers,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5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5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450" spc="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5" dirty="0">
                <a:solidFill>
                  <a:srgbClr val="111111"/>
                </a:solidFill>
                <a:latin typeface="Times New Roman"/>
                <a:cs typeface="Times New Roman"/>
              </a:rPr>
              <a:t>stakeholders.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8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35" dirty="0">
                <a:solidFill>
                  <a:srgbClr val="111111"/>
                </a:solidFill>
                <a:latin typeface="Times New Roman"/>
                <a:cs typeface="Times New Roman"/>
              </a:rPr>
              <a:t>Each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type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0" dirty="0">
                <a:solidFill>
                  <a:srgbClr val="111111"/>
                </a:solidFill>
                <a:latin typeface="Times New Roman"/>
                <a:cs typeface="Times New Roman"/>
              </a:rPr>
              <a:t>serves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9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5" dirty="0">
                <a:solidFill>
                  <a:srgbClr val="111111"/>
                </a:solidFill>
                <a:latin typeface="Times New Roman"/>
                <a:cs typeface="Times New Roman"/>
              </a:rPr>
              <a:t>a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8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50" dirty="0">
                <a:solidFill>
                  <a:srgbClr val="111111"/>
                </a:solidFill>
                <a:latin typeface="Times New Roman"/>
                <a:cs typeface="Times New Roman"/>
              </a:rPr>
              <a:t>specific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1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5" dirty="0">
                <a:solidFill>
                  <a:srgbClr val="111111"/>
                </a:solidFill>
                <a:latin typeface="Times New Roman"/>
                <a:cs typeface="Times New Roman"/>
              </a:rPr>
              <a:t>purpose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in</a:t>
            </a:r>
            <a:r>
              <a:rPr sz="1450" spc="4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professional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7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0" dirty="0">
                <a:solidFill>
                  <a:srgbClr val="111111"/>
                </a:solidFill>
                <a:latin typeface="Times New Roman"/>
                <a:cs typeface="Times New Roman"/>
              </a:rPr>
              <a:t>communication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6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0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0" dirty="0">
                <a:solidFill>
                  <a:srgbClr val="111111"/>
                </a:solidFill>
                <a:latin typeface="Times New Roman"/>
                <a:cs typeface="Times New Roman"/>
              </a:rPr>
              <a:t>should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0" dirty="0">
                <a:solidFill>
                  <a:srgbClr val="111111"/>
                </a:solidFill>
                <a:latin typeface="Times New Roman"/>
                <a:cs typeface="Times New Roman"/>
              </a:rPr>
              <a:t>be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2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crafted</a:t>
            </a:r>
            <a:r>
              <a:rPr sz="1450" spc="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55" dirty="0">
                <a:solidFill>
                  <a:srgbClr val="111111"/>
                </a:solidFill>
                <a:latin typeface="Times New Roman"/>
                <a:cs typeface="Times New Roman"/>
              </a:rPr>
              <a:t>carefully</a:t>
            </a:r>
            <a:r>
              <a:rPr sz="1450" spc="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5" dirty="0">
                <a:solidFill>
                  <a:srgbClr val="111111"/>
                </a:solidFill>
                <a:latin typeface="Times New Roman"/>
                <a:cs typeface="Times New Roman"/>
              </a:rPr>
              <a:t>to</a:t>
            </a:r>
            <a:r>
              <a:rPr sz="1450" spc="-3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achieve</a:t>
            </a:r>
            <a:r>
              <a:rPr sz="1450" spc="-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desired outcomes.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40352" y="768095"/>
            <a:ext cx="6339840" cy="6010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998464"/>
            <a:ext cx="755904" cy="792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20" y="1709768"/>
            <a:ext cx="3733165" cy="1262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780">
              <a:lnSpc>
                <a:spcPct val="74700"/>
              </a:lnSpc>
            </a:pPr>
            <a:r>
              <a:rPr sz="3600" spc="70" dirty="0">
                <a:latin typeface="Times New Roman"/>
                <a:cs typeface="Times New Roman"/>
              </a:rPr>
              <a:t>5</a:t>
            </a:r>
            <a:r>
              <a:rPr sz="3600" spc="560" dirty="0">
                <a:latin typeface="Times New Roman"/>
                <a:cs typeface="Times New Roman"/>
              </a:rPr>
              <a:t>.</a:t>
            </a:r>
            <a:r>
              <a:rPr sz="3450" b="1" spc="135" dirty="0">
                <a:latin typeface="Times New Roman"/>
                <a:cs typeface="Times New Roman"/>
              </a:rPr>
              <a:t>Elements</a:t>
            </a:r>
            <a:r>
              <a:rPr sz="3450" b="1" spc="180" dirty="0">
                <a:latin typeface="Times New Roman"/>
                <a:cs typeface="Times New Roman"/>
              </a:rPr>
              <a:t> </a:t>
            </a:r>
            <a:r>
              <a:rPr sz="3450" b="1" spc="229" dirty="0">
                <a:latin typeface="Times New Roman"/>
                <a:cs typeface="Times New Roman"/>
              </a:rPr>
              <a:t>of</a:t>
            </a:r>
            <a:r>
              <a:rPr sz="3450" b="1" spc="-215" dirty="0">
                <a:latin typeface="Times New Roman"/>
                <a:cs typeface="Times New Roman"/>
              </a:rPr>
              <a:t> </a:t>
            </a:r>
            <a:r>
              <a:rPr sz="3450" b="1" spc="235" dirty="0">
                <a:latin typeface="Times New Roman"/>
                <a:cs typeface="Times New Roman"/>
              </a:rPr>
              <a:t>an</a:t>
            </a:r>
            <a:r>
              <a:rPr sz="3450" b="1" spc="110" dirty="0">
                <a:latin typeface="Times New Roman"/>
                <a:cs typeface="Times New Roman"/>
              </a:rPr>
              <a:t> </a:t>
            </a:r>
            <a:r>
              <a:rPr sz="3450" b="1" spc="20" dirty="0">
                <a:latin typeface="Times New Roman"/>
                <a:cs typeface="Times New Roman"/>
              </a:rPr>
              <a:t>E</a:t>
            </a:r>
            <a:r>
              <a:rPr sz="3450" b="1" spc="-30" dirty="0">
                <a:latin typeface="Times New Roman"/>
                <a:cs typeface="Times New Roman"/>
              </a:rPr>
              <a:t>f</a:t>
            </a:r>
            <a:r>
              <a:rPr sz="3450" b="1" spc="200" dirty="0">
                <a:latin typeface="Times New Roman"/>
                <a:cs typeface="Times New Roman"/>
              </a:rPr>
              <a:t>fe</a:t>
            </a:r>
            <a:r>
              <a:rPr sz="3450" b="1" spc="145" dirty="0">
                <a:latin typeface="Times New Roman"/>
                <a:cs typeface="Times New Roman"/>
              </a:rPr>
              <a:t>ctive</a:t>
            </a:r>
            <a:r>
              <a:rPr sz="3450" b="1" spc="-50" dirty="0">
                <a:latin typeface="Times New Roman"/>
                <a:cs typeface="Times New Roman"/>
              </a:rPr>
              <a:t> </a:t>
            </a:r>
            <a:r>
              <a:rPr sz="3450" b="1" spc="-20" dirty="0">
                <a:latin typeface="Times New Roman"/>
                <a:cs typeface="Times New Roman"/>
              </a:rPr>
              <a:t>B</a:t>
            </a:r>
            <a:r>
              <a:rPr sz="3450" b="1" spc="190" dirty="0">
                <a:latin typeface="Times New Roman"/>
                <a:cs typeface="Times New Roman"/>
              </a:rPr>
              <a:t>usiness</a:t>
            </a:r>
            <a:r>
              <a:rPr sz="3450" b="1" spc="110" dirty="0">
                <a:latin typeface="Times New Roman"/>
                <a:cs typeface="Times New Roman"/>
              </a:rPr>
              <a:t> </a:t>
            </a:r>
            <a:r>
              <a:rPr sz="3450" b="1" spc="75" dirty="0">
                <a:latin typeface="Times New Roman"/>
                <a:cs typeface="Times New Roman"/>
              </a:rPr>
              <a:t>Letter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872" y="3702944"/>
            <a:ext cx="4554855" cy="205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40" algn="just">
              <a:lnSpc>
                <a:spcPct val="83600"/>
              </a:lnSpc>
            </a:pPr>
            <a:r>
              <a:rPr sz="1450" spc="20" dirty="0">
                <a:solidFill>
                  <a:srgbClr val="111111"/>
                </a:solidFill>
                <a:latin typeface="Times New Roman"/>
                <a:cs typeface="Times New Roman"/>
              </a:rPr>
              <a:t>To </a:t>
            </a:r>
            <a:r>
              <a:rPr sz="1450" spc="80" dirty="0">
                <a:solidFill>
                  <a:srgbClr val="111111"/>
                </a:solidFill>
                <a:latin typeface="Times New Roman"/>
                <a:cs typeface="Times New Roman"/>
              </a:rPr>
              <a:t>create</a:t>
            </a:r>
            <a:r>
              <a:rPr sz="1450" spc="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5" dirty="0">
                <a:solidFill>
                  <a:srgbClr val="111111"/>
                </a:solidFill>
                <a:latin typeface="Times New Roman"/>
                <a:cs typeface="Times New Roman"/>
              </a:rPr>
              <a:t>an</a:t>
            </a:r>
            <a:r>
              <a:rPr sz="1450" spc="3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45" dirty="0">
                <a:solidFill>
                  <a:srgbClr val="111111"/>
                </a:solidFill>
                <a:latin typeface="Times New Roman"/>
                <a:cs typeface="Times New Roman"/>
              </a:rPr>
              <a:t>effective</a:t>
            </a:r>
            <a:r>
              <a:rPr sz="1450" spc="-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business</a:t>
            </a:r>
            <a:r>
              <a:rPr sz="1450" spc="1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letter,</a:t>
            </a:r>
            <a:r>
              <a:rPr sz="1450" spc="-8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10" dirty="0">
                <a:solidFill>
                  <a:srgbClr val="111111"/>
                </a:solidFill>
                <a:latin typeface="Times New Roman"/>
                <a:cs typeface="Times New Roman"/>
              </a:rPr>
              <a:t>there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0" dirty="0">
                <a:solidFill>
                  <a:srgbClr val="111111"/>
                </a:solidFill>
                <a:latin typeface="Times New Roman"/>
                <a:cs typeface="Times New Roman"/>
              </a:rPr>
              <a:t>are</a:t>
            </a:r>
            <a:r>
              <a:rPr sz="1450" spc="2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111111"/>
                </a:solidFill>
                <a:latin typeface="Times New Roman"/>
                <a:cs typeface="Times New Roman"/>
              </a:rPr>
              <a:t>five</a:t>
            </a:r>
            <a:r>
              <a:rPr sz="1450" spc="-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30" dirty="0">
                <a:solidFill>
                  <a:srgbClr val="111111"/>
                </a:solidFill>
                <a:latin typeface="Times New Roman"/>
                <a:cs typeface="Times New Roman"/>
              </a:rPr>
              <a:t>key</a:t>
            </a:r>
            <a:r>
              <a:rPr sz="1450" spc="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0" dirty="0">
                <a:solidFill>
                  <a:srgbClr val="111111"/>
                </a:solidFill>
                <a:latin typeface="Times New Roman"/>
                <a:cs typeface="Times New Roman"/>
              </a:rPr>
              <a:t>elements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to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consider.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25" dirty="0">
                <a:solidFill>
                  <a:srgbClr val="111111"/>
                </a:solidFill>
                <a:latin typeface="Times New Roman"/>
                <a:cs typeface="Times New Roman"/>
              </a:rPr>
              <a:t>Firstly,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-15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0" dirty="0">
                <a:solidFill>
                  <a:srgbClr val="111111"/>
                </a:solidFill>
                <a:latin typeface="Times New Roman"/>
                <a:cs typeface="Times New Roman"/>
              </a:rPr>
              <a:t>ensure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5" dirty="0">
                <a:solidFill>
                  <a:srgbClr val="111111"/>
                </a:solidFill>
                <a:latin typeface="Times New Roman"/>
                <a:cs typeface="Times New Roman"/>
              </a:rPr>
              <a:t>your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-18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0" dirty="0">
                <a:solidFill>
                  <a:srgbClr val="111111"/>
                </a:solidFill>
                <a:latin typeface="Times New Roman"/>
                <a:cs typeface="Times New Roman"/>
              </a:rPr>
              <a:t>letter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111111"/>
                </a:solidFill>
                <a:latin typeface="Times New Roman"/>
                <a:cs typeface="Times New Roman"/>
              </a:rPr>
              <a:t>is</a:t>
            </a:r>
            <a:r>
              <a:rPr sz="1450" spc="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0" dirty="0">
                <a:solidFill>
                  <a:srgbClr val="111111"/>
                </a:solidFill>
                <a:latin typeface="Times New Roman"/>
                <a:cs typeface="Times New Roman"/>
              </a:rPr>
              <a:t>concise</a:t>
            </a:r>
            <a:r>
              <a:rPr sz="1450" spc="4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0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450" spc="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well-structured,</a:t>
            </a:r>
            <a:r>
              <a:rPr sz="1450" spc="1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with</a:t>
            </a:r>
            <a:r>
              <a:rPr sz="1450" spc="8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5" dirty="0">
                <a:solidFill>
                  <a:srgbClr val="111111"/>
                </a:solidFill>
                <a:latin typeface="Times New Roman"/>
                <a:cs typeface="Times New Roman"/>
              </a:rPr>
              <a:t>a</a:t>
            </a:r>
            <a:r>
              <a:rPr sz="1450" spc="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0" dirty="0">
                <a:solidFill>
                  <a:srgbClr val="111111"/>
                </a:solidFill>
                <a:latin typeface="Times New Roman"/>
                <a:cs typeface="Times New Roman"/>
              </a:rPr>
              <a:t>clear </a:t>
            </a:r>
            <a:r>
              <a:rPr sz="1450" spc="90" dirty="0">
                <a:solidFill>
                  <a:srgbClr val="111111"/>
                </a:solidFill>
                <a:latin typeface="Times New Roman"/>
                <a:cs typeface="Times New Roman"/>
              </a:rPr>
              <a:t>introduction,</a:t>
            </a:r>
            <a:r>
              <a:rPr sz="1450" spc="55" dirty="0">
                <a:solidFill>
                  <a:srgbClr val="111111"/>
                </a:solidFill>
                <a:latin typeface="Times New Roman"/>
                <a:cs typeface="Times New Roman"/>
              </a:rPr>
              <a:t> body,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0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conclusion.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55" dirty="0">
                <a:solidFill>
                  <a:srgbClr val="111111"/>
                </a:solidFill>
                <a:latin typeface="Times New Roman"/>
                <a:cs typeface="Times New Roman"/>
              </a:rPr>
              <a:t>Secondly,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2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use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5" dirty="0">
                <a:solidFill>
                  <a:srgbClr val="111111"/>
                </a:solidFill>
                <a:latin typeface="Times New Roman"/>
                <a:cs typeface="Times New Roman"/>
              </a:rPr>
              <a:t>a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professional</a:t>
            </a:r>
            <a:r>
              <a:rPr sz="1450" spc="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14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 </a:t>
            </a:r>
            <a:r>
              <a:rPr sz="1450" spc="-15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respectful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 </a:t>
            </a:r>
            <a:r>
              <a:rPr sz="1450" spc="-1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tone,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16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0" dirty="0">
                <a:solidFill>
                  <a:srgbClr val="111111"/>
                </a:solidFill>
                <a:latin typeface="Times New Roman"/>
                <a:cs typeface="Times New Roman"/>
              </a:rPr>
              <a:t>addressing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 </a:t>
            </a:r>
            <a:r>
              <a:rPr sz="1450" spc="-1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10" dirty="0">
                <a:solidFill>
                  <a:srgbClr val="111111"/>
                </a:solidFill>
                <a:latin typeface="Times New Roman"/>
                <a:cs typeface="Times New Roman"/>
              </a:rPr>
              <a:t>the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 </a:t>
            </a:r>
            <a:r>
              <a:rPr sz="1450" spc="-17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5" dirty="0">
                <a:solidFill>
                  <a:srgbClr val="111111"/>
                </a:solidFill>
                <a:latin typeface="Times New Roman"/>
                <a:cs typeface="Times New Roman"/>
              </a:rPr>
              <a:t>recipient</a:t>
            </a:r>
            <a:r>
              <a:rPr sz="1450" spc="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5" dirty="0">
                <a:solidFill>
                  <a:srgbClr val="111111"/>
                </a:solidFill>
                <a:latin typeface="Times New Roman"/>
                <a:cs typeface="Times New Roman"/>
              </a:rPr>
              <a:t>appropriately.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50" dirty="0">
                <a:solidFill>
                  <a:srgbClr val="111111"/>
                </a:solidFill>
                <a:latin typeface="Times New Roman"/>
                <a:cs typeface="Times New Roman"/>
              </a:rPr>
              <a:t>Thirdly,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provide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5" dirty="0">
                <a:solidFill>
                  <a:srgbClr val="111111"/>
                </a:solidFill>
                <a:latin typeface="Times New Roman"/>
                <a:cs typeface="Times New Roman"/>
              </a:rPr>
              <a:t>relevant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14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3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45" dirty="0">
                <a:solidFill>
                  <a:srgbClr val="111111"/>
                </a:solidFill>
                <a:latin typeface="Times New Roman"/>
                <a:cs typeface="Times New Roman"/>
              </a:rPr>
              <a:t>specific</a:t>
            </a:r>
            <a:r>
              <a:rPr sz="1450" spc="2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details</a:t>
            </a:r>
            <a:r>
              <a:rPr sz="1450" spc="12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to</a:t>
            </a:r>
            <a:r>
              <a:rPr sz="1450" spc="16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5" dirty="0">
                <a:solidFill>
                  <a:srgbClr val="111111"/>
                </a:solidFill>
                <a:latin typeface="Times New Roman"/>
                <a:cs typeface="Times New Roman"/>
              </a:rPr>
              <a:t>support</a:t>
            </a:r>
            <a:r>
              <a:rPr sz="1450" spc="9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5" dirty="0">
                <a:solidFill>
                  <a:srgbClr val="111111"/>
                </a:solidFill>
                <a:latin typeface="Times New Roman"/>
                <a:cs typeface="Times New Roman"/>
              </a:rPr>
              <a:t>your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18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45" dirty="0">
                <a:solidFill>
                  <a:srgbClr val="111111"/>
                </a:solidFill>
                <a:latin typeface="Times New Roman"/>
                <a:cs typeface="Times New Roman"/>
              </a:rPr>
              <a:t>message.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15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Fourthly,</a:t>
            </a:r>
            <a:r>
              <a:rPr sz="1450" spc="9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0" dirty="0">
                <a:solidFill>
                  <a:srgbClr val="111111"/>
                </a:solidFill>
                <a:latin typeface="Times New Roman"/>
                <a:cs typeface="Times New Roman"/>
              </a:rPr>
              <a:t>use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18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0" dirty="0">
                <a:solidFill>
                  <a:srgbClr val="111111"/>
                </a:solidFill>
                <a:latin typeface="Times New Roman"/>
                <a:cs typeface="Times New Roman"/>
              </a:rPr>
              <a:t>proper</a:t>
            </a:r>
            <a:r>
              <a:rPr sz="1450" spc="5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grammar,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1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0" dirty="0">
                <a:solidFill>
                  <a:srgbClr val="111111"/>
                </a:solidFill>
                <a:latin typeface="Times New Roman"/>
                <a:cs typeface="Times New Roman"/>
              </a:rPr>
              <a:t>punctuation,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15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14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450" spc="16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5" dirty="0">
                <a:solidFill>
                  <a:srgbClr val="111111"/>
                </a:solidFill>
                <a:latin typeface="Times New Roman"/>
                <a:cs typeface="Times New Roman"/>
              </a:rPr>
              <a:t>formatting</a:t>
            </a:r>
            <a:r>
              <a:rPr sz="1450" spc="1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for</a:t>
            </a:r>
            <a:r>
              <a:rPr sz="1450" spc="114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5" dirty="0">
                <a:solidFill>
                  <a:srgbClr val="111111"/>
                </a:solidFill>
                <a:latin typeface="Times New Roman"/>
                <a:cs typeface="Times New Roman"/>
              </a:rPr>
              <a:t>a</a:t>
            </a:r>
            <a:r>
              <a:rPr sz="1450" spc="1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polished</a:t>
            </a:r>
            <a:r>
              <a:rPr sz="1450" spc="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5" dirty="0">
                <a:solidFill>
                  <a:srgbClr val="111111"/>
                </a:solidFill>
                <a:latin typeface="Times New Roman"/>
                <a:cs typeface="Times New Roman"/>
              </a:rPr>
              <a:t>appearance.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-1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25" dirty="0">
                <a:solidFill>
                  <a:srgbClr val="111111"/>
                </a:solidFill>
                <a:latin typeface="Times New Roman"/>
                <a:cs typeface="Times New Roman"/>
              </a:rPr>
              <a:t>Finally,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-9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0" dirty="0">
                <a:solidFill>
                  <a:srgbClr val="111111"/>
                </a:solidFill>
                <a:latin typeface="Times New Roman"/>
                <a:cs typeface="Times New Roman"/>
              </a:rPr>
              <a:t>proofread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-14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5" dirty="0">
                <a:solidFill>
                  <a:srgbClr val="111111"/>
                </a:solidFill>
                <a:latin typeface="Times New Roman"/>
                <a:cs typeface="Times New Roman"/>
              </a:rPr>
              <a:t>your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-8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5" dirty="0">
                <a:solidFill>
                  <a:srgbClr val="111111"/>
                </a:solidFill>
                <a:latin typeface="Times New Roman"/>
                <a:cs typeface="Times New Roman"/>
              </a:rPr>
              <a:t>letter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7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for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7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0" dirty="0">
                <a:solidFill>
                  <a:srgbClr val="111111"/>
                </a:solidFill>
                <a:latin typeface="Times New Roman"/>
                <a:cs typeface="Times New Roman"/>
              </a:rPr>
              <a:t>any</a:t>
            </a:r>
            <a:r>
              <a:rPr sz="1450" spc="4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5" dirty="0">
                <a:solidFill>
                  <a:srgbClr val="111111"/>
                </a:solidFill>
                <a:latin typeface="Times New Roman"/>
                <a:cs typeface="Times New Roman"/>
              </a:rPr>
              <a:t>errors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5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before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-1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5" dirty="0">
                <a:solidFill>
                  <a:srgbClr val="111111"/>
                </a:solidFill>
                <a:latin typeface="Times New Roman"/>
                <a:cs typeface="Times New Roman"/>
              </a:rPr>
              <a:t>sending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35" dirty="0">
                <a:solidFill>
                  <a:srgbClr val="111111"/>
                </a:solidFill>
                <a:latin typeface="Times New Roman"/>
                <a:cs typeface="Times New Roman"/>
              </a:rPr>
              <a:t>it,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7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0" dirty="0">
                <a:solidFill>
                  <a:srgbClr val="111111"/>
                </a:solidFill>
                <a:latin typeface="Times New Roman"/>
                <a:cs typeface="Times New Roman"/>
              </a:rPr>
              <a:t>ensuring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-16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0" dirty="0">
                <a:solidFill>
                  <a:srgbClr val="111111"/>
                </a:solidFill>
                <a:latin typeface="Times New Roman"/>
                <a:cs typeface="Times New Roman"/>
              </a:rPr>
              <a:t>it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-16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50" dirty="0">
                <a:solidFill>
                  <a:srgbClr val="111111"/>
                </a:solidFill>
                <a:latin typeface="Times New Roman"/>
                <a:cs typeface="Times New Roman"/>
              </a:rPr>
              <a:t>reflects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-18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5" dirty="0">
                <a:solidFill>
                  <a:srgbClr val="111111"/>
                </a:solidFill>
                <a:latin typeface="Times New Roman"/>
                <a:cs typeface="Times New Roman"/>
              </a:rPr>
              <a:t>your</a:t>
            </a:r>
            <a:r>
              <a:rPr sz="1450" spc="4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professionalism</a:t>
            </a:r>
            <a:r>
              <a:rPr sz="1450" spc="16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0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450" spc="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0" dirty="0">
                <a:solidFill>
                  <a:srgbClr val="111111"/>
                </a:solidFill>
                <a:latin typeface="Times New Roman"/>
                <a:cs typeface="Times New Roman"/>
              </a:rPr>
              <a:t>attention</a:t>
            </a:r>
            <a:r>
              <a:rPr sz="1450" spc="-6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to</a:t>
            </a:r>
            <a:r>
              <a:rPr sz="1450" spc="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0" dirty="0">
                <a:solidFill>
                  <a:srgbClr val="111111"/>
                </a:solidFill>
                <a:latin typeface="Times New Roman"/>
                <a:cs typeface="Times New Roman"/>
              </a:rPr>
              <a:t>detail.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76928" y="755903"/>
            <a:ext cx="6303264" cy="6022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998464"/>
            <a:ext cx="755904" cy="792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20" y="1722051"/>
            <a:ext cx="4142740" cy="1250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065">
              <a:lnSpc>
                <a:spcPct val="74800"/>
              </a:lnSpc>
            </a:pPr>
            <a:r>
              <a:rPr sz="3450" b="1" spc="290" dirty="0">
                <a:latin typeface="Times New Roman"/>
                <a:cs typeface="Times New Roman"/>
              </a:rPr>
              <a:t>6</a:t>
            </a:r>
            <a:r>
              <a:rPr sz="3450" b="1" dirty="0">
                <a:latin typeface="Times New Roman"/>
                <a:cs typeface="Times New Roman"/>
              </a:rPr>
              <a:t>.</a:t>
            </a:r>
            <a:r>
              <a:rPr sz="3450" b="1" spc="-385" dirty="0">
                <a:latin typeface="Times New Roman"/>
                <a:cs typeface="Times New Roman"/>
              </a:rPr>
              <a:t> </a:t>
            </a:r>
            <a:r>
              <a:rPr sz="3450" b="1" spc="130" dirty="0">
                <a:latin typeface="Times New Roman"/>
                <a:cs typeface="Times New Roman"/>
              </a:rPr>
              <a:t>Writing</a:t>
            </a:r>
            <a:r>
              <a:rPr sz="3450" b="1" spc="80" dirty="0">
                <a:latin typeface="Times New Roman"/>
                <a:cs typeface="Times New Roman"/>
              </a:rPr>
              <a:t> </a:t>
            </a:r>
            <a:r>
              <a:rPr sz="3450" b="1" spc="185" dirty="0">
                <a:latin typeface="Times New Roman"/>
                <a:cs typeface="Times New Roman"/>
              </a:rPr>
              <a:t>Style</a:t>
            </a:r>
            <a:r>
              <a:rPr sz="3450" b="1" spc="-135" dirty="0">
                <a:latin typeface="Times New Roman"/>
                <a:cs typeface="Times New Roman"/>
              </a:rPr>
              <a:t> </a:t>
            </a:r>
            <a:r>
              <a:rPr sz="3450" b="1" spc="140" dirty="0">
                <a:latin typeface="Times New Roman"/>
                <a:cs typeface="Times New Roman"/>
              </a:rPr>
              <a:t>a</a:t>
            </a:r>
            <a:r>
              <a:rPr sz="3450" b="1" spc="240" dirty="0">
                <a:latin typeface="Times New Roman"/>
                <a:cs typeface="Times New Roman"/>
              </a:rPr>
              <a:t>n</a:t>
            </a:r>
            <a:r>
              <a:rPr sz="3450" b="1" spc="305" dirty="0">
                <a:latin typeface="Times New Roman"/>
                <a:cs typeface="Times New Roman"/>
              </a:rPr>
              <a:t>d</a:t>
            </a:r>
            <a:r>
              <a:rPr sz="3450" b="1" spc="135" dirty="0">
                <a:latin typeface="Times New Roman"/>
                <a:cs typeface="Times New Roman"/>
              </a:rPr>
              <a:t> </a:t>
            </a:r>
            <a:r>
              <a:rPr sz="3450" b="1" spc="110" dirty="0">
                <a:latin typeface="Times New Roman"/>
                <a:cs typeface="Times New Roman"/>
              </a:rPr>
              <a:t>Tone</a:t>
            </a:r>
            <a:r>
              <a:rPr sz="3450" b="1" spc="-50" dirty="0">
                <a:latin typeface="Times New Roman"/>
                <a:cs typeface="Times New Roman"/>
              </a:rPr>
              <a:t> </a:t>
            </a:r>
            <a:r>
              <a:rPr sz="3450" b="1" spc="140" dirty="0">
                <a:latin typeface="Times New Roman"/>
                <a:cs typeface="Times New Roman"/>
              </a:rPr>
              <a:t>in</a:t>
            </a:r>
            <a:r>
              <a:rPr sz="3450" b="1" spc="-70" dirty="0">
                <a:latin typeface="Times New Roman"/>
                <a:cs typeface="Times New Roman"/>
              </a:rPr>
              <a:t> </a:t>
            </a:r>
            <a:r>
              <a:rPr sz="3450" b="1" spc="155" dirty="0">
                <a:latin typeface="Times New Roman"/>
                <a:cs typeface="Times New Roman"/>
              </a:rPr>
              <a:t>Business</a:t>
            </a:r>
            <a:r>
              <a:rPr sz="3450" b="1" spc="85" dirty="0">
                <a:latin typeface="Times New Roman"/>
                <a:cs typeface="Times New Roman"/>
              </a:rPr>
              <a:t> </a:t>
            </a:r>
            <a:r>
              <a:rPr sz="3450" b="1" spc="105" dirty="0">
                <a:latin typeface="Times New Roman"/>
                <a:cs typeface="Times New Roman"/>
              </a:rPr>
              <a:t>Letters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824" y="3702944"/>
            <a:ext cx="4555490" cy="1870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715" algn="just">
              <a:lnSpc>
                <a:spcPct val="83500"/>
              </a:lnSpc>
            </a:pP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In </a:t>
            </a:r>
            <a:r>
              <a:rPr sz="1450" spc="85" dirty="0">
                <a:solidFill>
                  <a:srgbClr val="111111"/>
                </a:solidFill>
                <a:latin typeface="Times New Roman"/>
                <a:cs typeface="Times New Roman"/>
              </a:rPr>
              <a:t>addition</a:t>
            </a:r>
            <a:r>
              <a:rPr sz="1450" spc="3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5" dirty="0">
                <a:solidFill>
                  <a:srgbClr val="111111"/>
                </a:solidFill>
                <a:latin typeface="Times New Roman"/>
                <a:cs typeface="Times New Roman"/>
              </a:rPr>
              <a:t>to</a:t>
            </a:r>
            <a:r>
              <a:rPr sz="1450" spc="-3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14" dirty="0">
                <a:solidFill>
                  <a:srgbClr val="111111"/>
                </a:solidFill>
                <a:latin typeface="Times New Roman"/>
                <a:cs typeface="Times New Roman"/>
              </a:rPr>
              <a:t>the</a:t>
            </a:r>
            <a:r>
              <a:rPr sz="1450" spc="-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40" dirty="0">
                <a:solidFill>
                  <a:srgbClr val="111111"/>
                </a:solidFill>
                <a:latin typeface="Times New Roman"/>
                <a:cs typeface="Times New Roman"/>
              </a:rPr>
              <a:t>key</a:t>
            </a:r>
            <a:r>
              <a:rPr sz="1450" spc="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0" dirty="0">
                <a:solidFill>
                  <a:srgbClr val="111111"/>
                </a:solidFill>
                <a:latin typeface="Times New Roman"/>
                <a:cs typeface="Times New Roman"/>
              </a:rPr>
              <a:t>elements</a:t>
            </a:r>
            <a:r>
              <a:rPr sz="1450" spc="-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111111"/>
                </a:solidFill>
                <a:latin typeface="Times New Roman"/>
                <a:cs typeface="Times New Roman"/>
              </a:rPr>
              <a:t>of</a:t>
            </a:r>
            <a:r>
              <a:rPr sz="1450" spc="-2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5" dirty="0">
                <a:solidFill>
                  <a:srgbClr val="111111"/>
                </a:solidFill>
                <a:latin typeface="Times New Roman"/>
                <a:cs typeface="Times New Roman"/>
              </a:rPr>
              <a:t>a</a:t>
            </a:r>
            <a:r>
              <a:rPr sz="1450" spc="-5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business</a:t>
            </a:r>
            <a:r>
              <a:rPr sz="1450" spc="1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letter,</a:t>
            </a:r>
            <a:r>
              <a:rPr sz="1450" spc="-8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10" dirty="0">
                <a:solidFill>
                  <a:srgbClr val="111111"/>
                </a:solidFill>
                <a:latin typeface="Times New Roman"/>
                <a:cs typeface="Times New Roman"/>
              </a:rPr>
              <a:t>the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writing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-6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40" dirty="0">
                <a:solidFill>
                  <a:srgbClr val="111111"/>
                </a:solidFill>
                <a:latin typeface="Times New Roman"/>
                <a:cs typeface="Times New Roman"/>
              </a:rPr>
              <a:t>style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-114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14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-15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5" dirty="0">
                <a:solidFill>
                  <a:srgbClr val="111111"/>
                </a:solidFill>
                <a:latin typeface="Times New Roman"/>
                <a:cs typeface="Times New Roman"/>
              </a:rPr>
              <a:t>tone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-17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55" dirty="0">
                <a:solidFill>
                  <a:srgbClr val="111111"/>
                </a:solidFill>
                <a:latin typeface="Times New Roman"/>
                <a:cs typeface="Times New Roman"/>
              </a:rPr>
              <a:t>play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-7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5" dirty="0">
                <a:solidFill>
                  <a:srgbClr val="111111"/>
                </a:solidFill>
                <a:latin typeface="Times New Roman"/>
                <a:cs typeface="Times New Roman"/>
              </a:rPr>
              <a:t>a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-1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0" dirty="0">
                <a:solidFill>
                  <a:srgbClr val="111111"/>
                </a:solidFill>
                <a:latin typeface="Times New Roman"/>
                <a:cs typeface="Times New Roman"/>
              </a:rPr>
              <a:t>crucial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-5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55" dirty="0">
                <a:solidFill>
                  <a:srgbClr val="111111"/>
                </a:solidFill>
                <a:latin typeface="Times New Roman"/>
                <a:cs typeface="Times New Roman"/>
              </a:rPr>
              <a:t>role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-9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in</a:t>
            </a:r>
            <a:r>
              <a:rPr sz="1450" spc="4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professional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2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5" dirty="0">
                <a:solidFill>
                  <a:srgbClr val="111111"/>
                </a:solidFill>
                <a:latin typeface="Times New Roman"/>
                <a:cs typeface="Times New Roman"/>
              </a:rPr>
              <a:t>communication.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-9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40" dirty="0">
                <a:solidFill>
                  <a:srgbClr val="111111"/>
                </a:solidFill>
                <a:latin typeface="Times New Roman"/>
                <a:cs typeface="Times New Roman"/>
              </a:rPr>
              <a:t>It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-10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30" dirty="0">
                <a:solidFill>
                  <a:srgbClr val="111111"/>
                </a:solidFill>
                <a:latin typeface="Times New Roman"/>
                <a:cs typeface="Times New Roman"/>
              </a:rPr>
              <a:t>is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-7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5" dirty="0">
                <a:solidFill>
                  <a:srgbClr val="111111"/>
                </a:solidFill>
                <a:latin typeface="Times New Roman"/>
                <a:cs typeface="Times New Roman"/>
              </a:rPr>
              <a:t>important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-8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5" dirty="0">
                <a:solidFill>
                  <a:srgbClr val="111111"/>
                </a:solidFill>
                <a:latin typeface="Times New Roman"/>
                <a:cs typeface="Times New Roman"/>
              </a:rPr>
              <a:t>to</a:t>
            </a:r>
            <a:r>
              <a:rPr sz="1450" spc="80" dirty="0">
                <a:solidFill>
                  <a:srgbClr val="111111"/>
                </a:solidFill>
                <a:latin typeface="Times New Roman"/>
                <a:cs typeface="Times New Roman"/>
              </a:rPr>
              <a:t> maintain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95" dirty="0">
                <a:solidFill>
                  <a:srgbClr val="111111"/>
                </a:solidFill>
                <a:latin typeface="Times New Roman"/>
                <a:cs typeface="Times New Roman"/>
              </a:rPr>
              <a:t>a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17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formal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8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14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12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professional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5" dirty="0">
                <a:solidFill>
                  <a:srgbClr val="111111"/>
                </a:solidFill>
                <a:latin typeface="Times New Roman"/>
                <a:cs typeface="Times New Roman"/>
              </a:rPr>
              <a:t>tone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16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5" dirty="0">
                <a:solidFill>
                  <a:srgbClr val="111111"/>
                </a:solidFill>
                <a:latin typeface="Times New Roman"/>
                <a:cs typeface="Times New Roman"/>
              </a:rPr>
              <a:t>throughout</a:t>
            </a:r>
            <a:r>
              <a:rPr sz="1450" spc="6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10" dirty="0">
                <a:solidFill>
                  <a:srgbClr val="111111"/>
                </a:solidFill>
                <a:latin typeface="Times New Roman"/>
                <a:cs typeface="Times New Roman"/>
              </a:rPr>
              <a:t>the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1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letter,</a:t>
            </a:r>
            <a:r>
              <a:rPr sz="1450" spc="16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avoiding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14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5" dirty="0">
                <a:solidFill>
                  <a:srgbClr val="111111"/>
                </a:solidFill>
                <a:latin typeface="Times New Roman"/>
                <a:cs typeface="Times New Roman"/>
              </a:rPr>
              <a:t>any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16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casual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0" dirty="0">
                <a:solidFill>
                  <a:srgbClr val="111111"/>
                </a:solidFill>
                <a:latin typeface="Times New Roman"/>
                <a:cs typeface="Times New Roman"/>
              </a:rPr>
              <a:t>or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1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5" dirty="0">
                <a:solidFill>
                  <a:srgbClr val="111111"/>
                </a:solidFill>
                <a:latin typeface="Times New Roman"/>
                <a:cs typeface="Times New Roman"/>
              </a:rPr>
              <a:t>informal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7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0" dirty="0">
                <a:solidFill>
                  <a:srgbClr val="111111"/>
                </a:solidFill>
                <a:latin typeface="Times New Roman"/>
                <a:cs typeface="Times New Roman"/>
              </a:rPr>
              <a:t>language.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 The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50" dirty="0">
                <a:solidFill>
                  <a:srgbClr val="111111"/>
                </a:solidFill>
                <a:latin typeface="Times New Roman"/>
                <a:cs typeface="Times New Roman"/>
              </a:rPr>
              <a:t>style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0" dirty="0">
                <a:solidFill>
                  <a:srgbClr val="111111"/>
                </a:solidFill>
                <a:latin typeface="Times New Roman"/>
                <a:cs typeface="Times New Roman"/>
              </a:rPr>
              <a:t>should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5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5" dirty="0">
                <a:solidFill>
                  <a:srgbClr val="111111"/>
                </a:solidFill>
                <a:latin typeface="Times New Roman"/>
                <a:cs typeface="Times New Roman"/>
              </a:rPr>
              <a:t>be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-17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45" dirty="0">
                <a:solidFill>
                  <a:srgbClr val="111111"/>
                </a:solidFill>
                <a:latin typeface="Times New Roman"/>
                <a:cs typeface="Times New Roman"/>
              </a:rPr>
              <a:t>clear,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50" dirty="0">
                <a:solidFill>
                  <a:srgbClr val="111111"/>
                </a:solidFill>
                <a:latin typeface="Times New Roman"/>
                <a:cs typeface="Times New Roman"/>
              </a:rPr>
              <a:t>concise,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14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0" dirty="0">
                <a:solidFill>
                  <a:srgbClr val="111111"/>
                </a:solidFill>
                <a:latin typeface="Times New Roman"/>
                <a:cs typeface="Times New Roman"/>
              </a:rPr>
              <a:t>respectful,</a:t>
            </a:r>
            <a:r>
              <a:rPr sz="1450" spc="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5" dirty="0">
                <a:solidFill>
                  <a:srgbClr val="111111"/>
                </a:solidFill>
                <a:latin typeface="Times New Roman"/>
                <a:cs typeface="Times New Roman"/>
              </a:rPr>
              <a:t>demonstrating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 </a:t>
            </a:r>
            <a:r>
              <a:rPr sz="1450" spc="-12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professionalism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 </a:t>
            </a:r>
            <a:r>
              <a:rPr sz="1450" spc="5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0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 </a:t>
            </a:r>
            <a:r>
              <a:rPr sz="1450" spc="-9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0" dirty="0">
                <a:solidFill>
                  <a:srgbClr val="111111"/>
                </a:solidFill>
                <a:latin typeface="Times New Roman"/>
                <a:cs typeface="Times New Roman"/>
              </a:rPr>
              <a:t>establishing</a:t>
            </a:r>
            <a:r>
              <a:rPr sz="1450" spc="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credibility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18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with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15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10" dirty="0">
                <a:solidFill>
                  <a:srgbClr val="111111"/>
                </a:solidFill>
                <a:latin typeface="Times New Roman"/>
                <a:cs typeface="Times New Roman"/>
              </a:rPr>
              <a:t>the</a:t>
            </a:r>
            <a:r>
              <a:rPr sz="1450" spc="1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5" dirty="0">
                <a:solidFill>
                  <a:srgbClr val="111111"/>
                </a:solidFill>
                <a:latin typeface="Times New Roman"/>
                <a:cs typeface="Times New Roman"/>
              </a:rPr>
              <a:t>recipient.</a:t>
            </a:r>
            <a:r>
              <a:rPr sz="1450" spc="1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0" dirty="0">
                <a:solidFill>
                  <a:srgbClr val="111111"/>
                </a:solidFill>
                <a:latin typeface="Times New Roman"/>
                <a:cs typeface="Times New Roman"/>
              </a:rPr>
              <a:t>Proper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18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0" dirty="0">
                <a:solidFill>
                  <a:srgbClr val="111111"/>
                </a:solidFill>
                <a:latin typeface="Times New Roman"/>
                <a:cs typeface="Times New Roman"/>
              </a:rPr>
              <a:t>use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1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111111"/>
                </a:solidFill>
                <a:latin typeface="Times New Roman"/>
                <a:cs typeface="Times New Roman"/>
              </a:rPr>
              <a:t>of</a:t>
            </a:r>
            <a:r>
              <a:rPr sz="1450" spc="14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latin typeface="Times New Roman"/>
                <a:cs typeface="Times New Roman"/>
              </a:rPr>
              <a:t>language</a:t>
            </a:r>
            <a:r>
              <a:rPr sz="1450" spc="35" dirty="0">
                <a:latin typeface="Times New Roman"/>
                <a:cs typeface="Times New Roman"/>
              </a:rPr>
              <a:t> </a:t>
            </a:r>
            <a:r>
              <a:rPr sz="1450" spc="100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5" dirty="0">
                <a:solidFill>
                  <a:srgbClr val="111111"/>
                </a:solidFill>
                <a:latin typeface="Times New Roman"/>
                <a:cs typeface="Times New Roman"/>
              </a:rPr>
              <a:t>tone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4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can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55" dirty="0">
                <a:solidFill>
                  <a:srgbClr val="111111"/>
                </a:solidFill>
                <a:latin typeface="Times New Roman"/>
                <a:cs typeface="Times New Roman"/>
              </a:rPr>
              <a:t>greatly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0" dirty="0">
                <a:solidFill>
                  <a:srgbClr val="111111"/>
                </a:solidFill>
                <a:latin typeface="Times New Roman"/>
                <a:cs typeface="Times New Roman"/>
              </a:rPr>
              <a:t>e</a:t>
            </a:r>
            <a:r>
              <a:rPr sz="1450" spc="180" dirty="0">
                <a:solidFill>
                  <a:srgbClr val="111111"/>
                </a:solidFill>
                <a:latin typeface="Times New Roman"/>
                <a:cs typeface="Times New Roman"/>
              </a:rPr>
              <a:t>n</a:t>
            </a:r>
            <a:r>
              <a:rPr sz="1450" spc="100" dirty="0">
                <a:solidFill>
                  <a:srgbClr val="111111"/>
                </a:solidFill>
                <a:latin typeface="Times New Roman"/>
                <a:cs typeface="Times New Roman"/>
              </a:rPr>
              <a:t>hance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1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10" dirty="0">
                <a:solidFill>
                  <a:srgbClr val="111111"/>
                </a:solidFill>
                <a:latin typeface="Times New Roman"/>
                <a:cs typeface="Times New Roman"/>
              </a:rPr>
              <a:t>the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55" dirty="0">
                <a:solidFill>
                  <a:srgbClr val="111111"/>
                </a:solidFill>
                <a:latin typeface="Times New Roman"/>
                <a:cs typeface="Times New Roman"/>
              </a:rPr>
              <a:t>effectiveness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9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111111"/>
                </a:solidFill>
                <a:latin typeface="Times New Roman"/>
                <a:cs typeface="Times New Roman"/>
              </a:rPr>
              <a:t>of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7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20" dirty="0">
                <a:solidFill>
                  <a:srgbClr val="111111"/>
                </a:solidFill>
                <a:latin typeface="Times New Roman"/>
                <a:cs typeface="Times New Roman"/>
              </a:rPr>
              <a:t>a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business</a:t>
            </a:r>
            <a:r>
              <a:rPr sz="1450" spc="1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5" dirty="0">
                <a:solidFill>
                  <a:srgbClr val="111111"/>
                </a:solidFill>
                <a:latin typeface="Times New Roman"/>
                <a:cs typeface="Times New Roman"/>
              </a:rPr>
              <a:t>letter.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76928" y="755903"/>
            <a:ext cx="6303264" cy="6022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998464"/>
            <a:ext cx="755904" cy="792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20" y="1719988"/>
            <a:ext cx="4446905" cy="1252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065">
              <a:lnSpc>
                <a:spcPct val="74500"/>
              </a:lnSpc>
            </a:pPr>
            <a:r>
              <a:rPr sz="3500" b="1" spc="25" dirty="0">
                <a:solidFill>
                  <a:srgbClr val="010101"/>
                </a:solidFill>
                <a:latin typeface="Times New Roman"/>
                <a:cs typeface="Times New Roman"/>
              </a:rPr>
              <a:t>7</a:t>
            </a:r>
            <a:r>
              <a:rPr sz="3500" b="1" spc="-10" dirty="0">
                <a:solidFill>
                  <a:srgbClr val="010101"/>
                </a:solidFill>
                <a:latin typeface="Times New Roman"/>
                <a:cs typeface="Times New Roman"/>
              </a:rPr>
              <a:t>.</a:t>
            </a:r>
            <a:r>
              <a:rPr sz="3500" b="1" spc="-254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3500" b="1" spc="-145" dirty="0">
                <a:solidFill>
                  <a:srgbClr val="010101"/>
                </a:solidFill>
                <a:latin typeface="Times New Roman"/>
                <a:cs typeface="Times New Roman"/>
              </a:rPr>
              <a:t>F</a:t>
            </a:r>
            <a:r>
              <a:rPr sz="3500" b="1" spc="215" dirty="0">
                <a:solidFill>
                  <a:srgbClr val="010101"/>
                </a:solidFill>
                <a:latin typeface="Times New Roman"/>
                <a:cs typeface="Times New Roman"/>
              </a:rPr>
              <a:t>o</a:t>
            </a:r>
            <a:r>
              <a:rPr sz="3500" b="1" spc="10" dirty="0">
                <a:solidFill>
                  <a:srgbClr val="010101"/>
                </a:solidFill>
                <a:latin typeface="Times New Roman"/>
                <a:cs typeface="Times New Roman"/>
              </a:rPr>
              <a:t>r</a:t>
            </a:r>
            <a:r>
              <a:rPr sz="3500" b="1" spc="200" dirty="0">
                <a:solidFill>
                  <a:srgbClr val="010101"/>
                </a:solidFill>
                <a:latin typeface="Times New Roman"/>
                <a:cs typeface="Times New Roman"/>
              </a:rPr>
              <a:t>m</a:t>
            </a:r>
            <a:r>
              <a:rPr sz="3500" b="1" spc="70" dirty="0">
                <a:solidFill>
                  <a:srgbClr val="010101"/>
                </a:solidFill>
                <a:latin typeface="Times New Roman"/>
                <a:cs typeface="Times New Roman"/>
              </a:rPr>
              <a:t>a</a:t>
            </a:r>
            <a:r>
              <a:rPr sz="3500" b="1" spc="170" dirty="0">
                <a:solidFill>
                  <a:srgbClr val="010101"/>
                </a:solidFill>
                <a:latin typeface="Times New Roman"/>
                <a:cs typeface="Times New Roman"/>
              </a:rPr>
              <a:t>t</a:t>
            </a:r>
            <a:r>
              <a:rPr sz="3500" b="1" spc="175" dirty="0">
                <a:solidFill>
                  <a:srgbClr val="010101"/>
                </a:solidFill>
                <a:latin typeface="Times New Roman"/>
                <a:cs typeface="Times New Roman"/>
              </a:rPr>
              <a:t>ting</a:t>
            </a:r>
            <a:r>
              <a:rPr sz="3500" b="1" spc="-125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3500" b="1" spc="120" dirty="0">
                <a:solidFill>
                  <a:srgbClr val="010101"/>
                </a:solidFill>
                <a:latin typeface="Times New Roman"/>
                <a:cs typeface="Times New Roman"/>
              </a:rPr>
              <a:t>a</a:t>
            </a:r>
            <a:r>
              <a:rPr sz="3500" b="1" spc="210" dirty="0">
                <a:solidFill>
                  <a:srgbClr val="010101"/>
                </a:solidFill>
                <a:latin typeface="Times New Roman"/>
                <a:cs typeface="Times New Roman"/>
              </a:rPr>
              <a:t>n</a:t>
            </a:r>
            <a:r>
              <a:rPr sz="3500" b="1" spc="290" dirty="0">
                <a:solidFill>
                  <a:srgbClr val="010101"/>
                </a:solidFill>
                <a:latin typeface="Times New Roman"/>
                <a:cs typeface="Times New Roman"/>
              </a:rPr>
              <a:t>d</a:t>
            </a:r>
            <a:r>
              <a:rPr sz="3500" b="1" spc="130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3450" b="1" spc="160" dirty="0">
                <a:solidFill>
                  <a:srgbClr val="010101"/>
                </a:solidFill>
                <a:latin typeface="Times New Roman"/>
                <a:cs typeface="Times New Roman"/>
              </a:rPr>
              <a:t>Stru</a:t>
            </a:r>
            <a:r>
              <a:rPr sz="3450" b="1" spc="55" dirty="0">
                <a:solidFill>
                  <a:srgbClr val="010101"/>
                </a:solidFill>
                <a:latin typeface="Times New Roman"/>
                <a:cs typeface="Times New Roman"/>
              </a:rPr>
              <a:t>c</a:t>
            </a:r>
            <a:r>
              <a:rPr sz="3450" b="1" spc="165" dirty="0">
                <a:solidFill>
                  <a:srgbClr val="010101"/>
                </a:solidFill>
                <a:latin typeface="Times New Roman"/>
                <a:cs typeface="Times New Roman"/>
              </a:rPr>
              <a:t>ture</a:t>
            </a:r>
            <a:r>
              <a:rPr sz="3450" b="1" spc="5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3450" b="1" spc="215" dirty="0">
                <a:solidFill>
                  <a:srgbClr val="010101"/>
                </a:solidFill>
                <a:latin typeface="Times New Roman"/>
                <a:cs typeface="Times New Roman"/>
              </a:rPr>
              <a:t>o</a:t>
            </a:r>
            <a:r>
              <a:rPr sz="3450" b="1" spc="260" dirty="0">
                <a:solidFill>
                  <a:srgbClr val="010101"/>
                </a:solidFill>
                <a:latin typeface="Times New Roman"/>
                <a:cs typeface="Times New Roman"/>
              </a:rPr>
              <a:t>f</a:t>
            </a:r>
            <a:r>
              <a:rPr sz="3450" b="1" spc="-215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3450" b="1" spc="-20" dirty="0">
                <a:solidFill>
                  <a:srgbClr val="010101"/>
                </a:solidFill>
                <a:latin typeface="Times New Roman"/>
                <a:cs typeface="Times New Roman"/>
              </a:rPr>
              <a:t>B</a:t>
            </a:r>
            <a:r>
              <a:rPr sz="3450" b="1" spc="190" dirty="0">
                <a:solidFill>
                  <a:srgbClr val="010101"/>
                </a:solidFill>
                <a:latin typeface="Times New Roman"/>
                <a:cs typeface="Times New Roman"/>
              </a:rPr>
              <a:t>usiness</a:t>
            </a:r>
            <a:r>
              <a:rPr sz="3450" b="1" spc="110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3450" b="1" spc="105" dirty="0">
                <a:solidFill>
                  <a:srgbClr val="010101"/>
                </a:solidFill>
                <a:latin typeface="Times New Roman"/>
                <a:cs typeface="Times New Roman"/>
              </a:rPr>
              <a:t>Letters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824" y="3702944"/>
            <a:ext cx="4557395" cy="1687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715" algn="just">
              <a:lnSpc>
                <a:spcPct val="83600"/>
              </a:lnSpc>
            </a:pPr>
            <a:r>
              <a:rPr sz="1450" spc="75" dirty="0">
                <a:solidFill>
                  <a:srgbClr val="111111"/>
                </a:solidFill>
                <a:latin typeface="Times New Roman"/>
                <a:cs typeface="Times New Roman"/>
              </a:rPr>
              <a:t>The </a:t>
            </a:r>
            <a:r>
              <a:rPr sz="1450" spc="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0" dirty="0">
                <a:solidFill>
                  <a:srgbClr val="111111"/>
                </a:solidFill>
                <a:latin typeface="Times New Roman"/>
                <a:cs typeface="Times New Roman"/>
              </a:rPr>
              <a:t>proper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5" dirty="0">
                <a:solidFill>
                  <a:srgbClr val="111111"/>
                </a:solidFill>
                <a:latin typeface="Times New Roman"/>
                <a:cs typeface="Times New Roman"/>
              </a:rPr>
              <a:t>formatting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14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5" dirty="0">
                <a:solidFill>
                  <a:srgbClr val="111111"/>
                </a:solidFill>
                <a:latin typeface="Times New Roman"/>
                <a:cs typeface="Times New Roman"/>
              </a:rPr>
              <a:t>structure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111111"/>
                </a:solidFill>
                <a:latin typeface="Times New Roman"/>
                <a:cs typeface="Times New Roman"/>
              </a:rPr>
              <a:t>of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5" dirty="0">
                <a:solidFill>
                  <a:srgbClr val="111111"/>
                </a:solidFill>
                <a:latin typeface="Times New Roman"/>
                <a:cs typeface="Times New Roman"/>
              </a:rPr>
              <a:t>a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business</a:t>
            </a:r>
            <a:r>
              <a:rPr sz="1450" spc="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0" dirty="0">
                <a:solidFill>
                  <a:srgbClr val="010101"/>
                </a:solidFill>
                <a:latin typeface="Times New Roman"/>
                <a:cs typeface="Times New Roman"/>
              </a:rPr>
              <a:t>letter</a:t>
            </a:r>
            <a:r>
              <a:rPr sz="1450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450" spc="155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450" spc="90" dirty="0">
                <a:solidFill>
                  <a:srgbClr val="111111"/>
                </a:solidFill>
                <a:latin typeface="Times New Roman"/>
                <a:cs typeface="Times New Roman"/>
              </a:rPr>
              <a:t>are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-18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essential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-17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for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6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35" dirty="0">
                <a:solidFill>
                  <a:srgbClr val="111111"/>
                </a:solidFill>
                <a:latin typeface="Times New Roman"/>
                <a:cs typeface="Times New Roman"/>
              </a:rPr>
              <a:t>effective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6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5" dirty="0">
                <a:solidFill>
                  <a:srgbClr val="111111"/>
                </a:solidFill>
                <a:latin typeface="Times New Roman"/>
                <a:cs typeface="Times New Roman"/>
              </a:rPr>
              <a:t>communication.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300" spc="25" dirty="0">
                <a:solidFill>
                  <a:srgbClr val="111111"/>
                </a:solidFill>
                <a:latin typeface="Times New Roman"/>
                <a:cs typeface="Times New Roman"/>
              </a:rPr>
              <a:t>A</a:t>
            </a:r>
            <a:r>
              <a:rPr sz="1300" spc="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5" dirty="0">
                <a:solidFill>
                  <a:srgbClr val="111111"/>
                </a:solidFill>
                <a:latin typeface="Times New Roman"/>
                <a:cs typeface="Times New Roman"/>
              </a:rPr>
              <a:t>well-structured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5" dirty="0">
                <a:solidFill>
                  <a:srgbClr val="111111"/>
                </a:solidFill>
                <a:latin typeface="Times New Roman"/>
                <a:cs typeface="Times New Roman"/>
              </a:rPr>
              <a:t>letter</a:t>
            </a:r>
            <a:r>
              <a:rPr sz="1450" spc="15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0" dirty="0">
                <a:solidFill>
                  <a:srgbClr val="111111"/>
                </a:solidFill>
                <a:latin typeface="Times New Roman"/>
                <a:cs typeface="Times New Roman"/>
              </a:rPr>
              <a:t>includes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18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5" dirty="0">
                <a:solidFill>
                  <a:srgbClr val="111111"/>
                </a:solidFill>
                <a:latin typeface="Times New Roman"/>
                <a:cs typeface="Times New Roman"/>
              </a:rPr>
              <a:t>a</a:t>
            </a:r>
            <a:r>
              <a:rPr sz="1450" spc="1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formal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18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0" dirty="0">
                <a:solidFill>
                  <a:srgbClr val="111111"/>
                </a:solidFill>
                <a:latin typeface="Times New Roman"/>
                <a:cs typeface="Times New Roman"/>
              </a:rPr>
              <a:t>introduction,</a:t>
            </a:r>
            <a:r>
              <a:rPr sz="1450" spc="5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0" dirty="0">
                <a:solidFill>
                  <a:srgbClr val="111111"/>
                </a:solidFill>
                <a:latin typeface="Times New Roman"/>
                <a:cs typeface="Times New Roman"/>
              </a:rPr>
              <a:t>clear</a:t>
            </a:r>
            <a:r>
              <a:rPr sz="1450" spc="8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0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450" spc="9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0" dirty="0">
                <a:solidFill>
                  <a:srgbClr val="111111"/>
                </a:solidFill>
                <a:latin typeface="Times New Roman"/>
                <a:cs typeface="Times New Roman"/>
              </a:rPr>
              <a:t>concise</a:t>
            </a:r>
            <a:r>
              <a:rPr sz="1450" spc="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5" dirty="0">
                <a:solidFill>
                  <a:srgbClr val="111111"/>
                </a:solidFill>
                <a:latin typeface="Times New Roman"/>
                <a:cs typeface="Times New Roman"/>
              </a:rPr>
              <a:t>body</a:t>
            </a:r>
            <a:r>
              <a:rPr sz="1450" spc="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5" dirty="0">
                <a:solidFill>
                  <a:srgbClr val="111111"/>
                </a:solidFill>
                <a:latin typeface="Times New Roman"/>
                <a:cs typeface="Times New Roman"/>
              </a:rPr>
              <a:t>paragraphs,</a:t>
            </a:r>
            <a:r>
              <a:rPr sz="1450" spc="16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0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5" dirty="0">
                <a:solidFill>
                  <a:srgbClr val="111111"/>
                </a:solidFill>
                <a:latin typeface="Times New Roman"/>
                <a:cs typeface="Times New Roman"/>
              </a:rPr>
              <a:t>a</a:t>
            </a:r>
            <a:r>
              <a:rPr sz="1450" spc="-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professional conclusion.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35" dirty="0">
                <a:solidFill>
                  <a:srgbClr val="111111"/>
                </a:solidFill>
                <a:latin typeface="Times New Roman"/>
                <a:cs typeface="Times New Roman"/>
              </a:rPr>
              <a:t>Pay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0" dirty="0">
                <a:solidFill>
                  <a:srgbClr val="111111"/>
                </a:solidFill>
                <a:latin typeface="Times New Roman"/>
                <a:cs typeface="Times New Roman"/>
              </a:rPr>
              <a:t>attention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to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spaci</a:t>
            </a:r>
            <a:r>
              <a:rPr sz="1450" spc="225" dirty="0">
                <a:solidFill>
                  <a:srgbClr val="111111"/>
                </a:solidFill>
                <a:latin typeface="Times New Roman"/>
                <a:cs typeface="Times New Roman"/>
              </a:rPr>
              <a:t>n</a:t>
            </a:r>
            <a:r>
              <a:rPr sz="1450" spc="-60" dirty="0">
                <a:solidFill>
                  <a:srgbClr val="111111"/>
                </a:solidFill>
                <a:latin typeface="Times New Roman"/>
                <a:cs typeface="Times New Roman"/>
              </a:rPr>
              <a:t>g,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0" dirty="0">
                <a:solidFill>
                  <a:srgbClr val="111111"/>
                </a:solidFill>
                <a:latin typeface="Times New Roman"/>
                <a:cs typeface="Times New Roman"/>
              </a:rPr>
              <a:t>font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111111"/>
                </a:solidFill>
                <a:latin typeface="Times New Roman"/>
                <a:cs typeface="Times New Roman"/>
              </a:rPr>
              <a:t>size,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14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450" spc="6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margins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-5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to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-15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0" dirty="0">
                <a:solidFill>
                  <a:srgbClr val="111111"/>
                </a:solidFill>
                <a:latin typeface="Times New Roman"/>
                <a:cs typeface="Times New Roman"/>
              </a:rPr>
              <a:t>ensure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-16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14" dirty="0">
                <a:solidFill>
                  <a:srgbClr val="111111"/>
                </a:solidFill>
                <a:latin typeface="Times New Roman"/>
                <a:cs typeface="Times New Roman"/>
              </a:rPr>
              <a:t>the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-18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5" dirty="0">
                <a:solidFill>
                  <a:srgbClr val="010101"/>
                </a:solidFill>
                <a:latin typeface="Times New Roman"/>
                <a:cs typeface="Times New Roman"/>
              </a:rPr>
              <a:t>letter</a:t>
            </a:r>
            <a:r>
              <a:rPr sz="1450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450" spc="175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450" spc="55" dirty="0">
                <a:solidFill>
                  <a:srgbClr val="010101"/>
                </a:solidFill>
                <a:latin typeface="Times New Roman"/>
                <a:cs typeface="Times New Roman"/>
              </a:rPr>
              <a:t>looks</a:t>
            </a:r>
            <a:r>
              <a:rPr sz="1450" dirty="0">
                <a:solidFill>
                  <a:srgbClr val="010101"/>
                </a:solidFill>
                <a:latin typeface="Times New Roman"/>
                <a:cs typeface="Times New Roman"/>
              </a:rPr>
              <a:t>  </a:t>
            </a:r>
            <a:r>
              <a:rPr sz="1450" spc="-175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organized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-7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14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450" spc="60" dirty="0">
                <a:solidFill>
                  <a:srgbClr val="111111"/>
                </a:solidFill>
                <a:latin typeface="Times New Roman"/>
                <a:cs typeface="Times New Roman"/>
              </a:rPr>
              <a:t> professional.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  </a:t>
            </a:r>
            <a:r>
              <a:rPr sz="1450" spc="16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0" dirty="0">
                <a:solidFill>
                  <a:srgbClr val="111111"/>
                </a:solidFill>
                <a:latin typeface="Times New Roman"/>
                <a:cs typeface="Times New Roman"/>
              </a:rPr>
              <a:t>Proper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  </a:t>
            </a:r>
            <a:r>
              <a:rPr sz="1450" spc="1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5" dirty="0">
                <a:solidFill>
                  <a:srgbClr val="111111"/>
                </a:solidFill>
                <a:latin typeface="Times New Roman"/>
                <a:cs typeface="Times New Roman"/>
              </a:rPr>
              <a:t>formatting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  </a:t>
            </a:r>
            <a:r>
              <a:rPr sz="1450" spc="1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5" dirty="0">
                <a:solidFill>
                  <a:srgbClr val="111111"/>
                </a:solidFill>
                <a:latin typeface="Times New Roman"/>
                <a:cs typeface="Times New Roman"/>
              </a:rPr>
              <a:t>demonstrates</a:t>
            </a:r>
            <a:r>
              <a:rPr sz="1450" spc="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0" dirty="0">
                <a:solidFill>
                  <a:srgbClr val="111111"/>
                </a:solidFill>
                <a:latin typeface="Times New Roman"/>
                <a:cs typeface="Times New Roman"/>
              </a:rPr>
              <a:t>attention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-18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5" dirty="0">
                <a:solidFill>
                  <a:srgbClr val="111111"/>
                </a:solidFill>
                <a:latin typeface="Times New Roman"/>
                <a:cs typeface="Times New Roman"/>
              </a:rPr>
              <a:t>to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-10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5" dirty="0">
                <a:solidFill>
                  <a:srgbClr val="111111"/>
                </a:solidFill>
                <a:latin typeface="Times New Roman"/>
                <a:cs typeface="Times New Roman"/>
              </a:rPr>
              <a:t>detail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-10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0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-1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55" dirty="0">
                <a:solidFill>
                  <a:srgbClr val="111111"/>
                </a:solidFill>
                <a:latin typeface="Times New Roman"/>
                <a:cs typeface="Times New Roman"/>
              </a:rPr>
              <a:t>professionalism,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making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-6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5" dirty="0">
                <a:solidFill>
                  <a:srgbClr val="111111"/>
                </a:solidFill>
                <a:latin typeface="Times New Roman"/>
                <a:cs typeface="Times New Roman"/>
              </a:rPr>
              <a:t>a</a:t>
            </a:r>
            <a:r>
              <a:rPr sz="1450" spc="50" dirty="0">
                <a:solidFill>
                  <a:srgbClr val="111111"/>
                </a:solidFill>
                <a:latin typeface="Times New Roman"/>
                <a:cs typeface="Times New Roman"/>
              </a:rPr>
              <a:t> positive</a:t>
            </a:r>
            <a:r>
              <a:rPr sz="1450" spc="8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5" dirty="0">
                <a:solidFill>
                  <a:srgbClr val="111111"/>
                </a:solidFill>
                <a:latin typeface="Times New Roman"/>
                <a:cs typeface="Times New Roman"/>
              </a:rPr>
              <a:t>impression</a:t>
            </a:r>
            <a:r>
              <a:rPr sz="1450" spc="10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0" dirty="0">
                <a:solidFill>
                  <a:srgbClr val="111111"/>
                </a:solidFill>
                <a:latin typeface="Times New Roman"/>
                <a:cs typeface="Times New Roman"/>
              </a:rPr>
              <a:t>on</a:t>
            </a:r>
            <a:r>
              <a:rPr sz="1450" spc="-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10" dirty="0">
                <a:solidFill>
                  <a:srgbClr val="111111"/>
                </a:solidFill>
                <a:latin typeface="Times New Roman"/>
                <a:cs typeface="Times New Roman"/>
              </a:rPr>
              <a:t>the</a:t>
            </a:r>
            <a:r>
              <a:rPr sz="1450" spc="-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5" dirty="0">
                <a:solidFill>
                  <a:srgbClr val="111111"/>
                </a:solidFill>
                <a:latin typeface="Times New Roman"/>
                <a:cs typeface="Times New Roman"/>
              </a:rPr>
              <a:t>recipient.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76928" y="755903"/>
            <a:ext cx="6303264" cy="6022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998464"/>
            <a:ext cx="755904" cy="792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8968" y="1708785"/>
            <a:ext cx="4249420" cy="1263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890">
              <a:lnSpc>
                <a:spcPct val="74100"/>
              </a:lnSpc>
            </a:pPr>
            <a:r>
              <a:rPr sz="3400" spc="310" dirty="0">
                <a:latin typeface="Times New Roman"/>
                <a:cs typeface="Times New Roman"/>
              </a:rPr>
              <a:t>8</a:t>
            </a:r>
            <a:r>
              <a:rPr sz="3400" spc="540" dirty="0">
                <a:latin typeface="Times New Roman"/>
                <a:cs typeface="Times New Roman"/>
              </a:rPr>
              <a:t>.</a:t>
            </a:r>
            <a:r>
              <a:rPr sz="3550" b="1" spc="95" dirty="0">
                <a:latin typeface="Times New Roman"/>
                <a:cs typeface="Times New Roman"/>
              </a:rPr>
              <a:t>Addre</a:t>
            </a:r>
            <a:r>
              <a:rPr sz="3550" b="1" spc="315" dirty="0">
                <a:latin typeface="Times New Roman"/>
                <a:cs typeface="Times New Roman"/>
              </a:rPr>
              <a:t>s</a:t>
            </a:r>
            <a:r>
              <a:rPr sz="3550" b="1" spc="150" dirty="0">
                <a:latin typeface="Times New Roman"/>
                <a:cs typeface="Times New Roman"/>
              </a:rPr>
              <a:t>sing</a:t>
            </a:r>
            <a:r>
              <a:rPr sz="3550" b="1" spc="85" dirty="0">
                <a:latin typeface="Times New Roman"/>
                <a:cs typeface="Times New Roman"/>
              </a:rPr>
              <a:t> </a:t>
            </a:r>
            <a:r>
              <a:rPr sz="3550" b="1" spc="-310" dirty="0">
                <a:latin typeface="Times New Roman"/>
                <a:cs typeface="Times New Roman"/>
              </a:rPr>
              <a:t>C</a:t>
            </a:r>
            <a:r>
              <a:rPr sz="3550" b="1" spc="150" dirty="0">
                <a:latin typeface="Times New Roman"/>
                <a:cs typeface="Times New Roman"/>
              </a:rPr>
              <a:t>ommo</a:t>
            </a:r>
            <a:r>
              <a:rPr sz="3550" b="1" spc="254" dirty="0">
                <a:latin typeface="Times New Roman"/>
                <a:cs typeface="Times New Roman"/>
              </a:rPr>
              <a:t>n</a:t>
            </a:r>
            <a:r>
              <a:rPr sz="3550" b="1" spc="-190" dirty="0">
                <a:latin typeface="Times New Roman"/>
                <a:cs typeface="Times New Roman"/>
              </a:rPr>
              <a:t> </a:t>
            </a:r>
            <a:r>
              <a:rPr sz="3550" b="1" spc="-360" dirty="0">
                <a:latin typeface="Times New Roman"/>
                <a:cs typeface="Times New Roman"/>
              </a:rPr>
              <a:t>C</a:t>
            </a:r>
            <a:r>
              <a:rPr sz="3550" b="1" spc="185" dirty="0">
                <a:latin typeface="Times New Roman"/>
                <a:cs typeface="Times New Roman"/>
              </a:rPr>
              <a:t>h</a:t>
            </a:r>
            <a:r>
              <a:rPr sz="3550" b="1" spc="175" dirty="0">
                <a:latin typeface="Times New Roman"/>
                <a:cs typeface="Times New Roman"/>
              </a:rPr>
              <a:t>allen</a:t>
            </a:r>
            <a:r>
              <a:rPr sz="3550" b="1" spc="140" dirty="0">
                <a:latin typeface="Times New Roman"/>
                <a:cs typeface="Times New Roman"/>
              </a:rPr>
              <a:t>g</a:t>
            </a:r>
            <a:r>
              <a:rPr sz="3550" b="1" spc="220" dirty="0">
                <a:latin typeface="Times New Roman"/>
                <a:cs typeface="Times New Roman"/>
              </a:rPr>
              <a:t>es</a:t>
            </a:r>
            <a:r>
              <a:rPr sz="3550" b="1" spc="130" dirty="0">
                <a:latin typeface="Times New Roman"/>
                <a:cs typeface="Times New Roman"/>
              </a:rPr>
              <a:t> </a:t>
            </a:r>
            <a:r>
              <a:rPr sz="3450" b="1" spc="155" dirty="0">
                <a:latin typeface="Times New Roman"/>
                <a:cs typeface="Times New Roman"/>
              </a:rPr>
              <a:t>in</a:t>
            </a:r>
            <a:r>
              <a:rPr sz="3450" b="1" spc="-100" dirty="0">
                <a:latin typeface="Times New Roman"/>
                <a:cs typeface="Times New Roman"/>
              </a:rPr>
              <a:t> </a:t>
            </a:r>
            <a:r>
              <a:rPr sz="3450" b="1" spc="155" dirty="0">
                <a:latin typeface="Times New Roman"/>
                <a:cs typeface="Times New Roman"/>
              </a:rPr>
              <a:t>Business</a:t>
            </a:r>
            <a:r>
              <a:rPr sz="3450" b="1" spc="75" dirty="0">
                <a:latin typeface="Times New Roman"/>
                <a:cs typeface="Times New Roman"/>
              </a:rPr>
              <a:t> </a:t>
            </a:r>
            <a:r>
              <a:rPr sz="3450" b="1" spc="-310" dirty="0">
                <a:latin typeface="Times New Roman"/>
                <a:cs typeface="Times New Roman"/>
              </a:rPr>
              <a:t>L</a:t>
            </a:r>
            <a:r>
              <a:rPr sz="3450" b="1" spc="190" dirty="0">
                <a:latin typeface="Times New Roman"/>
                <a:cs typeface="Times New Roman"/>
              </a:rPr>
              <a:t>etters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824" y="3702944"/>
            <a:ext cx="4549140" cy="1687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83600"/>
              </a:lnSpc>
            </a:pPr>
            <a:r>
              <a:rPr sz="1450" spc="40" dirty="0">
                <a:solidFill>
                  <a:srgbClr val="111111"/>
                </a:solidFill>
                <a:latin typeface="Times New Roman"/>
                <a:cs typeface="Times New Roman"/>
              </a:rPr>
              <a:t>While</a:t>
            </a:r>
            <a:r>
              <a:rPr sz="1450" spc="17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business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1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0" dirty="0">
                <a:solidFill>
                  <a:srgbClr val="111111"/>
                </a:solidFill>
                <a:latin typeface="Times New Roman"/>
                <a:cs typeface="Times New Roman"/>
              </a:rPr>
              <a:t>letters</a:t>
            </a:r>
            <a:r>
              <a:rPr sz="1450" spc="10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0" dirty="0">
                <a:solidFill>
                  <a:srgbClr val="111111"/>
                </a:solidFill>
                <a:latin typeface="Times New Roman"/>
                <a:cs typeface="Times New Roman"/>
              </a:rPr>
              <a:t>are</a:t>
            </a:r>
            <a:r>
              <a:rPr sz="1450" spc="14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5" dirty="0">
                <a:solidFill>
                  <a:srgbClr val="111111"/>
                </a:solidFill>
                <a:latin typeface="Times New Roman"/>
                <a:cs typeface="Times New Roman"/>
              </a:rPr>
              <a:t>a</a:t>
            </a:r>
            <a:r>
              <a:rPr sz="1450" spc="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50" dirty="0">
                <a:solidFill>
                  <a:srgbClr val="111111"/>
                </a:solidFill>
                <a:latin typeface="Times New Roman"/>
                <a:cs typeface="Times New Roman"/>
              </a:rPr>
              <a:t>vital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17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0" dirty="0">
                <a:solidFill>
                  <a:srgbClr val="111111"/>
                </a:solidFill>
                <a:latin typeface="Times New Roman"/>
                <a:cs typeface="Times New Roman"/>
              </a:rPr>
              <a:t>form</a:t>
            </a:r>
            <a:r>
              <a:rPr sz="1450" spc="16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30" dirty="0">
                <a:solidFill>
                  <a:srgbClr val="111111"/>
                </a:solidFill>
                <a:latin typeface="Times New Roman"/>
                <a:cs typeface="Times New Roman"/>
              </a:rPr>
              <a:t>of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 professional</a:t>
            </a:r>
            <a:r>
              <a:rPr sz="1450" spc="75" dirty="0">
                <a:solidFill>
                  <a:srgbClr val="111111"/>
                </a:solidFill>
                <a:latin typeface="Times New Roman"/>
                <a:cs typeface="Times New Roman"/>
              </a:rPr>
              <a:t> communication,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-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0" dirty="0">
                <a:solidFill>
                  <a:srgbClr val="111111"/>
                </a:solidFill>
                <a:latin typeface="Times New Roman"/>
                <a:cs typeface="Times New Roman"/>
              </a:rPr>
              <a:t>they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-7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often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-6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come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-12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with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-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0" dirty="0">
                <a:solidFill>
                  <a:srgbClr val="111111"/>
                </a:solidFill>
                <a:latin typeface="Times New Roman"/>
                <a:cs typeface="Times New Roman"/>
              </a:rPr>
              <a:t>challenges.</a:t>
            </a:r>
            <a:r>
              <a:rPr sz="1450" spc="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Some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90" dirty="0">
                <a:solidFill>
                  <a:srgbClr val="111111"/>
                </a:solidFill>
                <a:latin typeface="Times New Roman"/>
                <a:cs typeface="Times New Roman"/>
              </a:rPr>
              <a:t> common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14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55" dirty="0">
                <a:solidFill>
                  <a:srgbClr val="111111"/>
                </a:solidFill>
                <a:latin typeface="Times New Roman"/>
                <a:cs typeface="Times New Roman"/>
              </a:rPr>
              <a:t>issues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-18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5" dirty="0">
                <a:solidFill>
                  <a:srgbClr val="111111"/>
                </a:solidFill>
                <a:latin typeface="Times New Roman"/>
                <a:cs typeface="Times New Roman"/>
              </a:rPr>
              <a:t>include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12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usin</a:t>
            </a:r>
            <a:r>
              <a:rPr sz="1450" spc="-16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25" dirty="0">
                <a:solidFill>
                  <a:srgbClr val="111111"/>
                </a:solidFill>
                <a:latin typeface="Times New Roman"/>
                <a:cs typeface="Times New Roman"/>
              </a:rPr>
              <a:t>g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10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0" dirty="0">
                <a:solidFill>
                  <a:srgbClr val="111111"/>
                </a:solidFill>
                <a:latin typeface="Times New Roman"/>
                <a:cs typeface="Times New Roman"/>
              </a:rPr>
              <a:t>appropriate</a:t>
            </a:r>
            <a:r>
              <a:rPr sz="1450" spc="6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0" dirty="0">
                <a:latin typeface="Times New Roman"/>
                <a:cs typeface="Times New Roman"/>
              </a:rPr>
              <a:t>la</a:t>
            </a:r>
            <a:r>
              <a:rPr sz="1450" spc="220" dirty="0">
                <a:latin typeface="Times New Roman"/>
                <a:cs typeface="Times New Roman"/>
              </a:rPr>
              <a:t>n</a:t>
            </a:r>
            <a:r>
              <a:rPr sz="1450" spc="40" dirty="0">
                <a:latin typeface="Times New Roman"/>
                <a:cs typeface="Times New Roman"/>
              </a:rPr>
              <a:t>guage</a:t>
            </a:r>
            <a:r>
              <a:rPr sz="1450" dirty="0">
                <a:latin typeface="Times New Roman"/>
                <a:cs typeface="Times New Roman"/>
              </a:rPr>
              <a:t>   </a:t>
            </a:r>
            <a:r>
              <a:rPr sz="1450" spc="-90" dirty="0">
                <a:latin typeface="Times New Roman"/>
                <a:cs typeface="Times New Roman"/>
              </a:rPr>
              <a:t> </a:t>
            </a:r>
            <a:r>
              <a:rPr sz="1450" spc="114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16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0" dirty="0">
                <a:solidFill>
                  <a:srgbClr val="111111"/>
                </a:solidFill>
                <a:latin typeface="Times New Roman"/>
                <a:cs typeface="Times New Roman"/>
              </a:rPr>
              <a:t>tone,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16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striking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-16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5" dirty="0">
                <a:solidFill>
                  <a:srgbClr val="111111"/>
                </a:solidFill>
                <a:latin typeface="Times New Roman"/>
                <a:cs typeface="Times New Roman"/>
              </a:rPr>
              <a:t>a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</a:t>
            </a:r>
            <a:r>
              <a:rPr sz="1450" spc="1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5" dirty="0">
                <a:solidFill>
                  <a:srgbClr val="111111"/>
                </a:solidFill>
                <a:latin typeface="Times New Roman"/>
                <a:cs typeface="Times New Roman"/>
              </a:rPr>
              <a:t>balance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-9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0" dirty="0">
                <a:solidFill>
                  <a:srgbClr val="111111"/>
                </a:solidFill>
                <a:latin typeface="Times New Roman"/>
                <a:cs typeface="Times New Roman"/>
              </a:rPr>
              <a:t>between</a:t>
            </a:r>
            <a:r>
              <a:rPr sz="1450" spc="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formality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114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0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13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friendliness,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1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0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10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0" dirty="0">
                <a:solidFill>
                  <a:srgbClr val="111111"/>
                </a:solidFill>
                <a:latin typeface="Times New Roman"/>
                <a:cs typeface="Times New Roman"/>
              </a:rPr>
              <a:t>addressing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114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5" dirty="0">
                <a:solidFill>
                  <a:srgbClr val="111111"/>
                </a:solidFill>
                <a:latin typeface="Times New Roman"/>
                <a:cs typeface="Times New Roman"/>
              </a:rPr>
              <a:t>recipients</a:t>
            </a:r>
            <a:r>
              <a:rPr sz="1450" spc="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0" dirty="0">
                <a:solidFill>
                  <a:srgbClr val="111111"/>
                </a:solidFill>
                <a:latin typeface="Times New Roman"/>
                <a:cs typeface="Times New Roman"/>
              </a:rPr>
              <a:t>correctly.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8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55" dirty="0">
                <a:solidFill>
                  <a:srgbClr val="111111"/>
                </a:solidFill>
                <a:latin typeface="Times New Roman"/>
                <a:cs typeface="Times New Roman"/>
              </a:rPr>
              <a:t>By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3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0" dirty="0">
                <a:solidFill>
                  <a:srgbClr val="111111"/>
                </a:solidFill>
                <a:latin typeface="Times New Roman"/>
                <a:cs typeface="Times New Roman"/>
              </a:rPr>
              <a:t>being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3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5" dirty="0">
                <a:solidFill>
                  <a:srgbClr val="111111"/>
                </a:solidFill>
                <a:latin typeface="Times New Roman"/>
                <a:cs typeface="Times New Roman"/>
              </a:rPr>
              <a:t>mindful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30" dirty="0">
                <a:solidFill>
                  <a:srgbClr val="111111"/>
                </a:solidFill>
                <a:latin typeface="Times New Roman"/>
                <a:cs typeface="Times New Roman"/>
              </a:rPr>
              <a:t>of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1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5" dirty="0">
                <a:solidFill>
                  <a:srgbClr val="111111"/>
                </a:solidFill>
                <a:latin typeface="Times New Roman"/>
                <a:cs typeface="Times New Roman"/>
              </a:rPr>
              <a:t>these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2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challenges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-2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14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450" spc="6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employing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4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45" dirty="0">
                <a:solidFill>
                  <a:srgbClr val="111111"/>
                </a:solidFill>
                <a:latin typeface="Times New Roman"/>
                <a:cs typeface="Times New Roman"/>
              </a:rPr>
              <a:t>effective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55" dirty="0">
                <a:solidFill>
                  <a:srgbClr val="111111"/>
                </a:solidFill>
                <a:latin typeface="Times New Roman"/>
                <a:cs typeface="Times New Roman"/>
              </a:rPr>
              <a:t>strategies,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you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6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can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9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0" dirty="0">
                <a:solidFill>
                  <a:srgbClr val="111111"/>
                </a:solidFill>
                <a:latin typeface="Times New Roman"/>
                <a:cs typeface="Times New Roman"/>
              </a:rPr>
              <a:t>ensure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05" dirty="0">
                <a:solidFill>
                  <a:srgbClr val="111111"/>
                </a:solidFill>
                <a:latin typeface="Times New Roman"/>
                <a:cs typeface="Times New Roman"/>
              </a:rPr>
              <a:t>that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5" dirty="0">
                <a:solidFill>
                  <a:srgbClr val="111111"/>
                </a:solidFill>
                <a:latin typeface="Times New Roman"/>
                <a:cs typeface="Times New Roman"/>
              </a:rPr>
              <a:t>your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-9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11111"/>
                </a:solidFill>
                <a:latin typeface="Times New Roman"/>
                <a:cs typeface="Times New Roman"/>
              </a:rPr>
              <a:t>business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0" dirty="0">
                <a:solidFill>
                  <a:srgbClr val="111111"/>
                </a:solidFill>
                <a:latin typeface="Times New Roman"/>
                <a:cs typeface="Times New Roman"/>
              </a:rPr>
              <a:t>letters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-1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80" dirty="0">
                <a:solidFill>
                  <a:srgbClr val="111111"/>
                </a:solidFill>
                <a:latin typeface="Times New Roman"/>
                <a:cs typeface="Times New Roman"/>
              </a:rPr>
              <a:t>are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-1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45" dirty="0">
                <a:solidFill>
                  <a:srgbClr val="111111"/>
                </a:solidFill>
                <a:latin typeface="Times New Roman"/>
                <a:cs typeface="Times New Roman"/>
              </a:rPr>
              <a:t>clear,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-14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0" dirty="0">
                <a:solidFill>
                  <a:srgbClr val="111111"/>
                </a:solidFill>
                <a:latin typeface="Times New Roman"/>
                <a:cs typeface="Times New Roman"/>
              </a:rPr>
              <a:t>respectful,</a:t>
            </a:r>
            <a:r>
              <a:rPr sz="1450" dirty="0">
                <a:solidFill>
                  <a:srgbClr val="111111"/>
                </a:solidFill>
                <a:latin typeface="Times New Roman"/>
                <a:cs typeface="Times New Roman"/>
              </a:rPr>
              <a:t>   </a:t>
            </a:r>
            <a:r>
              <a:rPr sz="1450" spc="-1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114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450" spc="6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450" spc="65" dirty="0">
                <a:solidFill>
                  <a:srgbClr val="111111"/>
                </a:solidFill>
                <a:latin typeface="Times New Roman"/>
                <a:cs typeface="Times New Roman"/>
              </a:rPr>
              <a:t>impactful.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