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0" r:id="rId1"/>
  </p:sldMasterIdLst>
  <p:notesMasterIdLst>
    <p:notesMasterId r:id="rId21"/>
  </p:notesMasterIdLst>
  <p:sldIdLst>
    <p:sldId id="257" r:id="rId2"/>
    <p:sldId id="269" r:id="rId3"/>
    <p:sldId id="270" r:id="rId4"/>
    <p:sldId id="264" r:id="rId5"/>
    <p:sldId id="271" r:id="rId6"/>
    <p:sldId id="258" r:id="rId7"/>
    <p:sldId id="259" r:id="rId8"/>
    <p:sldId id="260" r:id="rId9"/>
    <p:sldId id="262" r:id="rId10"/>
    <p:sldId id="265" r:id="rId11"/>
    <p:sldId id="266" r:id="rId12"/>
    <p:sldId id="272" r:id="rId13"/>
    <p:sldId id="273" r:id="rId14"/>
    <p:sldId id="275" r:id="rId15"/>
    <p:sldId id="276" r:id="rId16"/>
    <p:sldId id="277" r:id="rId17"/>
    <p:sldId id="278" r:id="rId18"/>
    <p:sldId id="27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9C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646" y="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59411-F0E6-436E-BB1C-F58804663D4D}" type="datetimeFigureOut">
              <a:rPr lang="en-US" smtClean="0"/>
              <a:pPr/>
              <a:t>11/7/2023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5D00D-4B27-4E75-8C1C-AB54DCD67A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3D3B0A-551A-46E9-BD1A-0F34649A6871}" type="datetimeFigureOut">
              <a:rPr lang="en-US" smtClean="0"/>
              <a:pPr/>
              <a:t>11/7/2023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67D96C5-FF26-4043-B2C0-930C1F26640A}"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3D3B0A-551A-46E9-BD1A-0F34649A687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3D3B0A-551A-46E9-BD1A-0F34649A687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3D3B0A-551A-46E9-BD1A-0F34649A687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3D3B0A-551A-46E9-BD1A-0F34649A687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D96C5-FF26-4043-B2C0-930C1F26640A}"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3D3B0A-551A-46E9-BD1A-0F34649A6871}"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3D3B0A-551A-46E9-BD1A-0F34649A6871}"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D96C5-FF26-4043-B2C0-930C1F26640A}"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8A3D3B0A-551A-46E9-BD1A-0F34649A6871}"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D3B0A-551A-46E9-BD1A-0F34649A6871}"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3D3B0A-551A-46E9-BD1A-0F34649A6871}"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D96C5-FF26-4043-B2C0-930C1F2664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8A3D3B0A-551A-46E9-BD1A-0F34649A6871}" type="datetimeFigureOut">
              <a:rPr lang="en-US" smtClean="0"/>
              <a:pPr/>
              <a:t>11/7/2023</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fld id="{567D96C5-FF26-4043-B2C0-930C1F2664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A3D3B0A-551A-46E9-BD1A-0F34649A6871}" type="datetimeFigureOut">
              <a:rPr lang="en-US" smtClean="0"/>
              <a:pPr/>
              <a:t>11/7/2023</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7D96C5-FF26-4043-B2C0-930C1F26640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916C6B-7305-45CB-82F3-50F899B212E1}"/>
              </a:ext>
            </a:extLst>
          </p:cNvPr>
          <p:cNvSpPr>
            <a:spLocks noGrp="1"/>
          </p:cNvSpPr>
          <p:nvPr>
            <p:ph type="body" idx="2"/>
          </p:nvPr>
        </p:nvSpPr>
        <p:spPr>
          <a:xfrm>
            <a:off x="902059" y="477671"/>
            <a:ext cx="4297738" cy="4776717"/>
          </a:xfrm>
          <a:solidFill>
            <a:schemeClr val="bg1"/>
          </a:solidFill>
        </p:spPr>
        <p:txBody>
          <a:bodyPr>
            <a:noAutofit/>
          </a:bodyPr>
          <a:lstStyle/>
          <a:p>
            <a:pPr algn="ctr"/>
            <a:endParaRPr lang="en-US" sz="3200" b="1" dirty="0">
              <a:latin typeface="Agency FB" pitchFamily="34" charset="0"/>
            </a:endParaRPr>
          </a:p>
          <a:p>
            <a:pPr algn="ctr"/>
            <a:r>
              <a:rPr lang="en-US" sz="6000" b="1" u="sng" dirty="0">
                <a:solidFill>
                  <a:schemeClr val="accent3"/>
                </a:solidFill>
                <a:latin typeface="Agency FB" pitchFamily="34" charset="0"/>
              </a:rPr>
              <a:t>Automatic Vehicle Horn and Alert System</a:t>
            </a:r>
          </a:p>
          <a:p>
            <a:pPr algn="ctr"/>
            <a:endParaRPr lang="en-US" sz="2800" b="1" u="sng" dirty="0">
              <a:solidFill>
                <a:schemeClr val="accent6">
                  <a:lumMod val="40000"/>
                  <a:lumOff val="60000"/>
                </a:schemeClr>
              </a:solidFill>
              <a:latin typeface="Agency FB" pitchFamily="34" charset="0"/>
            </a:endParaRPr>
          </a:p>
        </p:txBody>
      </p:sp>
      <p:pic>
        <p:nvPicPr>
          <p:cNvPr id="8" name="Content Placeholder 7" descr="images.jpeg"/>
          <p:cNvPicPr>
            <a:picLocks noGrp="1" noChangeAspect="1"/>
          </p:cNvPicPr>
          <p:nvPr>
            <p:ph sz="half" idx="1"/>
          </p:nvPr>
        </p:nvPicPr>
        <p:blipFill>
          <a:blip r:embed="rId2"/>
          <a:stretch>
            <a:fillRect/>
          </a:stretch>
        </p:blipFill>
        <p:spPr>
          <a:xfrm>
            <a:off x="5240740" y="504968"/>
            <a:ext cx="6673757" cy="2811438"/>
          </a:xfrm>
        </p:spPr>
      </p:pic>
      <p:sp>
        <p:nvSpPr>
          <p:cNvPr id="10" name="TextBox 9"/>
          <p:cNvSpPr txBox="1"/>
          <p:nvPr/>
        </p:nvSpPr>
        <p:spPr>
          <a:xfrm>
            <a:off x="1310185" y="5186149"/>
            <a:ext cx="9867331"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281685" y="3650705"/>
            <a:ext cx="6660106" cy="1590035"/>
          </a:xfrm>
          <a:prstGeom prst="rect">
            <a:avLst/>
          </a:prstGeom>
          <a:noFill/>
          <a:ln w="9525">
            <a:noFill/>
            <a:miter lim="800000"/>
            <a:headEnd/>
            <a:tailEnd/>
          </a:ln>
          <a:effectLst/>
        </p:spPr>
      </p:pic>
      <p:sp>
        <p:nvSpPr>
          <p:cNvPr id="13" name="TextBox 12"/>
          <p:cNvSpPr txBox="1"/>
          <p:nvPr/>
        </p:nvSpPr>
        <p:spPr>
          <a:xfrm>
            <a:off x="5540992" y="3234520"/>
            <a:ext cx="5786650" cy="830997"/>
          </a:xfrm>
          <a:prstGeom prst="rect">
            <a:avLst/>
          </a:prstGeom>
          <a:noFill/>
        </p:spPr>
        <p:txBody>
          <a:bodyPr wrap="square" rtlCol="0">
            <a:spAutoFit/>
          </a:bodyPr>
          <a:lstStyle/>
          <a:p>
            <a:pPr algn="ctr"/>
            <a:r>
              <a:rPr lang="en-US" sz="2400" dirty="0"/>
              <a:t>Smart vehicle Horn System</a:t>
            </a:r>
          </a:p>
          <a:p>
            <a:pPr algn="ctr"/>
            <a:r>
              <a:rPr lang="en-US" sz="2400" dirty="0"/>
              <a:t> </a:t>
            </a:r>
          </a:p>
        </p:txBody>
      </p:sp>
    </p:spTree>
    <p:extLst>
      <p:ext uri="{BB962C8B-B14F-4D97-AF65-F5344CB8AC3E}">
        <p14:creationId xmlns:p14="http://schemas.microsoft.com/office/powerpoint/2010/main" val="1641931462"/>
      </p:ext>
    </p:extLst>
  </p:cSld>
  <p:clrMapOvr>
    <a:masterClrMapping/>
  </p:clrMapOvr>
  <p:transition spd="slow" advTm="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914399" y="496389"/>
            <a:ext cx="5609231" cy="5510711"/>
          </a:xfrm>
        </p:spPr>
        <p:txBody>
          <a:bodyPr>
            <a:normAutofit/>
          </a:bodyPr>
          <a:lstStyle/>
          <a:p>
            <a:r>
              <a:rPr lang="en-US" sz="2800" b="1" u="sng" dirty="0"/>
              <a:t>BREAD BOARD</a:t>
            </a:r>
          </a:p>
          <a:p>
            <a:pPr algn="just"/>
            <a:r>
              <a:rPr lang="en-US" dirty="0"/>
              <a:t>A breadboard is a rectangular plastic board with a bunch of tiny holes in it. These holes let you easily</a:t>
            </a:r>
          </a:p>
          <a:p>
            <a:pPr algn="just"/>
            <a:r>
              <a:rPr lang="en-US" dirty="0"/>
              <a:t>Insert  electronic components.</a:t>
            </a:r>
          </a:p>
          <a:p>
            <a:pPr algn="just"/>
            <a:endParaRPr lang="en-US" dirty="0"/>
          </a:p>
          <a:p>
            <a:pPr algn="just"/>
            <a:r>
              <a:rPr lang="en-US" dirty="0"/>
              <a:t>to </a:t>
            </a:r>
            <a:r>
              <a:rPr lang="en-US" b="1" dirty="0"/>
              <a:t>prototype</a:t>
            </a:r>
            <a:r>
              <a:rPr lang="en-US" dirty="0"/>
              <a:t> (meaning to build and test an early version of) an electronic circuit, like this one with a battery, switch, resistor, and an LED (light-emitting diode).</a:t>
            </a:r>
          </a:p>
          <a:p>
            <a:pPr algn="just"/>
            <a:endParaRPr lang="en-US" dirty="0"/>
          </a:p>
          <a:p>
            <a:pPr algn="just"/>
            <a:r>
              <a:rPr lang="en-US" dirty="0"/>
              <a:t> are not permanent, so it is easy to </a:t>
            </a:r>
            <a:r>
              <a:rPr lang="en-US" i="1" dirty="0"/>
              <a:t>remove</a:t>
            </a:r>
            <a:r>
              <a:rPr lang="en-US" dirty="0"/>
              <a:t> a component if you make a mistake, or just start over and do a new project. This makes breadboards great for beginners who are new to electronics. You can use breadboards to make all sorts of fun electronics projects, from different types of robots or an electronic drum set, to an electronic rain detector to help conserve water in a garden, just to name a few.</a:t>
            </a:r>
          </a:p>
        </p:txBody>
      </p:sp>
      <p:pic>
        <p:nvPicPr>
          <p:cNvPr id="6" name="Content Placeholder 5" descr="bread-brord-mini-600x600.jpg"/>
          <p:cNvPicPr>
            <a:picLocks noGrp="1" noChangeAspect="1"/>
          </p:cNvPicPr>
          <p:nvPr>
            <p:ph sz="half" idx="1"/>
          </p:nvPr>
        </p:nvPicPr>
        <p:blipFill>
          <a:blip r:embed="rId2"/>
          <a:stretch>
            <a:fillRect/>
          </a:stretch>
        </p:blipFill>
        <p:spPr>
          <a:xfrm>
            <a:off x="6482686" y="1091822"/>
            <a:ext cx="5172501" cy="4572000"/>
          </a:xfrm>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914399" y="509451"/>
            <a:ext cx="4924697" cy="5497649"/>
          </a:xfrm>
        </p:spPr>
        <p:txBody>
          <a:bodyPr>
            <a:normAutofit fontScale="92500" lnSpcReduction="20000"/>
          </a:bodyPr>
          <a:lstStyle/>
          <a:p>
            <a:r>
              <a:rPr lang="en-US" sz="3000" b="1" u="sng" dirty="0"/>
              <a:t>Led </a:t>
            </a:r>
          </a:p>
          <a:p>
            <a:pPr algn="just"/>
            <a:r>
              <a:rPr lang="en-US" sz="1900" dirty="0"/>
              <a:t> jumpers are tiny metal connectors used to close or open a circuit part. They have two or more connection points, which regulate an electrical circuit board.</a:t>
            </a:r>
          </a:p>
          <a:p>
            <a:pPr algn="just"/>
            <a:r>
              <a:rPr lang="en-US" sz="1900" dirty="0"/>
              <a:t>Their function is to configure the settings for computer peripherals, like the motherboard. Suppose your motherboard supported intrusion detection. A jumper can be set to enable or disable it.</a:t>
            </a:r>
          </a:p>
          <a:p>
            <a:pPr algn="just"/>
            <a:r>
              <a:rPr lang="en-US" sz="1900" dirty="0"/>
              <a:t> jumper wire are electrical wires with connector pins at each end. They are used to connect two points in a circuit without soldering.</a:t>
            </a:r>
          </a:p>
          <a:p>
            <a:pPr algn="just"/>
            <a:r>
              <a:rPr lang="en-US" sz="1900" dirty="0"/>
              <a:t>You can use jumper wires to modify a circuit or diagnose problems in a circuit. Further, they are best used to bypass a part of the circuit that does not contain a resistor and is suspected to be bad.</a:t>
            </a:r>
          </a:p>
          <a:p>
            <a:pPr algn="just"/>
            <a:r>
              <a:rPr lang="en-US" sz="1900" dirty="0"/>
              <a:t>This includes a stretch of wire or a switch. Suppose all the fuses are good and the component is not receiving power; find the circuit switch. Then, bypass the switch with the jumper wire.</a:t>
            </a:r>
          </a:p>
          <a:p>
            <a:endParaRPr lang="en-US" dirty="0"/>
          </a:p>
        </p:txBody>
      </p:sp>
      <p:pic>
        <p:nvPicPr>
          <p:cNvPr id="6" name="Content Placeholder 5" descr="images (3).jpeg"/>
          <p:cNvPicPr>
            <a:picLocks noGrp="1" noChangeAspect="1"/>
          </p:cNvPicPr>
          <p:nvPr>
            <p:ph sz="half" idx="1"/>
          </p:nvPr>
        </p:nvPicPr>
        <p:blipFill>
          <a:blip r:embed="rId2"/>
          <a:stretch>
            <a:fillRect/>
          </a:stretch>
        </p:blipFill>
        <p:spPr>
          <a:xfrm>
            <a:off x="6141493" y="1119117"/>
            <a:ext cx="5459104" cy="4531056"/>
          </a:xfr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itchFamily="82" charset="0"/>
              </a:rPr>
              <a:t>Working </a:t>
            </a:r>
          </a:p>
        </p:txBody>
      </p:sp>
      <p:sp>
        <p:nvSpPr>
          <p:cNvPr id="3" name="Text Placeholder 2"/>
          <p:cNvSpPr>
            <a:spLocks noGrp="1"/>
          </p:cNvSpPr>
          <p:nvPr>
            <p:ph type="body" idx="2"/>
          </p:nvPr>
        </p:nvSpPr>
        <p:spPr>
          <a:xfrm>
            <a:off x="914399" y="1435100"/>
            <a:ext cx="5527343" cy="4572000"/>
          </a:xfrm>
        </p:spPr>
        <p:txBody>
          <a:bodyPr/>
          <a:lstStyle/>
          <a:p>
            <a:pPr algn="just"/>
            <a:r>
              <a:rPr lang="en-US" dirty="0"/>
              <a:t> </a:t>
            </a:r>
            <a:r>
              <a:rPr lang="en-US" sz="2000" dirty="0"/>
              <a:t>In this project we are using </a:t>
            </a:r>
            <a:r>
              <a:rPr lang="en-US" sz="2000" dirty="0" err="1"/>
              <a:t>NodeMCU</a:t>
            </a:r>
            <a:r>
              <a:rPr lang="en-US" sz="2000" dirty="0"/>
              <a:t> ESP8266 as microcontroller  and we are using </a:t>
            </a:r>
            <a:r>
              <a:rPr lang="en-US" sz="2000" dirty="0" err="1"/>
              <a:t>Arduino</a:t>
            </a:r>
            <a:r>
              <a:rPr lang="en-US" sz="2000" dirty="0"/>
              <a:t> IDE for uploading the program in the microcontroller and for detecting the distance of vehicle or object we are using two ultrasonic sensor one is fitted on the front of the vehicle and another one is fitted on the backside of the vehicle , we are using </a:t>
            </a:r>
            <a:r>
              <a:rPr lang="en-US" sz="2000" dirty="0" err="1"/>
              <a:t>piezo</a:t>
            </a:r>
            <a:r>
              <a:rPr lang="en-US" sz="2000" dirty="0"/>
              <a:t> buzzer as a horn and Led for alerting the driver that there is any object behind the vehicle , we are connecting this system through the breadboard with jumper wire .For power supply we are using 5V battery . </a:t>
            </a:r>
          </a:p>
          <a:p>
            <a:endParaRPr lang="en-US" dirty="0"/>
          </a:p>
        </p:txBody>
      </p:sp>
      <p:pic>
        <p:nvPicPr>
          <p:cNvPr id="5" name="Content Placeholder 4" descr="WhatsApp Image 2023-11-05 at 7.17.55 PM.jpeg"/>
          <p:cNvPicPr>
            <a:picLocks noGrp="1" noChangeAspect="1"/>
          </p:cNvPicPr>
          <p:nvPr>
            <p:ph sz="half" idx="1"/>
          </p:nvPr>
        </p:nvPicPr>
        <p:blipFill>
          <a:blip r:embed="rId2"/>
          <a:stretch>
            <a:fillRect/>
          </a:stretch>
        </p:blipFill>
        <p:spPr>
          <a:xfrm>
            <a:off x="6591869" y="1201003"/>
            <a:ext cx="5295331" cy="3957851"/>
          </a:xfr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914399" y="1435100"/>
            <a:ext cx="4844955" cy="4572000"/>
          </a:xfrm>
        </p:spPr>
        <p:txBody>
          <a:bodyPr>
            <a:normAutofit lnSpcReduction="10000"/>
          </a:bodyPr>
          <a:lstStyle/>
          <a:p>
            <a:pPr algn="just"/>
            <a:r>
              <a:rPr lang="en-US" sz="2400" dirty="0"/>
              <a:t>Basically what everything will work in this project  we are explaining here so when the ultrasonic sensor which is on the front of the </a:t>
            </a:r>
            <a:r>
              <a:rPr lang="en-US" sz="2400" dirty="0" err="1"/>
              <a:t>vehical</a:t>
            </a:r>
            <a:r>
              <a:rPr lang="en-US" sz="2400" dirty="0"/>
              <a:t>  detect any object at the certain distance then the buzzer will blow ,we will set the distance in the program according to our view and to show the concept and the backside sensor detecting any object at certain distance will alert the driver by blinking the Led fitted just in front of the driver .</a:t>
            </a:r>
          </a:p>
          <a:p>
            <a:endParaRPr lang="en-US" dirty="0"/>
          </a:p>
        </p:txBody>
      </p:sp>
      <p:pic>
        <p:nvPicPr>
          <p:cNvPr id="5" name="Content Placeholder 4" descr="WhatsApp Image 2023-11-05 at 7.17.51 PM.jpeg"/>
          <p:cNvPicPr>
            <a:picLocks noGrp="1" noChangeAspect="1"/>
          </p:cNvPicPr>
          <p:nvPr>
            <p:ph sz="half" idx="1"/>
          </p:nvPr>
        </p:nvPicPr>
        <p:blipFill>
          <a:blip r:embed="rId2"/>
          <a:stretch>
            <a:fillRect/>
          </a:stretch>
        </p:blipFill>
        <p:spPr>
          <a:xfrm>
            <a:off x="5813946" y="1571426"/>
            <a:ext cx="6073254" cy="4299347"/>
          </a:xfrm>
        </p:spPr>
      </p:pic>
    </p:spTree>
  </p:cSld>
  <p:clrMapOvr>
    <a:masterClrMapping/>
  </p:clrMapOvr>
  <p:transition spd="slow">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C042A-063A-34B0-F8A3-5EACC6F613ED}"/>
              </a:ext>
            </a:extLst>
          </p:cNvPr>
          <p:cNvSpPr txBox="1"/>
          <p:nvPr/>
        </p:nvSpPr>
        <p:spPr>
          <a:xfrm>
            <a:off x="329937" y="424206"/>
            <a:ext cx="8380429" cy="1077218"/>
          </a:xfrm>
          <a:prstGeom prst="rect">
            <a:avLst/>
          </a:prstGeom>
          <a:noFill/>
        </p:spPr>
        <p:txBody>
          <a:bodyPr wrap="square" rtlCol="0">
            <a:spAutoFit/>
          </a:bodyPr>
          <a:lstStyle/>
          <a:p>
            <a:r>
              <a:rPr lang="en-US" sz="3200" b="1" dirty="0">
                <a:solidFill>
                  <a:schemeClr val="accent6">
                    <a:lumMod val="60000"/>
                    <a:lumOff val="40000"/>
                  </a:schemeClr>
                </a:solidFill>
                <a:latin typeface="Algerian" panose="04020705040A02060702" pitchFamily="82" charset="0"/>
              </a:rPr>
              <a:t>Ultrasonic sensor fitted on the front of vehicle:</a:t>
            </a:r>
          </a:p>
        </p:txBody>
      </p:sp>
      <p:sp>
        <p:nvSpPr>
          <p:cNvPr id="3" name="TextBox 2">
            <a:extLst>
              <a:ext uri="{FF2B5EF4-FFF2-40B4-BE49-F238E27FC236}">
                <a16:creationId xmlns:a16="http://schemas.microsoft.com/office/drawing/2014/main" id="{36C8B622-2D5F-C2DA-8D74-25BB8405BAFB}"/>
              </a:ext>
            </a:extLst>
          </p:cNvPr>
          <p:cNvSpPr txBox="1"/>
          <p:nvPr/>
        </p:nvSpPr>
        <p:spPr>
          <a:xfrm>
            <a:off x="565608" y="2055043"/>
            <a:ext cx="4100660" cy="3477875"/>
          </a:xfrm>
          <a:prstGeom prst="rect">
            <a:avLst/>
          </a:prstGeom>
          <a:noFill/>
        </p:spPr>
        <p:txBody>
          <a:bodyPr wrap="square" rtlCol="0">
            <a:spAutoFit/>
          </a:bodyPr>
          <a:lstStyle/>
          <a:p>
            <a:r>
              <a:rPr lang="en-US" sz="2000" dirty="0"/>
              <a:t>Front ultrasonic sensor will detect the object or any vehicle if the distance is less than the 10 cm then horn will blow for 2 second and stop for two second if the object or vehicle is not moved away then it will blow the horn again.</a:t>
            </a:r>
          </a:p>
          <a:p>
            <a:endParaRPr lang="en-US" sz="2000" dirty="0"/>
          </a:p>
          <a:p>
            <a:r>
              <a:rPr lang="en-US" sz="2000" dirty="0"/>
              <a:t>NOTE: Distance will be change  when it will introduce in real life it change to 10 meter </a:t>
            </a:r>
          </a:p>
        </p:txBody>
      </p:sp>
      <p:pic>
        <p:nvPicPr>
          <p:cNvPr id="5" name="Picture 4">
            <a:extLst>
              <a:ext uri="{FF2B5EF4-FFF2-40B4-BE49-F238E27FC236}">
                <a16:creationId xmlns:a16="http://schemas.microsoft.com/office/drawing/2014/main" id="{FC74111B-A6D0-6D32-B4DB-6356F81C9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858" y="1291471"/>
            <a:ext cx="6403943" cy="4802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5858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EDEA2-8BBC-FBF8-F04E-1E3EAA1E400E}"/>
              </a:ext>
            </a:extLst>
          </p:cNvPr>
          <p:cNvSpPr txBox="1"/>
          <p:nvPr/>
        </p:nvSpPr>
        <p:spPr>
          <a:xfrm>
            <a:off x="169682" y="254523"/>
            <a:ext cx="7173798" cy="954107"/>
          </a:xfrm>
          <a:prstGeom prst="rect">
            <a:avLst/>
          </a:prstGeom>
          <a:noFill/>
        </p:spPr>
        <p:txBody>
          <a:bodyPr wrap="square" rtlCol="0">
            <a:spAutoFit/>
          </a:bodyPr>
          <a:lstStyle/>
          <a:p>
            <a:r>
              <a:rPr lang="en-US" sz="2800" b="1" dirty="0">
                <a:solidFill>
                  <a:schemeClr val="accent6">
                    <a:lumMod val="60000"/>
                    <a:lumOff val="40000"/>
                  </a:schemeClr>
                </a:solidFill>
                <a:latin typeface="Algerian" panose="04020705040A02060702" pitchFamily="82" charset="0"/>
              </a:rPr>
              <a:t>Ultrasonic sensor fitted on the backside of vehicle:</a:t>
            </a:r>
          </a:p>
        </p:txBody>
      </p:sp>
      <p:sp>
        <p:nvSpPr>
          <p:cNvPr id="3" name="TextBox 2">
            <a:extLst>
              <a:ext uri="{FF2B5EF4-FFF2-40B4-BE49-F238E27FC236}">
                <a16:creationId xmlns:a16="http://schemas.microsoft.com/office/drawing/2014/main" id="{985E72DF-61FA-E263-D67C-D385896F39B9}"/>
              </a:ext>
            </a:extLst>
          </p:cNvPr>
          <p:cNvSpPr txBox="1"/>
          <p:nvPr/>
        </p:nvSpPr>
        <p:spPr>
          <a:xfrm>
            <a:off x="716437" y="1857080"/>
            <a:ext cx="4034672" cy="3785652"/>
          </a:xfrm>
          <a:prstGeom prst="rect">
            <a:avLst/>
          </a:prstGeom>
          <a:noFill/>
        </p:spPr>
        <p:txBody>
          <a:bodyPr wrap="square" rtlCol="0">
            <a:spAutoFit/>
          </a:bodyPr>
          <a:lstStyle/>
          <a:p>
            <a:r>
              <a:rPr lang="en-US" sz="2000" dirty="0"/>
              <a:t>IF this sensor detect any vehicle from back side then it will alert the driver that a vehicle is coming from back side an alert the driver by blinking the LED light.</a:t>
            </a:r>
          </a:p>
          <a:p>
            <a:endParaRPr lang="en-US" sz="2000" dirty="0"/>
          </a:p>
          <a:p>
            <a:r>
              <a:rPr lang="en-US" sz="2000" dirty="0">
                <a:solidFill>
                  <a:srgbClr val="FF0000"/>
                </a:solidFill>
              </a:rPr>
              <a:t>Why we need this sensor in the back side of the vehicle? </a:t>
            </a:r>
          </a:p>
          <a:p>
            <a:r>
              <a:rPr lang="en-US" sz="2000" dirty="0"/>
              <a:t>As many heavy  vehicle specially like tractor  driver did not able to see the vehicle behind them  when it is loaded</a:t>
            </a:r>
          </a:p>
        </p:txBody>
      </p:sp>
      <p:pic>
        <p:nvPicPr>
          <p:cNvPr id="5" name="Picture 4">
            <a:extLst>
              <a:ext uri="{FF2B5EF4-FFF2-40B4-BE49-F238E27FC236}">
                <a16:creationId xmlns:a16="http://schemas.microsoft.com/office/drawing/2014/main" id="{8198D57D-08B3-C15A-F491-60744D788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664" y="81769"/>
            <a:ext cx="3699824" cy="3651245"/>
          </a:xfrm>
          <a:prstGeom prst="rect">
            <a:avLst/>
          </a:prstGeom>
          <a:ln>
            <a:noFill/>
          </a:ln>
          <a:effectLst>
            <a:softEdge rad="112500"/>
          </a:effectLst>
        </p:spPr>
      </p:pic>
      <p:pic>
        <p:nvPicPr>
          <p:cNvPr id="1026" name="Picture 2" descr="India Travel | Pictures: Very colorful overloaded tractor sugarcane">
            <a:extLst>
              <a:ext uri="{FF2B5EF4-FFF2-40B4-BE49-F238E27FC236}">
                <a16:creationId xmlns:a16="http://schemas.microsoft.com/office/drawing/2014/main" id="{029C7D63-FF22-F762-1BE5-B8B02E942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774" y="3733014"/>
            <a:ext cx="3956115" cy="30103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9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CAB5DC-93DD-6ED7-5433-5A4351E53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458" y="2399896"/>
            <a:ext cx="6485641" cy="42789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6929E697-D2B0-A5F4-DA5B-F2A74CEC0191}"/>
              </a:ext>
            </a:extLst>
          </p:cNvPr>
          <p:cNvSpPr txBox="1"/>
          <p:nvPr/>
        </p:nvSpPr>
        <p:spPr>
          <a:xfrm>
            <a:off x="1376313" y="772998"/>
            <a:ext cx="6966409" cy="1200329"/>
          </a:xfrm>
          <a:prstGeom prst="rect">
            <a:avLst/>
          </a:prstGeom>
          <a:noFill/>
        </p:spPr>
        <p:txBody>
          <a:bodyPr wrap="square" rtlCol="0">
            <a:spAutoFit/>
          </a:bodyPr>
          <a:lstStyle/>
          <a:p>
            <a:r>
              <a:rPr lang="en-US" sz="3600" b="1" dirty="0">
                <a:solidFill>
                  <a:schemeClr val="accent6">
                    <a:lumMod val="60000"/>
                    <a:lumOff val="40000"/>
                  </a:schemeClr>
                </a:solidFill>
              </a:rPr>
              <a:t>Connection of </a:t>
            </a:r>
            <a:r>
              <a:rPr lang="en-US" sz="3600" b="1" dirty="0" err="1">
                <a:solidFill>
                  <a:schemeClr val="accent6">
                    <a:lumMod val="60000"/>
                    <a:lumOff val="40000"/>
                  </a:schemeClr>
                </a:solidFill>
              </a:rPr>
              <a:t>NodeMCU</a:t>
            </a:r>
            <a:r>
              <a:rPr lang="en-US" sz="3600" b="1" dirty="0">
                <a:solidFill>
                  <a:schemeClr val="accent6">
                    <a:lumMod val="60000"/>
                    <a:lumOff val="40000"/>
                  </a:schemeClr>
                </a:solidFill>
              </a:rPr>
              <a:t> ESP8266 buzzer, LED</a:t>
            </a:r>
          </a:p>
        </p:txBody>
      </p:sp>
    </p:spTree>
    <p:extLst>
      <p:ext uri="{BB962C8B-B14F-4D97-AF65-F5344CB8AC3E}">
        <p14:creationId xmlns:p14="http://schemas.microsoft.com/office/powerpoint/2010/main" val="344994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FD192C-50FF-E101-A70F-19F386DC8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367" y="2696065"/>
            <a:ext cx="5272726" cy="39545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3688B838-9FAE-C9B6-51EA-CC45374BDF8D}"/>
              </a:ext>
            </a:extLst>
          </p:cNvPr>
          <p:cNvSpPr txBox="1"/>
          <p:nvPr/>
        </p:nvSpPr>
        <p:spPr>
          <a:xfrm>
            <a:off x="1093509" y="612742"/>
            <a:ext cx="8220173" cy="1077218"/>
          </a:xfrm>
          <a:prstGeom prst="rect">
            <a:avLst/>
          </a:prstGeom>
          <a:noFill/>
        </p:spPr>
        <p:txBody>
          <a:bodyPr wrap="square" rtlCol="0">
            <a:spAutoFit/>
          </a:bodyPr>
          <a:lstStyle/>
          <a:p>
            <a:r>
              <a:rPr lang="en-US" sz="3200" b="1" dirty="0">
                <a:solidFill>
                  <a:schemeClr val="accent6">
                    <a:lumMod val="60000"/>
                    <a:lumOff val="40000"/>
                  </a:schemeClr>
                </a:solidFill>
              </a:rPr>
              <a:t>Driver Will Received Signal when No vehicle is in the front and backside of the vehicle:</a:t>
            </a:r>
          </a:p>
        </p:txBody>
      </p:sp>
      <p:sp>
        <p:nvSpPr>
          <p:cNvPr id="5" name="TextBox 4">
            <a:extLst>
              <a:ext uri="{FF2B5EF4-FFF2-40B4-BE49-F238E27FC236}">
                <a16:creationId xmlns:a16="http://schemas.microsoft.com/office/drawing/2014/main" id="{A0709332-7076-1A31-1ED4-A75FBE679851}"/>
              </a:ext>
            </a:extLst>
          </p:cNvPr>
          <p:cNvSpPr txBox="1"/>
          <p:nvPr/>
        </p:nvSpPr>
        <p:spPr>
          <a:xfrm>
            <a:off x="499620" y="1963521"/>
            <a:ext cx="4449452" cy="1938992"/>
          </a:xfrm>
          <a:prstGeom prst="rect">
            <a:avLst/>
          </a:prstGeom>
          <a:noFill/>
        </p:spPr>
        <p:txBody>
          <a:bodyPr wrap="square" rtlCol="0">
            <a:spAutoFit/>
          </a:bodyPr>
          <a:lstStyle/>
          <a:p>
            <a:r>
              <a:rPr lang="en-US" sz="2000" dirty="0"/>
              <a:t>Whenever there is no any vehicle In the front and backside of the vehicle the Green LED will glow And it inform the driver that there is no any vehicle in the range of </a:t>
            </a:r>
            <a:r>
              <a:rPr lang="en-US" sz="4000" b="1" dirty="0">
                <a:solidFill>
                  <a:srgbClr val="00B050"/>
                </a:solidFill>
              </a:rPr>
              <a:t>10</a:t>
            </a:r>
            <a:r>
              <a:rPr lang="en-US" sz="2000" b="1" dirty="0">
                <a:solidFill>
                  <a:srgbClr val="00B050"/>
                </a:solidFill>
              </a:rPr>
              <a:t> meter.</a:t>
            </a:r>
          </a:p>
        </p:txBody>
      </p:sp>
      <p:sp>
        <p:nvSpPr>
          <p:cNvPr id="6" name="TextBox 5">
            <a:extLst>
              <a:ext uri="{FF2B5EF4-FFF2-40B4-BE49-F238E27FC236}">
                <a16:creationId xmlns:a16="http://schemas.microsoft.com/office/drawing/2014/main" id="{DCC0FE95-D5E1-89B1-4276-A5CAC9719CE9}"/>
              </a:ext>
            </a:extLst>
          </p:cNvPr>
          <p:cNvSpPr txBox="1"/>
          <p:nvPr/>
        </p:nvSpPr>
        <p:spPr>
          <a:xfrm>
            <a:off x="2611224" y="4104901"/>
            <a:ext cx="2479249" cy="584775"/>
          </a:xfrm>
          <a:prstGeom prst="rect">
            <a:avLst/>
          </a:prstGeom>
          <a:noFill/>
        </p:spPr>
        <p:txBody>
          <a:bodyPr wrap="square" rtlCol="0">
            <a:spAutoFit/>
          </a:bodyPr>
          <a:lstStyle/>
          <a:p>
            <a:r>
              <a:rPr lang="en-US" sz="3200" dirty="0">
                <a:solidFill>
                  <a:schemeClr val="bg1"/>
                </a:solidFill>
                <a:highlight>
                  <a:srgbClr val="00FF00"/>
                </a:highlight>
                <a:latin typeface="Algerian" panose="04020705040A02060702" pitchFamily="82" charset="0"/>
              </a:rPr>
              <a:t>GREEN LED</a:t>
            </a:r>
          </a:p>
        </p:txBody>
      </p:sp>
      <p:sp>
        <p:nvSpPr>
          <p:cNvPr id="8" name="Arrow: Right 7">
            <a:extLst>
              <a:ext uri="{FF2B5EF4-FFF2-40B4-BE49-F238E27FC236}">
                <a16:creationId xmlns:a16="http://schemas.microsoft.com/office/drawing/2014/main" id="{C74A0BEC-3104-B697-3A24-87D027B6B9AE}"/>
              </a:ext>
            </a:extLst>
          </p:cNvPr>
          <p:cNvSpPr/>
          <p:nvPr/>
        </p:nvSpPr>
        <p:spPr>
          <a:xfrm>
            <a:off x="4861087" y="4176074"/>
            <a:ext cx="1879078" cy="2212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61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7DB0EB-870A-3FAD-FD27-E9C34C636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572" y="103157"/>
            <a:ext cx="5062194" cy="42392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6F7E39A2-295C-8E47-6054-0639F2925EF8}"/>
              </a:ext>
            </a:extLst>
          </p:cNvPr>
          <p:cNvSpPr txBox="1"/>
          <p:nvPr/>
        </p:nvSpPr>
        <p:spPr>
          <a:xfrm>
            <a:off x="518474" y="339365"/>
            <a:ext cx="3815468" cy="830997"/>
          </a:xfrm>
          <a:prstGeom prst="rect">
            <a:avLst/>
          </a:prstGeom>
          <a:noFill/>
        </p:spPr>
        <p:txBody>
          <a:bodyPr wrap="none" rtlCol="0">
            <a:spAutoFit/>
          </a:bodyPr>
          <a:lstStyle/>
          <a:p>
            <a:r>
              <a:rPr lang="en-US" sz="4800" dirty="0">
                <a:solidFill>
                  <a:srgbClr val="00B050"/>
                </a:solidFill>
                <a:latin typeface="Algerian" panose="04020705040A02060702" pitchFamily="82" charset="0"/>
              </a:rPr>
              <a:t>Conclusion:</a:t>
            </a:r>
          </a:p>
        </p:txBody>
      </p:sp>
      <p:sp>
        <p:nvSpPr>
          <p:cNvPr id="5" name="TextBox 4">
            <a:extLst>
              <a:ext uri="{FF2B5EF4-FFF2-40B4-BE49-F238E27FC236}">
                <a16:creationId xmlns:a16="http://schemas.microsoft.com/office/drawing/2014/main" id="{D6D4747D-7F35-92B9-A121-A7E1A29BF9CA}"/>
              </a:ext>
            </a:extLst>
          </p:cNvPr>
          <p:cNvSpPr txBox="1"/>
          <p:nvPr/>
        </p:nvSpPr>
        <p:spPr>
          <a:xfrm>
            <a:off x="188536" y="1263192"/>
            <a:ext cx="5213023" cy="4801314"/>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t>Driver of the vehicle will be alert by the LED automatically.</a:t>
            </a:r>
          </a:p>
          <a:p>
            <a:pPr marL="285750" indent="-285750">
              <a:buFont typeface="Wingdings" panose="05000000000000000000" pitchFamily="2" charset="2"/>
              <a:buChar char="ü"/>
            </a:pPr>
            <a:endParaRPr lang="en-US" sz="2400" b="1" dirty="0"/>
          </a:p>
          <a:p>
            <a:pPr marL="285750" indent="-285750">
              <a:buFont typeface="Wingdings" panose="05000000000000000000" pitchFamily="2" charset="2"/>
              <a:buChar char="ü"/>
            </a:pPr>
            <a:r>
              <a:rPr lang="en-US" sz="2400" b="1" dirty="0"/>
              <a:t>Horn will be blow automatically when  vehicle come under the range.</a:t>
            </a:r>
          </a:p>
          <a:p>
            <a:pPr marL="285750" indent="-285750">
              <a:buFont typeface="Wingdings" panose="05000000000000000000" pitchFamily="2" charset="2"/>
              <a:buChar char="ü"/>
            </a:pPr>
            <a:endParaRPr lang="en-US" sz="2400" b="1" dirty="0"/>
          </a:p>
          <a:p>
            <a:pPr marL="285750" indent="-285750">
              <a:buFont typeface="Wingdings" panose="05000000000000000000" pitchFamily="2" charset="2"/>
              <a:buChar char="ü"/>
            </a:pPr>
            <a:r>
              <a:rPr lang="en-US" sz="2400" b="1" dirty="0"/>
              <a:t>Some time Driver are busy in the applying break , clutch  </a:t>
            </a:r>
            <a:r>
              <a:rPr lang="en-US" sz="2400" b="1" dirty="0" err="1"/>
              <a:t>etc</a:t>
            </a:r>
            <a:r>
              <a:rPr lang="en-US" sz="2400" b="1" dirty="0"/>
              <a:t> and not able press the horn button at that situation this will blow the horn automatically.</a:t>
            </a:r>
          </a:p>
          <a:p>
            <a:endParaRPr lang="en-US" b="1" dirty="0"/>
          </a:p>
        </p:txBody>
      </p:sp>
      <p:pic>
        <p:nvPicPr>
          <p:cNvPr id="6" name="Picture 5">
            <a:extLst>
              <a:ext uri="{FF2B5EF4-FFF2-40B4-BE49-F238E27FC236}">
                <a16:creationId xmlns:a16="http://schemas.microsoft.com/office/drawing/2014/main" id="{EE0C5B18-EE3C-A751-9637-2468ADC61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792" y="2937270"/>
            <a:ext cx="4175877" cy="4044813"/>
          </a:xfrm>
          <a:prstGeom prst="ellipse">
            <a:avLst/>
          </a:prstGeom>
          <a:ln>
            <a:noFill/>
          </a:ln>
          <a:effectLst>
            <a:softEdge rad="112500"/>
          </a:effectLst>
        </p:spPr>
      </p:pic>
    </p:spTree>
    <p:extLst>
      <p:ext uri="{BB962C8B-B14F-4D97-AF65-F5344CB8AC3E}">
        <p14:creationId xmlns:p14="http://schemas.microsoft.com/office/powerpoint/2010/main" val="247391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A6F30C-F3A8-211E-7279-441EAE6A5D68}"/>
              </a:ext>
            </a:extLst>
          </p:cNvPr>
          <p:cNvPicPr>
            <a:picLocks noChangeAspect="1"/>
          </p:cNvPicPr>
          <p:nvPr/>
        </p:nvPicPr>
        <p:blipFill>
          <a:blip r:embed="rId2"/>
          <a:stretch>
            <a:fillRect/>
          </a:stretch>
        </p:blipFill>
        <p:spPr>
          <a:xfrm>
            <a:off x="778213" y="340469"/>
            <a:ext cx="14173200" cy="6857088"/>
          </a:xfrm>
          <a:prstGeom prst="roundRect">
            <a:avLst>
              <a:gd name="adj" fmla="val 16667"/>
            </a:avLst>
          </a:prstGeom>
          <a:ln>
            <a:solidFill>
              <a:schemeClr val="accent6">
                <a:lumMod val="50000"/>
              </a:schemeClr>
            </a:solidFill>
          </a:ln>
          <a:effectLst>
            <a:glow rad="228600">
              <a:schemeClr val="accent4">
                <a:satMod val="175000"/>
                <a:alpha val="40000"/>
              </a:schemeClr>
            </a:glow>
            <a:outerShdw blurRad="76200" dist="12700" dir="8100000" sy="-23000" kx="800400" algn="br" rotWithShape="0">
              <a:prstClr val="black">
                <a:alpha val="20000"/>
              </a:prstClr>
            </a:outerShdw>
          </a:effectLst>
          <a:scene3d>
            <a:camera prst="perspectiveContrastingRightFacing"/>
            <a:lightRig rig="threePt" dir="t"/>
          </a:scene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u="sng" dirty="0">
                <a:solidFill>
                  <a:schemeClr val="accent1"/>
                </a:solidFill>
              </a:rPr>
              <a:t>IoT Based Project</a:t>
            </a:r>
            <a:br>
              <a:rPr lang="en-US" dirty="0"/>
            </a:b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840070681"/>
              </p:ext>
            </p:extLst>
          </p:nvPr>
        </p:nvGraphicFramePr>
        <p:xfrm>
          <a:off x="2416175" y="1503363"/>
          <a:ext cx="7315200" cy="2656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REGISTRATION</a:t>
                      </a:r>
                    </a:p>
                  </a:txBody>
                  <a:tcPr/>
                </a:tc>
                <a:tc>
                  <a:txBody>
                    <a:bodyPr/>
                    <a:lstStyle/>
                    <a:p>
                      <a:r>
                        <a:rPr lang="en-US" dirty="0"/>
                        <a:t>ROLL</a:t>
                      </a:r>
                    </a:p>
                  </a:txBody>
                  <a:tcPr/>
                </a:tc>
                <a:extLst>
                  <a:ext uri="{0D108BD9-81ED-4DB2-BD59-A6C34878D82A}">
                    <a16:rowId xmlns:a16="http://schemas.microsoft.com/office/drawing/2014/main" val="10000"/>
                  </a:ext>
                </a:extLst>
              </a:tr>
              <a:tr h="370840">
                <a:tc>
                  <a:txBody>
                    <a:bodyPr/>
                    <a:lstStyle/>
                    <a:p>
                      <a:r>
                        <a:rPr lang="en-US" sz="2400" b="1" dirty="0" err="1"/>
                        <a:t>Anurag</a:t>
                      </a:r>
                      <a:r>
                        <a:rPr lang="en-US" sz="2400" b="1" dirty="0"/>
                        <a:t>   Kumar</a:t>
                      </a:r>
                    </a:p>
                    <a:p>
                      <a:endParaRPr lang="en-US" sz="2400" dirty="0"/>
                    </a:p>
                  </a:txBody>
                  <a:tcPr/>
                </a:tc>
                <a:tc>
                  <a:txBody>
                    <a:bodyPr/>
                    <a:lstStyle/>
                    <a:p>
                      <a:r>
                        <a:rPr lang="en-US" sz="2800" b="1" dirty="0">
                          <a:latin typeface="Agency FB" pitchFamily="34" charset="0"/>
                        </a:rPr>
                        <a:t> 12213393</a:t>
                      </a:r>
                    </a:p>
                  </a:txBody>
                  <a:tcPr/>
                </a:tc>
                <a:tc>
                  <a:txBody>
                    <a:bodyPr/>
                    <a:lstStyle/>
                    <a:p>
                      <a:r>
                        <a:rPr lang="en-US" sz="2800" b="1" dirty="0">
                          <a:latin typeface="Agency FB" pitchFamily="34" charset="0"/>
                        </a:rPr>
                        <a:t>   71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err="1"/>
                        <a:t>Abhishek</a:t>
                      </a:r>
                      <a:r>
                        <a:rPr lang="en-US" sz="2400" b="1" i="0" dirty="0"/>
                        <a:t>  Singh</a:t>
                      </a:r>
                    </a:p>
                    <a:p>
                      <a:endParaRPr lang="en-US" dirty="0"/>
                    </a:p>
                  </a:txBody>
                  <a:tcPr/>
                </a:tc>
                <a:tc>
                  <a:txBody>
                    <a:bodyPr/>
                    <a:lstStyle/>
                    <a:p>
                      <a:r>
                        <a:rPr kumimoji="0" lang="en-US" sz="1800" b="1" kern="1200" dirty="0">
                          <a:solidFill>
                            <a:schemeClr val="dk1"/>
                          </a:solidFill>
                          <a:latin typeface="Agency FB" pitchFamily="34" charset="0"/>
                          <a:ea typeface="+mn-ea"/>
                          <a:cs typeface="+mn-cs"/>
                        </a:rPr>
                        <a:t> </a:t>
                      </a:r>
                      <a:r>
                        <a:rPr kumimoji="0" lang="en-US" sz="2800" b="1" kern="1200" dirty="0">
                          <a:solidFill>
                            <a:schemeClr val="dk1"/>
                          </a:solidFill>
                          <a:latin typeface="Agency FB" pitchFamily="34" charset="0"/>
                          <a:ea typeface="+mn-ea"/>
                          <a:cs typeface="+mn-cs"/>
                        </a:rPr>
                        <a:t>12213378</a:t>
                      </a:r>
                      <a:endParaRPr lang="en-US" sz="2800" dirty="0">
                        <a:latin typeface="Agency FB" pitchFamily="34" charset="0"/>
                      </a:endParaRPr>
                    </a:p>
                  </a:txBody>
                  <a:tcPr/>
                </a:tc>
                <a:tc>
                  <a:txBody>
                    <a:bodyPr/>
                    <a:lstStyle/>
                    <a:p>
                      <a:r>
                        <a:rPr lang="en-US" sz="2800" b="1" dirty="0">
                          <a:latin typeface="Agency FB" pitchFamily="34" charset="0"/>
                        </a:rPr>
                        <a:t>   70</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err="1"/>
                        <a:t>Dheeraj</a:t>
                      </a:r>
                      <a:r>
                        <a:rPr lang="en-US" sz="2400" b="1" i="0" dirty="0"/>
                        <a:t> </a:t>
                      </a:r>
                      <a:r>
                        <a:rPr lang="en-US" sz="2400" b="1" i="0" dirty="0" err="1"/>
                        <a:t>kumar</a:t>
                      </a:r>
                      <a:endParaRPr lang="en-US" sz="2400" b="1" i="0" dirty="0"/>
                    </a:p>
                    <a:p>
                      <a:endParaRPr lang="en-US" dirty="0"/>
                    </a:p>
                  </a:txBody>
                  <a:tcPr/>
                </a:tc>
                <a:tc>
                  <a:txBody>
                    <a:bodyPr/>
                    <a:lstStyle/>
                    <a:p>
                      <a:r>
                        <a:rPr kumimoji="0" lang="en-US" sz="2800" b="1" kern="1200" dirty="0">
                          <a:solidFill>
                            <a:schemeClr val="dk1"/>
                          </a:solidFill>
                          <a:latin typeface="Agency FB" pitchFamily="34" charset="0"/>
                          <a:ea typeface="+mn-ea"/>
                          <a:cs typeface="+mn-cs"/>
                        </a:rPr>
                        <a:t>12208863</a:t>
                      </a:r>
                      <a:endParaRPr lang="en-US" sz="2800" dirty="0">
                        <a:latin typeface="Agency FB" pitchFamily="34" charset="0"/>
                      </a:endParaRPr>
                    </a:p>
                  </a:txBody>
                  <a:tcPr/>
                </a:tc>
                <a:tc>
                  <a:txBody>
                    <a:bodyPr/>
                    <a:lstStyle/>
                    <a:p>
                      <a:r>
                        <a:rPr lang="en-US" sz="2800" b="1"/>
                        <a:t>    59</a:t>
                      </a:r>
                      <a:endParaRPr lang="en-US" sz="2800" b="1"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6892119" y="5008728"/>
            <a:ext cx="3057099" cy="1107996"/>
          </a:xfrm>
          <a:prstGeom prst="rect">
            <a:avLst/>
          </a:prstGeom>
          <a:noFill/>
        </p:spPr>
        <p:txBody>
          <a:bodyPr wrap="square" rtlCol="0">
            <a:spAutoFit/>
          </a:bodyPr>
          <a:lstStyle/>
          <a:p>
            <a:pPr algn="r"/>
            <a:r>
              <a:rPr lang="en-US" sz="2400" b="1" dirty="0">
                <a:solidFill>
                  <a:schemeClr val="accent2">
                    <a:lumMod val="60000"/>
                    <a:lumOff val="40000"/>
                  </a:schemeClr>
                </a:solidFill>
              </a:rPr>
              <a:t>Submitted to :</a:t>
            </a:r>
          </a:p>
          <a:p>
            <a:pPr algn="r"/>
            <a:r>
              <a:rPr lang="en-US" sz="2400" b="1" dirty="0"/>
              <a:t>Dr </a:t>
            </a:r>
            <a:r>
              <a:rPr lang="en-US" sz="2400" b="1" dirty="0" err="1"/>
              <a:t>Shankey</a:t>
            </a:r>
            <a:r>
              <a:rPr lang="en-US" sz="2400" b="1" dirty="0"/>
              <a:t> </a:t>
            </a:r>
            <a:r>
              <a:rPr lang="en-US" sz="2400" b="1" dirty="0" err="1"/>
              <a:t>Saxena</a:t>
            </a:r>
            <a:endParaRPr lang="en-US" sz="2400" b="1" dirty="0"/>
          </a:p>
          <a:p>
            <a:endParaRPr lang="en-US" dirty="0"/>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a:solidFill>
                  <a:schemeClr val="accent1"/>
                </a:solidFill>
                <a:latin typeface="Algerian" pitchFamily="82" charset="0"/>
              </a:rPr>
              <a:t>ACKNOWLEDGEMENT</a:t>
            </a:r>
          </a:p>
        </p:txBody>
      </p:sp>
      <p:sp>
        <p:nvSpPr>
          <p:cNvPr id="3" name="Text Placeholder 2"/>
          <p:cNvSpPr>
            <a:spLocks noGrp="1"/>
          </p:cNvSpPr>
          <p:nvPr>
            <p:ph type="body" idx="2"/>
          </p:nvPr>
        </p:nvSpPr>
        <p:spPr>
          <a:xfrm>
            <a:off x="914399" y="1435100"/>
            <a:ext cx="10345003" cy="4572000"/>
          </a:xfrm>
        </p:spPr>
        <p:txBody>
          <a:bodyPr>
            <a:normAutofit/>
          </a:bodyPr>
          <a:lstStyle/>
          <a:p>
            <a:endParaRPr lang="en-US" sz="2800" dirty="0"/>
          </a:p>
          <a:p>
            <a:pPr algn="just"/>
            <a:r>
              <a:rPr lang="en-US" sz="2800" dirty="0"/>
              <a:t>We would like to express our deep appreciation to all who provide us the possibility to complete this project . A special gratitude we give to our project mentor Dr </a:t>
            </a:r>
            <a:r>
              <a:rPr lang="en-US" sz="2800" dirty="0" err="1"/>
              <a:t>Shankey</a:t>
            </a:r>
            <a:r>
              <a:rPr lang="en-US" sz="2800" dirty="0"/>
              <a:t> Saxena whose continuously encouragement helped us to coordinate our project specially in writing this report.</a:t>
            </a:r>
          </a:p>
          <a:p>
            <a:endParaRPr lang="en-US" dirty="0"/>
          </a:p>
          <a:p>
            <a:r>
              <a:rPr lang="en-US" sz="2800" dirty="0"/>
              <a:t>Many Thanks goes to Dr </a:t>
            </a:r>
            <a:r>
              <a:rPr lang="en-US" sz="2800" dirty="0" err="1"/>
              <a:t>Shankey</a:t>
            </a:r>
            <a:r>
              <a:rPr lang="en-US" sz="2800" dirty="0"/>
              <a:t> </a:t>
            </a:r>
            <a:r>
              <a:rPr lang="en-US" sz="2800" dirty="0" err="1"/>
              <a:t>Saxena</a:t>
            </a:r>
            <a:r>
              <a:rPr lang="en-US" sz="2800" dirty="0"/>
              <a:t> who  has invested his full effort to guide our project team to do this project.</a:t>
            </a:r>
          </a:p>
          <a:p>
            <a:endParaRPr lang="en-US" dirty="0"/>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ABE76-8E6C-46E7-B551-C4B929EF94D5}"/>
              </a:ext>
            </a:extLst>
          </p:cNvPr>
          <p:cNvSpPr txBox="1"/>
          <p:nvPr/>
        </p:nvSpPr>
        <p:spPr>
          <a:xfrm>
            <a:off x="248195" y="287385"/>
            <a:ext cx="6113416" cy="6186309"/>
          </a:xfrm>
          <a:prstGeom prst="rect">
            <a:avLst/>
          </a:prstGeom>
          <a:solidFill>
            <a:schemeClr val="bg1"/>
          </a:solidFill>
        </p:spPr>
        <p:txBody>
          <a:bodyPr wrap="square" rtlCol="0">
            <a:spAutoFit/>
          </a:bodyPr>
          <a:lstStyle/>
          <a:p>
            <a:r>
              <a:rPr lang="en-US" sz="3600" b="1" dirty="0"/>
              <a:t>Introduction</a:t>
            </a:r>
          </a:p>
          <a:p>
            <a:pPr algn="just">
              <a:buFont typeface="Wingdings" pitchFamily="2" charset="2"/>
              <a:buChar char="ü"/>
            </a:pPr>
            <a:r>
              <a:rPr lang="en-US" sz="2000" dirty="0">
                <a:latin typeface="Arial" pitchFamily="34" charset="0"/>
                <a:cs typeface="Arial" pitchFamily="34" charset="0"/>
              </a:rPr>
              <a:t>Automatic Horn and Vehicle Detection  System is an  automatic system which is designed for large vehicles for automatic horn and backside vehicle detection . We are using two ultrasonic sensors one is on the front of the vehicle for detecting the objects  and one ultrasonic sensor is on the backside of the vehicle to detect the vehicle from backside and we are using buzzer and LEDs for alerts ,here we are using Node MCU as microcontroller .</a:t>
            </a:r>
          </a:p>
          <a:p>
            <a:pPr algn="just">
              <a:buFont typeface="Wingdings" pitchFamily="2" charset="2"/>
              <a:buChar char="ü"/>
            </a:pPr>
            <a:r>
              <a:rPr lang="en-US" dirty="0">
                <a:latin typeface="Arial" pitchFamily="34" charset="0"/>
                <a:cs typeface="Arial" pitchFamily="34" charset="0"/>
              </a:rPr>
              <a:t>The system consists of two main parts .The Hardware and The Software</a:t>
            </a:r>
          </a:p>
          <a:p>
            <a:pPr algn="just">
              <a:buFont typeface="Wingdings" pitchFamily="2" charset="2"/>
              <a:buChar char="ü"/>
            </a:pPr>
            <a:r>
              <a:rPr lang="en-US" dirty="0">
                <a:latin typeface="Arial" pitchFamily="34" charset="0"/>
                <a:cs typeface="Arial" pitchFamily="34" charset="0"/>
              </a:rPr>
              <a:t>The Hardware system consists Node MCU  , Ultrasonic sensors, Buzzer, Led </a:t>
            </a:r>
          </a:p>
          <a:p>
            <a:pPr algn="just">
              <a:buFont typeface="Wingdings" pitchFamily="2" charset="2"/>
              <a:buChar char="ü"/>
            </a:pPr>
            <a:r>
              <a:rPr lang="en-US" dirty="0">
                <a:latin typeface="Arial" pitchFamily="34" charset="0"/>
                <a:cs typeface="Arial" pitchFamily="34" charset="0"/>
              </a:rPr>
              <a:t>The Software consists of the </a:t>
            </a:r>
            <a:r>
              <a:rPr lang="en-US" dirty="0" err="1">
                <a:latin typeface="Arial" pitchFamily="34" charset="0"/>
                <a:cs typeface="Arial" pitchFamily="34" charset="0"/>
              </a:rPr>
              <a:t>Arduino</a:t>
            </a:r>
            <a:r>
              <a:rPr lang="en-US" dirty="0">
                <a:latin typeface="Arial" pitchFamily="34" charset="0"/>
                <a:cs typeface="Arial" pitchFamily="34" charset="0"/>
              </a:rPr>
              <a:t>  IDE and Node MCU ESP8266 firmware.</a:t>
            </a:r>
          </a:p>
          <a:p>
            <a:pPr algn="just">
              <a:buFont typeface="Wingdings" pitchFamily="2" charset="2"/>
              <a:buChar char="ü"/>
            </a:pPr>
            <a:r>
              <a:rPr lang="en-US" dirty="0">
                <a:latin typeface="Arial" pitchFamily="34" charset="0"/>
                <a:cs typeface="Arial" pitchFamily="34" charset="0"/>
              </a:rPr>
              <a:t>It is programmed using the </a:t>
            </a:r>
            <a:r>
              <a:rPr lang="en-US" dirty="0" err="1">
                <a:latin typeface="Arial" pitchFamily="34" charset="0"/>
                <a:cs typeface="Arial" pitchFamily="34" charset="0"/>
              </a:rPr>
              <a:t>Arduino</a:t>
            </a:r>
            <a:r>
              <a:rPr lang="en-US" dirty="0">
                <a:latin typeface="Arial" pitchFamily="34" charset="0"/>
                <a:cs typeface="Arial" pitchFamily="34" charset="0"/>
              </a:rPr>
              <a:t> IDE and Node MCU firmware .The system is designed to send alert using buzzer and leads when the vehicle or object is detected on the set range.</a:t>
            </a:r>
          </a:p>
        </p:txBody>
      </p:sp>
      <p:sp>
        <p:nvSpPr>
          <p:cNvPr id="18433" name="Rectangle 1"/>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34" name="Rectangle 2"/>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35" name="Rectangle 3"/>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36" name="Rectangle 4"/>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37" name="Rectangle 5"/>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38" name="Rectangle 6"/>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39" name="Rectangle 7"/>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40" name="Rectangle 8"/>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41" name="Rectangle 9"/>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42" name="Rectangle 10"/>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43" name="Rectangle 11"/>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44" name="Rectangle 12"/>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445" name="Rectangle 13"/>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6428096" y="477672"/>
            <a:ext cx="5117910" cy="369332"/>
          </a:xfrm>
          <a:prstGeom prst="rect">
            <a:avLst/>
          </a:prstGeom>
          <a:noFill/>
        </p:spPr>
        <p:txBody>
          <a:bodyPr wrap="square" rtlCol="0">
            <a:spAutoFit/>
          </a:bodyPr>
          <a:lstStyle/>
          <a:p>
            <a:pPr algn="ctr"/>
            <a:r>
              <a:rPr lang="en-US" dirty="0">
                <a:latin typeface="Agency FB" pitchFamily="34" charset="0"/>
              </a:rPr>
              <a:t>Automatic Horn and Vehicle Detection  System </a:t>
            </a:r>
          </a:p>
        </p:txBody>
      </p:sp>
      <p:pic>
        <p:nvPicPr>
          <p:cNvPr id="1026" name="Picture 2"/>
          <p:cNvPicPr>
            <a:picLocks noChangeAspect="1" noChangeArrowheads="1"/>
          </p:cNvPicPr>
          <p:nvPr/>
        </p:nvPicPr>
        <p:blipFill>
          <a:blip r:embed="rId2"/>
          <a:srcRect/>
          <a:stretch>
            <a:fillRect/>
          </a:stretch>
        </p:blipFill>
        <p:spPr bwMode="auto">
          <a:xfrm>
            <a:off x="6382603" y="805218"/>
            <a:ext cx="5181600" cy="3100106"/>
          </a:xfrm>
          <a:prstGeom prst="rect">
            <a:avLst/>
          </a:prstGeom>
          <a:noFill/>
          <a:ln w="9525">
            <a:noFill/>
            <a:miter lim="800000"/>
            <a:headEnd/>
            <a:tailEnd/>
          </a:ln>
          <a:effectLst/>
        </p:spPr>
      </p:pic>
      <p:sp>
        <p:nvSpPr>
          <p:cNvPr id="19" name="TextBox 18"/>
          <p:cNvSpPr txBox="1"/>
          <p:nvPr/>
        </p:nvSpPr>
        <p:spPr>
          <a:xfrm>
            <a:off x="6864823" y="4012442"/>
            <a:ext cx="3930556" cy="2492990"/>
          </a:xfrm>
          <a:prstGeom prst="rect">
            <a:avLst/>
          </a:prstGeom>
          <a:noFill/>
        </p:spPr>
        <p:txBody>
          <a:bodyPr wrap="square" rtlCol="0">
            <a:spAutoFit/>
          </a:bodyPr>
          <a:lstStyle/>
          <a:p>
            <a:r>
              <a:rPr lang="en-US" b="1" dirty="0"/>
              <a:t>Description</a:t>
            </a:r>
          </a:p>
          <a:p>
            <a:r>
              <a:rPr lang="en-US" dirty="0"/>
              <a:t>1</a:t>
            </a:r>
            <a:r>
              <a:rPr lang="en-US" sz="1400" dirty="0"/>
              <a:t>. Node MCU</a:t>
            </a:r>
          </a:p>
          <a:p>
            <a:r>
              <a:rPr lang="en-US" sz="1400" dirty="0"/>
              <a:t>2.Ultrasonic sensor (2)</a:t>
            </a:r>
          </a:p>
          <a:p>
            <a:r>
              <a:rPr lang="en-US" sz="1400" dirty="0"/>
              <a:t>3.LED</a:t>
            </a:r>
          </a:p>
          <a:p>
            <a:r>
              <a:rPr lang="en-US" sz="1400" dirty="0"/>
              <a:t>4.BreadBoard</a:t>
            </a:r>
          </a:p>
          <a:p>
            <a:r>
              <a:rPr lang="en-US" sz="1400" dirty="0"/>
              <a:t>5.Resistor</a:t>
            </a:r>
          </a:p>
          <a:p>
            <a:r>
              <a:rPr lang="en-US" sz="1400" dirty="0"/>
              <a:t>6.Buzzer</a:t>
            </a:r>
          </a:p>
          <a:p>
            <a:r>
              <a:rPr lang="en-US" sz="1400" dirty="0"/>
              <a:t>7.Jumper Wires</a:t>
            </a:r>
          </a:p>
          <a:p>
            <a:endParaRPr lang="en-US" dirty="0"/>
          </a:p>
          <a:p>
            <a:endParaRPr lang="en-US" dirty="0"/>
          </a:p>
        </p:txBody>
      </p:sp>
    </p:spTree>
    <p:extLst>
      <p:ext uri="{BB962C8B-B14F-4D97-AF65-F5344CB8AC3E}">
        <p14:creationId xmlns:p14="http://schemas.microsoft.com/office/powerpoint/2010/main" val="1885469363"/>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eg"/>
          <p:cNvPicPr>
            <a:picLocks noChangeAspect="1"/>
          </p:cNvPicPr>
          <p:nvPr/>
        </p:nvPicPr>
        <p:blipFill>
          <a:blip r:embed="rId2"/>
          <a:stretch>
            <a:fillRect/>
          </a:stretch>
        </p:blipFill>
        <p:spPr>
          <a:xfrm>
            <a:off x="6346209" y="313899"/>
            <a:ext cx="5240740" cy="2988859"/>
          </a:xfrm>
          <a:prstGeom prst="rect">
            <a:avLst/>
          </a:prstGeom>
          <a:ln>
            <a:noFill/>
          </a:ln>
          <a:effectLst>
            <a:softEdge rad="112500"/>
          </a:effectLst>
        </p:spPr>
      </p:pic>
      <p:pic>
        <p:nvPicPr>
          <p:cNvPr id="4" name="Picture 3" descr="images (1).jpeg"/>
          <p:cNvPicPr>
            <a:picLocks noChangeAspect="1"/>
          </p:cNvPicPr>
          <p:nvPr/>
        </p:nvPicPr>
        <p:blipFill>
          <a:blip r:embed="rId3"/>
          <a:stretch>
            <a:fillRect/>
          </a:stretch>
        </p:blipFill>
        <p:spPr>
          <a:xfrm>
            <a:off x="6428096" y="3302758"/>
            <a:ext cx="5227092" cy="3193576"/>
          </a:xfrm>
          <a:prstGeom prst="rect">
            <a:avLst/>
          </a:prstGeom>
          <a:ln>
            <a:noFill/>
          </a:ln>
          <a:effectLst>
            <a:softEdge rad="112500"/>
          </a:effectLst>
        </p:spPr>
      </p:pic>
      <p:sp>
        <p:nvSpPr>
          <p:cNvPr id="5" name="TextBox 4"/>
          <p:cNvSpPr txBox="1"/>
          <p:nvPr/>
        </p:nvSpPr>
        <p:spPr>
          <a:xfrm flipH="1">
            <a:off x="423081" y="409431"/>
            <a:ext cx="5022374" cy="523220"/>
          </a:xfrm>
          <a:prstGeom prst="rect">
            <a:avLst/>
          </a:prstGeom>
          <a:noFill/>
        </p:spPr>
        <p:txBody>
          <a:bodyPr wrap="square" rtlCol="0">
            <a:spAutoFit/>
          </a:bodyPr>
          <a:lstStyle/>
          <a:p>
            <a:r>
              <a:rPr lang="en-US" sz="2800" b="1" u="sng" dirty="0">
                <a:solidFill>
                  <a:schemeClr val="accent3">
                    <a:lumMod val="75000"/>
                  </a:schemeClr>
                </a:solidFill>
              </a:rPr>
              <a:t>OBJECTIVE OF THE PROJECT</a:t>
            </a:r>
          </a:p>
        </p:txBody>
      </p:sp>
      <p:sp>
        <p:nvSpPr>
          <p:cNvPr id="6" name="TextBox 5"/>
          <p:cNvSpPr txBox="1"/>
          <p:nvPr/>
        </p:nvSpPr>
        <p:spPr>
          <a:xfrm>
            <a:off x="204717" y="955343"/>
            <a:ext cx="5554638" cy="5016758"/>
          </a:xfrm>
          <a:prstGeom prst="rect">
            <a:avLst/>
          </a:prstGeom>
          <a:noFill/>
        </p:spPr>
        <p:txBody>
          <a:bodyPr wrap="square" rtlCol="0">
            <a:spAutoFit/>
          </a:bodyPr>
          <a:lstStyle/>
          <a:p>
            <a:pPr algn="just"/>
            <a:r>
              <a:rPr lang="en-US" sz="2000" dirty="0">
                <a:latin typeface="Arial" pitchFamily="34" charset="0"/>
                <a:cs typeface="Arial" pitchFamily="34" charset="0"/>
              </a:rPr>
              <a:t>The main objective of our project is to contribute in reducing the road accidents which are happened due to no horn by the driver , we say that lot of times driver of the vehicle forget to blow the horn so it may be cause of accident. Basically our project is for loaded or large vehicles ,we are providing automatic horn when any object is detect at certain distance , the horn will be blown automatically, another feature of our project will be detecting the vehicles which are on the backside of the vehicle so it will alert the driver that there is a vehicle on the backside ,so you can give them a pass by . So our objective is to reduce the accidents which are happened hue to forgetting of horn blown.</a:t>
            </a:r>
          </a:p>
        </p:txBody>
      </p:sp>
    </p:spTree>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008990D-56F3-4ADE-8DDD-B3AEAA20969F}"/>
              </a:ext>
            </a:extLst>
          </p:cNvPr>
          <p:cNvSpPr>
            <a:spLocks noGrp="1"/>
          </p:cNvSpPr>
          <p:nvPr>
            <p:ph type="body" idx="2"/>
          </p:nvPr>
        </p:nvSpPr>
        <p:spPr>
          <a:xfrm>
            <a:off x="731924" y="859420"/>
            <a:ext cx="5341329" cy="4558937"/>
          </a:xfrm>
          <a:solidFill>
            <a:schemeClr val="bg1">
              <a:lumMod val="85000"/>
            </a:schemeClr>
          </a:solidFill>
        </p:spPr>
        <p:txBody>
          <a:bodyPr>
            <a:normAutofit/>
          </a:bodyPr>
          <a:lstStyle/>
          <a:p>
            <a:r>
              <a:rPr lang="en-US" sz="2400" dirty="0">
                <a:latin typeface="Arial" pitchFamily="34" charset="0"/>
                <a:cs typeface="Arial" pitchFamily="34" charset="0"/>
              </a:rPr>
              <a:t>These are the components that we are using for this IOT based project .</a:t>
            </a:r>
          </a:p>
          <a:p>
            <a:r>
              <a:rPr lang="en-US" sz="2400" dirty="0">
                <a:solidFill>
                  <a:schemeClr val="accent1">
                    <a:lumMod val="75000"/>
                  </a:schemeClr>
                </a:solidFill>
                <a:latin typeface="Arial" pitchFamily="34" charset="0"/>
                <a:cs typeface="Arial" pitchFamily="34" charset="0"/>
              </a:rPr>
              <a:t>1. Node MCU.</a:t>
            </a:r>
          </a:p>
          <a:p>
            <a:r>
              <a:rPr lang="en-US" sz="2400" dirty="0">
                <a:solidFill>
                  <a:schemeClr val="accent1">
                    <a:lumMod val="75000"/>
                  </a:schemeClr>
                </a:solidFill>
                <a:latin typeface="Arial" pitchFamily="34" charset="0"/>
                <a:cs typeface="Arial" pitchFamily="34" charset="0"/>
              </a:rPr>
              <a:t>2.Ultrasonic sensor (2).</a:t>
            </a:r>
          </a:p>
          <a:p>
            <a:r>
              <a:rPr lang="en-US" sz="2400" dirty="0">
                <a:solidFill>
                  <a:schemeClr val="accent1">
                    <a:lumMod val="75000"/>
                  </a:schemeClr>
                </a:solidFill>
                <a:latin typeface="Arial" pitchFamily="34" charset="0"/>
                <a:cs typeface="Arial" pitchFamily="34" charset="0"/>
              </a:rPr>
              <a:t>3.LED(2).</a:t>
            </a:r>
          </a:p>
          <a:p>
            <a:r>
              <a:rPr lang="en-US" sz="2400" dirty="0">
                <a:solidFill>
                  <a:schemeClr val="accent1">
                    <a:lumMod val="75000"/>
                  </a:schemeClr>
                </a:solidFill>
                <a:latin typeface="Arial" pitchFamily="34" charset="0"/>
                <a:cs typeface="Arial" pitchFamily="34" charset="0"/>
              </a:rPr>
              <a:t>4.BreadBoard.</a:t>
            </a:r>
          </a:p>
          <a:p>
            <a:r>
              <a:rPr lang="en-US" sz="2400" dirty="0">
                <a:solidFill>
                  <a:schemeClr val="accent1">
                    <a:lumMod val="75000"/>
                  </a:schemeClr>
                </a:solidFill>
                <a:latin typeface="Arial" pitchFamily="34" charset="0"/>
                <a:cs typeface="Arial" pitchFamily="34" charset="0"/>
              </a:rPr>
              <a:t>5.Resistor.</a:t>
            </a:r>
          </a:p>
          <a:p>
            <a:r>
              <a:rPr lang="en-US" sz="2400" dirty="0">
                <a:solidFill>
                  <a:schemeClr val="accent1">
                    <a:lumMod val="75000"/>
                  </a:schemeClr>
                </a:solidFill>
                <a:latin typeface="Arial" pitchFamily="34" charset="0"/>
                <a:cs typeface="Arial" pitchFamily="34" charset="0"/>
              </a:rPr>
              <a:t>6.Buzzer.</a:t>
            </a:r>
          </a:p>
          <a:p>
            <a:r>
              <a:rPr lang="en-US" sz="2400" dirty="0">
                <a:solidFill>
                  <a:schemeClr val="accent1">
                    <a:lumMod val="75000"/>
                  </a:schemeClr>
                </a:solidFill>
                <a:latin typeface="Arial" pitchFamily="34" charset="0"/>
                <a:cs typeface="Arial" pitchFamily="34" charset="0"/>
              </a:rPr>
              <a:t>7.Jumper Wires.</a:t>
            </a:r>
          </a:p>
          <a:p>
            <a:r>
              <a:rPr lang="en-US" sz="2400" dirty="0">
                <a:solidFill>
                  <a:schemeClr val="accent1">
                    <a:lumMod val="75000"/>
                  </a:schemeClr>
                </a:solidFill>
                <a:latin typeface="Arial" pitchFamily="34" charset="0"/>
                <a:cs typeface="Arial" pitchFamily="34" charset="0"/>
              </a:rPr>
              <a:t>8.Power shell.</a:t>
            </a:r>
          </a:p>
        </p:txBody>
      </p:sp>
      <p:sp>
        <p:nvSpPr>
          <p:cNvPr id="6" name="TextBox 5"/>
          <p:cNvSpPr txBox="1"/>
          <p:nvPr/>
        </p:nvSpPr>
        <p:spPr>
          <a:xfrm>
            <a:off x="1037231" y="382137"/>
            <a:ext cx="4107975" cy="800219"/>
          </a:xfrm>
          <a:prstGeom prst="rect">
            <a:avLst/>
          </a:prstGeom>
          <a:noFill/>
        </p:spPr>
        <p:txBody>
          <a:bodyPr wrap="square" rtlCol="0">
            <a:spAutoFit/>
          </a:bodyPr>
          <a:lstStyle/>
          <a:p>
            <a:r>
              <a:rPr lang="en-US" sz="2800" b="1" u="sng" dirty="0">
                <a:solidFill>
                  <a:schemeClr val="accent6">
                    <a:lumMod val="60000"/>
                    <a:lumOff val="40000"/>
                  </a:schemeClr>
                </a:solidFill>
              </a:rPr>
              <a:t>COMPONENTS DETAILS</a:t>
            </a:r>
            <a:endParaRPr lang="en-US" sz="2800" b="1" u="sng" dirty="0">
              <a:solidFill>
                <a:schemeClr val="accent6">
                  <a:lumMod val="60000"/>
                  <a:lumOff val="40000"/>
                </a:schemeClr>
              </a:solidFill>
              <a:cs typeface="Arial" pitchFamily="34" charset="0"/>
            </a:endParaRPr>
          </a:p>
          <a:p>
            <a:endParaRPr 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6155140" y="559558"/>
            <a:ext cx="5636525" cy="4831308"/>
          </a:xfrm>
          <a:prstGeom prst="rect">
            <a:avLst/>
          </a:prstGeom>
          <a:noFill/>
          <a:ln w="9525">
            <a:noFill/>
            <a:miter lim="800000"/>
            <a:headEnd/>
            <a:tailEnd/>
          </a:ln>
          <a:effectLst/>
        </p:spPr>
      </p:pic>
    </p:spTree>
    <p:extLst>
      <p:ext uri="{BB962C8B-B14F-4D97-AF65-F5344CB8AC3E}">
        <p14:creationId xmlns:p14="http://schemas.microsoft.com/office/powerpoint/2010/main" val="180150504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313C4-29DB-43FE-90DF-8711D53F6FC5}"/>
              </a:ext>
            </a:extLst>
          </p:cNvPr>
          <p:cNvSpPr>
            <a:spLocks noGrp="1"/>
          </p:cNvSpPr>
          <p:nvPr>
            <p:ph type="body" idx="2"/>
          </p:nvPr>
        </p:nvSpPr>
        <p:spPr>
          <a:xfrm>
            <a:off x="787793" y="757646"/>
            <a:ext cx="5585712" cy="5381897"/>
          </a:xfrm>
          <a:solidFill>
            <a:schemeClr val="bg1">
              <a:lumMod val="85000"/>
            </a:schemeClr>
          </a:solidFill>
          <a:ln>
            <a:solidFill>
              <a:schemeClr val="bg1">
                <a:lumMod val="85000"/>
              </a:schemeClr>
            </a:solidFill>
          </a:ln>
        </p:spPr>
        <p:txBody>
          <a:bodyPr>
            <a:normAutofit fontScale="62500" lnSpcReduction="20000"/>
          </a:bodyPr>
          <a:lstStyle/>
          <a:p>
            <a:r>
              <a:rPr lang="en-US" sz="4600" b="1" u="sng" dirty="0" err="1"/>
              <a:t>NodeMCU</a:t>
            </a:r>
            <a:endParaRPr lang="en-US" sz="4600" b="1" u="sng" dirty="0"/>
          </a:p>
          <a:p>
            <a:pPr algn="just"/>
            <a:r>
              <a:rPr lang="en-US" sz="2600" dirty="0">
                <a:cs typeface="Arial" pitchFamily="34" charset="0"/>
              </a:rPr>
              <a:t>It is a low cost Wi-Fi Microcontroller Board that is based on the ESP8266 chip . It has a build in module voltage regulator and  can be powered either by a  USB port or a external battery  It has a wide range of applications in the field of Internet of things .</a:t>
            </a:r>
          </a:p>
          <a:p>
            <a:pPr algn="just"/>
            <a:r>
              <a:rPr lang="en-US" sz="2600" dirty="0">
                <a:cs typeface="Arial" pitchFamily="34" charset="0"/>
              </a:rPr>
              <a:t>It has 17 digital Input output pins of which 6 can be used as PWM outputs ,1 analog pin , a 16MHz oscillator , a USB connection ,a power jack and one reset button.</a:t>
            </a:r>
          </a:p>
          <a:p>
            <a:pPr algn="just"/>
            <a:endParaRPr lang="en-US" dirty="0"/>
          </a:p>
          <a:p>
            <a:r>
              <a:rPr lang="en-US" sz="2900" b="1" dirty="0">
                <a:solidFill>
                  <a:schemeClr val="accent3"/>
                </a:solidFill>
              </a:rPr>
              <a:t>Specifications</a:t>
            </a:r>
          </a:p>
          <a:p>
            <a:pPr>
              <a:buFont typeface="Wingdings" pitchFamily="2" charset="2"/>
              <a:buChar char="Ø"/>
            </a:pPr>
            <a:r>
              <a:rPr lang="en-US" sz="2200" dirty="0"/>
              <a:t>Microcontroller: </a:t>
            </a:r>
            <a:r>
              <a:rPr lang="en-US" sz="2200" dirty="0" err="1"/>
              <a:t>Tensilica</a:t>
            </a:r>
            <a:r>
              <a:rPr lang="en-US" sz="2200" dirty="0"/>
              <a:t> 32-bit RISC CPU </a:t>
            </a:r>
            <a:r>
              <a:rPr lang="en-US" sz="2200" dirty="0" err="1"/>
              <a:t>Xtensa</a:t>
            </a:r>
            <a:endParaRPr lang="en-US" sz="2200" dirty="0"/>
          </a:p>
          <a:p>
            <a:pPr>
              <a:buFont typeface="Wingdings" pitchFamily="2" charset="2"/>
              <a:buChar char="Ø"/>
            </a:pPr>
            <a:r>
              <a:rPr lang="en-US" sz="2200" dirty="0"/>
              <a:t>Operating voltage:3.3V</a:t>
            </a:r>
          </a:p>
          <a:p>
            <a:pPr>
              <a:buFont typeface="Wingdings" pitchFamily="2" charset="2"/>
              <a:buChar char="Ø"/>
            </a:pPr>
            <a:r>
              <a:rPr lang="en-US" sz="2200" dirty="0"/>
              <a:t>Input voltage : 7-12V</a:t>
            </a:r>
          </a:p>
          <a:p>
            <a:pPr>
              <a:buFont typeface="Wingdings" pitchFamily="2" charset="2"/>
              <a:buChar char="Ø"/>
            </a:pPr>
            <a:r>
              <a:rPr lang="en-US" sz="2200" dirty="0"/>
              <a:t>Digital I/O Pins :16</a:t>
            </a:r>
          </a:p>
          <a:p>
            <a:pPr>
              <a:buFont typeface="Wingdings" pitchFamily="2" charset="2"/>
              <a:buChar char="Ø"/>
            </a:pPr>
            <a:r>
              <a:rPr lang="en-US" sz="2200" dirty="0"/>
              <a:t>Analog Input Pins :1</a:t>
            </a:r>
          </a:p>
          <a:p>
            <a:pPr>
              <a:buFont typeface="Wingdings" pitchFamily="2" charset="2"/>
              <a:buChar char="Ø"/>
            </a:pPr>
            <a:r>
              <a:rPr lang="en-US" sz="2200" dirty="0"/>
              <a:t>UARts:1</a:t>
            </a:r>
          </a:p>
          <a:p>
            <a:pPr>
              <a:buFont typeface="Wingdings" pitchFamily="2" charset="2"/>
              <a:buChar char="Ø"/>
            </a:pPr>
            <a:r>
              <a:rPr lang="en-US" sz="2200" dirty="0"/>
              <a:t>SPIs:1</a:t>
            </a:r>
          </a:p>
          <a:p>
            <a:pPr>
              <a:buFont typeface="Wingdings" pitchFamily="2" charset="2"/>
              <a:buChar char="Ø"/>
            </a:pPr>
            <a:r>
              <a:rPr lang="en-US" sz="2200" dirty="0"/>
              <a:t>Flash Memory:4Mb</a:t>
            </a:r>
          </a:p>
          <a:p>
            <a:pPr>
              <a:buFont typeface="Wingdings" pitchFamily="2" charset="2"/>
              <a:buChar char="Ø"/>
            </a:pPr>
            <a:r>
              <a:rPr lang="en-US" sz="2200" dirty="0"/>
              <a:t>SRAM:64kb</a:t>
            </a:r>
          </a:p>
          <a:p>
            <a:pPr>
              <a:buFont typeface="Wingdings" pitchFamily="2" charset="2"/>
              <a:buChar char="Ø"/>
            </a:pPr>
            <a:r>
              <a:rPr lang="en-US" sz="2200" dirty="0"/>
              <a:t>Clock Speed:80MHz</a:t>
            </a:r>
          </a:p>
          <a:p>
            <a:pPr algn="l"/>
            <a:endParaRPr lang="en-US" sz="1800" dirty="0">
              <a:solidFill>
                <a:schemeClr val="tx1"/>
              </a:solidFill>
            </a:endParaRPr>
          </a:p>
        </p:txBody>
      </p:sp>
      <p:pic>
        <p:nvPicPr>
          <p:cNvPr id="6" name="Content Placeholder 5" descr="download (1).jpeg"/>
          <p:cNvPicPr>
            <a:picLocks noGrp="1" noChangeAspect="1"/>
          </p:cNvPicPr>
          <p:nvPr>
            <p:ph sz="half" idx="1"/>
          </p:nvPr>
        </p:nvPicPr>
        <p:blipFill>
          <a:blip r:embed="rId2"/>
          <a:stretch>
            <a:fillRect/>
          </a:stretch>
        </p:blipFill>
        <p:spPr>
          <a:xfrm>
            <a:off x="6428097" y="1228300"/>
            <a:ext cx="5404512" cy="4926840"/>
          </a:xfrm>
        </p:spPr>
      </p:pic>
    </p:spTree>
    <p:extLst>
      <p:ext uri="{BB962C8B-B14F-4D97-AF65-F5344CB8AC3E}">
        <p14:creationId xmlns:p14="http://schemas.microsoft.com/office/powerpoint/2010/main" val="308926535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DD1D92-B9EF-4F4E-A41C-756001360EF7}"/>
              </a:ext>
            </a:extLst>
          </p:cNvPr>
          <p:cNvSpPr>
            <a:spLocks noGrp="1"/>
          </p:cNvSpPr>
          <p:nvPr>
            <p:ph type="body" idx="2"/>
          </p:nvPr>
        </p:nvSpPr>
        <p:spPr>
          <a:xfrm>
            <a:off x="1047378" y="587829"/>
            <a:ext cx="5735559" cy="5421085"/>
          </a:xfrm>
          <a:solidFill>
            <a:schemeClr val="bg1">
              <a:lumMod val="85000"/>
            </a:schemeClr>
          </a:solidFill>
        </p:spPr>
        <p:txBody>
          <a:bodyPr>
            <a:normAutofit/>
          </a:bodyPr>
          <a:lstStyle/>
          <a:p>
            <a:r>
              <a:rPr lang="en-US" sz="2800" u="sng" dirty="0"/>
              <a:t>Buzzer</a:t>
            </a:r>
          </a:p>
          <a:p>
            <a:pPr algn="just"/>
            <a:r>
              <a:rPr lang="en-US" dirty="0"/>
              <a:t>it is basically a sound device which converts the audio signal to sound signal. The main use of this device is to prompt or alarm . It has different  designs and applications 	so it is used for many purposes , music sound flute sound , buzzer sound , electric bell sound can be produced .</a:t>
            </a:r>
          </a:p>
          <a:p>
            <a:pPr algn="just"/>
            <a:r>
              <a:rPr lang="en-US" dirty="0"/>
              <a:t>The buzzer is also known as </a:t>
            </a:r>
            <a:r>
              <a:rPr lang="en-US" dirty="0" err="1"/>
              <a:t>piezo</a:t>
            </a:r>
            <a:r>
              <a:rPr lang="en-US" dirty="0"/>
              <a:t>  , which  is used for generating sound .Its like a digital component which is generally connected to the digital outputs and its emits the tone when its output is high. The grove Buzzer is operated at 3.3V as well as 5V with the sound of 85 decibels. This can be used to give the module of sound to our application just like button’s click sound of an digital watch.</a:t>
            </a:r>
          </a:p>
          <a:p>
            <a:pPr algn="l"/>
            <a:endParaRPr lang="en-US" b="1" dirty="0">
              <a:solidFill>
                <a:schemeClr val="tx1"/>
              </a:solidFill>
            </a:endParaRPr>
          </a:p>
        </p:txBody>
      </p:sp>
      <p:pic>
        <p:nvPicPr>
          <p:cNvPr id="6" name="Content Placeholder 5" descr="Buzzer-Pinout.png"/>
          <p:cNvPicPr>
            <a:picLocks noGrp="1" noChangeAspect="1"/>
          </p:cNvPicPr>
          <p:nvPr>
            <p:ph sz="half" idx="1"/>
          </p:nvPr>
        </p:nvPicPr>
        <p:blipFill>
          <a:blip r:embed="rId2"/>
          <a:stretch>
            <a:fillRect/>
          </a:stretch>
        </p:blipFill>
        <p:spPr>
          <a:xfrm>
            <a:off x="6810232" y="1282890"/>
            <a:ext cx="4531057" cy="4722125"/>
          </a:xfrm>
        </p:spPr>
      </p:pic>
    </p:spTree>
    <p:extLst>
      <p:ext uri="{BB962C8B-B14F-4D97-AF65-F5344CB8AC3E}">
        <p14:creationId xmlns:p14="http://schemas.microsoft.com/office/powerpoint/2010/main" val="3889843253"/>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8831F4-615E-4F50-B740-AC4B7B05AB96}"/>
              </a:ext>
            </a:extLst>
          </p:cNvPr>
          <p:cNvSpPr>
            <a:spLocks noGrp="1"/>
          </p:cNvSpPr>
          <p:nvPr>
            <p:ph type="body" idx="2"/>
          </p:nvPr>
        </p:nvSpPr>
        <p:spPr>
          <a:xfrm>
            <a:off x="1154954" y="809897"/>
            <a:ext cx="5764461" cy="5525589"/>
          </a:xfrm>
          <a:solidFill>
            <a:schemeClr val="bg1">
              <a:lumMod val="85000"/>
            </a:schemeClr>
          </a:solidFill>
        </p:spPr>
        <p:txBody>
          <a:bodyPr>
            <a:normAutofit/>
          </a:bodyPr>
          <a:lstStyle/>
          <a:p>
            <a:r>
              <a:rPr lang="en-US" sz="2800" b="1" u="sng" dirty="0"/>
              <a:t>ULTRASONIC SENSOR</a:t>
            </a:r>
          </a:p>
          <a:p>
            <a:pPr algn="just"/>
            <a:r>
              <a:rPr lang="en-US" sz="2000" dirty="0"/>
              <a:t>Ultrasonic/level sensors use ultrasonic waves to measure distance, as the name suggests . An ultrasonic wave is emitted by the sensor head, which then receives the wave reflected back from the target. Ultrasonic and level sensors use the difference in time between emission and reception to calculate the target's distance</a:t>
            </a:r>
          </a:p>
          <a:p>
            <a:r>
              <a:rPr lang="en-US" b="1" u="sng" dirty="0">
                <a:solidFill>
                  <a:schemeClr val="tx2">
                    <a:lumMod val="75000"/>
                  </a:schemeClr>
                </a:solidFill>
              </a:rPr>
              <a:t>Sensor Description</a:t>
            </a:r>
          </a:p>
          <a:p>
            <a:pPr algn="just"/>
            <a:r>
              <a:rPr lang="en-US" sz="2000" dirty="0"/>
              <a:t>The module which we used in our project is powered by 5V supply . The trigger pin has to be made high for 10usec and after that turned off. This results that the transistor to send an ultrasonic wave with frequency of 40Hz.</a:t>
            </a:r>
          </a:p>
        </p:txBody>
      </p:sp>
      <p:graphicFrame>
        <p:nvGraphicFramePr>
          <p:cNvPr id="4098" name="Object 2"/>
          <p:cNvGraphicFramePr>
            <a:graphicFrameLocks noChangeAspect="1"/>
          </p:cNvGraphicFramePr>
          <p:nvPr/>
        </p:nvGraphicFramePr>
        <p:xfrm>
          <a:off x="7832725" y="3617913"/>
          <a:ext cx="1795463" cy="488950"/>
        </p:xfrm>
        <a:graphic>
          <a:graphicData uri="http://schemas.openxmlformats.org/presentationml/2006/ole">
            <mc:AlternateContent xmlns:mc="http://schemas.openxmlformats.org/markup-compatibility/2006">
              <mc:Choice xmlns:v="urn:schemas-microsoft-com:vml" Requires="v">
                <p:oleObj name="Packager Shell Object" showAsIcon="1" r:id="rId2" imgW="1794960" imgH="488520" progId="Package">
                  <p:embed/>
                </p:oleObj>
              </mc:Choice>
              <mc:Fallback>
                <p:oleObj name="Packager Shell Object" showAsIcon="1" r:id="rId2" imgW="1794960" imgH="488520" progId="Package">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725" y="3617913"/>
                        <a:ext cx="17954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9" name="Picture 3"/>
          <p:cNvPicPr>
            <a:picLocks noGrp="1" noChangeAspect="1" noChangeArrowheads="1"/>
          </p:cNvPicPr>
          <p:nvPr>
            <p:ph sz="half" idx="1"/>
          </p:nvPr>
        </p:nvPicPr>
        <p:blipFill>
          <a:blip r:embed="rId4"/>
          <a:srcRect/>
          <a:stretch>
            <a:fillRect/>
          </a:stretch>
        </p:blipFill>
        <p:spPr bwMode="auto">
          <a:xfrm>
            <a:off x="7014948" y="1405719"/>
            <a:ext cx="4503761" cy="4831308"/>
          </a:xfrm>
          <a:prstGeom prst="rect">
            <a:avLst/>
          </a:prstGeom>
          <a:noFill/>
          <a:ln w="9525">
            <a:noFill/>
            <a:miter lim="800000"/>
            <a:headEnd/>
            <a:tailEnd/>
          </a:ln>
          <a:effectLst/>
        </p:spPr>
      </p:pic>
    </p:spTree>
    <p:extLst>
      <p:ext uri="{BB962C8B-B14F-4D97-AF65-F5344CB8AC3E}">
        <p14:creationId xmlns:p14="http://schemas.microsoft.com/office/powerpoint/2010/main" val="1002677003"/>
      </p:ext>
    </p:extLst>
  </p:cSld>
  <p:clrMapOvr>
    <a:masterClrMapping/>
  </p:clrMapOvr>
  <p:transition spd="slow">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668</TotalTime>
  <Words>1647</Words>
  <Application>Microsoft Office PowerPoint</Application>
  <PresentationFormat>Widescreen</PresentationFormat>
  <Paragraphs>108</Paragraphs>
  <Slides>19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Agency FB</vt:lpstr>
      <vt:lpstr>Algerian</vt:lpstr>
      <vt:lpstr>Arial</vt:lpstr>
      <vt:lpstr>Calibri</vt:lpstr>
      <vt:lpstr>Consolas</vt:lpstr>
      <vt:lpstr>Corbel</vt:lpstr>
      <vt:lpstr>Wingdings</vt:lpstr>
      <vt:lpstr>Wingdings 2</vt:lpstr>
      <vt:lpstr>Wingdings 3</vt:lpstr>
      <vt:lpstr>Metro</vt:lpstr>
      <vt:lpstr>Packager Shell Object</vt:lpstr>
      <vt:lpstr>PowerPoint Presentation</vt:lpstr>
      <vt:lpstr>IoT Based Project </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well does technology match our expectations</dc:title>
  <dc:creator>HP</dc:creator>
  <cp:lastModifiedBy>aman singh</cp:lastModifiedBy>
  <cp:revision>62</cp:revision>
  <dcterms:created xsi:type="dcterms:W3CDTF">2023-08-06T16:39:53Z</dcterms:created>
  <dcterms:modified xsi:type="dcterms:W3CDTF">2023-11-07T08:20:48Z</dcterms:modified>
</cp:coreProperties>
</file>