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fe336b09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fe336b09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fe336b09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fe336b09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fe336b09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fe336b09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fe336b09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fe336b09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fe336b0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fe336b0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iw"/>
              <a:t>פרויקט Waitless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1" algn="ctr">
              <a:spcBef>
                <a:spcPts val="0"/>
              </a:spcBef>
              <a:spcAft>
                <a:spcPts val="0"/>
              </a:spcAft>
              <a:buNone/>
            </a:pPr>
            <a:r>
              <a:rPr lang="iw" sz="5200">
                <a:solidFill>
                  <a:schemeClr val="dk1"/>
                </a:solidFill>
              </a:rPr>
              <a:t>רועי בן סירה - 318967452</a:t>
            </a:r>
            <a:endParaRPr sz="5200">
              <a:solidFill>
                <a:schemeClr val="dk1"/>
              </a:solidFill>
            </a:endParaRPr>
          </a:p>
          <a:p>
            <a:pPr indent="0" lvl="0" marL="0" rtl="1" algn="ctr">
              <a:spcBef>
                <a:spcPts val="0"/>
              </a:spcBef>
              <a:spcAft>
                <a:spcPts val="0"/>
              </a:spcAft>
              <a:buNone/>
            </a:pPr>
            <a:r>
              <a:rPr lang="iw" sz="5200">
                <a:solidFill>
                  <a:schemeClr val="dk1"/>
                </a:solidFill>
              </a:rPr>
              <a:t>חן אולפן - 123456789</a:t>
            </a:r>
            <a:endParaRPr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"כאב הלקוח"</a:t>
            </a:r>
            <a:endParaRPr/>
          </a:p>
        </p:txBody>
      </p:sp>
      <p:sp>
        <p:nvSpPr>
          <p:cNvPr id="61" name="Google Shape;61;p14"/>
          <p:cNvSpPr txBox="1"/>
          <p:nvPr>
            <p:ph idx="1" type="body"/>
          </p:nvPr>
        </p:nvSpPr>
        <p:spPr>
          <a:xfrm>
            <a:off x="3905400" y="1073700"/>
            <a:ext cx="4926900" cy="3919800"/>
          </a:xfrm>
          <a:prstGeom prst="rect">
            <a:avLst/>
          </a:prstGeom>
        </p:spPr>
        <p:txBody>
          <a:bodyPr anchorCtr="0" anchor="t" bIns="91425" lIns="91425" spcFirstLastPara="1" rIns="91425" wrap="square" tIns="91425">
            <a:normAutofit fontScale="85000" lnSpcReduction="20000"/>
          </a:bodyPr>
          <a:lstStyle/>
          <a:p>
            <a:pPr indent="0" lvl="0" marL="457200" rtl="1" algn="r">
              <a:spcBef>
                <a:spcPts val="0"/>
              </a:spcBef>
              <a:spcAft>
                <a:spcPts val="0"/>
              </a:spcAft>
              <a:buNone/>
            </a:pPr>
            <a:r>
              <a:rPr lang="iw"/>
              <a:t>הלקוחות של Waitless הינם אינדיבידואלים המחפשים להזמין באופן מיידי מקום במוסדות פופולריים, כמו גם אלה שמחפשים למסור/למכור את ההזמנות שלהם, כדי להימנע מדמי ביטול או מכל סיבה אחרת.</a:t>
            </a:r>
            <a:endParaRPr/>
          </a:p>
          <a:p>
            <a:pPr indent="0" lvl="0" marL="457200" rtl="1" algn="r">
              <a:spcBef>
                <a:spcPts val="1200"/>
              </a:spcBef>
              <a:spcAft>
                <a:spcPts val="0"/>
              </a:spcAft>
              <a:buNone/>
            </a:pPr>
            <a:r>
              <a:rPr lang="iw"/>
              <a:t>בנוסף, המוצר מכוון גם למסעדות שרוצות להגביר את הנראות שלהן ולמלא את המקומות הריקים על ידי פרסום ללקוחות פוטנציאליים.</a:t>
            </a:r>
            <a:endParaRPr/>
          </a:p>
          <a:p>
            <a:pPr indent="-325755" lvl="0" marL="457200" rtl="1" algn="r">
              <a:spcBef>
                <a:spcPts val="1200"/>
              </a:spcBef>
              <a:spcAft>
                <a:spcPts val="0"/>
              </a:spcAft>
              <a:buSzPct val="100000"/>
              <a:buChar char="●"/>
            </a:pPr>
            <a:r>
              <a:rPr lang="iw"/>
              <a:t>עוזר לאנשים שרוצים להזמין תור למסעדה בה קשה מאוד להשיג מקום</a:t>
            </a:r>
            <a:endParaRPr/>
          </a:p>
          <a:p>
            <a:pPr indent="-325755" lvl="0" marL="457200" rtl="1" algn="r">
              <a:spcBef>
                <a:spcPts val="0"/>
              </a:spcBef>
              <a:spcAft>
                <a:spcPts val="0"/>
              </a:spcAft>
              <a:buSzPct val="100000"/>
              <a:buChar char="●"/>
            </a:pPr>
            <a:r>
              <a:rPr lang="iw"/>
              <a:t>עוזר לאנשים ש"נזכרו מאוחר" ורוצים להשיג תור למועד קרוב מהר</a:t>
            </a:r>
            <a:endParaRPr/>
          </a:p>
          <a:p>
            <a:pPr indent="-325755" lvl="0" marL="457200" rtl="1" algn="r">
              <a:spcBef>
                <a:spcPts val="0"/>
              </a:spcBef>
              <a:spcAft>
                <a:spcPts val="0"/>
              </a:spcAft>
              <a:buSzPct val="100000"/>
              <a:buChar char="●"/>
            </a:pPr>
            <a:r>
              <a:rPr lang="iw"/>
              <a:t>עוזר לאנשים שלא יכולים להגיע למסעדה באופן פתאומי ולא רוצים לשלם דמי ביטול</a:t>
            </a:r>
            <a:endParaRPr/>
          </a:p>
          <a:p>
            <a:pPr indent="-325755" lvl="0" marL="457200" rtl="1" algn="r">
              <a:spcBef>
                <a:spcPts val="0"/>
              </a:spcBef>
              <a:spcAft>
                <a:spcPts val="0"/>
              </a:spcAft>
              <a:buSzPct val="100000"/>
              <a:buChar char="●"/>
            </a:pPr>
            <a:r>
              <a:rPr lang="iw"/>
              <a:t>עוזר למסעדות בעל אופי דומה להתפרסם בפני קהל היעד הרצוי</a:t>
            </a:r>
            <a:endParaRPr/>
          </a:p>
        </p:txBody>
      </p:sp>
      <p:pic>
        <p:nvPicPr>
          <p:cNvPr id="62" name="Google Shape;62;p14"/>
          <p:cNvPicPr preferRelativeResize="0"/>
          <p:nvPr/>
        </p:nvPicPr>
        <p:blipFill rotWithShape="1">
          <a:blip r:embed="rId3">
            <a:alphaModFix/>
          </a:blip>
          <a:srcRect b="41724" l="0" r="0" t="0"/>
          <a:stretch/>
        </p:blipFill>
        <p:spPr>
          <a:xfrm>
            <a:off x="0" y="0"/>
            <a:ext cx="2522975" cy="3182976"/>
          </a:xfrm>
          <a:prstGeom prst="rect">
            <a:avLst/>
          </a:prstGeom>
          <a:noFill/>
          <a:ln>
            <a:noFill/>
          </a:ln>
        </p:spPr>
      </p:pic>
      <p:pic>
        <p:nvPicPr>
          <p:cNvPr id="63" name="Google Shape;63;p14"/>
          <p:cNvPicPr preferRelativeResize="0"/>
          <p:nvPr/>
        </p:nvPicPr>
        <p:blipFill>
          <a:blip r:embed="rId4">
            <a:alphaModFix/>
          </a:blip>
          <a:stretch>
            <a:fillRect/>
          </a:stretch>
        </p:blipFill>
        <p:spPr>
          <a:xfrm>
            <a:off x="33375" y="3182975"/>
            <a:ext cx="3362380" cy="1810525"/>
          </a:xfrm>
          <a:prstGeom prst="rect">
            <a:avLst/>
          </a:prstGeom>
          <a:noFill/>
          <a:ln>
            <a:noFill/>
          </a:ln>
        </p:spPr>
      </p:pic>
      <p:sp>
        <p:nvSpPr>
          <p:cNvPr id="64" name="Google Shape;64;p14"/>
          <p:cNvSpPr/>
          <p:nvPr/>
        </p:nvSpPr>
        <p:spPr>
          <a:xfrm>
            <a:off x="209275" y="4570425"/>
            <a:ext cx="795500" cy="243525"/>
          </a:xfrm>
          <a:prstGeom prst="flowChart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הפתרון המוצע ואפיון</a:t>
            </a:r>
            <a:endParaRPr/>
          </a:p>
        </p:txBody>
      </p:sp>
      <p:sp>
        <p:nvSpPr>
          <p:cNvPr id="70" name="Google Shape;70;p15"/>
          <p:cNvSpPr txBox="1"/>
          <p:nvPr>
            <p:ph idx="1" type="body"/>
          </p:nvPr>
        </p:nvSpPr>
        <p:spPr>
          <a:xfrm>
            <a:off x="311700" y="1017725"/>
            <a:ext cx="8520600" cy="3967200"/>
          </a:xfrm>
          <a:prstGeom prst="rect">
            <a:avLst/>
          </a:prstGeom>
        </p:spPr>
        <p:txBody>
          <a:bodyPr anchorCtr="0" anchor="t" bIns="91425" lIns="91425" spcFirstLastPara="1" rIns="91425" wrap="square" tIns="91425">
            <a:normAutofit fontScale="77500" lnSpcReduction="20000"/>
          </a:bodyPr>
          <a:lstStyle/>
          <a:p>
            <a:pPr indent="0" lvl="0" marL="0" rtl="1" algn="r">
              <a:spcBef>
                <a:spcPts val="0"/>
              </a:spcBef>
              <a:spcAft>
                <a:spcPts val="0"/>
              </a:spcAft>
              <a:buNone/>
            </a:pPr>
            <a:r>
              <a:rPr lang="iw"/>
              <a:t>Waitless תהיה web app </a:t>
            </a:r>
            <a:r>
              <a:rPr lang="iw"/>
              <a:t>ו-browser</a:t>
            </a:r>
            <a:r>
              <a:rPr lang="iw"/>
              <a:t> extension ותעזור ללקוחות לפתור את </a:t>
            </a:r>
            <a:r>
              <a:rPr lang="iw"/>
              <a:t>בעיותיהם</a:t>
            </a:r>
            <a:r>
              <a:rPr lang="iw"/>
              <a:t> כך:</a:t>
            </a:r>
            <a:endParaRPr/>
          </a:p>
          <a:p>
            <a:pPr indent="-317182" lvl="0" marL="457200" rtl="1" algn="r">
              <a:spcBef>
                <a:spcPts val="1200"/>
              </a:spcBef>
              <a:spcAft>
                <a:spcPts val="0"/>
              </a:spcAft>
              <a:buSzPct val="100000"/>
              <a:buChar char="●"/>
            </a:pPr>
            <a:r>
              <a:rPr b="1" lang="iw"/>
              <a:t>קונים</a:t>
            </a:r>
            <a:r>
              <a:rPr lang="iw"/>
              <a:t>: האתר יאפשר לקונים לחפש תורים לפי מסעדה ו/או לפי תאריך, בכדי לעזור ללקוח למצוא תור למסעדה אליה קשה להשיג מקום/לעזור לו להשיג מקום למסעדה בתוך זמן קצר.</a:t>
            </a:r>
            <a:endParaRPr/>
          </a:p>
          <a:p>
            <a:pPr indent="0" lvl="0" marL="457200" rtl="1" algn="r">
              <a:spcBef>
                <a:spcPts val="1200"/>
              </a:spcBef>
              <a:spcAft>
                <a:spcPts val="0"/>
              </a:spcAft>
              <a:buNone/>
            </a:pPr>
            <a:r>
              <a:rPr lang="iw"/>
              <a:t>ה-Extension יפעל בזמן שהלקוח גולש באתרי הזמנות (לדוגמא אונטופו), וכאשר ישים לב כי אין מקום במסעדה בתאריך בה הוא מחפש, יציע לו תור חלופי פנוי דרך Waitless, בנוסף לתורים פנויים במסעדות בעלות אופי דומה שיכולות לעניין אותך.</a:t>
            </a:r>
            <a:endParaRPr/>
          </a:p>
          <a:p>
            <a:pPr indent="0" lvl="0" marL="457200" rtl="1" algn="r">
              <a:spcBef>
                <a:spcPts val="1200"/>
              </a:spcBef>
              <a:spcAft>
                <a:spcPts val="0"/>
              </a:spcAft>
              <a:buNone/>
            </a:pPr>
            <a:r>
              <a:t/>
            </a:r>
            <a:endParaRPr/>
          </a:p>
          <a:p>
            <a:pPr indent="-317182" lvl="0" marL="457200" rtl="1" algn="r">
              <a:spcBef>
                <a:spcPts val="1200"/>
              </a:spcBef>
              <a:spcAft>
                <a:spcPts val="0"/>
              </a:spcAft>
              <a:buSzPct val="100000"/>
              <a:buChar char="●"/>
            </a:pPr>
            <a:r>
              <a:rPr b="1" lang="iw"/>
              <a:t>מוכרים</a:t>
            </a:r>
            <a:r>
              <a:rPr lang="iw"/>
              <a:t>: האתר יאפשר ללקוח למכור/למסור את התור שלו בכדי להימנע מדמי ביטול יקרים (או לעשות רווח? שאלה עסקית ומוסרית).</a:t>
            </a:r>
            <a:endParaRPr/>
          </a:p>
          <a:p>
            <a:pPr indent="0" lvl="0" marL="457200" rtl="1" algn="r">
              <a:spcBef>
                <a:spcPts val="1200"/>
              </a:spcBef>
              <a:spcAft>
                <a:spcPts val="0"/>
              </a:spcAft>
              <a:buNone/>
            </a:pPr>
            <a:r>
              <a:t/>
            </a:r>
            <a:endParaRPr/>
          </a:p>
          <a:p>
            <a:pPr indent="-317182" lvl="0" marL="457200" rtl="1" algn="r">
              <a:spcBef>
                <a:spcPts val="1200"/>
              </a:spcBef>
              <a:spcAft>
                <a:spcPts val="0"/>
              </a:spcAft>
              <a:buSzPct val="100000"/>
              <a:buChar char="●"/>
            </a:pPr>
            <a:r>
              <a:rPr b="1" lang="iw"/>
              <a:t>מסעדות</a:t>
            </a:r>
            <a:r>
              <a:rPr lang="iw"/>
              <a:t>: </a:t>
            </a:r>
            <a:r>
              <a:rPr lang="iw"/>
              <a:t>עוזר למסעדות שמתקשות לפרוץ לתודעה להתפרסם בפני קהל היעד הרצוי על ידם בעזרת מודעות באתר והצעות למסעדה אלטרנטיבית באקסטנשן כאשר אתה מנסה לקבוע תור למסעדה מלאה.</a:t>
            </a:r>
            <a:endParaRPr/>
          </a:p>
          <a:p>
            <a:pPr indent="0" lvl="0" marL="0" rtl="1"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7054" l="0" r="0" t="0"/>
          <a:stretch/>
        </p:blipFill>
        <p:spPr>
          <a:xfrm>
            <a:off x="2431325" y="362999"/>
            <a:ext cx="2629900" cy="4780500"/>
          </a:xfrm>
          <a:prstGeom prst="rect">
            <a:avLst/>
          </a:prstGeom>
          <a:noFill/>
          <a:ln>
            <a:noFill/>
          </a:ln>
        </p:spPr>
      </p:pic>
      <p:sp>
        <p:nvSpPr>
          <p:cNvPr id="76" name="Google Shape;76;p16"/>
          <p:cNvSpPr txBox="1"/>
          <p:nvPr>
            <p:ph type="title"/>
          </p:nvPr>
        </p:nvSpPr>
        <p:spPr>
          <a:xfrm>
            <a:off x="311700" y="363000"/>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ולידציה</a:t>
            </a:r>
            <a:endParaRPr/>
          </a:p>
        </p:txBody>
      </p:sp>
      <p:sp>
        <p:nvSpPr>
          <p:cNvPr id="77" name="Google Shape;77;p16"/>
          <p:cNvSpPr txBox="1"/>
          <p:nvPr>
            <p:ph idx="1" type="body"/>
          </p:nvPr>
        </p:nvSpPr>
        <p:spPr>
          <a:xfrm>
            <a:off x="5061225" y="977275"/>
            <a:ext cx="3771000" cy="40329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sz="1600"/>
              <a:t>אחרי מחקר בנושא אנחנו מאמינים כי Waitless תוכל לשמש בצורה טובה לקוחות רבים ביעדים קולינרים וערים גלובליות המהוות בית למס' רב של מסעדות יקרות ופופולריות (לדוגמא ניו יורק, סן פרנסיסקו, לונדון, פריז, טוקיו…) .</a:t>
            </a:r>
            <a:endParaRPr sz="1600"/>
          </a:p>
          <a:p>
            <a:pPr indent="0" lvl="0" marL="0" rtl="1" algn="r">
              <a:spcBef>
                <a:spcPts val="1200"/>
              </a:spcBef>
              <a:spcAft>
                <a:spcPts val="1200"/>
              </a:spcAft>
              <a:buNone/>
            </a:pPr>
            <a:r>
              <a:rPr lang="iw" sz="1600"/>
              <a:t>לדוגמא, בפורום FoodNYC (באתר Reddit), בו 44k משתמשים נכון לסוף 2022, יש פוסט שבועי קבוע המנסה (בצורה גרועה ומוגבלת) לתת לאנשים למכור/לקנות את ההזמנות שלהם למסעדות (והסכומים אסטרונומיים):</a:t>
            </a:r>
            <a:endParaRPr sz="1600"/>
          </a:p>
        </p:txBody>
      </p:sp>
      <p:pic>
        <p:nvPicPr>
          <p:cNvPr id="78" name="Google Shape;78;p16"/>
          <p:cNvPicPr preferRelativeResize="0"/>
          <p:nvPr/>
        </p:nvPicPr>
        <p:blipFill rotWithShape="1">
          <a:blip r:embed="rId4">
            <a:alphaModFix/>
          </a:blip>
          <a:srcRect b="63540" l="0" r="0" t="0"/>
          <a:stretch/>
        </p:blipFill>
        <p:spPr>
          <a:xfrm>
            <a:off x="311700" y="2762825"/>
            <a:ext cx="1736150" cy="2305675"/>
          </a:xfrm>
          <a:prstGeom prst="rect">
            <a:avLst/>
          </a:prstGeom>
          <a:noFill/>
          <a:ln>
            <a:noFill/>
          </a:ln>
        </p:spPr>
      </p:pic>
      <p:pic>
        <p:nvPicPr>
          <p:cNvPr id="79" name="Google Shape;79;p16"/>
          <p:cNvPicPr preferRelativeResize="0"/>
          <p:nvPr/>
        </p:nvPicPr>
        <p:blipFill>
          <a:blip r:embed="rId5">
            <a:alphaModFix/>
          </a:blip>
          <a:stretch>
            <a:fillRect/>
          </a:stretch>
        </p:blipFill>
        <p:spPr>
          <a:xfrm>
            <a:off x="250350" y="363000"/>
            <a:ext cx="2180975" cy="245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63000"/>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סטטוס קוד</a:t>
            </a:r>
            <a:endParaRPr/>
          </a:p>
        </p:txBody>
      </p:sp>
      <p:sp>
        <p:nvSpPr>
          <p:cNvPr id="85" name="Google Shape;85;p17"/>
          <p:cNvSpPr txBox="1"/>
          <p:nvPr>
            <p:ph idx="1" type="body"/>
          </p:nvPr>
        </p:nvSpPr>
        <p:spPr>
          <a:xfrm>
            <a:off x="311625" y="977275"/>
            <a:ext cx="8520600" cy="40329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iw" sz="1600"/>
              <a:t>כרגע התחלנו לכתוב ולחקור הקמת backend ו-chrome extension, עדיין ללא אבטיפוסים פועלים.</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6451453" y="2525778"/>
            <a:ext cx="2303501" cy="1175025"/>
          </a:xfrm>
          <a:prstGeom prst="rect">
            <a:avLst/>
          </a:prstGeom>
          <a:noFill/>
          <a:ln>
            <a:noFill/>
          </a:ln>
        </p:spPr>
      </p:pic>
      <p:pic>
        <p:nvPicPr>
          <p:cNvPr id="91" name="Google Shape;91;p18"/>
          <p:cNvPicPr preferRelativeResize="0"/>
          <p:nvPr/>
        </p:nvPicPr>
        <p:blipFill>
          <a:blip r:embed="rId4">
            <a:alphaModFix/>
          </a:blip>
          <a:stretch>
            <a:fillRect/>
          </a:stretch>
        </p:blipFill>
        <p:spPr>
          <a:xfrm>
            <a:off x="6837188" y="3700788"/>
            <a:ext cx="1438950" cy="1380225"/>
          </a:xfrm>
          <a:prstGeom prst="rect">
            <a:avLst/>
          </a:prstGeom>
          <a:noFill/>
          <a:ln>
            <a:noFill/>
          </a:ln>
        </p:spPr>
      </p:pic>
      <p:pic>
        <p:nvPicPr>
          <p:cNvPr id="92" name="Google Shape;92;p18"/>
          <p:cNvPicPr preferRelativeResize="0"/>
          <p:nvPr/>
        </p:nvPicPr>
        <p:blipFill>
          <a:blip r:embed="rId5">
            <a:alphaModFix/>
          </a:blip>
          <a:stretch>
            <a:fillRect/>
          </a:stretch>
        </p:blipFill>
        <p:spPr>
          <a:xfrm>
            <a:off x="3017475" y="2606100"/>
            <a:ext cx="3311226" cy="2335050"/>
          </a:xfrm>
          <a:prstGeom prst="rect">
            <a:avLst/>
          </a:prstGeom>
          <a:noFill/>
          <a:ln>
            <a:noFill/>
          </a:ln>
        </p:spPr>
      </p:pic>
      <p:pic>
        <p:nvPicPr>
          <p:cNvPr id="93" name="Google Shape;93;p18"/>
          <p:cNvPicPr preferRelativeResize="0"/>
          <p:nvPr/>
        </p:nvPicPr>
        <p:blipFill>
          <a:blip r:embed="rId6">
            <a:alphaModFix/>
          </a:blip>
          <a:stretch>
            <a:fillRect/>
          </a:stretch>
        </p:blipFill>
        <p:spPr>
          <a:xfrm>
            <a:off x="2397154" y="313601"/>
            <a:ext cx="4701524" cy="211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