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391" r:id="rId7"/>
    <p:sldId id="408" r:id="rId8"/>
    <p:sldId id="412" r:id="rId9"/>
    <p:sldId id="411" r:id="rId10"/>
    <p:sldId id="407" r:id="rId11"/>
    <p:sldId id="413" r:id="rId12"/>
    <p:sldId id="414" r:id="rId13"/>
    <p:sldId id="415" r:id="rId14"/>
    <p:sldId id="405" r:id="rId15"/>
    <p:sldId id="418" r:id="rId16"/>
    <p:sldId id="417" r:id="rId17"/>
    <p:sldId id="416" r:id="rId18"/>
    <p:sldId id="397" r:id="rId19"/>
    <p:sldId id="404" r:id="rId20"/>
    <p:sldId id="398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5A2"/>
    <a:srgbClr val="7CA655"/>
    <a:srgbClr val="F8D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747" autoAdjust="0"/>
  </p:normalViewPr>
  <p:slideViewPr>
    <p:cSldViewPr snapToGrid="0">
      <p:cViewPr varScale="1">
        <p:scale>
          <a:sx n="59" d="100"/>
          <a:sy n="59" d="100"/>
        </p:scale>
        <p:origin x="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20/08/2024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20/08/2024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50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006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8043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283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6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0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13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76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216" y="2070296"/>
            <a:ext cx="8935873" cy="1358704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4400" dirty="0"/>
              <a:t>Application Web de Prédiction de </a:t>
            </a:r>
            <a:br>
              <a:rPr lang="fr-FR" sz="4400" dirty="0"/>
            </a:br>
            <a:r>
              <a:rPr lang="fr-FR" sz="4400" dirty="0"/>
              <a:t>l’éligibilité à un Prêt Bancaire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DF9E43-B346-E3D2-C96B-7D5B73D7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544" y="-213031"/>
            <a:ext cx="3402456" cy="179564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C5130FB-58D4-3D0D-31EC-2DCF7D78D947}"/>
              </a:ext>
            </a:extLst>
          </p:cNvPr>
          <p:cNvSpPr txBox="1">
            <a:spLocks/>
          </p:cNvSpPr>
          <p:nvPr/>
        </p:nvSpPr>
        <p:spPr>
          <a:xfrm>
            <a:off x="3256127" y="4074942"/>
            <a:ext cx="8935873" cy="68580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fr-FR">
                <a:solidFill>
                  <a:schemeClr val="tx2"/>
                </a:solidFill>
              </a:defRPr>
            </a:lvl2pPr>
            <a:lvl3pPr eaLnBrk="1" hangingPunct="1">
              <a:defRPr lang="fr-FR">
                <a:solidFill>
                  <a:schemeClr val="tx2"/>
                </a:solidFill>
              </a:defRPr>
            </a:lvl3pPr>
            <a:lvl4pPr eaLnBrk="1" hangingPunct="1">
              <a:defRPr lang="fr-FR">
                <a:solidFill>
                  <a:schemeClr val="tx2"/>
                </a:solidFill>
              </a:defRPr>
            </a:lvl4pPr>
            <a:lvl5pPr eaLnBrk="1" hangingPunct="1">
              <a:defRPr lang="fr-FR">
                <a:solidFill>
                  <a:schemeClr val="tx2"/>
                </a:solidFill>
              </a:defRPr>
            </a:lvl5pPr>
            <a:lvl6pPr eaLnBrk="1" hangingPunct="1">
              <a:defRPr lang="fr-FR">
                <a:solidFill>
                  <a:schemeClr val="tx2"/>
                </a:solidFill>
              </a:defRPr>
            </a:lvl6pPr>
            <a:lvl7pPr eaLnBrk="1" hangingPunct="1">
              <a:defRPr lang="fr-FR">
                <a:solidFill>
                  <a:schemeClr val="tx2"/>
                </a:solidFill>
              </a:defRPr>
            </a:lvl7pPr>
            <a:lvl8pPr eaLnBrk="1" hangingPunct="1">
              <a:defRPr lang="fr-FR">
                <a:solidFill>
                  <a:schemeClr val="tx2"/>
                </a:solidFill>
              </a:defRPr>
            </a:lvl8pPr>
            <a:lvl9pPr eaLnBrk="1" hangingPunct="1">
              <a:defRPr lang="fr-FR"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800" dirty="0"/>
              <a:t>Présenté par M. Malick Royce LAYINDE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3499667"/>
            <a:ext cx="5278755" cy="254281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Processus de Développement du Projet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51126-0961-ACF7-FCCD-79B7E7FE7A28}"/>
              </a:ext>
            </a:extLst>
          </p:cNvPr>
          <p:cNvSpPr/>
          <p:nvPr/>
        </p:nvSpPr>
        <p:spPr>
          <a:xfrm>
            <a:off x="286234" y="236472"/>
            <a:ext cx="5586883" cy="1135463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Collecte et analyse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1D06E-B0CA-9466-2511-96CC3C1E861A}"/>
              </a:ext>
            </a:extLst>
          </p:cNvPr>
          <p:cNvSpPr/>
          <p:nvPr/>
        </p:nvSpPr>
        <p:spPr>
          <a:xfrm>
            <a:off x="286234" y="1648478"/>
            <a:ext cx="5586883" cy="1135463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Développement du modèle de prédiction (Classification)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8C77E-5CFC-D9B4-0BF5-07A616401C34}"/>
              </a:ext>
            </a:extLst>
          </p:cNvPr>
          <p:cNvSpPr/>
          <p:nvPr/>
        </p:nvSpPr>
        <p:spPr>
          <a:xfrm>
            <a:off x="286233" y="3100032"/>
            <a:ext cx="5586883" cy="1135463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Conception et développement de l'interface utilisateur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FE07A-F281-42D6-CF97-F640D3C84304}"/>
              </a:ext>
            </a:extLst>
          </p:cNvPr>
          <p:cNvSpPr/>
          <p:nvPr/>
        </p:nvSpPr>
        <p:spPr>
          <a:xfrm>
            <a:off x="286233" y="4512038"/>
            <a:ext cx="5586883" cy="1135463"/>
          </a:xfrm>
          <a:prstGeom prst="rect">
            <a:avLst/>
          </a:prstGeom>
          <a:gradFill>
            <a:gsLst>
              <a:gs pos="0">
                <a:srgbClr val="F8D348">
                  <a:alpha val="75000"/>
                </a:srgbClr>
              </a:gs>
              <a:gs pos="74000">
                <a:srgbClr val="4495A2">
                  <a:alpha val="73000"/>
                </a:srgbClr>
              </a:gs>
              <a:gs pos="95000">
                <a:srgbClr val="7CA655">
                  <a:alpha val="6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Déploiement de l'application via Docker</a:t>
            </a:r>
          </a:p>
        </p:txBody>
      </p:sp>
    </p:spTree>
    <p:extLst>
      <p:ext uri="{BB962C8B-B14F-4D97-AF65-F5344CB8AC3E}">
        <p14:creationId xmlns:p14="http://schemas.microsoft.com/office/powerpoint/2010/main" val="1074028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Technologies Utilisées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D3E86-DE91-5121-37C0-6C4D47BE8E62}"/>
              </a:ext>
            </a:extLst>
          </p:cNvPr>
          <p:cNvSpPr/>
          <p:nvPr/>
        </p:nvSpPr>
        <p:spPr>
          <a:xfrm>
            <a:off x="286234" y="236472"/>
            <a:ext cx="5586883" cy="1631517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Backend : Flask (Python), MySQL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Technologies Utilisées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D3E86-DE91-5121-37C0-6C4D47BE8E62}"/>
              </a:ext>
            </a:extLst>
          </p:cNvPr>
          <p:cNvSpPr/>
          <p:nvPr/>
        </p:nvSpPr>
        <p:spPr>
          <a:xfrm>
            <a:off x="286234" y="236472"/>
            <a:ext cx="5586883" cy="1631517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Backend : Flask (Python), MySQL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45C37-67A8-71D6-EC6D-85AB448B0E6A}"/>
              </a:ext>
            </a:extLst>
          </p:cNvPr>
          <p:cNvSpPr/>
          <p:nvPr/>
        </p:nvSpPr>
        <p:spPr>
          <a:xfrm>
            <a:off x="6318883" y="236471"/>
            <a:ext cx="5586883" cy="1631517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Frontend :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2080801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Technologies Utilisées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D3E86-DE91-5121-37C0-6C4D47BE8E62}"/>
              </a:ext>
            </a:extLst>
          </p:cNvPr>
          <p:cNvSpPr/>
          <p:nvPr/>
        </p:nvSpPr>
        <p:spPr>
          <a:xfrm>
            <a:off x="286234" y="236472"/>
            <a:ext cx="5586883" cy="1631517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Backend : Flask (Python), MySQL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45C37-67A8-71D6-EC6D-85AB448B0E6A}"/>
              </a:ext>
            </a:extLst>
          </p:cNvPr>
          <p:cNvSpPr/>
          <p:nvPr/>
        </p:nvSpPr>
        <p:spPr>
          <a:xfrm>
            <a:off x="6318883" y="236471"/>
            <a:ext cx="5586883" cy="1631517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Frontend : HTML, CSS, JavaScript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42483-37EE-DBB8-4E39-53E38A7FE3C8}"/>
              </a:ext>
            </a:extLst>
          </p:cNvPr>
          <p:cNvSpPr/>
          <p:nvPr/>
        </p:nvSpPr>
        <p:spPr>
          <a:xfrm>
            <a:off x="286234" y="2196283"/>
            <a:ext cx="5586883" cy="1631517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Modélisation : </a:t>
            </a:r>
            <a:r>
              <a:rPr lang="fr-FR" sz="2800" b="1" dirty="0" err="1">
                <a:solidFill>
                  <a:schemeClr val="bg1"/>
                </a:solidFill>
              </a:rPr>
              <a:t>Scikit-learn</a:t>
            </a:r>
            <a:endParaRPr lang="fr-F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55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Technologies Utilisées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8D3E86-DE91-5121-37C0-6C4D47BE8E62}"/>
              </a:ext>
            </a:extLst>
          </p:cNvPr>
          <p:cNvSpPr/>
          <p:nvPr/>
        </p:nvSpPr>
        <p:spPr>
          <a:xfrm>
            <a:off x="286234" y="236472"/>
            <a:ext cx="5586883" cy="1631517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Backend : Flask (Python), MySQL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845C37-67A8-71D6-EC6D-85AB448B0E6A}"/>
              </a:ext>
            </a:extLst>
          </p:cNvPr>
          <p:cNvSpPr/>
          <p:nvPr/>
        </p:nvSpPr>
        <p:spPr>
          <a:xfrm>
            <a:off x="6318883" y="236471"/>
            <a:ext cx="5586883" cy="1631517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Frontend : HTML, CSS, 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85E005-C1E2-0B43-7AB3-4136598E5074}"/>
              </a:ext>
            </a:extLst>
          </p:cNvPr>
          <p:cNvSpPr/>
          <p:nvPr/>
        </p:nvSpPr>
        <p:spPr>
          <a:xfrm>
            <a:off x="6318882" y="2196283"/>
            <a:ext cx="5586883" cy="1631517"/>
          </a:xfrm>
          <a:prstGeom prst="rect">
            <a:avLst/>
          </a:prstGeom>
          <a:gradFill>
            <a:gsLst>
              <a:gs pos="0">
                <a:srgbClr val="F8D348">
                  <a:alpha val="75000"/>
                </a:srgbClr>
              </a:gs>
              <a:gs pos="74000">
                <a:srgbClr val="4495A2">
                  <a:alpha val="73000"/>
                </a:srgbClr>
              </a:gs>
              <a:gs pos="95000">
                <a:srgbClr val="7CA655">
                  <a:alpha val="6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Déploiement :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42483-37EE-DBB8-4E39-53E38A7FE3C8}"/>
              </a:ext>
            </a:extLst>
          </p:cNvPr>
          <p:cNvSpPr/>
          <p:nvPr/>
        </p:nvSpPr>
        <p:spPr>
          <a:xfrm>
            <a:off x="286234" y="2196283"/>
            <a:ext cx="5586883" cy="1631517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Modélisation : </a:t>
            </a:r>
            <a:r>
              <a:rPr lang="fr-FR" sz="2800" b="1" dirty="0" err="1">
                <a:solidFill>
                  <a:schemeClr val="bg1"/>
                </a:solidFill>
              </a:rPr>
              <a:t>Scikit-learn</a:t>
            </a:r>
            <a:endParaRPr lang="fr-F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97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937567" cy="15743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Perspectives d'Avenir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560320"/>
            <a:ext cx="10351152" cy="393191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b="1" dirty="0"/>
              <a:t>Enrichissement des données </a:t>
            </a:r>
            <a:r>
              <a:rPr lang="fr-FR" dirty="0"/>
              <a:t>: Une collecte de données plus diversifiée, incluant des </a:t>
            </a:r>
          </a:p>
          <a:p>
            <a:pPr rtl="0"/>
            <a:r>
              <a:rPr lang="fr-FR" dirty="0"/>
              <a:t>informations sur une plus grande variété de clients et des données supplémentaires </a:t>
            </a:r>
          </a:p>
          <a:p>
            <a:pPr rtl="0"/>
            <a:r>
              <a:rPr lang="fr-FR" dirty="0"/>
              <a:t>telles que les historiques de crédit ou les comportements d'épargne, permettrait </a:t>
            </a:r>
          </a:p>
          <a:p>
            <a:pPr rtl="0"/>
            <a:r>
              <a:rPr lang="fr-FR" dirty="0"/>
              <a:t>d'améliorer les performances des modèles. </a:t>
            </a:r>
          </a:p>
          <a:p>
            <a:pPr rtl="0"/>
            <a:r>
              <a:rPr lang="fr-FR" b="1" dirty="0"/>
              <a:t>Implémentation de nouveaux modèles </a:t>
            </a:r>
            <a:r>
              <a:rPr lang="fr-FR" dirty="0"/>
              <a:t>: L'intégration de modèles plus sophistiqués </a:t>
            </a:r>
          </a:p>
          <a:p>
            <a:pPr rtl="0"/>
            <a:r>
              <a:rPr lang="fr-FR" dirty="0"/>
              <a:t>comme les </a:t>
            </a:r>
            <a:r>
              <a:rPr lang="fr-FR" dirty="0" err="1"/>
              <a:t>Random</a:t>
            </a:r>
            <a:r>
              <a:rPr lang="fr-FR" dirty="0"/>
              <a:t> Forest, ou même des réseaux neuronaux permettrait d'explorer des </a:t>
            </a:r>
          </a:p>
          <a:p>
            <a:pPr rtl="0"/>
            <a:r>
              <a:rPr lang="fr-FR" dirty="0"/>
              <a:t>approches non linéaires et d'augmenter la précision des prédictions. Ces modèles </a:t>
            </a:r>
          </a:p>
          <a:p>
            <a:pPr rtl="0"/>
            <a:r>
              <a:rPr lang="fr-FR" dirty="0"/>
              <a:t>peuvent mieux capturer la complexité des relations entre les différentes variables. 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Malick Royce LAYINDE</a:t>
            </a:r>
          </a:p>
          <a:p>
            <a:pPr rtl="0"/>
            <a:r>
              <a:rPr lang="fr-FR" dirty="0"/>
              <a:t>layinderoyce@gmail.com</a:t>
            </a:r>
          </a:p>
          <a:p>
            <a:pPr rtl="0"/>
            <a:r>
              <a:rPr lang="fr-FR" dirty="0"/>
              <a:t>www.roylab.xyz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Contexte du projet</a:t>
            </a:r>
          </a:p>
          <a:p>
            <a:pPr rtl="0"/>
            <a:r>
              <a:rPr lang="fr-FR" dirty="0"/>
              <a:t>Objectifs</a:t>
            </a:r>
          </a:p>
          <a:p>
            <a:pPr rtl="0"/>
            <a:r>
              <a:rPr lang="fr-FR" dirty="0"/>
              <a:t>Processus de développement du projet</a:t>
            </a:r>
          </a:p>
          <a:p>
            <a:pPr rtl="0"/>
            <a:r>
              <a:rPr lang="fr-FR" dirty="0"/>
              <a:t>Technologies utilisées</a:t>
            </a:r>
          </a:p>
          <a:p>
            <a:pPr rtl="0"/>
            <a:r>
              <a:rPr lang="fr-FR" dirty="0"/>
              <a:t>Démonstration</a:t>
            </a:r>
          </a:p>
          <a:p>
            <a:pPr rtl="0"/>
            <a:r>
              <a:rPr lang="fr-FR" dirty="0"/>
              <a:t>Perspectives d'avenir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Contexte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0" indent="0" rtl="0">
              <a:buNone/>
            </a:pPr>
            <a:r>
              <a:rPr lang="fr-FR" dirty="0"/>
              <a:t>Dans le contexte actuel, les institutions bancaires font face à un nombre croissant de demandes de prêt, ce qui rend l'évaluation manuelle des dossiers lente et sujette à des erreurs.</a:t>
            </a:r>
          </a:p>
          <a:p>
            <a:pPr rtl="0"/>
            <a:r>
              <a:rPr lang="fr-FR" b="1" dirty="0"/>
              <a:t>Problématique</a:t>
            </a:r>
            <a:r>
              <a:rPr lang="fr-FR" dirty="0"/>
              <a:t> : La nécessité d'une évaluation rapide, précise, et équitable de l'éligibilité des clients aux prêts devient cruciale pour les banques.</a:t>
            </a:r>
          </a:p>
          <a:p>
            <a:pPr rtl="0"/>
            <a:r>
              <a:rPr lang="fr-FR" b="1" dirty="0"/>
              <a:t>Solution proposée </a:t>
            </a:r>
            <a:r>
              <a:rPr lang="fr-FR" dirty="0"/>
              <a:t>: Développement d'une plateforme numérique automatisée pour la prédiction de l'éligibilité des clients aux prêts bancaires, permettant d'optimiser le processus décisionnel.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Objectifs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A7069-396D-0BDB-4AB0-A4E3B2D4F6FE}"/>
              </a:ext>
            </a:extLst>
          </p:cNvPr>
          <p:cNvSpPr/>
          <p:nvPr/>
        </p:nvSpPr>
        <p:spPr>
          <a:xfrm>
            <a:off x="879231" y="2848708"/>
            <a:ext cx="8604738" cy="691661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Créer une plateforme pour prédire l'éligibilité aux prêts.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Objectifs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A7069-396D-0BDB-4AB0-A4E3B2D4F6FE}"/>
              </a:ext>
            </a:extLst>
          </p:cNvPr>
          <p:cNvSpPr/>
          <p:nvPr/>
        </p:nvSpPr>
        <p:spPr>
          <a:xfrm>
            <a:off x="879231" y="2848708"/>
            <a:ext cx="8604738" cy="691661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Créer une plateforme pour prédire l'éligibilité aux prêts.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551DC-0F2F-89D3-28E0-804340FBCD0F}"/>
              </a:ext>
            </a:extLst>
          </p:cNvPr>
          <p:cNvSpPr/>
          <p:nvPr/>
        </p:nvSpPr>
        <p:spPr>
          <a:xfrm>
            <a:off x="879231" y="3924691"/>
            <a:ext cx="8604738" cy="691661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Faciliter la gestion des données clients.</a:t>
            </a:r>
          </a:p>
        </p:txBody>
      </p:sp>
    </p:spTree>
    <p:extLst>
      <p:ext uri="{BB962C8B-B14F-4D97-AF65-F5344CB8AC3E}">
        <p14:creationId xmlns:p14="http://schemas.microsoft.com/office/powerpoint/2010/main" val="30777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Objectifs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A7069-396D-0BDB-4AB0-A4E3B2D4F6FE}"/>
              </a:ext>
            </a:extLst>
          </p:cNvPr>
          <p:cNvSpPr/>
          <p:nvPr/>
        </p:nvSpPr>
        <p:spPr>
          <a:xfrm>
            <a:off x="879231" y="2848708"/>
            <a:ext cx="8604738" cy="691661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Créer une plateforme pour prédire l'éligibilité aux prêts.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9551DC-0F2F-89D3-28E0-804340FBCD0F}"/>
              </a:ext>
            </a:extLst>
          </p:cNvPr>
          <p:cNvSpPr/>
          <p:nvPr/>
        </p:nvSpPr>
        <p:spPr>
          <a:xfrm>
            <a:off x="879231" y="3924691"/>
            <a:ext cx="8604738" cy="691661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Faciliter la gestion des données clients.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EC938-8B57-C293-997C-2A560F0C4407}"/>
              </a:ext>
            </a:extLst>
          </p:cNvPr>
          <p:cNvSpPr/>
          <p:nvPr/>
        </p:nvSpPr>
        <p:spPr>
          <a:xfrm>
            <a:off x="879231" y="5000674"/>
            <a:ext cx="8604738" cy="691661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Améliorer la prise de décision des banques.</a:t>
            </a:r>
          </a:p>
        </p:txBody>
      </p:sp>
    </p:spTree>
    <p:extLst>
      <p:ext uri="{BB962C8B-B14F-4D97-AF65-F5344CB8AC3E}">
        <p14:creationId xmlns:p14="http://schemas.microsoft.com/office/powerpoint/2010/main" val="849154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3499667"/>
            <a:ext cx="5278755" cy="254281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Processus de Développement du Projet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51126-0961-ACF7-FCCD-79B7E7FE7A28}"/>
              </a:ext>
            </a:extLst>
          </p:cNvPr>
          <p:cNvSpPr/>
          <p:nvPr/>
        </p:nvSpPr>
        <p:spPr>
          <a:xfrm>
            <a:off x="286234" y="236472"/>
            <a:ext cx="5586883" cy="1135463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Collecte et analyse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3499667"/>
            <a:ext cx="5278755" cy="254281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Processus de Développement du Projet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51126-0961-ACF7-FCCD-79B7E7FE7A28}"/>
              </a:ext>
            </a:extLst>
          </p:cNvPr>
          <p:cNvSpPr/>
          <p:nvPr/>
        </p:nvSpPr>
        <p:spPr>
          <a:xfrm>
            <a:off x="286234" y="236472"/>
            <a:ext cx="5586883" cy="1135463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Collecte et analyse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1D06E-B0CA-9466-2511-96CC3C1E861A}"/>
              </a:ext>
            </a:extLst>
          </p:cNvPr>
          <p:cNvSpPr/>
          <p:nvPr/>
        </p:nvSpPr>
        <p:spPr>
          <a:xfrm>
            <a:off x="286234" y="1648478"/>
            <a:ext cx="5586883" cy="1135463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Développement du modèle de prédiction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471072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3499667"/>
            <a:ext cx="5278755" cy="254281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Processus de Développement du Projet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51126-0961-ACF7-FCCD-79B7E7FE7A28}"/>
              </a:ext>
            </a:extLst>
          </p:cNvPr>
          <p:cNvSpPr/>
          <p:nvPr/>
        </p:nvSpPr>
        <p:spPr>
          <a:xfrm>
            <a:off x="286234" y="236472"/>
            <a:ext cx="5586883" cy="1135463"/>
          </a:xfrm>
          <a:prstGeom prst="rect">
            <a:avLst/>
          </a:prstGeom>
          <a:solidFill>
            <a:srgbClr val="F8D3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Collecte et analyse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91D06E-B0CA-9466-2511-96CC3C1E861A}"/>
              </a:ext>
            </a:extLst>
          </p:cNvPr>
          <p:cNvSpPr/>
          <p:nvPr/>
        </p:nvSpPr>
        <p:spPr>
          <a:xfrm>
            <a:off x="286234" y="1648478"/>
            <a:ext cx="5586883" cy="1135463"/>
          </a:xfrm>
          <a:prstGeom prst="rect">
            <a:avLst/>
          </a:prstGeom>
          <a:solidFill>
            <a:srgbClr val="4495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Développement du modèle de prédiction (Classification)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8C77E-5CFC-D9B4-0BF5-07A616401C34}"/>
              </a:ext>
            </a:extLst>
          </p:cNvPr>
          <p:cNvSpPr/>
          <p:nvPr/>
        </p:nvSpPr>
        <p:spPr>
          <a:xfrm>
            <a:off x="286233" y="3100032"/>
            <a:ext cx="5586883" cy="1135463"/>
          </a:xfrm>
          <a:prstGeom prst="rect">
            <a:avLst/>
          </a:prstGeom>
          <a:solidFill>
            <a:srgbClr val="7CA6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Conception et développement de l'interface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338144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annuelle – Géométrique</Template>
  <TotalTime>63</TotalTime>
  <Words>439</Words>
  <Application>Microsoft Office PowerPoint</Application>
  <PresentationFormat>Grand écran</PresentationFormat>
  <Paragraphs>81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Personnalisé</vt:lpstr>
      <vt:lpstr>Application Web de Prédiction de  l’éligibilité à un Prêt Bancaire </vt:lpstr>
      <vt:lpstr>Programme</vt:lpstr>
      <vt:lpstr>Contexte</vt:lpstr>
      <vt:lpstr>Objectifs</vt:lpstr>
      <vt:lpstr>Objectifs</vt:lpstr>
      <vt:lpstr>Objectifs</vt:lpstr>
      <vt:lpstr>Processus de Développement du Projet</vt:lpstr>
      <vt:lpstr>Processus de Développement du Projet</vt:lpstr>
      <vt:lpstr>Processus de Développement du Projet</vt:lpstr>
      <vt:lpstr>Processus de Développement du Projet</vt:lpstr>
      <vt:lpstr>Technologies Utilisées</vt:lpstr>
      <vt:lpstr>Technologies Utilisées</vt:lpstr>
      <vt:lpstr>Technologies Utilisées</vt:lpstr>
      <vt:lpstr>Technologies Utilisées</vt:lpstr>
      <vt:lpstr>Démo</vt:lpstr>
      <vt:lpstr>Perspectives d'Avenir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Royce</dc:creator>
  <cp:lastModifiedBy>M. Royce</cp:lastModifiedBy>
  <cp:revision>1</cp:revision>
  <dcterms:created xsi:type="dcterms:W3CDTF">2024-08-20T09:19:10Z</dcterms:created>
  <dcterms:modified xsi:type="dcterms:W3CDTF">2024-08-20T10:22:22Z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