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16" r:id="rId12"/>
    <p:sldMasterId id="2147483829" r:id="rId13"/>
    <p:sldMasterId id="2147483842" r:id="rId14"/>
    <p:sldMasterId id="2147483855" r:id="rId15"/>
    <p:sldMasterId id="2147483868" r:id="rId16"/>
    <p:sldMasterId id="2147483881" r:id="rId17"/>
    <p:sldMasterId id="2147483907" r:id="rId18"/>
  </p:sldMasterIdLst>
  <p:notesMasterIdLst>
    <p:notesMasterId r:id="rId36"/>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8" r:id="rId30"/>
    <p:sldId id="269" r:id="rId31"/>
    <p:sldId id="270" r:id="rId32"/>
    <p:sldId id="271" r:id="rId33"/>
    <p:sldId id="272" r:id="rId34"/>
    <p:sldId id="273" r:id="rId35"/>
  </p:sldIdLst>
  <p:sldSz cx="9144000" cy="6858000" type="screen4x3"/>
  <p:notesSz cx="6858000" cy="9144000"/>
  <p:embeddedFontLst>
    <p:embeddedFont>
      <p:font typeface="Segoe UI" panose="020B0502040204020203" pitchFamily="3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Lucida Sans Unicode" panose="020B0602030504020204" pitchFamily="34" charset="0"/>
      <p:regular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45" autoAdjust="0"/>
  </p:normalViewPr>
  <p:slideViewPr>
    <p:cSldViewPr snapToGrid="0">
      <p:cViewPr varScale="1">
        <p:scale>
          <a:sx n="56" d="100"/>
          <a:sy n="56" d="100"/>
        </p:scale>
        <p:origin x="1722" y="60"/>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font" Target="fonts/font5.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Master" Target="slideMasters/slideMaster8.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769EF-3E7A-4DD3-BE0C-B7BD8C32D607}" type="datetimeFigureOut">
              <a:rPr lang="en-GB" smtClean="0"/>
              <a:t>05/01/2018</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067FF-9DCB-4AD8-8475-D00C58CE8CC1}" type="slidenum">
              <a:rPr lang="en-GB" smtClean="0"/>
              <a:t>‹Nº›</a:t>
            </a:fld>
            <a:endParaRPr lang="en-GB" dirty="0"/>
          </a:p>
        </p:txBody>
      </p:sp>
    </p:spTree>
    <p:extLst>
      <p:ext uri="{BB962C8B-B14F-4D97-AF65-F5344CB8AC3E}">
        <p14:creationId xmlns:p14="http://schemas.microsoft.com/office/powerpoint/2010/main" val="344870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F9067FF-9DCB-4AD8-8475-D00C58CE8CC1}"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2329620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88078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185839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F9067FF-9DCB-4AD8-8475-D00C58CE8CC1}"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173179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13088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618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F9067FF-9DCB-4AD8-8475-D00C58CE8CC1}"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3817595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F9067FF-9DCB-4AD8-8475-D00C58CE8CC1}"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331047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F9067FF-9DCB-4AD8-8475-D00C58CE8CC1}"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74494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F9067FF-9DCB-4AD8-8475-D00C58CE8CC1}"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3444546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F9067FF-9DCB-4AD8-8475-D00C58CE8CC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132770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138580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217823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3856714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33620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F9067FF-9DCB-4AD8-8475-D00C58CE8CC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314481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F9067FF-9DCB-4AD8-8475-D00C58CE8CC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20461C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19: Improving Query Performance</a:t>
            </a:r>
          </a:p>
        </p:txBody>
      </p:sp>
    </p:spTree>
    <p:extLst>
      <p:ext uri="{BB962C8B-B14F-4D97-AF65-F5344CB8AC3E}">
        <p14:creationId xmlns:p14="http://schemas.microsoft.com/office/powerpoint/2010/main" val="359628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4206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585768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161110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888730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34841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1879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340599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15886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78995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911479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785678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8193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510596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858954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2722838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401267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157441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48694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5663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755309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41798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23218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884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201173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3198816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7075455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822330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51111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454797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76469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2690867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2501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9129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89754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0573759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615240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48458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2166725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601854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57643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58185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27996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178857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6808955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53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355074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789816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759807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087402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902070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186547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3590589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686010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0841616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395530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087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5722757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395712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06769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946976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322369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84176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72846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425381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8370513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638921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72895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45816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860756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796403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507592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56458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729146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342523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194299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04803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1384077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6567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872538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917418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9757656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531638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489378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174402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80900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987651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7298722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70169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8913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385243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489365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434097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708216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2950377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227124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317130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837978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28724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729521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238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9389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46498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684476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4788089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457166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62327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9843110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315544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324047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321969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92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4683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576516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8337650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3809544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987842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612108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9442732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8863180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214727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5799454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024025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7465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75200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910334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84659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97773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222041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459794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5972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2974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4106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32065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804522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33585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6931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93767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563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12472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9075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2363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1423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806293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74751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4525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049827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690082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4716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669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86085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690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8123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61783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862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967710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21793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9447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66199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331672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7188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81175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60460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178927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4227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47230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24245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3866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756010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21405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4267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57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33867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072697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120433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86587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489990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20280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49558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74088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84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87219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08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4090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18189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65532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57736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558748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18253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989681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14569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66227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72135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502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1652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6754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635599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22938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13965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835351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403825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8519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6647946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020178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244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602514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22117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1744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5715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108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45091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052817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191324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7939733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62277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4307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theme" Target="../theme/theme18.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027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0424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673836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887232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147725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173029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728354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629396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089823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065368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36212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4673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646430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180120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193023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270803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453698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816979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80.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GB" dirty="0" err="1"/>
              <a:t>Módulo</a:t>
            </a:r>
            <a:r>
              <a:rPr lang="en-GB" dirty="0"/>
              <a:t> 19</a:t>
            </a:r>
          </a:p>
        </p:txBody>
      </p:sp>
      <p:sp>
        <p:nvSpPr>
          <p:cNvPr id="3" name="Subtitle 2"/>
          <p:cNvSpPr>
            <a:spLocks noGrp="1"/>
          </p:cNvSpPr>
          <p:nvPr>
            <p:ph type="subTitle" sz="quarter" idx="1"/>
          </p:nvPr>
        </p:nvSpPr>
        <p:spPr/>
        <p:txBody>
          <a:bodyPr/>
          <a:lstStyle/>
          <a:p>
            <a:r>
              <a:rPr lang="en-GB" dirty="0" err="1"/>
              <a:t>Mejorar</a:t>
            </a:r>
            <a:r>
              <a:rPr lang="en-GB" dirty="0"/>
              <a:t> el </a:t>
            </a:r>
            <a:r>
              <a:rPr lang="en-GB" dirty="0" err="1"/>
              <a:t>rendimiento</a:t>
            </a:r>
            <a:r>
              <a:rPr lang="en-GB" dirty="0"/>
              <a:t> de las </a:t>
            </a:r>
            <a:r>
              <a:rPr lang="en-GB" dirty="0" err="1"/>
              <a:t>consultas</a:t>
            </a:r>
            <a:endParaRPr lang="en-GB" dirty="0"/>
          </a:p>
        </p:txBody>
      </p:sp>
    </p:spTree>
    <p:extLst>
      <p:ext uri="{BB962C8B-B14F-4D97-AF65-F5344CB8AC3E}">
        <p14:creationId xmlns:p14="http://schemas.microsoft.com/office/powerpoint/2010/main" val="34834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17e5979-e394-4851-b7f1-c2a39cb765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Definición de cursores</a:t>
            </a:r>
            <a:endParaRPr lang="en-GB" dirty="0"/>
          </a:p>
        </p:txBody>
      </p:sp>
      <p:sp>
        <p:nvSpPr>
          <p:cNvPr id="4" name="Content Placeholder 2"/>
          <p:cNvSpPr txBox="1">
            <a:spLocks/>
          </p:cNvSpPr>
          <p:nvPr/>
        </p:nvSpPr>
        <p:spPr>
          <a:xfrm>
            <a:off x="458788" y="992188"/>
            <a:ext cx="7751762" cy="4386262"/>
          </a:xfrm>
          <a:prstGeom prst="rect">
            <a:avLst/>
          </a:prstGeom>
        </p:spPr>
        <p:txBody>
          <a:bodyPr>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kern="0" dirty="0">
                <a:solidFill>
                  <a:srgbClr val="000000"/>
                </a:solidFill>
              </a:rPr>
              <a:t>Cursores proporcionan un mecanismo para trabajar con una fila a la vez en un cierto orden</a:t>
            </a:r>
          </a:p>
          <a:p>
            <a:pPr lvl="1"/>
            <a:r>
              <a:rPr lang="es-ES" kern="0" dirty="0">
                <a:solidFill>
                  <a:srgbClr val="000000"/>
                </a:solidFill>
              </a:rPr>
              <a:t>A diferencia de conjuntos, que permitan trabajar en todas las filas de una sola vez y no tienen fin</a:t>
            </a:r>
          </a:p>
          <a:p>
            <a:pPr lvl="0"/>
            <a:r>
              <a:rPr lang="es-ES" kern="0" dirty="0">
                <a:solidFill>
                  <a:srgbClr val="000000"/>
                </a:solidFill>
              </a:rPr>
              <a:t>Conceptualmente similar a un bucle WHILE cíclico a través de los datos de una fila a la vez.</a:t>
            </a:r>
          </a:p>
          <a:p>
            <a:pPr lvl="0"/>
            <a:r>
              <a:rPr lang="es-ES" kern="0" dirty="0">
                <a:solidFill>
                  <a:srgbClr val="000000"/>
                </a:solidFill>
              </a:rPr>
              <a:t>El enfoque del cursor es a menudo un familiar para los nuevos desarrolladores de T-SQL, pero tiene sus inconvenientes</a:t>
            </a:r>
            <a:endParaRPr lang="en-US" kern="0" dirty="0">
              <a:solidFill>
                <a:srgbClr val="000000"/>
              </a:solidFill>
            </a:endParaRPr>
          </a:p>
        </p:txBody>
      </p:sp>
    </p:spTree>
    <p:extLst>
      <p:ext uri="{BB962C8B-B14F-4D97-AF65-F5344CB8AC3E}">
        <p14:creationId xmlns:p14="http://schemas.microsoft.com/office/powerpoint/2010/main" val="411639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5853b0a-d51e-4062-af33-b937545e59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Evitando Cursores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sz="2400" kern="0" dirty="0">
                <a:solidFill>
                  <a:srgbClr val="000000"/>
                </a:solidFill>
              </a:rPr>
              <a:t>Cursores contradicen el modelo relacional, que opera en conjuntos</a:t>
            </a:r>
          </a:p>
          <a:p>
            <a:pPr lvl="0"/>
            <a:r>
              <a:rPr lang="es-ES" sz="2400" kern="0" dirty="0">
                <a:solidFill>
                  <a:srgbClr val="000000"/>
                </a:solidFill>
              </a:rPr>
              <a:t>Cursores normalmente requieren más código que el enfoque basado en conjuntos</a:t>
            </a:r>
          </a:p>
          <a:p>
            <a:pPr lvl="0"/>
            <a:r>
              <a:rPr lang="es-ES" sz="2400" kern="0" dirty="0">
                <a:solidFill>
                  <a:srgbClr val="000000"/>
                </a:solidFill>
              </a:rPr>
              <a:t>Cursores normalmente incurren en más sobrecarga durante la ejecución de una operación basada en conjunto comparable</a:t>
            </a:r>
          </a:p>
          <a:p>
            <a:pPr lvl="1"/>
            <a:r>
              <a:rPr lang="es-ES" sz="2000" kern="0" dirty="0">
                <a:solidFill>
                  <a:srgbClr val="000000"/>
                </a:solidFill>
              </a:rPr>
              <a:t>Alternativas a los cursores:</a:t>
            </a:r>
          </a:p>
          <a:p>
            <a:pPr lvl="1"/>
            <a:r>
              <a:rPr lang="es-ES" sz="2000" kern="0" dirty="0">
                <a:solidFill>
                  <a:srgbClr val="000000"/>
                </a:solidFill>
              </a:rPr>
              <a:t>Funciones de ventanas</a:t>
            </a:r>
          </a:p>
          <a:p>
            <a:pPr lvl="1"/>
            <a:r>
              <a:rPr lang="es-ES" sz="2000" kern="0" dirty="0">
                <a:solidFill>
                  <a:srgbClr val="000000"/>
                </a:solidFill>
              </a:rPr>
              <a:t>Las funciones de agregado</a:t>
            </a:r>
          </a:p>
          <a:p>
            <a:pPr lvl="0"/>
            <a:r>
              <a:rPr lang="es-ES" sz="2400" kern="0" dirty="0">
                <a:solidFill>
                  <a:srgbClr val="000000"/>
                </a:solidFill>
              </a:rPr>
              <a:t>usos apropiados para los cursores:</a:t>
            </a:r>
          </a:p>
          <a:p>
            <a:pPr lvl="1"/>
            <a:r>
              <a:rPr lang="es-ES" sz="2000" kern="0" dirty="0">
                <a:solidFill>
                  <a:srgbClr val="000000"/>
                </a:solidFill>
              </a:rPr>
              <a:t>La generación de código SQL dinámico</a:t>
            </a:r>
          </a:p>
          <a:p>
            <a:pPr lvl="1"/>
            <a:r>
              <a:rPr lang="es-ES" sz="2000" kern="0" dirty="0">
                <a:solidFill>
                  <a:srgbClr val="000000"/>
                </a:solidFill>
              </a:rPr>
              <a:t>La realización de tareas administrativas</a:t>
            </a:r>
            <a:endParaRPr lang="en-US" sz="2000" kern="0" dirty="0">
              <a:solidFill>
                <a:srgbClr val="000000"/>
              </a:solidFill>
            </a:endParaRPr>
          </a:p>
        </p:txBody>
      </p:sp>
    </p:spTree>
    <p:extLst>
      <p:ext uri="{BB962C8B-B14F-4D97-AF65-F5344CB8AC3E}">
        <p14:creationId xmlns:p14="http://schemas.microsoft.com/office/powerpoint/2010/main" val="248510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5253" cy="740664"/>
          </a:xfrm>
        </p:spPr>
        <p:txBody>
          <a:bodyPr/>
          <a:lstStyle/>
          <a:p>
            <a:r>
              <a:rPr lang="es-ES" dirty="0"/>
              <a:t>Lección 2: Desplegando consultas de rendimiento</a:t>
            </a:r>
            <a:endParaRPr lang="en-GB" dirty="0"/>
          </a:p>
        </p:txBody>
      </p:sp>
      <p:sp>
        <p:nvSpPr>
          <p:cNvPr id="3" name="Text Placeholder 2"/>
          <p:cNvSpPr>
            <a:spLocks noGrp="1"/>
          </p:cNvSpPr>
          <p:nvPr>
            <p:ph type="body" idx="1"/>
          </p:nvPr>
        </p:nvSpPr>
        <p:spPr/>
        <p:txBody>
          <a:bodyPr/>
          <a:lstStyle/>
          <a:p>
            <a:r>
              <a:rPr lang="es-ES" dirty="0"/>
              <a:t>¿Qué es un plan de ejecución?</a:t>
            </a:r>
          </a:p>
          <a:p>
            <a:r>
              <a:rPr lang="es-ES" dirty="0"/>
              <a:t>Los planes reales y estimados de ejecución</a:t>
            </a:r>
          </a:p>
          <a:p>
            <a:r>
              <a:rPr lang="es-ES" dirty="0"/>
              <a:t>Visualización de los planes de ejecución gráficos</a:t>
            </a:r>
          </a:p>
          <a:p>
            <a:r>
              <a:rPr lang="es-ES" dirty="0"/>
              <a:t>Interpretar el plan de ejecución</a:t>
            </a:r>
          </a:p>
          <a:p>
            <a:r>
              <a:rPr lang="es-ES" dirty="0"/>
              <a:t>Viendo Estadísticas de consultas</a:t>
            </a:r>
          </a:p>
          <a:p>
            <a:r>
              <a:rPr lang="es-ES" dirty="0"/>
              <a:t>Demostración: Viendo la consulta de datos de rendimiento</a:t>
            </a:r>
            <a:endParaRPr lang="en-GB" dirty="0"/>
          </a:p>
        </p:txBody>
      </p:sp>
    </p:spTree>
    <p:extLst>
      <p:ext uri="{BB962C8B-B14F-4D97-AF65-F5344CB8AC3E}">
        <p14:creationId xmlns:p14="http://schemas.microsoft.com/office/powerpoint/2010/main" val="359020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Qué</a:t>
            </a:r>
            <a:r>
              <a:rPr lang="en-GB" dirty="0"/>
              <a:t> </a:t>
            </a:r>
            <a:r>
              <a:rPr lang="en-GB" dirty="0" err="1"/>
              <a:t>es</a:t>
            </a:r>
            <a:r>
              <a:rPr lang="en-GB" dirty="0"/>
              <a:t> un plan de </a:t>
            </a:r>
            <a:r>
              <a:rPr lang="en-GB" dirty="0" err="1"/>
              <a:t>ejecución</a:t>
            </a:r>
            <a:r>
              <a:rPr lang="en-GB" dirty="0"/>
              <a:t>?</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sz="2400" kern="0" dirty="0">
                <a:solidFill>
                  <a:srgbClr val="000000"/>
                </a:solidFill>
              </a:rPr>
              <a:t>Revisión del proceso de ejecución de una consulta:</a:t>
            </a:r>
          </a:p>
          <a:p>
            <a:pPr lvl="1"/>
            <a:r>
              <a:rPr lang="es-ES" sz="2000" kern="0" dirty="0">
                <a:solidFill>
                  <a:srgbClr val="000000"/>
                </a:solidFill>
              </a:rPr>
              <a:t>Analizar, resolver, optimizar, ejecutar</a:t>
            </a:r>
          </a:p>
          <a:p>
            <a:pPr lvl="0"/>
            <a:r>
              <a:rPr lang="es-ES" sz="2400" kern="0" dirty="0">
                <a:solidFill>
                  <a:srgbClr val="000000"/>
                </a:solidFill>
              </a:rPr>
              <a:t>Un plan de ejecución incluye información sobre qué tablas acceso, lo que los índices, lo que une a realizar</a:t>
            </a:r>
          </a:p>
          <a:p>
            <a:pPr lvl="1"/>
            <a:r>
              <a:rPr lang="es-ES" sz="2000" kern="0" dirty="0">
                <a:solidFill>
                  <a:srgbClr val="000000"/>
                </a:solidFill>
              </a:rPr>
              <a:t>Si existen estadísticas para una columna o índice correspondiente, a continuación, el optimizador utilizará en sus cálculos</a:t>
            </a:r>
          </a:p>
          <a:p>
            <a:pPr lvl="0"/>
            <a:r>
              <a:rPr lang="es-ES" sz="2400" kern="0" dirty="0">
                <a:solidFill>
                  <a:srgbClr val="000000"/>
                </a:solidFill>
              </a:rPr>
              <a:t>herramientas de SQL Server proporcionan acceso a los planes de ejecución para mostrar cómo se ejecuta una consulta o cómo iba a ser ejecutado</a:t>
            </a:r>
          </a:p>
          <a:p>
            <a:pPr lvl="1"/>
            <a:r>
              <a:rPr lang="es-ES" sz="2000" kern="0" dirty="0">
                <a:solidFill>
                  <a:srgbClr val="000000"/>
                </a:solidFill>
              </a:rPr>
              <a:t>Planes disponibles en formato de texto (en desuso), formato XML, y representaciones gráficas de XML</a:t>
            </a:r>
          </a:p>
          <a:p>
            <a:pPr lvl="0"/>
            <a:r>
              <a:rPr lang="es-ES" sz="2400" kern="0" dirty="0">
                <a:solidFill>
                  <a:srgbClr val="000000"/>
                </a:solidFill>
              </a:rPr>
              <a:t>Visor de planos accesibles en los resultados del panel de SSMS</a:t>
            </a:r>
            <a:endParaRPr lang="en-US" sz="2400" kern="0" dirty="0">
              <a:solidFill>
                <a:srgbClr val="000000"/>
              </a:solidFill>
            </a:endParaRPr>
          </a:p>
        </p:txBody>
      </p:sp>
    </p:spTree>
    <p:extLst>
      <p:ext uri="{BB962C8B-B14F-4D97-AF65-F5344CB8AC3E}">
        <p14:creationId xmlns:p14="http://schemas.microsoft.com/office/powerpoint/2010/main" val="1794357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Planes de ejecución reales y estimados</a:t>
            </a:r>
            <a:endParaRPr lang="en-GB" dirty="0"/>
          </a:p>
        </p:txBody>
      </p:sp>
      <p:sp>
        <p:nvSpPr>
          <p:cNvPr id="4" name="Content Placeholder 2"/>
          <p:cNvSpPr txBox="1">
            <a:spLocks/>
          </p:cNvSpPr>
          <p:nvPr/>
        </p:nvSpPr>
        <p:spPr>
          <a:xfrm>
            <a:off x="458788" y="69780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sz="2200" kern="0" dirty="0">
                <a:solidFill>
                  <a:srgbClr val="000000"/>
                </a:solidFill>
              </a:rPr>
              <a:t>Los planes de ejecución de forma gráfica representan los métodos que utiliza SQL Server para ejecutar las sentencias en una consulta T-SQL</a:t>
            </a:r>
          </a:p>
          <a:p>
            <a:pPr lvl="0"/>
            <a:r>
              <a:rPr lang="es-ES" sz="2200" kern="0" dirty="0">
                <a:solidFill>
                  <a:srgbClr val="000000"/>
                </a:solidFill>
              </a:rPr>
              <a:t>SSMS proporciona acceso a dos tipos de planes de ejecución:</a:t>
            </a:r>
          </a:p>
          <a:p>
            <a:pPr lvl="1"/>
            <a:r>
              <a:rPr lang="es-ES" sz="2000" kern="0" dirty="0">
                <a:solidFill>
                  <a:srgbClr val="000000"/>
                </a:solidFill>
              </a:rPr>
              <a:t>planes de ejecución estimados no ejecutar la consulta. En cambio, muestran el plan de que SQL Server probablemente usaría si se ejecuta la consulta.</a:t>
            </a:r>
          </a:p>
          <a:p>
            <a:pPr lvl="1"/>
            <a:r>
              <a:rPr lang="es-ES" sz="2000" kern="0" dirty="0">
                <a:solidFill>
                  <a:srgbClr val="000000"/>
                </a:solidFill>
              </a:rPr>
              <a:t>planes de ejecución reales se devuelven la próxima vez que se ejecute la consulta. Presentan el plan que realmente fue utilizado por SQL Server.</a:t>
            </a:r>
            <a:endParaRPr lang="en-US" sz="1600" kern="0" dirty="0">
              <a:solidFill>
                <a:srgbClr val="000000"/>
              </a:solidFill>
            </a:endParaRPr>
          </a:p>
        </p:txBody>
      </p:sp>
      <p:pic>
        <p:nvPicPr>
          <p:cNvPr id="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432"/>
          <a:stretch/>
        </p:blipFill>
        <p:spPr bwMode="auto">
          <a:xfrm>
            <a:off x="796248" y="4544368"/>
            <a:ext cx="7102242" cy="226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736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Visualización de planes de ejecución gráfica</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GT" sz="2400" kern="0" dirty="0">
                <a:solidFill>
                  <a:srgbClr val="000000"/>
                </a:solidFill>
              </a:rPr>
              <a:t>Habilitar visores de plan de ejecución en SSMS</a:t>
            </a:r>
            <a:endParaRPr lang="en-US" sz="2400" kern="0" dirty="0">
              <a:solidFill>
                <a:srgbClr val="000000"/>
              </a:solidFill>
            </a:endParaRPr>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03" y="1500649"/>
            <a:ext cx="5181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812099"/>
          <p:cNvSpPr>
            <a:spLocks noChangeArrowheads="1"/>
          </p:cNvSpPr>
          <p:nvPr/>
        </p:nvSpPr>
        <p:spPr bwMode="auto">
          <a:xfrm>
            <a:off x="315603" y="2772444"/>
            <a:ext cx="4232787" cy="512763"/>
          </a:xfrm>
          <a:prstGeom prst="roundRect">
            <a:avLst>
              <a:gd name="adj" fmla="val 4167"/>
            </a:avLst>
          </a:prstGeom>
          <a:noFill/>
          <a:ln w="9525" algn="ctr">
            <a:solidFill>
              <a:srgbClr val="333333"/>
            </a:solidFill>
            <a:round/>
            <a:headEnd/>
            <a:tailEnd/>
          </a:ln>
        </p:spPr>
        <p:txBody>
          <a:bodyPr wrap="none" anchor="ctr"/>
          <a:lstStyle/>
          <a:p>
            <a:pPr algn="l">
              <a:lnSpc>
                <a:spcPct val="90000"/>
              </a:lnSpc>
              <a:spcBef>
                <a:spcPct val="40000"/>
              </a:spcBef>
            </a:pPr>
            <a:r>
              <a:rPr lang="en-US" sz="1600" b="0" dirty="0">
                <a:latin typeface="Segoe UI" panose="020B0502040204020203" pitchFamily="34" charset="0"/>
                <a:cs typeface="Segoe UI" panose="020B0502040204020203" pitchFamily="34" charset="0"/>
              </a:rPr>
              <a:t>Display Estimated Execution Plan</a:t>
            </a:r>
            <a:endParaRPr lang="en-US" sz="1600" dirty="0">
              <a:latin typeface="Segoe UI" panose="020B0502040204020203" pitchFamily="34" charset="0"/>
              <a:cs typeface="Segoe UI" panose="020B0502040204020203" pitchFamily="34" charset="0"/>
            </a:endParaRPr>
          </a:p>
        </p:txBody>
      </p:sp>
      <p:sp>
        <p:nvSpPr>
          <p:cNvPr id="9" name="Rounded Rectangle 812099"/>
          <p:cNvSpPr>
            <a:spLocks noChangeArrowheads="1"/>
          </p:cNvSpPr>
          <p:nvPr/>
        </p:nvSpPr>
        <p:spPr bwMode="auto">
          <a:xfrm>
            <a:off x="315603" y="4071771"/>
            <a:ext cx="4232787" cy="512763"/>
          </a:xfrm>
          <a:prstGeom prst="roundRect">
            <a:avLst>
              <a:gd name="adj" fmla="val 4167"/>
            </a:avLst>
          </a:prstGeom>
          <a:noFill/>
          <a:ln w="9525" algn="ctr">
            <a:solidFill>
              <a:srgbClr val="333333"/>
            </a:solidFill>
            <a:round/>
            <a:headEnd/>
            <a:tailEnd/>
          </a:ln>
        </p:spPr>
        <p:txBody>
          <a:bodyPr wrap="none" anchor="ctr"/>
          <a:lstStyle/>
          <a:p>
            <a:pPr algn="l">
              <a:lnSpc>
                <a:spcPct val="90000"/>
              </a:lnSpc>
              <a:spcBef>
                <a:spcPct val="40000"/>
              </a:spcBef>
            </a:pPr>
            <a:r>
              <a:rPr lang="en-US" sz="1600" b="0" dirty="0">
                <a:latin typeface="Segoe UI" panose="020B0502040204020203" pitchFamily="34" charset="0"/>
                <a:cs typeface="Segoe UI" panose="020B0502040204020203" pitchFamily="34" charset="0"/>
              </a:rPr>
              <a:t>Include Actual Execution Plan</a:t>
            </a:r>
            <a:endParaRPr lang="en-US" sz="1600" dirty="0">
              <a:latin typeface="Segoe UI" panose="020B0502040204020203" pitchFamily="34" charset="0"/>
              <a:cs typeface="Segoe UI" panose="020B0502040204020203" pitchFamily="34" charset="0"/>
            </a:endParaRPr>
          </a:p>
        </p:txBody>
      </p:sp>
      <p:cxnSp>
        <p:nvCxnSpPr>
          <p:cNvPr id="10" name="Straight Arrow Connector 9"/>
          <p:cNvCxnSpPr>
            <a:stCxn id="8" idx="0"/>
          </p:cNvCxnSpPr>
          <p:nvPr/>
        </p:nvCxnSpPr>
        <p:spPr bwMode="auto">
          <a:xfrm flipV="1">
            <a:off x="2431997" y="1729249"/>
            <a:ext cx="1760539" cy="104319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11" name="Straight Arrow Connector 10"/>
          <p:cNvCxnSpPr/>
          <p:nvPr/>
        </p:nvCxnSpPr>
        <p:spPr bwMode="auto">
          <a:xfrm flipV="1">
            <a:off x="4295775" y="1729249"/>
            <a:ext cx="147918" cy="1043195"/>
          </a:xfrm>
          <a:prstGeom prst="straightConnector1">
            <a:avLst/>
          </a:prstGeom>
          <a:gradFill rotWithShape="1">
            <a:gsLst>
              <a:gs pos="0">
                <a:srgbClr val="E4CD9A"/>
              </a:gs>
              <a:gs pos="100000">
                <a:srgbClr val="EEEFD7"/>
              </a:gs>
            </a:gsLst>
            <a:lin ang="2700000" scaled="1"/>
          </a:gradFill>
          <a:ln w="9525" cap="flat" cmpd="sng" algn="ctr">
            <a:solidFill>
              <a:srgbClr val="C00000"/>
            </a:solidFill>
            <a:prstDash val="solid"/>
            <a:round/>
            <a:headEnd type="none" w="med" len="med"/>
            <a:tailEnd type="arrow"/>
          </a:ln>
          <a:effectLst>
            <a:outerShdw dist="35921" dir="2700000" algn="ctr" rotWithShape="0">
              <a:srgbClr val="AFAFAF"/>
            </a:outerShdw>
          </a:effectLst>
        </p:spPr>
      </p:cxnSp>
      <p:cxnSp>
        <p:nvCxnSpPr>
          <p:cNvPr id="12" name="Straight Arrow Connector 11"/>
          <p:cNvCxnSpPr>
            <a:stCxn id="8" idx="3"/>
          </p:cNvCxnSpPr>
          <p:nvPr/>
        </p:nvCxnSpPr>
        <p:spPr bwMode="auto">
          <a:xfrm>
            <a:off x="4548390" y="3028826"/>
            <a:ext cx="1061835" cy="512514"/>
          </a:xfrm>
          <a:prstGeom prst="straightConnector1">
            <a:avLst/>
          </a:prstGeom>
          <a:gradFill rotWithShape="1">
            <a:gsLst>
              <a:gs pos="0">
                <a:srgbClr val="E4CD9A"/>
              </a:gs>
              <a:gs pos="100000">
                <a:srgbClr val="EEEFD7"/>
              </a:gs>
            </a:gsLst>
            <a:lin ang="2700000" scaled="1"/>
          </a:gradFill>
          <a:ln w="9525" cap="flat" cmpd="sng" algn="ctr">
            <a:solidFill>
              <a:srgbClr val="C00000"/>
            </a:solidFill>
            <a:prstDash val="solid"/>
            <a:round/>
            <a:headEnd type="none" w="med" len="med"/>
            <a:tailEnd type="arrow"/>
          </a:ln>
          <a:effectLst>
            <a:outerShdw dist="35921" dir="2700000" algn="ctr" rotWithShape="0">
              <a:srgbClr val="AFAFAF"/>
            </a:outerShdw>
          </a:effectLst>
        </p:spPr>
      </p:cxnSp>
      <p:cxnSp>
        <p:nvCxnSpPr>
          <p:cNvPr id="13" name="Straight Arrow Connector 12"/>
          <p:cNvCxnSpPr/>
          <p:nvPr/>
        </p:nvCxnSpPr>
        <p:spPr bwMode="auto">
          <a:xfrm>
            <a:off x="4548390" y="4328152"/>
            <a:ext cx="1061835" cy="256382"/>
          </a:xfrm>
          <a:prstGeom prst="straightConnector1">
            <a:avLst/>
          </a:prstGeom>
          <a:gradFill rotWithShape="1">
            <a:gsLst>
              <a:gs pos="0">
                <a:srgbClr val="E4CD9A"/>
              </a:gs>
              <a:gs pos="100000">
                <a:srgbClr val="EEEFD7"/>
              </a:gs>
            </a:gsLst>
            <a:lin ang="2700000" scaled="1"/>
          </a:gradFill>
          <a:ln w="9525" cap="flat" cmpd="sng" algn="ctr">
            <a:solidFill>
              <a:srgbClr val="0070C0"/>
            </a:solidFill>
            <a:prstDash val="solid"/>
            <a:round/>
            <a:headEnd type="none" w="med" len="med"/>
            <a:tailEnd type="arrow"/>
          </a:ln>
          <a:effectLst>
            <a:outerShdw dist="35921" dir="2700000" algn="ctr" rotWithShape="0">
              <a:srgbClr val="AFAFAF"/>
            </a:outerShdw>
          </a:effectLst>
        </p:spPr>
      </p:cxnSp>
      <p:cxnSp>
        <p:nvCxnSpPr>
          <p:cNvPr id="14" name="Straight Arrow Connector 13"/>
          <p:cNvCxnSpPr>
            <a:stCxn id="9" idx="3"/>
          </p:cNvCxnSpPr>
          <p:nvPr/>
        </p:nvCxnSpPr>
        <p:spPr bwMode="auto">
          <a:xfrm flipV="1">
            <a:off x="4548390" y="1729250"/>
            <a:ext cx="607117" cy="2598903"/>
          </a:xfrm>
          <a:prstGeom prst="straightConnector1">
            <a:avLst/>
          </a:prstGeom>
          <a:gradFill rotWithShape="1">
            <a:gsLst>
              <a:gs pos="0">
                <a:srgbClr val="E4CD9A"/>
              </a:gs>
              <a:gs pos="100000">
                <a:srgbClr val="EEEFD7"/>
              </a:gs>
            </a:gsLst>
            <a:lin ang="2700000" scaled="1"/>
          </a:gradFill>
          <a:ln w="9525" cap="flat" cmpd="sng" algn="ctr">
            <a:solidFill>
              <a:srgbClr val="0070C0"/>
            </a:solidFill>
            <a:prstDash val="solid"/>
            <a:round/>
            <a:headEnd type="none" w="med" len="med"/>
            <a:tailEnd type="arrow"/>
          </a:ln>
          <a:effectLst>
            <a:outerShdw dist="35921" dir="2700000" algn="ctr" rotWithShape="0">
              <a:srgbClr val="AFAFAF"/>
            </a:outerShdw>
          </a:effectLst>
        </p:spPr>
      </p:cxnSp>
      <p:pic>
        <p:nvPicPr>
          <p:cNvPr id="1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7119" y="1904060"/>
            <a:ext cx="32099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198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ebff0e3-ac05-4930-ae54-ed3aae1a45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Interpretando el plan de ejecución</a:t>
            </a:r>
            <a:endParaRPr lang="en-GB" dirty="0"/>
          </a:p>
        </p:txBody>
      </p:sp>
      <p:sp>
        <p:nvSpPr>
          <p:cNvPr id="4" name="Content Placeholder 2"/>
          <p:cNvSpPr txBox="1">
            <a:spLocks/>
          </p:cNvSpPr>
          <p:nvPr/>
        </p:nvSpPr>
        <p:spPr>
          <a:xfrm>
            <a:off x="460375" y="87141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s-GT" sz="2000" kern="0" dirty="0"/>
              <a:t>Lea el plan de derecha a izquierda, de arriba a abajo</a:t>
            </a:r>
          </a:p>
          <a:p>
            <a:pPr lvl="2"/>
            <a:r>
              <a:rPr lang="es-GT" sz="1600" kern="0" dirty="0"/>
              <a:t>Desplace el puntero del mouse sobre un elemento para ver información adicional</a:t>
            </a:r>
          </a:p>
          <a:p>
            <a:pPr lvl="1"/>
            <a:r>
              <a:rPr lang="es-GT" sz="2000" kern="0" dirty="0"/>
              <a:t>Los porcentajes indican el costo del operador en relación con la consulta total</a:t>
            </a:r>
          </a:p>
          <a:p>
            <a:pPr lvl="1"/>
            <a:r>
              <a:rPr lang="es-GT" sz="2000" kern="0" dirty="0"/>
              <a:t>El grosor de las líneas entre los operadores indica el número relativo de filas que pasan por</a:t>
            </a:r>
          </a:p>
          <a:p>
            <a:pPr lvl="1"/>
            <a:r>
              <a:rPr lang="es-GT" sz="2000" kern="0" dirty="0"/>
              <a:t>Para problemas, busque líneas gruesas que conduzcan a operadores de alto costo</a:t>
            </a:r>
          </a:p>
          <a:p>
            <a:pPr lvl="1"/>
            <a:r>
              <a:rPr lang="es-GT" sz="2000" kern="0" dirty="0"/>
              <a:t>En un plan de ejecución real, tenga en cuenta las diferencias entre los valores estimados y reales</a:t>
            </a:r>
          </a:p>
          <a:p>
            <a:pPr lvl="2"/>
            <a:r>
              <a:rPr lang="es-GT" sz="1600" kern="0" dirty="0"/>
              <a:t>Las grandes variaciones pueden indicar problemas con las estimaciones</a:t>
            </a:r>
            <a:endParaRPr lang="en-US" sz="1400" kern="0"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1698" y="4932653"/>
            <a:ext cx="6140604" cy="192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63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11e6954-c01b-4537-aea7-73f7cc132e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Visualización de estadísticas de consulta</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sz="2400" kern="0" dirty="0">
                <a:solidFill>
                  <a:srgbClr val="000000"/>
                </a:solidFill>
              </a:rPr>
              <a:t>SQL Server proporciona información detallada sobre el tiempo de ejecución de la ejecución de una consulta</a:t>
            </a:r>
          </a:p>
          <a:p>
            <a:pPr lvl="0"/>
            <a:r>
              <a:rPr lang="es-ES" sz="2400" kern="0" dirty="0">
                <a:solidFill>
                  <a:srgbClr val="000000"/>
                </a:solidFill>
              </a:rPr>
              <a:t>STATISTICS TIME mostrará el tiempo pasó analizar y compilar una consulta</a:t>
            </a:r>
          </a:p>
          <a:p>
            <a:pPr lvl="0"/>
            <a:endParaRPr lang="es-ES" sz="2400" kern="0" dirty="0">
              <a:solidFill>
                <a:srgbClr val="000000"/>
              </a:solidFill>
            </a:endParaRPr>
          </a:p>
          <a:p>
            <a:pPr lvl="0"/>
            <a:endParaRPr lang="es-ES" sz="2400" kern="0" dirty="0">
              <a:solidFill>
                <a:srgbClr val="000000"/>
              </a:solidFill>
            </a:endParaRPr>
          </a:p>
          <a:p>
            <a:pPr lvl="0"/>
            <a:r>
              <a:rPr lang="es-ES" sz="2400" kern="0" dirty="0">
                <a:solidFill>
                  <a:srgbClr val="000000"/>
                </a:solidFill>
              </a:rPr>
              <a:t>STATISTICS IO mostrará cantidad de actividad del disco generado por una consulta</a:t>
            </a:r>
            <a:endParaRPr lang="en-US" sz="2400" kern="0" dirty="0">
              <a:solidFill>
                <a:srgbClr val="000000"/>
              </a:solidFill>
            </a:endParaRPr>
          </a:p>
        </p:txBody>
      </p:sp>
      <p:sp>
        <p:nvSpPr>
          <p:cNvPr id="5" name="AutoShape 3"/>
          <p:cNvSpPr>
            <a:spLocks noChangeArrowheads="1"/>
          </p:cNvSpPr>
          <p:nvPr/>
        </p:nvSpPr>
        <p:spPr bwMode="auto">
          <a:xfrm>
            <a:off x="805797" y="2790821"/>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STATISTICS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TIME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ON</a:t>
            </a:r>
            <a:r>
              <a:rPr lang="en-US" b="1" dirty="0">
                <a:solidFill>
                  <a:srgbClr val="808080"/>
                </a:solidFill>
                <a:latin typeface="Lucida Sans Unicode" panose="020B0602030504020204" pitchFamily="34" charset="0"/>
                <a:cs typeface="Lucida Sans Unicode" panose="020B0602030504020204" pitchFamily="34" charset="0"/>
              </a:rPr>
              <a:t>;</a:t>
            </a:r>
          </a:p>
        </p:txBody>
      </p:sp>
      <p:sp>
        <p:nvSpPr>
          <p:cNvPr id="16" name="AutoShape 3"/>
          <p:cNvSpPr>
            <a:spLocks noChangeArrowheads="1"/>
          </p:cNvSpPr>
          <p:nvPr/>
        </p:nvSpPr>
        <p:spPr bwMode="auto">
          <a:xfrm>
            <a:off x="805797" y="4597178"/>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dirty="0">
                <a:solidFill>
                  <a:srgbClr val="0000FF"/>
                </a:solidFill>
                <a:latin typeface="Lucida Sans Unicode" panose="020B0602030504020204" pitchFamily="34" charset="0"/>
                <a:cs typeface="Lucida Sans Unicode" panose="020B0602030504020204" pitchFamily="34" charset="0"/>
              </a:rPr>
              <a:t>SET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STATISTICS</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IO ON</a:t>
            </a:r>
            <a:r>
              <a:rPr lang="en-US"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80864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Descripción</a:t>
            </a:r>
            <a:r>
              <a:rPr lang="en-GB" dirty="0"/>
              <a:t> general del </a:t>
            </a:r>
            <a:r>
              <a:rPr lang="en-GB" dirty="0" err="1"/>
              <a:t>módulo</a:t>
            </a:r>
            <a:endParaRPr lang="en-GB" dirty="0"/>
          </a:p>
        </p:txBody>
      </p:sp>
      <p:sp>
        <p:nvSpPr>
          <p:cNvPr id="3" name="Text Placeholder 2"/>
          <p:cNvSpPr>
            <a:spLocks noGrp="1"/>
          </p:cNvSpPr>
          <p:nvPr>
            <p:ph type="body" idx="1"/>
          </p:nvPr>
        </p:nvSpPr>
        <p:spPr/>
        <p:txBody>
          <a:bodyPr/>
          <a:lstStyle/>
          <a:p>
            <a:r>
              <a:rPr lang="es-ES" dirty="0"/>
              <a:t>Factores en el rendimiento de la consulta</a:t>
            </a:r>
          </a:p>
          <a:p>
            <a:r>
              <a:rPr lang="es-ES" dirty="0"/>
              <a:t>Desplegando consultas de datos de rendimiento</a:t>
            </a:r>
            <a:endParaRPr lang="en-GB" dirty="0"/>
          </a:p>
        </p:txBody>
      </p:sp>
    </p:spTree>
    <p:extLst>
      <p:ext uri="{BB962C8B-B14F-4D97-AF65-F5344CB8AC3E}">
        <p14:creationId xmlns:p14="http://schemas.microsoft.com/office/powerpoint/2010/main" val="260873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40280" cy="740664"/>
          </a:xfrm>
        </p:spPr>
        <p:txBody>
          <a:bodyPr/>
          <a:lstStyle/>
          <a:p>
            <a:r>
              <a:rPr lang="es-ES" dirty="0"/>
              <a:t>Lección 1: Factores de rendimiento de la consulta</a:t>
            </a:r>
            <a:endParaRPr lang="en-GB" dirty="0"/>
          </a:p>
        </p:txBody>
      </p:sp>
      <p:sp>
        <p:nvSpPr>
          <p:cNvPr id="3" name="Text Placeholder 2"/>
          <p:cNvSpPr>
            <a:spLocks noGrp="1"/>
          </p:cNvSpPr>
          <p:nvPr>
            <p:ph type="body" idx="1"/>
          </p:nvPr>
        </p:nvSpPr>
        <p:spPr/>
        <p:txBody>
          <a:bodyPr/>
          <a:lstStyle/>
          <a:p>
            <a:r>
              <a:rPr lang="es-ES" sz="2400" dirty="0"/>
              <a:t>Escribir consultas con buen desempeño</a:t>
            </a:r>
          </a:p>
          <a:p>
            <a:r>
              <a:rPr lang="es-ES" sz="2400" dirty="0"/>
              <a:t>La indexación en SQL Server</a:t>
            </a:r>
          </a:p>
          <a:p>
            <a:r>
              <a:rPr lang="es-ES" sz="2400" dirty="0"/>
              <a:t>Fundamentos de índice de servidor SQL: índices agrupados</a:t>
            </a:r>
          </a:p>
          <a:p>
            <a:r>
              <a:rPr lang="es-ES" sz="2400" dirty="0"/>
              <a:t>Fundamentos de índice de servidor SQL: Índices no agrupados</a:t>
            </a:r>
          </a:p>
          <a:p>
            <a:r>
              <a:rPr lang="es-ES" sz="2400" dirty="0"/>
              <a:t>Los índices de SQL Server: Consideraciones sobre el rendimiento</a:t>
            </a:r>
          </a:p>
          <a:p>
            <a:r>
              <a:rPr lang="es-ES" sz="2400" dirty="0"/>
              <a:t>Estadísticas de distribución</a:t>
            </a:r>
          </a:p>
          <a:p>
            <a:r>
              <a:rPr lang="es-ES" sz="2400" dirty="0"/>
              <a:t>Definición de cursores</a:t>
            </a:r>
          </a:p>
          <a:p>
            <a:r>
              <a:rPr lang="es-ES" sz="2400" dirty="0"/>
              <a:t>Evitar cursores</a:t>
            </a:r>
          </a:p>
          <a:p>
            <a:r>
              <a:rPr lang="es-ES" sz="2400" dirty="0"/>
              <a:t>Demostración: Los factores de rendimiento de la consulta</a:t>
            </a:r>
            <a:endParaRPr lang="en-GB" sz="2400" dirty="0"/>
          </a:p>
        </p:txBody>
      </p:sp>
    </p:spTree>
    <p:extLst>
      <p:ext uri="{BB962C8B-B14F-4D97-AF65-F5344CB8AC3E}">
        <p14:creationId xmlns:p14="http://schemas.microsoft.com/office/powerpoint/2010/main" val="120945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Escribir consultas con buen desempeño</a:t>
            </a:r>
            <a:endParaRPr lang="en-GB" dirty="0"/>
          </a:p>
        </p:txBody>
      </p:sp>
      <p:sp>
        <p:nvSpPr>
          <p:cNvPr id="4" name="Content Placeholder 2"/>
          <p:cNvSpPr txBox="1">
            <a:spLocks/>
          </p:cNvSpPr>
          <p:nvPr/>
        </p:nvSpPr>
        <p:spPr>
          <a:xfrm>
            <a:off x="334097" y="853642"/>
            <a:ext cx="868521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sz="2300" kern="0" dirty="0">
                <a:solidFill>
                  <a:srgbClr val="000000"/>
                </a:solidFill>
              </a:rPr>
              <a:t>Sólo recuperar lo que necesita</a:t>
            </a:r>
            <a:endParaRPr lang="en-US" sz="2300" kern="0" dirty="0">
              <a:solidFill>
                <a:srgbClr val="000000"/>
              </a:solidFill>
            </a:endParaRPr>
          </a:p>
          <a:p>
            <a:pPr lvl="1"/>
            <a:r>
              <a:rPr lang="es-ES" sz="2000" kern="0" dirty="0">
                <a:solidFill>
                  <a:srgbClr val="000000"/>
                </a:solidFill>
              </a:rPr>
              <a:t>En la cláusula SELECT, utilice únicamente las columnas necesarias - evitar *</a:t>
            </a:r>
          </a:p>
          <a:p>
            <a:pPr lvl="1"/>
            <a:r>
              <a:rPr lang="es-ES" sz="2000" kern="0" dirty="0">
                <a:solidFill>
                  <a:srgbClr val="000000"/>
                </a:solidFill>
              </a:rPr>
              <a:t>Utilice una cláusula WHERE, para filtrar y devolver </a:t>
            </a:r>
            <a:r>
              <a:rPr lang="es-GT" sz="2000" kern="0" dirty="0">
                <a:solidFill>
                  <a:srgbClr val="000000"/>
                </a:solidFill>
              </a:rPr>
              <a:t>solo las filas necesarias</a:t>
            </a:r>
            <a:endParaRPr lang="en-US" sz="2000" kern="0" dirty="0">
              <a:solidFill>
                <a:srgbClr val="000000"/>
              </a:solidFill>
            </a:endParaRPr>
          </a:p>
          <a:p>
            <a:pPr lvl="0"/>
            <a:r>
              <a:rPr lang="es-ES" sz="2300" kern="0" dirty="0">
                <a:solidFill>
                  <a:srgbClr val="000000"/>
                </a:solidFill>
              </a:rPr>
              <a:t>Mejorar el rendimiento de la búsqueda de la cláusula WHERE</a:t>
            </a:r>
            <a:endParaRPr lang="en-US" sz="2300" kern="0" dirty="0">
              <a:solidFill>
                <a:srgbClr val="000000"/>
              </a:solidFill>
            </a:endParaRPr>
          </a:p>
          <a:p>
            <a:pPr lvl="1"/>
            <a:r>
              <a:rPr lang="es-ES" sz="2000" kern="0" dirty="0">
                <a:solidFill>
                  <a:srgbClr val="000000"/>
                </a:solidFill>
              </a:rPr>
              <a:t>Evitar expresiones que manipulan columnas en el predicado</a:t>
            </a:r>
            <a:endParaRPr lang="en-US" sz="2000" kern="0" dirty="0">
              <a:solidFill>
                <a:srgbClr val="000000"/>
              </a:solidFill>
            </a:endParaRPr>
          </a:p>
          <a:p>
            <a:pPr lvl="0"/>
            <a:r>
              <a:rPr lang="es-ES" sz="2300" kern="0" dirty="0">
                <a:solidFill>
                  <a:srgbClr val="000000"/>
                </a:solidFill>
              </a:rPr>
              <a:t>Minimizar el uso de tablas temporales frente a las variables de tabla</a:t>
            </a:r>
            <a:endParaRPr lang="en-US" sz="2300" kern="0" dirty="0">
              <a:solidFill>
                <a:srgbClr val="000000"/>
              </a:solidFill>
            </a:endParaRPr>
          </a:p>
          <a:p>
            <a:pPr lvl="1"/>
            <a:r>
              <a:rPr lang="es-ES" sz="2000" kern="0" dirty="0">
                <a:solidFill>
                  <a:srgbClr val="000000"/>
                </a:solidFill>
              </a:rPr>
              <a:t>Utilice las funciones de ventanas u otras operaciones basadas en conjuntos cuando sea posible</a:t>
            </a:r>
            <a:endParaRPr lang="en-US" sz="2000" kern="0" dirty="0">
              <a:solidFill>
                <a:srgbClr val="000000"/>
              </a:solidFill>
            </a:endParaRPr>
          </a:p>
          <a:p>
            <a:pPr lvl="0"/>
            <a:r>
              <a:rPr lang="es-ES" sz="2300" kern="0" dirty="0">
                <a:solidFill>
                  <a:srgbClr val="000000"/>
                </a:solidFill>
              </a:rPr>
              <a:t>Evitar los cursores y otros métodos iterativos</a:t>
            </a:r>
          </a:p>
          <a:p>
            <a:pPr lvl="0"/>
            <a:r>
              <a:rPr lang="es-ES" sz="2300" kern="0" dirty="0">
                <a:solidFill>
                  <a:srgbClr val="000000"/>
                </a:solidFill>
              </a:rPr>
              <a:t>Trabaje con su administrador de la base (DBA) para organizar buenos índices para apoyar filtros, </a:t>
            </a:r>
            <a:r>
              <a:rPr lang="es-ES" sz="2300" kern="0" dirty="0" err="1">
                <a:solidFill>
                  <a:srgbClr val="000000"/>
                </a:solidFill>
              </a:rPr>
              <a:t>joins</a:t>
            </a:r>
            <a:r>
              <a:rPr lang="es-ES" sz="2300" kern="0" dirty="0">
                <a:solidFill>
                  <a:srgbClr val="000000"/>
                </a:solidFill>
              </a:rPr>
              <a:t>, y ordenamientos</a:t>
            </a:r>
          </a:p>
          <a:p>
            <a:pPr lvl="0"/>
            <a:r>
              <a:rPr lang="es-ES" sz="2300" kern="0" dirty="0">
                <a:solidFill>
                  <a:srgbClr val="000000"/>
                </a:solidFill>
              </a:rPr>
              <a:t>Aprender cómo hacer frente a las tareas con diferentes enfoques de consulta para comparar el rendimiento</a:t>
            </a:r>
          </a:p>
        </p:txBody>
      </p:sp>
    </p:spTree>
    <p:extLst>
      <p:ext uri="{BB962C8B-B14F-4D97-AF65-F5344CB8AC3E}">
        <p14:creationId xmlns:p14="http://schemas.microsoft.com/office/powerpoint/2010/main" val="325094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La indexación en SQL Server</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kern="0" dirty="0">
                <a:solidFill>
                  <a:srgbClr val="000000"/>
                </a:solidFill>
              </a:rPr>
              <a:t>SQL Server tiene acceso a datos mediante el uso de índices o mediante el escaneo de todas las filas de una tabla</a:t>
            </a:r>
          </a:p>
          <a:p>
            <a:pPr lvl="0"/>
            <a:r>
              <a:rPr lang="es-ES" kern="0" dirty="0">
                <a:solidFill>
                  <a:srgbClr val="000000"/>
                </a:solidFill>
              </a:rPr>
              <a:t>Los índices también soporta operaciones tales como la agrupación, unión y cláusulas ORDER BY ordenar</a:t>
            </a:r>
            <a:endParaRPr lang="en-US" kern="0" dirty="0">
              <a:solidFill>
                <a:srgbClr val="000000"/>
              </a:solidFill>
            </a:endParaRPr>
          </a:p>
        </p:txBody>
      </p:sp>
    </p:spTree>
    <p:extLst>
      <p:ext uri="{BB962C8B-B14F-4D97-AF65-F5344CB8AC3E}">
        <p14:creationId xmlns:p14="http://schemas.microsoft.com/office/powerpoint/2010/main" val="86245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Fundamentos</a:t>
            </a:r>
            <a:r>
              <a:rPr lang="en-GB" dirty="0"/>
              <a:t> de </a:t>
            </a:r>
            <a:r>
              <a:rPr lang="en-GB" dirty="0" err="1"/>
              <a:t>índices</a:t>
            </a:r>
            <a:r>
              <a:rPr lang="en-GB" dirty="0"/>
              <a:t> de SQL Server: </a:t>
            </a:r>
            <a:r>
              <a:rPr lang="en-GB" dirty="0" err="1"/>
              <a:t>índices</a:t>
            </a:r>
            <a:r>
              <a:rPr lang="en-GB" dirty="0"/>
              <a:t> </a:t>
            </a:r>
            <a:r>
              <a:rPr lang="en-GB" dirty="0" err="1"/>
              <a:t>agrupados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kern="0" dirty="0">
                <a:solidFill>
                  <a:srgbClr val="000000"/>
                </a:solidFill>
              </a:rPr>
              <a:t>Los índices agrupados determinan el orden lógico de las filas dentro de una tabla</a:t>
            </a:r>
            <a:endParaRPr lang="en-US" kern="0" dirty="0">
              <a:solidFill>
                <a:srgbClr val="000000"/>
              </a:solidFill>
            </a:endParaRPr>
          </a:p>
          <a:p>
            <a:pPr lvl="1"/>
            <a:r>
              <a:rPr lang="es-ES" kern="0" dirty="0">
                <a:solidFill>
                  <a:srgbClr val="000000"/>
                </a:solidFill>
              </a:rPr>
              <a:t>Conceptualmente, una tabla con un índice agrupado es como un diccionario, cuyos términos son la clave del índice</a:t>
            </a:r>
            <a:endParaRPr lang="en-US" kern="0" dirty="0">
              <a:solidFill>
                <a:srgbClr val="000000"/>
              </a:solidFill>
            </a:endParaRPr>
          </a:p>
          <a:p>
            <a:pPr lvl="0"/>
            <a:r>
              <a:rPr lang="en-US" kern="0" dirty="0" err="1">
                <a:solidFill>
                  <a:srgbClr val="000000"/>
                </a:solidFill>
              </a:rPr>
              <a:t>Características</a:t>
            </a:r>
            <a:r>
              <a:rPr lang="en-US" kern="0" dirty="0">
                <a:solidFill>
                  <a:srgbClr val="000000"/>
                </a:solidFill>
              </a:rPr>
              <a:t> de </a:t>
            </a:r>
            <a:r>
              <a:rPr lang="en-US" kern="0" dirty="0" err="1">
                <a:solidFill>
                  <a:srgbClr val="000000"/>
                </a:solidFill>
              </a:rPr>
              <a:t>los</a:t>
            </a:r>
            <a:r>
              <a:rPr lang="en-US" kern="0" dirty="0">
                <a:solidFill>
                  <a:srgbClr val="000000"/>
                </a:solidFill>
              </a:rPr>
              <a:t> </a:t>
            </a:r>
            <a:r>
              <a:rPr lang="en-US" kern="0" dirty="0" err="1">
                <a:solidFill>
                  <a:srgbClr val="000000"/>
                </a:solidFill>
              </a:rPr>
              <a:t>índices</a:t>
            </a:r>
            <a:r>
              <a:rPr lang="en-US" kern="0" dirty="0">
                <a:solidFill>
                  <a:srgbClr val="000000"/>
                </a:solidFill>
              </a:rPr>
              <a:t> </a:t>
            </a:r>
            <a:r>
              <a:rPr lang="en-US" kern="0" dirty="0" err="1">
                <a:solidFill>
                  <a:srgbClr val="000000"/>
                </a:solidFill>
              </a:rPr>
              <a:t>agrupados</a:t>
            </a:r>
            <a:r>
              <a:rPr lang="en-US" kern="0" dirty="0">
                <a:solidFill>
                  <a:srgbClr val="000000"/>
                </a:solidFill>
              </a:rPr>
              <a:t> :</a:t>
            </a:r>
          </a:p>
          <a:p>
            <a:pPr lvl="1"/>
            <a:r>
              <a:rPr lang="es-ES" kern="0" dirty="0">
                <a:solidFill>
                  <a:srgbClr val="000000"/>
                </a:solidFill>
              </a:rPr>
              <a:t>Un índice agrupado en una columna provoca una mesa que se guardará con filas lógicamente organizados por que los valores de las columnas</a:t>
            </a:r>
          </a:p>
          <a:p>
            <a:pPr lvl="1"/>
            <a:r>
              <a:rPr lang="es-ES" kern="0" dirty="0">
                <a:solidFill>
                  <a:srgbClr val="000000"/>
                </a:solidFill>
              </a:rPr>
              <a:t>Un índice agrupado no es una estructura física separada de la tabla de datos de índice se almacena en la tabla</a:t>
            </a:r>
          </a:p>
          <a:p>
            <a:pPr lvl="1"/>
            <a:r>
              <a:rPr lang="es-ES" kern="0" dirty="0">
                <a:solidFill>
                  <a:srgbClr val="000000"/>
                </a:solidFill>
              </a:rPr>
              <a:t>Un índice agrupado por tabla</a:t>
            </a:r>
            <a:endParaRPr lang="en-US" kern="0" dirty="0">
              <a:solidFill>
                <a:srgbClr val="000000"/>
              </a:solidFill>
            </a:endParaRPr>
          </a:p>
        </p:txBody>
      </p:sp>
    </p:spTree>
    <p:extLst>
      <p:ext uri="{BB962C8B-B14F-4D97-AF65-F5344CB8AC3E}">
        <p14:creationId xmlns:p14="http://schemas.microsoft.com/office/powerpoint/2010/main" val="386006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8571ca3-1822-4f56-9db6-c291fbd7a4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Fundamentos</a:t>
            </a:r>
            <a:r>
              <a:rPr lang="en-GB" dirty="0"/>
              <a:t> de </a:t>
            </a:r>
            <a:r>
              <a:rPr lang="en-GB" dirty="0" err="1"/>
              <a:t>índices</a:t>
            </a:r>
            <a:r>
              <a:rPr lang="en-GB" dirty="0"/>
              <a:t> SQL Server: </a:t>
            </a:r>
            <a:r>
              <a:rPr lang="en-GB" dirty="0" err="1"/>
              <a:t>Índices</a:t>
            </a:r>
            <a:r>
              <a:rPr lang="en-GB" dirty="0"/>
              <a:t> no </a:t>
            </a:r>
            <a:r>
              <a:rPr lang="en-GB" dirty="0" err="1"/>
              <a:t>agrupados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s-ES" sz="2400" kern="0" dirty="0"/>
              <a:t>Los índices no agrupados son estructuras separadas con punteros a la ubicación de los datos</a:t>
            </a:r>
          </a:p>
          <a:p>
            <a:pPr lvl="1"/>
            <a:r>
              <a:rPr lang="es-ES" sz="2000" kern="0" dirty="0"/>
              <a:t>Conceptualmente similar a un índice de materia impresa en la parte posterior de un libro</a:t>
            </a:r>
          </a:p>
          <a:p>
            <a:r>
              <a:rPr lang="es-ES" sz="2400" kern="0" dirty="0"/>
              <a:t>Los índices no agrupados proporcionan formas alternativas para localizar rápidamente los datos</a:t>
            </a:r>
          </a:p>
          <a:p>
            <a:pPr lvl="1"/>
            <a:r>
              <a:rPr lang="es-ES" sz="2000" kern="0" dirty="0"/>
              <a:t>Si la tabla está agrupado índice está en </a:t>
            </a:r>
            <a:r>
              <a:rPr lang="es-ES" sz="2000" kern="0" dirty="0" err="1"/>
              <a:t>empid</a:t>
            </a:r>
            <a:r>
              <a:rPr lang="es-ES" sz="2000" kern="0" dirty="0"/>
              <a:t>, un índice no agrupado en el apellido puede ser útil para consultas que utilizan apellido en el predicado</a:t>
            </a:r>
          </a:p>
          <a:p>
            <a:r>
              <a:rPr lang="es-ES" sz="2400" kern="0" dirty="0"/>
              <a:t>Una tabla puede tener varios índices no agrupados</a:t>
            </a:r>
          </a:p>
          <a:p>
            <a:pPr lvl="1"/>
            <a:r>
              <a:rPr lang="es-ES" sz="2000" kern="0" dirty="0"/>
              <a:t>La adición de índices no agrupados se suma a los requisitos de almacenamiento de base de datos, se suma al tiempo de procesamiento cuando se actualizan los datos</a:t>
            </a:r>
            <a:endParaRPr lang="en-US" sz="1600" kern="0" dirty="0"/>
          </a:p>
        </p:txBody>
      </p:sp>
    </p:spTree>
    <p:extLst>
      <p:ext uri="{BB962C8B-B14F-4D97-AF65-F5344CB8AC3E}">
        <p14:creationId xmlns:p14="http://schemas.microsoft.com/office/powerpoint/2010/main" val="410384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8c47389-ac29-453b-92ef-d029d6db55ba">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62908" cy="740664"/>
          </a:xfrm>
        </p:spPr>
        <p:txBody>
          <a:bodyPr/>
          <a:lstStyle/>
          <a:p>
            <a:r>
              <a:rPr lang="en-GB" dirty="0"/>
              <a:t>SQL Server Indexes: </a:t>
            </a:r>
            <a:r>
              <a:rPr lang="en-GB" dirty="0" err="1"/>
              <a:t>Consideraciones</a:t>
            </a:r>
            <a:r>
              <a:rPr lang="en-GB" dirty="0"/>
              <a:t> </a:t>
            </a:r>
            <a:r>
              <a:rPr lang="en-GB" dirty="0" err="1"/>
              <a:t>sobre</a:t>
            </a:r>
            <a:r>
              <a:rPr lang="en-GB" dirty="0"/>
              <a:t> el </a:t>
            </a:r>
            <a:r>
              <a:rPr lang="en-GB" dirty="0" err="1"/>
              <a:t>rendimiento</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kern="0" dirty="0">
                <a:solidFill>
                  <a:srgbClr val="000000"/>
                </a:solidFill>
              </a:rPr>
              <a:t>Compruebe los planes de ejecución de consultas para ver si los índices están presentes y se usan como se esperaba</a:t>
            </a:r>
          </a:p>
          <a:p>
            <a:pPr lvl="0"/>
            <a:r>
              <a:rPr lang="es-ES" kern="0" dirty="0">
                <a:solidFill>
                  <a:srgbClr val="000000"/>
                </a:solidFill>
              </a:rPr>
              <a:t>Para los escritores de consultas que no son </a:t>
            </a:r>
            <a:r>
              <a:rPr lang="es-ES" kern="0" dirty="0" err="1">
                <a:solidFill>
                  <a:srgbClr val="000000"/>
                </a:solidFill>
              </a:rPr>
              <a:t>DBAs</a:t>
            </a:r>
            <a:r>
              <a:rPr lang="es-ES" kern="0" dirty="0">
                <a:solidFill>
                  <a:srgbClr val="000000"/>
                </a:solidFill>
              </a:rPr>
              <a:t> o los desarrolladores, que nos son capaces de detectar problemas con los índices, tales como los recorridos de tablas cuando se espera que utilice un índice, puede ser muy útil en una aplicación </a:t>
            </a:r>
            <a:r>
              <a:rPr lang="es-ES" kern="0" dirty="0" err="1">
                <a:solidFill>
                  <a:srgbClr val="000000"/>
                </a:solidFill>
              </a:rPr>
              <a:t>tuning</a:t>
            </a:r>
            <a:endParaRPr lang="en-US" kern="0" dirty="0">
              <a:solidFill>
                <a:srgbClr val="000000"/>
              </a:solidFill>
            </a:endParaRPr>
          </a:p>
        </p:txBody>
      </p:sp>
    </p:spTree>
    <p:extLst>
      <p:ext uri="{BB962C8B-B14F-4D97-AF65-F5344CB8AC3E}">
        <p14:creationId xmlns:p14="http://schemas.microsoft.com/office/powerpoint/2010/main" val="90559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8348388-2d73-4cf9-b5e7-2a1d0dcb99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GT" dirty="0"/>
              <a:t>Estadísticas de distribución</a:t>
            </a:r>
            <a:endParaRPr lang="en-GB" dirty="0"/>
          </a:p>
        </p:txBody>
      </p:sp>
      <p:sp>
        <p:nvSpPr>
          <p:cNvPr id="4" name="Content Placeholder 2"/>
          <p:cNvSpPr txBox="1">
            <a:spLocks/>
          </p:cNvSpPr>
          <p:nvPr/>
        </p:nvSpPr>
        <p:spPr>
          <a:xfrm>
            <a:off x="458788" y="10254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s-ES" sz="2600" kern="0" dirty="0">
                <a:solidFill>
                  <a:srgbClr val="000000"/>
                </a:solidFill>
              </a:rPr>
              <a:t>Las estadísticas de distribución describen la distribución y la singularidad, de la selectividad, de los datos</a:t>
            </a:r>
          </a:p>
          <a:p>
            <a:pPr lvl="0"/>
            <a:r>
              <a:rPr lang="es-ES" sz="2600" kern="0" dirty="0">
                <a:solidFill>
                  <a:srgbClr val="000000"/>
                </a:solidFill>
              </a:rPr>
              <a:t>Estadísticas, de forma predeterminada, se crean y se actualizan automáticamente</a:t>
            </a:r>
          </a:p>
          <a:p>
            <a:pPr lvl="0"/>
            <a:r>
              <a:rPr lang="es-ES" sz="2600" kern="0" dirty="0">
                <a:solidFill>
                  <a:srgbClr val="000000"/>
                </a:solidFill>
              </a:rPr>
              <a:t>Las estadísticas son utilizadas por el optimizador de consultas para estimar la selectividad de los datos, incluyendo el tamaño de los resultados</a:t>
            </a:r>
          </a:p>
          <a:p>
            <a:pPr lvl="0"/>
            <a:r>
              <a:rPr lang="es-ES" sz="2600" kern="0" dirty="0">
                <a:solidFill>
                  <a:srgbClr val="000000"/>
                </a:solidFill>
              </a:rPr>
              <a:t>Las grandes variaciones entre los valores estimados y los reales podrían indicar un problema con las estimaciones, que pueden ser abordados a través de estadísticas de actualización</a:t>
            </a:r>
            <a:endParaRPr lang="en-US" sz="2600" kern="0" dirty="0">
              <a:solidFill>
                <a:srgbClr val="000000"/>
              </a:solidFill>
            </a:endParaRPr>
          </a:p>
        </p:txBody>
      </p:sp>
    </p:spTree>
    <p:extLst>
      <p:ext uri="{BB962C8B-B14F-4D97-AF65-F5344CB8AC3E}">
        <p14:creationId xmlns:p14="http://schemas.microsoft.com/office/powerpoint/2010/main" val="210570653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67</TotalTime>
  <Words>1325</Words>
  <Application>Microsoft Office PowerPoint</Application>
  <PresentationFormat>Presentación en pantalla (4:3)</PresentationFormat>
  <Paragraphs>166</Paragraphs>
  <Slides>17</Slides>
  <Notes>17</Notes>
  <HiddenSlides>0</HiddenSlides>
  <MMClips>0</MMClips>
  <ScaleCrop>false</ScaleCrop>
  <HeadingPairs>
    <vt:vector size="6" baseType="variant">
      <vt:variant>
        <vt:lpstr>Fuentes usadas</vt:lpstr>
      </vt:variant>
      <vt:variant>
        <vt:i4>7</vt:i4>
      </vt:variant>
      <vt:variant>
        <vt:lpstr>Tema</vt:lpstr>
      </vt:variant>
      <vt:variant>
        <vt:i4>18</vt:i4>
      </vt:variant>
      <vt:variant>
        <vt:lpstr>Títulos de diapositiva</vt:lpstr>
      </vt:variant>
      <vt:variant>
        <vt:i4>17</vt:i4>
      </vt:variant>
    </vt:vector>
  </HeadingPairs>
  <TitlesOfParts>
    <vt:vector size="42" baseType="lpstr">
      <vt:lpstr>Segoe UI</vt:lpstr>
      <vt:lpstr>Calibri</vt:lpstr>
      <vt:lpstr>Lucida Sans Unicode</vt:lpstr>
      <vt:lpstr>Arial</vt:lpstr>
      <vt:lpstr>Verdana</vt:lpstr>
      <vt:lpstr>Wingdings</vt:lpstr>
      <vt:lpstr>Times New Roman</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12_NG_MOC_Core_ModuleNew2</vt:lpstr>
      <vt:lpstr>13_NG_MOC_Core_ModuleNew2</vt:lpstr>
      <vt:lpstr>14_NG_MOC_Core_ModuleNew2</vt:lpstr>
      <vt:lpstr>15_NG_MOC_Core_ModuleNew2</vt:lpstr>
      <vt:lpstr>16_NG_MOC_Core_ModuleNew2</vt:lpstr>
      <vt:lpstr>17_NG_MOC_Core_ModuleNew2</vt:lpstr>
      <vt:lpstr>19_NG_MOC_Core_ModuleNew2</vt:lpstr>
      <vt:lpstr>Módulo 19</vt:lpstr>
      <vt:lpstr>Descripción general del módulo</vt:lpstr>
      <vt:lpstr>Lección 1: Factores de rendimiento de la consulta</vt:lpstr>
      <vt:lpstr>Escribir consultas con buen desempeño</vt:lpstr>
      <vt:lpstr>La indexación en SQL Server</vt:lpstr>
      <vt:lpstr>Fundamentos de índices de SQL Server: índices agrupados</vt:lpstr>
      <vt:lpstr>Fundamentos de índices SQL Server: Índices no agrupados</vt:lpstr>
      <vt:lpstr>SQL Server Indexes: Consideraciones sobre el rendimiento</vt:lpstr>
      <vt:lpstr>Estadísticas de distribución</vt:lpstr>
      <vt:lpstr>Definición de cursores</vt:lpstr>
      <vt:lpstr>Evitando Cursores</vt:lpstr>
      <vt:lpstr>Lección 2: Desplegando consultas de rendimiento</vt:lpstr>
      <vt:lpstr>Qué es un plan de ejecución?</vt:lpstr>
      <vt:lpstr>Planes de ejecución reales y estimados</vt:lpstr>
      <vt:lpstr>Visualización de planes de ejecución gráfica</vt:lpstr>
      <vt:lpstr>Interpretando el plan de ejecución</vt:lpstr>
      <vt:lpstr>Visualización de estadísticas de consulta</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19</dc:title>
  <dc:creator>Christopher Bartlett</dc:creator>
  <cp:lastModifiedBy>Víctor Hugo Cárdenas Valenzuela</cp:lastModifiedBy>
  <cp:revision>15</cp:revision>
  <dcterms:created xsi:type="dcterms:W3CDTF">2014-08-05T14:52:09Z</dcterms:created>
  <dcterms:modified xsi:type="dcterms:W3CDTF">2018-01-06T02:03:16Z</dcterms:modified>
</cp:coreProperties>
</file>