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64" r:id="rId8"/>
    <p:sldMasterId id="2147483777" r:id="rId9"/>
    <p:sldMasterId id="2147483790" r:id="rId10"/>
    <p:sldMasterId id="2147483803" r:id="rId11"/>
    <p:sldMasterId id="2147483816" r:id="rId12"/>
    <p:sldMasterId id="2147483842" r:id="rId13"/>
    <p:sldMasterId id="2147483855" r:id="rId14"/>
    <p:sldMasterId id="2147483868" r:id="rId15"/>
    <p:sldMasterId id="2147483881" r:id="rId16"/>
  </p:sldMasterIdLst>
  <p:notesMasterIdLst>
    <p:notesMasterId r:id="rId32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4" r:id="rId24"/>
    <p:sldId id="265" r:id="rId25"/>
    <p:sldId id="266" r:id="rId26"/>
    <p:sldId id="267" r:id="rId27"/>
    <p:sldId id="268" r:id="rId28"/>
    <p:sldId id="270" r:id="rId29"/>
    <p:sldId id="271" r:id="rId30"/>
    <p:sldId id="272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ucida Sans Typewriter" panose="020B0602040502020304" pitchFamily="33" charset="0"/>
      <p:regular r:id="rId41"/>
      <p:bold r:id="rId42"/>
      <p:italic r:id="rId43"/>
      <p:boldItalic r:id="rId44"/>
    </p:embeddedFont>
    <p:embeddedFont>
      <p:font typeface="Lucida Sans Unicode" panose="020B0602030504020204" pitchFamily="34" charset="0"/>
      <p:regular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ga Soto, Gener Royel" initials="MSGR" lastIdx="1" clrIdx="0">
    <p:extLst>
      <p:ext uri="{19B8F6BF-5375-455C-9EA6-DF929625EA0E}">
        <p15:presenceInfo xmlns:p15="http://schemas.microsoft.com/office/powerpoint/2012/main" userId="S::grmurga@indracompany.com::d0c3e0a5-3bfb-4649-a807-08473c02a9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2982" autoAdjust="0"/>
  </p:normalViewPr>
  <p:slideViewPr>
    <p:cSldViewPr snapToGrid="0">
      <p:cViewPr varScale="1">
        <p:scale>
          <a:sx n="53" d="100"/>
          <a:sy n="53" d="100"/>
        </p:scale>
        <p:origin x="19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font" Target="fonts/font7.fntdata"/><Relationship Id="rId21" Type="http://schemas.openxmlformats.org/officeDocument/2006/relationships/slide" Target="slides/slide5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9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4.xml"/><Relationship Id="rId41" Type="http://schemas.openxmlformats.org/officeDocument/2006/relationships/font" Target="fonts/font9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324AC-F95A-4B2C-B048-80D9A30C7079}" type="datetimeFigureOut">
              <a:rPr lang="en-GB" smtClean="0"/>
              <a:t>03/02/2022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7AC85-7841-4627-9691-5860933E38EE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6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42660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420638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417494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 truncate no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Where,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no es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valido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utilizarlo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transaccion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406176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3283272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9306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307338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83683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64462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178750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19607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code samples are for illustration only, they will not run with the course database.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11679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85638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14827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El update se debe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un where para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evitar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hacerse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actualizacion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326168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565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8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28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461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05279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564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69161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96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410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267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175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5943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877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363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25983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42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58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420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078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28506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8105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390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2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40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917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292476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03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2915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66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28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6903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64275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89155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01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024658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3894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6094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438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392612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648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47652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2620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98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842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4799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2850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98309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3474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36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5841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3991392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1759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4540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691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3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488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917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5672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8330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20134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2099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647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172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3007138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60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19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048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8282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1502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0719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32346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73095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30890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479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545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8210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5289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4464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0225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91529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1678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8576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57523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2940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74252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4744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732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93533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714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2567601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9091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68648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8200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6101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19263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33402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3172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529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9486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0166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06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813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918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7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21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849050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60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987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5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879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302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26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55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34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14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052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34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49116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53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49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08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1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22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538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6823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089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660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33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6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209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0759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4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13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027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68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739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2951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939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9162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310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180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974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74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641653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43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52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57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01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684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6288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9005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1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2778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628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548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6829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106021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907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7909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09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093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469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355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3828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5080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414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81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972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497253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76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055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18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2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6080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5439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72864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618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535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78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627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27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913976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447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9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7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6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4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74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010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4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8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0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8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7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8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528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2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42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DML to Modify Data
</a:t>
            </a:r>
          </a:p>
        </p:txBody>
      </p:sp>
    </p:spTree>
    <p:extLst>
      <p:ext uri="{BB962C8B-B14F-4D97-AF65-F5344CB8AC3E}">
        <p14:creationId xmlns:p14="http://schemas.microsoft.com/office/powerpoint/2010/main" val="314380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MERGE para </a:t>
            </a: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MERGE modifica los datos según una condición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la fuente coincide con el objetivo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la fuente no tiene coincidencias en el objetivo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el objetivo no coincide en la fuente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3781732"/>
            <a:ext cx="7665396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MERGE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schema_name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table_name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TargetTbl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USING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SourceTbl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TargetTbl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col1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SourceTbl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MATCHED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UPDATE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col2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SourceTbl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col2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MATCHED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THEN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DELETE para eliminar datos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ELIMINAR sin una cláusula WHERE elimina todas las filas</a:t>
            </a:r>
          </a:p>
          <a:p>
            <a:endParaRPr lang="es-GT" sz="2400" kern="0" dirty="0"/>
          </a:p>
          <a:p>
            <a:endParaRPr lang="es-GT" sz="2400" kern="0" dirty="0"/>
          </a:p>
          <a:p>
            <a:r>
              <a:rPr lang="es-GT" sz="2400" kern="0" dirty="0"/>
              <a:t>Use una cláusula WHERE para eliminar filas específicas</a:t>
            </a:r>
            <a:endParaRPr lang="en-US" sz="2400" kern="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888647" y="1598452"/>
            <a:ext cx="625633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b="0" dirty="0">
                <a:solidFill>
                  <a:srgbClr val="FF33CC"/>
                </a:solidFill>
                <a:latin typeface="Lucida Sans Typewriter" pitchFamily="49" charset="0"/>
              </a:rPr>
              <a:t>DELETE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FROM </a:t>
            </a:r>
            <a:r>
              <a:rPr lang="en-US" sz="2000" b="0" dirty="0" err="1">
                <a:solidFill>
                  <a:srgbClr val="00B050"/>
                </a:solidFill>
                <a:latin typeface="Lucida Sans Typewriter" pitchFamily="49" charset="0"/>
              </a:rPr>
              <a:t>dbo.Nums</a:t>
            </a:r>
            <a:r>
              <a:rPr lang="en-US" sz="2000" b="0" dirty="0">
                <a:latin typeface="Lucida Sans Typewriter" pitchFamily="49" charset="0"/>
              </a:rPr>
              <a:t>;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88647" y="2708611"/>
            <a:ext cx="6256338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GB" sz="2000" b="0" dirty="0">
                <a:solidFill>
                  <a:srgbClr val="FF33CC"/>
                </a:solidFill>
                <a:latin typeface="Lucida Sans Typewriter" pitchFamily="49" charset="0"/>
              </a:rPr>
              <a:t>DELETE </a:t>
            </a:r>
            <a:r>
              <a:rPr lang="en-GB" sz="2000" b="0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GB" sz="2000" b="0" dirty="0">
                <a:solidFill>
                  <a:srgbClr val="FF33CC"/>
                </a:solidFill>
                <a:latin typeface="Lucida Sans Typewriter" pitchFamily="49" charset="0"/>
              </a:rPr>
              <a:t> </a:t>
            </a:r>
            <a:r>
              <a:rPr lang="en-GB" sz="2000" b="0" dirty="0" err="1">
                <a:solidFill>
                  <a:srgbClr val="00B050"/>
                </a:solidFill>
                <a:latin typeface="Lucida Sans Typewriter" pitchFamily="49" charset="0"/>
              </a:rPr>
              <a:t>Sales.OrderDetails</a:t>
            </a:r>
            <a:endParaRPr lang="en-GB" sz="2000" b="0" dirty="0">
              <a:solidFill>
                <a:srgbClr val="00B050"/>
              </a:solidFill>
              <a:latin typeface="Lucida Sans Typewriter" pitchFamily="49" charset="0"/>
            </a:endParaRPr>
          </a:p>
          <a:p>
            <a:r>
              <a:rPr lang="en-GB" sz="2000" b="0" dirty="0">
                <a:solidFill>
                  <a:srgbClr val="0000FF"/>
                </a:solidFill>
                <a:latin typeface="Lucida Sans Typewriter" pitchFamily="49" charset="0"/>
              </a:rPr>
              <a:t>WHERE </a:t>
            </a:r>
            <a:r>
              <a:rPr lang="en-GB" sz="2000" b="0" dirty="0" err="1">
                <a:solidFill>
                  <a:srgbClr val="00B050"/>
                </a:solidFill>
                <a:latin typeface="Lucida Sans Typewriter" pitchFamily="49" charset="0"/>
              </a:rPr>
              <a:t>orderid</a:t>
            </a:r>
            <a:r>
              <a:rPr lang="en-GB" sz="2000" b="0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GB" sz="2000" b="0" dirty="0">
                <a:latin typeface="Lucida Sans Typewriter" pitchFamily="49" charset="0"/>
              </a:rPr>
              <a:t>= 10248;</a:t>
            </a:r>
          </a:p>
        </p:txBody>
      </p:sp>
    </p:spTree>
    <p:extLst>
      <p:ext uri="{BB962C8B-B14F-4D97-AF65-F5344CB8AC3E}">
        <p14:creationId xmlns:p14="http://schemas.microsoft.com/office/powerpoint/2010/main" val="109091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d6e64d6-cacd-4da8-a13f-9fab6a39d4d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TRUNCATE TABLE para eliminar datos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TRUNCATE TABLE borra toda la tabla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Almacenamiento desasignado físicamente, filas no eliminadas individualmente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Mínimamente registrado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 puede revertir si TRUNCATE se emite dentro de una transacción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TRUNCATE TABLE fallará si la tabla está referenciada por una restricción de clave externa en otra tabla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3831" y="4407282"/>
            <a:ext cx="625633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TRUNCATE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150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Lección</a:t>
            </a:r>
            <a:r>
              <a:rPr lang="en-GB" dirty="0"/>
              <a:t> 3: </a:t>
            </a:r>
            <a:r>
              <a:rPr lang="en-GB" dirty="0" err="1"/>
              <a:t>Generando</a:t>
            </a:r>
            <a:r>
              <a:rPr lang="en-GB" dirty="0"/>
              <a:t> </a:t>
            </a:r>
            <a:r>
              <a:rPr lang="en-GB" dirty="0" err="1"/>
              <a:t>Números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Usando</a:t>
            </a:r>
            <a:r>
              <a:rPr lang="en-GB" dirty="0"/>
              <a:t> IDENTITY</a:t>
            </a:r>
          </a:p>
          <a:p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Secuencias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11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IDENTITY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4782816"/>
            <a:ext cx="7665396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NULL,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productname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nvarchar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NULL,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categoryid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NULL,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money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La propiedad de IDENTIDAD de una columna genera automáticamente números secuenciales para su inserción en una tabla</a:t>
            </a:r>
          </a:p>
          <a:p>
            <a:pPr lvl="1"/>
            <a:r>
              <a:rPr lang="es-GT" sz="2000" kern="0" dirty="0"/>
              <a:t>Puede especificar valores de semilla e incremento opcionales</a:t>
            </a:r>
          </a:p>
          <a:p>
            <a:r>
              <a:rPr lang="es-GT" sz="2400" kern="0" dirty="0"/>
              <a:t>Solo una columna en una tabla puede tener definida la propiedad IDENTIDAD</a:t>
            </a:r>
          </a:p>
          <a:p>
            <a:pPr lvl="1"/>
            <a:r>
              <a:rPr lang="es-GT" sz="2000" kern="0" dirty="0"/>
              <a:t>Columna IDENTIDAD omitida en las instrucciones INSERT</a:t>
            </a:r>
          </a:p>
          <a:p>
            <a:r>
              <a:rPr lang="es-GT" sz="2400" kern="0" dirty="0"/>
              <a:t>Funciones proporcionadas para devolver los últimos valores generados</a:t>
            </a: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162080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Sequences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Secuencia de objetos añadidos en SQL Server 2012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Objetos independientes en la base de datos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Más flexible que la propiedad IDENTITY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 puede usar como valor predeterminado para una columna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Administrar con instrucciones CREATE / ALTER / DROP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Recuperar valor con la cláusula NEXT VALUE FOR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9678" y="3945574"/>
            <a:ext cx="7893929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Define a sequence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SEQUENCE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InvoiceSeq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START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INCREMENT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Retrieve next available value from sequence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NEXT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InvoiceSeq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Agregar datos a tablas </a:t>
            </a:r>
          </a:p>
          <a:p>
            <a:r>
              <a:rPr lang="es-GT" dirty="0"/>
              <a:t>Modificar y eliminar datos </a:t>
            </a:r>
          </a:p>
          <a:p>
            <a:r>
              <a:rPr lang="es-GT" dirty="0"/>
              <a:t>Generando Números</a:t>
            </a:r>
            <a:endParaRPr lang="en-GB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AA79F66-A2A5-4687-AFDD-6BCE3DF1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Descripción general del módulo</a:t>
            </a:r>
          </a:p>
        </p:txBody>
      </p:sp>
    </p:spTree>
    <p:extLst>
      <p:ext uri="{BB962C8B-B14F-4D97-AF65-F5344CB8AC3E}">
        <p14:creationId xmlns:p14="http://schemas.microsoft.com/office/powerpoint/2010/main" val="355814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Agregar datos a las tablas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Usar INSERT para agregar datos </a:t>
            </a:r>
          </a:p>
          <a:p>
            <a:r>
              <a:rPr lang="es-GT" dirty="0"/>
              <a:t>Usar INSERT con SELECT y EXEC </a:t>
            </a:r>
          </a:p>
          <a:p>
            <a:r>
              <a:rPr lang="es-GT" dirty="0"/>
              <a:t>Usando SELECT INTO </a:t>
            </a:r>
          </a:p>
        </p:txBody>
      </p:sp>
    </p:spTree>
    <p:extLst>
      <p:ext uri="{BB962C8B-B14F-4D97-AF65-F5344CB8AC3E}">
        <p14:creationId xmlns:p14="http://schemas.microsoft.com/office/powerpoint/2010/main" val="29262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INSERT para </a:t>
            </a:r>
            <a:r>
              <a:rPr lang="en-GB" dirty="0" err="1"/>
              <a:t>agregar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76654" y="4848617"/>
            <a:ext cx="7801583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discount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12001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39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0.05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12002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39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0.10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76654" y="2198287"/>
            <a:ext cx="7801583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discount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12000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39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0.05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1564" y="1060109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La instrucción INSERTAR ... VALUES inserta una sola fila de defecto</a:t>
            </a:r>
          </a:p>
          <a:p>
            <a:endParaRPr lang="es-GT" kern="0" dirty="0"/>
          </a:p>
          <a:p>
            <a:endParaRPr lang="es-GT" kern="0" dirty="0"/>
          </a:p>
          <a:p>
            <a:endParaRPr lang="es-GT" kern="0" dirty="0"/>
          </a:p>
          <a:p>
            <a:r>
              <a:rPr lang="es-GT" kern="0" dirty="0"/>
              <a:t>Los constructores de tablas y filas agregan capacidad de múltiples filas para INSERTAR ... VALORES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4416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b4d39971-f0ae-41b5-a883-f1bf1983508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INSERT con Restricciones DEFAULT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858189"/>
            <a:ext cx="7751762" cy="43862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restricciones DEFAULT se utilizan para asignar un valor a una columna cuando no se especifica ninguna en la instrucción INSERT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Valores predeterminados definidos en la sentencia CREATE TABLE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instrucción INSERT puede omitir columnas que tienen valores predeterminados definidos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 aplica a IDENTIDAD y NULO también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cláusula VALUES puede usar palabra clave DEFAULT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Si no se asigna ninguna restricción predeterminada, se inserta NULL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71208" y="5472334"/>
            <a:ext cx="7801583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discount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11077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72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34.80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DEFAULT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DEFAULT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18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INSERT con SELECT y EXEC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INSERTAR ... SELECCIONAR se usa para insertar el conjunto de resultados de una consulta en una tabla existente</a:t>
            </a: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INSERTAR ... EXEC se utiliza para insertar el resultado de un procedimiento almacenado o expresión de SQL dinámico en una tabla existente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71656" y="2147986"/>
            <a:ext cx="7801583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OrderHist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'20080101'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71656" y="5249630"/>
            <a:ext cx="7801583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T1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@numrows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@catid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715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SELECT INTO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SELECT ... INTO es similar a INSERT ... SELECT pero SELECT ... INTO crea una nueva tabla cada vez que se ejecuta la instrucción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Copia los nombres de las columnas, los tipos de datos y la </a:t>
            </a:r>
            <a:r>
              <a:rPr lang="es-GT" kern="0" dirty="0" err="1">
                <a:solidFill>
                  <a:srgbClr val="000000"/>
                </a:solidFill>
              </a:rPr>
              <a:t>nulabilidad</a:t>
            </a:r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No copia restricciones o índices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4099761"/>
            <a:ext cx="7665396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shippeddate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OrderArchive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'20080101'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black"/>
              </a:solidFill>
              <a:latin typeface="Consola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5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Modificar y eliminar datos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Usando UPDATE para modificar datos</a:t>
            </a:r>
          </a:p>
          <a:p>
            <a:r>
              <a:rPr lang="es-GT" dirty="0"/>
              <a:t>Usar MERGE para modificar datos</a:t>
            </a:r>
          </a:p>
          <a:p>
            <a:r>
              <a:rPr lang="es-GT" dirty="0"/>
              <a:t>Usar DELETE para eliminar datos</a:t>
            </a:r>
          </a:p>
          <a:p>
            <a:r>
              <a:rPr lang="es-GT" dirty="0"/>
              <a:t>Usar TRUNCATE TABLE para eliminar datos</a:t>
            </a:r>
          </a:p>
          <a:p>
            <a:r>
              <a:rPr lang="es-GT" dirty="0"/>
              <a:t>Demostración: modificación y eliminación de datos de tablas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9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Usando</a:t>
            </a:r>
            <a:r>
              <a:rPr lang="en-GB" dirty="0"/>
              <a:t> UPDATE para </a:t>
            </a: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3599686"/>
            <a:ext cx="7665396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UPDATE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1.04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categoryid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1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discontinued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Actualiza todas las filas en una tabla o vista</a:t>
            </a:r>
          </a:p>
          <a:p>
            <a:pPr lvl="1"/>
            <a:r>
              <a:rPr lang="es-GT" kern="0" dirty="0"/>
              <a:t>El conjunto se puede filtrar con una cláusula WHERE</a:t>
            </a:r>
          </a:p>
          <a:p>
            <a:pPr lvl="1"/>
            <a:r>
              <a:rPr lang="es-GT" kern="0" dirty="0"/>
              <a:t>Set se puede definir con una cláusula JOIN</a:t>
            </a:r>
          </a:p>
          <a:p>
            <a:r>
              <a:rPr lang="es-GT" kern="0" dirty="0"/>
              <a:t>Solo las columnas especificadas en la cláusula SET se modifican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4258085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9865</TotalTime>
  <Words>1072</Words>
  <Application>Microsoft Office PowerPoint</Application>
  <PresentationFormat>Presentación en pantalla (4:3)</PresentationFormat>
  <Paragraphs>183</Paragraphs>
  <Slides>15</Slides>
  <Notes>15</Notes>
  <HiddenSlides>1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16</vt:i4>
      </vt:variant>
      <vt:variant>
        <vt:lpstr>Títulos de diapositiva</vt:lpstr>
      </vt:variant>
      <vt:variant>
        <vt:i4>15</vt:i4>
      </vt:variant>
    </vt:vector>
  </HeadingPairs>
  <TitlesOfParts>
    <vt:vector size="39" baseType="lpstr">
      <vt:lpstr>Arial</vt:lpstr>
      <vt:lpstr>Verdana</vt:lpstr>
      <vt:lpstr>Wingdings</vt:lpstr>
      <vt:lpstr>Consolas</vt:lpstr>
      <vt:lpstr>Segoe UI</vt:lpstr>
      <vt:lpstr>Calibri</vt:lpstr>
      <vt:lpstr>Lucida Sans Typewriter</vt:lpstr>
      <vt:lpstr>Lucida Sans Unicode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14_NG_MOC_Core_ModuleNew2</vt:lpstr>
      <vt:lpstr>15_NG_MOC_Core_ModuleNew2</vt:lpstr>
      <vt:lpstr>16_NG_MOC_Core_ModuleNew2</vt:lpstr>
      <vt:lpstr>17_NG_MOC_Core_ModuleNew2</vt:lpstr>
      <vt:lpstr>Módulo 7</vt:lpstr>
      <vt:lpstr>Descripción general del módulo</vt:lpstr>
      <vt:lpstr>Lección 1: Agregar datos a las tablas</vt:lpstr>
      <vt:lpstr>Usar INSERT para agregar datos</vt:lpstr>
      <vt:lpstr>Usar INSERT con Restricciones DEFAULT</vt:lpstr>
      <vt:lpstr>Usar INSERT con SELECT y EXEC</vt:lpstr>
      <vt:lpstr>Usar SELECT INTO</vt:lpstr>
      <vt:lpstr>Lección 2: Modificar y eliminar datos</vt:lpstr>
      <vt:lpstr>Usando UPDATE para modificar datos</vt:lpstr>
      <vt:lpstr>Usar MERGE para modificar datos.</vt:lpstr>
      <vt:lpstr>Usar DELETE para eliminar datos</vt:lpstr>
      <vt:lpstr>Usar TRUNCATE TABLE para eliminar datos</vt:lpstr>
      <vt:lpstr>Lección 3: Generando Números</vt:lpstr>
      <vt:lpstr>Usar IDENTITY</vt:lpstr>
      <vt:lpstr>Usar Sequences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Christopher Bartlett</dc:creator>
  <cp:lastModifiedBy>Murga Soto, Gener Royel</cp:lastModifiedBy>
  <cp:revision>17</cp:revision>
  <dcterms:created xsi:type="dcterms:W3CDTF">2014-08-04T14:55:11Z</dcterms:created>
  <dcterms:modified xsi:type="dcterms:W3CDTF">2022-02-08T06:12:26Z</dcterms:modified>
</cp:coreProperties>
</file>