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Nuni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bold.fntdata"/><Relationship Id="rId6" Type="http://schemas.openxmlformats.org/officeDocument/2006/relationships/slide" Target="slides/slide2.xml"/><Relationship Id="rId18" Type="http://schemas.openxmlformats.org/officeDocument/2006/relationships/font" Target="fonts/Nuni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latin typeface="Nunito"/>
                <a:ea typeface="Nunito"/>
                <a:cs typeface="Nunito"/>
                <a:sym typeface="Nunito"/>
              </a:rPr>
              <a:t>‹#›</a:t>
            </a:fld>
            <a:endParaRPr sz="1000">
              <a:solidFill>
                <a:schemeClr val="dk2"/>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104608"/>
            <a:ext cx="5361300" cy="1448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lang="en"/>
              <a:t>Avance de proyecto 1: Propuesta de proyecto</a:t>
            </a:r>
            <a:endParaRPr/>
          </a:p>
        </p:txBody>
      </p:sp>
      <p:sp>
        <p:nvSpPr>
          <p:cNvPr id="129" name="Shape 129"/>
          <p:cNvSpPr txBox="1"/>
          <p:nvPr>
            <p:ph idx="1" type="subTitle"/>
          </p:nvPr>
        </p:nvSpPr>
        <p:spPr>
          <a:xfrm>
            <a:off x="1858700" y="2552694"/>
            <a:ext cx="5361300" cy="919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Jorge Alberto Niño Cabal A01172309</a:t>
            </a:r>
            <a:endParaRPr/>
          </a:p>
          <a:p>
            <a:pPr indent="0" lvl="0" marL="0">
              <a:spcBef>
                <a:spcPts val="0"/>
              </a:spcBef>
              <a:spcAft>
                <a:spcPts val="0"/>
              </a:spcAft>
              <a:buNone/>
            </a:pPr>
            <a:r>
              <a:rPr lang="en"/>
              <a:t>Bernardo Laing Bernal A01206492</a:t>
            </a:r>
            <a:endParaRPr/>
          </a:p>
          <a:p>
            <a:pPr indent="0" lvl="0" marL="0">
              <a:spcBef>
                <a:spcPts val="0"/>
              </a:spcBef>
              <a:spcAft>
                <a:spcPts val="0"/>
              </a:spcAft>
              <a:buNone/>
            </a:pPr>
            <a:r>
              <a:rPr lang="en"/>
              <a:t>Ariadna Angélica Güemes A01421467</a:t>
            </a:r>
            <a:endParaRPr/>
          </a:p>
          <a:p>
            <a:pPr indent="0" lvl="0" marL="0">
              <a:spcBef>
                <a:spcPts val="0"/>
              </a:spcBef>
              <a:spcAft>
                <a:spcPts val="0"/>
              </a:spcAft>
              <a:buNone/>
            </a:pPr>
            <a:r>
              <a:rPr lang="en"/>
              <a:t>Martin Antonio Vivanco Palacios A01701167</a:t>
            </a:r>
            <a:endParaRPr/>
          </a:p>
          <a:p>
            <a:pPr indent="0" lvl="0" marL="0">
              <a:spcBef>
                <a:spcPts val="0"/>
              </a:spcBef>
              <a:spcAft>
                <a:spcPts val="0"/>
              </a:spcAft>
              <a:buNone/>
            </a:pPr>
            <a:r>
              <a:rPr lang="en"/>
              <a:t>Eduardo Cuesta Córdova A00570171</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88" name="Shape 188"/>
          <p:cNvPicPr preferRelativeResize="0"/>
          <p:nvPr/>
        </p:nvPicPr>
        <p:blipFill>
          <a:blip r:embed="rId3">
            <a:alphaModFix/>
          </a:blip>
          <a:stretch>
            <a:fillRect/>
          </a:stretch>
        </p:blipFill>
        <p:spPr>
          <a:xfrm>
            <a:off x="3" y="0"/>
            <a:ext cx="4195074" cy="3105175"/>
          </a:xfrm>
          <a:prstGeom prst="rect">
            <a:avLst/>
          </a:prstGeom>
          <a:noFill/>
          <a:ln>
            <a:noFill/>
          </a:ln>
        </p:spPr>
      </p:pic>
      <p:pic>
        <p:nvPicPr>
          <p:cNvPr id="189" name="Shape 189"/>
          <p:cNvPicPr preferRelativeResize="0"/>
          <p:nvPr/>
        </p:nvPicPr>
        <p:blipFill>
          <a:blip r:embed="rId4">
            <a:alphaModFix/>
          </a:blip>
          <a:stretch>
            <a:fillRect/>
          </a:stretch>
        </p:blipFill>
        <p:spPr>
          <a:xfrm>
            <a:off x="4195075" y="0"/>
            <a:ext cx="4166724" cy="3105176"/>
          </a:xfrm>
          <a:prstGeom prst="rect">
            <a:avLst/>
          </a:prstGeom>
          <a:noFill/>
          <a:ln>
            <a:noFill/>
          </a:ln>
        </p:spPr>
      </p:pic>
      <p:pic>
        <p:nvPicPr>
          <p:cNvPr id="190" name="Shape 190"/>
          <p:cNvPicPr preferRelativeResize="0"/>
          <p:nvPr/>
        </p:nvPicPr>
        <p:blipFill>
          <a:blip r:embed="rId5">
            <a:alphaModFix/>
          </a:blip>
          <a:stretch>
            <a:fillRect/>
          </a:stretch>
        </p:blipFill>
        <p:spPr>
          <a:xfrm>
            <a:off x="0" y="3105175"/>
            <a:ext cx="4195074" cy="1831375"/>
          </a:xfrm>
          <a:prstGeom prst="rect">
            <a:avLst/>
          </a:prstGeom>
          <a:noFill/>
          <a:ln>
            <a:noFill/>
          </a:ln>
        </p:spPr>
      </p:pic>
      <p:pic>
        <p:nvPicPr>
          <p:cNvPr id="191" name="Shape 191"/>
          <p:cNvPicPr preferRelativeResize="0"/>
          <p:nvPr/>
        </p:nvPicPr>
        <p:blipFill>
          <a:blip r:embed="rId6">
            <a:alphaModFix/>
          </a:blip>
          <a:stretch>
            <a:fillRect/>
          </a:stretch>
        </p:blipFill>
        <p:spPr>
          <a:xfrm>
            <a:off x="4195074" y="3105175"/>
            <a:ext cx="4166727" cy="193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819150" y="37667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Requerimientos de información</a:t>
            </a:r>
            <a:endParaRPr/>
          </a:p>
        </p:txBody>
      </p:sp>
      <p:sp>
        <p:nvSpPr>
          <p:cNvPr id="197" name="Shape 197"/>
          <p:cNvSpPr txBox="1"/>
          <p:nvPr>
            <p:ph idx="1" type="body"/>
          </p:nvPr>
        </p:nvSpPr>
        <p:spPr>
          <a:xfrm>
            <a:off x="819150" y="1094150"/>
            <a:ext cx="7505700" cy="3425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Usuario(</a:t>
            </a:r>
            <a:r>
              <a:rPr lang="en" sz="1800" u="sng"/>
              <a:t>idUsuario</a:t>
            </a:r>
            <a:r>
              <a:rPr lang="en" sz="1800"/>
              <a:t>, Nombre, Apellido P, Apellido M, Edad, GradoEstudio, Ocupacion, Correo, Domicilio, DirecciónTrabajo, Teléfono, idFiador, Sanción)</a:t>
            </a:r>
            <a:endParaRPr sz="1800"/>
          </a:p>
          <a:p>
            <a:pPr indent="-342900" lvl="0" marL="457200" rtl="0">
              <a:spcBef>
                <a:spcPts val="0"/>
              </a:spcBef>
              <a:spcAft>
                <a:spcPts val="0"/>
              </a:spcAft>
              <a:buSzPts val="1800"/>
              <a:buChar char="●"/>
            </a:pPr>
            <a:r>
              <a:rPr lang="en" sz="1800"/>
              <a:t>Renta(</a:t>
            </a:r>
            <a:r>
              <a:rPr lang="en" sz="1800" u="sng"/>
              <a:t>idRenta</a:t>
            </a:r>
            <a:r>
              <a:rPr lang="en" sz="1800"/>
              <a:t>, idUsuario, idLibro, fechaDeTransacción)</a:t>
            </a:r>
            <a:endParaRPr sz="1800"/>
          </a:p>
          <a:p>
            <a:pPr indent="-342900" lvl="0" marL="457200" rtl="0">
              <a:spcBef>
                <a:spcPts val="0"/>
              </a:spcBef>
              <a:spcAft>
                <a:spcPts val="0"/>
              </a:spcAft>
              <a:buSzPts val="1800"/>
              <a:buChar char="●"/>
            </a:pPr>
            <a:r>
              <a:rPr lang="en" sz="1800"/>
              <a:t>Libro(</a:t>
            </a:r>
            <a:r>
              <a:rPr lang="en" sz="1800" u="sng"/>
              <a:t>idLibro</a:t>
            </a:r>
            <a:r>
              <a:rPr lang="en" sz="1800"/>
              <a:t>, Titulo, Autor, Año, ISBN, Ejemplares, </a:t>
            </a:r>
            <a:r>
              <a:rPr lang="en" sz="1400">
                <a:solidFill>
                  <a:srgbClr val="000000"/>
                </a:solidFill>
                <a:latin typeface="Arial"/>
                <a:ea typeface="Arial"/>
                <a:cs typeface="Arial"/>
                <a:sym typeface="Arial"/>
              </a:rPr>
              <a:t>Estante</a:t>
            </a:r>
            <a:r>
              <a:rPr lang="en" sz="1800"/>
              <a:t>)</a:t>
            </a:r>
            <a:endParaRPr sz="1800"/>
          </a:p>
          <a:p>
            <a:pPr indent="-342900" lvl="0" marL="457200" rtl="0">
              <a:spcBef>
                <a:spcPts val="0"/>
              </a:spcBef>
              <a:spcAft>
                <a:spcPts val="0"/>
              </a:spcAft>
              <a:buSzPts val="1800"/>
              <a:buChar char="●"/>
            </a:pPr>
            <a:r>
              <a:rPr lang="en" sz="1800"/>
              <a:t>Entrada(</a:t>
            </a:r>
            <a:r>
              <a:rPr lang="en" sz="1800" u="sng"/>
              <a:t>idEntrada</a:t>
            </a:r>
            <a:r>
              <a:rPr lang="en" sz="1800"/>
              <a:t>, Nombre, Apellido P, Apellido M, hora, fecha, Teléfono)</a:t>
            </a:r>
            <a:endParaRPr sz="1800"/>
          </a:p>
          <a:p>
            <a:pPr indent="-342900" lvl="0" marL="457200" rtl="0">
              <a:spcBef>
                <a:spcPts val="0"/>
              </a:spcBef>
              <a:spcAft>
                <a:spcPts val="0"/>
              </a:spcAft>
              <a:buSzPts val="1800"/>
              <a:buChar char="●"/>
            </a:pPr>
            <a:r>
              <a:rPr lang="en" sz="1800"/>
              <a:t>Fiador(</a:t>
            </a:r>
            <a:r>
              <a:rPr lang="en" sz="1800" u="sng"/>
              <a:t>idFiador</a:t>
            </a:r>
            <a:r>
              <a:rPr lang="en" sz="1800"/>
              <a:t>,Nombre, Domicilio, Correo, Ocupación, DirecciónTrabajo)</a:t>
            </a:r>
            <a:endParaRPr sz="1800"/>
          </a:p>
          <a:p>
            <a:pPr indent="-342900" lvl="0" marL="457200" rtl="0">
              <a:spcBef>
                <a:spcPts val="0"/>
              </a:spcBef>
              <a:spcAft>
                <a:spcPts val="0"/>
              </a:spcAft>
              <a:buSzPts val="1800"/>
              <a:buChar char="●"/>
            </a:pPr>
            <a:r>
              <a:rPr lang="en" sz="1800"/>
              <a:t>Bibliotecarios(</a:t>
            </a:r>
            <a:r>
              <a:rPr lang="en" sz="1800" u="sng"/>
              <a:t>idBibliotecario, </a:t>
            </a:r>
            <a:r>
              <a:rPr lang="en" sz="1800"/>
              <a:t>Nombre, Domicilio, Correo, Teléfono, Administrador)</a:t>
            </a:r>
            <a:endParaRPr sz="1800"/>
          </a:p>
          <a:p>
            <a:pPr indent="0" lvl="0" marL="0">
              <a:spcBef>
                <a:spcPts val="1600"/>
              </a:spcBef>
              <a:spcAft>
                <a:spcPts val="0"/>
              </a:spcAft>
              <a:buNone/>
            </a:pPr>
            <a:r>
              <a:t/>
            </a:r>
            <a:endParaRPr sz="1800"/>
          </a:p>
          <a:p>
            <a:pPr indent="0" lvl="0" marL="0">
              <a:spcBef>
                <a:spcPts val="16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Bosquejo de la aplicación:</a:t>
            </a:r>
            <a:endParaRPr/>
          </a:p>
          <a:p>
            <a:pPr indent="0" lvl="0" marL="0">
              <a:spcBef>
                <a:spcPts val="0"/>
              </a:spcBef>
              <a:spcAft>
                <a:spcPts val="0"/>
              </a:spcAft>
              <a:buNone/>
            </a:pPr>
            <a:r>
              <a:t/>
            </a:r>
            <a:endParaRPr/>
          </a:p>
          <a:p>
            <a:pPr indent="0" lvl="0" marL="0">
              <a:spcBef>
                <a:spcPts val="0"/>
              </a:spcBef>
              <a:spcAft>
                <a:spcPts val="0"/>
              </a:spcAft>
              <a:buNone/>
            </a:pPr>
            <a:r>
              <a:rPr lang="en"/>
              <a:t>https://cacoo.com/diagrams/dgeO8NHZbUFa1XdU/edit?sid=7BB89</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771550" y="1302150"/>
            <a:ext cx="6891300" cy="2539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Plan de trabajo:</a:t>
            </a:r>
            <a:endParaRPr/>
          </a:p>
          <a:p>
            <a:pPr indent="0" lvl="0" marL="0">
              <a:spcBef>
                <a:spcPts val="0"/>
              </a:spcBef>
              <a:spcAft>
                <a:spcPts val="0"/>
              </a:spcAft>
              <a:buNone/>
            </a:pPr>
            <a:r>
              <a:t/>
            </a:r>
            <a:endParaRPr/>
          </a:p>
          <a:p>
            <a:pPr indent="0" lvl="0" marL="0">
              <a:spcBef>
                <a:spcPts val="0"/>
              </a:spcBef>
              <a:spcAft>
                <a:spcPts val="0"/>
              </a:spcAft>
              <a:buNone/>
            </a:pPr>
            <a:r>
              <a:rPr lang="en"/>
              <a:t>https://trello.com/b/DoBkjVBA/ceceq</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55950" y="275975"/>
            <a:ext cx="6904200" cy="683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Identidad Corporativa</a:t>
            </a:r>
            <a:endParaRPr/>
          </a:p>
        </p:txBody>
      </p:sp>
      <p:sp>
        <p:nvSpPr>
          <p:cNvPr id="135" name="Shape 135"/>
          <p:cNvSpPr txBox="1"/>
          <p:nvPr>
            <p:ph idx="1" type="body"/>
          </p:nvPr>
        </p:nvSpPr>
        <p:spPr>
          <a:xfrm>
            <a:off x="644575" y="1424075"/>
            <a:ext cx="3895200" cy="3015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t>Principios:</a:t>
            </a:r>
            <a:endParaRPr sz="1400"/>
          </a:p>
          <a:p>
            <a:pPr indent="-317500" lvl="0" marL="457200" rtl="0">
              <a:spcBef>
                <a:spcPts val="0"/>
              </a:spcBef>
              <a:spcAft>
                <a:spcPts val="0"/>
              </a:spcAft>
              <a:buClr>
                <a:srgbClr val="000000"/>
              </a:buClr>
              <a:buSzPts val="1400"/>
              <a:buFont typeface="Arial"/>
              <a:buChar char="●"/>
            </a:pPr>
            <a:r>
              <a:rPr lang="en" sz="1400"/>
              <a:t>Trabajo en equipo para mejorar la calidad de nuestros productos.</a:t>
            </a:r>
            <a:endParaRPr sz="1400"/>
          </a:p>
          <a:p>
            <a:pPr indent="-317500" lvl="0" marL="457200" rtl="0">
              <a:spcBef>
                <a:spcPts val="0"/>
              </a:spcBef>
              <a:spcAft>
                <a:spcPts val="0"/>
              </a:spcAft>
              <a:buClr>
                <a:srgbClr val="000000"/>
              </a:buClr>
              <a:buSzPts val="1400"/>
              <a:buFont typeface="Arial"/>
              <a:buChar char="●"/>
            </a:pPr>
            <a:r>
              <a:rPr lang="en" sz="1400"/>
              <a:t>Compromiso en la calidad y formalidad de los entregables.</a:t>
            </a:r>
            <a:endParaRPr sz="1400"/>
          </a:p>
          <a:p>
            <a:pPr indent="-317500" lvl="0" marL="457200" rtl="0">
              <a:spcBef>
                <a:spcPts val="0"/>
              </a:spcBef>
              <a:spcAft>
                <a:spcPts val="0"/>
              </a:spcAft>
              <a:buClr>
                <a:srgbClr val="000000"/>
              </a:buClr>
              <a:buSzPts val="1400"/>
              <a:buFont typeface="Arial"/>
              <a:buChar char="●"/>
            </a:pPr>
            <a:r>
              <a:rPr lang="en" sz="1400"/>
              <a:t>Puntualidad en las entregas.</a:t>
            </a:r>
            <a:endParaRPr sz="1400"/>
          </a:p>
          <a:p>
            <a:pPr indent="0" lvl="0" marL="0" rtl="0">
              <a:spcBef>
                <a:spcPts val="0"/>
              </a:spcBef>
              <a:spcAft>
                <a:spcPts val="0"/>
              </a:spcAft>
              <a:buNone/>
            </a:pPr>
            <a:r>
              <a:rPr lang="en" sz="1400"/>
              <a:t>Valores:</a:t>
            </a:r>
            <a:endParaRPr sz="1400"/>
          </a:p>
          <a:p>
            <a:pPr indent="-317500" lvl="0" marL="457200" rtl="0">
              <a:spcBef>
                <a:spcPts val="0"/>
              </a:spcBef>
              <a:spcAft>
                <a:spcPts val="0"/>
              </a:spcAft>
              <a:buClr>
                <a:srgbClr val="000000"/>
              </a:buClr>
              <a:buSzPts val="1400"/>
              <a:buFont typeface="Arial"/>
              <a:buChar char="●"/>
            </a:pPr>
            <a:r>
              <a:rPr lang="en" sz="1400"/>
              <a:t>Confianza</a:t>
            </a:r>
            <a:endParaRPr sz="1400"/>
          </a:p>
          <a:p>
            <a:pPr indent="-317500" lvl="0" marL="457200" rtl="0">
              <a:spcBef>
                <a:spcPts val="0"/>
              </a:spcBef>
              <a:spcAft>
                <a:spcPts val="0"/>
              </a:spcAft>
              <a:buClr>
                <a:srgbClr val="000000"/>
              </a:buClr>
              <a:buSzPts val="1400"/>
              <a:buFont typeface="Arial"/>
              <a:buChar char="●"/>
            </a:pPr>
            <a:r>
              <a:rPr lang="en" sz="1400"/>
              <a:t>Responsabilidad</a:t>
            </a:r>
            <a:endParaRPr sz="1400"/>
          </a:p>
          <a:p>
            <a:pPr indent="-317500" lvl="0" marL="457200" rtl="0">
              <a:spcBef>
                <a:spcPts val="0"/>
              </a:spcBef>
              <a:spcAft>
                <a:spcPts val="0"/>
              </a:spcAft>
              <a:buClr>
                <a:srgbClr val="000000"/>
              </a:buClr>
              <a:buSzPts val="1400"/>
              <a:buFont typeface="Arial"/>
              <a:buChar char="●"/>
            </a:pPr>
            <a:r>
              <a:rPr lang="en" sz="1400"/>
              <a:t>Comunicación</a:t>
            </a:r>
            <a:endParaRPr sz="1400"/>
          </a:p>
          <a:p>
            <a:pPr indent="-317500" lvl="0" marL="457200" rtl="0">
              <a:spcBef>
                <a:spcPts val="0"/>
              </a:spcBef>
              <a:spcAft>
                <a:spcPts val="0"/>
              </a:spcAft>
              <a:buClr>
                <a:srgbClr val="000000"/>
              </a:buClr>
              <a:buSzPts val="1400"/>
              <a:buFont typeface="Arial"/>
              <a:buChar char="●"/>
            </a:pPr>
            <a:r>
              <a:rPr lang="en" sz="1400"/>
              <a:t>Honestidad</a:t>
            </a:r>
            <a:endParaRPr sz="1400"/>
          </a:p>
          <a:p>
            <a:pPr indent="-317500" lvl="0" marL="457200" rtl="0">
              <a:spcBef>
                <a:spcPts val="0"/>
              </a:spcBef>
              <a:spcAft>
                <a:spcPts val="0"/>
              </a:spcAft>
              <a:buClr>
                <a:srgbClr val="000000"/>
              </a:buClr>
              <a:buSzPts val="1400"/>
              <a:buFont typeface="Arial"/>
              <a:buChar char="●"/>
            </a:pPr>
            <a:r>
              <a:rPr lang="en" sz="1400"/>
              <a:t>Respeto</a:t>
            </a:r>
            <a:endParaRPr sz="1400"/>
          </a:p>
          <a:p>
            <a:pPr indent="-317500" lvl="0" marL="457200" rtl="0">
              <a:spcBef>
                <a:spcPts val="0"/>
              </a:spcBef>
              <a:spcAft>
                <a:spcPts val="0"/>
              </a:spcAft>
              <a:buClr>
                <a:srgbClr val="000000"/>
              </a:buClr>
              <a:buSzPts val="1400"/>
              <a:buFont typeface="Arial"/>
              <a:buChar char="●"/>
            </a:pPr>
            <a:r>
              <a:rPr lang="en" sz="1400"/>
              <a:t>Empatía</a:t>
            </a:r>
            <a:endParaRPr sz="1400"/>
          </a:p>
        </p:txBody>
      </p:sp>
      <p:sp>
        <p:nvSpPr>
          <p:cNvPr id="136" name="Shape 136"/>
          <p:cNvSpPr txBox="1"/>
          <p:nvPr>
            <p:ph type="title"/>
          </p:nvPr>
        </p:nvSpPr>
        <p:spPr>
          <a:xfrm>
            <a:off x="455950" y="824450"/>
            <a:ext cx="4341000" cy="683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JAMBE Development</a:t>
            </a:r>
            <a:endParaRPr/>
          </a:p>
        </p:txBody>
      </p:sp>
      <p:pic>
        <p:nvPicPr>
          <p:cNvPr id="137" name="Shape 137"/>
          <p:cNvPicPr preferRelativeResize="0"/>
          <p:nvPr/>
        </p:nvPicPr>
        <p:blipFill>
          <a:blip r:embed="rId3">
            <a:alphaModFix/>
          </a:blip>
          <a:stretch>
            <a:fillRect/>
          </a:stretch>
        </p:blipFill>
        <p:spPr>
          <a:xfrm>
            <a:off x="4949350" y="1111775"/>
            <a:ext cx="3267075" cy="296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2271279" y="1302146"/>
            <a:ext cx="6366900" cy="2539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Alcance organizacional</a:t>
            </a:r>
            <a:endParaRPr/>
          </a:p>
        </p:txBody>
      </p:sp>
      <p:pic>
        <p:nvPicPr>
          <p:cNvPr id="143" name="Shape 143"/>
          <p:cNvPicPr preferRelativeResize="0"/>
          <p:nvPr/>
        </p:nvPicPr>
        <p:blipFill>
          <a:blip r:embed="rId3">
            <a:alphaModFix/>
          </a:blip>
          <a:stretch>
            <a:fillRect/>
          </a:stretch>
        </p:blipFill>
        <p:spPr>
          <a:xfrm>
            <a:off x="999075" y="1662113"/>
            <a:ext cx="1819275" cy="1819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830700" y="415750"/>
            <a:ext cx="3709200" cy="1383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000"/>
              <a:t>Empresa: Centro Educativo y Cultural del Estado de Querétaro - Manuel Gómez Morin (CECEQ).</a:t>
            </a:r>
            <a:endParaRPr sz="2000"/>
          </a:p>
        </p:txBody>
      </p:sp>
      <p:sp>
        <p:nvSpPr>
          <p:cNvPr id="149" name="Shape 149"/>
          <p:cNvSpPr txBox="1"/>
          <p:nvPr>
            <p:ph idx="1" type="body"/>
          </p:nvPr>
        </p:nvSpPr>
        <p:spPr>
          <a:xfrm>
            <a:off x="830700" y="1940825"/>
            <a:ext cx="6892200" cy="2604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El CECEQ se encarga de proporcionar espacios y servicios para la educación y expresión artística y cultural para personas de todas las edades. Cuenta con una biblioteca, salas de estudio, un centro de cómputo, una mapoteca y una videoteca. También aloja una librería Educal, un museo de ciencia y tecnología y un centro de información del INEGI.</a:t>
            </a:r>
            <a:endParaRPr sz="1600"/>
          </a:p>
          <a:p>
            <a:pPr indent="0" lvl="0" marL="0">
              <a:spcBef>
                <a:spcPts val="1600"/>
              </a:spcBef>
              <a:spcAft>
                <a:spcPts val="0"/>
              </a:spcAft>
              <a:buNone/>
            </a:pPr>
            <a:r>
              <a:rPr lang="en" sz="1600"/>
              <a:t>JAMBE Development se dedicará durante este semestre al desarrollo de una aplicación web para el departamento de biblioteca de la CECEQ, con la intención de facilitar la gestión de préstamo de libros y análisis de visitas a la biblioteca.</a:t>
            </a:r>
            <a:endParaRPr sz="1600"/>
          </a:p>
          <a:p>
            <a:pPr indent="0" lvl="0" marL="0">
              <a:spcBef>
                <a:spcPts val="1600"/>
              </a:spcBef>
              <a:spcAft>
                <a:spcPts val="0"/>
              </a:spcAft>
              <a:buNone/>
            </a:pPr>
            <a:r>
              <a:t/>
            </a:r>
            <a:endParaRPr sz="1600"/>
          </a:p>
          <a:p>
            <a:pPr indent="0" lvl="0" marL="0">
              <a:spcBef>
                <a:spcPts val="1600"/>
              </a:spcBef>
              <a:spcAft>
                <a:spcPts val="1600"/>
              </a:spcAft>
              <a:buNone/>
            </a:pPr>
            <a:r>
              <a:t/>
            </a:r>
            <a:endParaRPr sz="1600"/>
          </a:p>
        </p:txBody>
      </p:sp>
      <p:pic>
        <p:nvPicPr>
          <p:cNvPr id="150" name="Shape 150"/>
          <p:cNvPicPr preferRelativeResize="0"/>
          <p:nvPr/>
        </p:nvPicPr>
        <p:blipFill>
          <a:blip r:embed="rId3">
            <a:alphaModFix/>
          </a:blip>
          <a:stretch>
            <a:fillRect/>
          </a:stretch>
        </p:blipFill>
        <p:spPr>
          <a:xfrm>
            <a:off x="5499900" y="197613"/>
            <a:ext cx="1819275" cy="181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819150" y="989950"/>
            <a:ext cx="3686100" cy="810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Misión</a:t>
            </a:r>
            <a:endParaRPr/>
          </a:p>
        </p:txBody>
      </p:sp>
      <p:sp>
        <p:nvSpPr>
          <p:cNvPr id="156" name="Shape 156"/>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600"/>
              <a:t>S</a:t>
            </a:r>
            <a:r>
              <a:rPr lang="en" sz="1600"/>
              <a:t>atisfacer una demanda real de la sociedad en cuanto a educación, información, recreación, formación artística y expresión cultural para mejorar la calidad de vida de los queretanos, a través de espacios que integran foros modernos y adecuados para estas actividades.</a:t>
            </a:r>
            <a:endParaRPr sz="1600"/>
          </a:p>
        </p:txBody>
      </p:sp>
      <p:sp>
        <p:nvSpPr>
          <p:cNvPr id="157" name="Shape 15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Brindar atención a la sociedad en su conjunto, con especial énfasis a los sectores infantil y juvenil, mediante una amplia oferta de servicios y actividades que promuevan la educación, la cultura y el conocimiento como valores de desarrollo personal, familiar y social en un entorno físico, agradable y funcional.</a:t>
            </a:r>
            <a:endParaRPr sz="1600"/>
          </a:p>
        </p:txBody>
      </p:sp>
      <p:sp>
        <p:nvSpPr>
          <p:cNvPr id="158" name="Shape 158"/>
          <p:cNvSpPr txBox="1"/>
          <p:nvPr>
            <p:ph type="title"/>
          </p:nvPr>
        </p:nvSpPr>
        <p:spPr>
          <a:xfrm>
            <a:off x="4638675" y="1180425"/>
            <a:ext cx="3686100" cy="810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Visión</a:t>
            </a:r>
            <a:endParaRPr/>
          </a:p>
        </p:txBody>
      </p:sp>
      <p:pic>
        <p:nvPicPr>
          <p:cNvPr id="159" name="Shape 159"/>
          <p:cNvPicPr preferRelativeResize="0"/>
          <p:nvPr/>
        </p:nvPicPr>
        <p:blipFill>
          <a:blip r:embed="rId3">
            <a:alphaModFix/>
          </a:blip>
          <a:stretch>
            <a:fillRect/>
          </a:stretch>
        </p:blipFill>
        <p:spPr>
          <a:xfrm>
            <a:off x="6694325" y="270900"/>
            <a:ext cx="1630450" cy="163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Descripción del problema y situación actual de la empresa.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819150" y="31155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Situación actual de la empresa</a:t>
            </a:r>
            <a:endParaRPr/>
          </a:p>
        </p:txBody>
      </p:sp>
      <p:sp>
        <p:nvSpPr>
          <p:cNvPr id="170" name="Shape 170"/>
          <p:cNvSpPr txBox="1"/>
          <p:nvPr>
            <p:ph idx="1" type="body"/>
          </p:nvPr>
        </p:nvSpPr>
        <p:spPr>
          <a:xfrm>
            <a:off x="819150" y="2027725"/>
            <a:ext cx="7505700" cy="2411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1600"/>
              <a:t>En CECEQ, actualmente utilizan dos sistemas, instalados en diferentes equipos y usando diferentes tecnologías: uno para el registro de usuarios y visitas a la biblioteca y otro para el registro de libros y préstamos. Los sistemas están alojados cada uno en una computadora, por lo que dependen de que estas funcionen y estén encendidas para poder utilizarlos. Esto causa problemas ya que son equipos viejos, y constantemente están teniendo fallas. Cuentan con equipos más modernos, sin embargo estos no cuentan con el sistema de gestión por lo que siguen dependiendo de los equipos más antiguos.</a:t>
            </a:r>
            <a:endParaRPr sz="1600"/>
          </a:p>
        </p:txBody>
      </p:sp>
      <p:pic>
        <p:nvPicPr>
          <p:cNvPr id="171" name="Shape 171"/>
          <p:cNvPicPr preferRelativeResize="0"/>
          <p:nvPr/>
        </p:nvPicPr>
        <p:blipFill>
          <a:blip r:embed="rId3">
            <a:alphaModFix/>
          </a:blip>
          <a:stretch>
            <a:fillRect/>
          </a:stretch>
        </p:blipFill>
        <p:spPr>
          <a:xfrm>
            <a:off x="6300813" y="470113"/>
            <a:ext cx="2371725" cy="149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819150" y="35062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Problema</a:t>
            </a:r>
            <a:endParaRPr/>
          </a:p>
        </p:txBody>
      </p:sp>
      <p:sp>
        <p:nvSpPr>
          <p:cNvPr id="177" name="Shape 177"/>
          <p:cNvSpPr txBox="1"/>
          <p:nvPr>
            <p:ph idx="1" type="body"/>
          </p:nvPr>
        </p:nvSpPr>
        <p:spPr>
          <a:xfrm>
            <a:off x="819150" y="950875"/>
            <a:ext cx="7505700" cy="34881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Cuentan 85,000 libros de los cuales sólo 25,000 se han registrado. Tanto su sistema como su base de datos tiene mucho tiempo sin ser actualizados. Hay libros que se encuentran registrados en un excel, y otros que no están en ese excel se encuentran en otro archivo de excel.</a:t>
            </a:r>
            <a:endParaRPr sz="1600"/>
          </a:p>
          <a:p>
            <a:pPr indent="-330200" lvl="0" marL="457200" rtl="0">
              <a:spcBef>
                <a:spcPts val="0"/>
              </a:spcBef>
              <a:spcAft>
                <a:spcPts val="0"/>
              </a:spcAft>
              <a:buSzPts val="1600"/>
              <a:buChar char="●"/>
            </a:pPr>
            <a:r>
              <a:rPr lang="en" sz="1600"/>
              <a:t>Los usuario que no tienen credencial y desean ingresar a la biblioteca deben de dar aproximadamente 7 datos para que se capture su entrada. Si ese usuario regresa una segunda, tercera, n vez; se le vuelven a pedir esos 7 datos de entrada. Volviendo el proceso tedioso tanto para el usuario como la recepcionista de biblioteca.</a:t>
            </a:r>
            <a:endParaRPr sz="1600"/>
          </a:p>
          <a:p>
            <a:pPr indent="-330200" lvl="0" marL="457200" rtl="0">
              <a:spcBef>
                <a:spcPts val="0"/>
              </a:spcBef>
              <a:spcAft>
                <a:spcPts val="0"/>
              </a:spcAft>
              <a:buSzPts val="1600"/>
              <a:buChar char="●"/>
            </a:pPr>
            <a:r>
              <a:rPr lang="en" sz="1600"/>
              <a:t>Tienen que entregar un reporte mensual a la DGB (Dirección General de Biblioteca) con datos estadísticos de entradas, edades, actividades, etcétera. No tienen una función que les arroje los datos que se necesitan. Sino que tienen que filtrar los datos de uno por uno para llenar el reporte.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547075" y="1745425"/>
            <a:ext cx="8154000" cy="2094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Diagrama de casos de uso:</a:t>
            </a:r>
            <a:endParaRPr/>
          </a:p>
          <a:p>
            <a:pPr indent="0" lvl="0" marL="0">
              <a:spcBef>
                <a:spcPts val="0"/>
              </a:spcBef>
              <a:spcAft>
                <a:spcPts val="0"/>
              </a:spcAft>
              <a:buNone/>
            </a:pPr>
            <a:r>
              <a:t/>
            </a:r>
            <a:endParaRPr/>
          </a:p>
          <a:p>
            <a:pPr indent="0" lvl="0" marL="0">
              <a:spcBef>
                <a:spcPts val="0"/>
              </a:spcBef>
              <a:spcAft>
                <a:spcPts val="0"/>
              </a:spcAft>
              <a:buNone/>
            </a:pPr>
            <a:r>
              <a:rPr lang="en" sz="2800"/>
              <a:t>https://www.draw.io/?state=%7B%22ids%22:%5B%221JJ1K5VYeukJx8QllsIK4eIJGkmg7Ucne%22%5D,%22action%22:%22open%22,%22userId%22:%22104177887753642886284%22%7D#G1JJ1K5VYeukJx8QllsIK4eIJGkmg7Ucne</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