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6" r:id="rId8"/>
    <p:sldId id="273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oi.es/blogs/madeon/2013/04/15/gestion-de-riesgo-de-proyectos/" TargetMode="External"/><Relationship Id="rId2" Type="http://schemas.openxmlformats.org/officeDocument/2006/relationships/hyperlink" Target="https://uacm123.weebly.com/8-gestioacuten-de-los-riesgos-del-proyecto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ec.es/web/guest/centro-conocimiento/riesgos-en-proyectos" TargetMode="External"/><Relationship Id="rId5" Type="http://schemas.openxmlformats.org/officeDocument/2006/relationships/hyperlink" Target="https://www.isotools.org/2017/07/11/norma-iso-21500-guia-gestion-proyectos/" TargetMode="External"/><Relationship Id="rId4" Type="http://schemas.openxmlformats.org/officeDocument/2006/relationships/hyperlink" Target="https://www.isotools.org/2018/03/25/cuales-son-las-principales-fuentes-de-riesgo-en-proyecto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60609" y="2207533"/>
            <a:ext cx="9891582" cy="1646302"/>
          </a:xfrm>
        </p:spPr>
        <p:txBody>
          <a:bodyPr/>
          <a:lstStyle/>
          <a:p>
            <a:r>
              <a:rPr lang="es-CO" b="1" dirty="0"/>
              <a:t>Análisis Cualitativo de Riesgos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Juan Carlos Hurtado</a:t>
            </a:r>
          </a:p>
          <a:p>
            <a:r>
              <a:rPr lang="en-US" dirty="0" smtClean="0"/>
              <a:t>Andres Felipe </a:t>
            </a:r>
            <a:r>
              <a:rPr lang="en-US" dirty="0" err="1" smtClean="0"/>
              <a:t>Trejos</a:t>
            </a:r>
            <a:endParaRPr lang="en-US" dirty="0" smtClean="0"/>
          </a:p>
          <a:p>
            <a:r>
              <a:rPr lang="en-US" dirty="0" smtClean="0"/>
              <a:t>Juan Sebastian Plazas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537" y="737659"/>
            <a:ext cx="11430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34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6767" y="2547583"/>
            <a:ext cx="8596668" cy="1320800"/>
          </a:xfrm>
        </p:spPr>
        <p:txBody>
          <a:bodyPr/>
          <a:lstStyle/>
          <a:p>
            <a:r>
              <a:rPr lang="en-US" dirty="0" smtClean="0"/>
              <a:t>MUCHAS GRACIAS POR SU ATENCION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2565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	</a:t>
            </a:r>
            <a:r>
              <a:rPr lang="en-US" dirty="0" err="1" smtClean="0"/>
              <a:t>ue</a:t>
            </a:r>
            <a:r>
              <a:rPr lang="en-US" dirty="0" smtClean="0"/>
              <a:t> son los </a:t>
            </a:r>
            <a:r>
              <a:rPr lang="en-US" dirty="0" err="1" smtClean="0"/>
              <a:t>riesgos</a:t>
            </a:r>
            <a:r>
              <a:rPr lang="en-US" dirty="0"/>
              <a:t>?</a:t>
            </a:r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16312" t="14392" r="71315" b="77685"/>
          <a:stretch/>
        </p:blipFill>
        <p:spPr>
          <a:xfrm>
            <a:off x="677334" y="1930400"/>
            <a:ext cx="3315117" cy="1193442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77334" y="3123843"/>
            <a:ext cx="33151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“riesgo implica las amenazas de sufrir daño o pérdida (resultado negativo) y también incluye las oportunidades (resultados positivos).”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l="16412" t="20731" r="62505" b="67298"/>
          <a:stretch/>
        </p:blipFill>
        <p:spPr>
          <a:xfrm>
            <a:off x="3992451" y="1991932"/>
            <a:ext cx="3352795" cy="1070378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3992451" y="3191098"/>
            <a:ext cx="33151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“El riesgo se define como un evento o condición incierta que si curre, tiene un efecto positivo o negativo en el objetivo del proyecto”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4"/>
          <a:srcRect l="13343" t="13336" r="64485" b="73108"/>
          <a:stretch/>
        </p:blipFill>
        <p:spPr>
          <a:xfrm>
            <a:off x="7345245" y="2070637"/>
            <a:ext cx="3022247" cy="1038897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7307568" y="3262342"/>
            <a:ext cx="33151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“Los riesgos en proyectos son los eventos o condiciones inciertas que, en caso de ocurrir, tiene un efecto positivo o negativo sobre los objetivos de un proyecto.”</a:t>
            </a:r>
          </a:p>
        </p:txBody>
      </p:sp>
    </p:spTree>
    <p:extLst>
      <p:ext uri="{BB962C8B-B14F-4D97-AF65-F5344CB8AC3E}">
        <p14:creationId xmlns:p14="http://schemas.microsoft.com/office/powerpoint/2010/main" val="21498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</a:t>
            </a:r>
            <a:r>
              <a:rPr lang="en-US" dirty="0" err="1" smtClean="0"/>
              <a:t>Impacto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290" y="1930399"/>
            <a:ext cx="6641315" cy="368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08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Gestion</a:t>
            </a:r>
            <a:r>
              <a:rPr lang="en-US" dirty="0" smtClean="0"/>
              <a:t> de </a:t>
            </a:r>
            <a:r>
              <a:rPr lang="en-US" dirty="0" err="1"/>
              <a:t>R</a:t>
            </a:r>
            <a:r>
              <a:rPr lang="en-US" dirty="0" err="1" smtClean="0"/>
              <a:t>iesgos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Principales</a:t>
            </a:r>
            <a:r>
              <a:rPr lang="en-US" dirty="0" smtClean="0"/>
              <a:t> </a:t>
            </a:r>
            <a:r>
              <a:rPr lang="en-US" dirty="0" err="1" smtClean="0"/>
              <a:t>standares</a:t>
            </a:r>
            <a:r>
              <a:rPr lang="en-US" dirty="0" smtClean="0"/>
              <a:t> para </a:t>
            </a:r>
            <a:r>
              <a:rPr lang="en-US" dirty="0" err="1" smtClean="0"/>
              <a:t>gestion</a:t>
            </a:r>
            <a:r>
              <a:rPr lang="en-US" dirty="0" smtClean="0"/>
              <a:t> de </a:t>
            </a:r>
            <a:r>
              <a:rPr lang="en-US" dirty="0" err="1" smtClean="0"/>
              <a:t>proyectos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47888" t="23019" r="28158" b="31910"/>
          <a:stretch/>
        </p:blipFill>
        <p:spPr>
          <a:xfrm>
            <a:off x="2949262" y="2601531"/>
            <a:ext cx="3721994" cy="393731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091578" y="3086711"/>
            <a:ext cx="1004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ISO 21500</a:t>
            </a:r>
            <a:endParaRPr lang="es-CO" sz="1200" dirty="0"/>
          </a:p>
        </p:txBody>
      </p:sp>
      <p:sp>
        <p:nvSpPr>
          <p:cNvPr id="6" name="Rectángulo 5"/>
          <p:cNvSpPr/>
          <p:nvPr/>
        </p:nvSpPr>
        <p:spPr>
          <a:xfrm>
            <a:off x="4417454" y="3086711"/>
            <a:ext cx="1545464" cy="2769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948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de </a:t>
            </a:r>
            <a:r>
              <a:rPr lang="en-US" dirty="0" err="1" smtClean="0"/>
              <a:t>Gestion</a:t>
            </a:r>
            <a:r>
              <a:rPr lang="en-US" dirty="0" smtClean="0"/>
              <a:t> de </a:t>
            </a:r>
            <a:r>
              <a:rPr lang="en-US" dirty="0" err="1" smtClean="0"/>
              <a:t>Riesgos</a:t>
            </a:r>
            <a:r>
              <a:rPr lang="en-US" dirty="0" smtClean="0"/>
              <a:t>(ISO)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I</a:t>
            </a:r>
            <a:r>
              <a:rPr lang="es-CO" b="1" dirty="0" smtClean="0"/>
              <a:t>dentificar </a:t>
            </a:r>
            <a:r>
              <a:rPr lang="es-CO" b="1" dirty="0"/>
              <a:t>los </a:t>
            </a:r>
            <a:r>
              <a:rPr lang="es-CO" b="1" dirty="0" smtClean="0"/>
              <a:t>riesgos</a:t>
            </a:r>
          </a:p>
          <a:p>
            <a:pPr lvl="1"/>
            <a:r>
              <a:rPr lang="es-CO" dirty="0"/>
              <a:t>Riesgos del alcance</a:t>
            </a:r>
          </a:p>
          <a:p>
            <a:pPr lvl="1"/>
            <a:r>
              <a:rPr lang="es-CO" dirty="0" smtClean="0"/>
              <a:t>Riesgos </a:t>
            </a:r>
            <a:r>
              <a:rPr lang="es-CO" dirty="0"/>
              <a:t>de la planificación</a:t>
            </a:r>
          </a:p>
          <a:p>
            <a:pPr lvl="1"/>
            <a:r>
              <a:rPr lang="es-CO" dirty="0" smtClean="0"/>
              <a:t>Riesgos </a:t>
            </a:r>
            <a:r>
              <a:rPr lang="es-CO" dirty="0"/>
              <a:t>relacionados con los recursos</a:t>
            </a:r>
          </a:p>
          <a:p>
            <a:pPr lvl="1"/>
            <a:r>
              <a:rPr lang="es-CO" dirty="0" smtClean="0"/>
              <a:t>Riesgos tecnológicos</a:t>
            </a:r>
            <a:endParaRPr lang="es-CO" b="1" dirty="0" smtClean="0"/>
          </a:p>
          <a:p>
            <a:r>
              <a:rPr lang="es-CO" b="1" dirty="0" smtClean="0"/>
              <a:t>Análisis </a:t>
            </a:r>
            <a:r>
              <a:rPr lang="es-CO" b="1" dirty="0"/>
              <a:t>cualitativo de riesgos</a:t>
            </a:r>
            <a:r>
              <a:rPr lang="es-CO" dirty="0"/>
              <a:t>. </a:t>
            </a:r>
            <a:endParaRPr lang="es-CO" dirty="0" smtClean="0"/>
          </a:p>
          <a:p>
            <a:r>
              <a:rPr lang="es-CO" b="1" dirty="0" smtClean="0"/>
              <a:t>análisis </a:t>
            </a:r>
            <a:r>
              <a:rPr lang="es-CO" b="1" dirty="0"/>
              <a:t>cuantitativo de los </a:t>
            </a:r>
            <a:r>
              <a:rPr lang="es-CO" b="1" dirty="0" smtClean="0"/>
              <a:t>riesgos</a:t>
            </a:r>
            <a:r>
              <a:rPr lang="es-CO" dirty="0" smtClean="0"/>
              <a:t>.</a:t>
            </a:r>
            <a:endParaRPr lang="es-CO" dirty="0"/>
          </a:p>
          <a:p>
            <a:r>
              <a:rPr lang="es-CO" b="1" dirty="0"/>
              <a:t>Controlar los </a:t>
            </a:r>
            <a:r>
              <a:rPr lang="es-CO" b="1" dirty="0" smtClean="0"/>
              <a:t>riesgos</a:t>
            </a:r>
            <a:r>
              <a:rPr lang="es-CO" dirty="0" smtClean="0"/>
              <a:t>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9759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595846"/>
              </p:ext>
            </p:extLst>
          </p:nvPr>
        </p:nvGraphicFramePr>
        <p:xfrm>
          <a:off x="1970468" y="2575777"/>
          <a:ext cx="2234965" cy="14462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2986"/>
                <a:gridCol w="541979"/>
              </a:tblGrid>
              <a:tr h="241038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Probabilidad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2410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Muy baja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0,1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2410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Baja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0,3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2410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Moderada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0,5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2410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Alta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0,7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2410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Muy Alta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0,9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076071"/>
              </p:ext>
            </p:extLst>
          </p:nvPr>
        </p:nvGraphicFramePr>
        <p:xfrm>
          <a:off x="4456089" y="2562893"/>
          <a:ext cx="2047741" cy="14424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0005"/>
                <a:gridCol w="617736"/>
              </a:tblGrid>
              <a:tr h="240406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Impacto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24040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Muy bajo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0,05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24040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Bajo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0,1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24040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Moderado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0,2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24040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Alto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0,4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24040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Muy Alto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0,8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668410"/>
              </p:ext>
            </p:extLst>
          </p:nvPr>
        </p:nvGraphicFramePr>
        <p:xfrm>
          <a:off x="3258355" y="4597757"/>
          <a:ext cx="2339204" cy="10777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5616"/>
                <a:gridCol w="963588"/>
              </a:tblGrid>
              <a:tr h="269428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Riesgo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2694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Bajo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&lt;0,05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2694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Moderado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0,05-0,15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2694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Alto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&gt;0,15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</a:tbl>
          </a:graphicData>
        </a:graphic>
      </p:graphicFrame>
      <p:sp>
        <p:nvSpPr>
          <p:cNvPr id="7" name="Cuadro de texto 2"/>
          <p:cNvSpPr txBox="1">
            <a:spLocks noChangeArrowheads="1"/>
          </p:cNvSpPr>
          <p:nvPr/>
        </p:nvSpPr>
        <p:spPr bwMode="auto">
          <a:xfrm>
            <a:off x="2395471" y="1094706"/>
            <a:ext cx="3506184" cy="109524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CO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Tomado de Análisis cuantitativo y cuantitativo de riesgos. Instituto Tecnológico y de Estudios Superiores de Monterrey</a:t>
            </a: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0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Matriz Probabilidad-Impacto</a:t>
            </a: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922" y="3393538"/>
            <a:ext cx="7730080" cy="243947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062" y="1930400"/>
            <a:ext cx="3390900" cy="13620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944" y="2023269"/>
            <a:ext cx="2420540" cy="117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55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¿Preguntas?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070" y="2160589"/>
            <a:ext cx="53625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064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Bibliografia</a:t>
            </a:r>
            <a:r>
              <a:rPr lang="en-US" dirty="0" smtClean="0"/>
              <a:t/>
            </a:r>
            <a:br>
              <a:rPr lang="en-US" dirty="0" smtClean="0"/>
            </a:b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Material </a:t>
            </a:r>
            <a:r>
              <a:rPr lang="en-US" dirty="0" err="1" smtClean="0"/>
              <a:t>otorgado</a:t>
            </a:r>
            <a:r>
              <a:rPr lang="en-US" dirty="0" smtClean="0"/>
              <a:t> en la material </a:t>
            </a:r>
            <a:r>
              <a:rPr lang="en-US" dirty="0" err="1" smtClean="0"/>
              <a:t>Desarrolo</a:t>
            </a:r>
            <a:r>
              <a:rPr lang="en-US" dirty="0" smtClean="0"/>
              <a:t> de software 2, </a:t>
            </a:r>
            <a:r>
              <a:rPr lang="en-US" dirty="0" err="1" smtClean="0"/>
              <a:t>jornada</a:t>
            </a:r>
            <a:r>
              <a:rPr lang="en-US" dirty="0" smtClean="0"/>
              <a:t> diurnal </a:t>
            </a:r>
            <a:r>
              <a:rPr lang="en-US" dirty="0" err="1" smtClean="0"/>
              <a:t>programa</a:t>
            </a:r>
            <a:r>
              <a:rPr lang="en-US" dirty="0" smtClean="0"/>
              <a:t> academic </a:t>
            </a:r>
            <a:r>
              <a:rPr lang="en-US" dirty="0" err="1" smtClean="0"/>
              <a:t>tecnologia</a:t>
            </a:r>
            <a:r>
              <a:rPr lang="en-US" dirty="0" smtClean="0"/>
              <a:t> en </a:t>
            </a:r>
            <a:r>
              <a:rPr lang="en-US" dirty="0" err="1" smtClean="0"/>
              <a:t>sistemas</a:t>
            </a:r>
            <a:r>
              <a:rPr lang="en-US" dirty="0" smtClean="0"/>
              <a:t>, </a:t>
            </a:r>
            <a:r>
              <a:rPr lang="en-US" dirty="0" err="1" smtClean="0"/>
              <a:t>profesor</a:t>
            </a:r>
            <a:r>
              <a:rPr lang="en-US" dirty="0" smtClean="0"/>
              <a:t> Royer Estrada , semester 2018-2</a:t>
            </a:r>
          </a:p>
          <a:p>
            <a:r>
              <a:rPr lang="es-CO" dirty="0">
                <a:hlinkClick r:id="rId2"/>
              </a:rPr>
              <a:t>https://</a:t>
            </a:r>
            <a:r>
              <a:rPr lang="es-CO" dirty="0" smtClean="0">
                <a:hlinkClick r:id="rId2"/>
              </a:rPr>
              <a:t>uacm123.weebly.com/8-gestioacuten-de-los-riesgos-del-proyecto.html</a:t>
            </a:r>
            <a:endParaRPr lang="es-CO" dirty="0" smtClean="0"/>
          </a:p>
          <a:p>
            <a:r>
              <a:rPr lang="es-CO" dirty="0">
                <a:hlinkClick r:id="rId3"/>
              </a:rPr>
              <a:t>https://www.eoi.es/blogs/madeon/2013/04/15/gestion-de-riesgo-de-proyectos</a:t>
            </a:r>
            <a:r>
              <a:rPr lang="es-CO" dirty="0" smtClean="0">
                <a:hlinkClick r:id="rId3"/>
              </a:rPr>
              <a:t>/</a:t>
            </a:r>
            <a:endParaRPr lang="es-CO" dirty="0" smtClean="0"/>
          </a:p>
          <a:p>
            <a:r>
              <a:rPr lang="es-CO" dirty="0">
                <a:hlinkClick r:id="rId4"/>
              </a:rPr>
              <a:t>https://www.isotools.org/2018/03/25/cuales-son-las-principales-fuentes-de-riesgo-en-proyectos</a:t>
            </a:r>
            <a:r>
              <a:rPr lang="es-CO" dirty="0" smtClean="0">
                <a:hlinkClick r:id="rId4"/>
              </a:rPr>
              <a:t>/</a:t>
            </a:r>
            <a:endParaRPr lang="es-CO" dirty="0" smtClean="0"/>
          </a:p>
          <a:p>
            <a:r>
              <a:rPr lang="es-CO" dirty="0">
                <a:hlinkClick r:id="rId5"/>
              </a:rPr>
              <a:t>https://www.isotools.org/2017/07/11/norma-iso-21500-guia-gestion-proyectos</a:t>
            </a:r>
            <a:r>
              <a:rPr lang="es-CO" dirty="0" smtClean="0">
                <a:hlinkClick r:id="rId5"/>
              </a:rPr>
              <a:t>/</a:t>
            </a:r>
            <a:endParaRPr lang="es-CO" dirty="0" smtClean="0"/>
          </a:p>
          <a:p>
            <a:r>
              <a:rPr lang="es-CO" dirty="0">
                <a:hlinkClick r:id="rId6"/>
              </a:rPr>
              <a:t>https://</a:t>
            </a:r>
            <a:r>
              <a:rPr lang="es-CO" dirty="0" smtClean="0">
                <a:hlinkClick r:id="rId6"/>
              </a:rPr>
              <a:t>www.aec.es/web/guest/centro-conocimiento/riesgos-en-proyectos</a:t>
            </a:r>
            <a:endParaRPr lang="es-CO" dirty="0" smtClean="0"/>
          </a:p>
          <a:p>
            <a:r>
              <a:rPr lang="es-CO" dirty="0"/>
              <a:t>https://m.uelbosque.edu.co/sites/default/files/publicaciones/revistas/revista_tecnologia/volumen12_numero2/1Articulo_Rev-Tec-Num-2.pdf</a:t>
            </a:r>
          </a:p>
        </p:txBody>
      </p:sp>
    </p:spTree>
    <p:extLst>
      <p:ext uri="{BB962C8B-B14F-4D97-AF65-F5344CB8AC3E}">
        <p14:creationId xmlns:p14="http://schemas.microsoft.com/office/powerpoint/2010/main" val="63969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849</TotalTime>
  <Words>256</Words>
  <Application>Microsoft Office PowerPoint</Application>
  <PresentationFormat>Panorámica</PresentationFormat>
  <Paragraphs>63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 New Roman</vt:lpstr>
      <vt:lpstr>Trebuchet MS</vt:lpstr>
      <vt:lpstr>Wingdings 3</vt:lpstr>
      <vt:lpstr>Faceta</vt:lpstr>
      <vt:lpstr>Análisis Cualitativo de Riesgos</vt:lpstr>
      <vt:lpstr>Q ue son los riesgos?</vt:lpstr>
      <vt:lpstr>Principal Impacto</vt:lpstr>
      <vt:lpstr>Gestion de Riesgos</vt:lpstr>
      <vt:lpstr>Plan de Gestion de Riesgos(ISO)</vt:lpstr>
      <vt:lpstr>Presentación de PowerPoint</vt:lpstr>
      <vt:lpstr>Matriz Probabilidad-Impacto </vt:lpstr>
      <vt:lpstr>¿Preguntas?</vt:lpstr>
      <vt:lpstr>Bibliografia </vt:lpstr>
      <vt:lpstr>MUCHAS GRACIAS POR SU ATENCION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Riesgos</dc:title>
  <dc:creator>juan sebastian plazas gallo</dc:creator>
  <cp:lastModifiedBy>juan carlos hurtado sarria</cp:lastModifiedBy>
  <cp:revision>15</cp:revision>
  <dcterms:created xsi:type="dcterms:W3CDTF">2019-03-08T04:44:53Z</dcterms:created>
  <dcterms:modified xsi:type="dcterms:W3CDTF">2019-03-16T06:24:51Z</dcterms:modified>
</cp:coreProperties>
</file>