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3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16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74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87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10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485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39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5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3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0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6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5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1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63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2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DF131D-BB61-41F4-A0C2-53099DEB5880}" type="datetimeFigureOut">
              <a:rPr lang="es-CO" smtClean="0"/>
              <a:t>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2C7E-0E4F-4A6B-BA00-3E9E716C3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5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Modelo entidad relación  - “MER”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41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Uno a uno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2761500"/>
            <a:ext cx="7419703" cy="12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Uno a varios</a:t>
            </a:r>
            <a:r>
              <a:rPr lang="es-CO" dirty="0"/>
              <a:t> o </a:t>
            </a:r>
            <a:r>
              <a:rPr lang="es-CO" b="1" dirty="0"/>
              <a:t>varios a uno</a:t>
            </a:r>
            <a:endParaRPr lang="es-CO" dirty="0"/>
          </a:p>
        </p:txBody>
      </p:sp>
      <p:pic>
        <p:nvPicPr>
          <p:cNvPr id="3074" name="Picture 2" descr="RelaciÃ³n uno a vari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52" y="2965269"/>
            <a:ext cx="6675120" cy="9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6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Varios a varios</a:t>
            </a:r>
            <a:endParaRPr lang="es-CO" dirty="0"/>
          </a:p>
        </p:txBody>
      </p:sp>
      <p:pic>
        <p:nvPicPr>
          <p:cNvPr id="4098" name="Picture 2" descr="RelaciÃ³n varios a vari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7" y="3631474"/>
            <a:ext cx="5826034" cy="8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084218"/>
            <a:ext cx="8946541" cy="5164182"/>
          </a:xfrm>
        </p:spPr>
        <p:txBody>
          <a:bodyPr>
            <a:normAutofit/>
          </a:bodyPr>
          <a:lstStyle/>
          <a:p>
            <a:r>
              <a:rPr lang="es-ES" sz="2800" b="1" dirty="0"/>
              <a:t>Clave primaria</a:t>
            </a:r>
            <a:r>
              <a:rPr lang="es-ES" sz="2800" dirty="0"/>
              <a:t>: identifica inequívocamente un solo atributo no permitiendo que se repita en la misma entidad</a:t>
            </a:r>
            <a:r>
              <a:rPr lang="es-ES" sz="2800" dirty="0" smtClean="0"/>
              <a:t>.</a:t>
            </a:r>
          </a:p>
          <a:p>
            <a:endParaRPr lang="es-ES" sz="2800" dirty="0"/>
          </a:p>
          <a:p>
            <a:r>
              <a:rPr lang="es-ES" sz="2800" b="1" dirty="0"/>
              <a:t>Clave externa</a:t>
            </a:r>
            <a:r>
              <a:rPr lang="es-ES" sz="2800" dirty="0"/>
              <a:t> o </a:t>
            </a:r>
            <a:r>
              <a:rPr lang="es-ES" sz="2800" b="1" dirty="0"/>
              <a:t>clave foránea</a:t>
            </a:r>
            <a:r>
              <a:rPr lang="es-ES" sz="2800" dirty="0"/>
              <a:t>: este campo tiene que estar estrictamente relacionado con la clave primaria de otra entidad, para así exigir que exista previamente </a:t>
            </a:r>
            <a:r>
              <a:rPr lang="es-ES" sz="2800" dirty="0" smtClean="0"/>
              <a:t>esa </a:t>
            </a:r>
            <a:r>
              <a:rPr lang="es-ES" sz="2800" dirty="0"/>
              <a:t>clave.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9254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7711" y="2595027"/>
            <a:ext cx="9404723" cy="1400530"/>
          </a:xfrm>
        </p:spPr>
        <p:txBody>
          <a:bodyPr/>
          <a:lstStyle/>
          <a:p>
            <a:r>
              <a:rPr lang="es-CO" dirty="0" smtClean="0"/>
              <a:t>Modelo Entidad Relación</a:t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341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425" y="2802379"/>
            <a:ext cx="9404723" cy="1400530"/>
          </a:xfrm>
        </p:spPr>
        <p:txBody>
          <a:bodyPr/>
          <a:lstStyle/>
          <a:p>
            <a:r>
              <a:rPr lang="es-CO" dirty="0" smtClean="0"/>
              <a:t>Arquitectura de muy alto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971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900" b="1" dirty="0"/>
              <a:t>¿Qué es el modelo entidad-relación?</a:t>
            </a:r>
            <a:r>
              <a:rPr lang="es-ES" b="1" dirty="0"/>
              <a:t/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403566"/>
            <a:ext cx="8946541" cy="3844833"/>
          </a:xfrm>
        </p:spPr>
        <p:txBody>
          <a:bodyPr>
            <a:normAutofit/>
          </a:bodyPr>
          <a:lstStyle/>
          <a:p>
            <a:r>
              <a:rPr lang="es-ES" sz="3200" dirty="0"/>
              <a:t>es solo y exclusivamente un método del que disponemos para diseñar estos esquemas que posteriormente debemos de implementar en un gestor de </a:t>
            </a:r>
            <a:r>
              <a:rPr lang="es-ES" sz="3200" i="1" dirty="0"/>
              <a:t>BBDD</a:t>
            </a:r>
            <a:r>
              <a:rPr lang="es-ES" sz="3200" dirty="0"/>
              <a:t> (bases de datos).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54881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900" b="1" dirty="0"/>
              <a:t>Elementos del modelo entidad-relación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770094"/>
            <a:ext cx="8946541" cy="3478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Entidad</a:t>
            </a:r>
            <a:endParaRPr lang="es-ES" sz="2800" b="1" dirty="0"/>
          </a:p>
          <a:p>
            <a:r>
              <a:rPr lang="es-ES" sz="2800" dirty="0"/>
              <a:t>Las entidades representan </a:t>
            </a:r>
            <a:r>
              <a:rPr lang="es-ES" sz="2800" i="1" dirty="0"/>
              <a:t>cosas</a:t>
            </a:r>
            <a:r>
              <a:rPr lang="es-ES" sz="2800" dirty="0"/>
              <a:t> u </a:t>
            </a:r>
            <a:r>
              <a:rPr lang="es-ES" sz="2800" i="1" dirty="0"/>
              <a:t>objetos</a:t>
            </a:r>
            <a:r>
              <a:rPr lang="es-ES" sz="2800" dirty="0"/>
              <a:t> (ya sean reales o abstractos), que se diferencian claramente entre sí</a:t>
            </a:r>
            <a:r>
              <a:rPr lang="es-ES" sz="2800" dirty="0" smtClean="0"/>
              <a:t>.</a:t>
            </a:r>
            <a:endParaRPr lang="es-ES" sz="2800" dirty="0"/>
          </a:p>
          <a:p>
            <a:pPr marL="0" indent="0">
              <a:buNone/>
            </a:pPr>
            <a:r>
              <a:rPr lang="es-ES" sz="2400" b="1" dirty="0" smtClean="0"/>
              <a:t>     </a:t>
            </a:r>
            <a:endParaRPr lang="es-ES" sz="28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998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360" y="4504765"/>
            <a:ext cx="5569839" cy="73048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2318" y="1062318"/>
            <a:ext cx="89422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Coches</a:t>
            </a:r>
            <a:r>
              <a:rPr lang="es-ES" sz="2400" dirty="0"/>
              <a:t> (objeto físico): contiene la información de </a:t>
            </a:r>
            <a:r>
              <a:rPr lang="es-ES" sz="2400" dirty="0" smtClean="0"/>
              <a:t>cada </a:t>
            </a:r>
            <a:r>
              <a:rPr lang="es-ES" sz="2400" dirty="0"/>
              <a:t>taller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b="1" dirty="0" smtClean="0"/>
              <a:t>Empleado</a:t>
            </a:r>
            <a:r>
              <a:rPr lang="es-ES" sz="2400" dirty="0"/>
              <a:t> (</a:t>
            </a:r>
            <a:r>
              <a:rPr lang="es-ES" sz="2400" i="1" dirty="0"/>
              <a:t>objeto</a:t>
            </a:r>
            <a:r>
              <a:rPr lang="es-ES" sz="2400" dirty="0"/>
              <a:t> físico): información de </a:t>
            </a:r>
            <a:r>
              <a:rPr lang="es-ES" sz="2400" dirty="0" smtClean="0"/>
              <a:t>los trabajadores.</a:t>
            </a:r>
          </a:p>
          <a:p>
            <a:endParaRPr lang="es-ES" sz="2400" dirty="0"/>
          </a:p>
          <a:p>
            <a:r>
              <a:rPr lang="es-ES" sz="2400" b="1" dirty="0" smtClean="0"/>
              <a:t>Cargo </a:t>
            </a:r>
            <a:r>
              <a:rPr lang="es-ES" sz="2400" b="1" dirty="0"/>
              <a:t>del empleado</a:t>
            </a:r>
            <a:r>
              <a:rPr lang="es-ES" sz="2400" dirty="0"/>
              <a:t> (</a:t>
            </a:r>
            <a:r>
              <a:rPr lang="es-ES" sz="2400" i="1" dirty="0"/>
              <a:t>cosa</a:t>
            </a:r>
            <a:r>
              <a:rPr lang="es-ES" sz="2400" dirty="0"/>
              <a:t> abstracta): información de </a:t>
            </a:r>
            <a:r>
              <a:rPr lang="es-ES" sz="2400" dirty="0" smtClean="0"/>
              <a:t>la </a:t>
            </a:r>
            <a:r>
              <a:rPr lang="es-ES" sz="2400" dirty="0"/>
              <a:t>función del empleado.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396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6638" y="47231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CO" sz="3200" b="1" dirty="0" smtClean="0"/>
              <a:t>Atributos</a:t>
            </a:r>
          </a:p>
          <a:p>
            <a:r>
              <a:rPr lang="es-CO" sz="3200" dirty="0"/>
              <a:t>Los atributos definen o identifican las características de </a:t>
            </a:r>
            <a:r>
              <a:rPr lang="es-CO" sz="3200" dirty="0" smtClean="0"/>
              <a:t>entidad</a:t>
            </a:r>
          </a:p>
          <a:p>
            <a:pPr marL="0" indent="0">
              <a:buNone/>
            </a:pPr>
            <a:endParaRPr lang="es-CO" sz="3200" b="1" dirty="0"/>
          </a:p>
          <a:p>
            <a:pPr marL="0" indent="0">
              <a:buNone/>
            </a:pPr>
            <a:endParaRPr lang="es-CO" sz="3200" b="1" dirty="0"/>
          </a:p>
          <a:p>
            <a:endParaRPr lang="es-CO" dirty="0"/>
          </a:p>
        </p:txBody>
      </p:sp>
      <p:pic>
        <p:nvPicPr>
          <p:cNvPr id="1026" name="Picture 2" descr="Atribu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89" y="3262384"/>
            <a:ext cx="3278777" cy="279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2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Número de chasis	</a:t>
            </a:r>
            <a:r>
              <a:rPr lang="es-CO" dirty="0" smtClean="0"/>
              <a:t>          Matrícula</a:t>
            </a:r>
            <a:r>
              <a:rPr lang="es-CO" dirty="0"/>
              <a:t>	DNI del propietario</a:t>
            </a:r>
          </a:p>
          <a:p>
            <a:r>
              <a:rPr lang="es-CO" dirty="0"/>
              <a:t>5tfem5f10ax007210	</a:t>
            </a:r>
            <a:r>
              <a:rPr lang="es-CO" dirty="0" smtClean="0"/>
              <a:t>            4817 </a:t>
            </a:r>
            <a:r>
              <a:rPr lang="es-CO" dirty="0"/>
              <a:t>BFK	</a:t>
            </a:r>
            <a:r>
              <a:rPr lang="es-CO" dirty="0" smtClean="0"/>
              <a:t>  45338600L</a:t>
            </a:r>
            <a:endParaRPr lang="es-CO" dirty="0"/>
          </a:p>
          <a:p>
            <a:r>
              <a:rPr lang="es-CO" dirty="0"/>
              <a:t>6hsen2j98as001982	</a:t>
            </a:r>
            <a:r>
              <a:rPr lang="es-CO" dirty="0" smtClean="0"/>
              <a:t>            8810 </a:t>
            </a:r>
            <a:r>
              <a:rPr lang="es-CO" dirty="0"/>
              <a:t>CLM	</a:t>
            </a:r>
            <a:r>
              <a:rPr lang="es-CO" dirty="0" smtClean="0"/>
              <a:t>  02405068K</a:t>
            </a:r>
            <a:endParaRPr lang="es-CO" dirty="0"/>
          </a:p>
          <a:p>
            <a:r>
              <a:rPr lang="es-CO" dirty="0"/>
              <a:t>5rgsb7a19js001982	</a:t>
            </a:r>
            <a:r>
              <a:rPr lang="es-CO" dirty="0" smtClean="0"/>
              <a:t>            0019 </a:t>
            </a:r>
            <a:r>
              <a:rPr lang="es-CO" dirty="0"/>
              <a:t>GGL	</a:t>
            </a:r>
            <a:r>
              <a:rPr lang="es-CO" dirty="0" smtClean="0"/>
              <a:t>  40588860J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47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7997" y="66825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 smtClean="0"/>
              <a:t>Relación</a:t>
            </a:r>
            <a:endParaRPr lang="es-CO" sz="2800" dirty="0" smtClean="0"/>
          </a:p>
          <a:p>
            <a:r>
              <a:rPr lang="es-CO" sz="2800" dirty="0" smtClean="0"/>
              <a:t>Es </a:t>
            </a:r>
            <a:r>
              <a:rPr lang="es-CO" sz="2800" dirty="0"/>
              <a:t>un vínculo que nos permite definir una dependencia entre varias </a:t>
            </a:r>
            <a:r>
              <a:rPr lang="es-CO" sz="2800" dirty="0" smtClean="0"/>
              <a:t>entidades</a:t>
            </a:r>
          </a:p>
          <a:p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7" y="3307079"/>
            <a:ext cx="6439989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89" t="33734" r="63275" b="30761"/>
          <a:stretch/>
        </p:blipFill>
        <p:spPr>
          <a:xfrm>
            <a:off x="2037805" y="1214847"/>
            <a:ext cx="680574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Relaciones de </a:t>
            </a:r>
            <a:r>
              <a:rPr lang="es-CO" b="1" dirty="0" err="1"/>
              <a:t>cardinalidad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Podemos encontrar distintos tipos de relaciones según como participen en ellas las entidades.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2375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125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Modelo entidad relación  - “MER”</vt:lpstr>
      <vt:lpstr>¿Qué es el modelo entidad-relación? </vt:lpstr>
      <vt:lpstr>Elementos del modelo entidad-relación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Relaciones de cardinalidad </vt:lpstr>
      <vt:lpstr>Uno a uno</vt:lpstr>
      <vt:lpstr>Uno a varios o varios a uno</vt:lpstr>
      <vt:lpstr>Varios a varios</vt:lpstr>
      <vt:lpstr>Presentación de PowerPoint</vt:lpstr>
      <vt:lpstr>Modelo Entidad Relación </vt:lpstr>
      <vt:lpstr>Arquitectura de muy alto nivel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 relación  - “MER”</dc:title>
  <dc:creator>Quiceno</dc:creator>
  <cp:lastModifiedBy>Quiceno</cp:lastModifiedBy>
  <cp:revision>9</cp:revision>
  <dcterms:created xsi:type="dcterms:W3CDTF">2019-03-09T03:06:54Z</dcterms:created>
  <dcterms:modified xsi:type="dcterms:W3CDTF">2019-03-09T06:30:03Z</dcterms:modified>
</cp:coreProperties>
</file>