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5" r:id="rId5"/>
    <p:sldId id="310" r:id="rId6"/>
    <p:sldId id="320" r:id="rId7"/>
    <p:sldId id="321" r:id="rId8"/>
    <p:sldId id="322" r:id="rId9"/>
    <p:sldId id="323" r:id="rId10"/>
    <p:sldId id="326" r:id="rId11"/>
    <p:sldId id="324" r:id="rId12"/>
    <p:sldId id="325" r:id="rId13"/>
  </p:sldIdLst>
  <p:sldSz cx="12188825" cy="6858000"/>
  <p:notesSz cx="6858000" cy="9144000"/>
  <p:custDataLst>
    <p:tags r:id="rId16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82" y="5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A61EFE9-9F30-4528-BDDA-C859CD15CA56}" type="datetime1">
              <a:rPr lang="es-ES" smtClean="0"/>
              <a:t>07/03/2019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7373BEA-F5F3-4B6E-BA6B-D76E24101839}" type="datetime1">
              <a:rPr lang="es-ES" smtClean="0"/>
              <a:pPr/>
              <a:t>07/03/2019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1AC609F-0362-4067-A47A-9F1CA2E45A65}" type="datetime1">
              <a:rPr lang="es-ES" smtClean="0"/>
              <a:pPr/>
              <a:t>07/03/2019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32AED9F-A6BB-400D-8F4D-616EB46A9405}" type="datetime1">
              <a:rPr lang="es-ES" smtClean="0"/>
              <a:pPr/>
              <a:t>07/03/2019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D505D98-D4C1-4348-8F39-108EE2C76C21}" type="datetime1">
              <a:rPr lang="es-ES" smtClean="0"/>
              <a:pPr/>
              <a:t>07/03/2019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12EF1AF-E5B2-41DB-BFF8-672C5BBF646A}" type="datetime1">
              <a:rPr lang="es-ES" smtClean="0"/>
              <a:pPr/>
              <a:t>07/03/2019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8E17C630-F8FA-4DCB-87FA-91D30885A2FD}" type="datetime1">
              <a:rPr lang="es-ES" smtClean="0"/>
              <a:pPr algn="r"/>
              <a:t>07/03/2019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24076C6-356A-48AB-A8EF-572AE4A11929}" type="datetime1">
              <a:rPr lang="es-ES" smtClean="0"/>
              <a:pPr/>
              <a:t>07/03/2019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4A686D9-BDBD-4090-B19D-04E04F3CB648}" type="datetime1">
              <a:rPr lang="es-ES" smtClean="0"/>
              <a:pPr/>
              <a:t>07/03/2019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B4D0FB-1285-4974-8D4E-BCFCC0FA7978}" type="datetime1">
              <a:rPr lang="es-ES" smtClean="0"/>
              <a:pPr/>
              <a:t>07/03/2019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C3D96D5-80C9-4ED7-89C2-CE590C3C6CB2}" type="datetime1">
              <a:rPr lang="es-ES" smtClean="0"/>
              <a:pPr/>
              <a:t>07/03/2019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A911BAB-2490-48FD-81BA-E5EB85DA87AE}" type="datetime1">
              <a:rPr lang="es-ES" smtClean="0"/>
              <a:pPr/>
              <a:t>07/03/2019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170E197-1079-4777-8273-53286CD6A787}" type="datetime1">
              <a:rPr lang="es-ES" smtClean="0"/>
              <a:pPr algn="r"/>
              <a:t>07/03/2019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Usabilidad y accesibilidad en el contexto del proyecto</a:t>
            </a:r>
            <a:endParaRPr lang="es-E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 smtClean="0"/>
              <a:t>Juan David Quiceno</a:t>
            </a:r>
          </a:p>
          <a:p>
            <a:pPr rtl="0"/>
            <a:r>
              <a:rPr lang="es-ES" dirty="0" smtClean="0"/>
              <a:t>María Alejandra </a:t>
            </a:r>
            <a:r>
              <a:rPr lang="es-ES" dirty="0" err="1" smtClean="0"/>
              <a:t>garzon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2413" y="404664"/>
            <a:ext cx="9144001" cy="1131912"/>
          </a:xfrm>
        </p:spPr>
        <p:txBody>
          <a:bodyPr rtlCol="0"/>
          <a:lstStyle/>
          <a:p>
            <a:pPr algn="ctr" rtl="0"/>
            <a:r>
              <a:rPr lang="es-ES" dirty="0" smtClean="0"/>
              <a:t>Objetivos Generales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837828" y="1916832"/>
            <a:ext cx="10873207" cy="4114801"/>
          </a:xfrm>
        </p:spPr>
        <p:txBody>
          <a:bodyPr rtlCol="0">
            <a:normAutofit/>
          </a:bodyPr>
          <a:lstStyle/>
          <a:p>
            <a:r>
              <a:rPr lang="es-ES" dirty="0" smtClean="0"/>
              <a:t>Ofrecer una guía para que los desarrolladores apliquen las disciplinas de Usabilidad y Accesibilidad en función de lograr personalizaciones con mejoras visuales, interactivas y comunicativas.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Objetivos específicos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smtClean="0"/>
              <a:t>Comunicación: </a:t>
            </a:r>
            <a:r>
              <a:rPr lang="es-CO" dirty="0" smtClean="0"/>
              <a:t> cada aplicación de escritorio debe de comunicarse de manera inmediata a cada uno de sus propósitos, objetivos y funciones.</a:t>
            </a:r>
          </a:p>
          <a:p>
            <a:r>
              <a:rPr lang="es-CO" b="1" dirty="0" smtClean="0"/>
              <a:t>Información </a:t>
            </a:r>
            <a:r>
              <a:rPr lang="es-CO" b="1" dirty="0" smtClean="0"/>
              <a:t>general: </a:t>
            </a:r>
            <a:r>
              <a:rPr lang="es-CO" dirty="0" smtClean="0"/>
              <a:t>I</a:t>
            </a:r>
            <a:r>
              <a:rPr lang="es-CO" dirty="0" smtClean="0"/>
              <a:t>ncorporar el patrón de interacción </a:t>
            </a:r>
            <a:r>
              <a:rPr lang="es-CO" dirty="0" err="1" smtClean="0"/>
              <a:t>Hiting</a:t>
            </a:r>
            <a:r>
              <a:rPr lang="es-CO" dirty="0" smtClean="0"/>
              <a:t> en información general</a:t>
            </a:r>
            <a:endParaRPr lang="es-CO" dirty="0" smtClean="0"/>
          </a:p>
          <a:p>
            <a:r>
              <a:rPr lang="es-CO" b="1" dirty="0" smtClean="0"/>
              <a:t>Lenguaje: </a:t>
            </a:r>
            <a:r>
              <a:rPr lang="es-CO" dirty="0" smtClean="0"/>
              <a:t>  Cambiar  a lenguaje natural del usuario complementado con el patrón de interacción </a:t>
            </a:r>
            <a:r>
              <a:rPr lang="es-CO" dirty="0" err="1" smtClean="0"/>
              <a:t>feedback</a:t>
            </a:r>
            <a:r>
              <a:rPr lang="es-CO" dirty="0" smtClean="0"/>
              <a:t> y formato no ambiguo( esto hará una </a:t>
            </a:r>
            <a:r>
              <a:rPr lang="es-CO" dirty="0" smtClean="0"/>
              <a:t>mejor comunicación entre usuario-sistema).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2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5900" y="620688"/>
            <a:ext cx="10081120" cy="5543128"/>
          </a:xfrm>
        </p:spPr>
        <p:txBody>
          <a:bodyPr>
            <a:normAutofit/>
          </a:bodyPr>
          <a:lstStyle/>
          <a:p>
            <a:r>
              <a:rPr lang="es-CO" b="1" dirty="0" smtClean="0"/>
              <a:t>Color: </a:t>
            </a:r>
            <a:r>
              <a:rPr lang="es-CO" dirty="0" smtClean="0"/>
              <a:t>los colores que se implementen NO deben ser molestos ni irritantes a la vista del usuario.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pPr marL="457200" indent="-457200">
              <a:buFont typeface="+mj-lt"/>
              <a:buAutoNum type="arabicPeriod"/>
            </a:pPr>
            <a:endParaRPr lang="es-CO" dirty="0" smtClean="0"/>
          </a:p>
          <a:p>
            <a:pPr marL="457200" indent="-457200">
              <a:buFont typeface="+mj-lt"/>
              <a:buAutoNum type="arabicPeriod"/>
            </a:pPr>
            <a:endParaRPr lang="es-CO" dirty="0" smtClean="0"/>
          </a:p>
        </p:txBody>
      </p:sp>
      <p:pic>
        <p:nvPicPr>
          <p:cNvPr id="1026" name="Picture 2" descr="https://lh4.googleusercontent.com/xm73kO-NaOEDfa-aszvc4gZc5bZTmFQR06Wm9gHTiDNxewhVUpohaFaDzFxJkrcmNkfcuFEKEPWw5tcqDFCOz8R2_9ucjXsUETB8IyvDc7XIbOxIGBbUKUp1zBMKaSV9Q9SjbA4NN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180" y="1700808"/>
            <a:ext cx="4176464" cy="365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78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1804" y="404664"/>
            <a:ext cx="10873208" cy="5749430"/>
          </a:xfrm>
        </p:spPr>
        <p:txBody>
          <a:bodyPr/>
          <a:lstStyle/>
          <a:p>
            <a:r>
              <a:rPr lang="es-CO" b="1" dirty="0" smtClean="0"/>
              <a:t>Ayuda y Documentación:</a:t>
            </a:r>
            <a:r>
              <a:rPr lang="en-US" b="1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dirty="0" err="1" smtClean="0"/>
              <a:t>buscar</a:t>
            </a:r>
            <a:r>
              <a:rPr lang="en-US" dirty="0" smtClean="0"/>
              <a:t>,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centrada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tareas</a:t>
            </a:r>
            <a:r>
              <a:rPr lang="en-US" dirty="0" smtClean="0"/>
              <a:t> del </a:t>
            </a:r>
            <a:r>
              <a:rPr lang="en-US" dirty="0" err="1" smtClean="0"/>
              <a:t>usuario</a:t>
            </a:r>
            <a:r>
              <a:rPr lang="en-US" dirty="0" smtClean="0"/>
              <a:t>,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de las </a:t>
            </a:r>
            <a:r>
              <a:rPr lang="en-US" dirty="0" err="1" smtClean="0"/>
              <a:t>etapas</a:t>
            </a:r>
            <a:r>
              <a:rPr lang="en-US" dirty="0" smtClean="0"/>
              <a:t> a </a:t>
            </a:r>
            <a:r>
              <a:rPr lang="en-US" dirty="0" err="1" smtClean="0"/>
              <a:t>realizar</a:t>
            </a:r>
            <a:r>
              <a:rPr lang="en-US" dirty="0" smtClean="0"/>
              <a:t> y que no sea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extensa</a:t>
            </a:r>
            <a:r>
              <a:rPr lang="en-US" dirty="0" smtClean="0"/>
              <a:t>.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s-CO" b="1" dirty="0" smtClean="0"/>
              <a:t>Ventana emergente: </a:t>
            </a:r>
            <a:r>
              <a:rPr lang="es-CO" dirty="0" smtClean="0"/>
              <a:t>Se incorporara el factor advertencia</a:t>
            </a: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endParaRPr lang="es-CO" dirty="0" smtClean="0"/>
          </a:p>
        </p:txBody>
      </p:sp>
      <p:pic>
        <p:nvPicPr>
          <p:cNvPr id="2050" name="Picture 2" descr="Resultado de imagen para error de aplic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28" y="4293096"/>
            <a:ext cx="5976664" cy="200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4538" t="8307" r="12770"/>
          <a:stretch/>
        </p:blipFill>
        <p:spPr>
          <a:xfrm>
            <a:off x="4726260" y="1292976"/>
            <a:ext cx="2232248" cy="211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5820" y="332657"/>
            <a:ext cx="10729191" cy="5687144"/>
          </a:xfrm>
        </p:spPr>
        <p:txBody>
          <a:bodyPr/>
          <a:lstStyle/>
          <a:p>
            <a:r>
              <a:rPr lang="es-CO" dirty="0"/>
              <a:t> </a:t>
            </a:r>
            <a:r>
              <a:rPr lang="es-CO" b="1" dirty="0"/>
              <a:t>Gráfico: </a:t>
            </a:r>
            <a:r>
              <a:rPr lang="es-CO" dirty="0" err="1" smtClean="0"/>
              <a:t>Guias</a:t>
            </a:r>
            <a:r>
              <a:rPr lang="es-CO" dirty="0" smtClean="0"/>
              <a:t> de metáforas</a:t>
            </a:r>
            <a:endParaRPr lang="es-CO" dirty="0" smtClean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r>
              <a:rPr lang="es-CO" b="1" dirty="0" smtClean="0"/>
              <a:t>Tipografía: </a:t>
            </a:r>
            <a:r>
              <a:rPr lang="es-CO" dirty="0" smtClean="0"/>
              <a:t>indica el tipo de formato de letra que se recomienda utilizar al momento de crear la aplicación de escritorio.</a:t>
            </a:r>
            <a:endParaRPr lang="es-CO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72" y="4365104"/>
            <a:ext cx="3364994" cy="21395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244" y="908720"/>
            <a:ext cx="2374826" cy="23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6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41884" y="548680"/>
            <a:ext cx="9134391" cy="4679032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Hacer guía de estilos personalizada para la aplicación conforme a las </a:t>
            </a:r>
            <a:r>
              <a:rPr lang="es-CO" dirty="0" smtClean="0"/>
              <a:t>normas institucionales, </a:t>
            </a:r>
            <a:r>
              <a:rPr lang="es-CO" dirty="0"/>
              <a:t>también se hace guía de metáforas</a:t>
            </a:r>
            <a:r>
              <a:rPr lang="es-CO" dirty="0" smtClean="0"/>
              <a:t>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54" y="2132856"/>
            <a:ext cx="63436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1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3813" y="620689"/>
            <a:ext cx="9962992" cy="5399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3600" dirty="0" smtClean="0"/>
              <a:t>Accesibilidad</a:t>
            </a:r>
          </a:p>
          <a:p>
            <a:pPr marL="0" indent="0">
              <a:buNone/>
            </a:pPr>
            <a:r>
              <a:rPr lang="es-CO" sz="2800" dirty="0" smtClean="0"/>
              <a:t>¿Cómo construir aplicaciones de escritorio que sean accesibles para todos ?</a:t>
            </a:r>
          </a:p>
          <a:p>
            <a:r>
              <a:rPr lang="es-CO" sz="2800" dirty="0" smtClean="0"/>
              <a:t>Crear un texto alternativo ( para imágenes  y cajas de texto) </a:t>
            </a:r>
            <a:r>
              <a:rPr lang="es-CO" sz="2800" dirty="0" smtClean="0"/>
              <a:t>para </a:t>
            </a:r>
            <a:r>
              <a:rPr lang="es-CO" sz="2800" dirty="0" smtClean="0"/>
              <a:t>la aplicación de escrito, para que sea mas fácil de comprender por los usuarios.</a:t>
            </a:r>
          </a:p>
          <a:p>
            <a:r>
              <a:rPr lang="es-CO" sz="2800" dirty="0" smtClean="0"/>
              <a:t>Implementar el </a:t>
            </a:r>
            <a:r>
              <a:rPr lang="es-CO" sz="2800" dirty="0"/>
              <a:t>patrón de interacción </a:t>
            </a:r>
            <a:r>
              <a:rPr lang="es-CO" sz="2800" dirty="0" err="1"/>
              <a:t>Hiting</a:t>
            </a:r>
            <a:r>
              <a:rPr lang="es-CO" sz="2800" dirty="0"/>
              <a:t> en información </a:t>
            </a:r>
            <a:r>
              <a:rPr lang="es-CO" sz="2800" dirty="0" smtClean="0"/>
              <a:t>general.</a:t>
            </a:r>
            <a:endParaRPr lang="es-CO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910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dirty="0" smtClean="0"/>
              <a:t>Diagnóstico de problemas de usabilidad y accesibilidad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2413" y="2204864"/>
            <a:ext cx="9134391" cy="3814936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Para la elaboración del diagnóstico de la aplicación de escritorio, se aplican técnicas de Usabilidad y accesibilidad (</a:t>
            </a:r>
            <a:r>
              <a:rPr lang="es-ES" dirty="0"/>
              <a:t>Se </a:t>
            </a:r>
            <a:r>
              <a:rPr lang="es-ES" dirty="0" smtClean="0"/>
              <a:t>realizan </a:t>
            </a:r>
            <a:r>
              <a:rPr lang="es-ES" dirty="0" err="1"/>
              <a:t>tests</a:t>
            </a:r>
            <a:r>
              <a:rPr lang="es-ES" dirty="0"/>
              <a:t> o experiencias de </a:t>
            </a:r>
            <a:r>
              <a:rPr lang="es-ES" dirty="0" smtClean="0"/>
              <a:t>usuarios </a:t>
            </a:r>
            <a:r>
              <a:rPr lang="es-CO" dirty="0"/>
              <a:t>(estudiantes y profesores)</a:t>
            </a:r>
            <a:r>
              <a:rPr lang="es-ES" dirty="0" smtClean="0"/>
              <a:t> </a:t>
            </a:r>
            <a:r>
              <a:rPr lang="es-ES" dirty="0"/>
              <a:t>según perfiles (básico, avanzado o </a:t>
            </a:r>
            <a:r>
              <a:rPr lang="es-ES" dirty="0" smtClean="0"/>
              <a:t>experto</a:t>
            </a:r>
            <a:r>
              <a:rPr lang="es-CO" dirty="0" smtClean="0"/>
              <a:t>) </a:t>
            </a:r>
            <a:r>
              <a:rPr lang="es-ES" dirty="0"/>
              <a:t>y se analiza su comportamiento al interactuar con </a:t>
            </a:r>
            <a:r>
              <a:rPr lang="es-ES" dirty="0" smtClean="0"/>
              <a:t>la aplicación. </a:t>
            </a:r>
            <a:r>
              <a:rPr lang="es-ES" dirty="0"/>
              <a:t> 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60" y="4293096"/>
            <a:ext cx="2664296" cy="24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 ×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8_TF02895261_TF02895261.potx" id="{408D3025-4796-40C5-A420-4B86355D8C1A}" vid="{9B9A56E1-CA61-4AB5-B8B3-A8E151813968}"/>
    </a:ext>
  </a:extLst>
</a:theme>
</file>

<file path=ppt/theme/theme2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schemas.microsoft.com/office/2006/documentManagement/types"/>
    <ds:schemaRef ds:uri="http://purl.org/dc/dcmitype/"/>
    <ds:schemaRef ds:uri="4873beb7-5857-4685-be1f-d57550cc96cc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túnel azul digital empresarial (panorámica)</Template>
  <TotalTime>0</TotalTime>
  <Words>327</Words>
  <Application>Microsoft Office PowerPoint</Application>
  <PresentationFormat>Personalizado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Corbel</vt:lpstr>
      <vt:lpstr>Túnel azul digital 16 × 9</vt:lpstr>
      <vt:lpstr>Usabilidad y accesibilidad en el contexto del proyecto</vt:lpstr>
      <vt:lpstr>Objetivos Generales</vt:lpstr>
      <vt:lpstr>Objetivos específicos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Diagnóstico de problemas de usabilidad y accesibilidad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2019-03-02T00:22:52Z</dcterms:created>
  <dcterms:modified xsi:type="dcterms:W3CDTF">2019-03-08T01:18:11Z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