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0" r:id="rId1"/>
  </p:sldMasterIdLst>
  <p:sldIdLst>
    <p:sldId id="256" r:id="rId2"/>
    <p:sldId id="267" r:id="rId3"/>
    <p:sldId id="268" r:id="rId4"/>
    <p:sldId id="269" r:id="rId5"/>
    <p:sldId id="258" r:id="rId6"/>
    <p:sldId id="259" r:id="rId7"/>
    <p:sldId id="260" r:id="rId8"/>
    <p:sldId id="261" r:id="rId9"/>
    <p:sldId id="262" r:id="rId10"/>
    <p:sldId id="263" r:id="rId11"/>
    <p:sldId id="270" r:id="rId12"/>
    <p:sldId id="271" r:id="rId13"/>
    <p:sldId id="266" r:id="rId14"/>
    <p:sldId id="272"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40" autoAdjust="0"/>
    <p:restoredTop sz="98944" autoAdjust="0"/>
  </p:normalViewPr>
  <p:slideViewPr>
    <p:cSldViewPr snapToGrid="0">
      <p:cViewPr varScale="1">
        <p:scale>
          <a:sx n="74" d="100"/>
          <a:sy n="74" d="100"/>
        </p:scale>
        <p:origin x="-594" y="-9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B2418D86-37BD-4BBD-8B9E-D0C842E888C0}" type="datetimeFigureOut">
              <a:rPr lang="en-PH" smtClean="0"/>
              <a:pPr/>
              <a:t>7/23/2015</a:t>
            </a:fld>
            <a:endParaRPr lang="en-PH"/>
          </a:p>
        </p:txBody>
      </p:sp>
      <p:sp>
        <p:nvSpPr>
          <p:cNvPr id="17" name="Footer Placeholder 16"/>
          <p:cNvSpPr>
            <a:spLocks noGrp="1"/>
          </p:cNvSpPr>
          <p:nvPr>
            <p:ph type="ftr" sz="quarter" idx="11"/>
          </p:nvPr>
        </p:nvSpPr>
        <p:spPr/>
        <p:txBody>
          <a:bodyPr/>
          <a:lstStyle>
            <a:extLst/>
          </a:lstStyle>
          <a:p>
            <a:endParaRPr lang="en-PH"/>
          </a:p>
        </p:txBody>
      </p:sp>
      <p:sp>
        <p:nvSpPr>
          <p:cNvPr id="29" name="Slide Number Placeholder 28"/>
          <p:cNvSpPr>
            <a:spLocks noGrp="1"/>
          </p:cNvSpPr>
          <p:nvPr>
            <p:ph type="sldNum" sz="quarter" idx="12"/>
          </p:nvPr>
        </p:nvSpPr>
        <p:spPr/>
        <p:txBody>
          <a:bodyPr/>
          <a:lstStyle>
            <a:extLst/>
          </a:lstStyle>
          <a:p>
            <a:fld id="{AEBFFAD8-54BD-4F96-A557-B2E078D8A0A5}" type="slidenum">
              <a:rPr lang="en-PH" smtClean="0"/>
              <a:pPr/>
              <a:t>‹#›</a:t>
            </a:fld>
            <a:endParaRPr lang="en-PH"/>
          </a:p>
        </p:txBody>
      </p:sp>
      <p:sp>
        <p:nvSpPr>
          <p:cNvPr id="32" name="Rectangle 31"/>
          <p:cNvSpPr/>
          <p:nvPr/>
        </p:nvSpPr>
        <p:spPr>
          <a:xfrm>
            <a:off x="0" y="-1"/>
            <a:ext cx="48768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412744" y="680477"/>
            <a:ext cx="6096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358764"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333360"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95691"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1219200" y="4343400"/>
            <a:ext cx="103632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1219200" y="2834640"/>
            <a:ext cx="103632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340388" y="5047394"/>
            <a:ext cx="97536"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340388" y="4796819"/>
            <a:ext cx="97536"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340388" y="4637685"/>
            <a:ext cx="97536"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340388" y="4542559"/>
            <a:ext cx="97536"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2418D86-37BD-4BBD-8B9E-D0C842E888C0}" type="datetimeFigureOut">
              <a:rPr lang="en-PH" smtClean="0"/>
              <a:pPr/>
              <a:t>7/23/2015</a:t>
            </a:fld>
            <a:endParaRPr lang="en-PH"/>
          </a:p>
        </p:txBody>
      </p:sp>
      <p:sp>
        <p:nvSpPr>
          <p:cNvPr id="5" name="Footer Placeholder 4"/>
          <p:cNvSpPr>
            <a:spLocks noGrp="1"/>
          </p:cNvSpPr>
          <p:nvPr>
            <p:ph type="ftr" sz="quarter" idx="11"/>
          </p:nvPr>
        </p:nvSpPr>
        <p:spPr/>
        <p:txBody>
          <a:bodyPr/>
          <a:lstStyle>
            <a:extLst/>
          </a:lstStyle>
          <a:p>
            <a:endParaRPr lang="en-PH"/>
          </a:p>
        </p:txBody>
      </p:sp>
      <p:sp>
        <p:nvSpPr>
          <p:cNvPr id="6" name="Slide Number Placeholder 5"/>
          <p:cNvSpPr>
            <a:spLocks noGrp="1"/>
          </p:cNvSpPr>
          <p:nvPr>
            <p:ph type="sldNum" sz="quarter" idx="12"/>
          </p:nvPr>
        </p:nvSpPr>
        <p:spPr/>
        <p:txBody>
          <a:bodyPr/>
          <a:lstStyle>
            <a:extLst/>
          </a:lstStyle>
          <a:p>
            <a:fld id="{AEBFFAD8-54BD-4F96-A557-B2E078D8A0A5}" type="slidenum">
              <a:rPr lang="en-PH" smtClean="0"/>
              <a:pPr/>
              <a:t>‹#›</a:t>
            </a:fld>
            <a:endParaRPr lang="en-PH"/>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6416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812800" y="274640"/>
            <a:ext cx="78232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2418D86-37BD-4BBD-8B9E-D0C842E888C0}" type="datetimeFigureOut">
              <a:rPr lang="en-PH" smtClean="0"/>
              <a:pPr/>
              <a:t>7/23/2015</a:t>
            </a:fld>
            <a:endParaRPr lang="en-PH"/>
          </a:p>
        </p:txBody>
      </p:sp>
      <p:sp>
        <p:nvSpPr>
          <p:cNvPr id="5" name="Footer Placeholder 4"/>
          <p:cNvSpPr>
            <a:spLocks noGrp="1"/>
          </p:cNvSpPr>
          <p:nvPr>
            <p:ph type="ftr" sz="quarter" idx="11"/>
          </p:nvPr>
        </p:nvSpPr>
        <p:spPr/>
        <p:txBody>
          <a:bodyPr/>
          <a:lstStyle>
            <a:extLst/>
          </a:lstStyle>
          <a:p>
            <a:endParaRPr lang="en-PH"/>
          </a:p>
        </p:txBody>
      </p:sp>
      <p:sp>
        <p:nvSpPr>
          <p:cNvPr id="6" name="Slide Number Placeholder 5"/>
          <p:cNvSpPr>
            <a:spLocks noGrp="1"/>
          </p:cNvSpPr>
          <p:nvPr>
            <p:ph type="sldNum" sz="quarter" idx="12"/>
          </p:nvPr>
        </p:nvSpPr>
        <p:spPr/>
        <p:txBody>
          <a:bodyPr/>
          <a:lstStyle>
            <a:extLst/>
          </a:lstStyle>
          <a:p>
            <a:fld id="{AEBFFAD8-54BD-4F96-A557-B2E078D8A0A5}" type="slidenum">
              <a:rPr lang="en-PH" smtClean="0"/>
              <a:pPr/>
              <a:t>‹#›</a:t>
            </a:fld>
            <a:endParaRPr lang="en-PH"/>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2418D86-37BD-4BBD-8B9E-D0C842E888C0}" type="datetimeFigureOut">
              <a:rPr lang="en-PH" smtClean="0"/>
              <a:pPr/>
              <a:t>7/23/2015</a:t>
            </a:fld>
            <a:endParaRPr lang="en-PH"/>
          </a:p>
        </p:txBody>
      </p:sp>
      <p:sp>
        <p:nvSpPr>
          <p:cNvPr id="5" name="Footer Placeholder 4"/>
          <p:cNvSpPr>
            <a:spLocks noGrp="1"/>
          </p:cNvSpPr>
          <p:nvPr>
            <p:ph type="ftr" sz="quarter" idx="11"/>
          </p:nvPr>
        </p:nvSpPr>
        <p:spPr/>
        <p:txBody>
          <a:bodyPr/>
          <a:lstStyle>
            <a:extLst/>
          </a:lstStyle>
          <a:p>
            <a:endParaRPr lang="en-PH"/>
          </a:p>
        </p:txBody>
      </p:sp>
      <p:sp>
        <p:nvSpPr>
          <p:cNvPr id="6" name="Slide Number Placeholder 5"/>
          <p:cNvSpPr>
            <a:spLocks noGrp="1"/>
          </p:cNvSpPr>
          <p:nvPr>
            <p:ph type="sldNum" sz="quarter" idx="12"/>
          </p:nvPr>
        </p:nvSpPr>
        <p:spPr/>
        <p:txBody>
          <a:bodyPr/>
          <a:lstStyle>
            <a:extLst/>
          </a:lstStyle>
          <a:p>
            <a:fld id="{AEBFFAD8-54BD-4F96-A557-B2E078D8A0A5}" type="slidenum">
              <a:rPr lang="en-PH" smtClean="0"/>
              <a:pPr/>
              <a:t>‹#›</a:t>
            </a:fld>
            <a:endParaRPr lang="en-PH"/>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6438603" y="1073888"/>
            <a:ext cx="5762848"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498621" y="0"/>
            <a:ext cx="7352715"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6635304" y="1285480"/>
            <a:ext cx="4114800" cy="158496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7924800" y="0"/>
            <a:ext cx="36576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7924800" y="4267200"/>
            <a:ext cx="42672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7924800" y="0"/>
            <a:ext cx="18288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7931152" y="4246564"/>
            <a:ext cx="2787649"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7924800" y="4267200"/>
            <a:ext cx="21336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7924800" y="1371600"/>
            <a:ext cx="42672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7924800" y="1752600"/>
            <a:ext cx="42672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1320800" y="4267200"/>
            <a:ext cx="660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711200" y="4267200"/>
            <a:ext cx="7112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489099" y="2438400"/>
            <a:ext cx="75184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489099" y="2133600"/>
            <a:ext cx="75184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6096000" y="4267200"/>
            <a:ext cx="18288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942536" y="1351672"/>
            <a:ext cx="7624064"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2418D86-37BD-4BBD-8B9E-D0C842E888C0}" type="datetimeFigureOut">
              <a:rPr lang="en-PH" smtClean="0"/>
              <a:pPr/>
              <a:t>7/23/2015</a:t>
            </a:fld>
            <a:endParaRPr lang="en-PH"/>
          </a:p>
        </p:txBody>
      </p:sp>
      <p:sp>
        <p:nvSpPr>
          <p:cNvPr id="5" name="Footer Placeholder 4"/>
          <p:cNvSpPr>
            <a:spLocks noGrp="1"/>
          </p:cNvSpPr>
          <p:nvPr>
            <p:ph type="ftr" sz="quarter" idx="11"/>
          </p:nvPr>
        </p:nvSpPr>
        <p:spPr/>
        <p:txBody>
          <a:bodyPr/>
          <a:lstStyle>
            <a:extLst/>
          </a:lstStyle>
          <a:p>
            <a:endParaRPr lang="en-PH"/>
          </a:p>
        </p:txBody>
      </p:sp>
      <p:sp>
        <p:nvSpPr>
          <p:cNvPr id="6" name="Slide Number Placeholder 5"/>
          <p:cNvSpPr>
            <a:spLocks noGrp="1"/>
          </p:cNvSpPr>
          <p:nvPr>
            <p:ph type="sldNum" sz="quarter" idx="12"/>
          </p:nvPr>
        </p:nvSpPr>
        <p:spPr/>
        <p:txBody>
          <a:bodyPr/>
          <a:lstStyle>
            <a:extLst/>
          </a:lstStyle>
          <a:p>
            <a:fld id="{AEBFFAD8-54BD-4F96-A557-B2E078D8A0A5}" type="slidenum">
              <a:rPr lang="en-PH" smtClean="0"/>
              <a:pPr/>
              <a:t>‹#›</a:t>
            </a:fld>
            <a:endParaRPr lang="en-PH"/>
          </a:p>
        </p:txBody>
      </p:sp>
      <p:sp>
        <p:nvSpPr>
          <p:cNvPr id="7" name="Rectangle 6"/>
          <p:cNvSpPr/>
          <p:nvPr/>
        </p:nvSpPr>
        <p:spPr>
          <a:xfrm>
            <a:off x="484213" y="402265"/>
            <a:ext cx="1133856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942536" y="512064"/>
            <a:ext cx="10875264"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495384"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548145"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597933"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635603"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667304" y="680477"/>
            <a:ext cx="48768"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12064"/>
            <a:ext cx="109728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19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207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2418D86-37BD-4BBD-8B9E-D0C842E888C0}" type="datetimeFigureOut">
              <a:rPr lang="en-PH" smtClean="0"/>
              <a:pPr/>
              <a:t>7/23/2015</a:t>
            </a:fld>
            <a:endParaRPr lang="en-PH"/>
          </a:p>
        </p:txBody>
      </p:sp>
      <p:sp>
        <p:nvSpPr>
          <p:cNvPr id="6" name="Footer Placeholder 5"/>
          <p:cNvSpPr>
            <a:spLocks noGrp="1"/>
          </p:cNvSpPr>
          <p:nvPr>
            <p:ph type="ftr" sz="quarter" idx="11"/>
          </p:nvPr>
        </p:nvSpPr>
        <p:spPr/>
        <p:txBody>
          <a:bodyPr/>
          <a:lstStyle>
            <a:extLst/>
          </a:lstStyle>
          <a:p>
            <a:endParaRPr lang="en-PH"/>
          </a:p>
        </p:txBody>
      </p:sp>
      <p:sp>
        <p:nvSpPr>
          <p:cNvPr id="7" name="Slide Number Placeholder 6"/>
          <p:cNvSpPr>
            <a:spLocks noGrp="1"/>
          </p:cNvSpPr>
          <p:nvPr>
            <p:ph type="sldNum" sz="quarter" idx="12"/>
          </p:nvPr>
        </p:nvSpPr>
        <p:spPr/>
        <p:txBody>
          <a:bodyPr/>
          <a:lstStyle>
            <a:extLst/>
          </a:lstStyle>
          <a:p>
            <a:fld id="{AEBFFAD8-54BD-4F96-A557-B2E078D8A0A5}" type="slidenum">
              <a:rPr lang="en-PH" smtClean="0"/>
              <a:pPr/>
              <a:t>‹#›</a:t>
            </a:fld>
            <a:endParaRPr lang="en-PH"/>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6"/>
            <a:ext cx="11822773"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673099" y="512064"/>
            <a:ext cx="103632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09750"/>
            <a:ext cx="5386917"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09750"/>
            <a:ext cx="5389033"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459037"/>
            <a:ext cx="5386917"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459037"/>
            <a:ext cx="5389033"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2418D86-37BD-4BBD-8B9E-D0C842E888C0}" type="datetimeFigureOut">
              <a:rPr lang="en-PH" smtClean="0"/>
              <a:pPr/>
              <a:t>7/23/2015</a:t>
            </a:fld>
            <a:endParaRPr lang="en-PH"/>
          </a:p>
        </p:txBody>
      </p:sp>
      <p:sp>
        <p:nvSpPr>
          <p:cNvPr id="8" name="Footer Placeholder 7"/>
          <p:cNvSpPr>
            <a:spLocks noGrp="1"/>
          </p:cNvSpPr>
          <p:nvPr>
            <p:ph type="ftr" sz="quarter" idx="11"/>
          </p:nvPr>
        </p:nvSpPr>
        <p:spPr/>
        <p:txBody>
          <a:bodyPr/>
          <a:lstStyle>
            <a:extLst/>
          </a:lstStyle>
          <a:p>
            <a:endParaRPr lang="en-PH"/>
          </a:p>
        </p:txBody>
      </p:sp>
      <p:sp>
        <p:nvSpPr>
          <p:cNvPr id="9" name="Slide Number Placeholder 8"/>
          <p:cNvSpPr>
            <a:spLocks noGrp="1"/>
          </p:cNvSpPr>
          <p:nvPr>
            <p:ph type="sldNum" sz="quarter" idx="12"/>
          </p:nvPr>
        </p:nvSpPr>
        <p:spPr/>
        <p:txBody>
          <a:bodyPr/>
          <a:lstStyle>
            <a:extLst/>
          </a:lstStyle>
          <a:p>
            <a:fld id="{AEBFFAD8-54BD-4F96-A557-B2E078D8A0A5}" type="slidenum">
              <a:rPr lang="en-PH" smtClean="0"/>
              <a:pPr/>
              <a:t>‹#›</a:t>
            </a:fld>
            <a:endParaRPr lang="en-PH"/>
          </a:p>
        </p:txBody>
      </p:sp>
      <p:sp>
        <p:nvSpPr>
          <p:cNvPr id="16" name="Rectangle 15"/>
          <p:cNvSpPr/>
          <p:nvPr/>
        </p:nvSpPr>
        <p:spPr>
          <a:xfrm>
            <a:off x="117053" y="680477"/>
            <a:ext cx="6096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63073"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37669"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99693"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252455"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302243"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339912"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371613" y="680477"/>
            <a:ext cx="48768"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9200" y="512064"/>
            <a:ext cx="103632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B2418D86-37BD-4BBD-8B9E-D0C842E888C0}" type="datetimeFigureOut">
              <a:rPr lang="en-PH" smtClean="0"/>
              <a:pPr/>
              <a:t>7/23/2015</a:t>
            </a:fld>
            <a:endParaRPr lang="en-PH"/>
          </a:p>
        </p:txBody>
      </p:sp>
      <p:sp>
        <p:nvSpPr>
          <p:cNvPr id="4" name="Footer Placeholder 3"/>
          <p:cNvSpPr>
            <a:spLocks noGrp="1"/>
          </p:cNvSpPr>
          <p:nvPr>
            <p:ph type="ftr" sz="quarter" idx="11"/>
          </p:nvPr>
        </p:nvSpPr>
        <p:spPr/>
        <p:txBody>
          <a:bodyPr/>
          <a:lstStyle>
            <a:extLst/>
          </a:lstStyle>
          <a:p>
            <a:endParaRPr lang="en-PH"/>
          </a:p>
        </p:txBody>
      </p:sp>
      <p:sp>
        <p:nvSpPr>
          <p:cNvPr id="5" name="Slide Number Placeholder 4"/>
          <p:cNvSpPr>
            <a:spLocks noGrp="1"/>
          </p:cNvSpPr>
          <p:nvPr>
            <p:ph type="sldNum" sz="quarter" idx="12"/>
          </p:nvPr>
        </p:nvSpPr>
        <p:spPr/>
        <p:txBody>
          <a:bodyPr/>
          <a:lstStyle>
            <a:extLst/>
          </a:lstStyle>
          <a:p>
            <a:fld id="{AEBFFAD8-54BD-4F96-A557-B2E078D8A0A5}" type="slidenum">
              <a:rPr lang="en-PH" smtClean="0"/>
              <a:pPr/>
              <a:t>‹#›</a:t>
            </a:fld>
            <a:endParaRPr lang="en-PH"/>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B2418D86-37BD-4BBD-8B9E-D0C842E888C0}" type="datetimeFigureOut">
              <a:rPr lang="en-PH" smtClean="0"/>
              <a:pPr/>
              <a:t>7/23/2015</a:t>
            </a:fld>
            <a:endParaRPr lang="en-PH"/>
          </a:p>
        </p:txBody>
      </p:sp>
      <p:sp>
        <p:nvSpPr>
          <p:cNvPr id="3" name="Footer Placeholder 2"/>
          <p:cNvSpPr>
            <a:spLocks noGrp="1"/>
          </p:cNvSpPr>
          <p:nvPr>
            <p:ph type="ftr" sz="quarter" idx="11"/>
          </p:nvPr>
        </p:nvSpPr>
        <p:spPr/>
        <p:txBody>
          <a:bodyPr/>
          <a:lstStyle>
            <a:extLst/>
          </a:lstStyle>
          <a:p>
            <a:endParaRPr lang="en-PH"/>
          </a:p>
        </p:txBody>
      </p:sp>
      <p:sp>
        <p:nvSpPr>
          <p:cNvPr id="4" name="Slide Number Placeholder 3"/>
          <p:cNvSpPr>
            <a:spLocks noGrp="1"/>
          </p:cNvSpPr>
          <p:nvPr>
            <p:ph type="sldNum" sz="quarter" idx="12"/>
          </p:nvPr>
        </p:nvSpPr>
        <p:spPr/>
        <p:txBody>
          <a:bodyPr/>
          <a:lstStyle>
            <a:extLst/>
          </a:lstStyle>
          <a:p>
            <a:fld id="{AEBFFAD8-54BD-4F96-A557-B2E078D8A0A5}" type="slidenum">
              <a:rPr lang="en-PH" smtClean="0"/>
              <a:pPr/>
              <a:t>‹#›</a:t>
            </a:fld>
            <a:endParaRPr lang="en-PH"/>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109728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435100"/>
            <a:ext cx="33528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0" y="1435100"/>
            <a:ext cx="73152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2418D86-37BD-4BBD-8B9E-D0C842E888C0}" type="datetimeFigureOut">
              <a:rPr lang="en-PH" smtClean="0"/>
              <a:pPr/>
              <a:t>7/23/2015</a:t>
            </a:fld>
            <a:endParaRPr lang="en-PH"/>
          </a:p>
        </p:txBody>
      </p:sp>
      <p:sp>
        <p:nvSpPr>
          <p:cNvPr id="6" name="Footer Placeholder 5"/>
          <p:cNvSpPr>
            <a:spLocks noGrp="1"/>
          </p:cNvSpPr>
          <p:nvPr>
            <p:ph type="ftr" sz="quarter" idx="11"/>
          </p:nvPr>
        </p:nvSpPr>
        <p:spPr/>
        <p:txBody>
          <a:bodyPr/>
          <a:lstStyle>
            <a:extLst/>
          </a:lstStyle>
          <a:p>
            <a:endParaRPr lang="en-PH"/>
          </a:p>
        </p:txBody>
      </p:sp>
      <p:sp>
        <p:nvSpPr>
          <p:cNvPr id="7" name="Slide Number Placeholder 6"/>
          <p:cNvSpPr>
            <a:spLocks noGrp="1"/>
          </p:cNvSpPr>
          <p:nvPr>
            <p:ph type="sldNum" sz="quarter" idx="12"/>
          </p:nvPr>
        </p:nvSpPr>
        <p:spPr/>
        <p:txBody>
          <a:bodyPr/>
          <a:lstStyle>
            <a:extLst/>
          </a:lstStyle>
          <a:p>
            <a:fld id="{AEBFFAD8-54BD-4F96-A557-B2E078D8A0A5}" type="slidenum">
              <a:rPr lang="en-PH" smtClean="0"/>
              <a:pPr/>
              <a:t>‹#›</a:t>
            </a:fld>
            <a:endParaRPr lang="en-PH"/>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490709" y="0"/>
            <a:ext cx="1170432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484260" y="1885028"/>
            <a:ext cx="11710163"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11374903" y="1197789"/>
            <a:ext cx="132763" cy="171288"/>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1219200" y="441252"/>
            <a:ext cx="9144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490709" y="1893781"/>
            <a:ext cx="1170432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1219200" y="1150144"/>
            <a:ext cx="9144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11578103" y="1350189"/>
            <a:ext cx="132763" cy="171288"/>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11115579" y="1453352"/>
            <a:ext cx="132763" cy="171288"/>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8636000" y="55499"/>
            <a:ext cx="2844800" cy="365125"/>
          </a:xfrm>
        </p:spPr>
        <p:txBody>
          <a:bodyPr/>
          <a:lstStyle>
            <a:extLst/>
          </a:lstStyle>
          <a:p>
            <a:fld id="{B2418D86-37BD-4BBD-8B9E-D0C842E888C0}" type="datetimeFigureOut">
              <a:rPr lang="en-PH" smtClean="0"/>
              <a:pPr/>
              <a:t>7/23/2015</a:t>
            </a:fld>
            <a:endParaRPr lang="en-PH"/>
          </a:p>
        </p:txBody>
      </p:sp>
      <p:sp>
        <p:nvSpPr>
          <p:cNvPr id="6" name="Footer Placeholder 5"/>
          <p:cNvSpPr>
            <a:spLocks noGrp="1"/>
          </p:cNvSpPr>
          <p:nvPr>
            <p:ph type="ftr" sz="quarter" idx="11"/>
          </p:nvPr>
        </p:nvSpPr>
        <p:spPr>
          <a:xfrm>
            <a:off x="1219200" y="55499"/>
            <a:ext cx="7416800" cy="365125"/>
          </a:xfrm>
        </p:spPr>
        <p:txBody>
          <a:bodyPr/>
          <a:lstStyle>
            <a:extLst/>
          </a:lstStyle>
          <a:p>
            <a:endParaRPr lang="en-PH"/>
          </a:p>
        </p:txBody>
      </p:sp>
      <p:sp>
        <p:nvSpPr>
          <p:cNvPr id="7" name="Slide Number Placeholder 6"/>
          <p:cNvSpPr>
            <a:spLocks noGrp="1"/>
          </p:cNvSpPr>
          <p:nvPr>
            <p:ph type="sldNum" sz="quarter" idx="12"/>
          </p:nvPr>
        </p:nvSpPr>
        <p:spPr>
          <a:xfrm>
            <a:off x="11480800" y="55499"/>
            <a:ext cx="609600" cy="365125"/>
          </a:xfrm>
        </p:spPr>
        <p:txBody>
          <a:bodyPr/>
          <a:lstStyle>
            <a:extLst/>
          </a:lstStyle>
          <a:p>
            <a:fld id="{AEBFFAD8-54BD-4F96-A557-B2E078D8A0A5}" type="slidenum">
              <a:rPr lang="en-PH" smtClean="0"/>
              <a:pPr/>
              <a:t>‹#›</a:t>
            </a:fld>
            <a:endParaRPr lang="en-PH"/>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1"/>
            <a:ext cx="48768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340388" y="5047394"/>
            <a:ext cx="97536"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340388" y="4796819"/>
            <a:ext cx="97536"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340388" y="4637685"/>
            <a:ext cx="97536"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340388" y="4542559"/>
            <a:ext cx="97536"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412744" y="680477"/>
            <a:ext cx="6096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358764" y="680477"/>
            <a:ext cx="36576"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333360" y="680477"/>
            <a:ext cx="1219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95691" y="680477"/>
            <a:ext cx="1219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1219200" y="512064"/>
            <a:ext cx="103632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1219200" y="1783560"/>
            <a:ext cx="103632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636000" y="6416676"/>
            <a:ext cx="2844800" cy="365125"/>
          </a:xfrm>
          <a:prstGeom prst="rect">
            <a:avLst/>
          </a:prstGeom>
        </p:spPr>
        <p:txBody>
          <a:bodyPr vert="horz" anchor="b"/>
          <a:lstStyle>
            <a:lvl1pPr algn="l" eaLnBrk="1" latinLnBrk="0" hangingPunct="1">
              <a:defRPr kumimoji="0" sz="1100">
                <a:solidFill>
                  <a:schemeClr val="tx2"/>
                </a:solidFill>
              </a:defRPr>
            </a:lvl1pPr>
            <a:extLst/>
          </a:lstStyle>
          <a:p>
            <a:fld id="{B2418D86-37BD-4BBD-8B9E-D0C842E888C0}" type="datetimeFigureOut">
              <a:rPr lang="en-PH" smtClean="0"/>
              <a:pPr/>
              <a:t>7/23/2015</a:t>
            </a:fld>
            <a:endParaRPr lang="en-PH"/>
          </a:p>
        </p:txBody>
      </p:sp>
      <p:sp>
        <p:nvSpPr>
          <p:cNvPr id="3" name="Footer Placeholder 2"/>
          <p:cNvSpPr>
            <a:spLocks noGrp="1"/>
          </p:cNvSpPr>
          <p:nvPr>
            <p:ph type="ftr" sz="quarter" idx="3"/>
          </p:nvPr>
        </p:nvSpPr>
        <p:spPr>
          <a:xfrm>
            <a:off x="1219200" y="6416676"/>
            <a:ext cx="7416800" cy="365125"/>
          </a:xfrm>
          <a:prstGeom prst="rect">
            <a:avLst/>
          </a:prstGeom>
        </p:spPr>
        <p:txBody>
          <a:bodyPr vert="horz" anchor="b"/>
          <a:lstStyle>
            <a:lvl1pPr algn="r" eaLnBrk="1" latinLnBrk="0" hangingPunct="1">
              <a:defRPr kumimoji="0" sz="1100">
                <a:solidFill>
                  <a:schemeClr val="tx2"/>
                </a:solidFill>
              </a:defRPr>
            </a:lvl1pPr>
            <a:extLst/>
          </a:lstStyle>
          <a:p>
            <a:endParaRPr lang="en-PH"/>
          </a:p>
        </p:txBody>
      </p:sp>
      <p:sp>
        <p:nvSpPr>
          <p:cNvPr id="23" name="Slide Number Placeholder 22"/>
          <p:cNvSpPr>
            <a:spLocks noGrp="1"/>
          </p:cNvSpPr>
          <p:nvPr>
            <p:ph type="sldNum" sz="quarter" idx="4"/>
          </p:nvPr>
        </p:nvSpPr>
        <p:spPr>
          <a:xfrm>
            <a:off x="11480800" y="6416676"/>
            <a:ext cx="609600" cy="365125"/>
          </a:xfrm>
          <a:prstGeom prst="rect">
            <a:avLst/>
          </a:prstGeom>
        </p:spPr>
        <p:txBody>
          <a:bodyPr vert="horz" anchor="b"/>
          <a:lstStyle>
            <a:lvl1pPr algn="l" eaLnBrk="1" latinLnBrk="0" hangingPunct="1">
              <a:defRPr kumimoji="0" sz="1200">
                <a:solidFill>
                  <a:schemeClr val="tx2"/>
                </a:solidFill>
              </a:defRPr>
            </a:lvl1pPr>
            <a:extLst/>
          </a:lstStyle>
          <a:p>
            <a:fld id="{AEBFFAD8-54BD-4F96-A557-B2E078D8A0A5}" type="slidenum">
              <a:rPr lang="en-PH" smtClean="0"/>
              <a:pPr/>
              <a:t>‹#›</a:t>
            </a:fld>
            <a:endParaRPr lang="en-PH"/>
          </a:p>
        </p:txBody>
      </p:sp>
    </p:spTree>
  </p:cSld>
  <p:clrMap bg1="dk1" tx1="lt1" bg2="dk2" tx2="lt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1492" y="1058216"/>
            <a:ext cx="11600355" cy="2862322"/>
          </a:xfrm>
          <a:prstGeom prst="rect">
            <a:avLst/>
          </a:prstGeom>
          <a:noFill/>
        </p:spPr>
        <p:txBody>
          <a:bodyPr wrap="none" rtlCol="0">
            <a:spAutoFit/>
          </a:bodyPr>
          <a:lstStyle/>
          <a:p>
            <a:r>
              <a:rPr lang="en-PH" sz="6000" b="1" dirty="0" smtClean="0">
                <a:latin typeface="Times New Roman" pitchFamily="18" charset="0"/>
                <a:cs typeface="Times New Roman" pitchFamily="18" charset="0"/>
              </a:rPr>
              <a:t>ORTHOPEDIC MANAGEMENT </a:t>
            </a:r>
          </a:p>
          <a:p>
            <a:r>
              <a:rPr lang="en-PH" sz="6000" b="1" dirty="0" smtClean="0">
                <a:latin typeface="Times New Roman" pitchFamily="18" charset="0"/>
                <a:cs typeface="Times New Roman" pitchFamily="18" charset="0"/>
              </a:rPr>
              <a:t>           SOFTWARE WITH </a:t>
            </a:r>
          </a:p>
          <a:p>
            <a:r>
              <a:rPr lang="en-PH" sz="6000" b="1" dirty="0" smtClean="0">
                <a:latin typeface="Times New Roman" pitchFamily="18" charset="0"/>
                <a:cs typeface="Times New Roman" pitchFamily="18" charset="0"/>
              </a:rPr>
              <a:t>    ANDROID APPLICATION</a:t>
            </a:r>
            <a:endParaRPr lang="en-PH" sz="6000" dirty="0">
              <a:latin typeface="Times New Roman" pitchFamily="18" charset="0"/>
              <a:cs typeface="Times New Roman" pitchFamily="18" charset="0"/>
            </a:endParaRPr>
          </a:p>
        </p:txBody>
      </p:sp>
    </p:spTree>
    <p:extLst>
      <p:ext uri="{BB962C8B-B14F-4D97-AF65-F5344CB8AC3E}">
        <p14:creationId xmlns="" xmlns:p14="http://schemas.microsoft.com/office/powerpoint/2010/main" val="1825671646"/>
      </p:ext>
    </p:extLst>
  </p:cSld>
  <p:clrMapOvr>
    <a:masterClrMapping/>
  </p:clrMapOvr>
  <p:transition spd="med">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0779" y="656824"/>
            <a:ext cx="6532559" cy="923330"/>
          </a:xfrm>
          <a:prstGeom prst="rect">
            <a:avLst/>
          </a:prstGeom>
          <a:noFill/>
        </p:spPr>
        <p:txBody>
          <a:bodyPr wrap="none" rtlCol="0">
            <a:spAutoFit/>
          </a:bodyPr>
          <a:lstStyle/>
          <a:p>
            <a:pPr algn="ctr"/>
            <a:r>
              <a:rPr lang="en-PH" sz="5400" b="1" dirty="0" smtClean="0">
                <a:latin typeface="Times New Roman" pitchFamily="18" charset="0"/>
                <a:cs typeface="Times New Roman" pitchFamily="18" charset="0"/>
              </a:rPr>
              <a:t>Scope and Limitation</a:t>
            </a:r>
            <a:endParaRPr lang="en-PH" sz="5400" b="1" dirty="0">
              <a:latin typeface="Times New Roman" pitchFamily="18" charset="0"/>
              <a:cs typeface="Times New Roman" pitchFamily="18" charset="0"/>
            </a:endParaRPr>
          </a:p>
        </p:txBody>
      </p:sp>
      <p:sp>
        <p:nvSpPr>
          <p:cNvPr id="4" name="TextBox 3"/>
          <p:cNvSpPr txBox="1"/>
          <p:nvPr/>
        </p:nvSpPr>
        <p:spPr>
          <a:xfrm>
            <a:off x="524723" y="1827698"/>
            <a:ext cx="11467114" cy="3323987"/>
          </a:xfrm>
          <a:prstGeom prst="rect">
            <a:avLst/>
          </a:prstGeom>
          <a:noFill/>
        </p:spPr>
        <p:txBody>
          <a:bodyPr wrap="none" rtlCol="0">
            <a:spAutoFit/>
          </a:bodyPr>
          <a:lstStyle/>
          <a:p>
            <a:pPr>
              <a:lnSpc>
                <a:spcPct val="150000"/>
              </a:lnSpc>
            </a:pPr>
            <a:r>
              <a:rPr lang="en-PH" sz="2000" dirty="0" smtClean="0">
                <a:latin typeface="Times New Roman" pitchFamily="18" charset="0"/>
                <a:cs typeface="Times New Roman" pitchFamily="18" charset="0"/>
              </a:rPr>
              <a:t>	The </a:t>
            </a:r>
            <a:r>
              <a:rPr lang="en-PH" sz="2000" dirty="0" err="1" smtClean="0">
                <a:latin typeface="Times New Roman" pitchFamily="18" charset="0"/>
                <a:cs typeface="Times New Roman" pitchFamily="18" charset="0"/>
              </a:rPr>
              <a:t>Orthopedic</a:t>
            </a:r>
            <a:r>
              <a:rPr lang="en-PH" sz="2000" dirty="0" smtClean="0">
                <a:latin typeface="Times New Roman" pitchFamily="18" charset="0"/>
                <a:cs typeface="Times New Roman" pitchFamily="18" charset="0"/>
              </a:rPr>
              <a:t> Management Software with Android Application can help the </a:t>
            </a:r>
            <a:r>
              <a:rPr lang="en-PH" sz="2000" dirty="0" smtClean="0">
                <a:latin typeface="Times New Roman" pitchFamily="18" charset="0"/>
                <a:cs typeface="Times New Roman" pitchFamily="18" charset="0"/>
              </a:rPr>
              <a:t>doctor </a:t>
            </a:r>
            <a:r>
              <a:rPr lang="en-PH" sz="2000" dirty="0" smtClean="0">
                <a:latin typeface="Times New Roman" pitchFamily="18" charset="0"/>
                <a:cs typeface="Times New Roman" pitchFamily="18" charset="0"/>
              </a:rPr>
              <a:t>track down </a:t>
            </a:r>
          </a:p>
          <a:p>
            <a:pPr>
              <a:lnSpc>
                <a:spcPct val="150000"/>
              </a:lnSpc>
            </a:pPr>
            <a:r>
              <a:rPr lang="en-PH" sz="2000" dirty="0" smtClean="0">
                <a:latin typeface="Times New Roman" pitchFamily="18" charset="0"/>
                <a:cs typeface="Times New Roman" pitchFamily="18" charset="0"/>
              </a:rPr>
              <a:t>the doctor appointments. The system is convenient for the doctor for his/her patient record filing and</a:t>
            </a:r>
          </a:p>
          <a:p>
            <a:pPr>
              <a:lnSpc>
                <a:spcPct val="150000"/>
              </a:lnSpc>
            </a:pPr>
            <a:r>
              <a:rPr lang="en-PH" sz="2000" dirty="0" smtClean="0">
                <a:latin typeface="Times New Roman" pitchFamily="18" charset="0"/>
                <a:cs typeface="Times New Roman" pitchFamily="18" charset="0"/>
              </a:rPr>
              <a:t> it is convenient for doctors because most of the doctors record for his/her patient can be accessed </a:t>
            </a:r>
          </a:p>
          <a:p>
            <a:pPr>
              <a:lnSpc>
                <a:spcPct val="150000"/>
              </a:lnSpc>
            </a:pPr>
            <a:r>
              <a:rPr lang="en-PH" sz="2000" dirty="0" smtClean="0">
                <a:latin typeface="Times New Roman" pitchFamily="18" charset="0"/>
                <a:cs typeface="Times New Roman" pitchFamily="18" charset="0"/>
              </a:rPr>
              <a:t>through android phones. The android application is capable of notifying the doctor appointment two days</a:t>
            </a:r>
          </a:p>
          <a:p>
            <a:pPr>
              <a:lnSpc>
                <a:spcPct val="150000"/>
              </a:lnSpc>
            </a:pPr>
            <a:r>
              <a:rPr lang="en-PH" sz="2000" dirty="0" smtClean="0">
                <a:latin typeface="Times New Roman" pitchFamily="18" charset="0"/>
                <a:cs typeface="Times New Roman" pitchFamily="18" charset="0"/>
              </a:rPr>
              <a:t> ahead of time and at the specific day of the appointment the android application will notify exactly</a:t>
            </a:r>
          </a:p>
          <a:p>
            <a:pPr>
              <a:lnSpc>
                <a:spcPct val="150000"/>
              </a:lnSpc>
            </a:pPr>
            <a:r>
              <a:rPr lang="en-PH" sz="2000" dirty="0" smtClean="0">
                <a:latin typeface="Times New Roman" pitchFamily="18" charset="0"/>
                <a:cs typeface="Times New Roman" pitchFamily="18" charset="0"/>
              </a:rPr>
              <a:t> seven thirty in the morning. The system can upload the image test results in patient record.  </a:t>
            </a:r>
          </a:p>
          <a:p>
            <a:pPr>
              <a:lnSpc>
                <a:spcPct val="150000"/>
              </a:lnSpc>
            </a:pPr>
            <a:r>
              <a:rPr lang="en-PH" sz="2000" dirty="0" smtClean="0">
                <a:latin typeface="Times New Roman" pitchFamily="18" charset="0"/>
                <a:cs typeface="Times New Roman" pitchFamily="18" charset="0"/>
              </a:rPr>
              <a:t>The doctor can check or review the history of the patient. </a:t>
            </a:r>
            <a:endParaRPr lang="en-PH"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2230540473"/>
      </p:ext>
    </p:extLst>
  </p:cSld>
  <p:clrMapOvr>
    <a:masterClrMapping/>
  </p:clrMapOvr>
  <p:transition>
    <p:dissolv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3468" y="656824"/>
            <a:ext cx="1915909" cy="923330"/>
          </a:xfrm>
          <a:prstGeom prst="rect">
            <a:avLst/>
          </a:prstGeom>
          <a:noFill/>
        </p:spPr>
        <p:txBody>
          <a:bodyPr wrap="none" rtlCol="0">
            <a:spAutoFit/>
          </a:bodyPr>
          <a:lstStyle/>
          <a:p>
            <a:pPr algn="ctr"/>
            <a:r>
              <a:rPr lang="en-PH" sz="5400" b="1" dirty="0">
                <a:latin typeface="Times New Roman" pitchFamily="18" charset="0"/>
                <a:cs typeface="Times New Roman" pitchFamily="18" charset="0"/>
              </a:rPr>
              <a:t>S</a:t>
            </a:r>
            <a:r>
              <a:rPr lang="en-PH" sz="5400" b="1" dirty="0" smtClean="0">
                <a:latin typeface="Times New Roman" pitchFamily="18" charset="0"/>
                <a:cs typeface="Times New Roman" pitchFamily="18" charset="0"/>
              </a:rPr>
              <a:t>cope</a:t>
            </a:r>
            <a:endParaRPr lang="en-PH" sz="5400" b="1" dirty="0">
              <a:latin typeface="Times New Roman" pitchFamily="18" charset="0"/>
              <a:cs typeface="Times New Roman" pitchFamily="18" charset="0"/>
            </a:endParaRPr>
          </a:p>
        </p:txBody>
      </p:sp>
      <p:sp>
        <p:nvSpPr>
          <p:cNvPr id="4" name="TextBox 3"/>
          <p:cNvSpPr txBox="1"/>
          <p:nvPr/>
        </p:nvSpPr>
        <p:spPr>
          <a:xfrm>
            <a:off x="524723" y="1827698"/>
            <a:ext cx="11187678" cy="4708981"/>
          </a:xfrm>
          <a:prstGeom prst="rect">
            <a:avLst/>
          </a:prstGeom>
          <a:noFill/>
        </p:spPr>
        <p:txBody>
          <a:bodyPr wrap="none" rtlCol="0">
            <a:spAutoFit/>
          </a:bodyPr>
          <a:lstStyle/>
          <a:p>
            <a:pPr lvl="0">
              <a:lnSpc>
                <a:spcPct val="150000"/>
              </a:lnSpc>
              <a:buFont typeface="Wingdings" pitchFamily="2" charset="2"/>
              <a:buChar char="v"/>
            </a:pPr>
            <a:r>
              <a:rPr lang="en-PH" sz="2000" dirty="0" smtClean="0">
                <a:latin typeface="Times New Roman" pitchFamily="18" charset="0"/>
                <a:cs typeface="Times New Roman" pitchFamily="18" charset="0"/>
              </a:rPr>
              <a:t>The system is intended only for Tebow Cure Hospital </a:t>
            </a:r>
            <a:r>
              <a:rPr lang="en-PH" sz="2000" dirty="0" err="1" smtClean="0">
                <a:latin typeface="Times New Roman" pitchFamily="18" charset="0"/>
                <a:cs typeface="Times New Roman" pitchFamily="18" charset="0"/>
              </a:rPr>
              <a:t>Orthopedic</a:t>
            </a:r>
            <a:r>
              <a:rPr lang="en-PH" sz="2000" dirty="0" smtClean="0">
                <a:latin typeface="Times New Roman" pitchFamily="18" charset="0"/>
                <a:cs typeface="Times New Roman" pitchFamily="18" charset="0"/>
              </a:rPr>
              <a:t> Clinic.</a:t>
            </a:r>
          </a:p>
          <a:p>
            <a:pPr lvl="0">
              <a:lnSpc>
                <a:spcPct val="150000"/>
              </a:lnSpc>
              <a:buFont typeface="Wingdings" pitchFamily="2" charset="2"/>
              <a:buChar char="v"/>
            </a:pPr>
            <a:r>
              <a:rPr lang="en-PH" sz="2000" dirty="0" smtClean="0">
                <a:latin typeface="Times New Roman" pitchFamily="18" charset="0"/>
                <a:cs typeface="Times New Roman" pitchFamily="18" charset="0"/>
              </a:rPr>
              <a:t>The system to be developed is not only for viewing purposes but it can also input data and make a report.</a:t>
            </a:r>
          </a:p>
          <a:p>
            <a:pPr lvl="0">
              <a:lnSpc>
                <a:spcPct val="150000"/>
              </a:lnSpc>
              <a:buFont typeface="Wingdings" pitchFamily="2" charset="2"/>
              <a:buChar char="v"/>
            </a:pPr>
            <a:r>
              <a:rPr lang="en-PH" sz="2000" dirty="0" smtClean="0">
                <a:latin typeface="Times New Roman" pitchFamily="18" charset="0"/>
                <a:cs typeface="Times New Roman" pitchFamily="18" charset="0"/>
              </a:rPr>
              <a:t>The system will block the conflict time of the appointments.</a:t>
            </a:r>
          </a:p>
          <a:p>
            <a:pPr lvl="0">
              <a:lnSpc>
                <a:spcPct val="150000"/>
              </a:lnSpc>
              <a:buFont typeface="Wingdings" pitchFamily="2" charset="2"/>
              <a:buChar char="v"/>
            </a:pPr>
            <a:r>
              <a:rPr lang="en-PH" sz="2000" dirty="0" smtClean="0">
                <a:latin typeface="Times New Roman" pitchFamily="18" charset="0"/>
                <a:cs typeface="Times New Roman" pitchFamily="18" charset="0"/>
              </a:rPr>
              <a:t>The system can set appointment.</a:t>
            </a:r>
          </a:p>
          <a:p>
            <a:pPr lvl="0">
              <a:lnSpc>
                <a:spcPct val="150000"/>
              </a:lnSpc>
              <a:buFont typeface="Wingdings" pitchFamily="2" charset="2"/>
              <a:buChar char="v"/>
            </a:pPr>
            <a:r>
              <a:rPr lang="en-PH" sz="2000" dirty="0" smtClean="0">
                <a:latin typeface="Times New Roman" pitchFamily="18" charset="0"/>
                <a:cs typeface="Times New Roman" pitchFamily="18" charset="0"/>
              </a:rPr>
              <a:t>The system can postpone appointment and reschedule them.</a:t>
            </a:r>
          </a:p>
          <a:p>
            <a:pPr lvl="0">
              <a:lnSpc>
                <a:spcPct val="150000"/>
              </a:lnSpc>
              <a:buFont typeface="Wingdings" pitchFamily="2" charset="2"/>
              <a:buChar char="v"/>
            </a:pPr>
            <a:r>
              <a:rPr lang="en-PH" sz="2000" dirty="0" smtClean="0">
                <a:latin typeface="Times New Roman" pitchFamily="18" charset="0"/>
                <a:cs typeface="Times New Roman" pitchFamily="18" charset="0"/>
              </a:rPr>
              <a:t>The system can upload test result images.</a:t>
            </a:r>
          </a:p>
          <a:p>
            <a:pPr lvl="0">
              <a:lnSpc>
                <a:spcPct val="150000"/>
              </a:lnSpc>
              <a:buFont typeface="Wingdings" pitchFamily="2" charset="2"/>
              <a:buChar char="v"/>
            </a:pPr>
            <a:r>
              <a:rPr lang="en-PH" sz="2000" dirty="0" smtClean="0">
                <a:latin typeface="Times New Roman" pitchFamily="18" charset="0"/>
                <a:cs typeface="Times New Roman" pitchFamily="18" charset="0"/>
              </a:rPr>
              <a:t>The system will automatically notify current appointments.</a:t>
            </a:r>
          </a:p>
          <a:p>
            <a:pPr lvl="0">
              <a:lnSpc>
                <a:spcPct val="150000"/>
              </a:lnSpc>
              <a:buFont typeface="Wingdings" pitchFamily="2" charset="2"/>
              <a:buChar char="v"/>
            </a:pPr>
            <a:r>
              <a:rPr lang="en-PH" sz="2000" dirty="0" smtClean="0">
                <a:latin typeface="Times New Roman" pitchFamily="18" charset="0"/>
                <a:cs typeface="Times New Roman" pitchFamily="18" charset="0"/>
              </a:rPr>
              <a:t>The system will generate prescription.</a:t>
            </a:r>
          </a:p>
          <a:p>
            <a:pPr lvl="0">
              <a:lnSpc>
                <a:spcPct val="150000"/>
              </a:lnSpc>
              <a:buFont typeface="Wingdings" pitchFamily="2" charset="2"/>
              <a:buChar char="v"/>
            </a:pPr>
            <a:r>
              <a:rPr lang="en-PH" sz="2000" dirty="0" smtClean="0">
                <a:latin typeface="Times New Roman" pitchFamily="18" charset="0"/>
                <a:cs typeface="Times New Roman" pitchFamily="18" charset="0"/>
              </a:rPr>
              <a:t>The system can record consultation findings.</a:t>
            </a:r>
          </a:p>
          <a:p>
            <a:pPr lvl="0">
              <a:lnSpc>
                <a:spcPct val="150000"/>
              </a:lnSpc>
              <a:buFont typeface="Wingdings" pitchFamily="2" charset="2"/>
              <a:buChar char="v"/>
            </a:pPr>
            <a:r>
              <a:rPr lang="en-PH" sz="2000" dirty="0" smtClean="0">
                <a:latin typeface="Times New Roman" pitchFamily="18" charset="0"/>
                <a:cs typeface="Times New Roman" pitchFamily="18" charset="0"/>
              </a:rPr>
              <a:t>The system can cater payments.</a:t>
            </a:r>
            <a:endParaRPr lang="en-PH"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2230540473"/>
      </p:ext>
    </p:extLst>
  </p:cSld>
  <p:clrMapOvr>
    <a:masterClrMapping/>
  </p:clrMapOvr>
  <p:transition>
    <p:dissolv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4100" y="656824"/>
            <a:ext cx="3339377" cy="923330"/>
          </a:xfrm>
          <a:prstGeom prst="rect">
            <a:avLst/>
          </a:prstGeom>
          <a:noFill/>
        </p:spPr>
        <p:txBody>
          <a:bodyPr wrap="none" rtlCol="0">
            <a:spAutoFit/>
          </a:bodyPr>
          <a:lstStyle/>
          <a:p>
            <a:pPr algn="ctr"/>
            <a:r>
              <a:rPr lang="en-PH" sz="5400" b="1" dirty="0" smtClean="0">
                <a:latin typeface="Times New Roman" pitchFamily="18" charset="0"/>
                <a:cs typeface="Times New Roman" pitchFamily="18" charset="0"/>
              </a:rPr>
              <a:t>Limitation</a:t>
            </a:r>
            <a:endParaRPr lang="en-PH" sz="5400" b="1" dirty="0">
              <a:latin typeface="Times New Roman" pitchFamily="18" charset="0"/>
              <a:cs typeface="Times New Roman" pitchFamily="18" charset="0"/>
            </a:endParaRPr>
          </a:p>
        </p:txBody>
      </p:sp>
      <p:sp>
        <p:nvSpPr>
          <p:cNvPr id="4" name="TextBox 3"/>
          <p:cNvSpPr txBox="1"/>
          <p:nvPr/>
        </p:nvSpPr>
        <p:spPr>
          <a:xfrm>
            <a:off x="524723" y="1827698"/>
            <a:ext cx="144573552" cy="1421992"/>
          </a:xfrm>
          <a:prstGeom prst="rect">
            <a:avLst/>
          </a:prstGeom>
          <a:noFill/>
        </p:spPr>
        <p:txBody>
          <a:bodyPr wrap="none" rtlCol="0">
            <a:spAutoFit/>
          </a:bodyPr>
          <a:lstStyle/>
          <a:p>
            <a:pPr lvl="0">
              <a:lnSpc>
                <a:spcPct val="150000"/>
              </a:lnSpc>
              <a:buFont typeface="Wingdings" pitchFamily="2" charset="2"/>
              <a:buChar char="v"/>
            </a:pPr>
            <a:r>
              <a:rPr lang="en-PH" sz="2000" dirty="0" smtClean="0">
                <a:latin typeface="Times New Roman" pitchFamily="18" charset="0"/>
                <a:cs typeface="Times New Roman" pitchFamily="18" charset="0"/>
              </a:rPr>
              <a:t>The android application cannot access the test result images when the doctor is offline. </a:t>
            </a:r>
          </a:p>
          <a:p>
            <a:pPr lvl="0">
              <a:lnSpc>
                <a:spcPct val="150000"/>
              </a:lnSpc>
              <a:buFont typeface="Wingdings" pitchFamily="2" charset="2"/>
              <a:buChar char="v"/>
            </a:pPr>
            <a:r>
              <a:rPr lang="en-PH" sz="2000" dirty="0" smtClean="0">
                <a:latin typeface="Times New Roman" pitchFamily="18" charset="0"/>
                <a:cs typeface="Times New Roman" pitchFamily="18" charset="0"/>
              </a:rPr>
              <a:t>The secretary cannot access mobile application.                                                                                                                                                                                                                                                                                                                                                                                                                                                                                                                                                                                                                                                                                                                                                                                                                                                                                                                                                                                                                                                                                                                                                                                                                                                                                                                                                                                                                                                                                                                                                                                                                                                                                                                                                                                                                                                                                                                                                                                                                                                                                                                                                                                                                                                            </a:t>
            </a:r>
          </a:p>
          <a:p>
            <a:pPr lvl="0">
              <a:lnSpc>
                <a:spcPct val="150000"/>
              </a:lnSpc>
              <a:buFont typeface="Wingdings" pitchFamily="2" charset="2"/>
              <a:buChar char="v"/>
            </a:pPr>
            <a:endParaRPr lang="en-PH"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2230540473"/>
      </p:ext>
    </p:extLst>
  </p:cSld>
  <p:clrMapOvr>
    <a:masterClrMapping/>
  </p:clrMapOvr>
  <p:transition>
    <p:dissolv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5572" y="266349"/>
            <a:ext cx="4991879" cy="1077218"/>
          </a:xfrm>
          <a:prstGeom prst="rect">
            <a:avLst/>
          </a:prstGeom>
          <a:noFill/>
        </p:spPr>
        <p:txBody>
          <a:bodyPr wrap="none" rtlCol="0">
            <a:spAutoFit/>
          </a:bodyPr>
          <a:lstStyle/>
          <a:p>
            <a:pPr algn="ctr"/>
            <a:r>
              <a:rPr lang="en-PH" sz="3600" b="1" dirty="0" smtClean="0">
                <a:latin typeface="Arial Black" panose="020B0A04020102020204" pitchFamily="34" charset="0"/>
              </a:rPr>
              <a:t>Data Flow Diagram</a:t>
            </a:r>
          </a:p>
          <a:p>
            <a:pPr algn="ctr"/>
            <a:r>
              <a:rPr lang="en-PH" sz="2800" b="1" dirty="0" smtClean="0">
                <a:latin typeface="Arial Black" panose="020B0A04020102020204" pitchFamily="34" charset="0"/>
              </a:rPr>
              <a:t>(Context Diagram)</a:t>
            </a:r>
            <a:endParaRPr lang="en-PH" sz="2800" b="1" dirty="0">
              <a:latin typeface="Arial Black" panose="020B0A04020102020204" pitchFamily="34" charset="0"/>
            </a:endParaRPr>
          </a:p>
        </p:txBody>
      </p:sp>
      <p:sp>
        <p:nvSpPr>
          <p:cNvPr id="4" name="Rectangle 3"/>
          <p:cNvSpPr/>
          <p:nvPr/>
        </p:nvSpPr>
        <p:spPr>
          <a:xfrm>
            <a:off x="1262130" y="3706968"/>
            <a:ext cx="1738648" cy="643944"/>
          </a:xfrm>
          <a:prstGeom prst="rect">
            <a:avLst/>
          </a:prstGeom>
          <a:solidFill>
            <a:schemeClr val="tx1"/>
          </a:solidFill>
          <a:ln w="76200">
            <a:solidFill>
              <a:schemeClr val="bg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PH" dirty="0" smtClean="0"/>
              <a:t>Patient</a:t>
            </a:r>
            <a:endParaRPr lang="en-PH" dirty="0"/>
          </a:p>
        </p:txBody>
      </p:sp>
      <p:sp>
        <p:nvSpPr>
          <p:cNvPr id="5" name="Rounded Rectangle 4"/>
          <p:cNvSpPr/>
          <p:nvPr/>
        </p:nvSpPr>
        <p:spPr>
          <a:xfrm>
            <a:off x="4971244" y="1635619"/>
            <a:ext cx="2216957" cy="1780683"/>
          </a:xfrm>
          <a:prstGeom prst="roundRect">
            <a:avLst/>
          </a:prstGeom>
          <a:solidFill>
            <a:schemeClr val="tx1"/>
          </a:solidFill>
          <a:ln w="76200">
            <a:solidFill>
              <a:schemeClr val="bg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PH" b="1" u="sng" dirty="0" smtClean="0"/>
              <a:t>ORTHOPEDIC </a:t>
            </a:r>
            <a:endParaRPr lang="en-PH" dirty="0" smtClean="0"/>
          </a:p>
          <a:p>
            <a:pPr algn="ctr"/>
            <a:r>
              <a:rPr lang="en-PH" b="1" u="sng" dirty="0" smtClean="0"/>
              <a:t>MANAGEMENT SOFTWARE </a:t>
            </a:r>
            <a:endParaRPr lang="en-PH" dirty="0" smtClean="0"/>
          </a:p>
          <a:p>
            <a:pPr algn="ctr"/>
            <a:r>
              <a:rPr lang="en-PH" b="1" u="sng" dirty="0" smtClean="0"/>
              <a:t>WITH ANDROID APPLICATION</a:t>
            </a:r>
            <a:endParaRPr lang="en-PH" dirty="0"/>
          </a:p>
        </p:txBody>
      </p:sp>
      <p:cxnSp>
        <p:nvCxnSpPr>
          <p:cNvPr id="20" name="Elbow Connector 19"/>
          <p:cNvCxnSpPr/>
          <p:nvPr/>
        </p:nvCxnSpPr>
        <p:spPr>
          <a:xfrm rot="10800000" flipV="1">
            <a:off x="3065173" y="2878108"/>
            <a:ext cx="1906073" cy="1423435"/>
          </a:xfrm>
          <a:prstGeom prst="bentConnector3">
            <a:avLst>
              <a:gd name="adj1" fmla="val 12838"/>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7" name="Straight Arrow Connector 26"/>
          <p:cNvCxnSpPr/>
          <p:nvPr/>
        </p:nvCxnSpPr>
        <p:spPr>
          <a:xfrm>
            <a:off x="5565283" y="3543837"/>
            <a:ext cx="3176" cy="143668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2" name="Straight Arrow Connector 31"/>
          <p:cNvCxnSpPr/>
          <p:nvPr/>
        </p:nvCxnSpPr>
        <p:spPr>
          <a:xfrm flipV="1">
            <a:off x="6273899" y="3466565"/>
            <a:ext cx="6519" cy="143290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3" name="Elbow Connector 32"/>
          <p:cNvCxnSpPr/>
          <p:nvPr/>
        </p:nvCxnSpPr>
        <p:spPr>
          <a:xfrm>
            <a:off x="7212169" y="2034862"/>
            <a:ext cx="2290293" cy="1811868"/>
          </a:xfrm>
          <a:prstGeom prst="bentConnector3">
            <a:avLst>
              <a:gd name="adj1" fmla="val 71368"/>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6" name="Elbow Connector 35"/>
          <p:cNvCxnSpPr/>
          <p:nvPr/>
        </p:nvCxnSpPr>
        <p:spPr>
          <a:xfrm rot="10800000">
            <a:off x="7213600" y="2679700"/>
            <a:ext cx="2304563" cy="1481226"/>
          </a:xfrm>
          <a:prstGeom prst="bent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0" name="Elbow Connector 39"/>
          <p:cNvCxnSpPr/>
          <p:nvPr/>
        </p:nvCxnSpPr>
        <p:spPr>
          <a:xfrm rot="5400000" flipH="1" flipV="1">
            <a:off x="2666454" y="1435315"/>
            <a:ext cx="1736654" cy="2729383"/>
          </a:xfrm>
          <a:prstGeom prst="bentConnector2">
            <a:avLst/>
          </a:prstGeom>
          <a:ln>
            <a:tailEnd type="triangle"/>
          </a:ln>
        </p:spPr>
        <p:style>
          <a:lnRef idx="3">
            <a:schemeClr val="accent6"/>
          </a:lnRef>
          <a:fillRef idx="0">
            <a:schemeClr val="accent6"/>
          </a:fillRef>
          <a:effectRef idx="2">
            <a:schemeClr val="accent6"/>
          </a:effectRef>
          <a:fontRef idx="minor">
            <a:schemeClr val="tx1"/>
          </a:fontRef>
        </p:style>
      </p:cxnSp>
      <p:sp>
        <p:nvSpPr>
          <p:cNvPr id="43" name="TextBox 42"/>
          <p:cNvSpPr txBox="1"/>
          <p:nvPr/>
        </p:nvSpPr>
        <p:spPr>
          <a:xfrm>
            <a:off x="2500646" y="1588104"/>
            <a:ext cx="970137" cy="276999"/>
          </a:xfrm>
          <a:prstGeom prst="rect">
            <a:avLst/>
          </a:prstGeom>
          <a:noFill/>
        </p:spPr>
        <p:txBody>
          <a:bodyPr wrap="none" rtlCol="0">
            <a:spAutoFit/>
          </a:bodyPr>
          <a:lstStyle/>
          <a:p>
            <a:r>
              <a:rPr lang="en-PH" sz="1200" dirty="0" smtClean="0"/>
              <a:t>Patient Info.</a:t>
            </a:r>
            <a:endParaRPr lang="en-PH" sz="1200" dirty="0"/>
          </a:p>
        </p:txBody>
      </p:sp>
      <p:sp>
        <p:nvSpPr>
          <p:cNvPr id="45" name="TextBox 44"/>
          <p:cNvSpPr txBox="1"/>
          <p:nvPr/>
        </p:nvSpPr>
        <p:spPr>
          <a:xfrm>
            <a:off x="3464641" y="3815599"/>
            <a:ext cx="1199367" cy="461665"/>
          </a:xfrm>
          <a:prstGeom prst="rect">
            <a:avLst/>
          </a:prstGeom>
          <a:noFill/>
        </p:spPr>
        <p:txBody>
          <a:bodyPr wrap="none" rtlCol="0">
            <a:spAutoFit/>
          </a:bodyPr>
          <a:lstStyle/>
          <a:p>
            <a:r>
              <a:rPr lang="en-PH" sz="1200" dirty="0" smtClean="0"/>
              <a:t>Medication and </a:t>
            </a:r>
          </a:p>
          <a:p>
            <a:r>
              <a:rPr lang="en-PH" sz="1200" dirty="0" smtClean="0"/>
              <a:t>Prescription</a:t>
            </a:r>
            <a:endParaRPr lang="en-PH" sz="1200" dirty="0"/>
          </a:p>
        </p:txBody>
      </p:sp>
      <p:sp>
        <p:nvSpPr>
          <p:cNvPr id="46" name="TextBox 45"/>
          <p:cNvSpPr txBox="1"/>
          <p:nvPr/>
        </p:nvSpPr>
        <p:spPr>
          <a:xfrm>
            <a:off x="4366643" y="4379405"/>
            <a:ext cx="1067921" cy="461665"/>
          </a:xfrm>
          <a:prstGeom prst="rect">
            <a:avLst/>
          </a:prstGeom>
          <a:noFill/>
        </p:spPr>
        <p:txBody>
          <a:bodyPr wrap="none" rtlCol="0">
            <a:spAutoFit/>
          </a:bodyPr>
          <a:lstStyle/>
          <a:p>
            <a:r>
              <a:rPr lang="en-PH" sz="1200" dirty="0" smtClean="0"/>
              <a:t>Appointment </a:t>
            </a:r>
          </a:p>
          <a:p>
            <a:r>
              <a:rPr lang="en-PH" sz="1200" dirty="0" smtClean="0"/>
              <a:t>     Details</a:t>
            </a:r>
            <a:endParaRPr lang="en-PH" sz="1200" dirty="0"/>
          </a:p>
        </p:txBody>
      </p:sp>
      <p:sp>
        <p:nvSpPr>
          <p:cNvPr id="48" name="TextBox 47"/>
          <p:cNvSpPr txBox="1"/>
          <p:nvPr/>
        </p:nvSpPr>
        <p:spPr>
          <a:xfrm>
            <a:off x="6410893" y="3766825"/>
            <a:ext cx="1199367" cy="461665"/>
          </a:xfrm>
          <a:prstGeom prst="rect">
            <a:avLst/>
          </a:prstGeom>
          <a:noFill/>
        </p:spPr>
        <p:txBody>
          <a:bodyPr wrap="none" rtlCol="0">
            <a:spAutoFit/>
          </a:bodyPr>
          <a:lstStyle/>
          <a:p>
            <a:r>
              <a:rPr lang="en-PH" sz="1200" dirty="0" smtClean="0"/>
              <a:t>Medication and </a:t>
            </a:r>
          </a:p>
          <a:p>
            <a:r>
              <a:rPr lang="en-PH" sz="1200" dirty="0" smtClean="0"/>
              <a:t>Prescription</a:t>
            </a:r>
            <a:endParaRPr lang="en-PH" sz="1200" dirty="0"/>
          </a:p>
        </p:txBody>
      </p:sp>
      <p:sp>
        <p:nvSpPr>
          <p:cNvPr id="49" name="TextBox 48"/>
          <p:cNvSpPr txBox="1"/>
          <p:nvPr/>
        </p:nvSpPr>
        <p:spPr>
          <a:xfrm>
            <a:off x="7176612" y="1677938"/>
            <a:ext cx="1508746" cy="276999"/>
          </a:xfrm>
          <a:prstGeom prst="rect">
            <a:avLst/>
          </a:prstGeom>
          <a:noFill/>
        </p:spPr>
        <p:txBody>
          <a:bodyPr wrap="none" rtlCol="0">
            <a:spAutoFit/>
          </a:bodyPr>
          <a:lstStyle/>
          <a:p>
            <a:r>
              <a:rPr lang="en-PH" sz="1200" dirty="0" smtClean="0"/>
              <a:t>Appointment Details</a:t>
            </a:r>
            <a:endParaRPr lang="en-PH" sz="1200" dirty="0"/>
          </a:p>
        </p:txBody>
      </p:sp>
      <p:sp>
        <p:nvSpPr>
          <p:cNvPr id="50" name="TextBox 49"/>
          <p:cNvSpPr txBox="1"/>
          <p:nvPr/>
        </p:nvSpPr>
        <p:spPr>
          <a:xfrm>
            <a:off x="7744277" y="4259878"/>
            <a:ext cx="1532471" cy="461665"/>
          </a:xfrm>
          <a:prstGeom prst="rect">
            <a:avLst/>
          </a:prstGeom>
          <a:noFill/>
        </p:spPr>
        <p:txBody>
          <a:bodyPr wrap="none" rtlCol="0">
            <a:spAutoFit/>
          </a:bodyPr>
          <a:lstStyle/>
          <a:p>
            <a:r>
              <a:rPr lang="en-PH" sz="1200" dirty="0" smtClean="0"/>
              <a:t>Update Appointment</a:t>
            </a:r>
          </a:p>
          <a:p>
            <a:r>
              <a:rPr lang="en-PH" sz="1200" dirty="0" smtClean="0"/>
              <a:t>details</a:t>
            </a:r>
            <a:endParaRPr lang="en-PH" sz="1200" dirty="0"/>
          </a:p>
        </p:txBody>
      </p:sp>
      <p:cxnSp>
        <p:nvCxnSpPr>
          <p:cNvPr id="52" name="Straight Connector 51"/>
          <p:cNvCxnSpPr/>
          <p:nvPr/>
        </p:nvCxnSpPr>
        <p:spPr>
          <a:xfrm>
            <a:off x="4996642" y="1852404"/>
            <a:ext cx="2166159" cy="1796"/>
          </a:xfrm>
          <a:prstGeom prst="line">
            <a:avLst/>
          </a:prstGeom>
          <a:ln>
            <a:solidFill>
              <a:schemeClr val="bg1">
                <a:lumMod val="65000"/>
                <a:lumOff val="35000"/>
              </a:schemeClr>
            </a:solidFill>
          </a:ln>
        </p:spPr>
        <p:style>
          <a:lnRef idx="3">
            <a:schemeClr val="dk1"/>
          </a:lnRef>
          <a:fillRef idx="0">
            <a:schemeClr val="dk1"/>
          </a:fillRef>
          <a:effectRef idx="2">
            <a:schemeClr val="dk1"/>
          </a:effectRef>
          <a:fontRef idx="minor">
            <a:schemeClr val="tx1"/>
          </a:fontRef>
        </p:style>
      </p:cxnSp>
      <p:sp>
        <p:nvSpPr>
          <p:cNvPr id="26" name="Rectangle 25"/>
          <p:cNvSpPr/>
          <p:nvPr/>
        </p:nvSpPr>
        <p:spPr>
          <a:xfrm>
            <a:off x="5110767" y="5054422"/>
            <a:ext cx="1738648" cy="643944"/>
          </a:xfrm>
          <a:prstGeom prst="rect">
            <a:avLst/>
          </a:prstGeom>
          <a:solidFill>
            <a:schemeClr val="tx1"/>
          </a:solidFill>
          <a:ln w="76200">
            <a:solidFill>
              <a:schemeClr val="bg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PH" dirty="0" smtClean="0"/>
              <a:t>Doctor</a:t>
            </a:r>
            <a:endParaRPr lang="en-PH" dirty="0"/>
          </a:p>
        </p:txBody>
      </p:sp>
      <p:sp>
        <p:nvSpPr>
          <p:cNvPr id="39" name="Rectangle 38"/>
          <p:cNvSpPr/>
          <p:nvPr/>
        </p:nvSpPr>
        <p:spPr>
          <a:xfrm>
            <a:off x="9530367" y="3668690"/>
            <a:ext cx="1738648" cy="643944"/>
          </a:xfrm>
          <a:prstGeom prst="rect">
            <a:avLst/>
          </a:prstGeom>
          <a:solidFill>
            <a:schemeClr val="tx1"/>
          </a:solidFill>
          <a:ln w="76200">
            <a:solidFill>
              <a:schemeClr val="bg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PH" dirty="0" smtClean="0"/>
              <a:t>Secretary</a:t>
            </a:r>
            <a:endParaRPr lang="en-PH" dirty="0"/>
          </a:p>
        </p:txBody>
      </p:sp>
      <p:cxnSp>
        <p:nvCxnSpPr>
          <p:cNvPr id="22" name="Elbow Connector 39"/>
          <p:cNvCxnSpPr/>
          <p:nvPr/>
        </p:nvCxnSpPr>
        <p:spPr>
          <a:xfrm flipV="1">
            <a:off x="2459865" y="2305318"/>
            <a:ext cx="2446986" cy="1300768"/>
          </a:xfrm>
          <a:prstGeom prst="bentConnector3">
            <a:avLst>
              <a:gd name="adj1" fmla="val -526"/>
            </a:avLst>
          </a:prstGeom>
          <a:ln>
            <a:tailEnd type="triangle"/>
          </a:ln>
        </p:spPr>
        <p:style>
          <a:lnRef idx="3">
            <a:schemeClr val="accent6"/>
          </a:lnRef>
          <a:fillRef idx="0">
            <a:schemeClr val="accent6"/>
          </a:fillRef>
          <a:effectRef idx="2">
            <a:schemeClr val="accent6"/>
          </a:effectRef>
          <a:fontRef idx="minor">
            <a:schemeClr val="tx1"/>
          </a:fontRef>
        </p:style>
      </p:cxnSp>
      <p:sp>
        <p:nvSpPr>
          <p:cNvPr id="34" name="TextBox 33"/>
          <p:cNvSpPr txBox="1"/>
          <p:nvPr/>
        </p:nvSpPr>
        <p:spPr>
          <a:xfrm>
            <a:off x="2459864" y="1998082"/>
            <a:ext cx="1508746" cy="276999"/>
          </a:xfrm>
          <a:prstGeom prst="rect">
            <a:avLst/>
          </a:prstGeom>
          <a:noFill/>
        </p:spPr>
        <p:txBody>
          <a:bodyPr wrap="none" rtlCol="0">
            <a:spAutoFit/>
          </a:bodyPr>
          <a:lstStyle/>
          <a:p>
            <a:r>
              <a:rPr lang="en-PH" sz="1200" dirty="0" smtClean="0"/>
              <a:t>Appointment Details</a:t>
            </a:r>
            <a:endParaRPr lang="en-PH" sz="1200" dirty="0"/>
          </a:p>
        </p:txBody>
      </p:sp>
      <p:cxnSp>
        <p:nvCxnSpPr>
          <p:cNvPr id="35" name="Elbow Connector 39"/>
          <p:cNvCxnSpPr/>
          <p:nvPr/>
        </p:nvCxnSpPr>
        <p:spPr>
          <a:xfrm rot="10800000" flipV="1">
            <a:off x="2691687" y="2601531"/>
            <a:ext cx="2137891" cy="1043189"/>
          </a:xfrm>
          <a:prstGeom prst="bentConnector3">
            <a:avLst>
              <a:gd name="adj1" fmla="val 100602"/>
            </a:avLst>
          </a:prstGeom>
          <a:ln>
            <a:tailEnd type="triangle"/>
          </a:ln>
        </p:spPr>
        <p:style>
          <a:lnRef idx="3">
            <a:schemeClr val="accent6"/>
          </a:lnRef>
          <a:fillRef idx="0">
            <a:schemeClr val="accent6"/>
          </a:fillRef>
          <a:effectRef idx="2">
            <a:schemeClr val="accent6"/>
          </a:effectRef>
          <a:fontRef idx="minor">
            <a:schemeClr val="tx1"/>
          </a:fontRef>
        </p:style>
      </p:cxnSp>
      <p:sp>
        <p:nvSpPr>
          <p:cNvPr id="56" name="TextBox 55"/>
          <p:cNvSpPr txBox="1"/>
          <p:nvPr/>
        </p:nvSpPr>
        <p:spPr>
          <a:xfrm>
            <a:off x="2741052" y="2305028"/>
            <a:ext cx="1091389" cy="276999"/>
          </a:xfrm>
          <a:prstGeom prst="rect">
            <a:avLst/>
          </a:prstGeom>
          <a:noFill/>
        </p:spPr>
        <p:txBody>
          <a:bodyPr wrap="none" rtlCol="0">
            <a:spAutoFit/>
          </a:bodyPr>
          <a:lstStyle/>
          <a:p>
            <a:r>
              <a:rPr lang="en-PH" sz="1200" dirty="0" smtClean="0"/>
              <a:t>Bill Statement</a:t>
            </a:r>
            <a:endParaRPr lang="en-PH" sz="1200" dirty="0"/>
          </a:p>
        </p:txBody>
      </p:sp>
      <p:cxnSp>
        <p:nvCxnSpPr>
          <p:cNvPr id="57" name="Elbow Connector 39"/>
          <p:cNvCxnSpPr/>
          <p:nvPr/>
        </p:nvCxnSpPr>
        <p:spPr>
          <a:xfrm flipV="1">
            <a:off x="2820473" y="2717443"/>
            <a:ext cx="2034862" cy="914399"/>
          </a:xfrm>
          <a:prstGeom prst="bentConnector3">
            <a:avLst>
              <a:gd name="adj1" fmla="val 0"/>
            </a:avLst>
          </a:prstGeom>
          <a:ln>
            <a:tailEnd type="triangle"/>
          </a:ln>
        </p:spPr>
        <p:style>
          <a:lnRef idx="3">
            <a:schemeClr val="accent6"/>
          </a:lnRef>
          <a:fillRef idx="0">
            <a:schemeClr val="accent6"/>
          </a:fillRef>
          <a:effectRef idx="2">
            <a:schemeClr val="accent6"/>
          </a:effectRef>
          <a:fontRef idx="minor">
            <a:schemeClr val="tx1"/>
          </a:fontRef>
        </p:style>
      </p:cxnSp>
      <p:sp>
        <p:nvSpPr>
          <p:cNvPr id="64" name="TextBox 63"/>
          <p:cNvSpPr txBox="1"/>
          <p:nvPr/>
        </p:nvSpPr>
        <p:spPr>
          <a:xfrm>
            <a:off x="2919210" y="2766520"/>
            <a:ext cx="1233030" cy="276999"/>
          </a:xfrm>
          <a:prstGeom prst="rect">
            <a:avLst/>
          </a:prstGeom>
          <a:noFill/>
        </p:spPr>
        <p:txBody>
          <a:bodyPr wrap="none" rtlCol="0">
            <a:spAutoFit/>
          </a:bodyPr>
          <a:lstStyle/>
          <a:p>
            <a:r>
              <a:rPr lang="en-PH" sz="1200" dirty="0" smtClean="0"/>
              <a:t>Payment Details</a:t>
            </a:r>
            <a:endParaRPr lang="en-PH" sz="1200" dirty="0"/>
          </a:p>
        </p:txBody>
      </p:sp>
    </p:spTree>
    <p:extLst>
      <p:ext uri="{BB962C8B-B14F-4D97-AF65-F5344CB8AC3E}">
        <p14:creationId xmlns="" xmlns:p14="http://schemas.microsoft.com/office/powerpoint/2010/main" val="1884560612"/>
      </p:ext>
    </p:extLst>
  </p:cSld>
  <p:clrMapOvr>
    <a:masterClrMapping/>
  </p:clrMapOvr>
  <p:transition>
    <p:dissolv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Rectangle 130"/>
          <p:cNvSpPr/>
          <p:nvPr/>
        </p:nvSpPr>
        <p:spPr>
          <a:xfrm>
            <a:off x="2644041" y="942201"/>
            <a:ext cx="10668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PH" dirty="0" smtClean="0">
                <a:latin typeface="Times New Roman" pitchFamily="18" charset="0"/>
                <a:cs typeface="Times New Roman" pitchFamily="18" charset="0"/>
              </a:rPr>
              <a:t>Patient</a:t>
            </a:r>
          </a:p>
        </p:txBody>
      </p:sp>
      <p:grpSp>
        <p:nvGrpSpPr>
          <p:cNvPr id="132" name="Group 131"/>
          <p:cNvGrpSpPr/>
          <p:nvPr/>
        </p:nvGrpSpPr>
        <p:grpSpPr>
          <a:xfrm>
            <a:off x="8206641" y="2466201"/>
            <a:ext cx="1905000" cy="838200"/>
            <a:chOff x="3581400" y="1371600"/>
            <a:chExt cx="1600200" cy="838200"/>
          </a:xfrm>
        </p:grpSpPr>
        <p:sp>
          <p:nvSpPr>
            <p:cNvPr id="133" name="Rounded Rectangle 132"/>
            <p:cNvSpPr/>
            <p:nvPr/>
          </p:nvSpPr>
          <p:spPr>
            <a:xfrm>
              <a:off x="3581400" y="1371600"/>
              <a:ext cx="1600200" cy="838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PH" dirty="0">
                  <a:latin typeface="Times New Roman" pitchFamily="18" charset="0"/>
                  <a:cs typeface="Times New Roman" pitchFamily="18" charset="0"/>
                </a:rPr>
                <a:t>1</a:t>
              </a:r>
              <a:endParaRPr lang="en-PH" dirty="0" smtClean="0">
                <a:latin typeface="Times New Roman" pitchFamily="18" charset="0"/>
                <a:cs typeface="Times New Roman" pitchFamily="18" charset="0"/>
              </a:endParaRPr>
            </a:p>
            <a:p>
              <a:pPr algn="ctr"/>
              <a:r>
                <a:rPr lang="en-PH" dirty="0" smtClean="0">
                  <a:latin typeface="Times New Roman" pitchFamily="18" charset="0"/>
                  <a:cs typeface="Times New Roman" pitchFamily="18" charset="0"/>
                </a:rPr>
                <a:t>Book</a:t>
              </a:r>
              <a:endParaRPr lang="en-PH" dirty="0">
                <a:latin typeface="Times New Roman" pitchFamily="18" charset="0"/>
                <a:cs typeface="Times New Roman" pitchFamily="18" charset="0"/>
              </a:endParaRPr>
            </a:p>
            <a:p>
              <a:pPr algn="ctr"/>
              <a:r>
                <a:rPr lang="en-PH" dirty="0" smtClean="0">
                  <a:latin typeface="Times New Roman" pitchFamily="18" charset="0"/>
                  <a:cs typeface="Times New Roman" pitchFamily="18" charset="0"/>
                </a:rPr>
                <a:t>Appointments</a:t>
              </a:r>
              <a:endParaRPr lang="en-PH" dirty="0">
                <a:latin typeface="Times New Roman" pitchFamily="18" charset="0"/>
                <a:cs typeface="Times New Roman" pitchFamily="18" charset="0"/>
              </a:endParaRPr>
            </a:p>
          </p:txBody>
        </p:sp>
        <p:cxnSp>
          <p:nvCxnSpPr>
            <p:cNvPr id="134" name="Straight Connector 133"/>
            <p:cNvCxnSpPr/>
            <p:nvPr/>
          </p:nvCxnSpPr>
          <p:spPr>
            <a:xfrm flipV="1">
              <a:off x="3581400" y="1671320"/>
              <a:ext cx="1600200" cy="5080"/>
            </a:xfrm>
            <a:prstGeom prst="line">
              <a:avLst/>
            </a:prstGeom>
          </p:spPr>
          <p:style>
            <a:lnRef idx="2">
              <a:schemeClr val="accent1"/>
            </a:lnRef>
            <a:fillRef idx="1">
              <a:schemeClr val="lt1"/>
            </a:fillRef>
            <a:effectRef idx="0">
              <a:schemeClr val="accent1"/>
            </a:effectRef>
            <a:fontRef idx="minor">
              <a:schemeClr val="dk1"/>
            </a:fontRef>
          </p:style>
        </p:cxnSp>
      </p:grpSp>
      <p:sp>
        <p:nvSpPr>
          <p:cNvPr id="135" name="Rounded Rectangle 134"/>
          <p:cNvSpPr/>
          <p:nvPr/>
        </p:nvSpPr>
        <p:spPr>
          <a:xfrm>
            <a:off x="5311041" y="2390001"/>
            <a:ext cx="1524000" cy="9906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PH" dirty="0">
                <a:latin typeface="Times New Roman" pitchFamily="18" charset="0"/>
                <a:cs typeface="Times New Roman" pitchFamily="18" charset="0"/>
              </a:rPr>
              <a:t>2</a:t>
            </a:r>
            <a:endParaRPr lang="en-PH" dirty="0" smtClean="0">
              <a:latin typeface="Times New Roman" pitchFamily="18" charset="0"/>
              <a:cs typeface="Times New Roman" pitchFamily="18" charset="0"/>
            </a:endParaRPr>
          </a:p>
          <a:p>
            <a:pPr algn="ctr"/>
            <a:endParaRPr lang="en-PH" dirty="0" smtClean="0">
              <a:latin typeface="Times New Roman" pitchFamily="18" charset="0"/>
              <a:cs typeface="Times New Roman" pitchFamily="18" charset="0"/>
            </a:endParaRPr>
          </a:p>
          <a:p>
            <a:pPr algn="ctr"/>
            <a:r>
              <a:rPr lang="en-PH" dirty="0" smtClean="0">
                <a:latin typeface="Times New Roman" pitchFamily="18" charset="0"/>
                <a:cs typeface="Times New Roman" pitchFamily="18" charset="0"/>
              </a:rPr>
              <a:t>Consultation</a:t>
            </a:r>
            <a:endParaRPr lang="en-PH" dirty="0">
              <a:latin typeface="Times New Roman" pitchFamily="18" charset="0"/>
              <a:cs typeface="Times New Roman" pitchFamily="18" charset="0"/>
            </a:endParaRPr>
          </a:p>
        </p:txBody>
      </p:sp>
      <p:grpSp>
        <p:nvGrpSpPr>
          <p:cNvPr id="136" name="Group 135"/>
          <p:cNvGrpSpPr/>
          <p:nvPr/>
        </p:nvGrpSpPr>
        <p:grpSpPr>
          <a:xfrm>
            <a:off x="5234841" y="789801"/>
            <a:ext cx="1524000" cy="838200"/>
            <a:chOff x="3505200" y="1371600"/>
            <a:chExt cx="1371600" cy="838200"/>
          </a:xfrm>
        </p:grpSpPr>
        <p:sp>
          <p:nvSpPr>
            <p:cNvPr id="137" name="Rounded Rectangle 136"/>
            <p:cNvSpPr/>
            <p:nvPr/>
          </p:nvSpPr>
          <p:spPr>
            <a:xfrm>
              <a:off x="3505200" y="1371600"/>
              <a:ext cx="1371600" cy="838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PH" dirty="0" smtClean="0">
                  <a:latin typeface="Times New Roman" pitchFamily="18" charset="0"/>
                  <a:cs typeface="Times New Roman" pitchFamily="18" charset="0"/>
                </a:rPr>
                <a:t>0</a:t>
              </a:r>
            </a:p>
            <a:p>
              <a:pPr algn="ctr"/>
              <a:endParaRPr lang="en-PH" dirty="0">
                <a:latin typeface="Times New Roman" pitchFamily="18" charset="0"/>
                <a:cs typeface="Times New Roman" pitchFamily="18" charset="0"/>
              </a:endParaRPr>
            </a:p>
            <a:p>
              <a:pPr algn="ctr"/>
              <a:r>
                <a:rPr lang="en-PH" dirty="0" smtClean="0">
                  <a:latin typeface="Times New Roman" pitchFamily="18" charset="0"/>
                  <a:cs typeface="Times New Roman" pitchFamily="18" charset="0"/>
                </a:rPr>
                <a:t>Registration</a:t>
              </a:r>
              <a:endParaRPr lang="en-PH" dirty="0">
                <a:latin typeface="Times New Roman" pitchFamily="18" charset="0"/>
                <a:cs typeface="Times New Roman" pitchFamily="18" charset="0"/>
              </a:endParaRPr>
            </a:p>
          </p:txBody>
        </p:sp>
        <p:cxnSp>
          <p:nvCxnSpPr>
            <p:cNvPr id="138" name="Straight Connector 137"/>
            <p:cNvCxnSpPr/>
            <p:nvPr/>
          </p:nvCxnSpPr>
          <p:spPr>
            <a:xfrm>
              <a:off x="3505200" y="1600200"/>
              <a:ext cx="1371600" cy="0"/>
            </a:xfrm>
            <a:prstGeom prst="line">
              <a:avLst/>
            </a:prstGeom>
          </p:spPr>
          <p:style>
            <a:lnRef idx="2">
              <a:schemeClr val="accent1"/>
            </a:lnRef>
            <a:fillRef idx="1">
              <a:schemeClr val="lt1"/>
            </a:fillRef>
            <a:effectRef idx="0">
              <a:schemeClr val="accent1"/>
            </a:effectRef>
            <a:fontRef idx="minor">
              <a:schemeClr val="dk1"/>
            </a:fontRef>
          </p:style>
        </p:cxnSp>
      </p:grpSp>
      <p:grpSp>
        <p:nvGrpSpPr>
          <p:cNvPr id="139" name="Group 138"/>
          <p:cNvGrpSpPr/>
          <p:nvPr/>
        </p:nvGrpSpPr>
        <p:grpSpPr>
          <a:xfrm>
            <a:off x="701478" y="2402880"/>
            <a:ext cx="1447800" cy="1219200"/>
            <a:chOff x="3352800" y="1371600"/>
            <a:chExt cx="1447800" cy="838200"/>
          </a:xfrm>
        </p:grpSpPr>
        <p:sp>
          <p:nvSpPr>
            <p:cNvPr id="140" name="Rounded Rectangle 139"/>
            <p:cNvSpPr/>
            <p:nvPr/>
          </p:nvSpPr>
          <p:spPr>
            <a:xfrm>
              <a:off x="3352800" y="1371600"/>
              <a:ext cx="1447800" cy="838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PH" dirty="0" smtClean="0">
                  <a:latin typeface="Times New Roman" pitchFamily="18" charset="0"/>
                  <a:cs typeface="Times New Roman" pitchFamily="18" charset="0"/>
                </a:rPr>
                <a:t>4</a:t>
              </a:r>
            </a:p>
            <a:p>
              <a:pPr algn="ctr"/>
              <a:endParaRPr lang="en-PH" dirty="0">
                <a:latin typeface="Times New Roman" pitchFamily="18" charset="0"/>
                <a:cs typeface="Times New Roman" pitchFamily="18" charset="0"/>
              </a:endParaRPr>
            </a:p>
            <a:p>
              <a:pPr algn="ctr"/>
              <a:r>
                <a:rPr lang="en-PH" dirty="0" smtClean="0">
                  <a:latin typeface="Times New Roman" pitchFamily="18" charset="0"/>
                  <a:cs typeface="Times New Roman" pitchFamily="18" charset="0"/>
                </a:rPr>
                <a:t>Create Prescription</a:t>
              </a:r>
            </a:p>
          </p:txBody>
        </p:sp>
        <p:cxnSp>
          <p:nvCxnSpPr>
            <p:cNvPr id="141" name="Straight Connector 140"/>
            <p:cNvCxnSpPr/>
            <p:nvPr/>
          </p:nvCxnSpPr>
          <p:spPr>
            <a:xfrm>
              <a:off x="3352800" y="1581150"/>
              <a:ext cx="1447800" cy="0"/>
            </a:xfrm>
            <a:prstGeom prst="line">
              <a:avLst/>
            </a:prstGeom>
          </p:spPr>
          <p:style>
            <a:lnRef idx="2">
              <a:schemeClr val="accent1"/>
            </a:lnRef>
            <a:fillRef idx="1">
              <a:schemeClr val="lt1"/>
            </a:fillRef>
            <a:effectRef idx="0">
              <a:schemeClr val="accent1"/>
            </a:effectRef>
            <a:fontRef idx="minor">
              <a:schemeClr val="dk1"/>
            </a:fontRef>
          </p:style>
        </p:cxnSp>
      </p:grpSp>
      <p:cxnSp>
        <p:nvCxnSpPr>
          <p:cNvPr id="142" name="Straight Arrow Connector 141"/>
          <p:cNvCxnSpPr/>
          <p:nvPr/>
        </p:nvCxnSpPr>
        <p:spPr>
          <a:xfrm>
            <a:off x="3787041" y="1094601"/>
            <a:ext cx="1447800" cy="0"/>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cxnSp>
        <p:nvCxnSpPr>
          <p:cNvPr id="143" name="Straight Arrow Connector 142"/>
          <p:cNvCxnSpPr/>
          <p:nvPr/>
        </p:nvCxnSpPr>
        <p:spPr>
          <a:xfrm>
            <a:off x="6835041" y="1094601"/>
            <a:ext cx="1295400" cy="0"/>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cxnSp>
        <p:nvCxnSpPr>
          <p:cNvPr id="144" name="Straight Arrow Connector 143"/>
          <p:cNvCxnSpPr/>
          <p:nvPr/>
        </p:nvCxnSpPr>
        <p:spPr>
          <a:xfrm flipH="1">
            <a:off x="2175037" y="3013657"/>
            <a:ext cx="413616" cy="2045"/>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cxnSp>
        <p:nvCxnSpPr>
          <p:cNvPr id="145" name="Straight Arrow Connector 144"/>
          <p:cNvCxnSpPr>
            <a:stCxn id="133" idx="1"/>
            <a:endCxn id="135" idx="3"/>
          </p:cNvCxnSpPr>
          <p:nvPr/>
        </p:nvCxnSpPr>
        <p:spPr>
          <a:xfrm flipH="1">
            <a:off x="6835041" y="2885301"/>
            <a:ext cx="1371600" cy="0"/>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cxnSp>
        <p:nvCxnSpPr>
          <p:cNvPr id="146" name="Straight Arrow Connector 145"/>
          <p:cNvCxnSpPr/>
          <p:nvPr/>
        </p:nvCxnSpPr>
        <p:spPr>
          <a:xfrm>
            <a:off x="9044841" y="1323201"/>
            <a:ext cx="0" cy="1066800"/>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cxnSp>
        <p:nvCxnSpPr>
          <p:cNvPr id="147" name="Straight Arrow Connector 146"/>
          <p:cNvCxnSpPr/>
          <p:nvPr/>
        </p:nvCxnSpPr>
        <p:spPr>
          <a:xfrm flipH="1" flipV="1">
            <a:off x="2945621" y="1323202"/>
            <a:ext cx="16520" cy="441204"/>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cxnSp>
        <p:nvCxnSpPr>
          <p:cNvPr id="148" name="Straight Arrow Connector 147"/>
          <p:cNvCxnSpPr/>
          <p:nvPr/>
        </p:nvCxnSpPr>
        <p:spPr>
          <a:xfrm>
            <a:off x="5920641" y="1704201"/>
            <a:ext cx="0" cy="685800"/>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sp>
        <p:nvSpPr>
          <p:cNvPr id="149" name="TextBox 148"/>
          <p:cNvSpPr txBox="1"/>
          <p:nvPr/>
        </p:nvSpPr>
        <p:spPr>
          <a:xfrm>
            <a:off x="4015641" y="789801"/>
            <a:ext cx="905376" cy="276999"/>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PH" sz="1200" dirty="0" smtClean="0">
                <a:latin typeface="Times New Roman" pitchFamily="18" charset="0"/>
                <a:cs typeface="Times New Roman" pitchFamily="18" charset="0"/>
              </a:rPr>
              <a:t>Patient Info</a:t>
            </a:r>
            <a:endParaRPr lang="en-PH" sz="1200" dirty="0">
              <a:latin typeface="Times New Roman" pitchFamily="18" charset="0"/>
              <a:cs typeface="Times New Roman" pitchFamily="18" charset="0"/>
            </a:endParaRPr>
          </a:p>
        </p:txBody>
      </p:sp>
      <p:sp>
        <p:nvSpPr>
          <p:cNvPr id="150" name="TextBox 149"/>
          <p:cNvSpPr txBox="1"/>
          <p:nvPr/>
        </p:nvSpPr>
        <p:spPr>
          <a:xfrm>
            <a:off x="7063641" y="789801"/>
            <a:ext cx="905376" cy="276999"/>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PH" sz="1200" dirty="0" smtClean="0">
                <a:latin typeface="Times New Roman" pitchFamily="18" charset="0"/>
                <a:cs typeface="Times New Roman" pitchFamily="18" charset="0"/>
              </a:rPr>
              <a:t>Patient Info</a:t>
            </a:r>
            <a:endParaRPr lang="en-PH" sz="1200" dirty="0">
              <a:latin typeface="Times New Roman" pitchFamily="18" charset="0"/>
              <a:cs typeface="Times New Roman" pitchFamily="18" charset="0"/>
            </a:endParaRPr>
          </a:p>
        </p:txBody>
      </p:sp>
      <p:sp>
        <p:nvSpPr>
          <p:cNvPr id="151" name="TextBox 150"/>
          <p:cNvSpPr txBox="1"/>
          <p:nvPr/>
        </p:nvSpPr>
        <p:spPr>
          <a:xfrm>
            <a:off x="5788629" y="3609201"/>
            <a:ext cx="974882" cy="461665"/>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pPr algn="ctr"/>
            <a:r>
              <a:rPr lang="en-PH" sz="1200" dirty="0" smtClean="0">
                <a:latin typeface="Times New Roman" pitchFamily="18" charset="0"/>
                <a:cs typeface="Times New Roman" pitchFamily="18" charset="0"/>
              </a:rPr>
              <a:t>Consultation</a:t>
            </a:r>
          </a:p>
          <a:p>
            <a:pPr algn="ctr"/>
            <a:r>
              <a:rPr lang="en-PH" sz="1200" dirty="0" smtClean="0">
                <a:latin typeface="Times New Roman" pitchFamily="18" charset="0"/>
                <a:cs typeface="Times New Roman" pitchFamily="18" charset="0"/>
              </a:rPr>
              <a:t>Details</a:t>
            </a:r>
            <a:endParaRPr lang="en-PH" sz="1200" dirty="0">
              <a:latin typeface="Times New Roman" pitchFamily="18" charset="0"/>
              <a:cs typeface="Times New Roman" pitchFamily="18" charset="0"/>
            </a:endParaRPr>
          </a:p>
        </p:txBody>
      </p:sp>
      <p:sp>
        <p:nvSpPr>
          <p:cNvPr id="152" name="TextBox 151"/>
          <p:cNvSpPr txBox="1"/>
          <p:nvPr/>
        </p:nvSpPr>
        <p:spPr>
          <a:xfrm>
            <a:off x="3087288" y="5389705"/>
            <a:ext cx="893706" cy="276999"/>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PH" sz="1200" dirty="0" smtClean="0">
                <a:latin typeface="Times New Roman" pitchFamily="18" charset="0"/>
                <a:cs typeface="Times New Roman" pitchFamily="18" charset="0"/>
              </a:rPr>
              <a:t>Medication</a:t>
            </a:r>
            <a:endParaRPr lang="en-PH" sz="1200" dirty="0">
              <a:latin typeface="Times New Roman" pitchFamily="18" charset="0"/>
              <a:cs typeface="Times New Roman" pitchFamily="18" charset="0"/>
            </a:endParaRPr>
          </a:p>
        </p:txBody>
      </p:sp>
      <p:sp>
        <p:nvSpPr>
          <p:cNvPr id="153" name="TextBox 152"/>
          <p:cNvSpPr txBox="1"/>
          <p:nvPr/>
        </p:nvSpPr>
        <p:spPr>
          <a:xfrm>
            <a:off x="1491381" y="1394036"/>
            <a:ext cx="935321" cy="276999"/>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PH" sz="1200" dirty="0" smtClean="0">
                <a:latin typeface="Times New Roman" pitchFamily="18" charset="0"/>
                <a:cs typeface="Times New Roman" pitchFamily="18" charset="0"/>
              </a:rPr>
              <a:t>Prescription</a:t>
            </a:r>
            <a:endParaRPr lang="en-PH" sz="1200" dirty="0">
              <a:latin typeface="Times New Roman" pitchFamily="18" charset="0"/>
              <a:cs typeface="Times New Roman" pitchFamily="18" charset="0"/>
            </a:endParaRPr>
          </a:p>
        </p:txBody>
      </p:sp>
      <p:sp>
        <p:nvSpPr>
          <p:cNvPr id="154" name="TextBox 153"/>
          <p:cNvSpPr txBox="1"/>
          <p:nvPr/>
        </p:nvSpPr>
        <p:spPr>
          <a:xfrm>
            <a:off x="6961683" y="2388928"/>
            <a:ext cx="1012200" cy="461665"/>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pPr algn="ctr"/>
            <a:r>
              <a:rPr lang="en-PH" sz="1200" dirty="0" smtClean="0">
                <a:latin typeface="Times New Roman" pitchFamily="18" charset="0"/>
                <a:cs typeface="Times New Roman" pitchFamily="18" charset="0"/>
              </a:rPr>
              <a:t>Appointment</a:t>
            </a:r>
          </a:p>
          <a:p>
            <a:pPr algn="ctr"/>
            <a:r>
              <a:rPr lang="en-PH" sz="1200" dirty="0" smtClean="0">
                <a:latin typeface="Times New Roman" pitchFamily="18" charset="0"/>
                <a:cs typeface="Times New Roman" pitchFamily="18" charset="0"/>
              </a:rPr>
              <a:t>Details</a:t>
            </a:r>
            <a:endParaRPr lang="en-PH" sz="1200" dirty="0">
              <a:latin typeface="Times New Roman" pitchFamily="18" charset="0"/>
              <a:cs typeface="Times New Roman" pitchFamily="18" charset="0"/>
            </a:endParaRPr>
          </a:p>
        </p:txBody>
      </p:sp>
      <p:sp>
        <p:nvSpPr>
          <p:cNvPr id="155" name="TextBox 154"/>
          <p:cNvSpPr txBox="1"/>
          <p:nvPr/>
        </p:nvSpPr>
        <p:spPr>
          <a:xfrm>
            <a:off x="9058793" y="1628001"/>
            <a:ext cx="905376" cy="276999"/>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PH" sz="1200" dirty="0" smtClean="0">
                <a:latin typeface="Times New Roman" pitchFamily="18" charset="0"/>
                <a:cs typeface="Times New Roman" pitchFamily="18" charset="0"/>
              </a:rPr>
              <a:t>Patient Info</a:t>
            </a:r>
            <a:endParaRPr lang="en-PH" sz="1200" dirty="0">
              <a:latin typeface="Times New Roman" pitchFamily="18" charset="0"/>
              <a:cs typeface="Times New Roman" pitchFamily="18" charset="0"/>
            </a:endParaRPr>
          </a:p>
        </p:txBody>
      </p:sp>
      <p:grpSp>
        <p:nvGrpSpPr>
          <p:cNvPr id="156" name="Group 155"/>
          <p:cNvGrpSpPr/>
          <p:nvPr/>
        </p:nvGrpSpPr>
        <p:grpSpPr>
          <a:xfrm>
            <a:off x="8078926" y="4447401"/>
            <a:ext cx="1905000" cy="457200"/>
            <a:chOff x="3581400" y="457200"/>
            <a:chExt cx="1905000" cy="457200"/>
          </a:xfrm>
        </p:grpSpPr>
        <p:sp>
          <p:nvSpPr>
            <p:cNvPr id="157" name="Rectangle 156"/>
            <p:cNvSpPr/>
            <p:nvPr/>
          </p:nvSpPr>
          <p:spPr>
            <a:xfrm>
              <a:off x="3581400" y="457200"/>
              <a:ext cx="12954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PH" dirty="0" smtClean="0">
                  <a:latin typeface="Times New Roman" pitchFamily="18" charset="0"/>
                  <a:cs typeface="Times New Roman" pitchFamily="18" charset="0"/>
                </a:rPr>
                <a:t>D2</a:t>
              </a:r>
              <a:endParaRPr lang="en-PH" dirty="0">
                <a:latin typeface="Times New Roman" pitchFamily="18" charset="0"/>
                <a:cs typeface="Times New Roman" pitchFamily="18" charset="0"/>
              </a:endParaRPr>
            </a:p>
          </p:txBody>
        </p:sp>
        <p:sp>
          <p:nvSpPr>
            <p:cNvPr id="158" name="Rectangle 157"/>
            <p:cNvSpPr/>
            <p:nvPr/>
          </p:nvSpPr>
          <p:spPr>
            <a:xfrm>
              <a:off x="3962400" y="457200"/>
              <a:ext cx="15240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PH" dirty="0" smtClean="0">
                  <a:latin typeface="Times New Roman" pitchFamily="18" charset="0"/>
                  <a:cs typeface="Times New Roman" pitchFamily="18" charset="0"/>
                </a:rPr>
                <a:t>Appointments</a:t>
              </a:r>
              <a:endParaRPr lang="en-PH" dirty="0">
                <a:latin typeface="Times New Roman" pitchFamily="18" charset="0"/>
                <a:cs typeface="Times New Roman" pitchFamily="18" charset="0"/>
              </a:endParaRPr>
            </a:p>
          </p:txBody>
        </p:sp>
      </p:grpSp>
      <p:cxnSp>
        <p:nvCxnSpPr>
          <p:cNvPr id="160" name="Straight Arrow Connector 159"/>
          <p:cNvCxnSpPr/>
          <p:nvPr/>
        </p:nvCxnSpPr>
        <p:spPr>
          <a:xfrm>
            <a:off x="9044841" y="3380601"/>
            <a:ext cx="0" cy="990600"/>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sp>
        <p:nvSpPr>
          <p:cNvPr id="161" name="TextBox 160"/>
          <p:cNvSpPr txBox="1"/>
          <p:nvPr/>
        </p:nvSpPr>
        <p:spPr>
          <a:xfrm>
            <a:off x="9095283" y="3903268"/>
            <a:ext cx="1012200" cy="461665"/>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pPr algn="ctr"/>
            <a:r>
              <a:rPr lang="en-PH" sz="1200" dirty="0" smtClean="0">
                <a:latin typeface="Times New Roman" pitchFamily="18" charset="0"/>
                <a:cs typeface="Times New Roman" pitchFamily="18" charset="0"/>
              </a:rPr>
              <a:t>Appointment</a:t>
            </a:r>
          </a:p>
          <a:p>
            <a:pPr algn="ctr"/>
            <a:r>
              <a:rPr lang="en-PH" sz="1200" dirty="0" smtClean="0">
                <a:latin typeface="Times New Roman" pitchFamily="18" charset="0"/>
                <a:cs typeface="Times New Roman" pitchFamily="18" charset="0"/>
              </a:rPr>
              <a:t>Details</a:t>
            </a:r>
            <a:endParaRPr lang="en-PH" sz="1200" dirty="0">
              <a:latin typeface="Times New Roman" pitchFamily="18" charset="0"/>
              <a:cs typeface="Times New Roman" pitchFamily="18" charset="0"/>
            </a:endParaRPr>
          </a:p>
        </p:txBody>
      </p:sp>
      <p:grpSp>
        <p:nvGrpSpPr>
          <p:cNvPr id="162" name="Group 161"/>
          <p:cNvGrpSpPr/>
          <p:nvPr/>
        </p:nvGrpSpPr>
        <p:grpSpPr>
          <a:xfrm>
            <a:off x="484683" y="5501322"/>
            <a:ext cx="1828800" cy="457200"/>
            <a:chOff x="3581400" y="457200"/>
            <a:chExt cx="1828800" cy="457200"/>
          </a:xfrm>
        </p:grpSpPr>
        <p:sp>
          <p:nvSpPr>
            <p:cNvPr id="163" name="Rectangle 162"/>
            <p:cNvSpPr/>
            <p:nvPr/>
          </p:nvSpPr>
          <p:spPr>
            <a:xfrm>
              <a:off x="3581400" y="457200"/>
              <a:ext cx="12954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PH" dirty="0" smtClean="0">
                  <a:latin typeface="Times New Roman" pitchFamily="18" charset="0"/>
                  <a:cs typeface="Times New Roman" pitchFamily="18" charset="0"/>
                </a:rPr>
                <a:t>D5</a:t>
              </a:r>
              <a:endParaRPr lang="en-PH" dirty="0">
                <a:latin typeface="Times New Roman" pitchFamily="18" charset="0"/>
                <a:cs typeface="Times New Roman" pitchFamily="18" charset="0"/>
              </a:endParaRPr>
            </a:p>
          </p:txBody>
        </p:sp>
        <p:sp>
          <p:nvSpPr>
            <p:cNvPr id="164" name="Rectangle 163"/>
            <p:cNvSpPr/>
            <p:nvPr/>
          </p:nvSpPr>
          <p:spPr>
            <a:xfrm>
              <a:off x="3962400" y="457200"/>
              <a:ext cx="14478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PH" dirty="0" smtClean="0">
                  <a:latin typeface="Times New Roman" pitchFamily="18" charset="0"/>
                  <a:cs typeface="Times New Roman" pitchFamily="18" charset="0"/>
                </a:rPr>
                <a:t>Prescription</a:t>
              </a:r>
              <a:endParaRPr lang="en-PH" dirty="0">
                <a:latin typeface="Times New Roman" pitchFamily="18" charset="0"/>
                <a:cs typeface="Times New Roman" pitchFamily="18" charset="0"/>
              </a:endParaRPr>
            </a:p>
          </p:txBody>
        </p:sp>
      </p:grpSp>
      <p:cxnSp>
        <p:nvCxnSpPr>
          <p:cNvPr id="166" name="Straight Arrow Connector 165"/>
          <p:cNvCxnSpPr/>
          <p:nvPr/>
        </p:nvCxnSpPr>
        <p:spPr>
          <a:xfrm flipH="1">
            <a:off x="1390918" y="3647838"/>
            <a:ext cx="23191" cy="1774168"/>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sp>
        <p:nvSpPr>
          <p:cNvPr id="167" name="TextBox 166"/>
          <p:cNvSpPr txBox="1"/>
          <p:nvPr/>
        </p:nvSpPr>
        <p:spPr>
          <a:xfrm>
            <a:off x="1438793" y="4223094"/>
            <a:ext cx="970587" cy="461665"/>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pPr algn="ctr"/>
            <a:r>
              <a:rPr lang="en-PH" sz="1200" dirty="0" smtClean="0">
                <a:latin typeface="Times New Roman" pitchFamily="18" charset="0"/>
                <a:cs typeface="Times New Roman" pitchFamily="18" charset="0"/>
              </a:rPr>
              <a:t> Prescription</a:t>
            </a:r>
          </a:p>
          <a:p>
            <a:pPr algn="ctr"/>
            <a:r>
              <a:rPr lang="en-PH" sz="1200" dirty="0" smtClean="0">
                <a:latin typeface="Times New Roman" pitchFamily="18" charset="0"/>
                <a:cs typeface="Times New Roman" pitchFamily="18" charset="0"/>
              </a:rPr>
              <a:t> Details</a:t>
            </a:r>
            <a:endParaRPr lang="en-PH" sz="1200" dirty="0">
              <a:latin typeface="Times New Roman" pitchFamily="18" charset="0"/>
              <a:cs typeface="Times New Roman" pitchFamily="18" charset="0"/>
            </a:endParaRPr>
          </a:p>
        </p:txBody>
      </p:sp>
      <p:grpSp>
        <p:nvGrpSpPr>
          <p:cNvPr id="168" name="Group 167"/>
          <p:cNvGrpSpPr/>
          <p:nvPr/>
        </p:nvGrpSpPr>
        <p:grpSpPr>
          <a:xfrm>
            <a:off x="8143320" y="5959595"/>
            <a:ext cx="1905000" cy="533400"/>
            <a:chOff x="3581400" y="381000"/>
            <a:chExt cx="1905000" cy="533400"/>
          </a:xfrm>
        </p:grpSpPr>
        <p:sp>
          <p:nvSpPr>
            <p:cNvPr id="169" name="Rectangle 168"/>
            <p:cNvSpPr/>
            <p:nvPr/>
          </p:nvSpPr>
          <p:spPr>
            <a:xfrm>
              <a:off x="3581400" y="381000"/>
              <a:ext cx="1295400" cy="533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PH" dirty="0" smtClean="0">
                  <a:latin typeface="Times New Roman" pitchFamily="18" charset="0"/>
                  <a:cs typeface="Times New Roman" pitchFamily="18" charset="0"/>
                </a:rPr>
                <a:t>D6</a:t>
              </a:r>
              <a:endParaRPr lang="en-PH" dirty="0">
                <a:latin typeface="Times New Roman" pitchFamily="18" charset="0"/>
                <a:cs typeface="Times New Roman" pitchFamily="18" charset="0"/>
              </a:endParaRPr>
            </a:p>
          </p:txBody>
        </p:sp>
        <p:sp>
          <p:nvSpPr>
            <p:cNvPr id="170" name="Rectangle 169"/>
            <p:cNvSpPr/>
            <p:nvPr/>
          </p:nvSpPr>
          <p:spPr>
            <a:xfrm>
              <a:off x="3962400" y="381000"/>
              <a:ext cx="1524000" cy="533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PH" dirty="0" smtClean="0">
                  <a:latin typeface="Times New Roman" pitchFamily="18" charset="0"/>
                  <a:cs typeface="Times New Roman" pitchFamily="18" charset="0"/>
                </a:rPr>
                <a:t>Test Results</a:t>
              </a:r>
              <a:endParaRPr lang="en-PH" dirty="0">
                <a:latin typeface="Times New Roman" pitchFamily="18" charset="0"/>
                <a:cs typeface="Times New Roman" pitchFamily="18" charset="0"/>
              </a:endParaRPr>
            </a:p>
          </p:txBody>
        </p:sp>
      </p:grpSp>
      <p:cxnSp>
        <p:nvCxnSpPr>
          <p:cNvPr id="172" name="Straight Connector 171"/>
          <p:cNvCxnSpPr/>
          <p:nvPr/>
        </p:nvCxnSpPr>
        <p:spPr>
          <a:xfrm flipH="1">
            <a:off x="4612363" y="3155220"/>
            <a:ext cx="685800" cy="0"/>
          </a:xfrm>
          <a:prstGeom prst="line">
            <a:avLst/>
          </a:prstGeom>
        </p:spPr>
        <p:style>
          <a:lnRef idx="2">
            <a:schemeClr val="accent1"/>
          </a:lnRef>
          <a:fillRef idx="1">
            <a:schemeClr val="lt1"/>
          </a:fillRef>
          <a:effectRef idx="0">
            <a:schemeClr val="accent1"/>
          </a:effectRef>
          <a:fontRef idx="minor">
            <a:schemeClr val="dk1"/>
          </a:fontRef>
        </p:style>
      </p:cxnSp>
      <p:cxnSp>
        <p:nvCxnSpPr>
          <p:cNvPr id="173" name="Straight Connector 172"/>
          <p:cNvCxnSpPr/>
          <p:nvPr/>
        </p:nvCxnSpPr>
        <p:spPr>
          <a:xfrm>
            <a:off x="4623515" y="3155324"/>
            <a:ext cx="1726" cy="2892277"/>
          </a:xfrm>
          <a:prstGeom prst="line">
            <a:avLst/>
          </a:prstGeom>
        </p:spPr>
        <p:style>
          <a:lnRef idx="2">
            <a:schemeClr val="accent1"/>
          </a:lnRef>
          <a:fillRef idx="1">
            <a:schemeClr val="lt1"/>
          </a:fillRef>
          <a:effectRef idx="0">
            <a:schemeClr val="accent1"/>
          </a:effectRef>
          <a:fontRef idx="minor">
            <a:schemeClr val="dk1"/>
          </a:fontRef>
        </p:style>
      </p:cxnSp>
      <p:cxnSp>
        <p:nvCxnSpPr>
          <p:cNvPr id="174" name="Straight Arrow Connector 173"/>
          <p:cNvCxnSpPr/>
          <p:nvPr/>
        </p:nvCxnSpPr>
        <p:spPr>
          <a:xfrm>
            <a:off x="4625241" y="6047601"/>
            <a:ext cx="914400" cy="0"/>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sp>
        <p:nvSpPr>
          <p:cNvPr id="175" name="TextBox 174"/>
          <p:cNvSpPr txBox="1"/>
          <p:nvPr/>
        </p:nvSpPr>
        <p:spPr>
          <a:xfrm>
            <a:off x="4636394" y="5514201"/>
            <a:ext cx="1044460"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PH" sz="1200" dirty="0" smtClean="0">
                <a:latin typeface="Times New Roman" pitchFamily="18" charset="0"/>
                <a:cs typeface="Times New Roman" pitchFamily="18" charset="0"/>
              </a:rPr>
              <a:t>Test </a:t>
            </a:r>
          </a:p>
          <a:p>
            <a:pPr algn="ctr"/>
            <a:r>
              <a:rPr lang="en-PH" sz="1200" dirty="0" smtClean="0">
                <a:latin typeface="Times New Roman" pitchFamily="18" charset="0"/>
                <a:cs typeface="Times New Roman" pitchFamily="18" charset="0"/>
              </a:rPr>
              <a:t>Requirements</a:t>
            </a:r>
            <a:endParaRPr lang="en-PH" sz="1200" dirty="0">
              <a:latin typeface="Times New Roman" pitchFamily="18" charset="0"/>
              <a:cs typeface="Times New Roman" pitchFamily="18" charset="0"/>
            </a:endParaRPr>
          </a:p>
        </p:txBody>
      </p:sp>
      <p:grpSp>
        <p:nvGrpSpPr>
          <p:cNvPr id="176" name="Group 175"/>
          <p:cNvGrpSpPr/>
          <p:nvPr/>
        </p:nvGrpSpPr>
        <p:grpSpPr>
          <a:xfrm>
            <a:off x="8206641" y="866001"/>
            <a:ext cx="1828800" cy="457200"/>
            <a:chOff x="3581400" y="457200"/>
            <a:chExt cx="1828800" cy="457200"/>
          </a:xfrm>
        </p:grpSpPr>
        <p:sp>
          <p:nvSpPr>
            <p:cNvPr id="177" name="Rectangle 176"/>
            <p:cNvSpPr/>
            <p:nvPr/>
          </p:nvSpPr>
          <p:spPr>
            <a:xfrm>
              <a:off x="3581400" y="457200"/>
              <a:ext cx="12954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PH" dirty="0" smtClean="0">
                  <a:latin typeface="Times New Roman" pitchFamily="18" charset="0"/>
                  <a:cs typeface="Times New Roman" pitchFamily="18" charset="0"/>
                </a:rPr>
                <a:t>D1</a:t>
              </a:r>
              <a:endParaRPr lang="en-PH" dirty="0">
                <a:latin typeface="Times New Roman" pitchFamily="18" charset="0"/>
                <a:cs typeface="Times New Roman" pitchFamily="18" charset="0"/>
              </a:endParaRPr>
            </a:p>
          </p:txBody>
        </p:sp>
        <p:sp>
          <p:nvSpPr>
            <p:cNvPr id="178" name="Rectangle 177"/>
            <p:cNvSpPr/>
            <p:nvPr/>
          </p:nvSpPr>
          <p:spPr>
            <a:xfrm>
              <a:off x="3962400" y="457200"/>
              <a:ext cx="14478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PH" dirty="0" smtClean="0">
                  <a:latin typeface="Times New Roman" pitchFamily="18" charset="0"/>
                  <a:cs typeface="Times New Roman" pitchFamily="18" charset="0"/>
                </a:rPr>
                <a:t>Patients</a:t>
              </a:r>
              <a:endParaRPr lang="en-PH" dirty="0">
                <a:latin typeface="Times New Roman" pitchFamily="18" charset="0"/>
                <a:cs typeface="Times New Roman" pitchFamily="18" charset="0"/>
              </a:endParaRPr>
            </a:p>
          </p:txBody>
        </p:sp>
      </p:grpSp>
      <p:cxnSp>
        <p:nvCxnSpPr>
          <p:cNvPr id="180" name="Straight Connector 179"/>
          <p:cNvCxnSpPr/>
          <p:nvPr/>
        </p:nvCxnSpPr>
        <p:spPr>
          <a:xfrm>
            <a:off x="5311041" y="2694801"/>
            <a:ext cx="1524000" cy="0"/>
          </a:xfrm>
          <a:prstGeom prst="line">
            <a:avLst/>
          </a:prstGeom>
        </p:spPr>
        <p:style>
          <a:lnRef idx="2">
            <a:schemeClr val="accent1"/>
          </a:lnRef>
          <a:fillRef idx="1">
            <a:schemeClr val="lt1"/>
          </a:fillRef>
          <a:effectRef idx="0">
            <a:schemeClr val="accent1"/>
          </a:effectRef>
          <a:fontRef idx="minor">
            <a:schemeClr val="dk1"/>
          </a:fontRef>
        </p:style>
      </p:cxnSp>
      <p:grpSp>
        <p:nvGrpSpPr>
          <p:cNvPr id="181" name="Group 180"/>
          <p:cNvGrpSpPr/>
          <p:nvPr/>
        </p:nvGrpSpPr>
        <p:grpSpPr>
          <a:xfrm>
            <a:off x="4883892" y="4295001"/>
            <a:ext cx="1905000" cy="838200"/>
            <a:chOff x="3581400" y="457200"/>
            <a:chExt cx="1905000" cy="457200"/>
          </a:xfrm>
        </p:grpSpPr>
        <p:sp>
          <p:nvSpPr>
            <p:cNvPr id="182" name="Rectangle 181"/>
            <p:cNvSpPr/>
            <p:nvPr/>
          </p:nvSpPr>
          <p:spPr>
            <a:xfrm>
              <a:off x="3581400" y="457200"/>
              <a:ext cx="12954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PH" dirty="0" smtClean="0">
                  <a:latin typeface="Times New Roman" pitchFamily="18" charset="0"/>
                  <a:cs typeface="Times New Roman" pitchFamily="18" charset="0"/>
                </a:rPr>
                <a:t>D3</a:t>
              </a:r>
              <a:endParaRPr lang="en-PH" dirty="0">
                <a:latin typeface="Times New Roman" pitchFamily="18" charset="0"/>
                <a:cs typeface="Times New Roman" pitchFamily="18" charset="0"/>
              </a:endParaRPr>
            </a:p>
          </p:txBody>
        </p:sp>
        <p:sp>
          <p:nvSpPr>
            <p:cNvPr id="183" name="Rectangle 182"/>
            <p:cNvSpPr/>
            <p:nvPr/>
          </p:nvSpPr>
          <p:spPr>
            <a:xfrm>
              <a:off x="3962400" y="457200"/>
              <a:ext cx="15240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PH" dirty="0" smtClean="0">
                  <a:latin typeface="Times New Roman" pitchFamily="18" charset="0"/>
                  <a:cs typeface="Times New Roman" pitchFamily="18" charset="0"/>
                </a:rPr>
                <a:t>Patient Medical</a:t>
              </a:r>
            </a:p>
            <a:p>
              <a:pPr algn="ctr"/>
              <a:r>
                <a:rPr lang="en-PH" dirty="0" smtClean="0">
                  <a:latin typeface="Times New Roman" pitchFamily="18" charset="0"/>
                  <a:cs typeface="Times New Roman" pitchFamily="18" charset="0"/>
                </a:rPr>
                <a:t>History</a:t>
              </a:r>
              <a:endParaRPr lang="en-PH" dirty="0">
                <a:latin typeface="Times New Roman" pitchFamily="18" charset="0"/>
                <a:cs typeface="Times New Roman" pitchFamily="18" charset="0"/>
              </a:endParaRPr>
            </a:p>
          </p:txBody>
        </p:sp>
      </p:grpSp>
      <p:cxnSp>
        <p:nvCxnSpPr>
          <p:cNvPr id="185" name="Straight Arrow Connector 184"/>
          <p:cNvCxnSpPr/>
          <p:nvPr/>
        </p:nvCxnSpPr>
        <p:spPr>
          <a:xfrm>
            <a:off x="5763948" y="3380601"/>
            <a:ext cx="0" cy="838200"/>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grpSp>
        <p:nvGrpSpPr>
          <p:cNvPr id="186" name="Group 185"/>
          <p:cNvGrpSpPr/>
          <p:nvPr/>
        </p:nvGrpSpPr>
        <p:grpSpPr>
          <a:xfrm>
            <a:off x="5692041" y="5514201"/>
            <a:ext cx="1447800" cy="1219200"/>
            <a:chOff x="3352800" y="1371600"/>
            <a:chExt cx="1447800" cy="838200"/>
          </a:xfrm>
        </p:grpSpPr>
        <p:sp>
          <p:nvSpPr>
            <p:cNvPr id="187" name="Rounded Rectangle 186"/>
            <p:cNvSpPr/>
            <p:nvPr/>
          </p:nvSpPr>
          <p:spPr>
            <a:xfrm>
              <a:off x="3352800" y="1371600"/>
              <a:ext cx="1447800" cy="838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PH" dirty="0">
                  <a:latin typeface="Times New Roman" pitchFamily="18" charset="0"/>
                  <a:cs typeface="Times New Roman" pitchFamily="18" charset="0"/>
                </a:rPr>
                <a:t>5</a:t>
              </a:r>
              <a:endParaRPr lang="en-PH" dirty="0" smtClean="0">
                <a:latin typeface="Times New Roman" pitchFamily="18" charset="0"/>
                <a:cs typeface="Times New Roman" pitchFamily="18" charset="0"/>
              </a:endParaRPr>
            </a:p>
            <a:p>
              <a:pPr algn="ctr"/>
              <a:endParaRPr lang="en-PH" dirty="0">
                <a:latin typeface="Times New Roman" pitchFamily="18" charset="0"/>
                <a:cs typeface="Times New Roman" pitchFamily="18" charset="0"/>
              </a:endParaRPr>
            </a:p>
            <a:p>
              <a:pPr algn="ctr"/>
              <a:r>
                <a:rPr lang="en-PH" dirty="0" smtClean="0">
                  <a:latin typeface="Times New Roman" pitchFamily="18" charset="0"/>
                  <a:cs typeface="Times New Roman" pitchFamily="18" charset="0"/>
                </a:rPr>
                <a:t>Request</a:t>
              </a:r>
            </a:p>
            <a:p>
              <a:pPr algn="ctr"/>
              <a:r>
                <a:rPr lang="en-PH" dirty="0" smtClean="0">
                  <a:latin typeface="Times New Roman" pitchFamily="18" charset="0"/>
                  <a:cs typeface="Times New Roman" pitchFamily="18" charset="0"/>
                </a:rPr>
                <a:t>Laboratory</a:t>
              </a:r>
            </a:p>
          </p:txBody>
        </p:sp>
        <p:cxnSp>
          <p:nvCxnSpPr>
            <p:cNvPr id="188" name="Straight Connector 187"/>
            <p:cNvCxnSpPr/>
            <p:nvPr/>
          </p:nvCxnSpPr>
          <p:spPr>
            <a:xfrm>
              <a:off x="3352800" y="1581150"/>
              <a:ext cx="1447800" cy="0"/>
            </a:xfrm>
            <a:prstGeom prst="line">
              <a:avLst/>
            </a:prstGeom>
          </p:spPr>
          <p:style>
            <a:lnRef idx="2">
              <a:schemeClr val="accent1"/>
            </a:lnRef>
            <a:fillRef idx="1">
              <a:schemeClr val="lt1"/>
            </a:fillRef>
            <a:effectRef idx="0">
              <a:schemeClr val="accent1"/>
            </a:effectRef>
            <a:fontRef idx="minor">
              <a:schemeClr val="dk1"/>
            </a:fontRef>
          </p:style>
        </p:cxnSp>
      </p:grpSp>
      <p:cxnSp>
        <p:nvCxnSpPr>
          <p:cNvPr id="189" name="Straight Arrow Connector 188"/>
          <p:cNvCxnSpPr/>
          <p:nvPr/>
        </p:nvCxnSpPr>
        <p:spPr>
          <a:xfrm>
            <a:off x="7139841" y="6200001"/>
            <a:ext cx="914400" cy="0"/>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grpSp>
        <p:nvGrpSpPr>
          <p:cNvPr id="83" name="Group 82"/>
          <p:cNvGrpSpPr/>
          <p:nvPr/>
        </p:nvGrpSpPr>
        <p:grpSpPr>
          <a:xfrm flipV="1">
            <a:off x="296213" y="1260764"/>
            <a:ext cx="5331853" cy="5049881"/>
            <a:chOff x="3151684" y="1195484"/>
            <a:chExt cx="381000" cy="5397092"/>
          </a:xfrm>
        </p:grpSpPr>
        <p:cxnSp>
          <p:nvCxnSpPr>
            <p:cNvPr id="190" name="Straight Connector 189"/>
            <p:cNvCxnSpPr/>
            <p:nvPr/>
          </p:nvCxnSpPr>
          <p:spPr>
            <a:xfrm>
              <a:off x="3151684" y="1195484"/>
              <a:ext cx="3640" cy="5386230"/>
            </a:xfrm>
            <a:prstGeom prst="line">
              <a:avLst/>
            </a:prstGeom>
          </p:spPr>
          <p:style>
            <a:lnRef idx="2">
              <a:schemeClr val="accent1"/>
            </a:lnRef>
            <a:fillRef idx="1">
              <a:schemeClr val="lt1"/>
            </a:fillRef>
            <a:effectRef idx="0">
              <a:schemeClr val="accent1"/>
            </a:effectRef>
            <a:fontRef idx="minor">
              <a:schemeClr val="dk1"/>
            </a:fontRef>
          </p:style>
        </p:cxnSp>
        <p:cxnSp>
          <p:nvCxnSpPr>
            <p:cNvPr id="191" name="Straight Arrow Connector 190"/>
            <p:cNvCxnSpPr/>
            <p:nvPr/>
          </p:nvCxnSpPr>
          <p:spPr>
            <a:xfrm flipV="1">
              <a:off x="3155287" y="6591117"/>
              <a:ext cx="154922" cy="1459"/>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cxnSp>
          <p:nvCxnSpPr>
            <p:cNvPr id="192" name="Straight Connector 191"/>
            <p:cNvCxnSpPr/>
            <p:nvPr/>
          </p:nvCxnSpPr>
          <p:spPr>
            <a:xfrm flipH="1">
              <a:off x="3151684" y="1195485"/>
              <a:ext cx="381000" cy="0"/>
            </a:xfrm>
            <a:prstGeom prst="line">
              <a:avLst/>
            </a:prstGeom>
          </p:spPr>
          <p:style>
            <a:lnRef idx="2">
              <a:schemeClr val="accent1"/>
            </a:lnRef>
            <a:fillRef idx="1">
              <a:schemeClr val="lt1"/>
            </a:fillRef>
            <a:effectRef idx="0">
              <a:schemeClr val="accent1"/>
            </a:effectRef>
            <a:fontRef idx="minor">
              <a:schemeClr val="dk1"/>
            </a:fontRef>
          </p:style>
        </p:cxnSp>
      </p:grpSp>
      <p:sp>
        <p:nvSpPr>
          <p:cNvPr id="193" name="TextBox 192"/>
          <p:cNvSpPr txBox="1"/>
          <p:nvPr/>
        </p:nvSpPr>
        <p:spPr>
          <a:xfrm>
            <a:off x="2872641" y="5971401"/>
            <a:ext cx="1336136" cy="276999"/>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pPr algn="ctr"/>
            <a:r>
              <a:rPr lang="en-PH" sz="1200" dirty="0" smtClean="0">
                <a:latin typeface="Times New Roman" pitchFamily="18" charset="0"/>
                <a:cs typeface="Times New Roman" pitchFamily="18" charset="0"/>
              </a:rPr>
              <a:t>Test Request Form</a:t>
            </a:r>
          </a:p>
        </p:txBody>
      </p:sp>
      <p:grpSp>
        <p:nvGrpSpPr>
          <p:cNvPr id="82" name="Group 81"/>
          <p:cNvGrpSpPr/>
          <p:nvPr/>
        </p:nvGrpSpPr>
        <p:grpSpPr>
          <a:xfrm flipH="1">
            <a:off x="9487857" y="2833352"/>
            <a:ext cx="1356154" cy="2627289"/>
            <a:chOff x="2923084" y="1043085"/>
            <a:chExt cx="3581400" cy="5410200"/>
          </a:xfrm>
        </p:grpSpPr>
        <p:cxnSp>
          <p:nvCxnSpPr>
            <p:cNvPr id="194" name="Straight Connector 193"/>
            <p:cNvCxnSpPr/>
            <p:nvPr/>
          </p:nvCxnSpPr>
          <p:spPr>
            <a:xfrm>
              <a:off x="2923084" y="1043085"/>
              <a:ext cx="0" cy="5410200"/>
            </a:xfrm>
            <a:prstGeom prst="line">
              <a:avLst/>
            </a:prstGeom>
          </p:spPr>
          <p:style>
            <a:lnRef idx="2">
              <a:schemeClr val="accent1"/>
            </a:lnRef>
            <a:fillRef idx="1">
              <a:schemeClr val="lt1"/>
            </a:fillRef>
            <a:effectRef idx="0">
              <a:schemeClr val="accent1"/>
            </a:effectRef>
            <a:fontRef idx="minor">
              <a:schemeClr val="dk1"/>
            </a:fontRef>
          </p:style>
        </p:cxnSp>
        <p:cxnSp>
          <p:nvCxnSpPr>
            <p:cNvPr id="195" name="Straight Arrow Connector 194"/>
            <p:cNvCxnSpPr/>
            <p:nvPr/>
          </p:nvCxnSpPr>
          <p:spPr>
            <a:xfrm>
              <a:off x="2923084" y="6453285"/>
              <a:ext cx="3581400" cy="0"/>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cxnSp>
          <p:nvCxnSpPr>
            <p:cNvPr id="196" name="Straight Connector 195"/>
            <p:cNvCxnSpPr/>
            <p:nvPr/>
          </p:nvCxnSpPr>
          <p:spPr>
            <a:xfrm flipH="1">
              <a:off x="2923084" y="1043085"/>
              <a:ext cx="1734571" cy="1"/>
            </a:xfrm>
            <a:prstGeom prst="line">
              <a:avLst/>
            </a:prstGeom>
          </p:spPr>
          <p:style>
            <a:lnRef idx="2">
              <a:schemeClr val="accent1"/>
            </a:lnRef>
            <a:fillRef idx="1">
              <a:schemeClr val="lt1"/>
            </a:fillRef>
            <a:effectRef idx="0">
              <a:schemeClr val="accent1"/>
            </a:effectRef>
            <a:fontRef idx="minor">
              <a:schemeClr val="dk1"/>
            </a:fontRef>
          </p:style>
        </p:cxnSp>
      </p:grpSp>
      <p:sp>
        <p:nvSpPr>
          <p:cNvPr id="197" name="TextBox 196"/>
          <p:cNvSpPr txBox="1"/>
          <p:nvPr/>
        </p:nvSpPr>
        <p:spPr>
          <a:xfrm>
            <a:off x="3256706" y="6581001"/>
            <a:ext cx="872804" cy="276999"/>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pPr algn="ctr"/>
            <a:r>
              <a:rPr lang="en-PH" sz="1200" dirty="0" smtClean="0">
                <a:latin typeface="Times New Roman" pitchFamily="18" charset="0"/>
                <a:cs typeface="Times New Roman" pitchFamily="18" charset="0"/>
              </a:rPr>
              <a:t>Test Result</a:t>
            </a:r>
          </a:p>
        </p:txBody>
      </p:sp>
      <p:sp>
        <p:nvSpPr>
          <p:cNvPr id="198" name="TextBox 197"/>
          <p:cNvSpPr txBox="1"/>
          <p:nvPr/>
        </p:nvSpPr>
        <p:spPr>
          <a:xfrm>
            <a:off x="5844441" y="1808202"/>
            <a:ext cx="905376" cy="276999"/>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PH" sz="1200" dirty="0" smtClean="0">
                <a:latin typeface="Times New Roman" pitchFamily="18" charset="0"/>
                <a:cs typeface="Times New Roman" pitchFamily="18" charset="0"/>
              </a:rPr>
              <a:t>Patient Info</a:t>
            </a:r>
            <a:endParaRPr lang="en-PH" sz="1200" dirty="0">
              <a:latin typeface="Times New Roman" pitchFamily="18" charset="0"/>
              <a:cs typeface="Times New Roman" pitchFamily="18" charset="0"/>
            </a:endParaRPr>
          </a:p>
        </p:txBody>
      </p:sp>
      <p:sp>
        <p:nvSpPr>
          <p:cNvPr id="199" name="TextBox 198"/>
          <p:cNvSpPr txBox="1"/>
          <p:nvPr/>
        </p:nvSpPr>
        <p:spPr>
          <a:xfrm>
            <a:off x="7206775" y="6276201"/>
            <a:ext cx="872804" cy="461665"/>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pPr algn="ctr"/>
            <a:r>
              <a:rPr lang="en-PH" sz="1200" dirty="0" smtClean="0">
                <a:latin typeface="Times New Roman" pitchFamily="18" charset="0"/>
                <a:cs typeface="Times New Roman" pitchFamily="18" charset="0"/>
              </a:rPr>
              <a:t>Test Result</a:t>
            </a:r>
          </a:p>
          <a:p>
            <a:pPr algn="ctr"/>
            <a:r>
              <a:rPr lang="en-PH" sz="1200" dirty="0" smtClean="0">
                <a:latin typeface="Times New Roman" pitchFamily="18" charset="0"/>
                <a:cs typeface="Times New Roman" pitchFamily="18" charset="0"/>
              </a:rPr>
              <a:t>(image)</a:t>
            </a:r>
          </a:p>
        </p:txBody>
      </p:sp>
      <p:sp>
        <p:nvSpPr>
          <p:cNvPr id="240" name="TextBox 239"/>
          <p:cNvSpPr txBox="1"/>
          <p:nvPr/>
        </p:nvSpPr>
        <p:spPr>
          <a:xfrm>
            <a:off x="0" y="0"/>
            <a:ext cx="4956028" cy="1077218"/>
          </a:xfrm>
          <a:prstGeom prst="rect">
            <a:avLst/>
          </a:prstGeom>
          <a:noFill/>
        </p:spPr>
        <p:txBody>
          <a:bodyPr wrap="square" rtlCol="0">
            <a:spAutoFit/>
          </a:bodyPr>
          <a:lstStyle/>
          <a:p>
            <a:pPr algn="ctr"/>
            <a:r>
              <a:rPr lang="en-PH" sz="3600" b="1" dirty="0" smtClean="0">
                <a:latin typeface="Arial Black" panose="020B0A04020102020204" pitchFamily="34" charset="0"/>
              </a:rPr>
              <a:t>Data Flow Diagram</a:t>
            </a:r>
          </a:p>
          <a:p>
            <a:pPr algn="ctr"/>
            <a:r>
              <a:rPr lang="en-PH" sz="2800" b="1" dirty="0" smtClean="0">
                <a:latin typeface="Arial Black" panose="020B0A04020102020204" pitchFamily="34" charset="0"/>
              </a:rPr>
              <a:t>(Level 0)</a:t>
            </a:r>
            <a:endParaRPr lang="en-PH" sz="2800" b="1" dirty="0">
              <a:latin typeface="Arial Black" panose="020B0A04020102020204" pitchFamily="34" charset="0"/>
            </a:endParaRPr>
          </a:p>
        </p:txBody>
      </p:sp>
      <p:sp>
        <p:nvSpPr>
          <p:cNvPr id="72" name="Rectangle 71"/>
          <p:cNvSpPr/>
          <p:nvPr/>
        </p:nvSpPr>
        <p:spPr>
          <a:xfrm>
            <a:off x="8372993" y="5215840"/>
            <a:ext cx="10668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PH" dirty="0" smtClean="0">
                <a:latin typeface="Times New Roman" pitchFamily="18" charset="0"/>
                <a:cs typeface="Times New Roman" pitchFamily="18" charset="0"/>
              </a:rPr>
              <a:t>Doctor</a:t>
            </a:r>
          </a:p>
        </p:txBody>
      </p:sp>
      <p:cxnSp>
        <p:nvCxnSpPr>
          <p:cNvPr id="74" name="Straight Connector 73"/>
          <p:cNvCxnSpPr>
            <a:stCxn id="72" idx="1"/>
          </p:cNvCxnSpPr>
          <p:nvPr/>
        </p:nvCxnSpPr>
        <p:spPr>
          <a:xfrm flipH="1" flipV="1">
            <a:off x="7250805" y="5383370"/>
            <a:ext cx="1122188" cy="22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V="1">
            <a:off x="7263684" y="3103809"/>
            <a:ext cx="0" cy="2279561"/>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flipH="1" flipV="1">
            <a:off x="6864439" y="3078051"/>
            <a:ext cx="412124" cy="128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7283943" y="3545880"/>
            <a:ext cx="930063" cy="646331"/>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pPr algn="ctr"/>
            <a:r>
              <a:rPr lang="en-PH" sz="1200" dirty="0" smtClean="0">
                <a:latin typeface="Times New Roman" pitchFamily="18" charset="0"/>
                <a:cs typeface="Times New Roman" pitchFamily="18" charset="0"/>
              </a:rPr>
              <a:t>Medication</a:t>
            </a:r>
          </a:p>
          <a:p>
            <a:pPr algn="ctr"/>
            <a:r>
              <a:rPr lang="en-PH" sz="1200" dirty="0" smtClean="0">
                <a:latin typeface="Times New Roman" pitchFamily="18" charset="0"/>
                <a:cs typeface="Times New Roman" pitchFamily="18" charset="0"/>
              </a:rPr>
              <a:t>And</a:t>
            </a:r>
          </a:p>
          <a:p>
            <a:pPr algn="ctr"/>
            <a:r>
              <a:rPr lang="en-PH" sz="1200" dirty="0" smtClean="0">
                <a:latin typeface="Times New Roman" pitchFamily="18" charset="0"/>
                <a:cs typeface="Times New Roman" pitchFamily="18" charset="0"/>
              </a:rPr>
              <a:t>Prescription</a:t>
            </a:r>
            <a:endParaRPr lang="en-PH" sz="1200" dirty="0">
              <a:latin typeface="Times New Roman" pitchFamily="18" charset="0"/>
              <a:cs typeface="Times New Roman" pitchFamily="18" charset="0"/>
            </a:endParaRPr>
          </a:p>
        </p:txBody>
      </p:sp>
      <p:sp>
        <p:nvSpPr>
          <p:cNvPr id="88" name="TextBox 87"/>
          <p:cNvSpPr txBox="1"/>
          <p:nvPr/>
        </p:nvSpPr>
        <p:spPr>
          <a:xfrm>
            <a:off x="9827232" y="3373089"/>
            <a:ext cx="1012200" cy="461665"/>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pPr algn="ctr"/>
            <a:r>
              <a:rPr lang="en-PH" sz="1200" dirty="0" smtClean="0">
                <a:latin typeface="Times New Roman" pitchFamily="18" charset="0"/>
                <a:cs typeface="Times New Roman" pitchFamily="18" charset="0"/>
              </a:rPr>
              <a:t>Appointment</a:t>
            </a:r>
          </a:p>
          <a:p>
            <a:pPr algn="ctr"/>
            <a:r>
              <a:rPr lang="en-PH" sz="1200" dirty="0" smtClean="0">
                <a:latin typeface="Times New Roman" pitchFamily="18" charset="0"/>
                <a:cs typeface="Times New Roman" pitchFamily="18" charset="0"/>
              </a:rPr>
              <a:t>Details</a:t>
            </a:r>
            <a:endParaRPr lang="en-PH" sz="1200" dirty="0">
              <a:latin typeface="Times New Roman" pitchFamily="18" charset="0"/>
              <a:cs typeface="Times New Roman" pitchFamily="18" charset="0"/>
            </a:endParaRPr>
          </a:p>
        </p:txBody>
      </p:sp>
      <p:grpSp>
        <p:nvGrpSpPr>
          <p:cNvPr id="89" name="Group 88"/>
          <p:cNvGrpSpPr/>
          <p:nvPr/>
        </p:nvGrpSpPr>
        <p:grpSpPr>
          <a:xfrm>
            <a:off x="167424" y="1094705"/>
            <a:ext cx="5447763" cy="5344732"/>
            <a:chOff x="2923084" y="1043085"/>
            <a:chExt cx="3581400" cy="5410200"/>
          </a:xfrm>
        </p:grpSpPr>
        <p:cxnSp>
          <p:nvCxnSpPr>
            <p:cNvPr id="90" name="Straight Connector 89"/>
            <p:cNvCxnSpPr/>
            <p:nvPr/>
          </p:nvCxnSpPr>
          <p:spPr>
            <a:xfrm>
              <a:off x="2923084" y="1043085"/>
              <a:ext cx="0" cy="5410200"/>
            </a:xfrm>
            <a:prstGeom prst="line">
              <a:avLst/>
            </a:prstGeom>
          </p:spPr>
          <p:style>
            <a:lnRef idx="2">
              <a:schemeClr val="accent1"/>
            </a:lnRef>
            <a:fillRef idx="1">
              <a:schemeClr val="lt1"/>
            </a:fillRef>
            <a:effectRef idx="0">
              <a:schemeClr val="accent1"/>
            </a:effectRef>
            <a:fontRef idx="minor">
              <a:schemeClr val="dk1"/>
            </a:fontRef>
          </p:style>
        </p:cxnSp>
        <p:cxnSp>
          <p:nvCxnSpPr>
            <p:cNvPr id="91" name="Straight Arrow Connector 90"/>
            <p:cNvCxnSpPr/>
            <p:nvPr/>
          </p:nvCxnSpPr>
          <p:spPr>
            <a:xfrm>
              <a:off x="2923084" y="6453285"/>
              <a:ext cx="3581400" cy="0"/>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cxnSp>
          <p:nvCxnSpPr>
            <p:cNvPr id="92" name="Straight Connector 91"/>
            <p:cNvCxnSpPr/>
            <p:nvPr/>
          </p:nvCxnSpPr>
          <p:spPr>
            <a:xfrm flipH="1" flipV="1">
              <a:off x="2923086" y="1043088"/>
              <a:ext cx="1560700" cy="13034"/>
            </a:xfrm>
            <a:prstGeom prst="line">
              <a:avLst/>
            </a:prstGeom>
          </p:spPr>
          <p:style>
            <a:lnRef idx="2">
              <a:schemeClr val="accent1"/>
            </a:lnRef>
            <a:fillRef idx="1">
              <a:schemeClr val="lt1"/>
            </a:fillRef>
            <a:effectRef idx="0">
              <a:schemeClr val="accent1"/>
            </a:effectRef>
            <a:fontRef idx="minor">
              <a:schemeClr val="dk1"/>
            </a:fontRef>
          </p:style>
        </p:cxnSp>
      </p:grpSp>
      <p:cxnSp>
        <p:nvCxnSpPr>
          <p:cNvPr id="98" name="Straight Connector 97"/>
          <p:cNvCxnSpPr/>
          <p:nvPr/>
        </p:nvCxnSpPr>
        <p:spPr>
          <a:xfrm flipH="1" flipV="1">
            <a:off x="1442433" y="1738648"/>
            <a:ext cx="1506830" cy="257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2588652" y="3013657"/>
            <a:ext cx="0" cy="2305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2588653" y="5306096"/>
            <a:ext cx="1880315" cy="257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flipH="1" flipV="1">
            <a:off x="4456091" y="3039415"/>
            <a:ext cx="1" cy="22924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4456089" y="3039415"/>
            <a:ext cx="7856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a:off x="1442434" y="1738648"/>
            <a:ext cx="0" cy="566670"/>
          </a:xfrm>
          <a:prstGeom prst="line">
            <a:avLst/>
          </a:prstGeom>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a:xfrm>
            <a:off x="2785709" y="2336339"/>
            <a:ext cx="1447800" cy="1219200"/>
            <a:chOff x="3352800" y="1371600"/>
            <a:chExt cx="1447800" cy="838200"/>
          </a:xfrm>
        </p:grpSpPr>
        <p:sp>
          <p:nvSpPr>
            <p:cNvPr id="202" name="Rounded Rectangle 201"/>
            <p:cNvSpPr/>
            <p:nvPr/>
          </p:nvSpPr>
          <p:spPr>
            <a:xfrm>
              <a:off x="3352800" y="1371600"/>
              <a:ext cx="1447800" cy="838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PH" dirty="0" smtClean="0">
                  <a:latin typeface="Times New Roman" pitchFamily="18" charset="0"/>
                  <a:cs typeface="Times New Roman" pitchFamily="18" charset="0"/>
                </a:rPr>
                <a:t>3</a:t>
              </a:r>
            </a:p>
            <a:p>
              <a:pPr algn="ctr"/>
              <a:endParaRPr lang="en-PH" dirty="0">
                <a:latin typeface="Times New Roman" pitchFamily="18" charset="0"/>
                <a:cs typeface="Times New Roman" pitchFamily="18" charset="0"/>
              </a:endParaRPr>
            </a:p>
            <a:p>
              <a:pPr algn="ctr"/>
              <a:r>
                <a:rPr lang="en-PH" dirty="0" smtClean="0">
                  <a:latin typeface="Times New Roman" pitchFamily="18" charset="0"/>
                  <a:cs typeface="Times New Roman" pitchFamily="18" charset="0"/>
                </a:rPr>
                <a:t>Record</a:t>
              </a:r>
            </a:p>
            <a:p>
              <a:pPr algn="ctr"/>
              <a:r>
                <a:rPr lang="en-PH" dirty="0" smtClean="0">
                  <a:latin typeface="Times New Roman" pitchFamily="18" charset="0"/>
                  <a:cs typeface="Times New Roman" pitchFamily="18" charset="0"/>
                </a:rPr>
                <a:t>Payment</a:t>
              </a:r>
            </a:p>
          </p:txBody>
        </p:sp>
        <p:cxnSp>
          <p:nvCxnSpPr>
            <p:cNvPr id="203" name="Straight Connector 202"/>
            <p:cNvCxnSpPr/>
            <p:nvPr/>
          </p:nvCxnSpPr>
          <p:spPr>
            <a:xfrm>
              <a:off x="3352800" y="1581150"/>
              <a:ext cx="1447800" cy="0"/>
            </a:xfrm>
            <a:prstGeom prst="line">
              <a:avLst/>
            </a:prstGeom>
          </p:spPr>
          <p:style>
            <a:lnRef idx="2">
              <a:schemeClr val="accent1"/>
            </a:lnRef>
            <a:fillRef idx="1">
              <a:schemeClr val="lt1"/>
            </a:fillRef>
            <a:effectRef idx="0">
              <a:schemeClr val="accent1"/>
            </a:effectRef>
            <a:fontRef idx="minor">
              <a:schemeClr val="dk1"/>
            </a:fontRef>
          </p:style>
        </p:cxnSp>
      </p:grpSp>
      <p:grpSp>
        <p:nvGrpSpPr>
          <p:cNvPr id="210" name="Group 209"/>
          <p:cNvGrpSpPr/>
          <p:nvPr/>
        </p:nvGrpSpPr>
        <p:grpSpPr>
          <a:xfrm>
            <a:off x="2659066" y="4700685"/>
            <a:ext cx="1563010" cy="457200"/>
            <a:chOff x="3581400" y="457200"/>
            <a:chExt cx="1828799" cy="457200"/>
          </a:xfrm>
        </p:grpSpPr>
        <p:sp>
          <p:nvSpPr>
            <p:cNvPr id="211" name="Rectangle 210"/>
            <p:cNvSpPr/>
            <p:nvPr/>
          </p:nvSpPr>
          <p:spPr>
            <a:xfrm>
              <a:off x="3581400" y="457200"/>
              <a:ext cx="12954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PH" dirty="0" smtClean="0">
                  <a:latin typeface="Times New Roman" pitchFamily="18" charset="0"/>
                  <a:cs typeface="Times New Roman" pitchFamily="18" charset="0"/>
                </a:rPr>
                <a:t>D4</a:t>
              </a:r>
              <a:endParaRPr lang="en-PH" dirty="0">
                <a:latin typeface="Times New Roman" pitchFamily="18" charset="0"/>
                <a:cs typeface="Times New Roman" pitchFamily="18" charset="0"/>
              </a:endParaRPr>
            </a:p>
          </p:txBody>
        </p:sp>
        <p:sp>
          <p:nvSpPr>
            <p:cNvPr id="212" name="Rectangle 211"/>
            <p:cNvSpPr/>
            <p:nvPr/>
          </p:nvSpPr>
          <p:spPr>
            <a:xfrm>
              <a:off x="4041494" y="457200"/>
              <a:ext cx="1368705"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PH" dirty="0" smtClean="0">
                  <a:latin typeface="Times New Roman" pitchFamily="18" charset="0"/>
                  <a:cs typeface="Times New Roman" pitchFamily="18" charset="0"/>
                </a:rPr>
                <a:t>Payments</a:t>
              </a:r>
              <a:endParaRPr lang="en-PH" dirty="0">
                <a:latin typeface="Times New Roman" pitchFamily="18" charset="0"/>
                <a:cs typeface="Times New Roman" pitchFamily="18" charset="0"/>
              </a:endParaRPr>
            </a:p>
          </p:txBody>
        </p:sp>
      </p:grpSp>
      <p:cxnSp>
        <p:nvCxnSpPr>
          <p:cNvPr id="214" name="Straight Arrow Connector 213"/>
          <p:cNvCxnSpPr/>
          <p:nvPr/>
        </p:nvCxnSpPr>
        <p:spPr>
          <a:xfrm>
            <a:off x="3099096" y="3581297"/>
            <a:ext cx="4712" cy="1067977"/>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sp>
        <p:nvSpPr>
          <p:cNvPr id="216" name="TextBox 215"/>
          <p:cNvSpPr txBox="1"/>
          <p:nvPr/>
        </p:nvSpPr>
        <p:spPr>
          <a:xfrm>
            <a:off x="3137730" y="3761601"/>
            <a:ext cx="724878" cy="461665"/>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PH" sz="1200" dirty="0" smtClean="0">
                <a:latin typeface="Times New Roman" pitchFamily="18" charset="0"/>
                <a:cs typeface="Times New Roman" pitchFamily="18" charset="0"/>
              </a:rPr>
              <a:t>Payment</a:t>
            </a:r>
          </a:p>
          <a:p>
            <a:r>
              <a:rPr lang="en-PH" sz="1200" dirty="0" smtClean="0">
                <a:latin typeface="Times New Roman" pitchFamily="18" charset="0"/>
                <a:cs typeface="Times New Roman" pitchFamily="18" charset="0"/>
              </a:rPr>
              <a:t>Details</a:t>
            </a:r>
            <a:endParaRPr lang="en-PH" sz="1200" dirty="0">
              <a:latin typeface="Times New Roman" pitchFamily="18" charset="0"/>
              <a:cs typeface="Times New Roman" pitchFamily="18" charset="0"/>
            </a:endParaRPr>
          </a:p>
        </p:txBody>
      </p:sp>
      <p:cxnSp>
        <p:nvCxnSpPr>
          <p:cNvPr id="217" name="Straight Arrow Connector 216"/>
          <p:cNvCxnSpPr/>
          <p:nvPr/>
        </p:nvCxnSpPr>
        <p:spPr>
          <a:xfrm flipH="1" flipV="1">
            <a:off x="4275785" y="2807595"/>
            <a:ext cx="1018084" cy="11165"/>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sp>
        <p:nvSpPr>
          <p:cNvPr id="219" name="TextBox 218"/>
          <p:cNvSpPr txBox="1"/>
          <p:nvPr/>
        </p:nvSpPr>
        <p:spPr>
          <a:xfrm>
            <a:off x="4374103" y="2281604"/>
            <a:ext cx="803425" cy="461665"/>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rtlCol="0">
            <a:spAutoFit/>
          </a:bodyPr>
          <a:lstStyle/>
          <a:p>
            <a:pPr algn="ctr"/>
            <a:r>
              <a:rPr lang="en-PH" sz="1200" dirty="0" smtClean="0">
                <a:latin typeface="Times New Roman" pitchFamily="18" charset="0"/>
                <a:cs typeface="Times New Roman" pitchFamily="18" charset="0"/>
              </a:rPr>
              <a:t>Bill</a:t>
            </a:r>
          </a:p>
          <a:p>
            <a:pPr algn="ctr"/>
            <a:r>
              <a:rPr lang="en-PH" sz="1200" dirty="0" smtClean="0">
                <a:latin typeface="Times New Roman" pitchFamily="18" charset="0"/>
                <a:cs typeface="Times New Roman" pitchFamily="18" charset="0"/>
              </a:rPr>
              <a:t>Statement</a:t>
            </a:r>
            <a:endParaRPr lang="en-PH" sz="1200" dirty="0">
              <a:latin typeface="Times New Roman" pitchFamily="18" charset="0"/>
              <a:cs typeface="Times New Roman" pitchFamily="18" charset="0"/>
            </a:endParaRPr>
          </a:p>
        </p:txBody>
      </p:sp>
      <p:cxnSp>
        <p:nvCxnSpPr>
          <p:cNvPr id="220" name="Straight Arrow Connector 219"/>
          <p:cNvCxnSpPr/>
          <p:nvPr/>
        </p:nvCxnSpPr>
        <p:spPr>
          <a:xfrm flipH="1">
            <a:off x="3129565" y="1375895"/>
            <a:ext cx="10732" cy="929424"/>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sp>
        <p:nvSpPr>
          <p:cNvPr id="226" name="TextBox 225"/>
          <p:cNvSpPr txBox="1"/>
          <p:nvPr/>
        </p:nvSpPr>
        <p:spPr>
          <a:xfrm>
            <a:off x="2339239" y="1842651"/>
            <a:ext cx="724878" cy="461665"/>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pPr algn="ctr"/>
            <a:r>
              <a:rPr lang="en-PH" sz="1200" dirty="0" smtClean="0">
                <a:latin typeface="Times New Roman" pitchFamily="18" charset="0"/>
                <a:cs typeface="Times New Roman" pitchFamily="18" charset="0"/>
              </a:rPr>
              <a:t>Payment</a:t>
            </a:r>
          </a:p>
          <a:p>
            <a:pPr algn="ctr"/>
            <a:r>
              <a:rPr lang="en-PH" sz="1200" dirty="0" smtClean="0">
                <a:latin typeface="Times New Roman" pitchFamily="18" charset="0"/>
                <a:cs typeface="Times New Roman" pitchFamily="18" charset="0"/>
              </a:rPr>
              <a:t>Details</a:t>
            </a:r>
            <a:endParaRPr lang="en-PH" sz="1200" dirty="0">
              <a:latin typeface="Times New Roman" pitchFamily="18" charset="0"/>
              <a:cs typeface="Times New Roman" pitchFamily="18" charset="0"/>
            </a:endParaRPr>
          </a:p>
        </p:txBody>
      </p:sp>
      <p:cxnSp>
        <p:nvCxnSpPr>
          <p:cNvPr id="227" name="Straight Arrow Connector 226"/>
          <p:cNvCxnSpPr/>
          <p:nvPr/>
        </p:nvCxnSpPr>
        <p:spPr>
          <a:xfrm flipV="1">
            <a:off x="3425780" y="1324379"/>
            <a:ext cx="23611" cy="942303"/>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sp>
        <p:nvSpPr>
          <p:cNvPr id="231" name="TextBox 230"/>
          <p:cNvSpPr txBox="1"/>
          <p:nvPr/>
        </p:nvSpPr>
        <p:spPr>
          <a:xfrm>
            <a:off x="3483314" y="1635514"/>
            <a:ext cx="803425" cy="461665"/>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rtlCol="0">
            <a:spAutoFit/>
          </a:bodyPr>
          <a:lstStyle/>
          <a:p>
            <a:pPr algn="ctr"/>
            <a:r>
              <a:rPr lang="en-PH" sz="1200" dirty="0" smtClean="0">
                <a:latin typeface="Times New Roman" pitchFamily="18" charset="0"/>
                <a:cs typeface="Times New Roman" pitchFamily="18" charset="0"/>
              </a:rPr>
              <a:t>Bill</a:t>
            </a:r>
          </a:p>
          <a:p>
            <a:pPr algn="ctr"/>
            <a:r>
              <a:rPr lang="en-PH" sz="1200" dirty="0" smtClean="0">
                <a:latin typeface="Times New Roman" pitchFamily="18" charset="0"/>
                <a:cs typeface="Times New Roman" pitchFamily="18" charset="0"/>
              </a:rPr>
              <a:t>Statement</a:t>
            </a:r>
            <a:endParaRPr lang="en-PH" sz="1200" dirty="0">
              <a:latin typeface="Times New Roman" pitchFamily="18" charset="0"/>
              <a:cs typeface="Times New Roman" pitchFamily="18" charset="0"/>
            </a:endParaRPr>
          </a:p>
        </p:txBody>
      </p:sp>
    </p:spTree>
    <p:extLst>
      <p:ext uri="{BB962C8B-B14F-4D97-AF65-F5344CB8AC3E}">
        <p14:creationId xmlns="" xmlns:p14="http://schemas.microsoft.com/office/powerpoint/2010/main" val="1884560612"/>
      </p:ext>
    </p:extLst>
  </p:cSld>
  <p:clrMapOvr>
    <a:masterClrMapping/>
  </p:clrMapOvr>
  <p:transition>
    <p:dissolv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95472" y="1944709"/>
            <a:ext cx="7199289" cy="1569660"/>
          </a:xfrm>
          <a:prstGeom prst="rect">
            <a:avLst/>
          </a:prstGeom>
          <a:noFill/>
        </p:spPr>
        <p:txBody>
          <a:bodyPr wrap="square" rtlCol="0">
            <a:spAutoFit/>
          </a:bodyPr>
          <a:lstStyle/>
          <a:p>
            <a:pPr algn="ctr"/>
            <a:r>
              <a:rPr lang="en-PH" sz="9600" b="1" dirty="0" smtClean="0">
                <a:latin typeface="Arial Black" panose="020B0A04020102020204" pitchFamily="34" charset="0"/>
              </a:rPr>
              <a:t>THE END</a:t>
            </a:r>
            <a:endParaRPr lang="en-PH" sz="9600" b="1" dirty="0">
              <a:latin typeface="Arial Black" panose="020B0A04020102020204" pitchFamily="34" charset="0"/>
            </a:endParaRPr>
          </a:p>
        </p:txBody>
      </p:sp>
    </p:spTree>
    <p:extLst>
      <p:ext uri="{BB962C8B-B14F-4D97-AF65-F5344CB8AC3E}">
        <p14:creationId xmlns="" xmlns:p14="http://schemas.microsoft.com/office/powerpoint/2010/main" val="3799761710"/>
      </p:ext>
    </p:extLst>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61503" y="672094"/>
            <a:ext cx="5359159" cy="923330"/>
          </a:xfrm>
          <a:prstGeom prst="rect">
            <a:avLst/>
          </a:prstGeom>
          <a:noFill/>
        </p:spPr>
        <p:txBody>
          <a:bodyPr wrap="none" rtlCol="0">
            <a:spAutoFit/>
          </a:bodyPr>
          <a:lstStyle/>
          <a:p>
            <a:pPr algn="ctr"/>
            <a:r>
              <a:rPr lang="en-PH" sz="5400" dirty="0" smtClean="0">
                <a:latin typeface="Times New Roman" pitchFamily="18" charset="0"/>
                <a:cs typeface="Times New Roman" pitchFamily="18" charset="0"/>
              </a:rPr>
              <a:t>Background Study</a:t>
            </a:r>
            <a:endParaRPr lang="en-PH" sz="5400" dirty="0">
              <a:latin typeface="Times New Roman" pitchFamily="18" charset="0"/>
              <a:cs typeface="Times New Roman" pitchFamily="18" charset="0"/>
            </a:endParaRPr>
          </a:p>
        </p:txBody>
      </p:sp>
      <p:sp>
        <p:nvSpPr>
          <p:cNvPr id="5" name="TextBox 4"/>
          <p:cNvSpPr txBox="1"/>
          <p:nvPr/>
        </p:nvSpPr>
        <p:spPr>
          <a:xfrm>
            <a:off x="596348" y="1683026"/>
            <a:ext cx="11118574" cy="5632311"/>
          </a:xfrm>
          <a:prstGeom prst="rect">
            <a:avLst/>
          </a:prstGeom>
          <a:noFill/>
        </p:spPr>
        <p:txBody>
          <a:bodyPr wrap="square" rtlCol="0">
            <a:spAutoFit/>
          </a:bodyPr>
          <a:lstStyle/>
          <a:p>
            <a:pPr>
              <a:lnSpc>
                <a:spcPct val="150000"/>
              </a:lnSpc>
            </a:pPr>
            <a:r>
              <a:rPr lang="en-PH" sz="2400" dirty="0" smtClean="0">
                <a:latin typeface="Times New Roman" pitchFamily="18" charset="0"/>
                <a:cs typeface="Times New Roman" pitchFamily="18" charset="0"/>
              </a:rPr>
              <a:t>	Technology nowadays is the basic need for businesses or companies. It helps a lot in such a way that it makes work more progressive and productive. People in our society are not satisfied on what they have. They made discoveries, development and experiments for the progress and solution for this chaos situation of our society. Having computers and computer programs may help a business grow bigger and it helps to abridge the prolonged manual operation of a business, institution or a company usually did. It helps a lot because almost all the companies nowadays uses computers and very competitive in many aspects. Whatever kind of business you manage, you are required by law to keep records relating to it.</a:t>
            </a:r>
          </a:p>
          <a:p>
            <a:pPr>
              <a:lnSpc>
                <a:spcPct val="150000"/>
              </a:lnSpc>
            </a:pPr>
            <a:endParaRPr lang="en-PH"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3381228287"/>
      </p:ext>
    </p:extLst>
  </p:cSld>
  <p:clrMapOvr>
    <a:masterClrMapping/>
  </p:clrMapOvr>
  <p:transition>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61503" y="672094"/>
            <a:ext cx="5359159" cy="923330"/>
          </a:xfrm>
          <a:prstGeom prst="rect">
            <a:avLst/>
          </a:prstGeom>
          <a:noFill/>
        </p:spPr>
        <p:txBody>
          <a:bodyPr wrap="none" rtlCol="0">
            <a:spAutoFit/>
          </a:bodyPr>
          <a:lstStyle/>
          <a:p>
            <a:pPr algn="ctr"/>
            <a:r>
              <a:rPr lang="en-PH" sz="5400" dirty="0" smtClean="0">
                <a:latin typeface="Times New Roman" pitchFamily="18" charset="0"/>
                <a:cs typeface="Times New Roman" pitchFamily="18" charset="0"/>
              </a:rPr>
              <a:t>Background Study</a:t>
            </a:r>
            <a:endParaRPr lang="en-PH" sz="5400" dirty="0">
              <a:latin typeface="Times New Roman" pitchFamily="18" charset="0"/>
              <a:cs typeface="Times New Roman" pitchFamily="18" charset="0"/>
            </a:endParaRPr>
          </a:p>
        </p:txBody>
      </p:sp>
      <p:sp>
        <p:nvSpPr>
          <p:cNvPr id="4" name="TextBox 3"/>
          <p:cNvSpPr txBox="1"/>
          <p:nvPr/>
        </p:nvSpPr>
        <p:spPr>
          <a:xfrm>
            <a:off x="543339" y="1656522"/>
            <a:ext cx="11105322" cy="5262979"/>
          </a:xfrm>
          <a:prstGeom prst="rect">
            <a:avLst/>
          </a:prstGeom>
          <a:noFill/>
        </p:spPr>
        <p:txBody>
          <a:bodyPr wrap="square" rtlCol="0">
            <a:spAutoFit/>
          </a:bodyPr>
          <a:lstStyle/>
          <a:p>
            <a:pPr>
              <a:lnSpc>
                <a:spcPct val="150000"/>
              </a:lnSpc>
            </a:pPr>
            <a:r>
              <a:rPr lang="en-PH" sz="3200" dirty="0" smtClean="0">
                <a:latin typeface="Times New Roman" pitchFamily="18" charset="0"/>
                <a:cs typeface="Times New Roman" pitchFamily="18" charset="0"/>
              </a:rPr>
              <a:t>	The Tebow CURE Hospital is a non-stock, non-profit specialty Hospital located in Davao City, Philippines with a primary focus on </a:t>
            </a:r>
            <a:r>
              <a:rPr lang="en-PH" sz="3200" dirty="0" err="1" smtClean="0">
                <a:latin typeface="Times New Roman" pitchFamily="18" charset="0"/>
                <a:cs typeface="Times New Roman" pitchFamily="18" charset="0"/>
              </a:rPr>
              <a:t>pediatric</a:t>
            </a:r>
            <a:r>
              <a:rPr lang="en-PH" sz="3200" dirty="0" smtClean="0">
                <a:latin typeface="Times New Roman" pitchFamily="18" charset="0"/>
                <a:cs typeface="Times New Roman" pitchFamily="18" charset="0"/>
              </a:rPr>
              <a:t> </a:t>
            </a:r>
            <a:r>
              <a:rPr lang="en-PH" sz="3200" dirty="0" err="1" smtClean="0">
                <a:latin typeface="Times New Roman" pitchFamily="18" charset="0"/>
                <a:cs typeface="Times New Roman" pitchFamily="18" charset="0"/>
              </a:rPr>
              <a:t>orthopedic</a:t>
            </a:r>
            <a:r>
              <a:rPr lang="en-PH" sz="3200" dirty="0" smtClean="0">
                <a:latin typeface="Times New Roman" pitchFamily="18" charset="0"/>
                <a:cs typeface="Times New Roman" pitchFamily="18" charset="0"/>
              </a:rPr>
              <a:t> care and features the first Timmy’s Playroom outside of the United </a:t>
            </a:r>
            <a:r>
              <a:rPr lang="en-PH" sz="3200" smtClean="0">
                <a:latin typeface="Times New Roman" pitchFamily="18" charset="0"/>
                <a:cs typeface="Times New Roman" pitchFamily="18" charset="0"/>
              </a:rPr>
              <a:t>States</a:t>
            </a:r>
            <a:r>
              <a:rPr lang="en-PH" sz="3200" smtClean="0">
                <a:latin typeface="Times New Roman" pitchFamily="18" charset="0"/>
                <a:cs typeface="Times New Roman" pitchFamily="18" charset="0"/>
              </a:rPr>
              <a:t>. </a:t>
            </a:r>
            <a:r>
              <a:rPr lang="en-PH" sz="3200" dirty="0" smtClean="0">
                <a:latin typeface="Times New Roman" pitchFamily="18" charset="0"/>
                <a:cs typeface="Times New Roman" pitchFamily="18" charset="0"/>
              </a:rPr>
              <a:t>Many donors have contributed to the Hospital, including the Sacred Harvest Foundation and the Tim Tebow Foundation.</a:t>
            </a:r>
          </a:p>
          <a:p>
            <a:pPr>
              <a:lnSpc>
                <a:spcPct val="150000"/>
              </a:lnSpc>
            </a:pPr>
            <a:endParaRPr lang="en-PH" sz="3200" dirty="0">
              <a:latin typeface="Times New Roman" pitchFamily="18" charset="0"/>
              <a:cs typeface="Times New Roman" pitchFamily="18" charset="0"/>
            </a:endParaRPr>
          </a:p>
        </p:txBody>
      </p:sp>
    </p:spTree>
    <p:extLst>
      <p:ext uri="{BB962C8B-B14F-4D97-AF65-F5344CB8AC3E}">
        <p14:creationId xmlns="" xmlns:p14="http://schemas.microsoft.com/office/powerpoint/2010/main" val="3381228287"/>
      </p:ext>
    </p:extLst>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61503" y="672094"/>
            <a:ext cx="5359159" cy="923330"/>
          </a:xfrm>
          <a:prstGeom prst="rect">
            <a:avLst/>
          </a:prstGeom>
          <a:noFill/>
        </p:spPr>
        <p:txBody>
          <a:bodyPr wrap="none" rtlCol="0">
            <a:spAutoFit/>
          </a:bodyPr>
          <a:lstStyle/>
          <a:p>
            <a:pPr algn="ctr"/>
            <a:r>
              <a:rPr lang="en-PH" sz="5400" dirty="0" smtClean="0">
                <a:latin typeface="Times New Roman" pitchFamily="18" charset="0"/>
                <a:cs typeface="Times New Roman" pitchFamily="18" charset="0"/>
              </a:rPr>
              <a:t>Background Study</a:t>
            </a:r>
            <a:endParaRPr lang="en-PH" sz="5400" dirty="0">
              <a:latin typeface="Times New Roman" pitchFamily="18" charset="0"/>
              <a:cs typeface="Times New Roman" pitchFamily="18" charset="0"/>
            </a:endParaRPr>
          </a:p>
        </p:txBody>
      </p:sp>
      <p:sp>
        <p:nvSpPr>
          <p:cNvPr id="4" name="TextBox 3"/>
          <p:cNvSpPr txBox="1"/>
          <p:nvPr/>
        </p:nvSpPr>
        <p:spPr>
          <a:xfrm>
            <a:off x="569843" y="1815548"/>
            <a:ext cx="11039061" cy="4524315"/>
          </a:xfrm>
          <a:prstGeom prst="rect">
            <a:avLst/>
          </a:prstGeom>
          <a:noFill/>
        </p:spPr>
        <p:txBody>
          <a:bodyPr wrap="square" rtlCol="0">
            <a:spAutoFit/>
          </a:bodyPr>
          <a:lstStyle/>
          <a:p>
            <a:pPr>
              <a:lnSpc>
                <a:spcPct val="150000"/>
              </a:lnSpc>
            </a:pPr>
            <a:r>
              <a:rPr lang="en-PH" sz="2400" dirty="0" smtClean="0">
                <a:latin typeface="Times New Roman" pitchFamily="18" charset="0"/>
                <a:cs typeface="Times New Roman" pitchFamily="18" charset="0"/>
              </a:rPr>
              <a:t>	This research was prompted by the impacts of the information on the clinical world. The modern generation of mobile application has been one of the revolutions. So its adoption to our modern era is one of the biggest factors to facilitate doctors to have an easy access to their patients. The use of android application as a platform helps the doctors manage their transactions in their clinic. Clinic management is introduced to optimize clinic’s operation, because of huge changes in management nowadays, management for clinic is important due to the widely spread of technology.</a:t>
            </a:r>
          </a:p>
          <a:p>
            <a:pPr>
              <a:lnSpc>
                <a:spcPct val="150000"/>
              </a:lnSpc>
            </a:pPr>
            <a:endParaRPr lang="en-PH"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3381228287"/>
      </p:ext>
    </p:extLst>
  </p:cSld>
  <p:clrMapOvr>
    <a:masterClrMapping/>
  </p:clrMapOvr>
  <p:transition>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0511" y="437882"/>
            <a:ext cx="3862700" cy="923330"/>
          </a:xfrm>
          <a:prstGeom prst="rect">
            <a:avLst/>
          </a:prstGeom>
          <a:noFill/>
        </p:spPr>
        <p:txBody>
          <a:bodyPr wrap="square" rtlCol="0">
            <a:spAutoFit/>
          </a:bodyPr>
          <a:lstStyle/>
          <a:p>
            <a:pPr algn="ctr"/>
            <a:r>
              <a:rPr lang="en-PH" sz="5400" dirty="0" smtClean="0">
                <a:latin typeface="Times New Roman" pitchFamily="18" charset="0"/>
                <a:cs typeface="Times New Roman" pitchFamily="18" charset="0"/>
              </a:rPr>
              <a:t>Current State</a:t>
            </a:r>
            <a:endParaRPr lang="en-PH" sz="5400" dirty="0">
              <a:latin typeface="Times New Roman" pitchFamily="18" charset="0"/>
              <a:cs typeface="Times New Roman" pitchFamily="18" charset="0"/>
            </a:endParaRPr>
          </a:p>
        </p:txBody>
      </p:sp>
      <p:sp>
        <p:nvSpPr>
          <p:cNvPr id="3" name="TextBox 2"/>
          <p:cNvSpPr txBox="1"/>
          <p:nvPr/>
        </p:nvSpPr>
        <p:spPr>
          <a:xfrm>
            <a:off x="540912" y="1558344"/>
            <a:ext cx="5113579" cy="461665"/>
          </a:xfrm>
          <a:prstGeom prst="rect">
            <a:avLst/>
          </a:prstGeom>
          <a:noFill/>
        </p:spPr>
        <p:txBody>
          <a:bodyPr wrap="none" rtlCol="0">
            <a:spAutoFit/>
          </a:bodyPr>
          <a:lstStyle/>
          <a:p>
            <a:r>
              <a:rPr lang="en-PH" sz="2400" b="1" u="sng" dirty="0" err="1" smtClean="0"/>
              <a:t>Mediwise</a:t>
            </a:r>
            <a:r>
              <a:rPr lang="en-PH" sz="2400" b="1" u="sng" dirty="0" smtClean="0"/>
              <a:t> Clinic Management System</a:t>
            </a:r>
            <a:endParaRPr lang="en-PH" sz="2400" dirty="0"/>
          </a:p>
        </p:txBody>
      </p:sp>
      <p:sp>
        <p:nvSpPr>
          <p:cNvPr id="4" name="TextBox 3"/>
          <p:cNvSpPr txBox="1"/>
          <p:nvPr/>
        </p:nvSpPr>
        <p:spPr>
          <a:xfrm>
            <a:off x="601612" y="2088991"/>
            <a:ext cx="9998378" cy="4524315"/>
          </a:xfrm>
          <a:prstGeom prst="rect">
            <a:avLst/>
          </a:prstGeom>
          <a:noFill/>
        </p:spPr>
        <p:txBody>
          <a:bodyPr wrap="none" rtlCol="0">
            <a:spAutoFit/>
          </a:bodyPr>
          <a:lstStyle/>
          <a:p>
            <a:pPr>
              <a:lnSpc>
                <a:spcPct val="150000"/>
              </a:lnSpc>
            </a:pPr>
            <a:r>
              <a:rPr lang="en-PH" sz="2400" dirty="0" smtClean="0"/>
              <a:t>	The </a:t>
            </a:r>
            <a:r>
              <a:rPr lang="en-PH" sz="2400" dirty="0" err="1" smtClean="0"/>
              <a:t>Mediwise</a:t>
            </a:r>
            <a:r>
              <a:rPr lang="en-PH" sz="2400" dirty="0" smtClean="0"/>
              <a:t> Clinic Management System is designed to address the </a:t>
            </a:r>
          </a:p>
          <a:p>
            <a:pPr>
              <a:lnSpc>
                <a:spcPct val="150000"/>
              </a:lnSpc>
            </a:pPr>
            <a:r>
              <a:rPr lang="en-PH" sz="2400" dirty="0" smtClean="0"/>
              <a:t>practice needs of a range of specialities. This system is fully integrated</a:t>
            </a:r>
          </a:p>
          <a:p>
            <a:pPr>
              <a:lnSpc>
                <a:spcPct val="150000"/>
              </a:lnSpc>
            </a:pPr>
            <a:r>
              <a:rPr lang="en-PH" sz="2400" dirty="0" smtClean="0"/>
              <a:t> line of financial, administrative, clinical and decision support systems</a:t>
            </a:r>
          </a:p>
          <a:p>
            <a:pPr>
              <a:lnSpc>
                <a:spcPct val="150000"/>
              </a:lnSpc>
            </a:pPr>
            <a:r>
              <a:rPr lang="en-PH" sz="2400" dirty="0" smtClean="0"/>
              <a:t> improve productivity and management control, maximize quality</a:t>
            </a:r>
          </a:p>
          <a:p>
            <a:pPr>
              <a:lnSpc>
                <a:spcPct val="150000"/>
              </a:lnSpc>
            </a:pPr>
            <a:r>
              <a:rPr lang="en-PH" sz="2400" dirty="0" smtClean="0"/>
              <a:t> assurance, provide regulatory compliance and risk management.</a:t>
            </a:r>
          </a:p>
          <a:p>
            <a:pPr>
              <a:lnSpc>
                <a:spcPct val="150000"/>
              </a:lnSpc>
            </a:pPr>
            <a:r>
              <a:rPr lang="en-PH" sz="2400" dirty="0" smtClean="0"/>
              <a:t> This system cater patients documentation, patients accounting, patients care</a:t>
            </a:r>
          </a:p>
          <a:p>
            <a:pPr>
              <a:lnSpc>
                <a:spcPct val="150000"/>
              </a:lnSpc>
            </a:pPr>
            <a:r>
              <a:rPr lang="en-PH" sz="2400" dirty="0" smtClean="0"/>
              <a:t> management, investigation, referrals management, scheduling,</a:t>
            </a:r>
          </a:p>
          <a:p>
            <a:pPr>
              <a:lnSpc>
                <a:spcPct val="150000"/>
              </a:lnSpc>
            </a:pPr>
            <a:r>
              <a:rPr lang="en-PH" sz="2400" dirty="0" smtClean="0"/>
              <a:t> medical imaging and documents.</a:t>
            </a:r>
            <a:endParaRPr lang="en-PH" sz="2400" dirty="0"/>
          </a:p>
        </p:txBody>
      </p:sp>
    </p:spTree>
    <p:extLst>
      <p:ext uri="{BB962C8B-B14F-4D97-AF65-F5344CB8AC3E}">
        <p14:creationId xmlns="" xmlns:p14="http://schemas.microsoft.com/office/powerpoint/2010/main" val="1423797063"/>
      </p:ext>
    </p:extLst>
  </p:cSld>
  <p:clrMapOvr>
    <a:masterClrMapping/>
  </p:clrMapOvr>
  <p:transition>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8720" y="660555"/>
            <a:ext cx="3858749" cy="923330"/>
          </a:xfrm>
          <a:prstGeom prst="rect">
            <a:avLst/>
          </a:prstGeom>
          <a:noFill/>
        </p:spPr>
        <p:txBody>
          <a:bodyPr wrap="none" rtlCol="0">
            <a:spAutoFit/>
          </a:bodyPr>
          <a:lstStyle/>
          <a:p>
            <a:pPr algn="ctr"/>
            <a:r>
              <a:rPr lang="en-PH" sz="5400" dirty="0" smtClean="0">
                <a:latin typeface="Times New Roman" pitchFamily="18" charset="0"/>
                <a:cs typeface="Times New Roman" pitchFamily="18" charset="0"/>
              </a:rPr>
              <a:t>Current State</a:t>
            </a:r>
            <a:endParaRPr lang="en-PH" sz="5400" dirty="0">
              <a:latin typeface="Times New Roman" pitchFamily="18" charset="0"/>
              <a:cs typeface="Times New Roman" pitchFamily="18" charset="0"/>
            </a:endParaRPr>
          </a:p>
        </p:txBody>
      </p:sp>
      <p:sp>
        <p:nvSpPr>
          <p:cNvPr id="3" name="TextBox 2"/>
          <p:cNvSpPr txBox="1"/>
          <p:nvPr/>
        </p:nvSpPr>
        <p:spPr>
          <a:xfrm>
            <a:off x="596720" y="1751155"/>
            <a:ext cx="4681090" cy="461665"/>
          </a:xfrm>
          <a:prstGeom prst="rect">
            <a:avLst/>
          </a:prstGeom>
          <a:noFill/>
        </p:spPr>
        <p:txBody>
          <a:bodyPr wrap="none" rtlCol="0">
            <a:spAutoFit/>
          </a:bodyPr>
          <a:lstStyle/>
          <a:p>
            <a:r>
              <a:rPr lang="en-PH" sz="2400" b="1" u="sng" dirty="0" smtClean="0">
                <a:latin typeface="Times New Roman" pitchFamily="18" charset="0"/>
                <a:cs typeface="Times New Roman" pitchFamily="18" charset="0"/>
              </a:rPr>
              <a:t>Clinic Management System(CMS)</a:t>
            </a:r>
            <a:endParaRPr lang="en-PH" sz="2400" dirty="0">
              <a:latin typeface="Times New Roman" pitchFamily="18" charset="0"/>
              <a:cs typeface="Times New Roman" pitchFamily="18" charset="0"/>
            </a:endParaRPr>
          </a:p>
        </p:txBody>
      </p:sp>
      <p:sp>
        <p:nvSpPr>
          <p:cNvPr id="4" name="TextBox 3"/>
          <p:cNvSpPr txBox="1"/>
          <p:nvPr/>
        </p:nvSpPr>
        <p:spPr>
          <a:xfrm>
            <a:off x="604602" y="2348625"/>
            <a:ext cx="11851514" cy="2308324"/>
          </a:xfrm>
          <a:prstGeom prst="rect">
            <a:avLst/>
          </a:prstGeom>
          <a:noFill/>
        </p:spPr>
        <p:txBody>
          <a:bodyPr wrap="none" rtlCol="0">
            <a:spAutoFit/>
          </a:bodyPr>
          <a:lstStyle/>
          <a:p>
            <a:pPr algn="just">
              <a:lnSpc>
                <a:spcPct val="150000"/>
              </a:lnSpc>
            </a:pPr>
            <a:r>
              <a:rPr lang="en-PH" sz="2400" dirty="0" smtClean="0">
                <a:latin typeface="Times New Roman" pitchFamily="18" charset="0"/>
                <a:cs typeface="Times New Roman" pitchFamily="18" charset="0"/>
              </a:rPr>
              <a:t>	The Clinic Management System(CMS) is developed by </a:t>
            </a:r>
            <a:r>
              <a:rPr lang="en-PH" sz="2400" dirty="0" err="1" smtClean="0">
                <a:latin typeface="Times New Roman" pitchFamily="18" charset="0"/>
                <a:cs typeface="Times New Roman" pitchFamily="18" charset="0"/>
              </a:rPr>
              <a:t>Mobigator</a:t>
            </a:r>
            <a:r>
              <a:rPr lang="en-PH" sz="2400" dirty="0" smtClean="0">
                <a:latin typeface="Times New Roman" pitchFamily="18" charset="0"/>
                <a:cs typeface="Times New Roman" pitchFamily="18" charset="0"/>
              </a:rPr>
              <a:t> Technology Group. </a:t>
            </a:r>
          </a:p>
          <a:p>
            <a:pPr algn="just">
              <a:lnSpc>
                <a:spcPct val="150000"/>
              </a:lnSpc>
            </a:pPr>
            <a:r>
              <a:rPr lang="en-PH" sz="2400" dirty="0" smtClean="0">
                <a:latin typeface="Times New Roman" pitchFamily="18" charset="0"/>
                <a:cs typeface="Times New Roman" pitchFamily="18" charset="0"/>
              </a:rPr>
              <a:t>The system has Waiting Queue, Appointment, Consultation, Dispensary, Inventory, Report, </a:t>
            </a:r>
          </a:p>
          <a:p>
            <a:pPr algn="just">
              <a:lnSpc>
                <a:spcPct val="150000"/>
              </a:lnSpc>
            </a:pPr>
            <a:r>
              <a:rPr lang="en-PH" sz="2400" dirty="0" smtClean="0">
                <a:latin typeface="Times New Roman" pitchFamily="18" charset="0"/>
                <a:cs typeface="Times New Roman" pitchFamily="18" charset="0"/>
              </a:rPr>
              <a:t>Admin function. The system also provides patients record, set and view appointments </a:t>
            </a:r>
          </a:p>
          <a:p>
            <a:pPr algn="just">
              <a:lnSpc>
                <a:spcPct val="150000"/>
              </a:lnSpc>
            </a:pPr>
            <a:r>
              <a:rPr lang="en-PH" sz="2400" dirty="0" smtClean="0">
                <a:latin typeface="Times New Roman" pitchFamily="18" charset="0"/>
                <a:cs typeface="Times New Roman" pitchFamily="18" charset="0"/>
              </a:rPr>
              <a:t>and upload laboratory results.</a:t>
            </a:r>
            <a:endParaRPr lang="en-PH"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3798696187"/>
      </p:ext>
    </p:extLst>
  </p:cSld>
  <p:clrMapOvr>
    <a:masterClrMapping/>
  </p:clrMapOvr>
  <p:transition>
    <p:dissolv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3471" y="321973"/>
            <a:ext cx="3858749" cy="923330"/>
          </a:xfrm>
          <a:prstGeom prst="rect">
            <a:avLst/>
          </a:prstGeom>
          <a:noFill/>
        </p:spPr>
        <p:txBody>
          <a:bodyPr wrap="none" rtlCol="0">
            <a:spAutoFit/>
          </a:bodyPr>
          <a:lstStyle/>
          <a:p>
            <a:pPr algn="ctr"/>
            <a:r>
              <a:rPr lang="en-PH" sz="5400" dirty="0" smtClean="0">
                <a:latin typeface="Times New Roman" pitchFamily="18" charset="0"/>
                <a:cs typeface="Times New Roman" pitchFamily="18" charset="0"/>
              </a:rPr>
              <a:t>Current State</a:t>
            </a:r>
            <a:endParaRPr lang="en-PH" sz="5400" dirty="0">
              <a:latin typeface="Times New Roman" pitchFamily="18" charset="0"/>
              <a:cs typeface="Times New Roman" pitchFamily="18" charset="0"/>
            </a:endParaRPr>
          </a:p>
        </p:txBody>
      </p:sp>
      <p:sp>
        <p:nvSpPr>
          <p:cNvPr id="3" name="TextBox 2"/>
          <p:cNvSpPr txBox="1"/>
          <p:nvPr/>
        </p:nvSpPr>
        <p:spPr>
          <a:xfrm>
            <a:off x="566670" y="1403798"/>
            <a:ext cx="1407758" cy="461665"/>
          </a:xfrm>
          <a:prstGeom prst="rect">
            <a:avLst/>
          </a:prstGeom>
          <a:noFill/>
        </p:spPr>
        <p:txBody>
          <a:bodyPr wrap="none" rtlCol="0">
            <a:spAutoFit/>
          </a:bodyPr>
          <a:lstStyle/>
          <a:p>
            <a:r>
              <a:rPr lang="en-PH" sz="2400" b="1" u="sng" dirty="0" err="1" smtClean="0"/>
              <a:t>FreeMED</a:t>
            </a:r>
            <a:endParaRPr lang="en-PH" sz="2400" dirty="0"/>
          </a:p>
        </p:txBody>
      </p:sp>
      <p:sp>
        <p:nvSpPr>
          <p:cNvPr id="8" name="TextBox 7"/>
          <p:cNvSpPr txBox="1"/>
          <p:nvPr/>
        </p:nvSpPr>
        <p:spPr>
          <a:xfrm>
            <a:off x="605307" y="1902715"/>
            <a:ext cx="11043353" cy="3785652"/>
          </a:xfrm>
          <a:prstGeom prst="rect">
            <a:avLst/>
          </a:prstGeom>
          <a:noFill/>
        </p:spPr>
        <p:txBody>
          <a:bodyPr wrap="square" rtlCol="0">
            <a:spAutoFit/>
          </a:bodyPr>
          <a:lstStyle/>
          <a:p>
            <a:pPr>
              <a:lnSpc>
                <a:spcPct val="150000"/>
              </a:lnSpc>
            </a:pPr>
            <a:r>
              <a:rPr lang="en-PH" sz="2000" dirty="0" smtClean="0">
                <a:latin typeface="Times New Roman" pitchFamily="18" charset="0"/>
                <a:cs typeface="Times New Roman" pitchFamily="18" charset="0"/>
              </a:rPr>
              <a:t>	</a:t>
            </a:r>
            <a:r>
              <a:rPr lang="en-PH" sz="2000" dirty="0" err="1" smtClean="0">
                <a:latin typeface="Times New Roman" pitchFamily="18" charset="0"/>
                <a:cs typeface="Times New Roman" pitchFamily="18" charset="0"/>
              </a:rPr>
              <a:t>FreeMED</a:t>
            </a:r>
            <a:r>
              <a:rPr lang="en-PH" sz="2000" dirty="0" smtClean="0">
                <a:latin typeface="Times New Roman" pitchFamily="18" charset="0"/>
                <a:cs typeface="Times New Roman" pitchFamily="18" charset="0"/>
              </a:rPr>
              <a:t> is developed by </a:t>
            </a:r>
            <a:r>
              <a:rPr lang="en-PH" sz="2000" dirty="0" err="1" smtClean="0">
                <a:latin typeface="Times New Roman" pitchFamily="18" charset="0"/>
                <a:cs typeface="Times New Roman" pitchFamily="18" charset="0"/>
              </a:rPr>
              <a:t>FreeMED</a:t>
            </a:r>
            <a:r>
              <a:rPr lang="en-PH" sz="2000" dirty="0" smtClean="0">
                <a:latin typeface="Times New Roman" pitchFamily="18" charset="0"/>
                <a:cs typeface="Times New Roman" pitchFamily="18" charset="0"/>
              </a:rPr>
              <a:t> Software Foundation, a systematized collection of </a:t>
            </a:r>
          </a:p>
          <a:p>
            <a:pPr>
              <a:lnSpc>
                <a:spcPct val="150000"/>
              </a:lnSpc>
            </a:pPr>
            <a:r>
              <a:rPr lang="en-PH" sz="2000" dirty="0" smtClean="0">
                <a:latin typeface="Times New Roman" pitchFamily="18" charset="0"/>
                <a:cs typeface="Times New Roman" pitchFamily="18" charset="0"/>
              </a:rPr>
              <a:t>electronically-stored health information, in a digital format, about an individual patient or a population. </a:t>
            </a:r>
            <a:r>
              <a:rPr lang="en-PH" sz="2000" dirty="0" smtClean="0">
                <a:latin typeface="Times New Roman" pitchFamily="18" charset="0"/>
                <a:cs typeface="Times New Roman" pitchFamily="18" charset="0"/>
              </a:rPr>
              <a:t> </a:t>
            </a:r>
            <a:r>
              <a:rPr lang="en-PH" sz="2000" dirty="0" err="1" smtClean="0">
                <a:latin typeface="Times New Roman" pitchFamily="18" charset="0"/>
                <a:cs typeface="Times New Roman" pitchFamily="18" charset="0"/>
              </a:rPr>
              <a:t>FreeMED</a:t>
            </a:r>
            <a:r>
              <a:rPr lang="en-PH" sz="2000" dirty="0" smtClean="0">
                <a:latin typeface="Times New Roman" pitchFamily="18" charset="0"/>
                <a:cs typeface="Times New Roman" pitchFamily="18" charset="0"/>
              </a:rPr>
              <a:t> uses an external billing program called </a:t>
            </a:r>
            <a:r>
              <a:rPr lang="en-PH" sz="2000" dirty="0" smtClean="0">
                <a:latin typeface="Times New Roman" pitchFamily="18" charset="0"/>
                <a:cs typeface="Times New Roman" pitchFamily="18" charset="0"/>
              </a:rPr>
              <a:t> REMITT </a:t>
            </a:r>
            <a:r>
              <a:rPr lang="en-PH" sz="2000" dirty="0" smtClean="0">
                <a:latin typeface="Times New Roman" pitchFamily="18" charset="0"/>
                <a:cs typeface="Times New Roman" pitchFamily="18" charset="0"/>
              </a:rPr>
              <a:t>(REMITT Electronic Medical Record Information Translation and Transmission). The name “REMITT” is a Recursive acronym. It communicates with REMITT via an authenticated XML-RPC connection. This connection, once established, allows the transmission of medical billing data as a monolithic chuck of XML. This is then processed into a meta-format via XSLT (Extensive </a:t>
            </a:r>
            <a:r>
              <a:rPr lang="en-PH" sz="2000" dirty="0" err="1" smtClean="0">
                <a:latin typeface="Times New Roman" pitchFamily="18" charset="0"/>
                <a:cs typeface="Times New Roman" pitchFamily="18" charset="0"/>
              </a:rPr>
              <a:t>Stylesheet</a:t>
            </a:r>
            <a:r>
              <a:rPr lang="en-PH" sz="2000" dirty="0" smtClean="0">
                <a:latin typeface="Times New Roman" pitchFamily="18" charset="0"/>
                <a:cs typeface="Times New Roman" pitchFamily="18" charset="0"/>
              </a:rPr>
              <a:t> Language Transformations) and finally processed into its final format and transmitted to its ultimate destination.</a:t>
            </a:r>
            <a:endParaRPr lang="en-PH"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2382125626"/>
      </p:ext>
    </p:extLst>
  </p:cSld>
  <p:clrMapOvr>
    <a:masterClrMapping/>
  </p:clrMapOvr>
  <p:transition>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0664" y="295074"/>
            <a:ext cx="7244292" cy="923330"/>
          </a:xfrm>
          <a:prstGeom prst="rect">
            <a:avLst/>
          </a:prstGeom>
        </p:spPr>
        <p:txBody>
          <a:bodyPr wrap="none">
            <a:spAutoFit/>
          </a:bodyPr>
          <a:lstStyle/>
          <a:p>
            <a:pPr algn="ctr"/>
            <a:r>
              <a:rPr lang="en-PH" sz="5400" dirty="0" smtClean="0">
                <a:latin typeface="Times New Roman" pitchFamily="18" charset="0"/>
                <a:cs typeface="Times New Roman" pitchFamily="18" charset="0"/>
              </a:rPr>
              <a:t>Statement of the Problem</a:t>
            </a:r>
            <a:endParaRPr lang="en-PH" sz="5400" dirty="0">
              <a:latin typeface="Times New Roman" pitchFamily="18" charset="0"/>
              <a:cs typeface="Times New Roman" pitchFamily="18" charset="0"/>
            </a:endParaRPr>
          </a:p>
        </p:txBody>
      </p:sp>
      <p:sp>
        <p:nvSpPr>
          <p:cNvPr id="3" name="TextBox 2"/>
          <p:cNvSpPr txBox="1"/>
          <p:nvPr/>
        </p:nvSpPr>
        <p:spPr>
          <a:xfrm>
            <a:off x="591682" y="2953182"/>
            <a:ext cx="1021433" cy="461665"/>
          </a:xfrm>
          <a:prstGeom prst="rect">
            <a:avLst/>
          </a:prstGeom>
          <a:noFill/>
        </p:spPr>
        <p:txBody>
          <a:bodyPr wrap="none" rtlCol="0">
            <a:spAutoFit/>
          </a:bodyPr>
          <a:lstStyle/>
          <a:p>
            <a:r>
              <a:rPr lang="en-PH" sz="2400" b="1" u="sng" dirty="0" smtClean="0">
                <a:latin typeface="Times New Roman" pitchFamily="18" charset="0"/>
                <a:cs typeface="Times New Roman" pitchFamily="18" charset="0"/>
              </a:rPr>
              <a:t>Minor</a:t>
            </a:r>
            <a:endParaRPr lang="en-PH" sz="2400" b="1" u="sng" dirty="0">
              <a:latin typeface="Times New Roman" pitchFamily="18" charset="0"/>
              <a:cs typeface="Times New Roman" pitchFamily="18" charset="0"/>
            </a:endParaRPr>
          </a:p>
        </p:txBody>
      </p:sp>
      <p:sp>
        <p:nvSpPr>
          <p:cNvPr id="4" name="TextBox 3"/>
          <p:cNvSpPr txBox="1"/>
          <p:nvPr/>
        </p:nvSpPr>
        <p:spPr>
          <a:xfrm>
            <a:off x="630707" y="1384668"/>
            <a:ext cx="1021433" cy="461665"/>
          </a:xfrm>
          <a:prstGeom prst="rect">
            <a:avLst/>
          </a:prstGeom>
          <a:noFill/>
        </p:spPr>
        <p:txBody>
          <a:bodyPr wrap="none" rtlCol="0">
            <a:spAutoFit/>
          </a:bodyPr>
          <a:lstStyle/>
          <a:p>
            <a:r>
              <a:rPr lang="en-PH" sz="2400" b="1" u="sng" dirty="0" smtClean="0">
                <a:latin typeface="Times New Roman" pitchFamily="18" charset="0"/>
                <a:cs typeface="Times New Roman" pitchFamily="18" charset="0"/>
              </a:rPr>
              <a:t>Major</a:t>
            </a:r>
            <a:endParaRPr lang="en-PH" sz="2400" b="1" u="sng" dirty="0">
              <a:latin typeface="Times New Roman" pitchFamily="18" charset="0"/>
              <a:cs typeface="Times New Roman" pitchFamily="18" charset="0"/>
            </a:endParaRPr>
          </a:p>
        </p:txBody>
      </p:sp>
      <p:sp>
        <p:nvSpPr>
          <p:cNvPr id="5" name="TextBox 4"/>
          <p:cNvSpPr txBox="1"/>
          <p:nvPr/>
        </p:nvSpPr>
        <p:spPr>
          <a:xfrm>
            <a:off x="609599" y="1862429"/>
            <a:ext cx="10929595" cy="960328"/>
          </a:xfrm>
          <a:prstGeom prst="rect">
            <a:avLst/>
          </a:prstGeom>
          <a:noFill/>
        </p:spPr>
        <p:txBody>
          <a:bodyPr wrap="none" rtlCol="0">
            <a:spAutoFit/>
          </a:bodyPr>
          <a:lstStyle/>
          <a:p>
            <a:pPr>
              <a:lnSpc>
                <a:spcPct val="150000"/>
              </a:lnSpc>
              <a:buFont typeface="Wingdings" pitchFamily="2" charset="2"/>
              <a:buChar char="v"/>
            </a:pPr>
            <a:r>
              <a:rPr lang="en-PH" sz="2000" dirty="0" smtClean="0">
                <a:latin typeface="Times New Roman" pitchFamily="18" charset="0"/>
                <a:cs typeface="Times New Roman" pitchFamily="18" charset="0"/>
              </a:rPr>
              <a:t>How to develop a system manipulating and retrieving patient records, as well as setting and managing </a:t>
            </a:r>
          </a:p>
          <a:p>
            <a:pPr>
              <a:lnSpc>
                <a:spcPct val="150000"/>
              </a:lnSpc>
            </a:pPr>
            <a:r>
              <a:rPr lang="en-PH" sz="2000" dirty="0" smtClean="0">
                <a:latin typeface="Times New Roman" pitchFamily="18" charset="0"/>
                <a:cs typeface="Times New Roman" pitchFamily="18" charset="0"/>
              </a:rPr>
              <a:t>appointment schedules per patient?</a:t>
            </a:r>
            <a:endParaRPr lang="en-PH" sz="2000" dirty="0">
              <a:latin typeface="Times New Roman" pitchFamily="18" charset="0"/>
              <a:cs typeface="Times New Roman" pitchFamily="18" charset="0"/>
            </a:endParaRPr>
          </a:p>
        </p:txBody>
      </p:sp>
      <p:sp>
        <p:nvSpPr>
          <p:cNvPr id="6" name="TextBox 5"/>
          <p:cNvSpPr txBox="1"/>
          <p:nvPr/>
        </p:nvSpPr>
        <p:spPr>
          <a:xfrm>
            <a:off x="583527" y="3539827"/>
            <a:ext cx="10573857" cy="1891287"/>
          </a:xfrm>
          <a:prstGeom prst="rect">
            <a:avLst/>
          </a:prstGeom>
          <a:noFill/>
        </p:spPr>
        <p:txBody>
          <a:bodyPr wrap="none" rtlCol="0">
            <a:spAutoFit/>
          </a:bodyPr>
          <a:lstStyle/>
          <a:p>
            <a:pPr lvl="0">
              <a:lnSpc>
                <a:spcPct val="150000"/>
              </a:lnSpc>
              <a:buFont typeface="Wingdings" pitchFamily="2" charset="2"/>
              <a:buChar char="v"/>
            </a:pPr>
            <a:r>
              <a:rPr lang="en-PH" sz="2000" dirty="0" smtClean="0">
                <a:latin typeface="Times New Roman" pitchFamily="18" charset="0"/>
                <a:cs typeface="Times New Roman" pitchFamily="18" charset="0"/>
              </a:rPr>
              <a:t>How will the proponents convert the manual implementation of patient record?</a:t>
            </a:r>
          </a:p>
          <a:p>
            <a:pPr lvl="0">
              <a:lnSpc>
                <a:spcPct val="150000"/>
              </a:lnSpc>
              <a:buFont typeface="Wingdings" pitchFamily="2" charset="2"/>
              <a:buChar char="v"/>
            </a:pPr>
            <a:r>
              <a:rPr lang="en-PH" sz="2000" dirty="0" smtClean="0">
                <a:latin typeface="Times New Roman" pitchFamily="18" charset="0"/>
                <a:cs typeface="Times New Roman" pitchFamily="18" charset="0"/>
              </a:rPr>
              <a:t>How to create a module that will make the doctor aware of the clinic information’s conveniently?</a:t>
            </a:r>
          </a:p>
          <a:p>
            <a:pPr lvl="0">
              <a:lnSpc>
                <a:spcPct val="150000"/>
              </a:lnSpc>
              <a:buFont typeface="Wingdings" pitchFamily="2" charset="2"/>
              <a:buChar char="v"/>
            </a:pPr>
            <a:r>
              <a:rPr lang="en-PH" sz="2000" dirty="0" smtClean="0">
                <a:latin typeface="Times New Roman" pitchFamily="18" charset="0"/>
                <a:cs typeface="Times New Roman" pitchFamily="18" charset="0"/>
              </a:rPr>
              <a:t>How to create a module that will accept appointments?</a:t>
            </a:r>
          </a:p>
          <a:p>
            <a:pPr lvl="0">
              <a:lnSpc>
                <a:spcPct val="150000"/>
              </a:lnSpc>
              <a:buFont typeface="Wingdings" pitchFamily="2" charset="2"/>
              <a:buChar char="v"/>
            </a:pPr>
            <a:r>
              <a:rPr lang="en-PH" sz="2000" dirty="0" smtClean="0">
                <a:latin typeface="Times New Roman" pitchFamily="18" charset="0"/>
                <a:cs typeface="Times New Roman" pitchFamily="18" charset="0"/>
              </a:rPr>
              <a:t>How will the desktop application communicate with mobile application?</a:t>
            </a:r>
            <a:endParaRPr lang="en-PH"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3761112579"/>
      </p:ext>
    </p:extLst>
  </p:cSld>
  <p:clrMapOvr>
    <a:masterClrMapping/>
  </p:clrMapOvr>
  <p:transition>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6598" y="655683"/>
            <a:ext cx="6855466" cy="923330"/>
          </a:xfrm>
          <a:prstGeom prst="rect">
            <a:avLst/>
          </a:prstGeom>
        </p:spPr>
        <p:txBody>
          <a:bodyPr wrap="none">
            <a:spAutoFit/>
          </a:bodyPr>
          <a:lstStyle/>
          <a:p>
            <a:r>
              <a:rPr lang="en-PH" sz="5400" b="1" dirty="0" smtClean="0">
                <a:latin typeface="Times New Roman" pitchFamily="18" charset="0"/>
                <a:cs typeface="Times New Roman" pitchFamily="18" charset="0"/>
              </a:rPr>
              <a:t>Objective of the Study</a:t>
            </a:r>
            <a:endParaRPr lang="en-PH" sz="5400" dirty="0">
              <a:latin typeface="Times New Roman" pitchFamily="18" charset="0"/>
              <a:cs typeface="Times New Roman" pitchFamily="18" charset="0"/>
            </a:endParaRPr>
          </a:p>
        </p:txBody>
      </p:sp>
      <p:sp>
        <p:nvSpPr>
          <p:cNvPr id="3" name="TextBox 2"/>
          <p:cNvSpPr txBox="1"/>
          <p:nvPr/>
        </p:nvSpPr>
        <p:spPr>
          <a:xfrm>
            <a:off x="583096" y="1635528"/>
            <a:ext cx="2915478" cy="1200329"/>
          </a:xfrm>
          <a:prstGeom prst="rect">
            <a:avLst/>
          </a:prstGeom>
          <a:noFill/>
        </p:spPr>
        <p:txBody>
          <a:bodyPr wrap="square" rtlCol="0">
            <a:spAutoFit/>
          </a:bodyPr>
          <a:lstStyle/>
          <a:p>
            <a:pPr marL="285750" indent="-285750">
              <a:lnSpc>
                <a:spcPct val="150000"/>
              </a:lnSpc>
            </a:pPr>
            <a:r>
              <a:rPr lang="en-PH" sz="2400" b="1" u="sng" dirty="0" smtClean="0">
                <a:latin typeface="Times New Roman" pitchFamily="18" charset="0"/>
                <a:cs typeface="Times New Roman" pitchFamily="18" charset="0"/>
              </a:rPr>
              <a:t>General Objective</a:t>
            </a:r>
            <a:endParaRPr lang="en-PH" sz="2400" u="sng" dirty="0" smtClean="0">
              <a:latin typeface="Times New Roman" pitchFamily="18" charset="0"/>
              <a:cs typeface="Times New Roman" pitchFamily="18" charset="0"/>
            </a:endParaRPr>
          </a:p>
          <a:p>
            <a:pPr marL="285750" indent="-285750">
              <a:lnSpc>
                <a:spcPct val="150000"/>
              </a:lnSpc>
            </a:pPr>
            <a:endParaRPr lang="en-PH" sz="2400" u="sng" dirty="0">
              <a:latin typeface="Times New Roman" pitchFamily="18" charset="0"/>
              <a:cs typeface="Times New Roman" pitchFamily="18" charset="0"/>
            </a:endParaRPr>
          </a:p>
        </p:txBody>
      </p:sp>
      <p:sp>
        <p:nvSpPr>
          <p:cNvPr id="4" name="TextBox 3"/>
          <p:cNvSpPr txBox="1"/>
          <p:nvPr/>
        </p:nvSpPr>
        <p:spPr>
          <a:xfrm>
            <a:off x="662608" y="2425148"/>
            <a:ext cx="10919791" cy="1015663"/>
          </a:xfrm>
          <a:prstGeom prst="rect">
            <a:avLst/>
          </a:prstGeom>
          <a:noFill/>
        </p:spPr>
        <p:txBody>
          <a:bodyPr wrap="square" rtlCol="0">
            <a:spAutoFit/>
          </a:bodyPr>
          <a:lstStyle/>
          <a:p>
            <a:pPr>
              <a:lnSpc>
                <a:spcPct val="150000"/>
              </a:lnSpc>
            </a:pPr>
            <a:r>
              <a:rPr lang="en-PH" sz="2000" dirty="0" smtClean="0">
                <a:latin typeface="Times New Roman" pitchFamily="18" charset="0"/>
                <a:cs typeface="Times New Roman" pitchFamily="18" charset="0"/>
              </a:rPr>
              <a:t>	Creating a system that will manipulate all the patient records and also managing appointments schedules through mobile application. </a:t>
            </a:r>
            <a:endParaRPr lang="en-PH" sz="2000" dirty="0">
              <a:latin typeface="Times New Roman" pitchFamily="18" charset="0"/>
              <a:cs typeface="Times New Roman" pitchFamily="18" charset="0"/>
            </a:endParaRPr>
          </a:p>
        </p:txBody>
      </p:sp>
      <p:sp>
        <p:nvSpPr>
          <p:cNvPr id="5" name="TextBox 4"/>
          <p:cNvSpPr txBox="1"/>
          <p:nvPr/>
        </p:nvSpPr>
        <p:spPr>
          <a:xfrm>
            <a:off x="622852" y="3498572"/>
            <a:ext cx="2756452" cy="830997"/>
          </a:xfrm>
          <a:prstGeom prst="rect">
            <a:avLst/>
          </a:prstGeom>
          <a:noFill/>
        </p:spPr>
        <p:txBody>
          <a:bodyPr wrap="square" rtlCol="0">
            <a:spAutoFit/>
          </a:bodyPr>
          <a:lstStyle/>
          <a:p>
            <a:r>
              <a:rPr lang="en-PH" sz="2400" b="1" u="sng" dirty="0" smtClean="0">
                <a:latin typeface="Times New Roman" pitchFamily="18" charset="0"/>
                <a:cs typeface="Times New Roman" pitchFamily="18" charset="0"/>
              </a:rPr>
              <a:t>Specific Objective</a:t>
            </a:r>
            <a:endParaRPr lang="en-PH" sz="2400" u="sng" dirty="0" smtClean="0">
              <a:latin typeface="Times New Roman" pitchFamily="18" charset="0"/>
              <a:cs typeface="Times New Roman" pitchFamily="18" charset="0"/>
            </a:endParaRPr>
          </a:p>
          <a:p>
            <a:endParaRPr lang="en-PH" sz="2400" u="sng" dirty="0">
              <a:latin typeface="Times New Roman" pitchFamily="18" charset="0"/>
              <a:cs typeface="Times New Roman" pitchFamily="18" charset="0"/>
            </a:endParaRPr>
          </a:p>
        </p:txBody>
      </p:sp>
      <p:sp>
        <p:nvSpPr>
          <p:cNvPr id="6" name="TextBox 5"/>
          <p:cNvSpPr txBox="1"/>
          <p:nvPr/>
        </p:nvSpPr>
        <p:spPr>
          <a:xfrm>
            <a:off x="609601" y="4043383"/>
            <a:ext cx="10469217" cy="2862322"/>
          </a:xfrm>
          <a:prstGeom prst="rect">
            <a:avLst/>
          </a:prstGeom>
          <a:noFill/>
        </p:spPr>
        <p:txBody>
          <a:bodyPr wrap="square" rtlCol="0">
            <a:spAutoFit/>
          </a:bodyPr>
          <a:lstStyle/>
          <a:p>
            <a:pPr lvl="0">
              <a:lnSpc>
                <a:spcPct val="150000"/>
              </a:lnSpc>
              <a:buFont typeface="Wingdings" pitchFamily="2" charset="2"/>
              <a:buChar char="v"/>
            </a:pPr>
            <a:r>
              <a:rPr lang="en-PH" sz="2000" dirty="0" smtClean="0">
                <a:latin typeface="Times New Roman" pitchFamily="18" charset="0"/>
                <a:cs typeface="Times New Roman" pitchFamily="18" charset="0"/>
              </a:rPr>
              <a:t>Create a computerized system to input all the information of the patient`s.</a:t>
            </a:r>
          </a:p>
          <a:p>
            <a:pPr lvl="0">
              <a:lnSpc>
                <a:spcPct val="150000"/>
              </a:lnSpc>
              <a:buFont typeface="Wingdings" pitchFamily="2" charset="2"/>
              <a:buChar char="v"/>
            </a:pPr>
            <a:r>
              <a:rPr lang="en-PH" sz="2000" dirty="0" smtClean="0">
                <a:latin typeface="Times New Roman" pitchFamily="18" charset="0"/>
                <a:cs typeface="Times New Roman" pitchFamily="18" charset="0"/>
              </a:rPr>
              <a:t>Create a mobile application that will make the doctor aware of his/her appointments every time.</a:t>
            </a:r>
          </a:p>
          <a:p>
            <a:pPr lvl="0">
              <a:lnSpc>
                <a:spcPct val="150000"/>
              </a:lnSpc>
              <a:buFont typeface="Wingdings" pitchFamily="2" charset="2"/>
              <a:buChar char="v"/>
            </a:pPr>
            <a:r>
              <a:rPr lang="en-PH" sz="2000" dirty="0" smtClean="0">
                <a:latin typeface="Times New Roman" pitchFamily="18" charset="0"/>
                <a:cs typeface="Times New Roman" pitchFamily="18" charset="0"/>
              </a:rPr>
              <a:t>Create a module that will accept appointments</a:t>
            </a:r>
          </a:p>
          <a:p>
            <a:pPr lvl="0">
              <a:lnSpc>
                <a:spcPct val="150000"/>
              </a:lnSpc>
              <a:buFont typeface="Wingdings" pitchFamily="2" charset="2"/>
              <a:buChar char="v"/>
            </a:pPr>
            <a:r>
              <a:rPr lang="en-PH" sz="2000" dirty="0" smtClean="0">
                <a:latin typeface="Times New Roman" pitchFamily="18" charset="0"/>
                <a:cs typeface="Times New Roman" pitchFamily="18" charset="0"/>
              </a:rPr>
              <a:t>Create a web server that will serve as main server of the desktop application and mobile application. </a:t>
            </a:r>
          </a:p>
          <a:p>
            <a:pPr>
              <a:lnSpc>
                <a:spcPct val="150000"/>
              </a:lnSpc>
              <a:buFont typeface="Wingdings" pitchFamily="2" charset="2"/>
              <a:buChar char="v"/>
            </a:pPr>
            <a:endParaRPr lang="en-PH"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553157046"/>
      </p:ext>
    </p:extLst>
  </p:cSld>
  <p:clrMapOvr>
    <a:masterClrMapping/>
  </p:clrMapOvr>
  <p:transition>
    <p:dissolv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1795</TotalTime>
  <Words>416</Words>
  <Application>Microsoft Office PowerPoint</Application>
  <PresentationFormat>Custom</PresentationFormat>
  <Paragraphs>160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Metro</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Margie Alviola</dc:creator>
  <cp:lastModifiedBy>Royette Camahalan</cp:lastModifiedBy>
  <cp:revision>64</cp:revision>
  <dcterms:created xsi:type="dcterms:W3CDTF">2015-07-17T04:57:38Z</dcterms:created>
  <dcterms:modified xsi:type="dcterms:W3CDTF">2015-07-23T21:19:08Z</dcterms:modified>
</cp:coreProperties>
</file>