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3"/>
      <p:bold r:id="rId44"/>
      <p:italic r:id="rId45"/>
      <p:boldItalic r:id="rId46"/>
    </p:embeddedFont>
    <p:embeddedFont>
      <p:font typeface="Raleway" pitchFamily="2" charset="77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9EF131-FB84-44D7-861E-2B4C5637DA9F}">
  <a:tblStyle styleId="{049EF131-FB84-44D7-861E-2B4C5637D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494173-5BC3-472A-9C5C-EF2209D657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74D69C-8860-485E-B622-69EA2CC3E1C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5c65116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5c65116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15066b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e15066b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15066b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e15066b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e15066bf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e15066bf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e15066b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e15066b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e15066bf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e15066bf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e15066bf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e15066bf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5c65116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e5c65116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bf94aefb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bf94aefb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e5c65116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e5c65116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e5c65116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e5c65116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5c65116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5c65116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e15066bf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e15066bf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e15066b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e15066b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15066bf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e15066bf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bf94aefb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bf94aefbd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e15066bf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e15066bf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e15066bf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e15066bf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bf94aefb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bf94aefbd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e15066bf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e15066bf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e15066bf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e15066bf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e15066bf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e15066bf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5c65116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5c65116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e5c65116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e5c65116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cfaa76b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cfaa76b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e5c65116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e5c65116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e5c65116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e5c65116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e5c65116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e5c65116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e5c65116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e5c65116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e5c65116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e5c65116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bf94aef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bf94aef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e5c65116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e5c65116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e5c65116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e5c65116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5c65116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5c65116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e15066bf6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e15066bf6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5c65116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5c65116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5c65116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5c65116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6c8a62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6c8a621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e6c8a621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e6c8a621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15066b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15066b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Retaining High Churn-risk Bank Customers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987150"/>
            <a:ext cx="7688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RE6013 Team 10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Ang Wan Qi	(U1721634L)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 Jiebing	(U1722200B)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Justin Peh	(U1620687C)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Mark Wei	(U1721491K)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Colin Loh	(U1721073H)</a:t>
            </a:r>
            <a:endParaRPr sz="120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Correlation between Gender, Estimated Salary and Balance</a:t>
            </a:r>
            <a:endParaRPr sz="204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1850150" y="4562475"/>
            <a:ext cx="6232800" cy="369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Annual salary and bank balance are similar across both genders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13" y="1304375"/>
            <a:ext cx="3103164" cy="30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324" y="1304375"/>
            <a:ext cx="3103164" cy="30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Correlation between Gender and CreditScore</a:t>
            </a:r>
            <a:endParaRPr sz="2040"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5663575" y="1546900"/>
            <a:ext cx="3077400" cy="2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Since salary and bank balances are similar across both genders, creditworthiness should likewise be similar.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Otherwise,  it may suggest gender discrimination.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Given these findings, Gender can be regarded as independent from EstimatedSalary, Balance and CreditScore.  </a:t>
            </a:r>
            <a:endParaRPr sz="13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385825"/>
            <a:ext cx="4271625" cy="3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50750" y="1508700"/>
            <a:ext cx="4580400" cy="21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Investigating high churn rate in Germany</a:t>
            </a:r>
            <a:endParaRPr sz="4200"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Disproportionally high churn rate in Germany</a:t>
            </a:r>
            <a:endParaRPr sz="2040"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612" y="1273225"/>
            <a:ext cx="4207687" cy="347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5"/>
          <p:cNvCxnSpPr/>
          <p:nvPr/>
        </p:nvCxnSpPr>
        <p:spPr>
          <a:xfrm>
            <a:off x="3758125" y="3776375"/>
            <a:ext cx="21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5"/>
          <p:cNvSpPr txBox="1"/>
          <p:nvPr/>
        </p:nvSpPr>
        <p:spPr>
          <a:xfrm>
            <a:off x="5924125" y="3452375"/>
            <a:ext cx="2713800" cy="895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More customers exit among those whose Geography = Germany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729450" y="1498875"/>
            <a:ext cx="7688700" cy="28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Histogram plots done for the following variables: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Age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Balance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Tenure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CreditScore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HasCrCard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b="1">
                <a:solidFill>
                  <a:srgbClr val="000000"/>
                </a:solidFill>
              </a:rPr>
              <a:t>NumOfProducts</a:t>
            </a:r>
            <a:endParaRPr sz="1800" b="1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Only </a:t>
            </a:r>
            <a:r>
              <a:rPr lang="en" sz="1800" b="1">
                <a:solidFill>
                  <a:srgbClr val="000000"/>
                </a:solidFill>
              </a:rPr>
              <a:t>NumOfProduts</a:t>
            </a:r>
            <a:r>
              <a:rPr lang="en" sz="1800">
                <a:solidFill>
                  <a:srgbClr val="000000"/>
                </a:solidFill>
              </a:rPr>
              <a:t> show significant deviation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values distribution between countries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NumOfProducts histogram diagram</a:t>
            </a:r>
            <a:endParaRPr sz="204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5822500" y="1552863"/>
            <a:ext cx="2713800" cy="304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Germany-based clients make up 25% of all clients.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Among clients with 3 products, Germany-based clients make up 37%.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Among clients with 4 products, Germany-based clients make up 40%. 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00" y="1289725"/>
            <a:ext cx="4317525" cy="35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750775" y="1354400"/>
            <a:ext cx="4486500" cy="20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Impact of Product Range on Churn</a:t>
            </a:r>
            <a:endParaRPr sz="420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our Product Range on Churn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1857488" y="1824925"/>
          <a:ext cx="4819425" cy="2098040"/>
        </p:xfrm>
        <a:graphic>
          <a:graphicData uri="http://schemas.openxmlformats.org/drawingml/2006/table">
            <a:tbl>
              <a:tblPr>
                <a:noFill/>
                <a:tableStyleId>{049EF131-FB84-44D7-861E-2B4C5637DA9F}</a:tableStyleId>
              </a:tblPr>
              <a:tblGrid>
                <a:gridCol w="265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Number of Products Used (NumofProducts)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Customer Count (Total = 10000)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5048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4590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266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6842800" y="2199675"/>
            <a:ext cx="14511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Majority: 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 &amp; 2 products</a:t>
            </a:r>
            <a:endParaRPr sz="14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5035950" y="2447225"/>
            <a:ext cx="1128000" cy="749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9"/>
          <p:cNvCxnSpPr>
            <a:stCxn id="242" idx="1"/>
            <a:endCxn id="243" idx="6"/>
          </p:cNvCxnSpPr>
          <p:nvPr/>
        </p:nvCxnSpPr>
        <p:spPr>
          <a:xfrm flipH="1">
            <a:off x="6163900" y="2543475"/>
            <a:ext cx="6789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45" name="Google Shape;245;p29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425" y="1469800"/>
            <a:ext cx="4731150" cy="29362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our Product Range on Churn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300075" y="2626675"/>
            <a:ext cx="14511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% of customers with </a:t>
            </a:r>
            <a:r>
              <a:rPr lang="en" sz="14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number of products </a:t>
            </a:r>
            <a:endParaRPr sz="14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7459425" y="2562850"/>
            <a:ext cx="1451100" cy="9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% of all churned customers with </a:t>
            </a:r>
            <a:r>
              <a:rPr lang="en" sz="14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number of products </a:t>
            </a:r>
            <a:endParaRPr sz="14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7037700" y="1469800"/>
            <a:ext cx="321600" cy="2936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1851300" y="1534825"/>
            <a:ext cx="255000" cy="2871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our Product Range on Churn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25" y="1566950"/>
            <a:ext cx="3573292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1"/>
          <p:cNvCxnSpPr>
            <a:endCxn id="266" idx="1"/>
          </p:cNvCxnSpPr>
          <p:nvPr/>
        </p:nvCxnSpPr>
        <p:spPr>
          <a:xfrm rot="10800000" flipH="1">
            <a:off x="2058925" y="1890950"/>
            <a:ext cx="335280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31"/>
          <p:cNvSpPr txBox="1"/>
          <p:nvPr/>
        </p:nvSpPr>
        <p:spPr>
          <a:xfrm>
            <a:off x="5411725" y="1566950"/>
            <a:ext cx="2713800" cy="64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Subscribed to 2 products least likely to churn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31"/>
          <p:cNvCxnSpPr>
            <a:endCxn id="268" idx="1"/>
          </p:cNvCxnSpPr>
          <p:nvPr/>
        </p:nvCxnSpPr>
        <p:spPr>
          <a:xfrm>
            <a:off x="2966125" y="2584713"/>
            <a:ext cx="2445600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31"/>
          <p:cNvCxnSpPr>
            <a:endCxn id="270" idx="1"/>
          </p:cNvCxnSpPr>
          <p:nvPr/>
        </p:nvCxnSpPr>
        <p:spPr>
          <a:xfrm>
            <a:off x="3573625" y="3523688"/>
            <a:ext cx="1838100" cy="1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31"/>
          <p:cNvSpPr txBox="1"/>
          <p:nvPr/>
        </p:nvSpPr>
        <p:spPr>
          <a:xfrm>
            <a:off x="5411725" y="2510613"/>
            <a:ext cx="2713800" cy="64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2nd highest churn rate for 3 products (83% churn)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411725" y="3514988"/>
            <a:ext cx="27138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100% churn rate for 4 products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854050" y="1076850"/>
            <a:ext cx="6962082" cy="29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01	</a:t>
            </a:r>
            <a:r>
              <a:rPr lang="en" sz="2700" dirty="0">
                <a:solidFill>
                  <a:srgbClr val="FFFFFF"/>
                </a:solidFill>
              </a:rPr>
              <a:t>	What is Customer Churn? </a:t>
            </a:r>
            <a:endParaRPr sz="27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02</a:t>
            </a:r>
            <a:r>
              <a:rPr lang="en" sz="2700" dirty="0">
                <a:solidFill>
                  <a:srgbClr val="FFFFFF"/>
                </a:solidFill>
              </a:rPr>
              <a:t>		Why is it important?</a:t>
            </a:r>
            <a:endParaRPr sz="27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03</a:t>
            </a:r>
            <a:r>
              <a:rPr lang="en" sz="2700" dirty="0">
                <a:solidFill>
                  <a:srgbClr val="FFFFFF"/>
                </a:solidFill>
              </a:rPr>
              <a:t> 		How do we define high-risk?</a:t>
            </a:r>
            <a:endParaRPr sz="2700" dirty="0"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26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Assumption about products used by clients</a:t>
            </a:r>
            <a:endParaRPr sz="3600"/>
          </a:p>
        </p:txBody>
      </p:sp>
      <p:sp>
        <p:nvSpPr>
          <p:cNvPr id="277" name="Google Shape;277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4969350" y="1258800"/>
            <a:ext cx="3725700" cy="27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Most customers with the same number of products are using the same products. </a:t>
            </a:r>
            <a:endParaRPr sz="2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26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Assumptions about products used by clients</a:t>
            </a:r>
            <a:endParaRPr sz="3600"/>
          </a:p>
        </p:txBody>
      </p:sp>
      <p:sp>
        <p:nvSpPr>
          <p:cNvPr id="285" name="Google Shape;285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2"/>
          </p:nvPr>
        </p:nvSpPr>
        <p:spPr>
          <a:xfrm>
            <a:off x="5050525" y="67937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5050525" y="2088750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3"/>
          <p:cNvSpPr txBox="1">
            <a:spLocks noGrp="1"/>
          </p:cNvSpPr>
          <p:nvPr>
            <p:ph type="body" idx="2"/>
          </p:nvPr>
        </p:nvSpPr>
        <p:spPr>
          <a:xfrm>
            <a:off x="5050525" y="349812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6071525" y="345625"/>
            <a:ext cx="2742000" cy="14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Most customers with 1 product are using Product A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6121475" y="2104500"/>
            <a:ext cx="27420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Most customers with 2 product are using Product A and Product B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6121475" y="3316600"/>
            <a:ext cx="2742000" cy="14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Most customers with 3 or 4 products are using Products A and B, as well as Product C (and D). 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872550" y="1590825"/>
            <a:ext cx="7822500" cy="28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hasManyProducts == TRUE if NumOfProducts &gt;= 3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Many-Product-Customers (MPCs): customers where hasManyProducts == TRUE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Few-Product-Customers (FPCs): customers where hasManyProducts == FALSE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Many- vs Few-Product-Customers</a:t>
            </a:r>
            <a:endParaRPr/>
          </a:p>
        </p:txBody>
      </p:sp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 t="-4671" b="37449"/>
          <a:stretch/>
        </p:blipFill>
        <p:spPr>
          <a:xfrm>
            <a:off x="184150" y="1491038"/>
            <a:ext cx="5016100" cy="24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/>
        </p:nvSpPr>
        <p:spPr>
          <a:xfrm>
            <a:off x="5464500" y="1389175"/>
            <a:ext cx="3396600" cy="3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MPCs are generally older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MPCs have longer tenures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Salaries, credit score, balance and proportion of active members are similar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1882550" y="2893225"/>
            <a:ext cx="1698900" cy="11940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84150" y="1606675"/>
            <a:ext cx="1698900" cy="1286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5883500" y="1389175"/>
            <a:ext cx="2734800" cy="460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5883500" y="2341500"/>
            <a:ext cx="2955600" cy="460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886750" y="1635663"/>
            <a:ext cx="7822500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MPCs who take up Product C and D found them unable to satisfy their financial needs --&gt; churn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There are FPCs who took up C and D (rather than A and B) --&gt; equally unsatisfied --&gt; churn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hypothesis 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886750" y="1264488"/>
            <a:ext cx="7822500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Created new variable: ageAtStartOfTenure (derived using Age-Tenure)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Represents age of customer when he/she first joined the bank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02100"/>
            <a:ext cx="293600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Single-Product Customers</a:t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4045650" y="1346375"/>
            <a:ext cx="4650000" cy="27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Single-product customers who churned tended to start their tenure when they are older  (mean = 40 years old) than those who remained (mean = 32  years old)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Similar to age distribution of MPCs (mean = 38.6 years old)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737350" y="1260300"/>
            <a:ext cx="4605000" cy="26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Proposed theories to explain churn </a:t>
            </a:r>
            <a:endParaRPr sz="42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theories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886750" y="1507788"/>
            <a:ext cx="7822500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Single product churners who started their tenure late are actively comparing between banks for offerings similar to Product C or D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Higher flight risk due to intense comparison and/or Product C is inadequate by industry standards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theories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886750" y="1327150"/>
            <a:ext cx="7822500" cy="3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" sz="2300">
                <a:solidFill>
                  <a:schemeClr val="accent1"/>
                </a:solidFill>
              </a:rPr>
              <a:t>Product A and B are likely saving/checking accounts and bank loans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lower customer expectations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less dissatisfaction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less churn</a:t>
            </a:r>
            <a:endParaRPr sz="23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" sz="2300">
                <a:solidFill>
                  <a:schemeClr val="accent1"/>
                </a:solidFill>
              </a:rPr>
              <a:t>Product C and D are niche products, likely retirement plans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more urgent financial needs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higher expectations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more dissatisfaction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higher churn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Customer Churn</a:t>
            </a:r>
            <a:endParaRPr sz="48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5118900" y="1188450"/>
            <a:ext cx="34296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Loss of Existing Customers</a:t>
            </a:r>
            <a:endParaRPr sz="1800">
              <a:solidFill>
                <a:srgbClr val="000000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% of customers that stopped using our products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5146625" y="2237250"/>
            <a:ext cx="3429600" cy="2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Importance of Metric</a:t>
            </a:r>
            <a:endParaRPr sz="1800">
              <a:solidFill>
                <a:srgbClr val="000000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Customer Retention Costs (CRC) is typically lower than Customer Acquisition Costs (CAC)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Reducing customer churn will thus lower overall business costs while maintaining the same volume of Assets Under Management (AUM).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37350" y="1260300"/>
            <a:ext cx="4658700" cy="26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Impact of Customers’ Financial Habit on Churn</a:t>
            </a:r>
            <a:endParaRPr sz="420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r="13442" b="71888"/>
          <a:stretch/>
        </p:blipFill>
        <p:spPr>
          <a:xfrm>
            <a:off x="876650" y="1774525"/>
            <a:ext cx="27372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 rotWithShape="1">
          <a:blip r:embed="rId3">
            <a:alphaModFix/>
          </a:blip>
          <a:srcRect t="61775" r="25617" b="10114"/>
          <a:stretch/>
        </p:blipFill>
        <p:spPr>
          <a:xfrm>
            <a:off x="1105413" y="2603550"/>
            <a:ext cx="23521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 rotWithShape="1">
          <a:blip r:embed="rId4">
            <a:alphaModFix/>
          </a:blip>
          <a:srcRect t="6068" b="64416"/>
          <a:stretch/>
        </p:blipFill>
        <p:spPr>
          <a:xfrm>
            <a:off x="5452125" y="1774525"/>
            <a:ext cx="23145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3"/>
          <p:cNvPicPr preferRelativeResize="0"/>
          <p:nvPr/>
        </p:nvPicPr>
        <p:blipFill rotWithShape="1">
          <a:blip r:embed="rId4">
            <a:alphaModFix/>
          </a:blip>
          <a:srcRect t="59864" r="15497" b="10619"/>
          <a:stretch/>
        </p:blipFill>
        <p:spPr>
          <a:xfrm>
            <a:off x="5810750" y="2603550"/>
            <a:ext cx="195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Customers’ Financial Habits on Churn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1715548" y="3544575"/>
            <a:ext cx="5712900" cy="78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conclusive relationship between a customer’s financial habits and their propensity to churn. 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737350" y="1667550"/>
            <a:ext cx="4879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Predicting Churn</a:t>
            </a:r>
            <a:endParaRPr sz="4800"/>
          </a:p>
        </p:txBody>
      </p:sp>
      <p:sp>
        <p:nvSpPr>
          <p:cNvPr id="386" name="Google Shape;386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predict customer churn?</a:t>
            </a:r>
            <a:endParaRPr/>
          </a:p>
        </p:txBody>
      </p:sp>
      <p:sp>
        <p:nvSpPr>
          <p:cNvPr id="394" name="Google Shape;394;p45"/>
          <p:cNvSpPr/>
          <p:nvPr/>
        </p:nvSpPr>
        <p:spPr>
          <a:xfrm>
            <a:off x="1025550" y="1719775"/>
            <a:ext cx="3013500" cy="2619000"/>
          </a:xfrm>
          <a:prstGeom prst="rect">
            <a:avLst/>
          </a:prstGeom>
          <a:solidFill>
            <a:srgbClr val="EB5600">
              <a:alpha val="296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xfrm>
            <a:off x="1400250" y="2593375"/>
            <a:ext cx="22641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96" name="Google Shape;396;p45"/>
          <p:cNvSpPr/>
          <p:nvPr/>
        </p:nvSpPr>
        <p:spPr>
          <a:xfrm>
            <a:off x="5106550" y="1719775"/>
            <a:ext cx="3013500" cy="2619000"/>
          </a:xfrm>
          <a:prstGeom prst="rect">
            <a:avLst/>
          </a:prstGeom>
          <a:solidFill>
            <a:srgbClr val="EB5600">
              <a:alpha val="296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"/>
          <p:cNvSpPr txBox="1">
            <a:spLocks noGrp="1"/>
          </p:cNvSpPr>
          <p:nvPr>
            <p:ph type="title"/>
          </p:nvPr>
        </p:nvSpPr>
        <p:spPr>
          <a:xfrm>
            <a:off x="5481250" y="2593375"/>
            <a:ext cx="2264100" cy="8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Prediction</a:t>
            </a:r>
            <a:endParaRPr/>
          </a:p>
        </p:txBody>
      </p:sp>
      <p:graphicFrame>
        <p:nvGraphicFramePr>
          <p:cNvPr id="405" name="Google Shape;405;p46"/>
          <p:cNvGraphicFramePr/>
          <p:nvPr/>
        </p:nvGraphicFramePr>
        <p:xfrm>
          <a:off x="802575" y="1941450"/>
          <a:ext cx="2272975" cy="1798200"/>
        </p:xfrm>
        <a:graphic>
          <a:graphicData uri="http://schemas.openxmlformats.org/drawingml/2006/table">
            <a:tbl>
              <a:tblPr>
                <a:noFill/>
                <a:tableStyleId>{3F494173-5BC3-472A-9C5C-EF2209D65731}</a:tableStyleId>
              </a:tblPr>
              <a:tblGrid>
                <a:gridCol w="81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Gender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Balance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Geography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Credit Score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Estimated Salary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Has Credit Card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Tenure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Is Active Member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Number of Products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Age at Start of Tenure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6" name="Google Shape;406;p46"/>
          <p:cNvSpPr/>
          <p:nvPr/>
        </p:nvSpPr>
        <p:spPr>
          <a:xfrm>
            <a:off x="3896900" y="2082650"/>
            <a:ext cx="1806600" cy="1406400"/>
          </a:xfrm>
          <a:prstGeom prst="rect">
            <a:avLst/>
          </a:prstGeom>
          <a:solidFill>
            <a:srgbClr val="EB5600">
              <a:alpha val="296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4023200" y="2404650"/>
            <a:ext cx="15540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Prediction Model</a:t>
            </a:r>
            <a:endParaRPr sz="1800"/>
          </a:p>
        </p:txBody>
      </p:sp>
      <p:sp>
        <p:nvSpPr>
          <p:cNvPr id="408" name="Google Shape;408;p46"/>
          <p:cNvSpPr txBox="1"/>
          <p:nvPr/>
        </p:nvSpPr>
        <p:spPr>
          <a:xfrm>
            <a:off x="6642400" y="2082650"/>
            <a:ext cx="16410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Likely to churn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6642400" y="3088850"/>
            <a:ext cx="16410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Unlikely to churn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0" name="Google Shape;410;p46"/>
          <p:cNvCxnSpPr>
            <a:stCxn id="406" idx="3"/>
            <a:endCxn id="408" idx="1"/>
          </p:cNvCxnSpPr>
          <p:nvPr/>
        </p:nvCxnSpPr>
        <p:spPr>
          <a:xfrm rot="10800000" flipH="1">
            <a:off x="5703500" y="2282750"/>
            <a:ext cx="939000" cy="50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46"/>
          <p:cNvCxnSpPr>
            <a:stCxn id="406" idx="3"/>
            <a:endCxn id="409" idx="1"/>
          </p:cNvCxnSpPr>
          <p:nvPr/>
        </p:nvCxnSpPr>
        <p:spPr>
          <a:xfrm>
            <a:off x="5703500" y="2785850"/>
            <a:ext cx="939000" cy="50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46"/>
          <p:cNvCxnSpPr>
            <a:endCxn id="406" idx="1"/>
          </p:cNvCxnSpPr>
          <p:nvPr/>
        </p:nvCxnSpPr>
        <p:spPr>
          <a:xfrm rot="10800000" flipH="1">
            <a:off x="3092300" y="2785850"/>
            <a:ext cx="804600" cy="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6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Logistics Regression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title"/>
          </p:nvPr>
        </p:nvSpPr>
        <p:spPr>
          <a:xfrm>
            <a:off x="823175" y="1283600"/>
            <a:ext cx="25437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</a:t>
            </a:r>
            <a:endParaRPr sz="1800"/>
          </a:p>
        </p:txBody>
      </p:sp>
      <p:graphicFrame>
        <p:nvGraphicFramePr>
          <p:cNvPr id="421" name="Google Shape;421;p47"/>
          <p:cNvGraphicFramePr/>
          <p:nvPr/>
        </p:nvGraphicFramePr>
        <p:xfrm>
          <a:off x="1744363" y="1829250"/>
          <a:ext cx="5655275" cy="1022975"/>
        </p:xfrm>
        <a:graphic>
          <a:graphicData uri="http://schemas.openxmlformats.org/drawingml/2006/table">
            <a:tbl>
              <a:tblPr>
                <a:noFill/>
                <a:tableStyleId>{9674D69C-8860-485E-B622-69EA2CC3E1CA}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n = 3000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Predicted:  0 - Not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Predicted: 1 -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Actual: 0 - Not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2317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Actual: 1 -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376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2" name="Google Shape;422;p47"/>
          <p:cNvGraphicFramePr/>
          <p:nvPr/>
        </p:nvGraphicFramePr>
        <p:xfrm>
          <a:off x="2419350" y="3065825"/>
          <a:ext cx="4305300" cy="1421384"/>
        </p:xfrm>
        <a:graphic>
          <a:graphicData uri="http://schemas.openxmlformats.org/drawingml/2006/table">
            <a:tbl>
              <a:tblPr>
                <a:noFill/>
                <a:tableStyleId>{049EF131-FB84-44D7-861E-2B4C5637DA9F}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Value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235/(72+235) = 235/307 = 0.7654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Prevalence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(376+235)/3000 = 611/3000 = 0.2037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(2317+235)/3000 = 2552/3000 = 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0.8507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Misclassification Error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(72+376)/3000 = 448/3000 = 0.1493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3" name="Google Shape;423;p47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29" name="Google Shape;429;p48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CART</a:t>
            </a:r>
            <a:endParaRPr/>
          </a:p>
        </p:txBody>
      </p:sp>
      <p:graphicFrame>
        <p:nvGraphicFramePr>
          <p:cNvPr id="430" name="Google Shape;430;p48"/>
          <p:cNvGraphicFramePr/>
          <p:nvPr/>
        </p:nvGraphicFramePr>
        <p:xfrm>
          <a:off x="816475" y="2213275"/>
          <a:ext cx="2543725" cy="1615350"/>
        </p:xfrm>
        <a:graphic>
          <a:graphicData uri="http://schemas.openxmlformats.org/drawingml/2006/table">
            <a:tbl>
              <a:tblPr>
                <a:noFill/>
                <a:tableStyleId>{3F494173-5BC3-472A-9C5C-EF2209D65731}</a:tableStyleId>
              </a:tblPr>
              <a:tblGrid>
                <a:gridCol w="92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 0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(Not 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 1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 0 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(Not 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2317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 1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357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254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1" name="Google Shape;431;p48"/>
          <p:cNvSpPr txBox="1">
            <a:spLocks noGrp="1"/>
          </p:cNvSpPr>
          <p:nvPr>
            <p:ph type="title"/>
          </p:nvPr>
        </p:nvSpPr>
        <p:spPr>
          <a:xfrm>
            <a:off x="816475" y="1583625"/>
            <a:ext cx="25437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</a:t>
            </a:r>
            <a:endParaRPr sz="1800"/>
          </a:p>
        </p:txBody>
      </p:sp>
      <p:sp>
        <p:nvSpPr>
          <p:cNvPr id="432" name="Google Shape;432;p48"/>
          <p:cNvSpPr txBox="1">
            <a:spLocks noGrp="1"/>
          </p:cNvSpPr>
          <p:nvPr>
            <p:ph type="title"/>
          </p:nvPr>
        </p:nvSpPr>
        <p:spPr>
          <a:xfrm>
            <a:off x="4692375" y="1657150"/>
            <a:ext cx="25437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Testset Accuracy</a:t>
            </a:r>
            <a:endParaRPr sz="1800"/>
          </a:p>
        </p:txBody>
      </p:sp>
      <p:sp>
        <p:nvSpPr>
          <p:cNvPr id="433" name="Google Shape;433;p48"/>
          <p:cNvSpPr txBox="1">
            <a:spLocks noGrp="1"/>
          </p:cNvSpPr>
          <p:nvPr>
            <p:ph type="title"/>
          </p:nvPr>
        </p:nvSpPr>
        <p:spPr>
          <a:xfrm>
            <a:off x="4818600" y="2159350"/>
            <a:ext cx="25437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85.7%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26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Which factors have more impact on Customer Churn?</a:t>
            </a:r>
            <a:endParaRPr sz="3600"/>
          </a:p>
        </p:txBody>
      </p:sp>
      <p:sp>
        <p:nvSpPr>
          <p:cNvPr id="440" name="Google Shape;440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2"/>
          </p:nvPr>
        </p:nvSpPr>
        <p:spPr>
          <a:xfrm>
            <a:off x="5050525" y="67937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2"/>
          </p:nvPr>
        </p:nvSpPr>
        <p:spPr>
          <a:xfrm>
            <a:off x="5050525" y="2088750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3" name="Google Shape;443;p49"/>
          <p:cNvSpPr txBox="1">
            <a:spLocks noGrp="1"/>
          </p:cNvSpPr>
          <p:nvPr>
            <p:ph type="body" idx="2"/>
          </p:nvPr>
        </p:nvSpPr>
        <p:spPr>
          <a:xfrm>
            <a:off x="5050525" y="349812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4" name="Google Shape;444;p49"/>
          <p:cNvSpPr txBox="1">
            <a:spLocks noGrp="1"/>
          </p:cNvSpPr>
          <p:nvPr>
            <p:ph type="title"/>
          </p:nvPr>
        </p:nvSpPr>
        <p:spPr>
          <a:xfrm>
            <a:off x="6121475" y="643825"/>
            <a:ext cx="2196000" cy="8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Age of Customer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6121475" y="2104500"/>
            <a:ext cx="1917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Number of Products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6" name="Google Shape;446;p49"/>
          <p:cNvSpPr txBox="1">
            <a:spLocks noGrp="1"/>
          </p:cNvSpPr>
          <p:nvPr>
            <p:ph type="title"/>
          </p:nvPr>
        </p:nvSpPr>
        <p:spPr>
          <a:xfrm>
            <a:off x="6121475" y="3513875"/>
            <a:ext cx="20961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Age at Start of Tenure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 txBox="1">
            <a:spLocks noGrp="1"/>
          </p:cNvSpPr>
          <p:nvPr>
            <p:ph type="title"/>
          </p:nvPr>
        </p:nvSpPr>
        <p:spPr>
          <a:xfrm>
            <a:off x="737350" y="1362300"/>
            <a:ext cx="5534400" cy="24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Remedy Recommendation </a:t>
            </a:r>
            <a:endParaRPr sz="4800"/>
          </a:p>
        </p:txBody>
      </p:sp>
      <p:sp>
        <p:nvSpPr>
          <p:cNvPr id="453" name="Google Shape;453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54" name="Google Shape;454;p50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>
            <a:spLocks noGrp="1"/>
          </p:cNvSpPr>
          <p:nvPr>
            <p:ph type="body" idx="1"/>
          </p:nvPr>
        </p:nvSpPr>
        <p:spPr>
          <a:xfrm>
            <a:off x="729450" y="1498875"/>
            <a:ext cx="7688700" cy="28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Target marketing efforts towards prospects between 18 to 43 years old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Improve their offerings that are targeted at clients who are &gt; 40 years old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E.g. packaging such products with better deals </a:t>
            </a:r>
            <a:endParaRPr sz="1400">
              <a:solidFill>
                <a:srgbClr val="000000"/>
              </a:solidFill>
            </a:endParaRPr>
          </a:p>
          <a:p>
            <a:pPr marL="9144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Lower priority remedy: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Close down Germany-based branches and consolidate in France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Or improve banking services in those branches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60" name="Google Shape;460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61" name="Google Shape;461;p5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Remedies</a:t>
            </a:r>
            <a:endParaRPr/>
          </a:p>
        </p:txBody>
      </p:sp>
      <p:sp>
        <p:nvSpPr>
          <p:cNvPr id="462" name="Google Shape;462;p51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/ Opportunity Statement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602150" y="2161500"/>
            <a:ext cx="5943000" cy="16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customers who are highly likely to churn and recommend the top personalised remedy action(s) that can make these high-risk customers stay as clients.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68" name="Google Shape;468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2750" y="1519500"/>
            <a:ext cx="4335300" cy="21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Value Distribution of Variables</a:t>
            </a:r>
            <a:endParaRPr sz="420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972450" y="984125"/>
            <a:ext cx="9369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820050" y="831725"/>
            <a:ext cx="9369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744150" y="7980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846750" y="16826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High net worth individuals </a:t>
            </a:r>
            <a:endParaRPr sz="12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(&gt; $100,000 estimated salary)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420500" y="8317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973500" y="1331950"/>
            <a:ext cx="17106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High Net Worth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487350" y="7980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589950" y="16826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About 80% of customers were retained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230550" y="79507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6333150" y="1646050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Most customers are based in France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163700" y="8317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3716700" y="1331950"/>
            <a:ext cx="17106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High Retain Rate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6459900" y="1331950"/>
            <a:ext cx="17106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Location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6906900" y="8317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994400" y="29555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2097000" y="38401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About 97% of customers use either 1 or 2 products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2670750" y="29892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2109000" y="3526025"/>
            <a:ext cx="19401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Number of Products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916375" y="29555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5018975" y="38401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Number of customers for each tenure duration evenly distributed.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592725" y="29892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5030975" y="3526025"/>
            <a:ext cx="19401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Tenure Duration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salary range of each age group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443100"/>
            <a:ext cx="6277000" cy="3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695900" y="1302150"/>
            <a:ext cx="46623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Correlation between variables</a:t>
            </a:r>
            <a:endParaRPr sz="4200"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Continuous Variables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l="1256" t="5000" r="2059" b="2918"/>
          <a:stretch/>
        </p:blipFill>
        <p:spPr>
          <a:xfrm>
            <a:off x="1564275" y="1614300"/>
            <a:ext cx="3232300" cy="2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5386725" y="2280900"/>
            <a:ext cx="2108700" cy="794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CreditScore has little relationship with the other continuous variables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838425" y="2903700"/>
            <a:ext cx="1354500" cy="362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21"/>
          <p:cNvCxnSpPr>
            <a:stCxn id="172" idx="3"/>
            <a:endCxn id="171" idx="1"/>
          </p:cNvCxnSpPr>
          <p:nvPr/>
        </p:nvCxnSpPr>
        <p:spPr>
          <a:xfrm rot="10800000" flipH="1">
            <a:off x="4192925" y="2677950"/>
            <a:ext cx="1193700" cy="4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1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1210</Words>
  <Application>Microsoft Macintosh PowerPoint</Application>
  <PresentationFormat>On-screen Show (16:9)</PresentationFormat>
  <Paragraphs>292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Lato</vt:lpstr>
      <vt:lpstr>Arial</vt:lpstr>
      <vt:lpstr>Raleway</vt:lpstr>
      <vt:lpstr>Streamline</vt:lpstr>
      <vt:lpstr>Retaining High Churn-risk Bank Customers</vt:lpstr>
      <vt:lpstr>01  What is Customer Churn?   02  Why is it important?  03   How do we define high-risk?</vt:lpstr>
      <vt:lpstr>Customer Churn</vt:lpstr>
      <vt:lpstr>Business Problem / Opportunity Statement</vt:lpstr>
      <vt:lpstr>Value Distribution of Variables</vt:lpstr>
      <vt:lpstr>PowerPoint Presentation</vt:lpstr>
      <vt:lpstr>Estimated salary range of each age group</vt:lpstr>
      <vt:lpstr>Correlation between variables</vt:lpstr>
      <vt:lpstr>Correlation between Continuous Variables</vt:lpstr>
      <vt:lpstr>Correlation between Gender, Estimated Salary and Balance</vt:lpstr>
      <vt:lpstr>Correlation between Gender and CreditScore</vt:lpstr>
      <vt:lpstr>Investigating high churn rate in Germany</vt:lpstr>
      <vt:lpstr>Disproportionally high churn rate in Germany</vt:lpstr>
      <vt:lpstr>Comparing values distribution between countries</vt:lpstr>
      <vt:lpstr>NumOfProducts histogram diagram</vt:lpstr>
      <vt:lpstr>Impact of Product Range on Churn</vt:lpstr>
      <vt:lpstr>Impact of our Product Range on Churn</vt:lpstr>
      <vt:lpstr>Impact of our Product Range on Churn</vt:lpstr>
      <vt:lpstr>Impact of our Product Range on Churn</vt:lpstr>
      <vt:lpstr>Assumption about products used by clients</vt:lpstr>
      <vt:lpstr>Assumptions about products used by clients</vt:lpstr>
      <vt:lpstr>Terminology</vt:lpstr>
      <vt:lpstr>Many- vs Few-Product-Customers</vt:lpstr>
      <vt:lpstr>Hypothesis </vt:lpstr>
      <vt:lpstr>Testing our hypothesis </vt:lpstr>
      <vt:lpstr>Single-Product Customers</vt:lpstr>
      <vt:lpstr>Proposed theories to explain churn </vt:lpstr>
      <vt:lpstr>Possible theories</vt:lpstr>
      <vt:lpstr>Possible theories</vt:lpstr>
      <vt:lpstr>Impact of Customers’ Financial Habit on Churn</vt:lpstr>
      <vt:lpstr>Impact of Customers’ Financial Habits on Churn</vt:lpstr>
      <vt:lpstr>Predicting Churn</vt:lpstr>
      <vt:lpstr>How do we predict customer churn?</vt:lpstr>
      <vt:lpstr>Variables Used in Prediction</vt:lpstr>
      <vt:lpstr>Results for Logistics Regression</vt:lpstr>
      <vt:lpstr>Results for CART</vt:lpstr>
      <vt:lpstr>Which factors have more impact on Customer Churn?</vt:lpstr>
      <vt:lpstr>Remedy Recommendation </vt:lpstr>
      <vt:lpstr>Proposed Remedies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Retaining High Churn-risk Bank Customers</dc:title>
  <cp:lastModifiedBy>#ANG WAN QI#</cp:lastModifiedBy>
  <cp:revision>2</cp:revision>
  <dcterms:modified xsi:type="dcterms:W3CDTF">2021-04-04T13:32:42Z</dcterms:modified>
</cp:coreProperties>
</file>