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326" r:id="rId2"/>
    <p:sldId id="374" r:id="rId3"/>
    <p:sldId id="375" r:id="rId4"/>
    <p:sldId id="383" r:id="rId5"/>
    <p:sldId id="356" r:id="rId6"/>
    <p:sldId id="357" r:id="rId7"/>
    <p:sldId id="325" r:id="rId8"/>
    <p:sldId id="297" r:id="rId9"/>
    <p:sldId id="298" r:id="rId10"/>
    <p:sldId id="358" r:id="rId11"/>
    <p:sldId id="421" r:id="rId12"/>
    <p:sldId id="369" r:id="rId13"/>
    <p:sldId id="370" r:id="rId14"/>
    <p:sldId id="371" r:id="rId15"/>
    <p:sldId id="372" r:id="rId16"/>
    <p:sldId id="373" r:id="rId17"/>
    <p:sldId id="336" r:id="rId18"/>
    <p:sldId id="346" r:id="rId19"/>
    <p:sldId id="333" r:id="rId20"/>
    <p:sldId id="359" r:id="rId21"/>
    <p:sldId id="360" r:id="rId22"/>
    <p:sldId id="367" r:id="rId23"/>
    <p:sldId id="414" r:id="rId24"/>
    <p:sldId id="299" r:id="rId25"/>
    <p:sldId id="351" r:id="rId26"/>
    <p:sldId id="376" r:id="rId27"/>
    <p:sldId id="417" r:id="rId28"/>
    <p:sldId id="418" r:id="rId29"/>
    <p:sldId id="419" r:id="rId30"/>
    <p:sldId id="380" r:id="rId31"/>
    <p:sldId id="420" r:id="rId32"/>
    <p:sldId id="381" r:id="rId33"/>
    <p:sldId id="382" r:id="rId34"/>
    <p:sldId id="300" r:id="rId35"/>
    <p:sldId id="301" r:id="rId36"/>
    <p:sldId id="302" r:id="rId37"/>
    <p:sldId id="355" r:id="rId38"/>
    <p:sldId id="398" r:id="rId39"/>
    <p:sldId id="425" r:id="rId40"/>
    <p:sldId id="423" r:id="rId41"/>
    <p:sldId id="426" r:id="rId42"/>
    <p:sldId id="427" r:id="rId43"/>
    <p:sldId id="429" r:id="rId44"/>
    <p:sldId id="428" r:id="rId45"/>
    <p:sldId id="422" r:id="rId46"/>
    <p:sldId id="337" r:id="rId47"/>
    <p:sldId id="334" r:id="rId48"/>
    <p:sldId id="349" r:id="rId49"/>
    <p:sldId id="387" r:id="rId50"/>
    <p:sldId id="431" r:id="rId51"/>
    <p:sldId id="430" r:id="rId52"/>
  </p:sldIdLst>
  <p:sldSz cx="9144000" cy="6858000" type="screen4x3"/>
  <p:notesSz cx="6858000" cy="9144000"/>
  <p:custShowLst>
    <p:custShow name="Custom Show 1" id="0">
      <p:sldLst/>
    </p:custShow>
  </p:custShowLst>
  <p:custDataLst>
    <p:tags r:id="rId5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55B1E9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619"/>
    <p:restoredTop sz="94629"/>
  </p:normalViewPr>
  <p:slideViewPr>
    <p:cSldViewPr showGuides="1">
      <p:cViewPr varScale="1">
        <p:scale>
          <a:sx n="74" d="100"/>
          <a:sy n="74" d="100"/>
        </p:scale>
        <p:origin x="789" y="36"/>
      </p:cViewPr>
      <p:guideLst>
        <p:guide orient="horz" pos="87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50" d="100"/>
        <a:sy n="150" d="100"/>
      </p:scale>
      <p:origin x="0" y="35813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9226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7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8442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3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1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9466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7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04900"/>
            <a:ext cx="1943100" cy="466725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04900"/>
            <a:ext cx="5676900" cy="466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6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0251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52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3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9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1274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5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2298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9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7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3322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323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477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1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6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7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70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1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9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6394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5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3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7418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9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 descr="YYYY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8196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8199" name="图片 5" descr="YYYYY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200" name="图片 9" descr="PPT新页眉 949×9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ml/SubtractionQuiz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SubtractionQuiz.html" TargetMode="External"/><Relationship Id="rId5" Type="http://schemas.openxmlformats.org/officeDocument/2006/relationships/image" Target="../media/image16.wmf"/><Relationship Id="rId4" Type="http://schemas.openxmlformats.org/officeDocument/2006/relationships/hyperlink" Target="html/SubtractionQuiz.bat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hyperlink" Target="html/ComputeAndInterpretBMI.html" TargetMode="External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ComputeAndInterpretBMI.html" TargetMode="External"/><Relationship Id="rId5" Type="http://schemas.openxmlformats.org/officeDocument/2006/relationships/image" Target="../media/image16.wmf"/><Relationship Id="rId4" Type="http://schemas.openxmlformats.org/officeDocument/2006/relationships/hyperlink" Target="html/ComputeAndInterpretBMI.ba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ml/ComputeTax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ComputeTax.html" TargetMode="External"/><Relationship Id="rId5" Type="http://schemas.openxmlformats.org/officeDocument/2006/relationships/image" Target="../media/image16.wmf"/><Relationship Id="rId4" Type="http://schemas.openxmlformats.org/officeDocument/2006/relationships/hyperlink" Target="html/ComputeTax.ba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ml/TestBooleanOperator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TestBooleanOperators.html" TargetMode="External"/><Relationship Id="rId4" Type="http://schemas.openxmlformats.org/officeDocument/2006/relationships/hyperlink" Target="html/TestBooleanOperators.ba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ml/TestBooleanOperator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TestBooleanOperators.html" TargetMode="External"/><Relationship Id="rId4" Type="http://schemas.openxmlformats.org/officeDocument/2006/relationships/hyperlink" Target="html/TestBooleanOperators.ba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ml/LeapYear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LeapYear.html" TargetMode="External"/><Relationship Id="rId4" Type="http://schemas.openxmlformats.org/officeDocument/2006/relationships/hyperlink" Target="html/LeapYear.ba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ml/AdditionQuiz.html" TargetMode="External"/><Relationship Id="rId7" Type="http://schemas.openxmlformats.org/officeDocument/2006/relationships/hyperlink" Target="http://www.cs.armstrong.edu/liang/javaslidenote.do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animation/web/java10e/Listing3_1.html" TargetMode="External"/><Relationship Id="rId5" Type="http://schemas.openxmlformats.org/officeDocument/2006/relationships/hyperlink" Target="http://www.cs.armstrong.edu/liang/intro10e/html/AdditionQuiz.html" TargetMode="External"/><Relationship Id="rId4" Type="http://schemas.openxmlformats.org/officeDocument/2006/relationships/hyperlink" Target="html/AdditionQuiz.bat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ml/ChineseZodiac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ChineseZodiac.html" TargetMode="External"/><Relationship Id="rId5" Type="http://schemas.openxmlformats.org/officeDocument/2006/relationships/image" Target="../media/image16.wmf"/><Relationship Id="rId4" Type="http://schemas.openxmlformats.org/officeDocument/2006/relationships/hyperlink" Target="html/ChineseZodiac.ba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ml/SimpleIfDemo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animation/web/java10e/Listing3_2.html" TargetMode="External"/><Relationship Id="rId5" Type="http://schemas.openxmlformats.org/officeDocument/2006/relationships/hyperlink" Target="http://www.cs.armstrong.edu/liang/intro10e/html/SimpleIfDemo.html" TargetMode="External"/><Relationship Id="rId4" Type="http://schemas.openxmlformats.org/officeDocument/2006/relationships/hyperlink" Target="html/SimpleIfDemo.ba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1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3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章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选择</a:t>
            </a:r>
          </a:p>
        </p:txBody>
      </p:sp>
      <p:sp>
        <p:nvSpPr>
          <p:cNvPr id="20484" name="Rectangle 36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嵌套的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if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0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077" name="Rectangle 7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-228600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8750" y="1243013"/>
          <a:ext cx="8909050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83100" imgH="1854200" progId="Word.Picture.8">
                  <p:embed/>
                </p:oleObj>
              </mc:Choice>
              <mc:Fallback>
                <p:oleObj r:id="rId3" imgW="4483100" imgH="1854200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50" y="1243013"/>
                        <a:ext cx="8909050" cy="367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500" y="4953000"/>
            <a:ext cx="803910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(a)</a:t>
            </a:r>
            <a:r>
              <a:rPr kumimoji="0" lang="zh-CN" altLang="en-US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嵌套的</a:t>
            </a:r>
            <a:r>
              <a:rPr kumimoji="0" lang="en-US" altLang="zh-CN" sz="2000" kern="1200" cap="none" spc="0" normalizeH="0" baseline="0" noProof="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if</a:t>
            </a:r>
            <a:r>
              <a:rPr kumimoji="0" lang="zh-CN" altLang="en-US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语句 </a:t>
            </a:r>
            <a:r>
              <a:rPr kumimoji="0" lang="en-US" altLang="zh-CN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</a:t>
            </a:r>
            <a:r>
              <a:rPr kumimoji="0" lang="zh-CN" altLang="en-US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可以多层嵌套，一般情况下内层嵌套书写缩进</a:t>
            </a:r>
            <a:r>
              <a:rPr kumimoji="0" lang="en-US" altLang="zh-CN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)</a:t>
            </a: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(b)</a:t>
            </a:r>
            <a:r>
              <a:rPr kumimoji="0" lang="zh-CN" altLang="en-US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这种格式风格，称为多分支</a:t>
            </a:r>
            <a:r>
              <a:rPr kumimoji="0" lang="en-US" altLang="zh-CN" sz="2000" kern="1200" cap="none" spc="0" normalizeH="0" baseline="0" noProof="0" dirty="0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if-else</a:t>
            </a:r>
            <a:r>
              <a:rPr kumimoji="0" lang="zh-CN" altLang="en-US" sz="2000" kern="120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语句，可以避免深度缩进，并使程序易于阅读。</a:t>
            </a:r>
            <a:endParaRPr kumimoji="0" lang="en-US" altLang="zh-CN" sz="2000" kern="120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1981200"/>
            <a:ext cx="4000500" cy="2362200"/>
          </a:xfrm>
          <a:prstGeom prst="rect">
            <a:avLst/>
          </a:prstGeom>
          <a:solidFill>
            <a:srgbClr val="FFC000">
              <a:alpha val="30196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900" y="2590800"/>
            <a:ext cx="3314700" cy="1485900"/>
          </a:xfrm>
          <a:prstGeom prst="rect">
            <a:avLst/>
          </a:prstGeom>
          <a:solidFill>
            <a:srgbClr val="0070C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2500" y="3200400"/>
            <a:ext cx="3009900" cy="800100"/>
          </a:xfrm>
          <a:prstGeom prst="rect">
            <a:avLst/>
          </a:prstGeom>
          <a:solidFill>
            <a:srgbClr val="FF0000">
              <a:alpha val="20000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多分支的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if-else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</a:p>
        </p:txBody>
      </p:sp>
      <p:sp>
        <p:nvSpPr>
          <p:cNvPr id="2765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/>
          <p:nvPr/>
        </p:nvSpPr>
        <p:spPr>
          <a:xfrm>
            <a:off x="0" y="20335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-228600"/>
            <a:ext cx="18415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765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927100"/>
            <a:ext cx="7588250" cy="5854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语句跟踪</a:t>
            </a:r>
          </a:p>
        </p:txBody>
      </p:sp>
      <p:sp>
        <p:nvSpPr>
          <p:cNvPr id="2867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8676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3429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(score &gt;= 90.0)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80.0)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("B");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70.0)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("C");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60.0)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("F");</a:t>
            </a:r>
          </a:p>
        </p:txBody>
      </p:sp>
      <p:sp>
        <p:nvSpPr>
          <p:cNvPr id="28678" name="AutoShape 6"/>
          <p:cNvSpPr/>
          <p:nvPr/>
        </p:nvSpPr>
        <p:spPr>
          <a:xfrm>
            <a:off x="533400" y="914400"/>
            <a:ext cx="2590800" cy="536575"/>
          </a:xfrm>
          <a:prstGeom prst="wedgeRoundRectCallout">
            <a:avLst>
              <a:gd name="adj1" fmla="val -16421"/>
              <a:gd name="adj2" fmla="val 8846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假设分数是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70.0</a:t>
            </a:r>
          </a:p>
        </p:txBody>
      </p:sp>
      <p:sp>
        <p:nvSpPr>
          <p:cNvPr id="28679" name="Rectangle 7"/>
          <p:cNvSpPr/>
          <p:nvPr/>
        </p:nvSpPr>
        <p:spPr>
          <a:xfrm>
            <a:off x="381000" y="16002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80" name="AutoShape 8"/>
          <p:cNvSpPr/>
          <p:nvPr/>
        </p:nvSpPr>
        <p:spPr>
          <a:xfrm>
            <a:off x="3810000" y="914400"/>
            <a:ext cx="2590800" cy="536575"/>
          </a:xfrm>
          <a:prstGeom prst="wedgeRoundRectCallout">
            <a:avLst>
              <a:gd name="adj1" fmla="val -99144"/>
              <a:gd name="adj2" fmla="val 9023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该条件为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</a:p>
        </p:txBody>
      </p:sp>
      <p:sp>
        <p:nvSpPr>
          <p:cNvPr id="28681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语句跟踪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2969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(score &gt;= 90.0)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80.0)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("B");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70.0)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("C");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60.0)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("F");</a:t>
            </a:r>
          </a:p>
        </p:txBody>
      </p:sp>
      <p:sp>
        <p:nvSpPr>
          <p:cNvPr id="29702" name="AutoShape 5"/>
          <p:cNvSpPr/>
          <p:nvPr/>
        </p:nvSpPr>
        <p:spPr>
          <a:xfrm>
            <a:off x="533400" y="914400"/>
            <a:ext cx="2590800" cy="536575"/>
          </a:xfrm>
          <a:prstGeom prst="wedgeRoundRectCallout">
            <a:avLst>
              <a:gd name="adj1" fmla="val -16421"/>
              <a:gd name="adj2" fmla="val 8846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假设分数是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70.0</a:t>
            </a:r>
          </a:p>
        </p:txBody>
      </p:sp>
      <p:sp>
        <p:nvSpPr>
          <p:cNvPr id="29703" name="AutoShape 7"/>
          <p:cNvSpPr/>
          <p:nvPr/>
        </p:nvSpPr>
        <p:spPr>
          <a:xfrm>
            <a:off x="3810000" y="914400"/>
            <a:ext cx="2590800" cy="536575"/>
          </a:xfrm>
          <a:prstGeom prst="wedgeRoundRectCallout">
            <a:avLst>
              <a:gd name="adj1" fmla="val -87745"/>
              <a:gd name="adj2" fmla="val 22278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该条件为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false</a:t>
            </a:r>
          </a:p>
        </p:txBody>
      </p:sp>
      <p:sp>
        <p:nvSpPr>
          <p:cNvPr id="29704" name="Rectangle 8"/>
          <p:cNvSpPr/>
          <p:nvPr/>
        </p:nvSpPr>
        <p:spPr>
          <a:xfrm>
            <a:off x="381000" y="2286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705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语句跟踪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072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(score &gt;= 90.0)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80.0)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("B");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70.0)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("C");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60.0)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("F");</a:t>
            </a:r>
          </a:p>
        </p:txBody>
      </p:sp>
      <p:sp>
        <p:nvSpPr>
          <p:cNvPr id="30726" name="AutoShape 5"/>
          <p:cNvSpPr/>
          <p:nvPr/>
        </p:nvSpPr>
        <p:spPr>
          <a:xfrm>
            <a:off x="533400" y="914400"/>
            <a:ext cx="2590800" cy="536575"/>
          </a:xfrm>
          <a:prstGeom prst="wedgeRoundRectCallout">
            <a:avLst>
              <a:gd name="adj1" fmla="val -16421"/>
              <a:gd name="adj2" fmla="val 8846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假设分数是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70.0</a:t>
            </a:r>
          </a:p>
        </p:txBody>
      </p:sp>
      <p:sp>
        <p:nvSpPr>
          <p:cNvPr id="30727" name="AutoShape 7"/>
          <p:cNvSpPr/>
          <p:nvPr/>
        </p:nvSpPr>
        <p:spPr>
          <a:xfrm>
            <a:off x="3810000" y="914400"/>
            <a:ext cx="2590800" cy="536575"/>
          </a:xfrm>
          <a:prstGeom prst="wedgeRoundRectCallout">
            <a:avLst>
              <a:gd name="adj1" fmla="val -79472"/>
              <a:gd name="adj2" fmla="val 35710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该条件为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true</a:t>
            </a:r>
          </a:p>
        </p:txBody>
      </p:sp>
      <p:sp>
        <p:nvSpPr>
          <p:cNvPr id="30728" name="Rectangle 8"/>
          <p:cNvSpPr/>
          <p:nvPr/>
        </p:nvSpPr>
        <p:spPr>
          <a:xfrm>
            <a:off x="381000" y="3048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语句跟踪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174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15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(score &gt;= 90.0)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80.0)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("B");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70.0)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("C");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60.0)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("F");</a:t>
            </a:r>
          </a:p>
        </p:txBody>
      </p:sp>
      <p:sp>
        <p:nvSpPr>
          <p:cNvPr id="31750" name="AutoShape 5"/>
          <p:cNvSpPr/>
          <p:nvPr/>
        </p:nvSpPr>
        <p:spPr>
          <a:xfrm>
            <a:off x="533400" y="914400"/>
            <a:ext cx="2590800" cy="536575"/>
          </a:xfrm>
          <a:prstGeom prst="wedgeRoundRectCallout">
            <a:avLst>
              <a:gd name="adj1" fmla="val -16421"/>
              <a:gd name="adj2" fmla="val 8846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假设分数是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70.0</a:t>
            </a:r>
          </a:p>
        </p:txBody>
      </p:sp>
      <p:sp>
        <p:nvSpPr>
          <p:cNvPr id="31751" name="AutoShape 6"/>
          <p:cNvSpPr/>
          <p:nvPr/>
        </p:nvSpPr>
        <p:spPr>
          <a:xfrm>
            <a:off x="3810000" y="914400"/>
            <a:ext cx="2590800" cy="536575"/>
          </a:xfrm>
          <a:prstGeom prst="wedgeRoundRectCallout">
            <a:avLst>
              <a:gd name="adj1" fmla="val -78676"/>
              <a:gd name="adj2" fmla="val 45355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成绩为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</a:p>
        </p:txBody>
      </p:sp>
      <p:sp>
        <p:nvSpPr>
          <p:cNvPr id="31752" name="Rectangle 7"/>
          <p:cNvSpPr/>
          <p:nvPr/>
        </p:nvSpPr>
        <p:spPr>
          <a:xfrm>
            <a:off x="381000" y="3429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53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语句跟踪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277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3429000" cy="37433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if (score &gt;= 90.0)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("A");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80.0)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("B");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70.0)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("C");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 if (score &gt;= 60.0)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("D");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System.out.print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("F");</a:t>
            </a:r>
          </a:p>
        </p:txBody>
      </p:sp>
      <p:sp>
        <p:nvSpPr>
          <p:cNvPr id="32774" name="AutoShape 5"/>
          <p:cNvSpPr/>
          <p:nvPr/>
        </p:nvSpPr>
        <p:spPr>
          <a:xfrm>
            <a:off x="533400" y="914400"/>
            <a:ext cx="2590800" cy="536575"/>
          </a:xfrm>
          <a:prstGeom prst="wedgeRoundRectCallout">
            <a:avLst>
              <a:gd name="adj1" fmla="val -16421"/>
              <a:gd name="adj2" fmla="val 88463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假设分数是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70.0</a:t>
            </a:r>
          </a:p>
        </p:txBody>
      </p:sp>
      <p:sp>
        <p:nvSpPr>
          <p:cNvPr id="32775" name="Rectangle 8"/>
          <p:cNvSpPr/>
          <p:nvPr/>
        </p:nvSpPr>
        <p:spPr>
          <a:xfrm>
            <a:off x="381000" y="5334000"/>
            <a:ext cx="3048000" cy="381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6" name="Text Box 9"/>
          <p:cNvSpPr txBox="1"/>
          <p:nvPr/>
        </p:nvSpPr>
        <p:spPr>
          <a:xfrm>
            <a:off x="1028700" y="52578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Rectangle 10"/>
          <p:cNvSpPr/>
          <p:nvPr/>
        </p:nvSpPr>
        <p:spPr>
          <a:xfrm>
            <a:off x="381000" y="5334000"/>
            <a:ext cx="30480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8" name="AutoShape 6"/>
          <p:cNvSpPr/>
          <p:nvPr/>
        </p:nvSpPr>
        <p:spPr>
          <a:xfrm>
            <a:off x="3810000" y="914400"/>
            <a:ext cx="2590800" cy="536575"/>
          </a:xfrm>
          <a:prstGeom prst="wedgeRoundRectCallout">
            <a:avLst>
              <a:gd name="adj1" fmla="val -88847"/>
              <a:gd name="adj2" fmla="val 81716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语句</a:t>
            </a:r>
          </a:p>
        </p:txBody>
      </p:sp>
      <p:sp>
        <p:nvSpPr>
          <p:cNvPr id="32779" name="Rectangle 11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注意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在一个块中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语句总是与距离它最近的那个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语句配对。</a:t>
            </a:r>
            <a:endParaRPr lang="en-US" altLang="en-US" kern="1200" dirty="0">
              <a:latin typeface="Courier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3797" name="Rectangle 5"/>
          <p:cNvSpPr/>
          <p:nvPr/>
        </p:nvSpPr>
        <p:spPr>
          <a:xfrm>
            <a:off x="2466975" y="28241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3379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247900"/>
            <a:ext cx="8801100" cy="2190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638300" y="4724400"/>
            <a:ext cx="60579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(a)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(b)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代码段都将不打印任何东西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注意正确的代码缩进（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indentation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）！！！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注意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为了使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与第一个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配对，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必须添加花括号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: 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int i = 1, j = 2, k = 3; </a:t>
            </a:r>
            <a:endParaRPr lang="en-US" altLang="zh-CN" sz="2000" b="1" kern="1200" dirty="0">
              <a:solidFill>
                <a:srgbClr val="0000FF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lang="en-US" altLang="zh-CN" sz="2000" b="1" kern="120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(i &gt; j) </a:t>
            </a:r>
            <a:r>
              <a:rPr lang="en-US" altLang="zh-CN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 (i &gt; k)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System.out.println("A");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 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System.out.println("B");</a:t>
            </a:r>
          </a:p>
          <a:p>
            <a:pPr marL="1257300" lvl="3" indent="0" eaLnBrk="1" hangingPunct="1">
              <a:buFont typeface="Monotype Sorts" pitchFamily="2" charset="2"/>
              <a:buNone/>
            </a:pPr>
            <a:endParaRPr lang="en-US" altLang="zh-CN" b="1" kern="12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257300" lvl="3" indent="0" eaLnBrk="1" hangingPunct="1">
              <a:buFont typeface="Monotype Sorts" pitchFamily="2" charset="2"/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这条语句会打印出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B.</a:t>
            </a: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066800" y="5676900"/>
            <a:ext cx="4495800" cy="4191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建议：不轻易省略花括号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  }</a:t>
            </a:r>
            <a:endParaRPr lang="en-US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常见错误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 在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表达式后出现错误的“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”</a:t>
            </a:r>
            <a:endParaRPr lang="en-US" altLang="en-US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buFont typeface="Monotype Sorts" pitchFamily="2" charset="2"/>
              <a:buNone/>
            </a:pPr>
            <a:endParaRPr lang="en-US" altLang="en-US" sz="16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 (radius &gt;= 0)</a:t>
            </a:r>
            <a:r>
              <a:rPr lang="en-US" altLang="en-US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area = radius*radius*PI;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System.out.println(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"The area for the circle of radius " +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radius + " is " + area);</a:t>
            </a:r>
          </a:p>
          <a:p>
            <a:pPr marL="800100" lvl="2" indent="0" eaLnBrk="1" hangingPunct="1">
              <a:buSzPct val="65000"/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400050" lvl="1" indent="0" eaLnBrk="1" hangingPunct="1"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19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152900" y="1824038"/>
            <a:ext cx="2514600" cy="461962"/>
            <a:chOff x="3733800" y="1943100"/>
            <a:chExt cx="2514600" cy="461665"/>
          </a:xfrm>
        </p:grpSpPr>
        <p:sp>
          <p:nvSpPr>
            <p:cNvPr id="35847" name="Line 5"/>
            <p:cNvSpPr/>
            <p:nvPr/>
          </p:nvSpPr>
          <p:spPr>
            <a:xfrm flipH="1">
              <a:off x="3733800" y="2209800"/>
              <a:ext cx="838200" cy="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35848" name="Text Box 7"/>
            <p:cNvSpPr txBox="1"/>
            <p:nvPr/>
          </p:nvSpPr>
          <p:spPr>
            <a:xfrm>
              <a:off x="4572000" y="1943100"/>
              <a:ext cx="1676400" cy="461665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i="1" dirty="0">
                  <a:latin typeface="Times New Roman" panose="02020603050405020304" pitchFamily="18" charset="0"/>
                </a:rPr>
                <a:t>Logic Error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90600" y="4746625"/>
            <a:ext cx="6346825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等价于：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(radius &gt;= 0)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 };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花括号中为空语句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省略代码块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40005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boolean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数据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类型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spcBef>
                <a:spcPct val="100000"/>
              </a:spcBef>
              <a:buSzPct val="75000"/>
              <a:buFont typeface="Wingdings" panose="05000000000000000000" pitchFamily="2" charset="2"/>
              <a:buChar char="Ø"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Boolean</a:t>
            </a:r>
            <a:r>
              <a:rPr lang="zh-CN" altLang="en-US" kern="1200" dirty="0">
                <a:solidFill>
                  <a:schemeClr val="tx2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值（布尔值）</a:t>
            </a:r>
            <a:r>
              <a:rPr lang="en-US" altLang="en-US" kern="1200" dirty="0">
                <a:solidFill>
                  <a:schemeClr val="tx2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: </a:t>
            </a:r>
          </a:p>
          <a:p>
            <a:pPr marL="400050" lvl="1" indent="0"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true</a:t>
            </a:r>
            <a:r>
              <a:rPr lang="en-US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zh-CN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真</a:t>
            </a:r>
            <a:r>
              <a:rPr lang="en-US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</a:p>
          <a:p>
            <a:pPr marL="400050" lvl="1" indent="0" eaLnBrk="1" hangingPunct="1">
              <a:spcBef>
                <a:spcPct val="100000"/>
              </a:spcBef>
              <a:buFont typeface="Arial" panose="020B0604020202020204" pitchFamily="34" charset="0"/>
              <a:buChar char="•"/>
            </a:pPr>
            <a:r>
              <a:rPr lang="en-US" altLang="en-US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false</a:t>
            </a:r>
            <a:r>
              <a:rPr lang="en-US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zh-CN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假</a:t>
            </a:r>
            <a:r>
              <a:rPr lang="en-US" altLang="en-US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400050" lvl="1" indent="0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chemeClr val="tx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</a:p>
          <a:p>
            <a:pPr marL="400050" lvl="1" indent="0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20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例如：</a:t>
            </a:r>
            <a:r>
              <a:rPr lang="en-US" altLang="en-US" sz="2000" b="1" kern="12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 b = (1 &gt; 2); </a:t>
            </a:r>
          </a:p>
          <a:p>
            <a:pPr marL="0" indent="0" eaLnBrk="1" hangingPunct="1">
              <a:spcBef>
                <a:spcPct val="100000"/>
              </a:spcBef>
              <a:buSzPct val="75000"/>
              <a:buFont typeface="Wingdings" panose="05000000000000000000" pitchFamily="2" charset="2"/>
              <a:buChar char="Ø"/>
            </a:pPr>
            <a:endParaRPr lang="en-US" altLang="en-US" kern="1200" dirty="0">
              <a:solidFill>
                <a:schemeClr val="tx2"/>
              </a:solidFill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215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建议</a:t>
            </a:r>
          </a:p>
        </p:txBody>
      </p:sp>
      <p:sp>
        <p:nvSpPr>
          <p:cNvPr id="41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101" name="Rectangle 6"/>
          <p:cNvSpPr/>
          <p:nvPr/>
        </p:nvSpPr>
        <p:spPr>
          <a:xfrm>
            <a:off x="2928938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381000" y="1141413"/>
          <a:ext cx="8458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98520" imgH="745490" progId="Word.Picture.8">
                  <p:embed/>
                </p:oleObj>
              </mc:Choice>
              <mc:Fallback>
                <p:oleObj r:id="rId3" imgW="3398520" imgH="74549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1413"/>
                        <a:ext cx="845820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914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注意</a:t>
            </a:r>
          </a:p>
        </p:txBody>
      </p:sp>
      <p:sp>
        <p:nvSpPr>
          <p:cNvPr id="51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2928938" y="30670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126" name="Rectangle 6"/>
          <p:cNvSpPr/>
          <p:nvPr/>
        </p:nvSpPr>
        <p:spPr>
          <a:xfrm>
            <a:off x="2771775" y="31194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28600" y="1295400"/>
          <a:ext cx="89154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730625" imgH="638810" progId="Word.Picture.8">
                  <p:embed/>
                </p:oleObj>
              </mc:Choice>
              <mc:Fallback>
                <p:oleObj r:id="rId3" imgW="3730625" imgH="63881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295400"/>
                        <a:ext cx="8915400" cy="153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193675" y="241300"/>
            <a:ext cx="8640763" cy="62706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示例：简单整数减法器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3625" cy="4513263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该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程序让一年级学生练习减法。程序随机产生两个一位数 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number1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number2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，且满足</a:t>
            </a:r>
            <a:r>
              <a:rPr lang="en-US" altLang="en-US" sz="3600" kern="1200" dirty="0">
                <a:latin typeface="+mn-lt"/>
                <a:ea typeface="+mn-ea"/>
                <a:cs typeface="+mn-cs"/>
              </a:rPr>
              <a:t> with </a:t>
            </a:r>
            <a:r>
              <a:rPr lang="en-US" altLang="en-US" sz="3600" u="sng" kern="1200" dirty="0">
                <a:latin typeface="+mn-lt"/>
                <a:ea typeface="+mn-ea"/>
                <a:cs typeface="+mn-cs"/>
              </a:rPr>
              <a:t>number1 &gt;= number2</a:t>
            </a:r>
            <a:r>
              <a:rPr lang="en-US" altLang="en-US" sz="3600" kern="1200" dirty="0">
                <a:latin typeface="+mn-lt"/>
                <a:ea typeface="+mn-ea"/>
                <a:cs typeface="+mn-cs"/>
              </a:rPr>
              <a:t> </a:t>
            </a:r>
            <a:r>
              <a:rPr lang="en-US" altLang="zh-CN" sz="36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程序向学生显示问题，如</a:t>
            </a:r>
            <a:r>
              <a:rPr lang="en-US" altLang="en-US" sz="3600" kern="1200" dirty="0">
                <a:latin typeface="+mn-lt"/>
                <a:ea typeface="+mn-ea"/>
                <a:cs typeface="+mn-cs"/>
              </a:rPr>
              <a:t> “What is 9 – 2?” </a:t>
            </a:r>
            <a:r>
              <a:rPr lang="zh-CN" altLang="en-US" sz="3600" kern="1200" dirty="0">
                <a:latin typeface="+mn-lt"/>
                <a:ea typeface="宋体" panose="02010600030101010101" pitchFamily="2" charset="-122"/>
                <a:cs typeface="+mn-cs"/>
              </a:rPr>
              <a:t>。学生输入答案后程序显示该答案是否正确。</a:t>
            </a:r>
            <a:endParaRPr lang="en-US" altLang="en-US" sz="3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2800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68450" y="4503738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SubtractionQuiz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6870" name="Picture 7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50" y="4503738"/>
            <a:ext cx="2819400" cy="569912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6871" name="AutoShape 8">
            <a:hlinkClick r:id="rId6"/>
          </p:cNvPr>
          <p:cNvSpPr/>
          <p:nvPr/>
        </p:nvSpPr>
        <p:spPr>
          <a:xfrm>
            <a:off x="930275" y="448468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示例：计算身体质量指数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193675" y="931863"/>
            <a:ext cx="8718550" cy="2497137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身体质量指数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(BMI)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是关于体重指标的健康测量，可以通过以千克为单位的体重除以以米为单位的身高的平方得到。针对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20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岁及以上年龄的人群，他们的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BMI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值说明如下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6522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76388" y="5888038"/>
            <a:ext cx="4032250" cy="455613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ComputeAndInterpretBMI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151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813" y="5772150"/>
            <a:ext cx="2381250" cy="6080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152" name="Rectangle 8"/>
          <p:cNvSpPr/>
          <p:nvPr/>
        </p:nvSpPr>
        <p:spPr>
          <a:xfrm>
            <a:off x="0" y="28876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3" name="Rectangle 10"/>
          <p:cNvSpPr/>
          <p:nvPr/>
        </p:nvSpPr>
        <p:spPr>
          <a:xfrm>
            <a:off x="0" y="28876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4" name="Rectangle 12"/>
          <p:cNvSpPr/>
          <p:nvPr/>
        </p:nvSpPr>
        <p:spPr>
          <a:xfrm>
            <a:off x="0" y="3000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5" name="Rectangle 14"/>
          <p:cNvSpPr/>
          <p:nvPr/>
        </p:nvSpPr>
        <p:spPr>
          <a:xfrm>
            <a:off x="0" y="30337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56" name="AutoShape 15">
            <a:hlinkClick r:id="rId6"/>
          </p:cNvPr>
          <p:cNvSpPr/>
          <p:nvPr/>
        </p:nvSpPr>
        <p:spPr>
          <a:xfrm>
            <a:off x="962025" y="584835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23863" y="3541713"/>
          <a:ext cx="6334125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705100" imgH="815975" progId="Word.Picture.8">
                  <p:embed/>
                </p:oleObj>
              </mc:Choice>
              <mc:Fallback>
                <p:oleObj r:id="rId7" imgW="2705100" imgH="81597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863" y="3541713"/>
                        <a:ext cx="6334125" cy="1925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示例学习：计算税率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31775" y="1009650"/>
            <a:ext cx="8610600" cy="25908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美国国家联邦个人收入所得税是基于纳税人登记的 身份和可征税收入计算的。其身份分为四种：单身纳税人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(single)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，已婚共同纳税人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(Married Filing Jointly)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，已婚单独纳税人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(Married Filing Separately)</a:t>
            </a: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家庭户主纳税人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(Head of Household)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。下表是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2009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年的税率。</a:t>
            </a:r>
            <a:endParaRPr lang="en-US" altLang="en-US" sz="22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37893" name="Rectangle 91"/>
          <p:cNvSpPr/>
          <p:nvPr/>
        </p:nvSpPr>
        <p:spPr>
          <a:xfrm>
            <a:off x="0" y="25622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defTabSz="914400" eaLnBrk="0" hangingPunct="0">
              <a:tabLst>
                <a:tab pos="3246755" algn="l"/>
              </a:tabLst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37894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50" y="3736975"/>
            <a:ext cx="9201150" cy="235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Problem: Computing Taxes, cont.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8915" name="Rectangle 9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356225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 (status == 0) {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Compute tax for single filers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 if (status == 1) {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Compute tax for married file jointly 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or qualifying widow(er)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 if (status == 2) {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Compute tax for married file separately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 if (status == 3) {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Compute tax for head of household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 {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// Display wrong status</a:t>
            </a:r>
            <a:endParaRPr lang="en-US" altLang="zh-CN" sz="2000" b="1" kern="1200" dirty="0">
              <a:solidFill>
                <a:srgbClr val="000000"/>
              </a:solidFill>
              <a:latin typeface="Courier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389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25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957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62000" y="6019800"/>
            <a:ext cx="5105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ComputeTax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8918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6019800"/>
            <a:ext cx="2819400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8919" name="Rectangle 8"/>
          <p:cNvSpPr/>
          <p:nvPr/>
        </p:nvSpPr>
        <p:spPr>
          <a:xfrm>
            <a:off x="1833563" y="25495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8920" name="AutoShape 10">
            <a:hlinkClick r:id="rId6"/>
          </p:cNvPr>
          <p:cNvSpPr/>
          <p:nvPr/>
        </p:nvSpPr>
        <p:spPr>
          <a:xfrm>
            <a:off x="501650" y="6194425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逻辑操作符</a:t>
            </a:r>
          </a:p>
        </p:txBody>
      </p:sp>
      <p:sp>
        <p:nvSpPr>
          <p:cNvPr id="39939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逻辑操作符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也称为布尔操作符，它们对布尔值进行计算。</a:t>
            </a: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39941" name="表格 39940"/>
          <p:cNvGraphicFramePr/>
          <p:nvPr/>
        </p:nvGraphicFramePr>
        <p:xfrm>
          <a:off x="1527175" y="2362200"/>
          <a:ext cx="6397625" cy="3314700"/>
        </p:xfrm>
        <a:graphic>
          <a:graphicData uri="http://schemas.openxmlformats.org/drawingml/2006/table">
            <a:tbl>
              <a:tblPr/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Operator</a:t>
                      </a:r>
                      <a:endParaRPr lang="en-US" altLang="zh-CN" sz="2000" b="1" i="1" dirty="0">
                        <a:latin typeface="I Times Italic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  <a:endParaRPr lang="en-US" altLang="zh-CN" sz="2000" b="1" i="1" dirty="0">
                        <a:latin typeface="I Times Italic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Description</a:t>
                      </a:r>
                      <a:endParaRPr lang="en-US" altLang="zh-CN" sz="2000" b="1" i="1" dirty="0"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negation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5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conjunction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9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disjunction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exclusive or </a:t>
                      </a: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异或</a:t>
                      </a:r>
                      <a:endParaRPr lang="en-US" altLang="zh-CN" sz="2000" dirty="0">
                        <a:solidFill>
                          <a:srgbClr val="000000"/>
                        </a:solidFill>
                        <a:latin typeface="Times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914400" eaLnBrk="1" hangingPunct="1">
                        <a:lnSpc>
                          <a:spcPct val="200000"/>
                        </a:lnSpc>
                        <a:buNone/>
                        <a:tabLst>
                          <a:tab pos="938530" algn="ctr"/>
                          <a:tab pos="2025650" algn="ctr"/>
                          <a:tab pos="3053080" algn="ctr"/>
                          <a:tab pos="4091305" algn="ctr"/>
                        </a:tabLst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logical exclusion</a:t>
                      </a:r>
                      <a:endParaRPr lang="en-US" altLang="zh-CN" sz="2000" dirty="0">
                        <a:solidFill>
                          <a:srgbClr val="000080"/>
                        </a:solidFill>
                        <a:latin typeface="Goudy Sans Medium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!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的真值表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096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0964" name="Rectangle 3"/>
          <p:cNvSpPr/>
          <p:nvPr/>
        </p:nvSpPr>
        <p:spPr>
          <a:xfrm>
            <a:off x="2362200" y="32480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5" name="Rectangle 4"/>
          <p:cNvSpPr/>
          <p:nvPr/>
        </p:nvSpPr>
        <p:spPr>
          <a:xfrm>
            <a:off x="2052638" y="30194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6" name="Rectangle 5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6"/>
          <p:cNvSpPr/>
          <p:nvPr/>
        </p:nvSpPr>
        <p:spPr>
          <a:xfrm>
            <a:off x="0" y="30210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0968" name="Rectangle 7"/>
          <p:cNvSpPr/>
          <p:nvPr/>
        </p:nvSpPr>
        <p:spPr>
          <a:xfrm>
            <a:off x="0" y="30210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5575" y="1431925"/>
          <a:ext cx="8718550" cy="4224339"/>
        </p:xfrm>
        <a:graphic>
          <a:graphicData uri="http://schemas.openxmlformats.org/drawingml/2006/table">
            <a:tbl>
              <a:tblPr/>
              <a:tblGrid>
                <a:gridCol w="96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!p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(assume age = 24, weight = 140)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!(age &gt; 18) is false, because (age &gt; 18) is true.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!(weight == 150)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is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because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(weight == 150)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is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.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&amp;&amp;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的真值表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198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/>
          <p:nvPr/>
        </p:nvSpPr>
        <p:spPr>
          <a:xfrm>
            <a:off x="2052638" y="27955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0" y="2724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0" name="Rectangle 5"/>
          <p:cNvSpPr/>
          <p:nvPr/>
        </p:nvSpPr>
        <p:spPr>
          <a:xfrm>
            <a:off x="0" y="28114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0825" y="1239838"/>
          <a:ext cx="8642350" cy="5078414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1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&amp;&amp; 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(assume age = 24, weight = 140)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&lt;= 18) &amp;&amp; (weight &lt; 140) is false, because (age &gt; 18) and (weight &lt;= 140) are both false.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18) &amp;&amp; (weight &gt; 140) is false, because (weight &gt; 140) is false.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18) &amp;&amp; (weight &gt;= 140) is true, because both (age &gt; 18) and (weight &gt;= 140) are true.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||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操作符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的真值表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301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29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2052638" y="27955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4"/>
          <p:cNvSpPr/>
          <p:nvPr/>
        </p:nvSpPr>
        <p:spPr>
          <a:xfrm>
            <a:off x="0" y="27924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3014" name="Rectangle 5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32" name="Group 40"/>
          <p:cNvGraphicFramePr>
            <a:graphicFrameLocks noGrp="1"/>
          </p:cNvGraphicFramePr>
          <p:nvPr/>
        </p:nvGraphicFramePr>
        <p:xfrm>
          <a:off x="155575" y="1393825"/>
          <a:ext cx="8718550" cy="508159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|| 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(assume age = 24, weihgt = 140)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1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34) || (weight &lt;= 140) is true, because (age &gt; 34) is false, but (weight &lt;= 140) is true.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14) || (weight &gt;= 150) is false, because (age &gt; 14) is true.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3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Book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关系操作符</a:t>
            </a:r>
          </a:p>
        </p:txBody>
      </p:sp>
      <p:sp>
        <p:nvSpPr>
          <p:cNvPr id="1028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030" name="Rectangle 5"/>
          <p:cNvSpPr/>
          <p:nvPr/>
        </p:nvSpPr>
        <p:spPr>
          <a:xfrm>
            <a:off x="0" y="26479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0" y="26479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193675" y="1431925"/>
          <a:ext cx="879475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16400" imgH="1560195" progId="Word.Picture.8">
                  <p:embed/>
                </p:oleObj>
              </mc:Choice>
              <mc:Fallback>
                <p:oleObj r:id="rId3" imgW="4216400" imgH="156019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675" y="1431925"/>
                        <a:ext cx="8794750" cy="325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^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操作符的真值表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403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4036" name="Rectangle 3"/>
          <p:cNvSpPr/>
          <p:nvPr/>
        </p:nvSpPr>
        <p:spPr>
          <a:xfrm>
            <a:off x="2052638" y="27955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4037" name="Rectangle 4"/>
          <p:cNvSpPr/>
          <p:nvPr/>
        </p:nvSpPr>
        <p:spPr>
          <a:xfrm>
            <a:off x="2052638" y="27955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4038" name="Rectangle 7"/>
          <p:cNvSpPr/>
          <p:nvPr/>
        </p:nvSpPr>
        <p:spPr>
          <a:xfrm>
            <a:off x="0" y="28194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3675" y="1316038"/>
          <a:ext cx="8680450" cy="5175251"/>
        </p:xfrm>
        <a:graphic>
          <a:graphicData uri="http://schemas.openxmlformats.org/drawingml/2006/table">
            <a:tbl>
              <a:tblPr/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6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^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I Times Italic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Example (assume age = 24, weight = 140)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34) ^ (weight &gt; 140) is true, because (age &gt; 34) is false and (weight &gt; 140) is false.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34) ^ (weight &gt;= 140) is true, because (age &gt; 34) is false but (weight &gt;= 140) is true.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(age &gt; 14) ^ (weight &gt; 140) is true, because (age &gt; 14) is true and (weight &gt; 140) is false.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7895" algn="ctr"/>
                          <a:tab pos="2025650" algn="ctr"/>
                          <a:tab pos="3052445" algn="ctr"/>
                          <a:tab pos="4090670" algn="ctr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Goudy Sans Medium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 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示例程序</a:t>
            </a:r>
          </a:p>
        </p:txBody>
      </p:sp>
      <p:sp>
        <p:nvSpPr>
          <p:cNvPr id="4505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5060" name="Text Box 3"/>
          <p:cNvSpPr txBox="1"/>
          <p:nvPr/>
        </p:nvSpPr>
        <p:spPr>
          <a:xfrm>
            <a:off x="381000" y="1371600"/>
            <a:ext cx="85344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914400" eaLnBrk="0" hangingPunct="0">
              <a:tabLst>
                <a:tab pos="1771650" algn="l"/>
                <a:tab pos="36576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该程序检查一个数是否能同时被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整除，或者能被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之一整除，或者仅能被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其中的一个数整除，并分别给出答案。</a:t>
            </a:r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95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41375" y="4416425"/>
            <a:ext cx="3154363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TestBooleanOperators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062" name="AutoShape 5">
            <a:hlinkClick r:id="rId4" action="ppaction://program"/>
          </p:cNvPr>
          <p:cNvSpPr/>
          <p:nvPr/>
        </p:nvSpPr>
        <p:spPr>
          <a:xfrm>
            <a:off x="4225925" y="4389438"/>
            <a:ext cx="1803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 eaLnBrk="0" hangingPunct="0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5063" name="AutoShape 6">
            <a:hlinkClick r:id="rId5"/>
          </p:cNvPr>
          <p:cNvSpPr/>
          <p:nvPr/>
        </p:nvSpPr>
        <p:spPr>
          <a:xfrm>
            <a:off x="193675" y="4389438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3716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</a:t>
            </a:r>
          </a:p>
        </p:txBody>
      </p:sp>
      <p:sp>
        <p:nvSpPr>
          <p:cNvPr id="4608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381000" y="1371600"/>
            <a:ext cx="8534400" cy="46307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System.out.println("Is " + number + " divisible by 2 and 3? " +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  ((number % 2 == 0) &amp;&amp; (number % 3 == 0)));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  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System.out.println("Is " + 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+ " divisible by 2 or 3? " +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  ((num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% 2 == 0) || (num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% 3 == 0)));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 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 System.out.println("Is " + 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+ 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   " divisible by 2 or 3, but not both? " +</a:t>
            </a:r>
          </a:p>
          <a:p>
            <a:pPr defTabSz="914400" eaLnBrk="0" hangingPunct="0">
              <a:spcBef>
                <a:spcPct val="50000"/>
              </a:spcBef>
              <a:tabLst>
                <a:tab pos="1771650" algn="l"/>
                <a:tab pos="3657600" algn="l"/>
              </a:tabLst>
            </a:pPr>
            <a:r>
              <a:rPr lang="en-US" altLang="en-US" sz="2200" dirty="0">
                <a:latin typeface="Times New Roman" panose="02020603050405020304" pitchFamily="18" charset="0"/>
              </a:rPr>
              <a:t>   ((num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% 2 == 0) ^ (num</a:t>
            </a:r>
            <a:r>
              <a:rPr lang="en-US" altLang="en-US" dirty="0">
                <a:latin typeface="Times New Roman" panose="02020603050405020304" pitchFamily="18" charset="0"/>
              </a:rPr>
              <a:t>ber</a:t>
            </a:r>
            <a:r>
              <a:rPr lang="en-US" altLang="en-US" sz="2200" dirty="0">
                <a:latin typeface="Times New Roman" panose="02020603050405020304" pitchFamily="18" charset="0"/>
              </a:rPr>
              <a:t> % 3 == 0))); </a:t>
            </a:r>
          </a:p>
        </p:txBody>
      </p:sp>
      <p:sp>
        <p:nvSpPr>
          <p:cNvPr id="1679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30913" y="4735513"/>
            <a:ext cx="3113088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TestBooleanOperators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86" name="AutoShape 5">
            <a:hlinkClick r:id="rId4" action="ppaction://program"/>
          </p:cNvPr>
          <p:cNvSpPr/>
          <p:nvPr/>
        </p:nvSpPr>
        <p:spPr>
          <a:xfrm>
            <a:off x="7221538" y="5580063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 eaLnBrk="0" hangingPunct="0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6087" name="AutoShape 6">
            <a:hlinkClick r:id="rId5"/>
          </p:cNvPr>
          <p:cNvSpPr/>
          <p:nvPr/>
        </p:nvSpPr>
        <p:spPr>
          <a:xfrm>
            <a:off x="5416550" y="4735513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示例学习：判定闰年</a:t>
            </a:r>
          </a:p>
        </p:txBody>
      </p:sp>
      <p:sp>
        <p:nvSpPr>
          <p:cNvPr id="4710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6998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114800" y="5715000"/>
            <a:ext cx="16764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LeapYear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109" name="AutoShape 4">
            <a:hlinkClick r:id="rId4" action="ppaction://program"/>
          </p:cNvPr>
          <p:cNvSpPr/>
          <p:nvPr/>
        </p:nvSpPr>
        <p:spPr>
          <a:xfrm>
            <a:off x="5943600" y="5715000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 eaLnBrk="0" hangingPunct="0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7110" name="Text Box 5"/>
          <p:cNvSpPr txBox="1"/>
          <p:nvPr/>
        </p:nvSpPr>
        <p:spPr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7111" name="Text Box 6"/>
          <p:cNvSpPr txBox="1"/>
          <p:nvPr/>
        </p:nvSpPr>
        <p:spPr>
          <a:xfrm>
            <a:off x="152400" y="1447800"/>
            <a:ext cx="8991600" cy="3505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该程序提示用户输入一个整数，然后判定该整数代表的年是否是闰年。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如果某年可以被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整除而不能被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整除，或者可以被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400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整除，则这一年是闰年。</a:t>
            </a:r>
          </a:p>
          <a:p>
            <a:pPr eaLnBrk="0" hangingPunct="0">
              <a:spcBef>
                <a:spcPct val="5000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en-US" sz="32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year % 4 == 0</a:t>
            </a:r>
            <a:r>
              <a:rPr lang="en-US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&amp;&amp; </a:t>
            </a:r>
            <a:r>
              <a:rPr lang="en-US" altLang="en-US" sz="32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year % 100 != 0</a:t>
            </a:r>
            <a:r>
              <a:rPr lang="en-US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 || (</a:t>
            </a:r>
            <a:r>
              <a:rPr lang="en-US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year % 400 == 0</a:t>
            </a:r>
            <a:r>
              <a:rPr lang="en-US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7112" name="AutoShape 15">
            <a:hlinkClick r:id="rId5"/>
          </p:cNvPr>
          <p:cNvSpPr/>
          <p:nvPr/>
        </p:nvSpPr>
        <p:spPr>
          <a:xfrm>
            <a:off x="3457575" y="5694363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42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switch</a:t>
            </a: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</a:t>
            </a: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zh-CN" altLang="en-US" sz="2000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语法规则：</a:t>
            </a:r>
            <a:endParaRPr lang="en-US" altLang="en-US" sz="2000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en-US" sz="2000" kern="1200" dirty="0"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switch (</a:t>
            </a:r>
            <a:r>
              <a:rPr lang="en-US" altLang="en-US" sz="2000" kern="12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status</a:t>
            </a: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 {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case 0:  compute taxes for single filers;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break;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case 1:  compute taxes for married file jointly;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break;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case 2:  compute taxes for married file separately;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break;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case 3:  compute taxes for head of household;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break;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default: System.out.println("Errors: invalid status");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          System.exit(1);</a:t>
            </a: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2000" kern="1200" dirty="0"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}</a:t>
            </a:r>
          </a:p>
        </p:txBody>
      </p:sp>
      <p:sp>
        <p:nvSpPr>
          <p:cNvPr id="481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165100"/>
            <a:ext cx="7772400" cy="536575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sz="3800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switch</a:t>
            </a: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语句流程图</a:t>
            </a:r>
          </a:p>
        </p:txBody>
      </p:sp>
      <p:sp>
        <p:nvSpPr>
          <p:cNvPr id="4915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35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49156" name="Rectangle 7"/>
          <p:cNvSpPr/>
          <p:nvPr/>
        </p:nvSpPr>
        <p:spPr>
          <a:xfrm>
            <a:off x="2743200" y="18859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9157" name="Rectangle 9"/>
          <p:cNvSpPr/>
          <p:nvPr/>
        </p:nvSpPr>
        <p:spPr>
          <a:xfrm>
            <a:off x="0" y="18859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4915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1035050"/>
            <a:ext cx="8064500" cy="5338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语句的规则</a:t>
            </a:r>
          </a:p>
        </p:txBody>
      </p:sp>
      <p:sp>
        <p:nvSpPr>
          <p:cNvPr id="5017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0180" name="Rectangle 5"/>
          <p:cNvSpPr/>
          <p:nvPr/>
        </p:nvSpPr>
        <p:spPr>
          <a:xfrm>
            <a:off x="3733800" y="1257300"/>
            <a:ext cx="5181600" cy="44958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语法规则：</a:t>
            </a:r>
            <a:endParaRPr lang="en-US" altLang="zh-CN" sz="18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9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switch (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switch-expression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) {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value1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:  statement(s)1;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break;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value2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: statement(s)2;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break;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… 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  <a:sym typeface="+mn-ea"/>
              </a:rPr>
              <a:t>… 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…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</a:t>
            </a: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valueN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: statement(s)N;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break;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default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: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statement(s)-for-default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  <a:endParaRPr lang="en-US" altLang="en-US" sz="18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762000" y="1333500"/>
            <a:ext cx="4419600" cy="1790700"/>
            <a:chOff x="762000" y="1333500"/>
            <a:chExt cx="4419600" cy="1790700"/>
          </a:xfrm>
        </p:grpSpPr>
        <p:sp>
          <p:nvSpPr>
            <p:cNvPr id="50190" name="Rectangle 6"/>
            <p:cNvSpPr/>
            <p:nvPr/>
          </p:nvSpPr>
          <p:spPr>
            <a:xfrm>
              <a:off x="762000" y="1333500"/>
              <a:ext cx="2743200" cy="1790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/>
            <a:lstStyle/>
            <a:p>
              <a:pPr marL="55880" indent="-55880" algn="just" defTabSz="287655" eaLnBrk="0" hangingPunct="0">
                <a:lnSpc>
                  <a:spcPct val="90000"/>
                </a:lnSpc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switch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语句中表达式的值必须是整型、字符或字符串型。即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int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short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byte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或者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char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、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String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型。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Switch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会根据表达式的值，执行符合常量表达式的语句序列</a:t>
              </a:r>
              <a:endParaRPr lang="en-US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0191" name="Line 7"/>
            <p:cNvSpPr/>
            <p:nvPr/>
          </p:nvSpPr>
          <p:spPr>
            <a:xfrm>
              <a:off x="3467100" y="1447800"/>
              <a:ext cx="1714500" cy="5715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</p:grpSp>
      <p:grpSp>
        <p:nvGrpSpPr>
          <p:cNvPr id="3" name="组合 28"/>
          <p:cNvGrpSpPr/>
          <p:nvPr/>
        </p:nvGrpSpPr>
        <p:grpSpPr>
          <a:xfrm>
            <a:off x="762000" y="2514600"/>
            <a:ext cx="3352800" cy="2247900"/>
            <a:chOff x="762000" y="2628900"/>
            <a:chExt cx="3352801" cy="2247900"/>
          </a:xfrm>
        </p:grpSpPr>
        <p:sp>
          <p:nvSpPr>
            <p:cNvPr id="50183" name="TextBox 22"/>
            <p:cNvSpPr txBox="1"/>
            <p:nvPr/>
          </p:nvSpPr>
          <p:spPr>
            <a:xfrm>
              <a:off x="762000" y="3371671"/>
              <a:ext cx="2743200" cy="1200329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just"/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当表达式的值没有匹配的常量表达式时，则执行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default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定义的语句序列，即“语句序列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n+1”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0184" name="组合 27"/>
            <p:cNvGrpSpPr/>
            <p:nvPr/>
          </p:nvGrpSpPr>
          <p:grpSpPr>
            <a:xfrm>
              <a:off x="3535045" y="2628900"/>
              <a:ext cx="579756" cy="2247900"/>
              <a:chOff x="3535045" y="2628900"/>
              <a:chExt cx="579756" cy="2247900"/>
            </a:xfrm>
          </p:grpSpPr>
          <p:grpSp>
            <p:nvGrpSpPr>
              <p:cNvPr id="50185" name="组合 21"/>
              <p:cNvGrpSpPr/>
              <p:nvPr/>
            </p:nvGrpSpPr>
            <p:grpSpPr>
              <a:xfrm>
                <a:off x="3543300" y="2628900"/>
                <a:ext cx="571501" cy="1600200"/>
                <a:chOff x="2171699" y="2590800"/>
                <a:chExt cx="647701" cy="1600200"/>
              </a:xfrm>
            </p:grpSpPr>
            <p:cxnSp>
              <p:nvCxnSpPr>
                <p:cNvPr id="50187" name="直接箭头连接符 14"/>
                <p:cNvCxnSpPr/>
                <p:nvPr/>
              </p:nvCxnSpPr>
              <p:spPr>
                <a:xfrm flipV="1">
                  <a:off x="2171700" y="2590800"/>
                  <a:ext cx="647700" cy="857250"/>
                </a:xfrm>
                <a:prstGeom prst="straightConnector1">
                  <a:avLst/>
                </a:prstGeom>
                <a:ln w="12700" cap="flat" cmpd="sng">
                  <a:solidFill>
                    <a:srgbClr val="0070C0"/>
                  </a:solidFill>
                  <a:prstDash val="solid"/>
                  <a:headEnd type="none" w="sm" len="sm"/>
                  <a:tailEnd type="arrow" w="med" len="med"/>
                </a:ln>
              </p:spPr>
            </p:cxnSp>
            <p:cxnSp>
              <p:nvCxnSpPr>
                <p:cNvPr id="50188" name="直接箭头连接符 16"/>
                <p:cNvCxnSpPr/>
                <p:nvPr/>
              </p:nvCxnSpPr>
              <p:spPr>
                <a:xfrm flipV="1">
                  <a:off x="2171700" y="3200400"/>
                  <a:ext cx="533400" cy="247650"/>
                </a:xfrm>
                <a:prstGeom prst="straightConnector1">
                  <a:avLst/>
                </a:prstGeom>
                <a:ln w="12700" cap="flat" cmpd="sng">
                  <a:solidFill>
                    <a:srgbClr val="0070C0"/>
                  </a:solidFill>
                  <a:prstDash val="solid"/>
                  <a:headEnd type="none" w="sm" len="sm"/>
                  <a:tailEnd type="arrow" w="med" len="med"/>
                </a:ln>
              </p:spPr>
            </p:cxnSp>
            <p:cxnSp>
              <p:nvCxnSpPr>
                <p:cNvPr id="50189" name="直接箭头连接符 18"/>
                <p:cNvCxnSpPr/>
                <p:nvPr/>
              </p:nvCxnSpPr>
              <p:spPr>
                <a:xfrm rot="-5400000" flipH="1">
                  <a:off x="2076449" y="3562350"/>
                  <a:ext cx="723900" cy="533400"/>
                </a:xfrm>
                <a:prstGeom prst="straightConnector1">
                  <a:avLst/>
                </a:prstGeom>
                <a:ln w="12700" cap="flat" cmpd="sng">
                  <a:solidFill>
                    <a:srgbClr val="0070C0"/>
                  </a:solidFill>
                  <a:prstDash val="solid"/>
                  <a:headEnd type="none" w="sm" len="sm"/>
                  <a:tailEnd type="arrow" w="med" len="med"/>
                </a:ln>
              </p:spPr>
            </p:cxnSp>
          </p:grpSp>
          <p:cxnSp>
            <p:nvCxnSpPr>
              <p:cNvPr id="50186" name="直接箭头连接符 25"/>
              <p:cNvCxnSpPr/>
              <p:nvPr/>
            </p:nvCxnSpPr>
            <p:spPr>
              <a:xfrm>
                <a:off x="3535045" y="3504565"/>
                <a:ext cx="541655" cy="1372235"/>
              </a:xfrm>
              <a:prstGeom prst="straightConnector1">
                <a:avLst/>
              </a:prstGeom>
              <a:ln w="38100" cap="flat" cmpd="sng">
                <a:solidFill>
                  <a:srgbClr val="0070C0"/>
                </a:solidFill>
                <a:prstDash val="solid"/>
                <a:headEnd type="none" w="sm" len="sm"/>
                <a:tailEnd type="arrow" w="med" len="med"/>
              </a:ln>
            </p:spPr>
          </p:cxnSp>
        </p:grpSp>
      </p:grpSp>
      <p:sp>
        <p:nvSpPr>
          <p:cNvPr id="4" name="文本框 3"/>
          <p:cNvSpPr txBox="1"/>
          <p:nvPr/>
        </p:nvSpPr>
        <p:spPr>
          <a:xfrm>
            <a:off x="3842385" y="5269230"/>
            <a:ext cx="4953635" cy="348615"/>
          </a:xfrm>
          <a:prstGeom prst="rect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</p:spPr>
        <p:txBody>
          <a:bodyPr wrap="square" rtlCol="0">
            <a:noAutofit/>
          </a:bodyPr>
          <a:lstStyle/>
          <a:p>
            <a:r>
              <a:rPr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 //other statement(s)</a:t>
            </a:r>
            <a:endParaRPr lang="en-US" altLang="zh-CN" sz="2000" b="1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语句的规则</a:t>
            </a:r>
          </a:p>
        </p:txBody>
      </p:sp>
      <p:sp>
        <p:nvSpPr>
          <p:cNvPr id="5120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342900" y="3581400"/>
            <a:ext cx="3810000" cy="1524000"/>
            <a:chOff x="342900" y="3771900"/>
            <a:chExt cx="3810000" cy="1524000"/>
          </a:xfrm>
        </p:grpSpPr>
        <p:sp>
          <p:nvSpPr>
            <p:cNvPr id="51212" name="Rectangle 15"/>
            <p:cNvSpPr/>
            <p:nvPr/>
          </p:nvSpPr>
          <p:spPr>
            <a:xfrm>
              <a:off x="342900" y="3771900"/>
              <a:ext cx="3048000" cy="1524000"/>
            </a:xfrm>
            <a:prstGeom prst="rect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/>
            <a:lstStyle/>
            <a:p>
              <a:pPr marL="55880" indent="-55880" algn="just" defTabSz="287655" eaLnBrk="0" hangingPunct="0"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	 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default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是可选参数，如果没有该参数，并且所有常量值与表达式的值不匹配，那么</a:t>
              </a:r>
              <a:r>
                <a:rPr lang="en-US" altLang="zh-CN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switch</a:t>
              </a:r>
              <a:r>
                <a:rPr lang="zh-CN" altLang="en-US" sz="1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语句就不会进行任何操作。</a:t>
              </a:r>
              <a:endParaRPr lang="en-US" altLang="en-US" sz="1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1213" name="Line 16"/>
            <p:cNvSpPr/>
            <p:nvPr/>
          </p:nvSpPr>
          <p:spPr>
            <a:xfrm>
              <a:off x="3390900" y="4152900"/>
              <a:ext cx="762000" cy="342900"/>
            </a:xfrm>
            <a:prstGeom prst="line">
              <a:avLst/>
            </a:prstGeom>
            <a:ln w="12700" cap="flat" cmpd="sng">
              <a:solidFill>
                <a:srgbClr val="00B050"/>
              </a:solidFill>
              <a:prstDash val="solid"/>
              <a:headEnd type="none" w="sm" len="sm"/>
              <a:tailEnd type="stealth" w="sm" len="sm"/>
            </a:ln>
          </p:spPr>
        </p:sp>
      </p:grpSp>
      <p:sp>
        <p:nvSpPr>
          <p:cNvPr id="51205" name="Rectangle 5"/>
          <p:cNvSpPr/>
          <p:nvPr/>
        </p:nvSpPr>
        <p:spPr>
          <a:xfrm>
            <a:off x="3733800" y="1257300"/>
            <a:ext cx="5181600" cy="44958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switch (switch-expression) {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value1:  statement(s)1;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break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value2: statement(s)2;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break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… …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case valueN: statement(s)N;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       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break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  </a:t>
            </a:r>
            <a:r>
              <a:rPr lang="en-US" altLang="en-US" sz="1800" b="1" dirty="0">
                <a:solidFill>
                  <a:srgbClr val="339933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default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: 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statement(s)-for-default</a:t>
            </a: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;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42900" y="1257300"/>
            <a:ext cx="4953000" cy="2781300"/>
            <a:chOff x="342900" y="1257300"/>
            <a:chExt cx="4953000" cy="2781300"/>
          </a:xfrm>
        </p:grpSpPr>
        <p:grpSp>
          <p:nvGrpSpPr>
            <p:cNvPr id="51207" name="组合 16"/>
            <p:cNvGrpSpPr/>
            <p:nvPr/>
          </p:nvGrpSpPr>
          <p:grpSpPr>
            <a:xfrm>
              <a:off x="3390900" y="2209800"/>
              <a:ext cx="1905000" cy="1828800"/>
              <a:chOff x="3390900" y="2209800"/>
              <a:chExt cx="1905000" cy="1828800"/>
            </a:xfrm>
          </p:grpSpPr>
          <p:sp>
            <p:nvSpPr>
              <p:cNvPr id="51209" name="Line 7"/>
              <p:cNvSpPr/>
              <p:nvPr/>
            </p:nvSpPr>
            <p:spPr>
              <a:xfrm>
                <a:off x="3390900" y="2209800"/>
                <a:ext cx="1866900" cy="2286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  <p:sp>
            <p:nvSpPr>
              <p:cNvPr id="51210" name="Line 13"/>
              <p:cNvSpPr/>
              <p:nvPr/>
            </p:nvSpPr>
            <p:spPr>
              <a:xfrm>
                <a:off x="3390900" y="2209800"/>
                <a:ext cx="1866900" cy="8763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  <p:sp>
            <p:nvSpPr>
              <p:cNvPr id="51211" name="Line 14"/>
              <p:cNvSpPr/>
              <p:nvPr/>
            </p:nvSpPr>
            <p:spPr>
              <a:xfrm>
                <a:off x="3390900" y="2209800"/>
                <a:ext cx="1905000" cy="18288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</p:grpSp>
        <p:sp>
          <p:nvSpPr>
            <p:cNvPr id="51208" name="TextBox 17"/>
            <p:cNvSpPr txBox="1"/>
            <p:nvPr/>
          </p:nvSpPr>
          <p:spPr>
            <a:xfrm>
              <a:off x="342900" y="1257300"/>
              <a:ext cx="3048000" cy="203009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just"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break 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是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可选的，但通常将它放在每个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case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分支的结尾以终止后面的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case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分支执行。如果某个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case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分支没有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break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结尾，则该分支执行完后，程序会继续执行后面的</a:t>
              </a:r>
              <a:r>
                <a:rPr lang="en-US" altLang="zh-CN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case</a:t>
              </a:r>
              <a:r>
                <a:rPr lang="zh-CN" altLang="en-US" sz="1800" b="1" dirty="0">
                  <a:solidFill>
                    <a:schemeClr val="tx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分支。</a:t>
              </a:r>
              <a:endParaRPr lang="zh-CN" altLang="en-US" sz="18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</a:p>
        </p:txBody>
      </p:sp>
      <p:sp>
        <p:nvSpPr>
          <p:cNvPr id="5222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2228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29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52230" name="Rectangle 6"/>
          <p:cNvSpPr/>
          <p:nvPr/>
        </p:nvSpPr>
        <p:spPr>
          <a:xfrm>
            <a:off x="1447800" y="2306638"/>
            <a:ext cx="4667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-6745"/>
              <a:gd name="adj2" fmla="val 177255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假设整型数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day 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2: </a:t>
            </a:r>
          </a:p>
        </p:txBody>
      </p:sp>
      <p:sp>
        <p:nvSpPr>
          <p:cNvPr id="52232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325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39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3252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-34231"/>
              <a:gd name="adj2" fmla="val 33119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匹配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case 2 </a:t>
            </a:r>
          </a:p>
        </p:txBody>
      </p:sp>
      <p:sp>
        <p:nvSpPr>
          <p:cNvPr id="53255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</a:p>
        </p:txBody>
      </p:sp>
      <p:sp>
        <p:nvSpPr>
          <p:cNvPr id="53256" name="Rectangle 6"/>
          <p:cNvSpPr/>
          <p:nvPr/>
        </p:nvSpPr>
        <p:spPr>
          <a:xfrm>
            <a:off x="574675" y="3082925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382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: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简单整数加法器</a:t>
            </a:r>
          </a:p>
        </p:txBody>
      </p:sp>
      <p:sp>
        <p:nvSpPr>
          <p:cNvPr id="2253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171011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019550" y="5618163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AdditionQuiz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33" name="AutoShape 4">
            <a:hlinkClick r:id="rId4" action="ppaction://program"/>
          </p:cNvPr>
          <p:cNvSpPr/>
          <p:nvPr/>
        </p:nvSpPr>
        <p:spPr>
          <a:xfrm>
            <a:off x="6991350" y="5618163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 eaLnBrk="0" hangingPunct="0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4" name="Text Box 5"/>
          <p:cNvSpPr txBox="1"/>
          <p:nvPr/>
        </p:nvSpPr>
        <p:spPr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5" name="Text Box 6"/>
          <p:cNvSpPr txBox="1"/>
          <p:nvPr/>
        </p:nvSpPr>
        <p:spPr>
          <a:xfrm>
            <a:off x="231775" y="1277938"/>
            <a:ext cx="8607425" cy="20415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该程序让一年级学生练习加法。程序随机产生两个一位数，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number1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number2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，然后显示</a:t>
            </a:r>
            <a:r>
              <a:rPr lang="en-US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“What is 7 + 9?”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当学生在对话框中输入答案后，程序显示答案是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tren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还是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false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2536" name="AutoShape 14">
            <a:hlinkClick r:id="rId5"/>
          </p:cNvPr>
          <p:cNvSpPr/>
          <p:nvPr/>
        </p:nvSpPr>
        <p:spPr>
          <a:xfrm>
            <a:off x="3343275" y="5618163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AutoShape 4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314950" y="5199349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动画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40" name="Rectangle 11"/>
          <p:cNvSpPr/>
          <p:nvPr/>
        </p:nvSpPr>
        <p:spPr>
          <a:xfrm>
            <a:off x="155575" y="4735513"/>
            <a:ext cx="5099050" cy="920750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lIns="92075" tIns="46038" rIns="92075" bIns="46038"/>
          <a:lstStyle/>
          <a:p>
            <a:pPr marL="116205" indent="-11620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重要提醒</a:t>
            </a:r>
            <a:r>
              <a:rPr lang="en-US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你无法运行按钮，请看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hlinkClick r:id="rId7"/>
              </a:rPr>
              <a:t>www.cs.armstrong.edu/liang/javaslidenote.doc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4275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4277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4278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-31958"/>
              <a:gd name="adj2" fmla="val 388944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case 3</a:t>
            </a:r>
          </a:p>
        </p:txBody>
      </p:sp>
      <p:sp>
        <p:nvSpPr>
          <p:cNvPr id="54280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  <p:sp>
        <p:nvSpPr>
          <p:cNvPr id="54281" name="Rectangle 6"/>
          <p:cNvSpPr/>
          <p:nvPr/>
        </p:nvSpPr>
        <p:spPr>
          <a:xfrm>
            <a:off x="574675" y="3429000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5299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5301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2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-30181"/>
              <a:gd name="adj2" fmla="val 445750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case 4 </a:t>
            </a:r>
          </a:p>
        </p:txBody>
      </p:sp>
      <p:sp>
        <p:nvSpPr>
          <p:cNvPr id="55304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  <p:sp>
        <p:nvSpPr>
          <p:cNvPr id="55305" name="Rectangle 6"/>
          <p:cNvSpPr/>
          <p:nvPr/>
        </p:nvSpPr>
        <p:spPr>
          <a:xfrm>
            <a:off x="571500" y="3773488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b="0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6323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42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6325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6326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-30630"/>
              <a:gd name="adj2" fmla="val 508306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case 5 </a:t>
            </a:r>
          </a:p>
        </p:txBody>
      </p:sp>
      <p:sp>
        <p:nvSpPr>
          <p:cNvPr id="56328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  <p:sp>
        <p:nvSpPr>
          <p:cNvPr id="56329" name="Rectangle 6"/>
          <p:cNvSpPr/>
          <p:nvPr/>
        </p:nvSpPr>
        <p:spPr>
          <a:xfrm>
            <a:off x="568325" y="4119563"/>
            <a:ext cx="949325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7347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7349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7350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654050" y="1123950"/>
            <a:ext cx="2573338" cy="536575"/>
          </a:xfrm>
          <a:prstGeom prst="wedgeRoundRectCallout">
            <a:avLst>
              <a:gd name="adj1" fmla="val 150185"/>
              <a:gd name="adj2" fmla="val 514778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遇到</a:t>
            </a:r>
            <a:r>
              <a:rPr lang="en-US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break</a:t>
            </a:r>
          </a:p>
        </p:txBody>
      </p:sp>
      <p:sp>
        <p:nvSpPr>
          <p:cNvPr id="57352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  <p:sp>
        <p:nvSpPr>
          <p:cNvPr id="57353" name="Rectangle 6"/>
          <p:cNvSpPr/>
          <p:nvPr/>
        </p:nvSpPr>
        <p:spPr>
          <a:xfrm>
            <a:off x="5494338" y="4119563"/>
            <a:ext cx="947737" cy="346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跟踪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switch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8371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44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58373" name="Rectangle 3"/>
          <p:cNvSpPr/>
          <p:nvPr/>
        </p:nvSpPr>
        <p:spPr>
          <a:xfrm>
            <a:off x="2705100" y="26193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8374" name="Text Box 4"/>
          <p:cNvSpPr txBox="1"/>
          <p:nvPr/>
        </p:nvSpPr>
        <p:spPr>
          <a:xfrm>
            <a:off x="385763" y="2238375"/>
            <a:ext cx="82962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b="1" dirty="0">
                <a:latin typeface="Times New Roman" panose="02020603050405020304" pitchFamily="18" charset="0"/>
              </a:rPr>
              <a:t>switch</a:t>
            </a:r>
            <a:r>
              <a:rPr lang="en-US" altLang="en-US" dirty="0">
                <a:latin typeface="Times New Roman" panose="02020603050405020304" pitchFamily="18" charset="0"/>
              </a:rPr>
              <a:t> (day) {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1: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2: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3: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4: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5: System.out.println("Weekday"); </a:t>
            </a:r>
            <a:r>
              <a:rPr lang="en-US" altLang="en-US" b="1" dirty="0">
                <a:latin typeface="Times New Roman" panose="02020603050405020304" pitchFamily="18" charset="0"/>
              </a:rPr>
              <a:t>break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0: 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  </a:t>
            </a:r>
            <a:r>
              <a:rPr lang="en-US" altLang="en-US" b="1" dirty="0">
                <a:latin typeface="Times New Roman" panose="02020603050405020304" pitchFamily="18" charset="0"/>
              </a:rPr>
              <a:t>case</a:t>
            </a:r>
            <a:r>
              <a:rPr lang="en-US" altLang="en-US" dirty="0">
                <a:latin typeface="Times New Roman" panose="02020603050405020304" pitchFamily="18" charset="0"/>
              </a:rPr>
              <a:t> 6: System.out.println("Weekend"); </a:t>
            </a:r>
            <a:endParaRPr lang="en-US" altLang="en-US" u="sng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dirty="0">
                <a:latin typeface="Times New Roman" panose="02020603050405020304" pitchFamily="18" charset="0"/>
              </a:rPr>
              <a:t>}  </a:t>
            </a:r>
            <a:endParaRPr lang="en-US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189447" name="AutoShape 7"/>
          <p:cNvSpPr/>
          <p:nvPr/>
        </p:nvSpPr>
        <p:spPr>
          <a:xfrm>
            <a:off x="762000" y="1066800"/>
            <a:ext cx="2573338" cy="536575"/>
          </a:xfrm>
          <a:prstGeom prst="wedgeRoundRectCallout">
            <a:avLst>
              <a:gd name="adj1" fmla="val -57167"/>
              <a:gd name="adj2" fmla="val 83403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退出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switch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</a:p>
        </p:txBody>
      </p:sp>
      <p:sp>
        <p:nvSpPr>
          <p:cNvPr id="58376" name="Rectangle 8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/>
          <a:p>
            <a:pPr algn="ctr" eaLnBrk="0" hangingPunct="0"/>
            <a:r>
              <a:rPr lang="zh-CN" altLang="en-US" sz="1800" dirty="0">
                <a:solidFill>
                  <a:schemeClr val="bg2"/>
                </a:solidFill>
                <a:latin typeface="Forte" panose="03060902040502070203" pitchFamily="66" charset="0"/>
                <a:ea typeface="宋体" panose="02010600030101010101" pitchFamily="2" charset="-122"/>
              </a:rPr>
              <a:t>动画</a:t>
            </a:r>
            <a:endParaRPr lang="en-US" altLang="en-US" sz="1800" dirty="0">
              <a:solidFill>
                <a:schemeClr val="bg2"/>
              </a:solidFill>
              <a:latin typeface="Forte" panose="03060902040502070203" pitchFamily="66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5500" y="5562600"/>
            <a:ext cx="65151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思考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设计编程：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WhatDayIsSomeday.java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假设今天是星期天，判断今天之后的第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天是星期几？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193675" y="241300"/>
            <a:ext cx="8640763" cy="460375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示例学习：中国生肖年份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193675" y="855663"/>
            <a:ext cx="8683625" cy="1690687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Write a program that prompts the user to enter a year and displays the animal for the year. </a:t>
            </a:r>
          </a:p>
        </p:txBody>
      </p:sp>
      <p:sp>
        <p:nvSpPr>
          <p:cNvPr id="593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45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867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336800" y="5810250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ChineseZodiac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9398" name="Picture 5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600" y="5810250"/>
            <a:ext cx="2819400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939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9400" name="AutoShape 9">
            <a:hlinkClick r:id="rId6"/>
          </p:cNvPr>
          <p:cNvSpPr/>
          <p:nvPr/>
        </p:nvSpPr>
        <p:spPr>
          <a:xfrm>
            <a:off x="1768475" y="5772150"/>
            <a:ext cx="468313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940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850" y="1931988"/>
            <a:ext cx="7226300" cy="368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条件表达式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条件表达式的语法：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Pct val="75000"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boolean-expression ? exp1 : exp2</a:t>
            </a:r>
          </a:p>
          <a:p>
            <a:pPr lvl="1" algn="ctr" eaLnBrk="1" hangingPunct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zh-CN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布尔表达式</a:t>
            </a:r>
            <a:r>
              <a:rPr lang="en-US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? </a:t>
            </a:r>
            <a:r>
              <a:rPr lang="zh-CN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表达式</a:t>
            </a:r>
            <a:r>
              <a:rPr lang="en-US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1:</a:t>
            </a:r>
            <a:r>
              <a:rPr lang="zh-CN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表达式</a:t>
            </a:r>
            <a:r>
              <a:rPr lang="en-US" altLang="en-US" b="1" kern="1200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en-US" sz="3000" kern="1200" dirty="0">
              <a:latin typeface="+mn-lt"/>
              <a:ea typeface="+mn-ea"/>
              <a:cs typeface="+mn-cs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SzPct val="65000"/>
              <a:buFont typeface="Monotype Sorts" pitchFamily="2" charset="2"/>
              <a:buNone/>
            </a:pPr>
            <a:r>
              <a:rPr lang="en-US" altLang="en-US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endParaRPr lang="en-US" altLang="en-US" kern="1200" dirty="0">
              <a:latin typeface="Consolas" panose="020B0609020204030204" pitchFamily="49" charset="0"/>
              <a:ea typeface="Consolas" panose="020B0609020204030204" pitchFamily="49" charset="0"/>
              <a:cs typeface="+mn-cs"/>
            </a:endParaRPr>
          </a:p>
        </p:txBody>
      </p:sp>
      <p:sp>
        <p:nvSpPr>
          <p:cNvPr id="604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60421" name="组合 8"/>
          <p:cNvGrpSpPr/>
          <p:nvPr/>
        </p:nvGrpSpPr>
        <p:grpSpPr>
          <a:xfrm>
            <a:off x="1028700" y="3352800"/>
            <a:ext cx="6896100" cy="1200150"/>
            <a:chOff x="1028700" y="3485971"/>
            <a:chExt cx="6896100" cy="1200329"/>
          </a:xfrm>
        </p:grpSpPr>
        <p:sp>
          <p:nvSpPr>
            <p:cNvPr id="60422" name="TextBox 4"/>
            <p:cNvSpPr txBox="1"/>
            <p:nvPr/>
          </p:nvSpPr>
          <p:spPr>
            <a:xfrm>
              <a:off x="1028700" y="3485971"/>
              <a:ext cx="2209800" cy="1200329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marL="0" lvl="2" indent="0"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 &gt; 0</a:t>
              </a: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  <a:p>
              <a:pPr marL="0" lvl="2" indent="0" eaLnBrk="1" hangingPunct="1">
                <a:lnSpc>
                  <a:spcPct val="90000"/>
                </a:lnSpc>
                <a:buFont typeface="Monotype Sorts" pitchFamily="2" charset="2"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1;</a:t>
              </a:r>
            </a:p>
            <a:p>
              <a:pPr marL="0" lvl="2" indent="0" eaLnBrk="1" hangingPunct="1">
                <a:lnSpc>
                  <a:spcPct val="90000"/>
                </a:lnSpc>
                <a:buNone/>
              </a:pP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else </a:t>
              </a:r>
            </a:p>
            <a:p>
              <a:pPr marL="0" lvl="2" indent="0" eaLnBrk="1" hangingPunct="1">
                <a:lnSpc>
                  <a:spcPct val="90000"/>
                </a:lnSpc>
                <a:buNone/>
              </a:pP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alt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 = -1;</a:t>
              </a:r>
              <a:endPara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0423" name="TextBox 5"/>
            <p:cNvSpPr txBox="1"/>
            <p:nvPr/>
          </p:nvSpPr>
          <p:spPr>
            <a:xfrm>
              <a:off x="4508500" y="3909833"/>
              <a:ext cx="3416300" cy="376238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marL="0" lvl="2" indent="0" eaLnBrk="1" hangingPunct="1">
                <a:lnSpc>
                  <a:spcPct val="90000"/>
                </a:lnSpc>
                <a:buNone/>
              </a:pP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</a:t>
              </a:r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 &gt; 0) </a:t>
              </a: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 </a:t>
              </a:r>
              <a:r>
                <a:rPr lang="en-US" altLang="en-US" sz="20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en-US" altLang="en-US" sz="20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zh-CN" altLang="en-US" sz="2000" b="1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0424" name="左右箭头 6"/>
            <p:cNvSpPr/>
            <p:nvPr/>
          </p:nvSpPr>
          <p:spPr>
            <a:xfrm>
              <a:off x="3276600" y="3943171"/>
              <a:ext cx="1181100" cy="266808"/>
            </a:xfrm>
            <a:prstGeom prst="leftRightArrow">
              <a:avLst>
                <a:gd name="adj1" fmla="val 50000"/>
                <a:gd name="adj2" fmla="val 50006"/>
              </a:avLst>
            </a:prstGeom>
            <a:solidFill>
              <a:srgbClr val="0070C0">
                <a:alpha val="38823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5" name="TextBox 7"/>
            <p:cNvSpPr txBox="1"/>
            <p:nvPr/>
          </p:nvSpPr>
          <p:spPr>
            <a:xfrm>
              <a:off x="3390900" y="3638371"/>
              <a:ext cx="952500" cy="4000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等价于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条件操作符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8191500" cy="5143500"/>
          </a:xfrm>
        </p:spPr>
        <p:txBody>
          <a:bodyPr vert="horz" wrap="square" lIns="92075" tIns="46038" rIns="92075" bIns="46038" anchor="t" anchorCtr="0"/>
          <a:lstStyle/>
          <a:p>
            <a:pPr marL="0" lvl="1" indent="0" eaLnBrk="1" hangingPunct="1"/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符号</a:t>
            </a:r>
            <a:r>
              <a:rPr lang="en-US" altLang="zh-CN" b="1" kern="12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?</a:t>
            </a:r>
            <a:r>
              <a:rPr lang="zh-CN" altLang="en-US" b="1" kern="12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b="1" kern="120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在条件表达式中同时出现。</a:t>
            </a:r>
          </a:p>
          <a:p>
            <a:pPr marL="0" lvl="1" indent="457200" eaLnBrk="1" hangingPunct="1">
              <a:buNone/>
            </a:pP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它们构成一种条件操作符，因为操作数有三个，所以称为三元操作符。它是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中唯一的三元操作符。</a:t>
            </a:r>
            <a:endParaRPr lang="en-US" altLang="en-US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marL="0" lvl="1" indent="0" algn="l" eaLnBrk="1" hangingPunct="1">
              <a:buFont typeface="Monotype Sorts" pitchFamily="2" charset="2"/>
              <a:buNone/>
            </a:pPr>
            <a:endParaRPr lang="en-US" altLang="en-US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marL="0" lvl="1" indent="0" algn="l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if (num % 2 == 0)</a:t>
            </a:r>
          </a:p>
          <a:p>
            <a:pPr marL="0" lvl="1" indent="0" algn="l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  System.out.println(num + “ is even”);</a:t>
            </a:r>
          </a:p>
          <a:p>
            <a:pPr marL="0" lvl="1" indent="0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else </a:t>
            </a:r>
          </a:p>
          <a:p>
            <a:pPr marL="0" lvl="1" indent="0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  System.out.println(num + “ is odd”);</a:t>
            </a:r>
          </a:p>
          <a:p>
            <a:pPr marL="0" lvl="1" indent="0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marL="0" lvl="1" indent="0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marL="0" lvl="1" indent="0"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marL="0" lvl="1" indent="0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System.out.println(</a:t>
            </a:r>
          </a:p>
          <a:p>
            <a:pPr marL="0" lvl="1" indent="0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(num % 2 == 0)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? </a:t>
            </a: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num + “ is even”</a:t>
            </a:r>
            <a:r>
              <a:rPr lang="en-US" altLang="en-US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lang="en-US" alt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num + “ is odd”</a:t>
            </a:r>
          </a:p>
          <a:p>
            <a:pPr marL="0" lvl="1" indent="0" algn="l"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);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endParaRPr lang="en-US" altLang="en-US" sz="2400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61445" name="上下箭头 4"/>
          <p:cNvSpPr/>
          <p:nvPr/>
        </p:nvSpPr>
        <p:spPr>
          <a:xfrm>
            <a:off x="2705100" y="4229100"/>
            <a:ext cx="266700" cy="800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70C0">
              <a:alpha val="38823"/>
            </a:srgb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pPr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条件操作符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3000" b="1" kern="1200" dirty="0">
                <a:latin typeface="Courier New" panose="02070309020205020404" pitchFamily="49" charset="0"/>
                <a:ea typeface="+mn-ea"/>
                <a:cs typeface="+mn-cs"/>
              </a:rPr>
              <a:t>boolean-expression ? exp1 : exp2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endParaRPr lang="en-US" altLang="en-US" sz="3000" kern="1200" dirty="0"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624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操作符优先级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001000" cy="51435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var++, var--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+, -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(Unary plus and minus),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--var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(type)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Casting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!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(Not)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/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(Multiplication, division, and remainder)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-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(Binary addition and subtraction)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&gt;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&gt;=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(Relational operators)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!=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(Equality)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^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(Exclusive OR)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&amp;&amp;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(Conditional AND) Short-circuit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||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(Conditional OR) Short-circuit OR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-=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*=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/=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%=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(Assignment operator)</a:t>
            </a:r>
          </a:p>
        </p:txBody>
      </p:sp>
      <p:sp>
        <p:nvSpPr>
          <p:cNvPr id="634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49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63493" name="组合 7"/>
          <p:cNvGrpSpPr/>
          <p:nvPr/>
        </p:nvGrpSpPr>
        <p:grpSpPr>
          <a:xfrm>
            <a:off x="76200" y="914400"/>
            <a:ext cx="1104900" cy="5067300"/>
            <a:chOff x="76200" y="876300"/>
            <a:chExt cx="1104900" cy="5067300"/>
          </a:xfrm>
        </p:grpSpPr>
        <p:sp>
          <p:nvSpPr>
            <p:cNvPr id="63494" name="TextBox 4"/>
            <p:cNvSpPr txBox="1"/>
            <p:nvPr/>
          </p:nvSpPr>
          <p:spPr>
            <a:xfrm>
              <a:off x="76200" y="876300"/>
              <a:ext cx="1104900" cy="400050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最高级</a:t>
              </a:r>
            </a:p>
          </p:txBody>
        </p:sp>
        <p:sp>
          <p:nvSpPr>
            <p:cNvPr id="63495" name="TextBox 5"/>
            <p:cNvSpPr txBox="1"/>
            <p:nvPr/>
          </p:nvSpPr>
          <p:spPr>
            <a:xfrm>
              <a:off x="76200" y="5543550"/>
              <a:ext cx="1104900" cy="400050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最低级</a:t>
              </a:r>
            </a:p>
          </p:txBody>
        </p:sp>
        <p:sp>
          <p:nvSpPr>
            <p:cNvPr id="63496" name="下箭头 6"/>
            <p:cNvSpPr/>
            <p:nvPr/>
          </p:nvSpPr>
          <p:spPr>
            <a:xfrm>
              <a:off x="457200" y="1333500"/>
              <a:ext cx="190500" cy="4152900"/>
            </a:xfrm>
            <a:prstGeom prst="downArrow">
              <a:avLst>
                <a:gd name="adj1" fmla="val 50000"/>
                <a:gd name="adj2" fmla="val 49958"/>
              </a:avLst>
            </a:prstGeom>
            <a:solidFill>
              <a:srgbClr val="0070C0">
                <a:alpha val="41960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eaLnBrk="0" hangingPunct="0"/>
              <a:endParaRPr lang="zh-CN" altLang="en-US" dirty="0">
                <a:solidFill>
                  <a:srgbClr val="33993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if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</a:t>
            </a:r>
          </a:p>
        </p:txBody>
      </p:sp>
      <p:sp>
        <p:nvSpPr>
          <p:cNvPr id="2355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5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3556" name="Rectangle 6"/>
          <p:cNvSpPr/>
          <p:nvPr/>
        </p:nvSpPr>
        <p:spPr>
          <a:xfrm>
            <a:off x="1995488" y="2071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23557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3140075"/>
            <a:ext cx="2460625" cy="341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8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3324225"/>
            <a:ext cx="5003800" cy="31559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9" name="组合 10"/>
          <p:cNvGrpSpPr/>
          <p:nvPr/>
        </p:nvGrpSpPr>
        <p:grpSpPr>
          <a:xfrm>
            <a:off x="4305300" y="1006475"/>
            <a:ext cx="4686300" cy="2590800"/>
            <a:chOff x="4305300" y="838200"/>
            <a:chExt cx="4686300" cy="2590800"/>
          </a:xfrm>
        </p:grpSpPr>
        <p:sp>
          <p:nvSpPr>
            <p:cNvPr id="23563" name="Line 11"/>
            <p:cNvSpPr/>
            <p:nvPr/>
          </p:nvSpPr>
          <p:spPr>
            <a:xfrm>
              <a:off x="4914900" y="2781300"/>
              <a:ext cx="647700" cy="647700"/>
            </a:xfrm>
            <a:prstGeom prst="line">
              <a:avLst/>
            </a:prstGeom>
            <a:ln w="38100" cap="flat" cmpd="sng">
              <a:solidFill>
                <a:srgbClr val="0070C0"/>
              </a:solidFill>
              <a:prstDash val="solid"/>
              <a:headEnd type="none" w="sm" len="sm"/>
              <a:tailEnd type="stealth" w="sm" len="sm"/>
            </a:ln>
          </p:spPr>
        </p:sp>
        <p:sp>
          <p:nvSpPr>
            <p:cNvPr id="23564" name="Rectangle 9"/>
            <p:cNvSpPr/>
            <p:nvPr/>
          </p:nvSpPr>
          <p:spPr>
            <a:xfrm>
              <a:off x="4305300" y="838200"/>
              <a:ext cx="4686300" cy="1943100"/>
            </a:xfrm>
            <a:prstGeom prst="rect">
              <a:avLst/>
            </a:prstGeom>
            <a:noFill/>
            <a:ln w="9525" cap="flat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en-US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altLang="en-US" sz="18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 &gt;= 0</a:t>
              </a: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area = radius * radius * PI;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System.out.println("The area” + " for the circle of radius " 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en-US" sz="18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+ radius + " is " + area);</a:t>
              </a:r>
            </a:p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altLang="en-US" sz="1800" b="1" dirty="0">
                <a:latin typeface="Courier New" panose="02070309020205020404" pitchFamily="49" charset="0"/>
                <a:ea typeface="Courier New" panose="02070309020205020404" pitchFamily="49" charset="0"/>
              </a:endParaRPr>
            </a:p>
          </p:txBody>
        </p:sp>
      </p:grpSp>
      <p:grpSp>
        <p:nvGrpSpPr>
          <p:cNvPr id="23560" name="组合 12"/>
          <p:cNvGrpSpPr/>
          <p:nvPr/>
        </p:nvGrpSpPr>
        <p:grpSpPr>
          <a:xfrm>
            <a:off x="495300" y="1006475"/>
            <a:ext cx="3657600" cy="2590800"/>
            <a:chOff x="495300" y="838200"/>
            <a:chExt cx="3657600" cy="2590800"/>
          </a:xfrm>
        </p:grpSpPr>
        <p:sp>
          <p:nvSpPr>
            <p:cNvPr id="23561" name="Line 10"/>
            <p:cNvSpPr/>
            <p:nvPr/>
          </p:nvSpPr>
          <p:spPr>
            <a:xfrm>
              <a:off x="800100" y="2781300"/>
              <a:ext cx="685800" cy="6477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  <p:sp>
          <p:nvSpPr>
            <p:cNvPr id="23562" name="Rectangle 9"/>
            <p:cNvSpPr/>
            <p:nvPr/>
          </p:nvSpPr>
          <p:spPr>
            <a:xfrm>
              <a:off x="495300" y="838200"/>
              <a:ext cx="3657600" cy="19431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/>
            <a:lstStyle/>
            <a:p>
              <a:pPr>
                <a:lnSpc>
                  <a:spcPct val="9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单分支</a:t>
              </a:r>
              <a:r>
                <a:rPr lang="en-US" altLang="zh-CN" sz="1800" b="1" dirty="0">
                  <a:latin typeface="Consolas" panose="020B0609020204030204" pitchFamily="49" charset="0"/>
                  <a:ea typeface="宋体" panose="02010600030101010101" pitchFamily="2" charset="-122"/>
                </a:rPr>
                <a:t>if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语法：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buFont typeface="Wingdings" panose="05000000000000000000" pitchFamily="2" charset="2"/>
                <a:buChar char="Ø"/>
              </a:pPr>
              <a:endParaRPr lang="en-US" altLang="en-US" sz="2000" dirty="0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</a:t>
              </a:r>
              <a:r>
                <a:rPr lang="en-US" alt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800" b="1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boolean-expression</a:t>
              </a:r>
              <a:r>
                <a:rPr lang="en-US" alt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en-US" altLang="en-US" sz="18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90000"/>
                </a:lnSpc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0000"/>
                </a:lnSpc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alt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statement(s);</a:t>
              </a:r>
            </a:p>
            <a:p>
              <a:pPr>
                <a:lnSpc>
                  <a:spcPct val="90000"/>
                </a:lnSpc>
                <a:buNone/>
              </a:pPr>
              <a:endPara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0000"/>
                </a:lnSpc>
                <a:buNone/>
              </a:pPr>
              <a:r>
                <a:rPr lang="en-US" altLang="en-US" sz="1800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pPr>
                <a:lnSpc>
                  <a:spcPct val="90000"/>
                </a:lnSpc>
                <a:buNone/>
              </a:pPr>
              <a:endPara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操作符优先级示例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对于表达式 </a:t>
            </a:r>
            <a:r>
              <a:rPr lang="en-US" altLang="en-US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3 + 4 * 4 &gt; 5 * (4 + 3) - 1 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，利用操作符优先级的规则，计算其结果的过程如下</a:t>
            </a:r>
            <a:r>
              <a:rPr lang="en-US" altLang="en-US" kern="1200" dirty="0"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endParaRPr lang="en-US" altLang="en-US" kern="1200" dirty="0">
              <a:latin typeface="+mn-lt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717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50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174" name="Rectangle 4"/>
          <p:cNvSpPr/>
          <p:nvPr/>
        </p:nvSpPr>
        <p:spPr>
          <a:xfrm>
            <a:off x="2414588" y="24098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175" name="Rectangle 5"/>
          <p:cNvSpPr/>
          <p:nvPr/>
        </p:nvSpPr>
        <p:spPr>
          <a:xfrm>
            <a:off x="2414588" y="24098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609600" y="1947863"/>
          <a:ext cx="8382000" cy="395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18000" imgH="2032000" progId="Word.Picture.8">
                  <p:embed/>
                </p:oleObj>
              </mc:Choice>
              <mc:Fallback>
                <p:oleObj r:id="rId3" imgW="4318000" imgH="20320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47863"/>
                        <a:ext cx="8382000" cy="395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3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4515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51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64517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注意</a:t>
            </a:r>
          </a:p>
        </p:txBody>
      </p:sp>
      <p:sp>
        <p:nvSpPr>
          <p:cNvPr id="205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6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054" name="Rectangle 3"/>
          <p:cNvSpPr/>
          <p:nvPr/>
        </p:nvSpPr>
        <p:spPr>
          <a:xfrm>
            <a:off x="1995488" y="2071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Rectangle 10"/>
          <p:cNvSpPr/>
          <p:nvPr/>
        </p:nvSpPr>
        <p:spPr>
          <a:xfrm>
            <a:off x="2138363" y="2876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Rectangle 13"/>
          <p:cNvSpPr/>
          <p:nvPr/>
        </p:nvSpPr>
        <p:spPr>
          <a:xfrm>
            <a:off x="0" y="31130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12"/>
          <p:cNvGraphicFramePr>
            <a:graphicFrameLocks noChangeAspect="1"/>
          </p:cNvGraphicFramePr>
          <p:nvPr/>
        </p:nvGraphicFramePr>
        <p:xfrm>
          <a:off x="269875" y="2246313"/>
          <a:ext cx="8604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91760" imgH="558165" progId="Word.Picture.8">
                  <p:embed/>
                </p:oleObj>
              </mc:Choice>
              <mc:Fallback>
                <p:oleObj r:id="rId3" imgW="5191760" imgH="55816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" y="2246313"/>
                        <a:ext cx="860425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5"/>
          <p:cNvSpPr/>
          <p:nvPr/>
        </p:nvSpPr>
        <p:spPr>
          <a:xfrm>
            <a:off x="0" y="30972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1" name="Object 14"/>
          <p:cNvGraphicFramePr>
            <a:graphicFrameLocks noChangeAspect="1"/>
          </p:cNvGraphicFramePr>
          <p:nvPr/>
        </p:nvGraphicFramePr>
        <p:xfrm>
          <a:off x="269875" y="4508500"/>
          <a:ext cx="86804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748655" imgH="579120" progId="Word.Picture.8">
                  <p:embed/>
                </p:oleObj>
              </mc:Choice>
              <mc:Fallback>
                <p:oleObj r:id="rId5" imgW="5748655" imgH="57912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875" y="4508500"/>
                        <a:ext cx="868045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9"/>
          <p:cNvSpPr txBox="1"/>
          <p:nvPr/>
        </p:nvSpPr>
        <p:spPr>
          <a:xfrm>
            <a:off x="571500" y="1519238"/>
            <a:ext cx="8572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布尔表达式应该用括号括住，即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后的圆括号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 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不能省略</a:t>
            </a:r>
          </a:p>
        </p:txBody>
      </p:sp>
      <p:sp>
        <p:nvSpPr>
          <p:cNvPr id="2059" name="TextBox 10"/>
          <p:cNvSpPr txBox="1"/>
          <p:nvPr/>
        </p:nvSpPr>
        <p:spPr>
          <a:xfrm>
            <a:off x="609600" y="3805238"/>
            <a:ext cx="7810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如果花括号内只有一条语句，则可以省略花括号</a:t>
            </a:r>
          </a:p>
        </p:txBody>
      </p:sp>
      <p:grpSp>
        <p:nvGrpSpPr>
          <p:cNvPr id="2" name="组合 16"/>
          <p:cNvGrpSpPr/>
          <p:nvPr/>
        </p:nvGrpSpPr>
        <p:grpSpPr>
          <a:xfrm>
            <a:off x="1104900" y="2247900"/>
            <a:ext cx="304800" cy="457200"/>
            <a:chOff x="838200" y="2247900"/>
            <a:chExt cx="304800" cy="457200"/>
          </a:xfrm>
        </p:grpSpPr>
        <p:cxnSp>
          <p:nvCxnSpPr>
            <p:cNvPr id="2061" name="直接连接符 12"/>
            <p:cNvCxnSpPr/>
            <p:nvPr/>
          </p:nvCxnSpPr>
          <p:spPr>
            <a:xfrm rot="-5400000" flipH="1">
              <a:off x="781050" y="2343150"/>
              <a:ext cx="457200" cy="2667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  <p:cxnSp>
          <p:nvCxnSpPr>
            <p:cNvPr id="2062" name="直接连接符 14"/>
            <p:cNvCxnSpPr/>
            <p:nvPr/>
          </p:nvCxnSpPr>
          <p:spPr>
            <a:xfrm rot="5400000">
              <a:off x="762000" y="2324100"/>
              <a:ext cx="457200" cy="3048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简单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if</a:t>
            </a:r>
            <a:r>
              <a:rPr lang="en-US" altLang="zh-CN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示例</a:t>
            </a:r>
            <a:r>
              <a:rPr lang="zh-CN" altLang="en-US" kern="1200" dirty="0">
                <a:latin typeface="Consolas" panose="020B0609020204030204" pitchFamily="49" charset="0"/>
                <a:ea typeface="宋体" panose="02010600030101010101" pitchFamily="2" charset="-122"/>
                <a:cs typeface="+mj-cs"/>
              </a:rPr>
              <a:t>程序</a:t>
            </a:r>
            <a:endParaRPr lang="en-US" altLang="en-US" kern="1200" dirty="0">
              <a:latin typeface="Consolas" panose="020B06090202040302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4579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程序提示用户输入一个整数，如果该数是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5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的倍数，打印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HiFive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，如果是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的倍数，打印</a:t>
            </a:r>
            <a:r>
              <a:rPr lang="en-US" altLang="zh-CN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HiEven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7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7680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905250" y="4572000"/>
            <a:ext cx="2819400" cy="6096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Arial" panose="020B0604020202020204" pitchFamily="34" charset="0"/>
                <a:hlinkClick r:id="rId3" action="ppaction://program"/>
              </a:rPr>
              <a:t>SimpleIfDemo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582" name="AutoShape 10">
            <a:hlinkClick r:id="rId4" action="ppaction://program"/>
          </p:cNvPr>
          <p:cNvSpPr/>
          <p:nvPr/>
        </p:nvSpPr>
        <p:spPr>
          <a:xfrm>
            <a:off x="7010400" y="4589463"/>
            <a:ext cx="13716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 eaLnBrk="0" hangingPunct="0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AutoShape 12">
            <a:hlinkClick r:id="rId5"/>
          </p:cNvPr>
          <p:cNvSpPr/>
          <p:nvPr/>
        </p:nvSpPr>
        <p:spPr>
          <a:xfrm>
            <a:off x="3362325" y="4589463"/>
            <a:ext cx="468313" cy="576262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AutoShape 4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5200650" y="4076700"/>
            <a:ext cx="1524000" cy="418814"/>
          </a:xfrm>
          <a:prstGeom prst="actionButtonBlank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Animation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双分支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if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-else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语句</a:t>
            </a:r>
            <a:endParaRPr lang="zh-CN" altLang="en-US" kern="1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752600"/>
          </a:xfrm>
          <a:ln>
            <a:solidFill>
              <a:srgbClr val="FF0000">
                <a:alpha val="100000"/>
              </a:srgbClr>
            </a:solidFill>
            <a:miter/>
          </a:ln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双分支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if-else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语句语法：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lang="en-US" altLang="zh-CN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boolean-expression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 { 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statement(s)-for-the-</a:t>
            </a:r>
            <a:r>
              <a:rPr lang="en-US" altLang="zh-CN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true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-case;}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else</a:t>
            </a:r>
            <a:r>
              <a:rPr lang="en-US" altLang="zh-CN" sz="2000" b="1" kern="12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statement(s)-for-the-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false</a:t>
            </a:r>
            <a:r>
              <a:rPr lang="en-US" altLang="zh-CN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-case;</a:t>
            </a:r>
            <a:r>
              <a:rPr lang="zh-CN" altLang="en-US" sz="2000" b="1" kern="12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｝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8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sp>
        <p:nvSpPr>
          <p:cNvPr id="25605" name="Rectangle 6"/>
          <p:cNvSpPr/>
          <p:nvPr/>
        </p:nvSpPr>
        <p:spPr>
          <a:xfrm>
            <a:off x="2162175" y="24288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2560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009900"/>
            <a:ext cx="8216900" cy="3448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if-else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示例：</a:t>
            </a:r>
            <a:endParaRPr lang="en-US" altLang="zh-CN" sz="24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en-US" sz="2400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lang="en-US" altLang="en-US" sz="24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radius &gt;= 0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) {   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area = radius * radius * 3.14159;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 	System.out.println("The area for the "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    + "circle of radius " + radius + 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    " is " + area);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  System.out.println("Negative input");</a:t>
            </a:r>
          </a:p>
          <a:p>
            <a:pPr eaLnBrk="1" hangingPunct="1"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66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9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878]}"/>
</p:tagLst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3146</Words>
  <Application>Microsoft Office PowerPoint</Application>
  <PresentationFormat>全屏显示(4:3)</PresentationFormat>
  <Paragraphs>535</Paragraphs>
  <Slides>51</Slides>
  <Notes>50</Notes>
  <HiddenSlides>24</HiddenSlides>
  <MMClips>0</MMClips>
  <ScaleCrop>false</ScaleCrop>
  <HeadingPairs>
    <vt:vector size="10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  <vt:variant>
        <vt:lpstr>自定义放映</vt:lpstr>
      </vt:variant>
      <vt:variant>
        <vt:i4>1</vt:i4>
      </vt:variant>
    </vt:vector>
  </HeadingPairs>
  <TitlesOfParts>
    <vt:vector size="71" baseType="lpstr">
      <vt:lpstr>Courier</vt:lpstr>
      <vt:lpstr>Goudy Sans Book</vt:lpstr>
      <vt:lpstr>Goudy Sans Medium</vt:lpstr>
      <vt:lpstr>I Times Italic</vt:lpstr>
      <vt:lpstr>Monotype Sorts</vt:lpstr>
      <vt:lpstr>OPTICopperplate Heavy</vt:lpstr>
      <vt:lpstr>黑体</vt:lpstr>
      <vt:lpstr>华文楷体</vt:lpstr>
      <vt:lpstr>宋体</vt:lpstr>
      <vt:lpstr>Arial</vt:lpstr>
      <vt:lpstr>Book Antiqua</vt:lpstr>
      <vt:lpstr>Consolas</vt:lpstr>
      <vt:lpstr>Courier New</vt:lpstr>
      <vt:lpstr>Forte</vt:lpstr>
      <vt:lpstr>Times</vt:lpstr>
      <vt:lpstr>Times New Roman</vt:lpstr>
      <vt:lpstr>Wingdings</vt:lpstr>
      <vt:lpstr>CQUT_JAVA</vt:lpstr>
      <vt:lpstr>Microsoft Word Picture</vt:lpstr>
      <vt:lpstr>第3章 选择</vt:lpstr>
      <vt:lpstr>boolean数据类型</vt:lpstr>
      <vt:lpstr>关系操作符</vt:lpstr>
      <vt:lpstr>示例: 简单整数加法器</vt:lpstr>
      <vt:lpstr>if语句</vt:lpstr>
      <vt:lpstr>注意</vt:lpstr>
      <vt:lpstr>简单if示例程序</vt:lpstr>
      <vt:lpstr>双分支if-else语句</vt:lpstr>
      <vt:lpstr>if-else示例</vt:lpstr>
      <vt:lpstr>嵌套的if语句</vt:lpstr>
      <vt:lpstr>多分支的if-else语句</vt:lpstr>
      <vt:lpstr>if-else 语句跟踪</vt:lpstr>
      <vt:lpstr>if-else 语句跟踪</vt:lpstr>
      <vt:lpstr>if-else 语句跟踪</vt:lpstr>
      <vt:lpstr>if-else 语句跟踪</vt:lpstr>
      <vt:lpstr>if-else 语句跟踪</vt:lpstr>
      <vt:lpstr>注意</vt:lpstr>
      <vt:lpstr>注意</vt:lpstr>
      <vt:lpstr>常见错误</vt:lpstr>
      <vt:lpstr>建议</vt:lpstr>
      <vt:lpstr>注意</vt:lpstr>
      <vt:lpstr>示例：简单整数减法器 </vt:lpstr>
      <vt:lpstr>示例：计算身体质量指数 </vt:lpstr>
      <vt:lpstr>示例学习：计算税率</vt:lpstr>
      <vt:lpstr>Problem: Computing Taxes, cont.</vt:lpstr>
      <vt:lpstr>逻辑操作符</vt:lpstr>
      <vt:lpstr>!操作符的真值表</vt:lpstr>
      <vt:lpstr>&amp;&amp;操作符的真值表</vt:lpstr>
      <vt:lpstr>|| 操作符的真值表</vt:lpstr>
      <vt:lpstr>^ 操作符的真值表</vt:lpstr>
      <vt:lpstr>示例程序</vt:lpstr>
      <vt:lpstr>示例</vt:lpstr>
      <vt:lpstr>示例学习：判定闰年</vt:lpstr>
      <vt:lpstr>switch 语句</vt:lpstr>
      <vt:lpstr>switch 语句流程图</vt:lpstr>
      <vt:lpstr>switch语句的规则</vt:lpstr>
      <vt:lpstr>switch语句的规则</vt:lpstr>
      <vt:lpstr>跟踪switch语句</vt:lpstr>
      <vt:lpstr>跟踪switch语句</vt:lpstr>
      <vt:lpstr>跟踪switch语句</vt:lpstr>
      <vt:lpstr>跟踪switch语句</vt:lpstr>
      <vt:lpstr>跟踪switch语句</vt:lpstr>
      <vt:lpstr>跟踪switch语句</vt:lpstr>
      <vt:lpstr>跟踪switch语句</vt:lpstr>
      <vt:lpstr>示例学习：中国生肖年份 </vt:lpstr>
      <vt:lpstr>条件表达式</vt:lpstr>
      <vt:lpstr>条件操作符</vt:lpstr>
      <vt:lpstr>条件操作符</vt:lpstr>
      <vt:lpstr>操作符优先级</vt:lpstr>
      <vt:lpstr>操作符优先级示例</vt:lpstr>
      <vt:lpstr>Chapter 3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Control Methods</dc:title>
  <dc:creator>Y. Daniel Liang</dc:creator>
  <cp:lastModifiedBy>W. Lucas Chen</cp:lastModifiedBy>
  <cp:revision>421</cp:revision>
  <cp:lastPrinted>1998-02-04T21:16:00Z</cp:lastPrinted>
  <dcterms:created xsi:type="dcterms:W3CDTF">1995-06-10T17:31:00Z</dcterms:created>
  <dcterms:modified xsi:type="dcterms:W3CDTF">2025-06-07T14:55:33Z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DCD9B6DF95A946FC96DC5E4E3070DC36_12</vt:lpwstr>
  </property>
  <property fmtid="{D5CDD505-2E9C-101B-9397-08002B2CF9AE}" pid="3" name="KSOProductBuildVer">
    <vt:lpwstr>2052-12.1.0.20305</vt:lpwstr>
  </property>
</Properties>
</file>