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02" r:id="rId2"/>
    <p:sldId id="522" r:id="rId3"/>
    <p:sldId id="464" r:id="rId4"/>
    <p:sldId id="517" r:id="rId5"/>
    <p:sldId id="494" r:id="rId6"/>
    <p:sldId id="499" r:id="rId7"/>
    <p:sldId id="403" r:id="rId8"/>
    <p:sldId id="520" r:id="rId9"/>
    <p:sldId id="496" r:id="rId10"/>
    <p:sldId id="497" r:id="rId11"/>
    <p:sldId id="472" r:id="rId12"/>
    <p:sldId id="518" r:id="rId13"/>
    <p:sldId id="465" r:id="rId14"/>
    <p:sldId id="451" r:id="rId15"/>
    <p:sldId id="447" r:id="rId16"/>
    <p:sldId id="405" r:id="rId17"/>
    <p:sldId id="406" r:id="rId18"/>
    <p:sldId id="407" r:id="rId19"/>
    <p:sldId id="448" r:id="rId20"/>
    <p:sldId id="477" r:id="rId21"/>
    <p:sldId id="513" r:id="rId22"/>
    <p:sldId id="444" r:id="rId23"/>
    <p:sldId id="411" r:id="rId24"/>
    <p:sldId id="516" r:id="rId25"/>
    <p:sldId id="479" r:id="rId26"/>
    <p:sldId id="480" r:id="rId27"/>
    <p:sldId id="481" r:id="rId28"/>
    <p:sldId id="482" r:id="rId29"/>
    <p:sldId id="486" r:id="rId30"/>
    <p:sldId id="487" r:id="rId31"/>
    <p:sldId id="488" r:id="rId32"/>
    <p:sldId id="489" r:id="rId33"/>
    <p:sldId id="490" r:id="rId34"/>
    <p:sldId id="492" r:id="rId35"/>
    <p:sldId id="491" r:id="rId36"/>
    <p:sldId id="449" r:id="rId37"/>
    <p:sldId id="450" r:id="rId38"/>
    <p:sldId id="500" r:id="rId39"/>
    <p:sldId id="501" r:id="rId40"/>
    <p:sldId id="502" r:id="rId41"/>
    <p:sldId id="503" r:id="rId42"/>
    <p:sldId id="504" r:id="rId43"/>
    <p:sldId id="515" r:id="rId44"/>
    <p:sldId id="505" r:id="rId45"/>
    <p:sldId id="506" r:id="rId46"/>
    <p:sldId id="508" r:id="rId47"/>
    <p:sldId id="509" r:id="rId48"/>
    <p:sldId id="519" r:id="rId4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/>
    <p:restoredTop sz="94691"/>
  </p:normalViewPr>
  <p:slideViewPr>
    <p:cSldViewPr showGuides="1">
      <p:cViewPr varScale="1">
        <p:scale>
          <a:sx n="70" d="100"/>
          <a:sy n="70" d="100"/>
        </p:scale>
        <p:origin x="1410" y="33"/>
      </p:cViewPr>
      <p:guideLst>
        <p:guide orient="horz" pos="864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i="1" dirty="0">
                <a:ea typeface="宋体" panose="02010600030101010101" pitchFamily="2" charset="-122"/>
              </a:rPr>
              <a:t>‹#›</a:t>
            </a:fld>
            <a:endParaRPr lang="zh-CN" altLang="en-US" sz="1000" i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1</a:t>
            </a:fld>
            <a:endParaRPr lang="en-US" altLang="en-US" sz="1000" i="1" dirty="0"/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3</a:t>
            </a:fld>
            <a:endParaRPr lang="en-US" altLang="en-US" sz="1000" i="1" dirty="0"/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4</a:t>
            </a:fld>
            <a:endParaRPr lang="en-US" altLang="en-US" sz="1000" i="1" dirty="0"/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5</a:t>
            </a:fld>
            <a:endParaRPr lang="en-US" altLang="en-US" sz="1000" i="1" dirty="0"/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6</a:t>
            </a:fld>
            <a:endParaRPr lang="en-US" altLang="en-US" sz="1000" i="1" dirty="0"/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3561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2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4585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586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5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70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1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buFont typeface="Wingdings" panose="05000000000000000000" pitchFamily="2" charset="2"/>
              <a:buChar char="F"/>
              <a:defRPr sz="2800"/>
            </a:lvl1pPr>
            <a:lvl2pPr algn="just">
              <a:buFont typeface="Wingdings" panose="05000000000000000000" pitchFamily="2" charset="2"/>
              <a:buChar char="Ø"/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639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741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844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52612"/>
            <a:ext cx="3868737" cy="44338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52612"/>
            <a:ext cx="3887788" cy="4433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946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048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151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253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 descr="YYYY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3316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3319" name="图片 7" descr="PPT新页眉 949×9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ml/TestCircleWithException.bat" TargetMode="External"/><Relationship Id="rId2" Type="http://schemas.openxmlformats.org/officeDocument/2006/relationships/hyperlink" Target="html/TestCircleWith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CircleWithException.html" TargetMode="External"/><Relationship Id="rId5" Type="http://schemas.openxmlformats.org/officeDocument/2006/relationships/hyperlink" Target="http://www.cs.armstrong.edu/liang/intro10e/html/TestCircleWithException.html" TargetMode="External"/><Relationship Id="rId4" Type="http://schemas.openxmlformats.org/officeDocument/2006/relationships/hyperlink" Target="html/CircleWithExcept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ml/QuotientWithMethod.bat" TargetMode="External"/><Relationship Id="rId3" Type="http://schemas.openxmlformats.org/officeDocument/2006/relationships/hyperlink" Target="html/Quotient.html" TargetMode="External"/><Relationship Id="rId7" Type="http://schemas.openxmlformats.org/officeDocument/2006/relationships/hyperlink" Target="html/QuotientWithMetho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QuotientWithIf.bat" TargetMode="External"/><Relationship Id="rId11" Type="http://schemas.openxmlformats.org/officeDocument/2006/relationships/hyperlink" Target="http://www.cs.armstrong.edu/liang/intro10e/html/Quotient.html" TargetMode="External"/><Relationship Id="rId5" Type="http://schemas.openxmlformats.org/officeDocument/2006/relationships/hyperlink" Target="html/QuotientWithIf.html" TargetMode="External"/><Relationship Id="rId10" Type="http://schemas.openxmlformats.org/officeDocument/2006/relationships/hyperlink" Target="http://www.cs.armstrong.edu/liang/intro10e/html/QuotientWithIf.html" TargetMode="External"/><Relationship Id="rId4" Type="http://schemas.openxmlformats.org/officeDocument/2006/relationships/hyperlink" Target="html/Quotient.bat" TargetMode="External"/><Relationship Id="rId9" Type="http://schemas.openxmlformats.org/officeDocument/2006/relationships/hyperlink" Target="http://www.cs.armstrong.edu/liang/intro10e/html/QuotientWithMetho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TestCircleWithRadiusException.html" TargetMode="External"/><Relationship Id="rId3" Type="http://schemas.openxmlformats.org/officeDocument/2006/relationships/hyperlink" Target="html/InvalidRadiusException.html" TargetMode="External"/><Relationship Id="rId7" Type="http://schemas.openxmlformats.org/officeDocument/2006/relationships/hyperlink" Target="http://www.cs.armstrong.edu/liang/intro10e/html/CircleWithRadiusException.html" TargetMode="External"/><Relationship Id="rId2" Type="http://schemas.openxmlformats.org/officeDocument/2006/relationships/hyperlink" Target="html/TestCircleWithRadiusException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InvalidRadiusException.html" TargetMode="External"/><Relationship Id="rId5" Type="http://schemas.openxmlformats.org/officeDocument/2006/relationships/hyperlink" Target="html/TestCircleWithRadiusException.html" TargetMode="External"/><Relationship Id="rId4" Type="http://schemas.openxmlformats.org/officeDocument/2006/relationships/hyperlink" Target="html/CircleWithRadiusException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TestFileClass.html" TargetMode="External"/><Relationship Id="rId3" Type="http://schemas.openxmlformats.org/officeDocument/2006/relationships/hyperlink" Target="html/TestFileClass.ba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ml/TestFileCla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ml/WriteData.bat" TargetMode="External"/><Relationship Id="rId2" Type="http://schemas.openxmlformats.org/officeDocument/2006/relationships/hyperlink" Target="html/Write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WriteData.html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ml/WriteDataWithAutoClose.bat" TargetMode="External"/><Relationship Id="rId2" Type="http://schemas.openxmlformats.org/officeDocument/2006/relationships/hyperlink" Target="html/WriteDataWithAutoClo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WriteDataWithAutoClose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ReadData.html" TargetMode="External"/><Relationship Id="rId5" Type="http://schemas.openxmlformats.org/officeDocument/2006/relationships/hyperlink" Target="html/ReadData.bat" TargetMode="External"/><Relationship Id="rId4" Type="http://schemas.openxmlformats.org/officeDocument/2006/relationships/hyperlink" Target="html/ReadData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ml/ReplaceText.bat" TargetMode="External"/><Relationship Id="rId2" Type="http://schemas.openxmlformats.org/officeDocument/2006/relationships/hyperlink" Target="html/ReplaceTex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ReplaceText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ml/ReadFileFromURL.bat" TargetMode="External"/><Relationship Id="rId2" Type="http://schemas.openxmlformats.org/officeDocument/2006/relationships/hyperlink" Target="html/ReadFileFromUR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ReadFileFromURL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QuotientWithExcep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QuotientWithException.html" TargetMode="External"/><Relationship Id="rId4" Type="http://schemas.openxmlformats.org/officeDocument/2006/relationships/hyperlink" Target="html/QuotientWithException.b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/InputMismatchExceptionDem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InputMismatchExceptionDemo.html" TargetMode="External"/><Relationship Id="rId4" Type="http://schemas.openxmlformats.org/officeDocument/2006/relationships/hyperlink" Target="html/InputMismatchExceptionDemo.ba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章 异常处理和文本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I/O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1904CB-B23C-5D9D-224C-0E1A0CAF549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运行时异常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1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2849880" progId="Word.Picture.8">
                  <p:embed/>
                </p:oleObj>
              </mc:Choice>
              <mc:Fallback>
                <p:oleObj r:id="rId2" imgW="5600700" imgH="284988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/>
          <p:nvPr/>
        </p:nvSpPr>
        <p:spPr>
          <a:xfrm>
            <a:off x="6096000" y="4419600"/>
            <a:ext cx="2590800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8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运行时异常 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RuntimeException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类表示，描述程序设计错误，如错误的类型转换、访问越界数组或数值错误。它由</a:t>
            </a: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JVM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抛出。</a:t>
            </a:r>
          </a:p>
        </p:txBody>
      </p:sp>
      <p:sp>
        <p:nvSpPr>
          <p:cNvPr id="312326" name="Rectangle 6"/>
          <p:cNvSpPr/>
          <p:nvPr/>
        </p:nvSpPr>
        <p:spPr>
          <a:xfrm>
            <a:off x="5943600" y="1905000"/>
            <a:ext cx="2895600" cy="2438400"/>
          </a:xfrm>
          <a:prstGeom prst="rect">
            <a:avLst/>
          </a:prstGeom>
          <a:solidFill>
            <a:srgbClr val="FFC000">
              <a:alpha val="18823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2327" name="Rectangle 7"/>
          <p:cNvSpPr/>
          <p:nvPr/>
        </p:nvSpPr>
        <p:spPr>
          <a:xfrm>
            <a:off x="4191000" y="2743200"/>
            <a:ext cx="1752600" cy="457200"/>
          </a:xfrm>
          <a:prstGeom prst="rect">
            <a:avLst/>
          </a:prstGeom>
          <a:solidFill>
            <a:srgbClr val="FFC000">
              <a:alpha val="18823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/>
      <p:bldP spid="312325" grpId="1"/>
      <p:bldP spid="312326" grpId="0" animBg="1"/>
      <p:bldP spid="312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必检异常和免检异常</a:t>
            </a: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RuntimeException</a:t>
            </a:r>
            <a:r>
              <a:rPr lang="zh-CN" altLang="en-US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en-US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Error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及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它们的子类都称为免检异常。所有其他异常都称为必检异常。</a:t>
            </a:r>
          </a:p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对于必检异常，编译器会强制程序员检查并通过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try-catch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块处理它们，或者在方法头进行声明（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12.4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节介绍）。</a:t>
            </a:r>
          </a:p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对于免检异常，为了避免过多地使用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try-catch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块，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语言不强制要求编写代码捕获或声明免检异常。</a:t>
            </a:r>
          </a:p>
          <a:p>
            <a:pPr marL="0" indent="0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rPr>
              <a:t>必检异常和免检异常哪个对程序的危害性更大？</a:t>
            </a:r>
            <a:endParaRPr lang="en-US" altLang="en-US" sz="2400" kern="1200" dirty="0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1" hangingPunct="1">
              <a:buSzPct val="75000"/>
            </a:pPr>
            <a:endParaRPr lang="zh-CN" altLang="en-US" sz="2400" kern="1200" dirty="0"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/>
          <p:nvPr/>
        </p:nvSpPr>
        <p:spPr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免检异常</a:t>
            </a:r>
          </a:p>
        </p:txBody>
      </p:sp>
      <p:sp>
        <p:nvSpPr>
          <p:cNvPr id="5124" name="内容占位符 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126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2849880" progId="Word.Picture.8">
                  <p:embed/>
                </p:oleObj>
              </mc:Choice>
              <mc:Fallback>
                <p:oleObj r:id="rId2" imgW="5600700" imgH="284988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/>
          <p:nvPr/>
        </p:nvSpPr>
        <p:spPr>
          <a:xfrm>
            <a:off x="6324600" y="4724400"/>
            <a:ext cx="1371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免检异常</a:t>
            </a:r>
          </a:p>
        </p:txBody>
      </p:sp>
      <p:sp>
        <p:nvSpPr>
          <p:cNvPr id="313350" name="Rectangle 6"/>
          <p:cNvSpPr/>
          <p:nvPr/>
        </p:nvSpPr>
        <p:spPr>
          <a:xfrm>
            <a:off x="4114800" y="2695575"/>
            <a:ext cx="2133600" cy="533400"/>
          </a:xfrm>
          <a:prstGeom prst="rect">
            <a:avLst/>
          </a:prstGeom>
          <a:solidFill>
            <a:srgbClr val="FFC000">
              <a:alpha val="18823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3351" name="Rectangle 7"/>
          <p:cNvSpPr/>
          <p:nvPr/>
        </p:nvSpPr>
        <p:spPr>
          <a:xfrm>
            <a:off x="6248400" y="1752600"/>
            <a:ext cx="2590800" cy="2667000"/>
          </a:xfrm>
          <a:prstGeom prst="rect">
            <a:avLst/>
          </a:prstGeom>
          <a:solidFill>
            <a:srgbClr val="FFC000">
              <a:alpha val="18823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3352" name="Rectangle 8"/>
          <p:cNvSpPr/>
          <p:nvPr/>
        </p:nvSpPr>
        <p:spPr>
          <a:xfrm>
            <a:off x="2743200" y="4114800"/>
            <a:ext cx="3200400" cy="1828800"/>
          </a:xfrm>
          <a:prstGeom prst="rect">
            <a:avLst/>
          </a:prstGeom>
          <a:solidFill>
            <a:srgbClr val="FFC000">
              <a:alpha val="18823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/>
      <p:bldP spid="313350" grpId="0" animBg="1"/>
      <p:bldP spid="313351" grpId="0" animBg="1"/>
      <p:bldP spid="3133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免检异常</a:t>
            </a:r>
          </a:p>
        </p:txBody>
      </p:sp>
      <p:sp>
        <p:nvSpPr>
          <p:cNvPr id="31747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大多数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情况下，免检异常都会反映出程序设计上不可恢复的逻辑错误。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例如，</a:t>
            </a:r>
            <a:endParaRPr lang="en-US" altLang="zh-CN" sz="2000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如果通过一个引用变量访问一个对象之前并未将对象赋值给它，会抛出</a:t>
            </a:r>
            <a:r>
              <a:rPr lang="en-US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en-US" sz="2000" b="1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NullPointerException</a:t>
            </a:r>
            <a:r>
              <a:rPr lang="en-US" altLang="zh-CN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异常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</a:t>
            </a:r>
            <a:endParaRPr lang="en-US" altLang="zh-CN" sz="2000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如果访问一个数组的越界元素，会抛出</a:t>
            </a:r>
            <a:r>
              <a:rPr lang="en-US" altLang="en-US" sz="2000" b="1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IndexOutOfBoundsException</a:t>
            </a:r>
            <a:r>
              <a:rPr lang="en-US" altLang="zh-CN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异常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lang="en-US" altLang="zh-CN" sz="2000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这些都是程序中必须纠正的逻辑错误。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免检异常可能在程序任何地方出现。为了避免过多地使用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try-catch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语句，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语言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不强制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要求编写代码捕获或声明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免检异常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/>
          <p:nvPr/>
        </p:nvSpPr>
        <p:spPr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矩形 5"/>
          <p:cNvSpPr/>
          <p:nvPr/>
        </p:nvSpPr>
        <p:spPr>
          <a:xfrm>
            <a:off x="1143000" y="2133600"/>
            <a:ext cx="7391400" cy="24384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声明、抛出及捕获异常</a:t>
            </a:r>
          </a:p>
        </p:txBody>
      </p:sp>
      <p:sp>
        <p:nvSpPr>
          <p:cNvPr id="6148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的异常处理模型基于三种操作：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声明一个异常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declaring an exception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抛出一个异常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throwing an exception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</a:p>
          <a:p>
            <a:pPr marL="914400" lvl="1" indent="-457200" eaLnBrk="1" hangingPunct="1">
              <a:buFontTx/>
              <a:buAutoNum type="circleNumDbPlain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捕获一个异常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catching an exception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150" name="Rectangle 3"/>
          <p:cNvSpPr/>
          <p:nvPr/>
        </p:nvSpPr>
        <p:spPr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-158750" y="3265488"/>
          <a:ext cx="93027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08575" imgH="1219200" progId="Word.Picture.8">
                  <p:embed/>
                </p:oleObj>
              </mc:Choice>
              <mc:Fallback>
                <p:oleObj r:id="rId2" imgW="5108575" imgH="121920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8750" y="3265488"/>
                        <a:ext cx="9302750" cy="222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组合 14"/>
          <p:cNvGrpSpPr/>
          <p:nvPr/>
        </p:nvGrpSpPr>
        <p:grpSpPr>
          <a:xfrm>
            <a:off x="76200" y="3810000"/>
            <a:ext cx="8839200" cy="1143000"/>
            <a:chOff x="76200" y="3810000"/>
            <a:chExt cx="8839200" cy="1143000"/>
          </a:xfrm>
        </p:grpSpPr>
        <p:sp>
          <p:nvSpPr>
            <p:cNvPr id="6155" name="矩形 6"/>
            <p:cNvSpPr/>
            <p:nvPr/>
          </p:nvSpPr>
          <p:spPr>
            <a:xfrm>
              <a:off x="7696200" y="3810000"/>
              <a:ext cx="1219200" cy="3048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1"/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声明异常</a:t>
              </a:r>
            </a:p>
          </p:txBody>
        </p:sp>
        <p:sp>
          <p:nvSpPr>
            <p:cNvPr id="6156" name="矩形 7"/>
            <p:cNvSpPr/>
            <p:nvPr/>
          </p:nvSpPr>
          <p:spPr>
            <a:xfrm>
              <a:off x="7696200" y="4648200"/>
              <a:ext cx="1219200" cy="3048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1"/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抛出异常</a:t>
              </a:r>
            </a:p>
          </p:txBody>
        </p:sp>
        <p:sp>
          <p:nvSpPr>
            <p:cNvPr id="6157" name="矩形 8"/>
            <p:cNvSpPr/>
            <p:nvPr/>
          </p:nvSpPr>
          <p:spPr>
            <a:xfrm>
              <a:off x="76200" y="4648200"/>
              <a:ext cx="1219200" cy="3048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1"/>
            <a:lstStyle/>
            <a:p>
              <a:r>
                <a:rPr lang="zh-CN" altLang="en-US" sz="18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捕获异常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5500688" y="3795713"/>
            <a:ext cx="1371600" cy="30480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9200" y="4419600"/>
            <a:ext cx="19812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8800" y="4448175"/>
            <a:ext cx="1905000" cy="53340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声明异常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方法都必须声明它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抛出的必检异常的类型，这称为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声明异常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declaring exceptions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具体操作：使用关键字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声明一个异常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void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myMethod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IOException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声明多个异常（异常之间用逗号隔开）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 void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myMethod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IOException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OtherException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3457575"/>
            <a:ext cx="3505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00" y="4876800"/>
            <a:ext cx="67818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抛出异常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检测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到错误，程序创建一个合适的异常类型的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并抛出它，这称为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抛出异常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throwing an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具体操作：使用关键字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TheException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或者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TheException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ex = new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TheException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ex;</a:t>
            </a:r>
          </a:p>
        </p:txBody>
      </p:sp>
      <p:sp>
        <p:nvSpPr>
          <p:cNvPr id="337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9800" y="3886200"/>
            <a:ext cx="33528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5105400"/>
            <a:ext cx="15240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抛出异常示例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/** Set a new radius */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进一步完善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类中的修改器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setRadius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public void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setRadius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(double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newRadius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throws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IllegalArgumentException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声明异常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newRadius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&gt;= 0)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radius =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newRadius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throw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IllegalArgumentException(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“Radius cannot be negative”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抛出异常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捕获异常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endParaRPr lang="en-US" altLang="en-US" sz="2000" b="1" kern="12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try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statements;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	// Statements that may throw exceptions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catch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(Exception1 exVar1)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handler for exception1;</a:t>
            </a:r>
            <a:r>
              <a:rPr lang="zh-CN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异常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的处理器</a:t>
            </a:r>
            <a:endParaRPr lang="en-US" altLang="en-US" sz="2000" b="1" kern="1200" dirty="0">
              <a:solidFill>
                <a:srgbClr val="008000"/>
              </a:solidFill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catch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(Exception2 exVar2)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handler for exception2;</a:t>
            </a:r>
            <a:r>
              <a:rPr lang="en-US" altLang="zh-CN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异常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的处理器</a:t>
            </a:r>
            <a:endParaRPr lang="en-US" altLang="en-US" sz="2000" b="1" kern="1200" dirty="0">
              <a:solidFill>
                <a:srgbClr val="008000"/>
              </a:solidFill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catch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(ExceptionN exVarN)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handler for exceptionN;</a:t>
            </a:r>
            <a:r>
              <a:rPr lang="en-US" altLang="zh-CN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异常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的处理器</a:t>
            </a:r>
            <a:endParaRPr lang="en-US" altLang="en-US" sz="2000" b="1" kern="1200" dirty="0">
              <a:solidFill>
                <a:srgbClr val="008000"/>
              </a:solidFill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4038600" y="1219200"/>
            <a:ext cx="3657600" cy="533400"/>
          </a:xfrm>
          <a:prstGeom prst="borderCallout1">
            <a:avLst>
              <a:gd name="adj1" fmla="val 45963"/>
              <a:gd name="adj2" fmla="val 398"/>
              <a:gd name="adj3" fmla="val 112500"/>
              <a:gd name="adj4" fmla="val -38333"/>
            </a:avLst>
          </a:prstGeom>
          <a:solidFill>
            <a:srgbClr val="FFC00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语句中调用某个方法，方法中可能会抛出异常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捕获异常</a:t>
            </a:r>
          </a:p>
        </p:txBody>
      </p:sp>
      <p:sp>
        <p:nvSpPr>
          <p:cNvPr id="7172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174" name="Rectangle 7"/>
          <p:cNvSpPr/>
          <p:nvPr/>
        </p:nvSpPr>
        <p:spPr>
          <a:xfrm>
            <a:off x="205740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5" name="Rectangle 9"/>
          <p:cNvSpPr/>
          <p:nvPr/>
        </p:nvSpPr>
        <p:spPr>
          <a:xfrm>
            <a:off x="188595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6" name="Rectangle 11"/>
          <p:cNvSpPr/>
          <p:nvPr/>
        </p:nvSpPr>
        <p:spPr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0" y="1295400"/>
          <a:ext cx="91440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75275" imgH="2340610" progId="Word.Picture.8">
                  <p:embed/>
                </p:oleObj>
              </mc:Choice>
              <mc:Fallback>
                <p:oleObj r:id="rId2" imgW="5375275" imgH="234061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9144000" cy="399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cs typeface="+mj-cs"/>
                <a:sym typeface="+mn-ea"/>
              </a:rPr>
              <a:t>异常处理概述</a:t>
            </a:r>
            <a:r>
              <a:rPr lang="en-US" altLang="en-US" dirty="0">
                <a:ea typeface="宋体" panose="02010600030101010101" pitchFamily="2" charset="-122"/>
                <a:cs typeface="+mj-cs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在程序运行过程中，如果</a:t>
            </a:r>
            <a:r>
              <a:rPr lang="en-US" altLang="zh-CN"/>
              <a:t>JVM</a:t>
            </a:r>
            <a:r>
              <a:rPr lang="zh-CN" altLang="en-US"/>
              <a:t>检测出一个不可能执行的操作，就会出现运行时错误</a:t>
            </a:r>
            <a:r>
              <a:rPr lang="en-US" altLang="zh-CN"/>
              <a:t>(</a:t>
            </a:r>
            <a:r>
              <a:rPr lang="en-US" altLang="zh-CN" i="1"/>
              <a:t>runtime error</a:t>
            </a:r>
            <a:r>
              <a:rPr lang="en-US" altLang="zh-CN"/>
              <a:t>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例如：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数组下标越界，算术错误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除数为</a:t>
            </a:r>
            <a:r>
              <a:rPr lang="en-US" altLang="zh-CN" sz="2000">
                <a:ea typeface="宋体" panose="02010600030101010101" pitchFamily="2" charset="-122"/>
              </a:rPr>
              <a:t>0)</a:t>
            </a:r>
            <a:r>
              <a:rPr lang="zh-CN" altLang="en-US" sz="2000">
                <a:ea typeface="宋体" panose="02010600030101010101" pitchFamily="2" charset="-122"/>
              </a:rPr>
              <a:t>等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double[] myList = 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new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double[10];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//myList.length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10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System.out.println("</a:t>
            </a:r>
            <a:r>
              <a:rPr lang="zh-CN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数组的最后一个元素是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" +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myList[10]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//ArrayIndexOutOfBoundsException</a:t>
            </a:r>
          </a:p>
          <a:p>
            <a:pPr marL="457200" lvl="1" indent="0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342900" lvl="1" indent="-342900" algn="just">
              <a:buSzPct val="75000"/>
              <a:buChar char="F"/>
            </a:pPr>
            <a:r>
              <a:rPr lang="zh-CN" altLang="en-US" sz="2800"/>
              <a:t>在</a:t>
            </a:r>
            <a:r>
              <a:rPr lang="zh-CN" altLang="en-US" sz="2800" i="1"/>
              <a:t>Java</a:t>
            </a:r>
            <a:r>
              <a:rPr lang="zh-CN" altLang="en-US" sz="2800"/>
              <a:t>中，运行时错误会作为异常抛出。异常就是一种对象，表示阻止正常进行程序执行的错误或者情况。如果异常没有被处理，那么程序将会非正常终止。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2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165" y="3200400"/>
            <a:ext cx="7260590" cy="104521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捕获或者声明必检异常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假设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p2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定义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如下：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p2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定义了一个必检异常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IOException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819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8198" name="Rectangle 8"/>
          <p:cNvSpPr/>
          <p:nvPr/>
        </p:nvSpPr>
        <p:spPr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199" name="组合 9"/>
          <p:cNvGrpSpPr/>
          <p:nvPr/>
        </p:nvGrpSpPr>
        <p:grpSpPr>
          <a:xfrm>
            <a:off x="1238250" y="2651125"/>
            <a:ext cx="6437313" cy="2606675"/>
            <a:chOff x="1238250" y="2651125"/>
            <a:chExt cx="6437313" cy="2606675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1238250" y="2651125"/>
            <a:ext cx="6437313" cy="260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371850" imgH="1357630" progId="Word.Picture.8">
                    <p:embed/>
                  </p:oleObj>
                </mc:Choice>
                <mc:Fallback>
                  <p:oleObj r:id="rId2" imgW="3371850" imgH="1357630" progId="Word.Picture.8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38250" y="2651125"/>
                          <a:ext cx="6437313" cy="2606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0" name="组合 8"/>
            <p:cNvGrpSpPr/>
            <p:nvPr/>
          </p:nvGrpSpPr>
          <p:grpSpPr>
            <a:xfrm>
              <a:off x="1981200" y="2848428"/>
              <a:ext cx="2819400" cy="685800"/>
              <a:chOff x="1981200" y="2848428"/>
              <a:chExt cx="2819400" cy="685800"/>
            </a:xfrm>
          </p:grpSpPr>
          <p:sp>
            <p:nvSpPr>
              <p:cNvPr id="8201" name="矩形 6"/>
              <p:cNvSpPr/>
              <p:nvPr/>
            </p:nvSpPr>
            <p:spPr>
              <a:xfrm>
                <a:off x="2590800" y="2848428"/>
                <a:ext cx="2209800" cy="22860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矩形 7"/>
              <p:cNvSpPr/>
              <p:nvPr/>
            </p:nvSpPr>
            <p:spPr>
              <a:xfrm>
                <a:off x="1981200" y="3305628"/>
                <a:ext cx="762000" cy="22860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捕获或者声明必检异常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强迫程序员处理必检异常。如果方法声明了一个必检异常，就必须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85725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try-catch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块中调用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捕获并处理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它，或者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85725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在调用方法中声明要抛出异常。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例如，假定方法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p1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调用方法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p2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，而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p2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可能会抛出一个必检异常（如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IOException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），就必须如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(a)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(b)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所编代码。</a:t>
            </a:r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31775" y="3886200"/>
          <a:ext cx="845185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20235" imgH="1357630" progId="Word.Picture.8">
                  <p:embed/>
                </p:oleObj>
              </mc:Choice>
              <mc:Fallback>
                <p:oleObj r:id="rId2" imgW="4420235" imgH="135763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" y="3886200"/>
                        <a:ext cx="8451850" cy="260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447800" y="5153025"/>
            <a:ext cx="6858000" cy="852488"/>
            <a:chOff x="1447800" y="5152572"/>
            <a:chExt cx="6858000" cy="852714"/>
          </a:xfrm>
        </p:grpSpPr>
        <p:sp>
          <p:nvSpPr>
            <p:cNvPr id="9223" name="矩形 7"/>
            <p:cNvSpPr/>
            <p:nvPr/>
          </p:nvSpPr>
          <p:spPr>
            <a:xfrm>
              <a:off x="1447800" y="5410200"/>
              <a:ext cx="2438400" cy="5334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>
              <a:noFill/>
            </a:ln>
          </p:spPr>
          <p:txBody>
            <a:bodyPr anchor="ctr" anchorCtr="1"/>
            <a:lstStyle/>
            <a:p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要么捕获异常，并通过处理器处理异常</a:t>
              </a:r>
            </a:p>
          </p:txBody>
        </p:sp>
        <p:sp>
          <p:nvSpPr>
            <p:cNvPr id="9224" name="矩形 9"/>
            <p:cNvSpPr/>
            <p:nvPr/>
          </p:nvSpPr>
          <p:spPr>
            <a:xfrm>
              <a:off x="5791200" y="5152572"/>
              <a:ext cx="2514600" cy="852714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>
              <a:noFill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要么抛出</a:t>
              </a:r>
              <a:r>
                <a:rPr lang="en-US" altLang="zh-CN" sz="18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p2</a:t>
              </a: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相同的异常，等待自己</a:t>
              </a: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18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p1</a:t>
              </a: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的调用者来捕获并处理异常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示例学习：声明、抛出和捕获异常</a:t>
            </a:r>
            <a:endParaRPr lang="zh-CN" altLang="en-US" sz="3200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7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程序清单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12-7 &amp;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程序清单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12-8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30480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TestCircleWithException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AutoShape 9">
            <a:hlinkClick r:id="rId3" action="ppaction://program"/>
          </p:cNvPr>
          <p:cNvSpPr/>
          <p:nvPr/>
        </p:nvSpPr>
        <p:spPr>
          <a:xfrm>
            <a:off x="1143000" y="38862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1676" name="AutoShape 12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4876800" y="30480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4" action="ppaction://program"/>
              </a:rPr>
              <a:t>CircleWithException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2" name="AutoShape 13">
            <a:hlinkClick r:id="rId5"/>
          </p:cNvPr>
          <p:cNvSpPr/>
          <p:nvPr/>
        </p:nvSpPr>
        <p:spPr>
          <a:xfrm>
            <a:off x="838200" y="25908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73" name="AutoShape 14">
            <a:hlinkClick r:id="rId6"/>
          </p:cNvPr>
          <p:cNvSpPr/>
          <p:nvPr/>
        </p:nvSpPr>
        <p:spPr>
          <a:xfrm>
            <a:off x="4724400" y="25146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finally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子句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</a:pPr>
            <a:r>
              <a:rPr lang="zh-CN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无论异常是否产生，</a:t>
            </a:r>
            <a:r>
              <a:rPr lang="en-US" altLang="zh-CN" b="1" kern="1200" dirty="0"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lang="zh-CN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子句总是会被执行的</a:t>
            </a:r>
            <a:endParaRPr lang="en-US" altLang="en-US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en-US" sz="3000" b="1" kern="12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{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statements;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catch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(TheException ex) {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{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altLang="en-US" b="1" kern="1200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+mn-ea"/>
                <a:cs typeface="+mn-cs"/>
              </a:rPr>
              <a:t>finalStatements;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+mn-cs"/>
              </a:rPr>
              <a:t>//</a:t>
            </a:r>
            <a:r>
              <a:rPr lang="zh-CN" altLang="en-US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此子句必须执行</a:t>
            </a:r>
            <a:endParaRPr lang="en-US" altLang="en-US" b="1" kern="1200" dirty="0">
              <a:solidFill>
                <a:srgbClr val="008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altLang="en-US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 txBox="1">
            <a:spLocks noGrp="1"/>
          </p:cNvSpPr>
          <p:nvPr/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/>
          <a:p>
            <a:pPr algn="r"/>
            <a:fld id="{9A0DB2DC-4C9A-4742-B13C-FB6460FD3503}" type="slidenum">
              <a:rPr lang="en-US" altLang="en-US" sz="1400" dirty="0">
                <a:latin typeface="Times New Roman" panose="02020603050405020304" pitchFamily="18" charset="0"/>
              </a:rPr>
              <a:t>24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重新抛出异常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8458200" cy="37338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perform operations before exits;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</a:p>
        </p:txBody>
      </p:sp>
      <p:sp>
        <p:nvSpPr>
          <p:cNvPr id="39939" name="Rectangle 10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statements;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catch(TheException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4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9941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9942" name="Rectangle 6"/>
          <p:cNvSpPr/>
          <p:nvPr/>
        </p:nvSpPr>
        <p:spPr>
          <a:xfrm>
            <a:off x="609600" y="22860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1847" name="AutoShape 7"/>
          <p:cNvSpPr/>
          <p:nvPr/>
        </p:nvSpPr>
        <p:spPr>
          <a:xfrm>
            <a:off x="5715000" y="893763"/>
            <a:ext cx="2927350" cy="1087437"/>
          </a:xfrm>
          <a:prstGeom prst="wedgeRoundRectCallout">
            <a:avLst>
              <a:gd name="adj1" fmla="val -145120"/>
              <a:gd name="adj2" fmla="val 8883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假设该句没有异常发生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3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statements;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catch(TheException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4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92870" name="AutoShape 6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4185"/>
              <a:gd name="adj2" fmla="val 23467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dirty="0">
                <a:latin typeface="Times New Roman" panose="02020603050405020304" pitchFamily="18" charset="0"/>
              </a:rPr>
              <a:t>fina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en-US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块总是被执行</a:t>
            </a:r>
          </a:p>
        </p:txBody>
      </p:sp>
      <p:sp>
        <p:nvSpPr>
          <p:cNvPr id="40967" name="Rectangle 7"/>
          <p:cNvSpPr/>
          <p:nvPr/>
        </p:nvSpPr>
        <p:spPr>
          <a:xfrm>
            <a:off x="762000" y="44958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7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statements;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catch(TheException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4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93893" name="AutoShape 5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7171"/>
              <a:gd name="adj2" fmla="val 3259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该语句被执行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1" name="Rectangle 6"/>
          <p:cNvSpPr/>
          <p:nvPr/>
        </p:nvSpPr>
        <p:spPr>
          <a:xfrm>
            <a:off x="381000" y="55626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1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0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30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3014" name="Rectangle 5"/>
          <p:cNvSpPr/>
          <p:nvPr/>
        </p:nvSpPr>
        <p:spPr>
          <a:xfrm>
            <a:off x="609600" y="2057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491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8245"/>
              <a:gd name="adj2" fmla="val 223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发生</a:t>
            </a:r>
            <a:r>
              <a:rPr lang="en-US" altLang="en-US" dirty="0">
                <a:latin typeface="Times New Roman" panose="02020603050405020304" pitchFamily="18" charset="0"/>
              </a:rPr>
              <a:t>Exception1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0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4038" name="Rectangle 5"/>
          <p:cNvSpPr/>
          <p:nvPr/>
        </p:nvSpPr>
        <p:spPr>
          <a:xfrm>
            <a:off x="609600" y="32004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9014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4574"/>
              <a:gd name="adj2" fmla="val 12361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该异常被处理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异常处理概述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2662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734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95400" y="17526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Quotient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AutoShape 6">
            <a:hlinkClick r:id="rId4" action="ppaction://program"/>
          </p:cNvPr>
          <p:cNvSpPr/>
          <p:nvPr/>
        </p:nvSpPr>
        <p:spPr>
          <a:xfrm>
            <a:off x="5334000" y="17526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341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33528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5" action="ppaction://program"/>
              </a:rPr>
              <a:t>QuotientWithIf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AutoShape 8">
            <a:hlinkClick r:id="rId6" action="ppaction://program"/>
          </p:cNvPr>
          <p:cNvSpPr/>
          <p:nvPr/>
        </p:nvSpPr>
        <p:spPr>
          <a:xfrm>
            <a:off x="5181600" y="33528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2" name="Text Box 11"/>
          <p:cNvSpPr txBox="1"/>
          <p:nvPr/>
        </p:nvSpPr>
        <p:spPr>
          <a:xfrm>
            <a:off x="609600" y="1219200"/>
            <a:ext cx="8534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演示运行错误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（程序清单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6633" name="Text Box 12"/>
          <p:cNvSpPr txBox="1"/>
          <p:nvPr/>
        </p:nvSpPr>
        <p:spPr>
          <a:xfrm>
            <a:off x="533400" y="2819400"/>
            <a:ext cx="83820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语句解决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（程序清单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12-2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4" name="Text Box 13"/>
          <p:cNvSpPr txBox="1"/>
          <p:nvPr/>
        </p:nvSpPr>
        <p:spPr>
          <a:xfrm>
            <a:off x="533400" y="4419600"/>
            <a:ext cx="8382000" cy="1076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使用方法解决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（程序清单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12-3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问题：程序的终止由一个方法来执行了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3422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56388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7" action="ppaction://program"/>
              </a:rPr>
              <a:t>QuotientWithMethod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AutoShape 15">
            <a:hlinkClick r:id="rId8" action="ppaction://program"/>
          </p:cNvPr>
          <p:cNvSpPr/>
          <p:nvPr/>
        </p:nvSpPr>
        <p:spPr>
          <a:xfrm>
            <a:off x="5181600" y="56388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7" name="AutoShape 16">
            <a:hlinkClick r:id="rId9"/>
          </p:cNvPr>
          <p:cNvSpPr/>
          <p:nvPr/>
        </p:nvSpPr>
        <p:spPr>
          <a:xfrm>
            <a:off x="6096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8" name="AutoShape 17">
            <a:hlinkClick r:id="rId10"/>
          </p:cNvPr>
          <p:cNvSpPr/>
          <p:nvPr/>
        </p:nvSpPr>
        <p:spPr>
          <a:xfrm>
            <a:off x="533400" y="33528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9" name="AutoShape 18">
            <a:hlinkClick r:id="rId11"/>
          </p:cNvPr>
          <p:cNvSpPr/>
          <p:nvPr/>
        </p:nvSpPr>
        <p:spPr>
          <a:xfrm>
            <a:off x="762000" y="17526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9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0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50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5061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5062" name="Rectangle 5"/>
          <p:cNvSpPr/>
          <p:nvPr/>
        </p:nvSpPr>
        <p:spPr>
          <a:xfrm>
            <a:off x="685800" y="41910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003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24801"/>
              <a:gd name="adj2" fmla="val 2087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dirty="0">
                <a:latin typeface="Times New Roman" panose="02020603050405020304" pitchFamily="18" charset="0"/>
              </a:rPr>
              <a:t>final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块总是被执行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6083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20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608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6086" name="Rectangle 5"/>
          <p:cNvSpPr/>
          <p:nvPr/>
        </p:nvSpPr>
        <p:spPr>
          <a:xfrm>
            <a:off x="381000" y="50292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1062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3333"/>
              <a:gd name="adj2" fmla="val 2827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该语句被执行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catch(Exception2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throw ex;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18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7110" name="Rectangle 5"/>
          <p:cNvSpPr/>
          <p:nvPr/>
        </p:nvSpPr>
        <p:spPr>
          <a:xfrm>
            <a:off x="381000" y="1676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2086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42162"/>
              <a:gd name="adj2" fmla="val -48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dirty="0">
                <a:latin typeface="Times New Roman" panose="02020603050405020304" pitchFamily="18" charset="0"/>
              </a:rPr>
              <a:t>statement2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抛出</a:t>
            </a:r>
            <a:r>
              <a:rPr lang="en-US" altLang="en-US" dirty="0">
                <a:latin typeface="Times New Roman" panose="02020603050405020304" pitchFamily="18" charset="0"/>
              </a:rPr>
              <a:t> Exception2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catch(Exception2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throw ex;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18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81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03110" name="AutoShape 6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6407"/>
              <a:gd name="adj2" fmla="val 33775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处理异常</a:t>
            </a:r>
          </a:p>
        </p:txBody>
      </p:sp>
      <p:sp>
        <p:nvSpPr>
          <p:cNvPr id="48135" name="Rectangle 7"/>
          <p:cNvSpPr/>
          <p:nvPr/>
        </p:nvSpPr>
        <p:spPr>
          <a:xfrm>
            <a:off x="381000" y="3581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5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catch(Exception2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throw ex;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18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4915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05157" name="AutoShape 5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3681"/>
              <a:gd name="adj2" fmla="val 51823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finally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9159" name="Rectangle 6"/>
          <p:cNvSpPr/>
          <p:nvPr/>
        </p:nvSpPr>
        <p:spPr>
          <a:xfrm>
            <a:off x="381000" y="4724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43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跟踪程序的执行</a:t>
            </a:r>
            <a:endParaRPr lang="en-US" altLang="en-US" sz="43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try { 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statement1;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statement2;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statement3;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catch(Exception1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catch(Exception2 ex)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handling ex;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throw ex;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finally {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finalStatements; 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en-US" sz="18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Next statement;</a:t>
            </a:r>
          </a:p>
        </p:txBody>
      </p:sp>
      <p:sp>
        <p:nvSpPr>
          <p:cNvPr id="501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04133" name="AutoShape 5"/>
          <p:cNvSpPr/>
          <p:nvPr/>
        </p:nvSpPr>
        <p:spPr>
          <a:xfrm>
            <a:off x="5715000" y="1371600"/>
            <a:ext cx="3276600" cy="1143000"/>
          </a:xfrm>
          <a:prstGeom prst="wedgeRoundRectCallout">
            <a:avLst>
              <a:gd name="adj1" fmla="val -134398"/>
              <a:gd name="adj2" fmla="val 18652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再次被抛出，并由调用者处理。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0183" name="Rectangle 6"/>
          <p:cNvSpPr/>
          <p:nvPr/>
        </p:nvSpPr>
        <p:spPr>
          <a:xfrm>
            <a:off x="381000" y="38862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609600" y="990600"/>
            <a:ext cx="8153400" cy="4572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创建自定义异常类</a:t>
            </a:r>
          </a:p>
        </p:txBody>
      </p:sp>
      <p:sp>
        <p:nvSpPr>
          <p:cNvPr id="5120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304800" y="1828800"/>
            <a:ext cx="8610600" cy="30829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01955" indent="-401955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尽量使用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已有的异常类，不要创建自己的异常类。</a:t>
            </a:r>
          </a:p>
          <a:p>
            <a:pPr marL="401955" indent="-401955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当遇到不能用预定义异常类描述的问题时用自定义的异常类。</a:t>
            </a:r>
          </a:p>
          <a:p>
            <a:pPr marL="401955" indent="-401955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通过派生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Exception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类或其子类来创建自定义的异常类。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自定义异常类示例</a:t>
            </a:r>
          </a:p>
        </p:txBody>
      </p:sp>
      <p:sp>
        <p:nvSpPr>
          <p:cNvPr id="5222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2228" name="AutoShape 3">
            <a:hlinkClick r:id="rId2" action="ppaction://program"/>
          </p:cNvPr>
          <p:cNvSpPr/>
          <p:nvPr/>
        </p:nvSpPr>
        <p:spPr>
          <a:xfrm>
            <a:off x="7162800" y="4724400"/>
            <a:ext cx="1447800" cy="533400"/>
          </a:xfrm>
          <a:prstGeom prst="actionButtonBlank">
            <a:avLst/>
          </a:prstGeom>
          <a:solidFill>
            <a:srgbClr val="008000"/>
          </a:solidFill>
          <a:ln w="19050">
            <a:noFill/>
          </a:ln>
          <a:effectLst>
            <a:prstShdw prst="shdw17" dist="17961" dir="2699999">
              <a:srgbClr val="004D0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703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2200" y="2514600"/>
            <a:ext cx="42672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InvalidRadiusException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03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86000" y="3581400"/>
            <a:ext cx="4419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4" action="ppaction://program"/>
              </a:rPr>
              <a:t>CircleWithRadiusException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03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86000" y="4800600"/>
            <a:ext cx="4419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5" action="ppaction://program"/>
              </a:rPr>
              <a:t>TestCircleWithRadiusException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2" name="AutoShape 12">
            <a:hlinkClick r:id="rId6"/>
          </p:cNvPr>
          <p:cNvSpPr/>
          <p:nvPr/>
        </p:nvSpPr>
        <p:spPr>
          <a:xfrm>
            <a:off x="1828800" y="2438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33" name="AutoShape 13">
            <a:hlinkClick r:id="rId7"/>
          </p:cNvPr>
          <p:cNvSpPr/>
          <p:nvPr/>
        </p:nvSpPr>
        <p:spPr>
          <a:xfrm>
            <a:off x="1752600" y="35052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34" name="AutoShape 14">
            <a:hlinkClick r:id="rId8"/>
          </p:cNvPr>
          <p:cNvSpPr/>
          <p:nvPr/>
        </p:nvSpPr>
        <p:spPr>
          <a:xfrm>
            <a:off x="1752600" y="48006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File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类包含获取文件、目录属性的方法，以及重命名和删除文件和目录的方法，如下页图所示。但是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类不包含读写文件内容的方法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文件名是一个字符串。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类是文件名及其目录路径的一个包装类。</a:t>
            </a: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algn="l" eaLnBrk="1" hangingPunct="1"/>
            <a:r>
              <a:rPr lang="en-US" altLang="en-US" sz="20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Obtaining file properties and manipulating file</a:t>
            </a:r>
            <a:endParaRPr lang="en-US" altLang="en-US" sz="2000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5427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/>
          <p:nvPr/>
        </p:nvSpPr>
        <p:spPr>
          <a:xfrm>
            <a:off x="2143125" y="966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0" y="228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427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714375"/>
            <a:ext cx="7329487" cy="60674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使用异常处理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程序中处理异常的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try-throw-catch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模板：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19455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try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{</a:t>
            </a:r>
          </a:p>
          <a:p>
            <a:pPr marL="719455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调用某方法；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  <a:p>
            <a:pPr marL="719455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方法中可能抛出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throw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异常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  <a:p>
            <a:pPr marL="719455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pPr marL="719455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catch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异常类型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  ex) {</a:t>
            </a:r>
          </a:p>
          <a:p>
            <a:pPr marL="719455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处理异常的代码；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//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处理器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  <a:p>
            <a:pPr marL="719455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}</a:t>
            </a:r>
          </a:p>
          <a:p>
            <a:pPr marL="490855" marR="0" lvl="3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7653" name="矩形 4"/>
          <p:cNvSpPr/>
          <p:nvPr/>
        </p:nvSpPr>
        <p:spPr>
          <a:xfrm>
            <a:off x="1066800" y="1600200"/>
            <a:ext cx="5181600" cy="2345055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219200" y="2667000"/>
            <a:ext cx="7620000" cy="1143000"/>
            <a:chOff x="1219200" y="3352800"/>
            <a:chExt cx="7620000" cy="1143000"/>
          </a:xfrm>
        </p:grpSpPr>
        <p:sp>
          <p:nvSpPr>
            <p:cNvPr id="27655" name="矩形 5"/>
            <p:cNvSpPr/>
            <p:nvPr/>
          </p:nvSpPr>
          <p:spPr>
            <a:xfrm>
              <a:off x="1219200" y="3429000"/>
              <a:ext cx="4267200" cy="10668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56" name="线形标注 1(带强调线) 6"/>
            <p:cNvSpPr/>
            <p:nvPr/>
          </p:nvSpPr>
          <p:spPr>
            <a:xfrm>
              <a:off x="6477000" y="3352800"/>
              <a:ext cx="2362200" cy="609600"/>
            </a:xfrm>
            <a:prstGeom prst="accentCallout1">
              <a:avLst>
                <a:gd name="adj1" fmla="val 45417"/>
                <a:gd name="adj2" fmla="val 269"/>
                <a:gd name="adj3" fmla="val 41069"/>
                <a:gd name="adj4" fmla="val -42019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如果方法中未抛出异常，</a:t>
              </a: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catch</a:t>
              </a: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块将不执行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6430" y="5544185"/>
            <a:ext cx="796417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455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要点提示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：异常是从方法抛出的。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19455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		 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方法的调用者可以捕获以及处理异常。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6430" y="4552950"/>
            <a:ext cx="7964170" cy="7067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sym typeface="+mn-ea"/>
              </a:rPr>
              <a:t>特别注意：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try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块中，只要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throw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异常将立即</a:t>
            </a:r>
            <a:r>
              <a:rPr lang="zh-CN" altLang="en-US" sz="2000" dirty="0">
                <a:solidFill>
                  <a:srgbClr val="C00000"/>
                </a:solidFill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终止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try</a:t>
            </a:r>
            <a:r>
              <a:rPr lang="zh-CN" altLang="en-US" sz="2000" dirty="0">
                <a:solidFill>
                  <a:srgbClr val="C00000"/>
                </a:solidFill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块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（即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try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块中的余下语句将不执行），转而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catch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异常和处理异常，</a:t>
            </a:r>
            <a:r>
              <a:rPr lang="zh-CN" altLang="en-US" sz="2000" dirty="0">
                <a:solidFill>
                  <a:srgbClr val="C00000"/>
                </a:solidFill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程序继续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bldLvl="0" animBg="1"/>
      <p:bldP spid="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示例学习：浏览文件的属性</a:t>
            </a:r>
          </a:p>
        </p:txBody>
      </p:sp>
      <p:sp>
        <p:nvSpPr>
          <p:cNvPr id="10245" name="内容占位符 11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目标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：演示如何创建一个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对象，以及如何使用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类中的方法获取它的属性。下面图显示了程序在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Windows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平台和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UNIX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平台的路径命名习惯是不一样的。</a:t>
            </a: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846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70513" y="57150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TestFileClass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8" name="AutoShape 4">
            <a:hlinkClick r:id="rId3" action="ppaction://program"/>
          </p:cNvPr>
          <p:cNvSpPr/>
          <p:nvPr/>
        </p:nvSpPr>
        <p:spPr>
          <a:xfrm>
            <a:off x="7656513" y="57150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10249" name="Rectangle 6"/>
          <p:cNvSpPr/>
          <p:nvPr/>
        </p:nvSpPr>
        <p:spPr>
          <a:xfrm>
            <a:off x="2219325" y="1933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514350" y="3048000"/>
          <a:ext cx="40386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709160" imgH="2994660" progId="Paint.Picture">
                  <p:embed/>
                </p:oleObj>
              </mc:Choice>
              <mc:Fallback>
                <p:oleObj r:id="rId4" imgW="4709160" imgH="299466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" y="3048000"/>
                        <a:ext cx="4038600" cy="256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/>
          <p:nvPr/>
        </p:nvSpPr>
        <p:spPr>
          <a:xfrm>
            <a:off x="2219325" y="1857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4800600" y="3048000"/>
          <a:ext cx="38671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09160" imgH="3147060" progId="Paint.Picture">
                  <p:embed/>
                </p:oleObj>
              </mc:Choice>
              <mc:Fallback>
                <p:oleObj r:id="rId6" imgW="4709160" imgH="314706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0600" y="3048000"/>
                        <a:ext cx="3867150" cy="258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AutoShape 10">
            <a:hlinkClick r:id="rId8"/>
          </p:cNvPr>
          <p:cNvSpPr/>
          <p:nvPr/>
        </p:nvSpPr>
        <p:spPr>
          <a:xfrm>
            <a:off x="4760913" y="571500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文件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I/O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110000"/>
              </a:lnSpc>
              <a:buSzPct val="75000"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File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对象封装了文件或路径属性，但它既不包括创建文件的方法，也不包括</a:t>
            </a:r>
            <a:r>
              <a:rPr lang="zh-CN" altLang="en-US" sz="2400" kern="120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从</a:t>
            </a:r>
            <a:r>
              <a:rPr lang="en-US" altLang="zh-CN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向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文件</a:t>
            </a:r>
            <a:r>
              <a:rPr lang="zh-CN" altLang="en-US" sz="2400" kern="120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读</a:t>
            </a:r>
            <a:r>
              <a:rPr lang="en-US" altLang="zh-CN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写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数据的方法。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为了完成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操作，需要使用恰当的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 I/O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类创建对象。这些对象包含从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向文件读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写数据的方法。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文本文件本质上是存储在磁盘上的字符。本节介绍如何使用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Scanner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PrintWriter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类从（向）文件读（写）字符串和数据信息。</a:t>
            </a: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PrintWriter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写入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数据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05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81600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WriteData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AutoShape 4">
            <a:hlinkClick r:id="rId3" action="ppaction://program"/>
          </p:cNvPr>
          <p:cNvSpPr/>
          <p:nvPr/>
        </p:nvSpPr>
        <p:spPr>
          <a:xfrm>
            <a:off x="7391400" y="58674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11271" name="Rectangle 5"/>
          <p:cNvSpPr/>
          <p:nvPr/>
        </p:nvSpPr>
        <p:spPr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533400" y="838200"/>
          <a:ext cx="8534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35425" imgH="2346960" progId="Word.Picture.8">
                  <p:embed/>
                </p:oleObj>
              </mc:Choice>
              <mc:Fallback>
                <p:oleObj r:id="rId4" imgW="4035425" imgH="234696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838200"/>
                        <a:ext cx="8534400" cy="496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AutoShape 7">
            <a:hlinkClick r:id="rId6"/>
          </p:cNvPr>
          <p:cNvSpPr/>
          <p:nvPr/>
        </p:nvSpPr>
        <p:spPr>
          <a:xfrm>
            <a:off x="4648200" y="5867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Try-with-resources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程序员经常会忘记关闭文件。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JDK 7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提供了下面新的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try-with-resources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语法来自动关闭文件。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AU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声明和创建资源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使用资源来处理文件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2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00363" y="5334000"/>
            <a:ext cx="3576638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WriteDataWithAutoClose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AutoShape 5">
            <a:hlinkClick r:id="rId3" action="ppaction://program"/>
          </p:cNvPr>
          <p:cNvSpPr/>
          <p:nvPr/>
        </p:nvSpPr>
        <p:spPr>
          <a:xfrm>
            <a:off x="6553200" y="53340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56327" name="AutoShape 6">
            <a:hlinkClick r:id="rId4"/>
          </p:cNvPr>
          <p:cNvSpPr/>
          <p:nvPr/>
        </p:nvSpPr>
        <p:spPr>
          <a:xfrm>
            <a:off x="2667000" y="50244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Scanner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读入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数据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285750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4" name="Rectangle 4"/>
          <p:cNvSpPr/>
          <p:nvPr/>
        </p:nvSpPr>
        <p:spPr>
          <a:xfrm>
            <a:off x="271462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5" name="Rectangle 5"/>
          <p:cNvSpPr/>
          <p:nvPr/>
        </p:nvSpPr>
        <p:spPr>
          <a:xfrm>
            <a:off x="0" y="2274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387350" y="1139825"/>
          <a:ext cx="86804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08500" imgH="2311400" progId="Word.Picture.8">
                  <p:embed/>
                </p:oleObj>
              </mc:Choice>
              <mc:Fallback>
                <p:oleObj r:id="rId2" imgW="4508500" imgH="2311400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1139825"/>
                        <a:ext cx="8680450" cy="445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05400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4" action="ppaction://program"/>
              </a:rPr>
              <a:t>ReadData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7" name="AutoShape 8">
            <a:hlinkClick r:id="rId5" action="ppaction://program"/>
          </p:cNvPr>
          <p:cNvSpPr/>
          <p:nvPr/>
        </p:nvSpPr>
        <p:spPr>
          <a:xfrm>
            <a:off x="7391400" y="58674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12298" name="AutoShape 9">
            <a:hlinkClick r:id="rId6"/>
          </p:cNvPr>
          <p:cNvSpPr/>
          <p:nvPr/>
        </p:nvSpPr>
        <p:spPr>
          <a:xfrm>
            <a:off x="4572000" y="5867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示例学习：替换文本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814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假设编写一个名为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ReplaceText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的程序，用一个新字符串替换文本文件中所有出现某个字符串的地方。文件名和字符串都作为命令行参数传递，如下所示：</a:t>
            </a:r>
            <a:endParaRPr lang="zh-CN" altLang="en-US" sz="2600" u="sng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Tx/>
              <a:buNone/>
            </a:pPr>
            <a:r>
              <a:rPr lang="en-US" altLang="en-US" sz="2200" kern="1200" dirty="0">
                <a:latin typeface="+mn-lt"/>
                <a:ea typeface="+mn-ea"/>
                <a:cs typeface="+mn-cs"/>
              </a:rPr>
              <a:t>java ReplaceText sourceFile targetFile oldString newString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例如，调用</a:t>
            </a:r>
            <a:endParaRPr lang="zh-CN" altLang="en-US" sz="2600" u="sng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Tx/>
              <a:buNone/>
            </a:pPr>
            <a:r>
              <a:rPr lang="en-US" altLang="en-US" sz="2200" kern="1200" dirty="0">
                <a:latin typeface="+mn-lt"/>
                <a:ea typeface="+mn-ea"/>
                <a:cs typeface="+mn-cs"/>
              </a:rPr>
              <a:t>java ReplaceText FormatString.java t.txt StringBuilder StringBuffer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就会用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StringBuffer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替换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FormatString.java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中所有出现的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StringBuilder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，然后将新文件保存在</a:t>
            </a:r>
            <a:r>
              <a:rPr lang="en-US" altLang="zh-CN" sz="2600" kern="1200" dirty="0">
                <a:latin typeface="+mn-lt"/>
                <a:ea typeface="宋体" panose="02010600030101010101" pitchFamily="2" charset="-122"/>
                <a:cs typeface="+mn-cs"/>
              </a:rPr>
              <a:t>t.txt</a:t>
            </a:r>
            <a:r>
              <a:rPr lang="zh-CN" altLang="en-US" sz="2600" kern="1200" dirty="0">
                <a:latin typeface="+mn-lt"/>
                <a:ea typeface="宋体" panose="02010600030101010101" pitchFamily="2" charset="-122"/>
                <a:cs typeface="+mn-cs"/>
              </a:rPr>
              <a:t>中。</a:t>
            </a: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2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67200" y="53340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ReplaceText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AutoShape 5">
            <a:hlinkClick r:id="rId3" action="ppaction://program"/>
          </p:cNvPr>
          <p:cNvSpPr/>
          <p:nvPr/>
        </p:nvSpPr>
        <p:spPr>
          <a:xfrm>
            <a:off x="6553200" y="53340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57351" name="AutoShape 6">
            <a:hlinkClick r:id="rId4"/>
          </p:cNvPr>
          <p:cNvSpPr/>
          <p:nvPr/>
        </p:nvSpPr>
        <p:spPr>
          <a:xfrm>
            <a:off x="3657600" y="53340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Web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上读取数据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如同从电脑中的文件中读取数据一样，也可以从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Web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上的文件中读取数据。</a:t>
            </a:r>
          </a:p>
        </p:txBody>
      </p:sp>
      <p:sp>
        <p:nvSpPr>
          <p:cNvPr id="583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8373" name="Rectangle 7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837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8158163" cy="2590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Web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上读取数据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latin typeface="+mn-lt"/>
                <a:ea typeface="+mn-ea"/>
                <a:cs typeface="+mn-cs"/>
              </a:rPr>
              <a:t>URL url = </a:t>
            </a:r>
            <a:r>
              <a:rPr lang="en-US" altLang="en-US" sz="2400" b="1" kern="1200" dirty="0">
                <a:latin typeface="+mn-lt"/>
                <a:ea typeface="+mn-ea"/>
                <a:cs typeface="+mn-cs"/>
              </a:rPr>
              <a:t>new</a:t>
            </a:r>
            <a:r>
              <a:rPr lang="en-US" altLang="en-US" sz="2400" kern="1200" dirty="0">
                <a:latin typeface="+mn-lt"/>
                <a:ea typeface="+mn-ea"/>
                <a:cs typeface="+mn-cs"/>
              </a:rPr>
              <a:t> URL(</a:t>
            </a:r>
            <a:r>
              <a:rPr lang="en-US" altLang="en-US" sz="2400" b="1" kern="1200" dirty="0">
                <a:latin typeface="+mn-lt"/>
                <a:ea typeface="+mn-ea"/>
                <a:cs typeface="+mn-cs"/>
              </a:rPr>
              <a:t>"www.google.com/index.html"</a:t>
            </a:r>
            <a:r>
              <a:rPr lang="en-US" altLang="en-US" sz="2400" kern="1200" dirty="0">
                <a:latin typeface="+mn-lt"/>
                <a:ea typeface="+mn-ea"/>
                <a:cs typeface="+mn-cs"/>
              </a:rPr>
              <a:t>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创建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URL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对象后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可以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URL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类中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定义的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openStream()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打开输入流和用输入流创建如下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Scanner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latin typeface="+mn-lt"/>
                <a:ea typeface="+mn-ea"/>
                <a:cs typeface="+mn-cs"/>
              </a:rPr>
              <a:t>Scanner input = </a:t>
            </a:r>
            <a:r>
              <a:rPr lang="en-US" altLang="en-US" sz="2400" b="1" kern="1200" dirty="0">
                <a:latin typeface="+mn-lt"/>
                <a:ea typeface="+mn-ea"/>
                <a:cs typeface="+mn-cs"/>
              </a:rPr>
              <a:t>new</a:t>
            </a:r>
            <a:r>
              <a:rPr lang="en-US" altLang="en-US" sz="2400" kern="1200" dirty="0">
                <a:latin typeface="+mn-lt"/>
                <a:ea typeface="+mn-ea"/>
                <a:cs typeface="+mn-cs"/>
              </a:rPr>
              <a:t> Scanner(url.openStream());</a:t>
            </a: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56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200400" y="5334000"/>
            <a:ext cx="3124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ReadFileFromURL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AutoShape 5">
            <a:hlinkClick r:id="rId3" action="ppaction://program"/>
          </p:cNvPr>
          <p:cNvSpPr/>
          <p:nvPr/>
        </p:nvSpPr>
        <p:spPr>
          <a:xfrm>
            <a:off x="6553200" y="53340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Run</a:t>
            </a:r>
          </a:p>
        </p:txBody>
      </p:sp>
      <p:sp>
        <p:nvSpPr>
          <p:cNvPr id="59399" name="AutoShape 7">
            <a:hlinkClick r:id="rId4"/>
          </p:cNvPr>
          <p:cNvSpPr/>
          <p:nvPr/>
        </p:nvSpPr>
        <p:spPr>
          <a:xfrm>
            <a:off x="2667000" y="53340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12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0419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60421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使用异常处理的好处</a:t>
            </a:r>
          </a:p>
        </p:txBody>
      </p:sp>
      <p:sp>
        <p:nvSpPr>
          <p:cNvPr id="28675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（程序清单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12-4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现在，你看到异常处理的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好处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了。它能使方法抛出一个异常给它的调用者，并由调用者处理该异常。如果不用异常处理，当一个异常发生时，方法必须能处理这个异常，或者终止程序。被调用的方法通常不知道在出错的情况下该做些什么，这是库方法的一般情况。库方法可以检测出错误，但是只有调用者才知道出现错误时需要做什么。</a:t>
            </a:r>
          </a:p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异常处理最根本的</a:t>
            </a:r>
            <a:r>
              <a:rPr lang="zh-CN" altLang="en-US" sz="2400" kern="1200" dirty="0">
                <a:latin typeface="楷体" panose="02010609060101010101" charset="-122"/>
                <a:ea typeface="楷体" panose="02010609060101010101" charset="-122"/>
                <a:cs typeface="+mn-cs"/>
              </a:rPr>
              <a:t>优势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就是将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检测错误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（由调用的方法完成）从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处理错误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（由调用者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人完成）中分离出来。</a:t>
            </a: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21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16764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QuotientWithException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AutoShape 11">
            <a:hlinkClick r:id="rId4" action="ppaction://program"/>
          </p:cNvPr>
          <p:cNvSpPr/>
          <p:nvPr/>
        </p:nvSpPr>
        <p:spPr>
          <a:xfrm>
            <a:off x="5181600" y="16764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9" name="AutoShape 12">
            <a:hlinkClick r:id="rId5"/>
          </p:cNvPr>
          <p:cNvSpPr/>
          <p:nvPr/>
        </p:nvSpPr>
        <p:spPr>
          <a:xfrm>
            <a:off x="609600" y="1676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处理</a:t>
            </a:r>
            <a:r>
              <a:rPr lang="en-US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InputMismatchException</a:t>
            </a:r>
            <a:r>
              <a:rPr lang="zh-CN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异常</a:t>
            </a:r>
            <a:endParaRPr lang="en-US" altLang="en-US" sz="28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699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（程序清单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12-5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通过处理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InputMismatchException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,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程序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将持续地读入数据，直到读入正确数据为止。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437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2025650"/>
            <a:ext cx="4419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InputMismatchExceptionDemo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AutoShape 4">
            <a:hlinkClick r:id="rId4" action="ppaction://program"/>
          </p:cNvPr>
          <p:cNvSpPr/>
          <p:nvPr/>
        </p:nvSpPr>
        <p:spPr>
          <a:xfrm>
            <a:off x="5410200" y="202565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703" name="AutoShape 6">
            <a:hlinkClick r:id="rId5"/>
          </p:cNvPr>
          <p:cNvSpPr/>
          <p:nvPr/>
        </p:nvSpPr>
        <p:spPr>
          <a:xfrm>
            <a:off x="152400" y="20145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异常类型</a:t>
            </a:r>
          </a:p>
        </p:txBody>
      </p:sp>
      <p:sp>
        <p:nvSpPr>
          <p:cNvPr id="10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29" name="Rectangle 10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52400" y="19050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2849880" progId="Word.Picture.8">
                  <p:embed/>
                </p:oleObj>
              </mc:Choice>
              <mc:Fallback>
                <p:oleObj r:id="rId2" imgW="5600700" imgH="284988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4980" y="1163320"/>
            <a:ext cx="7879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在</a:t>
            </a:r>
            <a:r>
              <a:rPr lang="en-US" altLang="zh-CN"/>
              <a:t>Java API</a:t>
            </a:r>
            <a:r>
              <a:rPr lang="zh-CN" altLang="en-US"/>
              <a:t>中，已经提供了很多预定义的异常类。以下是其中的一部分。另外，程序员还可以自定义异常类。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系统错误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Error</a:t>
            </a:r>
          </a:p>
        </p:txBody>
      </p:sp>
      <p:sp>
        <p:nvSpPr>
          <p:cNvPr id="20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2849880" progId="Word.Picture.8">
                  <p:embed/>
                </p:oleObj>
              </mc:Choice>
              <mc:Fallback>
                <p:oleObj r:id="rId2" imgW="5600700" imgH="284988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/>
          <p:nvPr/>
        </p:nvSpPr>
        <p:spPr>
          <a:xfrm>
            <a:off x="2743200" y="4114800"/>
            <a:ext cx="3124200" cy="182880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5943600" y="4419600"/>
            <a:ext cx="28194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sz="18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系统错误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虚拟机抛出，用</a:t>
            </a:r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类表示。</a:t>
            </a: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类描述的是内部系统错误。这样的错误很少发生。如果发生，除了通知用户及尽量稳妥地终止程序，几乎什么也做不了。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异常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Exception</a:t>
            </a:r>
          </a:p>
        </p:txBody>
      </p:sp>
      <p:sp>
        <p:nvSpPr>
          <p:cNvPr id="30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2849880" progId="Word.Picture.8">
                  <p:embed/>
                </p:oleObj>
              </mc:Choice>
              <mc:Fallback>
                <p:oleObj r:id="rId2" imgW="5600700" imgH="284988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Text Box 5"/>
          <p:cNvSpPr txBox="1"/>
          <p:nvPr/>
        </p:nvSpPr>
        <p:spPr>
          <a:xfrm>
            <a:off x="228600" y="1143000"/>
            <a:ext cx="25146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sz="18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异常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是用</a:t>
            </a:r>
            <a:r>
              <a:rPr lang="en-US" altLang="zh-CN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Exception</a:t>
            </a:r>
            <a:r>
              <a:rPr lang="zh-CN" altLang="en-US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类表示，描述由程序和外部环境所引起的错误，这些错误能够被程序捕获和处理。</a:t>
            </a:r>
            <a:endParaRPr lang="en-US" altLang="en-US" sz="1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1302" name="Rectangle 6"/>
          <p:cNvSpPr/>
          <p:nvPr/>
        </p:nvSpPr>
        <p:spPr>
          <a:xfrm>
            <a:off x="2743200" y="1447800"/>
            <a:ext cx="6172200" cy="289560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/>
      <p:bldP spid="311302" grpId="0" animBg="1"/>
    </p:bldLst>
  </p:timing>
</p:sld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2444</Words>
  <Application>Microsoft Office PowerPoint</Application>
  <PresentationFormat>全屏显示(4:3)</PresentationFormat>
  <Paragraphs>466</Paragraphs>
  <Slides>48</Slides>
  <Notes>5</Notes>
  <HiddenSlides>18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Courier</vt:lpstr>
      <vt:lpstr>Monotype Sorts</vt:lpstr>
      <vt:lpstr>OPTICopperplate Heavy</vt:lpstr>
      <vt:lpstr>华文楷体</vt:lpstr>
      <vt:lpstr>楷体</vt:lpstr>
      <vt:lpstr>宋体</vt:lpstr>
      <vt:lpstr>Arial</vt:lpstr>
      <vt:lpstr>Book Antiqua</vt:lpstr>
      <vt:lpstr>Courier New</vt:lpstr>
      <vt:lpstr>Forte</vt:lpstr>
      <vt:lpstr>Times New Roman</vt:lpstr>
      <vt:lpstr>Wingdings</vt:lpstr>
      <vt:lpstr>CQUT_JAVA</vt:lpstr>
      <vt:lpstr>Microsoft Word Picture</vt:lpstr>
      <vt:lpstr>Paintbrush Picture</vt:lpstr>
      <vt:lpstr>第12章 异常处理和文本I/O</vt:lpstr>
      <vt:lpstr>异常处理概述 </vt:lpstr>
      <vt:lpstr>异常处理概述 </vt:lpstr>
      <vt:lpstr>使用异常处理</vt:lpstr>
      <vt:lpstr>使用异常处理的好处</vt:lpstr>
      <vt:lpstr>处理InputMismatchException异常</vt:lpstr>
      <vt:lpstr>异常类型</vt:lpstr>
      <vt:lpstr>系统错误Error</vt:lpstr>
      <vt:lpstr>异常Exception</vt:lpstr>
      <vt:lpstr>运行时异常</vt:lpstr>
      <vt:lpstr>必检异常和免检异常</vt:lpstr>
      <vt:lpstr>免检异常</vt:lpstr>
      <vt:lpstr>免检异常</vt:lpstr>
      <vt:lpstr>声明、抛出及捕获异常</vt:lpstr>
      <vt:lpstr>声明异常</vt:lpstr>
      <vt:lpstr>抛出异常</vt:lpstr>
      <vt:lpstr>抛出异常示例</vt:lpstr>
      <vt:lpstr>捕获异常</vt:lpstr>
      <vt:lpstr>捕获异常</vt:lpstr>
      <vt:lpstr>捕获或者声明必检异常</vt:lpstr>
      <vt:lpstr>捕获或者声明必检异常</vt:lpstr>
      <vt:lpstr>示例学习：声明、抛出和捕获异常</vt:lpstr>
      <vt:lpstr>finally子句</vt:lpstr>
      <vt:lpstr>重新抛出异常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跟踪程序的执行</vt:lpstr>
      <vt:lpstr>创建自定义异常类</vt:lpstr>
      <vt:lpstr>自定义异常类示例</vt:lpstr>
      <vt:lpstr>File类</vt:lpstr>
      <vt:lpstr>Obtaining file properties and manipulating file</vt:lpstr>
      <vt:lpstr>示例学习：浏览文件的属性</vt:lpstr>
      <vt:lpstr>文件I/O</vt:lpstr>
      <vt:lpstr>使用PrintWriter写入数据</vt:lpstr>
      <vt:lpstr>Try-with-resources</vt:lpstr>
      <vt:lpstr>使用Scanner读入数据</vt:lpstr>
      <vt:lpstr>示例学习：替换文本</vt:lpstr>
      <vt:lpstr>从Web上读取数据</vt:lpstr>
      <vt:lpstr>从Web上读取数据</vt:lpstr>
      <vt:lpstr>Chapter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W. Lucas Chen</cp:lastModifiedBy>
  <cp:revision>281</cp:revision>
  <dcterms:created xsi:type="dcterms:W3CDTF">1995-06-10T17:31:00Z</dcterms:created>
  <dcterms:modified xsi:type="dcterms:W3CDTF">2025-06-07T14:56:26Z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0C1BC00BBAC148CF8C59D6424EECE87A_13</vt:lpwstr>
  </property>
  <property fmtid="{D5CDD505-2E9C-101B-9397-08002B2CF9AE}" pid="3" name="KSOProductBuildVer">
    <vt:lpwstr>2052-12.1.0.20784</vt:lpwstr>
  </property>
</Properties>
</file>