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9"/>
  </p:notesMasterIdLst>
  <p:handoutMasterIdLst>
    <p:handoutMasterId r:id="rId50"/>
  </p:handoutMasterIdLst>
  <p:sldIdLst>
    <p:sldId id="443" r:id="rId2"/>
    <p:sldId id="517" r:id="rId3"/>
    <p:sldId id="446" r:id="rId4"/>
    <p:sldId id="525" r:id="rId5"/>
    <p:sldId id="519" r:id="rId6"/>
    <p:sldId id="447" r:id="rId7"/>
    <p:sldId id="449" r:id="rId8"/>
    <p:sldId id="518" r:id="rId9"/>
    <p:sldId id="450" r:id="rId10"/>
    <p:sldId id="452" r:id="rId11"/>
    <p:sldId id="453" r:id="rId12"/>
    <p:sldId id="504" r:id="rId13"/>
    <p:sldId id="454" r:id="rId14"/>
    <p:sldId id="455" r:id="rId15"/>
    <p:sldId id="456" r:id="rId16"/>
    <p:sldId id="457" r:id="rId17"/>
    <p:sldId id="458" r:id="rId18"/>
    <p:sldId id="459" r:id="rId19"/>
    <p:sldId id="460" r:id="rId20"/>
    <p:sldId id="521" r:id="rId21"/>
    <p:sldId id="461" r:id="rId22"/>
    <p:sldId id="522" r:id="rId23"/>
    <p:sldId id="523" r:id="rId24"/>
    <p:sldId id="462" r:id="rId25"/>
    <p:sldId id="463" r:id="rId26"/>
    <p:sldId id="464" r:id="rId27"/>
    <p:sldId id="465" r:id="rId28"/>
    <p:sldId id="505" r:id="rId29"/>
    <p:sldId id="466" r:id="rId30"/>
    <p:sldId id="467" r:id="rId31"/>
    <p:sldId id="473" r:id="rId32"/>
    <p:sldId id="474" r:id="rId33"/>
    <p:sldId id="475" r:id="rId34"/>
    <p:sldId id="476" r:id="rId35"/>
    <p:sldId id="516" r:id="rId36"/>
    <p:sldId id="477" r:id="rId37"/>
    <p:sldId id="478" r:id="rId38"/>
    <p:sldId id="498" r:id="rId39"/>
    <p:sldId id="506" r:id="rId40"/>
    <p:sldId id="507" r:id="rId41"/>
    <p:sldId id="508" r:id="rId42"/>
    <p:sldId id="509" r:id="rId43"/>
    <p:sldId id="510" r:id="rId44"/>
    <p:sldId id="511" r:id="rId45"/>
    <p:sldId id="512" r:id="rId46"/>
    <p:sldId id="514" r:id="rId47"/>
    <p:sldId id="524" r:id="rId48"/>
  </p:sldIdLst>
  <p:sldSz cx="9144000" cy="6858000" type="screen4x3"/>
  <p:notesSz cx="6858000" cy="9144000"/>
  <p:custShowLst>
    <p:custShow name="Custom Show 1" id="0">
      <p:sldLst/>
    </p:custShow>
  </p:custShowLst>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userDrawn="1">
          <p15:clr>
            <a:srgbClr val="A4A3A4"/>
          </p15:clr>
        </p15:guide>
        <p15:guide id="2" pos="5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8000"/>
    <a:srgbClr val="0033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76"/>
    <p:restoredTop sz="94665"/>
  </p:normalViewPr>
  <p:slideViewPr>
    <p:cSldViewPr showGuides="1">
      <p:cViewPr varScale="1">
        <p:scale>
          <a:sx n="74" d="100"/>
          <a:sy n="74" d="100"/>
        </p:scale>
        <p:origin x="1509" y="36"/>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lstStyle>
            <a:lvl1pPr>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56C1EAFA-FC4A-41B0-9801-E15D31E1E707}" type="datetimeFigureOut">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2025/6/7</a:t>
            </a:fld>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Footer Placeholder 3"/>
          <p:cNvSpPr>
            <a:spLocks noGrp="1"/>
          </p:cNvSpPr>
          <p:nvPr>
            <p:ph type="ftr" sz="quarter" idx="2"/>
          </p:nvPr>
        </p:nvSpPr>
        <p:spPr>
          <a:xfrm>
            <a:off x="0" y="8685213"/>
            <a:ext cx="2971800" cy="458788"/>
          </a:xfrm>
          <a:prstGeom prst="rect">
            <a:avLst/>
          </a:prstGeom>
        </p:spPr>
        <p:txBody>
          <a:bodyPr vert="horz" wrap="square" lIns="91440" tIns="45720" rIns="91440" bIns="45720" numCol="1" anchor="b" anchorCtr="0" compatLnSpc="1"/>
          <a:lstStyle>
            <a:lvl1pPr>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Slide Number Placeholder 4"/>
          <p:cNvSpPr>
            <a:spLocks noGrp="1"/>
          </p:cNvSpPr>
          <p:nvPr>
            <p:ph type="sldNum" sz="quarter" idx="3"/>
          </p:nvPr>
        </p:nvSpPr>
        <p:spPr>
          <a:xfrm>
            <a:off x="3884613" y="8685213"/>
            <a:ext cx="2971800" cy="458788"/>
          </a:xfrm>
          <a:prstGeom prst="rect">
            <a:avLst/>
          </a:prstGeom>
        </p:spPr>
        <p:txBody>
          <a:bodyPr vert="horz" wrap="square" lIns="91440" tIns="45720" rIns="91440" bIns="45720" numCol="1" anchor="b" anchorCtr="0" compatLnSpc="1"/>
          <a:lstStyle/>
          <a:p>
            <a:pPr lvl="0" algn="r">
              <a:buNone/>
            </a:pPr>
            <a:fld id="{9A0DB2DC-4C9A-4742-B13C-FB6460FD3503}" type="slidenum">
              <a:rPr lang="zh-CN" altLang="en-US" sz="1200" dirty="0">
                <a:ea typeface="宋体" panose="02010600030101010101" pitchFamily="2" charset="-122"/>
              </a:rPr>
              <a:t>‹#›</a:t>
            </a:fld>
            <a:endParaRPr lang="zh-CN" altLang="en-US" sz="1200" dirty="0">
              <a:ea typeface="宋体" panose="02010600030101010101" pitchFamily="2"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TextEdit="1"/>
          </p:cNvSpPr>
          <p:nvPr>
            <p:ph type="sldImg"/>
          </p:nvPr>
        </p:nvSpPr>
        <p:spPr>
          <a:xfrm>
            <a:off x="1150938" y="692150"/>
            <a:ext cx="4556125" cy="3416300"/>
          </a:xfrm>
          <a:prstGeom prst="rect">
            <a:avLst/>
          </a:prstGeom>
          <a:solidFill>
            <a:srgbClr val="FFFFFF"/>
          </a:solidFill>
          <a:ln w="9525" cap="flat" cmpd="sng">
            <a:solidFill>
              <a:srgbClr val="000000"/>
            </a:solidFill>
            <a:prstDash val="solid"/>
            <a:headEnd type="none" w="med" len="med"/>
            <a:tailEnd type="none" w="med" len="med"/>
          </a:ln>
        </p:spPr>
      </p:sp>
      <p:sp>
        <p:nvSpPr>
          <p:cNvPr id="60419" name="Rectangle 3"/>
          <p:cNvSpPr>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headEnd type="none" w="med" len="med"/>
            <a:tailEnd type="none" w="med" len="med"/>
          </a:ln>
        </p:spPr>
        <p:txBody>
          <a:bodyPr/>
          <a:lstStyle/>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p:nvPr>
        </p:nvSpPr>
        <p:spPr>
          <a:xfrm>
            <a:off x="662016" y="3931500"/>
            <a:ext cx="5296132" cy="3216682"/>
          </a:xfrm>
          <a:prstGeom prst="rect">
            <a:avLst/>
          </a:prstGeom>
        </p:spPr>
        <p:txBody>
          <a:bodyPr/>
          <a:lstStyle/>
          <a:p>
            <a:r>
              <a:rPr lang="zh-CN" altLang="en-US"/>
              <a:t>父类</a:t>
            </a:r>
            <a:r>
              <a:rPr lang="en-US" altLang="zh-CN"/>
              <a:t>(</a:t>
            </a:r>
            <a:r>
              <a:rPr lang="zh-CN" altLang="en-US"/>
              <a:t>祖先</a:t>
            </a:r>
            <a:r>
              <a:rPr lang="en-US" altLang="zh-CN"/>
              <a:t>)</a:t>
            </a:r>
            <a:r>
              <a:rPr lang="zh-CN" altLang="en-US"/>
              <a:t>有一个方法：考上大学</a:t>
            </a:r>
            <a:r>
              <a:rPr lang="en-US" altLang="zh-CN"/>
              <a:t> getIntoUniversity( );  </a:t>
            </a:r>
            <a:r>
              <a:rPr lang="zh-CN" altLang="en-US"/>
              <a:t>但并未实现。</a:t>
            </a:r>
            <a:r>
              <a:rPr lang="en-US" altLang="zh-CN"/>
              <a:t> //</a:t>
            </a:r>
            <a:r>
              <a:rPr lang="zh-CN" altLang="en-US"/>
              <a:t>即此方法是个抽象方法</a:t>
            </a:r>
          </a:p>
          <a:p>
            <a:r>
              <a:rPr lang="zh-CN" altLang="en-US"/>
              <a:t>子类</a:t>
            </a:r>
            <a:r>
              <a:rPr lang="en-US" altLang="zh-CN"/>
              <a:t>(</a:t>
            </a:r>
            <a:r>
              <a:rPr lang="zh-CN" altLang="en-US"/>
              <a:t>后代</a:t>
            </a:r>
            <a:r>
              <a:rPr lang="en-US" altLang="zh-CN"/>
              <a:t>)</a:t>
            </a:r>
            <a:r>
              <a:rPr lang="zh-CN" altLang="en-US"/>
              <a:t>继承有这个方法，可以具体去实现</a:t>
            </a:r>
            <a:r>
              <a:rPr lang="en-US" altLang="zh-CN"/>
              <a:t>“</a:t>
            </a:r>
            <a:r>
              <a:rPr lang="zh-CN" altLang="en-US"/>
              <a:t>真的</a:t>
            </a:r>
            <a:r>
              <a:rPr lang="zh-CN" altLang="en-US">
                <a:sym typeface="+mn-ea"/>
              </a:rPr>
              <a:t>考上大学</a:t>
            </a:r>
            <a:r>
              <a:rPr lang="en-US" altLang="zh-CN"/>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txBox="1">
            <a:spLocks noGrp="1"/>
          </p:cNvSpPr>
          <p:nvPr/>
        </p:nvSpPr>
        <p:spPr>
          <a:xfrm>
            <a:off x="3886200" y="8686800"/>
            <a:ext cx="2971800" cy="457200"/>
          </a:xfrm>
          <a:prstGeom prst="rect">
            <a:avLst/>
          </a:prstGeom>
          <a:noFill/>
          <a:ln w="9525">
            <a:noFill/>
          </a:ln>
        </p:spPr>
        <p:txBody>
          <a:bodyPr lIns="19050" tIns="0" rIns="19050" bIns="0" anchor="b" anchorCtr="0"/>
          <a:lstStyle/>
          <a:p>
            <a:pPr lvl="0" algn="r"/>
            <a:fld id="{9A0DB2DC-4C9A-4742-B13C-FB6460FD3503}" type="slidenum">
              <a:rPr lang="en-US" altLang="en-US" sz="1000" i="1" dirty="0"/>
              <a:t>30</a:t>
            </a:fld>
            <a:endParaRPr lang="en-US" altLang="en-US" sz="1000" i="1" dirty="0"/>
          </a:p>
        </p:txBody>
      </p:sp>
      <p:sp>
        <p:nvSpPr>
          <p:cNvPr id="61443" name="Rectangle 2"/>
          <p:cNvSpPr>
            <a:spLocks noGrp="1" noRot="1" noChangeAspect="1" noTextEdit="1"/>
          </p:cNvSpPr>
          <p:nvPr>
            <p:ph type="sldImg"/>
          </p:nvPr>
        </p:nvSpPr>
        <p:spPr>
          <a:xfrm>
            <a:off x="1150938" y="692150"/>
            <a:ext cx="4556125" cy="3416300"/>
          </a:xfrm>
          <a:prstGeom prst="rect">
            <a:avLst/>
          </a:prstGeom>
          <a:solidFill>
            <a:srgbClr val="FFFFFF"/>
          </a:solidFill>
          <a:ln w="9525" cap="flat" cmpd="sng">
            <a:solidFill>
              <a:srgbClr val="000000"/>
            </a:solidFill>
            <a:prstDash val="solid"/>
            <a:headEnd type="none" w="med" len="med"/>
            <a:tailEnd type="none" w="med" len="med"/>
          </a:ln>
        </p:spPr>
      </p:sp>
      <p:sp>
        <p:nvSpPr>
          <p:cNvPr id="61444" name="Rectangle 3"/>
          <p:cNvSpPr>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headEnd type="none" w="med" len="med"/>
            <a:tailEnd type="none" w="med" len="med"/>
          </a:ln>
        </p:spPr>
        <p:txBody>
          <a:bodyPr lIns="92075" tIns="46038" rIns="92075" bIns="46038"/>
          <a:lstStyle/>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txBox="1">
            <a:spLocks noGrp="1"/>
          </p:cNvSpPr>
          <p:nvPr/>
        </p:nvSpPr>
        <p:spPr>
          <a:xfrm>
            <a:off x="3886200" y="8686800"/>
            <a:ext cx="2971800" cy="457200"/>
          </a:xfrm>
          <a:prstGeom prst="rect">
            <a:avLst/>
          </a:prstGeom>
          <a:noFill/>
          <a:ln w="9525">
            <a:noFill/>
          </a:ln>
        </p:spPr>
        <p:txBody>
          <a:bodyPr lIns="19050" tIns="0" rIns="19050" bIns="0" anchor="b" anchorCtr="0"/>
          <a:lstStyle/>
          <a:p>
            <a:pPr lvl="0" algn="r"/>
            <a:fld id="{9A0DB2DC-4C9A-4742-B13C-FB6460FD3503}" type="slidenum">
              <a:rPr lang="en-US" altLang="en-US" sz="1000" i="1" dirty="0"/>
              <a:t>32</a:t>
            </a:fld>
            <a:endParaRPr lang="en-US" altLang="en-US" sz="1000" i="1" dirty="0"/>
          </a:p>
        </p:txBody>
      </p:sp>
      <p:sp>
        <p:nvSpPr>
          <p:cNvPr id="62467" name="Rectangle 2"/>
          <p:cNvSpPr>
            <a:spLocks noGrp="1" noRot="1" noChangeAspect="1" noTextEdit="1"/>
          </p:cNvSpPr>
          <p:nvPr>
            <p:ph type="sldImg"/>
          </p:nvPr>
        </p:nvSpPr>
        <p:spPr>
          <a:xfrm>
            <a:off x="1150938" y="692150"/>
            <a:ext cx="4556125" cy="3416300"/>
          </a:xfrm>
          <a:prstGeom prst="rect">
            <a:avLst/>
          </a:prstGeom>
          <a:solidFill>
            <a:srgbClr val="FFFFFF"/>
          </a:solidFill>
          <a:ln w="9525" cap="flat" cmpd="sng">
            <a:solidFill>
              <a:srgbClr val="000000"/>
            </a:solidFill>
            <a:prstDash val="solid"/>
            <a:headEnd type="none" w="med" len="med"/>
            <a:tailEnd type="none" w="med" len="med"/>
          </a:ln>
        </p:spPr>
      </p:sp>
      <p:sp>
        <p:nvSpPr>
          <p:cNvPr id="62468" name="Rectangle 3"/>
          <p:cNvSpPr>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headEnd type="none" w="med" len="med"/>
            <a:tailEnd type="none" w="med" len="med"/>
          </a:ln>
        </p:spPr>
        <p:txBody>
          <a:bodyPr lIns="92075" tIns="46038" rIns="92075" bIns="46038"/>
          <a:lstStyle/>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p:cNvSpPr>
          <p:nvPr/>
        </p:nvSpPr>
        <p:spPr>
          <a:xfrm>
            <a:off x="3886200" y="8686800"/>
            <a:ext cx="2971800" cy="457200"/>
          </a:xfrm>
          <a:prstGeom prst="rect">
            <a:avLst/>
          </a:prstGeom>
          <a:noFill/>
          <a:ln w="9525">
            <a:noFill/>
          </a:ln>
        </p:spPr>
        <p:txBody>
          <a:bodyPr lIns="19050" tIns="0" rIns="19050" bIns="0" anchor="b" anchorCtr="0"/>
          <a:lstStyle/>
          <a:p>
            <a:pPr lvl="0" algn="r"/>
            <a:fld id="{9A0DB2DC-4C9A-4742-B13C-FB6460FD3503}" type="slidenum">
              <a:rPr lang="en-US" altLang="en-US" sz="1000" i="1" dirty="0"/>
              <a:t>33</a:t>
            </a:fld>
            <a:endParaRPr lang="en-US" altLang="en-US" sz="1000" i="1" dirty="0"/>
          </a:p>
        </p:txBody>
      </p:sp>
      <p:sp>
        <p:nvSpPr>
          <p:cNvPr id="63491" name="Rectangle 2"/>
          <p:cNvSpPr>
            <a:spLocks noGrp="1" noRot="1" noChangeAspect="1" noTextEdit="1"/>
          </p:cNvSpPr>
          <p:nvPr>
            <p:ph type="sldImg"/>
          </p:nvPr>
        </p:nvSpPr>
        <p:spPr>
          <a:xfrm>
            <a:off x="1150938" y="692150"/>
            <a:ext cx="4556125" cy="3416300"/>
          </a:xfrm>
          <a:prstGeom prst="rect">
            <a:avLst/>
          </a:prstGeom>
          <a:solidFill>
            <a:srgbClr val="FFFFFF"/>
          </a:solidFill>
          <a:ln w="9525" cap="flat" cmpd="sng">
            <a:solidFill>
              <a:srgbClr val="000000"/>
            </a:solidFill>
            <a:prstDash val="solid"/>
            <a:headEnd type="none" w="med" len="med"/>
            <a:tailEnd type="none" w="med" len="med"/>
          </a:ln>
        </p:spPr>
      </p:sp>
      <p:sp>
        <p:nvSpPr>
          <p:cNvPr id="63492" name="Rectangle 3"/>
          <p:cNvSpPr>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headEnd type="none" w="med" len="med"/>
            <a:tailEnd type="none" w="med" len="med"/>
          </a:ln>
        </p:spPr>
        <p:txBody>
          <a:bodyPr lIns="92075" tIns="46038" rIns="92075" bIns="46038"/>
          <a:lstStyle/>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p:cNvSpPr>
          <p:nvPr/>
        </p:nvSpPr>
        <p:spPr>
          <a:xfrm>
            <a:off x="3886200" y="8686800"/>
            <a:ext cx="2971800" cy="457200"/>
          </a:xfrm>
          <a:prstGeom prst="rect">
            <a:avLst/>
          </a:prstGeom>
          <a:noFill/>
          <a:ln w="9525">
            <a:noFill/>
          </a:ln>
        </p:spPr>
        <p:txBody>
          <a:bodyPr lIns="19050" tIns="0" rIns="19050" bIns="0" anchor="b" anchorCtr="0"/>
          <a:lstStyle/>
          <a:p>
            <a:pPr lvl="0" algn="r"/>
            <a:fld id="{9A0DB2DC-4C9A-4742-B13C-FB6460FD3503}" type="slidenum">
              <a:rPr lang="en-US" altLang="en-US" sz="1000" i="1" dirty="0"/>
              <a:t>34</a:t>
            </a:fld>
            <a:endParaRPr lang="en-US" altLang="en-US" sz="1000" i="1" dirty="0"/>
          </a:p>
        </p:txBody>
      </p:sp>
      <p:sp>
        <p:nvSpPr>
          <p:cNvPr id="64515" name="Rectangle 2"/>
          <p:cNvSpPr>
            <a:spLocks noGrp="1" noRot="1" noChangeAspect="1" noTextEdit="1"/>
          </p:cNvSpPr>
          <p:nvPr>
            <p:ph type="sldImg"/>
          </p:nvPr>
        </p:nvSpPr>
        <p:spPr>
          <a:xfrm>
            <a:off x="1150938" y="692150"/>
            <a:ext cx="4556125" cy="3416300"/>
          </a:xfrm>
          <a:prstGeom prst="rect">
            <a:avLst/>
          </a:prstGeom>
          <a:solidFill>
            <a:srgbClr val="FFFFFF"/>
          </a:solidFill>
          <a:ln w="9525" cap="flat" cmpd="sng">
            <a:solidFill>
              <a:srgbClr val="000000"/>
            </a:solidFill>
            <a:prstDash val="solid"/>
            <a:headEnd type="none" w="med" len="med"/>
            <a:tailEnd type="none" w="med" len="med"/>
          </a:ln>
        </p:spPr>
      </p:sp>
      <p:sp>
        <p:nvSpPr>
          <p:cNvPr id="64516" name="Rectangle 3"/>
          <p:cNvSpPr>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headEnd type="none" w="med" len="med"/>
            <a:tailEnd type="none" w="med" len="med"/>
          </a:ln>
        </p:spPr>
        <p:txBody>
          <a:bodyPr lIns="92075" tIns="46038" rIns="92075" bIns="46038"/>
          <a:lstStyle/>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p:cNvSpPr>
          <p:nvPr/>
        </p:nvSpPr>
        <p:spPr>
          <a:xfrm>
            <a:off x="3886200" y="8686800"/>
            <a:ext cx="2971800" cy="457200"/>
          </a:xfrm>
          <a:prstGeom prst="rect">
            <a:avLst/>
          </a:prstGeom>
          <a:noFill/>
          <a:ln w="9525">
            <a:noFill/>
          </a:ln>
        </p:spPr>
        <p:txBody>
          <a:bodyPr lIns="19050" tIns="0" rIns="19050" bIns="0" anchor="b" anchorCtr="0"/>
          <a:lstStyle/>
          <a:p>
            <a:pPr lvl="0" algn="r"/>
            <a:fld id="{9A0DB2DC-4C9A-4742-B13C-FB6460FD3503}" type="slidenum">
              <a:rPr lang="en-US" altLang="en-US" sz="1000" i="1" dirty="0"/>
              <a:t>35</a:t>
            </a:fld>
            <a:endParaRPr lang="en-US" altLang="en-US" sz="1000" i="1" dirty="0"/>
          </a:p>
        </p:txBody>
      </p:sp>
      <p:sp>
        <p:nvSpPr>
          <p:cNvPr id="65539" name="Rectangle 2"/>
          <p:cNvSpPr>
            <a:spLocks noGrp="1" noRot="1" noChangeAspect="1" noTextEdit="1"/>
          </p:cNvSpPr>
          <p:nvPr>
            <p:ph type="sldImg"/>
          </p:nvPr>
        </p:nvSpPr>
        <p:spPr>
          <a:xfrm>
            <a:off x="1150938" y="692150"/>
            <a:ext cx="4556125" cy="3416300"/>
          </a:xfrm>
          <a:prstGeom prst="rect">
            <a:avLst/>
          </a:prstGeom>
          <a:solidFill>
            <a:srgbClr val="FFFFFF"/>
          </a:solidFill>
          <a:ln w="9525" cap="flat" cmpd="sng">
            <a:solidFill>
              <a:srgbClr val="000000"/>
            </a:solidFill>
            <a:prstDash val="solid"/>
            <a:headEnd type="none" w="med" len="med"/>
            <a:tailEnd type="none" w="med" len="med"/>
          </a:ln>
        </p:spPr>
      </p:sp>
      <p:sp>
        <p:nvSpPr>
          <p:cNvPr id="65540" name="Rectangle 3"/>
          <p:cNvSpPr>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headEnd type="none" w="med" len="med"/>
            <a:tailEnd type="none" w="med" len="med"/>
          </a:ln>
        </p:spPr>
        <p:txBody>
          <a:bodyPr lIns="92075" tIns="46038" rIns="92075" bIns="46038"/>
          <a:lstStyle/>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5124" name="组合 5"/>
          <p:cNvGrpSpPr/>
          <p:nvPr/>
        </p:nvGrpSpPr>
        <p:grpSpPr>
          <a:xfrm>
            <a:off x="7810500" y="152400"/>
            <a:ext cx="1219200" cy="647700"/>
            <a:chOff x="5600700" y="1943100"/>
            <a:chExt cx="1219200" cy="647700"/>
          </a:xfrm>
        </p:grpSpPr>
        <p:pic>
          <p:nvPicPr>
            <p:cNvPr id="5129"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5130"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3104" name="Rectangle 32"/>
          <p:cNvSpPr>
            <a:spLocks noGrp="1" noChangeArrowheads="1"/>
          </p:cNvSpPr>
          <p:nvPr>
            <p:ph type="ctrTitle" sz="quarter"/>
          </p:nvPr>
        </p:nvSpPr>
        <p:spPr>
          <a:xfrm>
            <a:off x="685800" y="1447800"/>
            <a:ext cx="7772400" cy="1143000"/>
          </a:xfrm>
        </p:spPr>
        <p:txBody>
          <a:bodyPr anchorCtr="1"/>
          <a:lstStyle>
            <a:lvl1pPr algn="ctr">
              <a:defRPr sz="4400" b="1"/>
            </a:lvl1pPr>
          </a:lstStyle>
          <a:p>
            <a:pPr lvl="0"/>
            <a:r>
              <a:rPr lang="zh-CN" altLang="en-US" noProof="0"/>
              <a:t>单击此处编辑母版标题样式</a:t>
            </a:r>
            <a:endParaRPr lang="en-US" noProof="0" dirty="0"/>
          </a:p>
        </p:txBody>
      </p:sp>
      <p:sp>
        <p:nvSpPr>
          <p:cNvPr id="3105" name="Rectangle 33"/>
          <p:cNvSpPr>
            <a:spLocks noGrp="1" noChangeArrowheads="1"/>
          </p:cNvSpPr>
          <p:nvPr>
            <p:ph type="subTitle" sz="quarter" idx="1"/>
          </p:nvPr>
        </p:nvSpPr>
        <p:spPr>
          <a:xfrm>
            <a:off x="1409700" y="2781300"/>
            <a:ext cx="6400800" cy="2514600"/>
          </a:xfrm>
        </p:spPr>
        <p:txBody>
          <a:bodyPr anchor="ctr"/>
          <a:lstStyle>
            <a:lvl1pPr marL="0" indent="0" algn="ctr">
              <a:buFont typeface="Monotype Sorts" pitchFamily="2" charset="2"/>
              <a:buNone/>
              <a:defRPr/>
            </a:lvl1pPr>
          </a:lstStyle>
          <a:p>
            <a:pPr lvl="0"/>
            <a:r>
              <a:rPr lang="zh-CN" altLang="en-US" noProof="0"/>
              <a:t>单击此处编辑母版副标题样式</a:t>
            </a:r>
            <a:endParaRPr lang="en-US" noProof="0" dirty="0"/>
          </a:p>
        </p:txBody>
      </p:sp>
      <p:sp>
        <p:nvSpPr>
          <p:cNvPr id="11" name="Rectangle 34"/>
          <p:cNvSpPr>
            <a:spLocks noGrp="1" noChangeArrowheads="1"/>
          </p:cNvSpPr>
          <p:nvPr>
            <p:ph type="dt" sz="quarter"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35BB3829-66A1-4921-B1BB-C24E4F28DEE6}"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2025/6/7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6"/>
          <p:cNvSpPr>
            <a:spLocks noGrp="1" noChangeArrowheads="1"/>
          </p:cNvSpPr>
          <p:nvPr>
            <p:ph type="sldNum" sz="quarter" idx="4"/>
          </p:nvPr>
        </p:nvSpPr>
        <p:spPr bwMode="auto">
          <a:xfrm>
            <a:off x="6553200" y="6400800"/>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grpSp>
        <p:nvGrpSpPr>
          <p:cNvPr id="14340" name="组合 7"/>
          <p:cNvGrpSpPr/>
          <p:nvPr/>
        </p:nvGrpSpPr>
        <p:grpSpPr>
          <a:xfrm>
            <a:off x="7810500" y="152400"/>
            <a:ext cx="1219200" cy="647700"/>
            <a:chOff x="5600700" y="1943100"/>
            <a:chExt cx="1219200" cy="647700"/>
          </a:xfrm>
        </p:grpSpPr>
        <p:pic>
          <p:nvPicPr>
            <p:cNvPr id="14345" name="图片 8"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14346" name="图片 9"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85800" y="1009650"/>
            <a:ext cx="7772400" cy="1466850"/>
          </a:xfrm>
        </p:spPr>
        <p:txBody>
          <a:bodyPr/>
          <a:lstStyle>
            <a:lvl1pPr>
              <a:defRPr sz="40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590800"/>
            <a:ext cx="7772400" cy="31813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66BFAC32-2038-4EB6-9BDA-79685477342D}"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2025/6/7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grpSp>
        <p:nvGrpSpPr>
          <p:cNvPr id="15364" name="组合 7"/>
          <p:cNvGrpSpPr/>
          <p:nvPr/>
        </p:nvGrpSpPr>
        <p:grpSpPr>
          <a:xfrm>
            <a:off x="7810500" y="152400"/>
            <a:ext cx="1219200" cy="647700"/>
            <a:chOff x="5600700" y="1943100"/>
            <a:chExt cx="1219200" cy="647700"/>
          </a:xfrm>
        </p:grpSpPr>
        <p:pic>
          <p:nvPicPr>
            <p:cNvPr id="15369" name="图片 8"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15370" name="图片 9"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Vertical Title 1"/>
          <p:cNvSpPr>
            <a:spLocks noGrp="1"/>
          </p:cNvSpPr>
          <p:nvPr>
            <p:ph type="title" orient="vert"/>
          </p:nvPr>
        </p:nvSpPr>
        <p:spPr>
          <a:xfrm>
            <a:off x="6515100" y="285750"/>
            <a:ext cx="1943100" cy="5486400"/>
          </a:xfrm>
        </p:spPr>
        <p:txBody>
          <a:bodyPr vert="eaVert"/>
          <a:lstStyle>
            <a:lvl1pPr>
              <a:defRPr sz="4000"/>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C4A2C381-161D-42C3-BF21-C8333439F6B5}"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2025/6/7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6148" name="图片 7" descr="YYYYY.jpg"/>
          <p:cNvPicPr>
            <a:picLocks noChangeAspect="1"/>
          </p:cNvPicPr>
          <p:nvPr/>
        </p:nvPicPr>
        <p:blipFill>
          <a:blip r:embed="rId2"/>
          <a:stretch>
            <a:fillRect/>
          </a:stretch>
        </p:blipFill>
        <p:spPr>
          <a:xfrm>
            <a:off x="0" y="6429375"/>
            <a:ext cx="9144000" cy="428625"/>
          </a:xfrm>
          <a:prstGeom prst="rect">
            <a:avLst/>
          </a:prstGeom>
          <a:noFill/>
          <a:ln w="9525">
            <a:noFill/>
          </a:ln>
        </p:spPr>
      </p:pic>
      <p:grpSp>
        <p:nvGrpSpPr>
          <p:cNvPr id="6149" name="组合 9"/>
          <p:cNvGrpSpPr/>
          <p:nvPr/>
        </p:nvGrpSpPr>
        <p:grpSpPr>
          <a:xfrm>
            <a:off x="7810500" y="152400"/>
            <a:ext cx="1219200" cy="647700"/>
            <a:chOff x="5600700" y="1943100"/>
            <a:chExt cx="1219200" cy="647700"/>
          </a:xfrm>
        </p:grpSpPr>
        <p:pic>
          <p:nvPicPr>
            <p:cNvPr id="6154" name="图片 10" descr="java 320×320.jpg"/>
            <p:cNvPicPr>
              <a:picLocks noChangeAspect="1"/>
            </p:cNvPicPr>
            <p:nvPr userDrawn="1"/>
          </p:nvPicPr>
          <p:blipFill>
            <a:blip r:embed="rId3"/>
            <a:stretch>
              <a:fillRect/>
            </a:stretch>
          </p:blipFill>
          <p:spPr>
            <a:xfrm>
              <a:off x="6172200" y="1943100"/>
              <a:ext cx="647700" cy="647700"/>
            </a:xfrm>
            <a:prstGeom prst="rect">
              <a:avLst/>
            </a:prstGeom>
            <a:noFill/>
            <a:ln w="9525">
              <a:noFill/>
            </a:ln>
          </p:spPr>
        </p:pic>
        <p:pic>
          <p:nvPicPr>
            <p:cNvPr id="6155" name="图片 11" descr="CQUT_logo  320×320.jpg"/>
            <p:cNvPicPr>
              <a:picLocks noChangeAspect="1"/>
            </p:cNvPicPr>
            <p:nvPr userDrawn="1"/>
          </p:nvPicPr>
          <p:blipFill>
            <a:blip r:embed="rId4"/>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85800" y="25400"/>
            <a:ext cx="7772400" cy="1079500"/>
          </a:xfrm>
        </p:spPr>
        <p:txBody>
          <a:bodyPr/>
          <a:lstStyle>
            <a:lvl1pPr>
              <a:defRPr sz="4000" b="1">
                <a:latin typeface="Courier New" panose="02070309020205020404" pitchFamily="49" charset="0"/>
                <a:cs typeface="Courier New" panose="02070309020205020404" pitchFamily="49" charset="0"/>
              </a:defRPr>
            </a:lvl1pPr>
          </a:lstStyle>
          <a:p>
            <a:r>
              <a:rPr lang="zh-CN" altLang="en-US" noProof="0"/>
              <a:t>单击此处编辑母版标题样式</a:t>
            </a:r>
            <a:endParaRPr lang="en-US" dirty="0"/>
          </a:p>
        </p:txBody>
      </p:sp>
      <p:sp>
        <p:nvSpPr>
          <p:cNvPr id="3" name="Content Placeholder 2"/>
          <p:cNvSpPr>
            <a:spLocks noGrp="1"/>
          </p:cNvSpPr>
          <p:nvPr>
            <p:ph idx="1"/>
          </p:nvPr>
        </p:nvSpPr>
        <p:spPr>
          <a:xfrm>
            <a:off x="685800" y="1143000"/>
            <a:ext cx="7772400" cy="5219700"/>
          </a:xfrm>
        </p:spPr>
        <p:txBody>
          <a:bodyPr/>
          <a:lstStyle>
            <a:lvl1pPr algn="just">
              <a:buFont typeface="Wingdings" panose="05000000000000000000" pitchFamily="2" charset="2"/>
              <a:buChar char="F"/>
              <a:defRPr sz="2800"/>
            </a:lvl1pPr>
            <a:lvl2pPr algn="just">
              <a:buFont typeface="Wingdings" panose="05000000000000000000" pitchFamily="2" charset="2"/>
              <a:buChar char="Ø"/>
              <a:defRPr sz="2400"/>
            </a:lvl2pPr>
            <a:lvl3pPr algn="just">
              <a:defRPr sz="2000"/>
            </a:lvl3pPr>
            <a:lvl4pPr algn="just">
              <a:defRPr sz="1800"/>
            </a:lvl4pPr>
            <a:lvl5pPr algn="just">
              <a:buFont typeface="Arial" panose="020B0604020202020204" pitchFamily="34" charset="0"/>
              <a:buChar char="•"/>
              <a:defRPr sz="16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en-US" dirty="0"/>
          </a:p>
        </p:txBody>
      </p:sp>
      <p:sp>
        <p:nvSpPr>
          <p:cNvPr id="12"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5736CC20-2B5D-4E36-961E-571B31632756}"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2025/6/7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grpSp>
        <p:nvGrpSpPr>
          <p:cNvPr id="7172" name="组合 5"/>
          <p:cNvGrpSpPr/>
          <p:nvPr/>
        </p:nvGrpSpPr>
        <p:grpSpPr>
          <a:xfrm>
            <a:off x="7810500" y="152400"/>
            <a:ext cx="1219200" cy="647700"/>
            <a:chOff x="5600700" y="1943100"/>
            <a:chExt cx="1219200" cy="647700"/>
          </a:xfrm>
        </p:grpSpPr>
        <p:pic>
          <p:nvPicPr>
            <p:cNvPr id="7177"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7178"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23888" y="1257300"/>
            <a:ext cx="7886700" cy="1714500"/>
          </a:xfrm>
        </p:spPr>
        <p:txBody>
          <a:bodyPr anchorCtr="1"/>
          <a:lstStyle>
            <a:lvl1pPr>
              <a:defRPr sz="44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3009900"/>
            <a:ext cx="7886700" cy="3079751"/>
          </a:xfrm>
        </p:spPr>
        <p:txBody>
          <a:bodyPr/>
          <a:lstStyle>
            <a:lvl1pPr marL="0" indent="0" algn="ctr">
              <a:buNone/>
              <a:defRPr sz="32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EF66A0F3-8B90-4325-9AB8-C7024073FD76}"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2025/6/7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grpSp>
        <p:nvGrpSpPr>
          <p:cNvPr id="8196" name="组合 5"/>
          <p:cNvGrpSpPr/>
          <p:nvPr/>
        </p:nvGrpSpPr>
        <p:grpSpPr>
          <a:xfrm>
            <a:off x="7810500" y="152400"/>
            <a:ext cx="1219200" cy="647700"/>
            <a:chOff x="5600700" y="1943100"/>
            <a:chExt cx="1219200" cy="647700"/>
          </a:xfrm>
        </p:grpSpPr>
        <p:pic>
          <p:nvPicPr>
            <p:cNvPr id="8201"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8202"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85800" y="38100"/>
            <a:ext cx="7772400" cy="1104900"/>
          </a:xfrm>
        </p:spPr>
        <p:txBody>
          <a:bodyPr/>
          <a:lstStyle>
            <a:lvl1pPr>
              <a:defRPr sz="4000"/>
            </a:lvl1pPr>
          </a:lstStyle>
          <a:p>
            <a:r>
              <a:rPr lang="zh-CN" altLang="en-US"/>
              <a:t>单击此处编辑母版标题样式</a:t>
            </a:r>
            <a:endParaRPr lang="en-US" dirty="0"/>
          </a:p>
        </p:txBody>
      </p:sp>
      <p:sp>
        <p:nvSpPr>
          <p:cNvPr id="3" name="Content Placeholder 2"/>
          <p:cNvSpPr>
            <a:spLocks noGrp="1"/>
          </p:cNvSpPr>
          <p:nvPr>
            <p:ph sz="half" idx="1"/>
          </p:nvPr>
        </p:nvSpPr>
        <p:spPr>
          <a:xfrm>
            <a:off x="685800" y="1219200"/>
            <a:ext cx="3810000" cy="4552950"/>
          </a:xfrm>
        </p:spPr>
        <p:txBody>
          <a:bodyPr/>
          <a:lstStyle>
            <a:lvl1pPr>
              <a:defRPr sz="2800"/>
            </a:lvl1pPr>
            <a:lvl2pPr>
              <a:defRPr sz="2400"/>
            </a:lvl2pPr>
            <a:lvl3pPr>
              <a:defRPr sz="2000"/>
            </a:lvl3pPr>
            <a:lvl4pPr>
              <a:defRPr sz="18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dirty="0"/>
          </a:p>
        </p:txBody>
      </p:sp>
      <p:sp>
        <p:nvSpPr>
          <p:cNvPr id="4" name="Content Placeholder 3"/>
          <p:cNvSpPr>
            <a:spLocks noGrp="1"/>
          </p:cNvSpPr>
          <p:nvPr>
            <p:ph sz="half" idx="2"/>
          </p:nvPr>
        </p:nvSpPr>
        <p:spPr>
          <a:xfrm>
            <a:off x="4648200" y="1219200"/>
            <a:ext cx="3810000" cy="4552950"/>
          </a:xfrm>
        </p:spPr>
        <p:txBody>
          <a:bodyPr/>
          <a:lstStyle>
            <a:lvl1pPr>
              <a:defRPr sz="2800"/>
            </a:lvl1pPr>
            <a:lvl2pPr>
              <a:defRPr sz="2400"/>
            </a:lvl2pPr>
            <a:lvl3pPr>
              <a:defRPr sz="2000"/>
            </a:lvl3pPr>
            <a:lvl4pPr>
              <a:defRPr sz="18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dirty="0"/>
          </a:p>
        </p:txBody>
      </p:sp>
      <p:sp>
        <p:nvSpPr>
          <p:cNvPr id="11" name="Rectangle 32"/>
          <p:cNvSpPr>
            <a:spLocks noGrp="1" noChangeArrowheads="1"/>
          </p:cNvSpPr>
          <p:nvPr>
            <p:ph type="dt" sz="half" idx="1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DB88153E-0F9D-4888-A172-501F511C91B1}"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2025/6/7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grpSp>
        <p:nvGrpSpPr>
          <p:cNvPr id="9220" name="组合 5"/>
          <p:cNvGrpSpPr/>
          <p:nvPr/>
        </p:nvGrpSpPr>
        <p:grpSpPr>
          <a:xfrm>
            <a:off x="7810500" y="152400"/>
            <a:ext cx="1219200" cy="647700"/>
            <a:chOff x="5600700" y="1943100"/>
            <a:chExt cx="1219200" cy="647700"/>
          </a:xfrm>
        </p:grpSpPr>
        <p:pic>
          <p:nvPicPr>
            <p:cNvPr id="9225"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9226"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30238" y="38100"/>
            <a:ext cx="7886700" cy="930275"/>
          </a:xfrm>
        </p:spPr>
        <p:txBody>
          <a:bodyPr/>
          <a:lstStyle>
            <a:lvl1pPr>
              <a:defRPr sz="4000"/>
            </a:lvl1pPr>
          </a:lstStyle>
          <a:p>
            <a:r>
              <a:rPr lang="zh-CN" altLang="en-US"/>
              <a:t>单击此处编辑母版标题样式</a:t>
            </a:r>
            <a:endParaRPr lang="en-US" dirty="0"/>
          </a:p>
        </p:txBody>
      </p:sp>
      <p:sp>
        <p:nvSpPr>
          <p:cNvPr id="3" name="Text Placeholder 2"/>
          <p:cNvSpPr>
            <a:spLocks noGrp="1"/>
          </p:cNvSpPr>
          <p:nvPr>
            <p:ph type="body" idx="1"/>
          </p:nvPr>
        </p:nvSpPr>
        <p:spPr>
          <a:xfrm>
            <a:off x="630238" y="1028700"/>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30238" y="1852612"/>
            <a:ext cx="3868737" cy="4433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en-US" dirty="0"/>
          </a:p>
        </p:txBody>
      </p:sp>
      <p:sp>
        <p:nvSpPr>
          <p:cNvPr id="5" name="Text Placeholder 4"/>
          <p:cNvSpPr>
            <a:spLocks noGrp="1"/>
          </p:cNvSpPr>
          <p:nvPr>
            <p:ph type="body" sz="quarter" idx="3"/>
          </p:nvPr>
        </p:nvSpPr>
        <p:spPr>
          <a:xfrm>
            <a:off x="4629150" y="1028700"/>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1852612"/>
            <a:ext cx="3887788" cy="4433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Rectangle 32"/>
          <p:cNvSpPr>
            <a:spLocks noGrp="1" noChangeArrowheads="1"/>
          </p:cNvSpPr>
          <p:nvPr>
            <p:ph type="dt" sz="half" idx="1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943BE5F9-A24D-440B-A102-1D5E88482B46}"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2025/6/7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1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grpSp>
        <p:nvGrpSpPr>
          <p:cNvPr id="10244" name="组合 5"/>
          <p:cNvGrpSpPr/>
          <p:nvPr/>
        </p:nvGrpSpPr>
        <p:grpSpPr>
          <a:xfrm>
            <a:off x="7810500" y="152400"/>
            <a:ext cx="1219200" cy="647700"/>
            <a:chOff x="5600700" y="1943100"/>
            <a:chExt cx="1219200" cy="647700"/>
          </a:xfrm>
        </p:grpSpPr>
        <p:pic>
          <p:nvPicPr>
            <p:cNvPr id="10249"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10250"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85800" y="38100"/>
            <a:ext cx="7772400" cy="895350"/>
          </a:xfrm>
        </p:spPr>
        <p:txBody>
          <a:bodyPr/>
          <a:lstStyle>
            <a:lvl1pPr>
              <a:defRPr sz="4000"/>
            </a:lvl1pPr>
          </a:lstStyle>
          <a:p>
            <a:r>
              <a:rPr lang="zh-CN" altLang="en-US"/>
              <a:t>单击此处编辑母版标题样式</a:t>
            </a:r>
            <a:endParaRPr lang="en-US" dirty="0"/>
          </a:p>
        </p:txBody>
      </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783023B1-F3E4-43AD-905F-86E91D336BC3}"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2025/6/7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grpSp>
        <p:nvGrpSpPr>
          <p:cNvPr id="11268" name="组合 5"/>
          <p:cNvGrpSpPr/>
          <p:nvPr/>
        </p:nvGrpSpPr>
        <p:grpSpPr>
          <a:xfrm>
            <a:off x="7810500" y="152400"/>
            <a:ext cx="1219200" cy="647700"/>
            <a:chOff x="5600700" y="1943100"/>
            <a:chExt cx="1219200" cy="647700"/>
          </a:xfrm>
        </p:grpSpPr>
        <p:pic>
          <p:nvPicPr>
            <p:cNvPr id="11273"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11274"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11" name="Rectangle 32"/>
          <p:cNvSpPr>
            <a:spLocks noGrp="1" noChangeArrowheads="1"/>
          </p:cNvSpPr>
          <p:nvPr>
            <p:ph type="dt" sz="half" idx="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40B34F4D-9BF5-4974-8549-CE5EE2B6BA98}"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2025/6/7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grpSp>
        <p:nvGrpSpPr>
          <p:cNvPr id="12292" name="组合 5"/>
          <p:cNvGrpSpPr/>
          <p:nvPr/>
        </p:nvGrpSpPr>
        <p:grpSpPr>
          <a:xfrm>
            <a:off x="7810500" y="152400"/>
            <a:ext cx="1219200" cy="647700"/>
            <a:chOff x="5600700" y="1943100"/>
            <a:chExt cx="1219200" cy="647700"/>
          </a:xfrm>
        </p:grpSpPr>
        <p:pic>
          <p:nvPicPr>
            <p:cNvPr id="12297"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12298"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1" name="Rectangle 32"/>
          <p:cNvSpPr>
            <a:spLocks noGrp="1" noChangeArrowheads="1"/>
          </p:cNvSpPr>
          <p:nvPr>
            <p:ph type="dt" sz="half" idx="1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553A1310-1B07-44F2-8AF8-5ECAC5BC0F23}"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2025/6/7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grpSp>
        <p:nvGrpSpPr>
          <p:cNvPr id="13316" name="组合 5"/>
          <p:cNvGrpSpPr/>
          <p:nvPr/>
        </p:nvGrpSpPr>
        <p:grpSpPr>
          <a:xfrm>
            <a:off x="7810500" y="152400"/>
            <a:ext cx="1219200" cy="647700"/>
            <a:chOff x="5600700" y="1943100"/>
            <a:chExt cx="1219200" cy="647700"/>
          </a:xfrm>
        </p:grpSpPr>
        <p:pic>
          <p:nvPicPr>
            <p:cNvPr id="13321" name="图片 6" descr="java 320×320.jpg"/>
            <p:cNvPicPr>
              <a:picLocks noChangeAspect="1"/>
            </p:cNvPicPr>
            <p:nvPr userDrawn="1"/>
          </p:nvPicPr>
          <p:blipFill>
            <a:blip r:embed="rId2"/>
            <a:stretch>
              <a:fillRect/>
            </a:stretch>
          </p:blipFill>
          <p:spPr>
            <a:xfrm>
              <a:off x="6172200" y="1943100"/>
              <a:ext cx="647700" cy="647700"/>
            </a:xfrm>
            <a:prstGeom prst="rect">
              <a:avLst/>
            </a:prstGeom>
            <a:noFill/>
            <a:ln w="9525">
              <a:noFill/>
            </a:ln>
          </p:spPr>
        </p:pic>
        <p:pic>
          <p:nvPicPr>
            <p:cNvPr id="13322" name="图片 7" descr="CQUT_logo  320×320.jpg"/>
            <p:cNvPicPr>
              <a:picLocks noChangeAspect="1"/>
            </p:cNvPicPr>
            <p:nvPr userDrawn="1"/>
          </p:nvPicPr>
          <p:blipFill>
            <a:blip r:embed="rId3"/>
            <a:stretch>
              <a:fillRect/>
            </a:stretch>
          </p:blipFill>
          <p:spPr>
            <a:xfrm>
              <a:off x="5600700" y="1943100"/>
              <a:ext cx="647700" cy="647700"/>
            </a:xfrm>
            <a:prstGeom prst="rect">
              <a:avLst/>
            </a:prstGeom>
            <a:noFill/>
            <a:ln w="9525">
              <a:noFill/>
            </a:ln>
          </p:spPr>
        </p:pic>
      </p:grpSp>
      <p:sp>
        <p:nvSpPr>
          <p:cNvPr id="2" name="Title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p:cNvSpPr>
          <p:nvPr>
            <p:ph type="pic" idx="1"/>
          </p:nvPr>
        </p:nvSpPr>
        <p:spPr>
          <a:xfrm>
            <a:off x="3887788" y="987425"/>
            <a:ext cx="4629150" cy="4873625"/>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Monotype Sorts" pitchFamily="2" charset="2"/>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11" name="Rectangle 32"/>
          <p:cNvSpPr>
            <a:spLocks noGrp="1" noChangeArrowheads="1"/>
          </p:cNvSpPr>
          <p:nvPr>
            <p:ph type="dt" sz="half" idx="12"/>
          </p:nvPr>
        </p:nvSpPr>
        <p:spPr bwMode="auto">
          <a:xfrm>
            <a:off x="685800" y="6400800"/>
            <a:ext cx="1905000" cy="4572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106DCB12-4A46-4260-A344-186CDFECE16F}"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2025/6/7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 name="Rectangle 34"/>
          <p:cNvSpPr>
            <a:spLocks noGrp="1" noChangeArrowheads="1"/>
          </p:cNvSpPr>
          <p:nvPr>
            <p:ph type="sldNum" sz="quarter" idx="4"/>
          </p:nvPr>
        </p:nvSpPr>
        <p:spPr bwMode="auto">
          <a:xfrm>
            <a:off x="6553200" y="6399213"/>
            <a:ext cx="1905000" cy="457200"/>
          </a:xfrm>
          <a:prstGeom prst="rect">
            <a:avLst/>
          </a:prstGeom>
        </p:spPr>
        <p:txBody>
          <a:bodyPr vert="horz" wrap="none" lIns="92075" tIns="46038" rIns="92075" bIns="46038" numCol="1" anchor="ctr" anchorCtr="0" compatLnSpc="1"/>
          <a:lstStyle/>
          <a:p>
            <a:pPr algn="r">
              <a:buNone/>
            </a:pPr>
            <a:fld id="{9A0DB2DC-4C9A-4742-B13C-FB6460FD3503}" type="slidenum">
              <a:rPr lang="zh-CN" altLang="en-US" dirty="0">
                <a:ea typeface="宋体" panose="02010600030101010101" pitchFamily="2" charset="-122"/>
              </a:rPr>
              <a:t>‹#›</a:t>
            </a:fld>
            <a:endParaRPr lang="zh-CN" altLang="en-US" dirty="0">
              <a:ea typeface="宋体" panose="02010600030101010101" pitchFamily="2" charset="-122"/>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图片 5" descr="YYYYY.jpg"/>
          <p:cNvPicPr>
            <a:picLocks noChangeAspect="1"/>
          </p:cNvPicPr>
          <p:nvPr/>
        </p:nvPicPr>
        <p:blipFill>
          <a:blip r:embed="rId13"/>
          <a:stretch>
            <a:fillRect/>
          </a:stretch>
        </p:blipFill>
        <p:spPr>
          <a:xfrm>
            <a:off x="0" y="6429375"/>
            <a:ext cx="9144000" cy="428625"/>
          </a:xfrm>
          <a:prstGeom prst="rect">
            <a:avLst/>
          </a:prstGeom>
          <a:noFill/>
          <a:ln w="9525">
            <a:noFill/>
          </a:ln>
        </p:spPr>
      </p:pic>
      <p:sp>
        <p:nvSpPr>
          <p:cNvPr id="4099" name="Rectangle 30"/>
          <p:cNvSpPr>
            <a:spLocks noGrp="1"/>
          </p:cNvSpPr>
          <p:nvPr>
            <p:ph type="title"/>
          </p:nvPr>
        </p:nvSpPr>
        <p:spPr>
          <a:xfrm>
            <a:off x="685800" y="1009650"/>
            <a:ext cx="7772400" cy="2457450"/>
          </a:xfrm>
          <a:prstGeom prst="rect">
            <a:avLst/>
          </a:prstGeom>
          <a:noFill/>
          <a:ln w="9525">
            <a:noFill/>
          </a:ln>
        </p:spPr>
        <p:txBody>
          <a:bodyPr lIns="92075" tIns="46038" rIns="92075" bIns="46038" anchor="ctr" anchorCtr="0"/>
          <a:lstStyle/>
          <a:p>
            <a:pPr lvl="0"/>
            <a:r>
              <a:rPr lang="zh-CN" altLang="en-US" dirty="0"/>
              <a:t>单击此处编辑母版标题样式</a:t>
            </a:r>
            <a:endParaRPr lang="en-US" altLang="en-US" dirty="0"/>
          </a:p>
        </p:txBody>
      </p:sp>
      <p:sp>
        <p:nvSpPr>
          <p:cNvPr id="4100" name="Rectangle 31"/>
          <p:cNvSpPr>
            <a:spLocks noGrp="1"/>
          </p:cNvSpPr>
          <p:nvPr>
            <p:ph type="body" idx="1"/>
          </p:nvPr>
        </p:nvSpPr>
        <p:spPr>
          <a:xfrm>
            <a:off x="685800" y="3581400"/>
            <a:ext cx="7772400" cy="2190750"/>
          </a:xfrm>
          <a:prstGeom prst="rect">
            <a:avLst/>
          </a:prstGeom>
          <a:noFill/>
          <a:ln w="9525">
            <a:noFill/>
          </a:ln>
        </p:spPr>
        <p:txBody>
          <a:bodyPr lIns="92075" tIns="46038" rIns="92075" bIns="46038"/>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en-US" dirty="0"/>
          </a:p>
        </p:txBody>
      </p:sp>
      <p:sp>
        <p:nvSpPr>
          <p:cNvPr id="1056" name="Rectangle 32"/>
          <p:cNvSpPr>
            <a:spLocks noGrp="1" noChangeArrowheads="1"/>
          </p:cNvSpPr>
          <p:nvPr>
            <p:ph type="dt" sz="half" idx="2"/>
          </p:nvPr>
        </p:nvSpPr>
        <p:spPr bwMode="auto">
          <a:xfrm>
            <a:off x="685800" y="6400800"/>
            <a:ext cx="1905000" cy="457200"/>
          </a:xfrm>
          <a:prstGeom prst="rect">
            <a:avLst/>
          </a:prstGeom>
          <a:noFill/>
          <a:ln>
            <a:noFill/>
          </a:ln>
          <a:effectLst/>
        </p:spPr>
        <p:txBody>
          <a:bodyPr vert="horz" wrap="none" lIns="92075" tIns="46038" rIns="92075" bIns="46038" numCol="1" anchor="ctr" anchorCtr="0" compatLnSpc="1"/>
          <a:lstStyle>
            <a:lvl1pPr eaLnBrk="0" hangingPunct="0">
              <a:defRPr sz="140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653810A1-F779-4C06-BB73-C2D3C798307F}" type="datetime1">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2025/6/7</a:t>
            </a:fld>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a:noFill/>
          </a:ln>
          <a:effectLst/>
        </p:spPr>
        <p:txBody>
          <a:bodyPr vert="horz" wrap="none" lIns="92075" tIns="46038" rIns="92075" bIns="46038" numCol="1" anchor="ctr" anchorCtr="0" compatLnSpc="1"/>
          <a:lstStyle>
            <a:lvl1pPr algn="r">
              <a:defRPr sz="1400">
                <a:ea typeface="宋体" panose="02010600030101010101" pitchFamily="2" charset="-122"/>
              </a:defRPr>
            </a:lvl1pPr>
          </a:lstStyle>
          <a:p>
            <a:pPr lvl="0">
              <a:buNone/>
            </a:pPr>
            <a:fld id="{9A0DB2DC-4C9A-4742-B13C-FB6460FD3503}" type="slidenum">
              <a:rPr lang="zh-CN" altLang="en-US" dirty="0">
                <a:latin typeface="Times New Roman" panose="02020603050405020304" pitchFamily="18" charset="0"/>
              </a:rPr>
              <a:t>‹#›</a:t>
            </a:fld>
            <a:endParaRPr lang="zh-CN" altLang="en-US" dirty="0">
              <a:latin typeface="Times New Roman" panose="02020603050405020304" pitchFamily="18" charset="0"/>
            </a:endParaRPr>
          </a:p>
        </p:txBody>
      </p:sp>
      <p:pic>
        <p:nvPicPr>
          <p:cNvPr id="4103" name="图片 7" descr="PPT新页眉 949×95.jpg"/>
          <p:cNvPicPr>
            <a:picLocks noChangeAspect="1"/>
          </p:cNvPicPr>
          <p:nvPr userDrawn="1"/>
        </p:nvPicPr>
        <p:blipFill>
          <a:blip r:embed="rId14"/>
          <a:stretch>
            <a:fillRect/>
          </a:stretch>
        </p:blipFill>
        <p:spPr>
          <a:xfrm>
            <a:off x="0" y="0"/>
            <a:ext cx="9039225" cy="90487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800" b="1" kern="1200">
          <a:solidFill>
            <a:schemeClr val="tx2"/>
          </a:solidFill>
          <a:latin typeface="+mj-lt"/>
          <a:ea typeface="+mj-ea"/>
          <a:cs typeface="+mj-cs"/>
        </a:defRPr>
      </a:lvl1pPr>
      <a:lvl2pPr algn="ctr" rtl="0" eaLnBrk="0" fontAlgn="base" hangingPunct="0">
        <a:spcBef>
          <a:spcPct val="0"/>
        </a:spcBef>
        <a:spcAft>
          <a:spcPct val="0"/>
        </a:spcAft>
        <a:defRPr sz="4800" b="1">
          <a:solidFill>
            <a:schemeClr val="tx2"/>
          </a:solidFill>
          <a:latin typeface="Times New Roman" panose="02020603050405020304" pitchFamily="18" charset="0"/>
        </a:defRPr>
      </a:lvl2pPr>
      <a:lvl3pPr algn="ctr" rtl="0" eaLnBrk="0" fontAlgn="base" hangingPunct="0">
        <a:spcBef>
          <a:spcPct val="0"/>
        </a:spcBef>
        <a:spcAft>
          <a:spcPct val="0"/>
        </a:spcAft>
        <a:defRPr sz="4800" b="1">
          <a:solidFill>
            <a:schemeClr val="tx2"/>
          </a:solidFill>
          <a:latin typeface="Times New Roman" panose="02020603050405020304" pitchFamily="18" charset="0"/>
        </a:defRPr>
      </a:lvl3pPr>
      <a:lvl4pPr algn="ctr" rtl="0" eaLnBrk="0" fontAlgn="base" hangingPunct="0">
        <a:spcBef>
          <a:spcPct val="0"/>
        </a:spcBef>
        <a:spcAft>
          <a:spcPct val="0"/>
        </a:spcAft>
        <a:defRPr sz="4800" b="1">
          <a:solidFill>
            <a:schemeClr val="tx2"/>
          </a:solidFill>
          <a:latin typeface="Times New Roman" panose="02020603050405020304" pitchFamily="18" charset="0"/>
        </a:defRPr>
      </a:lvl4pPr>
      <a:lvl5pPr algn="ctr" rtl="0" eaLnBrk="0" fontAlgn="base" hangingPunct="0">
        <a:spcBef>
          <a:spcPct val="0"/>
        </a:spcBef>
        <a:spcAft>
          <a:spcPct val="0"/>
        </a:spcAft>
        <a:defRPr sz="4800" b="1">
          <a:solidFill>
            <a:schemeClr val="tx2"/>
          </a:solidFill>
          <a:latin typeface="Times New Roman" panose="02020603050405020304" pitchFamily="18" charset="0"/>
        </a:defRPr>
      </a:lvl5pPr>
      <a:lvl6pPr marL="457200" algn="ctr" rtl="0" eaLnBrk="1" fontAlgn="base" hangingPunct="1">
        <a:spcBef>
          <a:spcPct val="0"/>
        </a:spcBef>
        <a:spcAft>
          <a:spcPct val="0"/>
        </a:spcAft>
        <a:defRPr sz="4400">
          <a:solidFill>
            <a:schemeClr val="tx2"/>
          </a:solidFill>
          <a:latin typeface="Times New Roman" panose="02020603050405020304" pitchFamily="18" charset="0"/>
        </a:defRPr>
      </a:lvl6pPr>
      <a:lvl7pPr marL="914400" algn="ctr" rtl="0" eaLnBrk="1" fontAlgn="base" hangingPunct="1">
        <a:spcBef>
          <a:spcPct val="0"/>
        </a:spcBef>
        <a:spcAft>
          <a:spcPct val="0"/>
        </a:spcAft>
        <a:defRPr sz="4400">
          <a:solidFill>
            <a:schemeClr val="tx2"/>
          </a:solidFill>
          <a:latin typeface="Times New Roman" panose="02020603050405020304" pitchFamily="18" charset="0"/>
        </a:defRPr>
      </a:lvl7pPr>
      <a:lvl8pPr marL="1371600" algn="ctr" rtl="0" eaLnBrk="1" fontAlgn="base" hangingPunct="1">
        <a:spcBef>
          <a:spcPct val="0"/>
        </a:spcBef>
        <a:spcAft>
          <a:spcPct val="0"/>
        </a:spcAft>
        <a:defRPr sz="4400">
          <a:solidFill>
            <a:schemeClr val="tx2"/>
          </a:solidFill>
          <a:latin typeface="Times New Roman" panose="02020603050405020304" pitchFamily="18" charset="0"/>
        </a:defRPr>
      </a:lvl8pPr>
      <a:lvl9pPr marL="1828800" algn="ctr" rtl="0" eaLnBrk="1" fontAlgn="base" hangingPunct="1">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Font typeface="Wingdings" panose="05000000000000000000" pitchFamily="2" charset="2"/>
        <a:buChar char="Ø"/>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Wingdings" panose="05000000000000000000" pitchFamily="2" charset="2"/>
        <a:buChar char="l"/>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ml/LargestNumbers.bat" TargetMode="External"/><Relationship Id="rId2" Type="http://schemas.openxmlformats.org/officeDocument/2006/relationships/hyperlink" Target="html/LargestNumbers.html"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www.cs.armstrong.edu/liang/intro10e/html/LargestNumbers.html"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ml/TestCalendar.bat" TargetMode="External"/><Relationship Id="rId2" Type="http://schemas.openxmlformats.org/officeDocument/2006/relationships/hyperlink" Target="html/TestCalendar.html" TargetMode="External"/><Relationship Id="rId1" Type="http://schemas.openxmlformats.org/officeDocument/2006/relationships/slideLayout" Target="../slideLayouts/slideLayout2.xml"/><Relationship Id="rId4" Type="http://schemas.openxmlformats.org/officeDocument/2006/relationships/hyperlink" Target="http://www.cs.armstrong.edu/liang/intro10e/html/TestCalendar.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ml/TestEdible.bat" TargetMode="External"/><Relationship Id="rId7" Type="http://schemas.openxmlformats.org/officeDocument/2006/relationships/image" Target="../media/image11.png"/><Relationship Id="rId2" Type="http://schemas.openxmlformats.org/officeDocument/2006/relationships/hyperlink" Target="html/TestEdible.html" TargetMode="External"/><Relationship Id="rId1" Type="http://schemas.openxmlformats.org/officeDocument/2006/relationships/slideLayout" Target="../slideLayouts/slideLayout2.xml"/><Relationship Id="rId6" Type="http://schemas.openxmlformats.org/officeDocument/2006/relationships/hyperlink" Target="http://www.cs.armstrong.edu/liang/intro10e/html/Edible.html" TargetMode="External"/><Relationship Id="rId5" Type="http://schemas.openxmlformats.org/officeDocument/2006/relationships/hyperlink" Target="http://www.cs.armstrong.edu/liang/intro10e/html/TestEdible.html" TargetMode="External"/><Relationship Id="rId4" Type="http://schemas.openxmlformats.org/officeDocument/2006/relationships/hyperlink" Target="html/Edible.html"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14.wmf"/><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hyperlink" Target="http://www.cs.armstrong.edu/liang/intro10e/html/SortComparableObjects.html" TargetMode="External"/><Relationship Id="rId5" Type="http://schemas.openxmlformats.org/officeDocument/2006/relationships/hyperlink" Target="html/SortComparableObjects.bat" TargetMode="External"/><Relationship Id="rId4" Type="http://schemas.openxmlformats.org/officeDocument/2006/relationships/hyperlink" Target="html/SortComparableObjects.html"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www.cs.armstrong.edu/liang/intro10e/html/GeometricObject.html" TargetMode="External"/><Relationship Id="rId3" Type="http://schemas.openxmlformats.org/officeDocument/2006/relationships/image" Target="../media/image5.png"/><Relationship Id="rId7" Type="http://schemas.openxmlformats.org/officeDocument/2006/relationships/hyperlink" Target="html/TestGeometricObject.html" TargetMode="External"/><Relationship Id="rId12" Type="http://schemas.openxmlformats.org/officeDocument/2006/relationships/hyperlink" Target="html/GeometricObject.html" TargetMode="External"/><Relationship Id="rId2" Type="http://schemas.openxmlformats.org/officeDocument/2006/relationships/hyperlink" Target="html/TestGeometricObject.bat" TargetMode="External"/><Relationship Id="rId1" Type="http://schemas.openxmlformats.org/officeDocument/2006/relationships/slideLayout" Target="../slideLayouts/slideLayout2.xml"/><Relationship Id="rId6" Type="http://schemas.openxmlformats.org/officeDocument/2006/relationships/hyperlink" Target="html/Rectangle.html" TargetMode="External"/><Relationship Id="rId11" Type="http://schemas.openxmlformats.org/officeDocument/2006/relationships/hyperlink" Target="http://www.cs.armstrong.edu/liang/intro10e/html/TestGeometricObject.html" TargetMode="External"/><Relationship Id="rId5" Type="http://schemas.openxmlformats.org/officeDocument/2006/relationships/hyperlink" Target="html/Circle.html" TargetMode="External"/><Relationship Id="rId10" Type="http://schemas.openxmlformats.org/officeDocument/2006/relationships/hyperlink" Target="http://www.cs.armstrong.edu/liang/intro10e/html/Rectangle.html" TargetMode="External"/><Relationship Id="rId4" Type="http://schemas.openxmlformats.org/officeDocument/2006/relationships/hyperlink" Target="html/Circle9.html" TargetMode="External"/><Relationship Id="rId9" Type="http://schemas.openxmlformats.org/officeDocument/2006/relationships/hyperlink" Target="http://www.cs.armstrong.edu/liang/intro10e/html/Circle.html" TargetMode="External"/></Relationships>
</file>

<file path=ppt/slides/_rels/slide3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hyperlink" Target="html/ComparableRectangle.html" TargetMode="External"/><Relationship Id="rId7" Type="http://schemas.openxmlformats.org/officeDocument/2006/relationships/hyperlink" Target="http://www.cs.armstrong.edu/liang/intro10e/html/SortRectangles.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www.cs.armstrong.edu/liang/intro10e/html/ComparableRectangle.html" TargetMode="External"/><Relationship Id="rId5" Type="http://schemas.openxmlformats.org/officeDocument/2006/relationships/hyperlink" Target="html/SortRectangles.bat" TargetMode="External"/><Relationship Id="rId4" Type="http://schemas.openxmlformats.org/officeDocument/2006/relationships/hyperlink" Target="html/SortRectangles.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ml/House.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cs.armstrong.edu/liang/intro10e/html/House.html"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ml/Rational.html" TargetMode="External"/><Relationship Id="rId7" Type="http://schemas.openxmlformats.org/officeDocument/2006/relationships/hyperlink" Target="http://www.cs.armstrong.edu/liang/intro10e/html/TestRationalClass.html" TargetMode="External"/><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hyperlink" Target="http://www.cs.armstrong.edu/liang/intro10e/html/Rational.html" TargetMode="External"/><Relationship Id="rId5" Type="http://schemas.openxmlformats.org/officeDocument/2006/relationships/hyperlink" Target="html/TestRationalClass.html" TargetMode="External"/><Relationship Id="rId4" Type="http://schemas.openxmlformats.org/officeDocument/2006/relationships/hyperlink" Target="html/TestRationalClass.ba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sz="quarter"/>
          </p:nvPr>
        </p:nvSpPr>
        <p:spPr/>
        <p:txBody>
          <a:bodyPr vert="horz" wrap="square" lIns="92075" tIns="46038" rIns="92075" bIns="46038" numCol="1" anchor="ctr" anchorCtr="1"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宋体" panose="02010600030101010101" pitchFamily="2" charset="-122"/>
                <a:cs typeface="+mj-cs"/>
              </a:rPr>
              <a:t>第</a:t>
            </a:r>
            <a:r>
              <a:rPr kumimoji="0" lang="en-US" altLang="zh-CN" sz="44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宋体" panose="02010600030101010101" pitchFamily="2" charset="-122"/>
                <a:cs typeface="+mj-cs"/>
              </a:rPr>
              <a:t>13</a:t>
            </a:r>
            <a:r>
              <a:rPr kumimoji="0" lang="zh-CN" altLang="en-US" sz="4400" b="1" i="0" u="none" strike="noStrike" kern="1200" cap="none" spc="0" normalizeH="0" baseline="0" noProof="0" dirty="0">
                <a:ln>
                  <a:noFill/>
                </a:ln>
                <a:solidFill>
                  <a:schemeClr val="tx2"/>
                </a:solidFill>
                <a:effectLst>
                  <a:outerShdw blurRad="38100" dist="38100" dir="2700000" algn="tl">
                    <a:srgbClr val="000000">
                      <a:alpha val="43137"/>
                    </a:srgbClr>
                  </a:outerShdw>
                </a:effectLst>
                <a:uLnTx/>
                <a:uFillTx/>
                <a:latin typeface="+mj-lt"/>
                <a:ea typeface="宋体" panose="02010600030101010101" pitchFamily="2" charset="-122"/>
                <a:cs typeface="+mj-cs"/>
              </a:rPr>
              <a:t>章   抽象类和接口</a:t>
            </a:r>
          </a:p>
        </p:txBody>
      </p:sp>
      <p:sp>
        <p:nvSpPr>
          <p:cNvPr id="16388"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a:t>
            </a:fld>
            <a:endParaRPr lang="en-US" altLang="en-US" sz="1400" dirty="0">
              <a:ea typeface="宋体" panose="02010600030101010101" pitchFamily="2" charset="-122"/>
            </a:endParaRPr>
          </a:p>
        </p:txBody>
      </p:sp>
      <p:sp>
        <p:nvSpPr>
          <p:cNvPr id="16389" name="Slide Number Placeholder 4"/>
          <p:cNvSpPr txBox="1">
            <a:spLocks noGrp="1"/>
          </p:cNvSpPr>
          <p:nvPr/>
        </p:nvSpPr>
        <p:spPr>
          <a:xfrm>
            <a:off x="6553200" y="6400800"/>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1</a:t>
            </a:fld>
            <a:endParaRPr lang="en-US" altLang="en-US" sz="1400" dirty="0">
              <a:latin typeface="Times New Roman" panose="02020603050405020304" pitchFamily="18" charset="0"/>
            </a:endParaRPr>
          </a:p>
        </p:txBody>
      </p:sp>
      <p:sp>
        <p:nvSpPr>
          <p:cNvPr id="3" name="副标题 2">
            <a:extLst>
              <a:ext uri="{FF2B5EF4-FFF2-40B4-BE49-F238E27FC236}">
                <a16:creationId xmlns:a16="http://schemas.microsoft.com/office/drawing/2014/main" id="{1B7DAD72-D3BD-A442-11E0-0516B0975FA5}"/>
              </a:ext>
            </a:extLst>
          </p:cNvPr>
          <p:cNvSpPr>
            <a:spLocks noGrp="1"/>
          </p:cNvSpPr>
          <p:nvPr>
            <p:ph type="subTitle" sz="quarter" idx="1"/>
          </p:nvPr>
        </p:nvSpPr>
        <p:spPr/>
        <p:txBody>
          <a:bodyPr/>
          <a:lstStyle/>
          <a:p>
            <a:endParaRPr lang="LID4096"/>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抽象类作为数据类型</a:t>
            </a:r>
            <a:r>
              <a:rPr lang="en-US" altLang="en-US" kern="1200" dirty="0">
                <a:latin typeface="Courier New" panose="02070309020205020404" pitchFamily="49" charset="0"/>
                <a:ea typeface="宋体" panose="02010600030101010101" pitchFamily="2" charset="-122"/>
                <a:cs typeface="+mj-cs"/>
              </a:rPr>
              <a:t> </a:t>
            </a:r>
          </a:p>
        </p:txBody>
      </p:sp>
      <p:sp>
        <p:nvSpPr>
          <p:cNvPr id="24579" name="内容占位符 8"/>
          <p:cNvSpPr>
            <a:spLocks noGrp="1"/>
          </p:cNvSpPr>
          <p:nvPr>
            <p:ph idx="1"/>
          </p:nvPr>
        </p:nvSpPr>
        <p:spPr/>
        <p:txBody>
          <a:bodyPr vert="horz" wrap="square" lIns="92075" tIns="46038" rIns="92075" bIns="46038" anchor="t" anchorCtr="0"/>
          <a:lstStyle/>
          <a:p>
            <a:pPr eaLnBrk="1" hangingPunct="1">
              <a:spcBef>
                <a:spcPct val="50000"/>
              </a:spcBef>
              <a:buSzPct val="75000"/>
            </a:pPr>
            <a:r>
              <a:rPr lang="zh-CN" altLang="en-US" kern="1200" dirty="0">
                <a:latin typeface="+mn-lt"/>
                <a:ea typeface="宋体" panose="02010600030101010101" pitchFamily="2" charset="-122"/>
                <a:cs typeface="+mn-cs"/>
              </a:rPr>
              <a:t>不能使用</a:t>
            </a:r>
            <a:r>
              <a:rPr lang="en-US" altLang="zh-CN" b="1" kern="1200" dirty="0">
                <a:latin typeface="Courier New" panose="02070309020205020404" pitchFamily="49" charset="0"/>
                <a:ea typeface="宋体" panose="02010600030101010101" pitchFamily="2" charset="-122"/>
                <a:cs typeface="+mn-cs"/>
              </a:rPr>
              <a:t>new</a:t>
            </a:r>
            <a:r>
              <a:rPr lang="zh-CN" altLang="en-US" kern="1200" dirty="0">
                <a:latin typeface="+mn-lt"/>
                <a:ea typeface="宋体" panose="02010600030101010101" pitchFamily="2" charset="-122"/>
                <a:cs typeface="+mn-cs"/>
              </a:rPr>
              <a:t>操作符从一个抽象类创建实例，但是抽象类可以用作一种数据类型。</a:t>
            </a:r>
          </a:p>
          <a:p>
            <a:pPr eaLnBrk="1" hangingPunct="1">
              <a:spcBef>
                <a:spcPct val="50000"/>
              </a:spcBef>
              <a:buSzPct val="75000"/>
              <a:buFont typeface="Wingdings" panose="05000000000000000000" pitchFamily="2" charset="2"/>
              <a:buNone/>
            </a:pPr>
            <a:endParaRPr lang="en-US" altLang="zh-CN" sz="2000" kern="1200" dirty="0">
              <a:latin typeface="+mn-lt"/>
              <a:ea typeface="宋体" panose="02010600030101010101" pitchFamily="2" charset="-122"/>
              <a:cs typeface="+mn-cs"/>
            </a:endParaRPr>
          </a:p>
          <a:p>
            <a:pPr eaLnBrk="1" hangingPunct="1">
              <a:spcBef>
                <a:spcPct val="50000"/>
              </a:spcBef>
              <a:buSzPct val="75000"/>
              <a:buFont typeface="Wingdings" panose="05000000000000000000" pitchFamily="2" charset="2"/>
              <a:buNone/>
            </a:pPr>
            <a:r>
              <a:rPr lang="en-US" altLang="zh-CN" sz="2000" kern="1200" dirty="0">
                <a:latin typeface="+mn-lt"/>
                <a:ea typeface="宋体" panose="02010600030101010101" pitchFamily="2" charset="-122"/>
                <a:cs typeface="+mn-cs"/>
              </a:rPr>
              <a:t>	</a:t>
            </a:r>
            <a:r>
              <a:rPr lang="zh-CN" altLang="en-US" sz="2000" kern="1200" dirty="0">
                <a:latin typeface="+mn-lt"/>
                <a:ea typeface="宋体" panose="02010600030101010101" pitchFamily="2" charset="-122"/>
                <a:cs typeface="+mn-cs"/>
              </a:rPr>
              <a:t>因此，下面的语句创建一个元素是</a:t>
            </a:r>
            <a:r>
              <a:rPr lang="en-US" altLang="en-US" sz="2000" b="1" kern="1200" dirty="0">
                <a:latin typeface="Courier New" panose="02070309020205020404" pitchFamily="49" charset="0"/>
                <a:ea typeface="宋体" panose="02010600030101010101" pitchFamily="2" charset="-122"/>
                <a:cs typeface="+mn-cs"/>
              </a:rPr>
              <a:t>GeometricObject</a:t>
            </a:r>
            <a:r>
              <a:rPr lang="en-US" altLang="zh-CN" sz="2000" kern="1200" dirty="0">
                <a:latin typeface="+mn-lt"/>
                <a:ea typeface="宋体" panose="02010600030101010101" pitchFamily="2" charset="-122"/>
                <a:cs typeface="+mn-cs"/>
              </a:rPr>
              <a:t>类型</a:t>
            </a:r>
            <a:r>
              <a:rPr lang="zh-CN" altLang="en-US" sz="2000" kern="1200" dirty="0">
                <a:latin typeface="+mn-lt"/>
                <a:ea typeface="宋体" panose="02010600030101010101" pitchFamily="2" charset="-122"/>
                <a:cs typeface="+mn-cs"/>
              </a:rPr>
              <a:t>的数组是正确的：</a:t>
            </a:r>
            <a:endParaRPr lang="en-US" altLang="zh-CN" sz="2000" kern="1200" dirty="0">
              <a:latin typeface="+mn-lt"/>
              <a:ea typeface="宋体" panose="02010600030101010101" pitchFamily="2" charset="-122"/>
              <a:cs typeface="+mn-cs"/>
            </a:endParaRPr>
          </a:p>
          <a:p>
            <a:pPr eaLnBrk="1" hangingPunct="1">
              <a:spcBef>
                <a:spcPct val="50000"/>
              </a:spcBef>
              <a:buSzPct val="75000"/>
              <a:buFont typeface="Wingdings" panose="05000000000000000000" pitchFamily="2" charset="2"/>
              <a:buNone/>
            </a:pPr>
            <a:r>
              <a:rPr lang="en-US" altLang="en-US" sz="1800" kern="1200" dirty="0">
                <a:latin typeface="Courier New" panose="02070309020205020404" pitchFamily="49" charset="0"/>
                <a:ea typeface="宋体" panose="02010600030101010101" pitchFamily="2" charset="-122"/>
                <a:cs typeface="+mn-cs"/>
              </a:rPr>
              <a:t>	</a:t>
            </a:r>
            <a:r>
              <a:rPr lang="en-US" altLang="en-US" sz="1800" b="1" kern="1200" dirty="0">
                <a:latin typeface="Courier New" panose="02070309020205020404" pitchFamily="49" charset="0"/>
                <a:ea typeface="宋体" panose="02010600030101010101" pitchFamily="2" charset="-122"/>
                <a:cs typeface="+mn-cs"/>
              </a:rPr>
              <a:t>GeometricObject[]  geo  =  </a:t>
            </a:r>
            <a:r>
              <a:rPr lang="en-US" altLang="en-US" sz="1800" b="1" kern="1200" dirty="0">
                <a:solidFill>
                  <a:srgbClr val="C00000"/>
                </a:solidFill>
                <a:latin typeface="Courier New" panose="02070309020205020404" pitchFamily="49" charset="0"/>
                <a:ea typeface="宋体" panose="02010600030101010101" pitchFamily="2" charset="-122"/>
                <a:cs typeface="+mn-cs"/>
              </a:rPr>
              <a:t>new</a:t>
            </a:r>
            <a:r>
              <a:rPr lang="en-US" altLang="en-US" sz="1800" b="1" kern="1200" dirty="0">
                <a:solidFill>
                  <a:srgbClr val="FF0000"/>
                </a:solidFill>
                <a:latin typeface="Courier New" panose="02070309020205020404" pitchFamily="49" charset="0"/>
                <a:ea typeface="宋体" panose="02010600030101010101" pitchFamily="2" charset="-122"/>
                <a:cs typeface="+mn-cs"/>
              </a:rPr>
              <a:t>  </a:t>
            </a:r>
            <a:r>
              <a:rPr lang="en-US" altLang="en-US" sz="1800" b="1" kern="1200" dirty="0">
                <a:latin typeface="Courier New" panose="02070309020205020404" pitchFamily="49" charset="0"/>
                <a:ea typeface="宋体" panose="02010600030101010101" pitchFamily="2" charset="-122"/>
                <a:cs typeface="+mn-cs"/>
              </a:rPr>
              <a:t>GeometricObject[10];</a:t>
            </a:r>
          </a:p>
          <a:p>
            <a:pPr eaLnBrk="1" hangingPunct="1">
              <a:buSzPct val="75000"/>
            </a:pPr>
            <a:endParaRPr lang="en-US" altLang="zh-CN" kern="1200" dirty="0">
              <a:latin typeface="+mn-lt"/>
              <a:ea typeface="宋体" panose="02010600030101010101" pitchFamily="2" charset="-122"/>
              <a:cs typeface="+mn-cs"/>
            </a:endParaRPr>
          </a:p>
          <a:p>
            <a:pPr eaLnBrk="1" hangingPunct="1">
              <a:buSzPct val="75000"/>
            </a:pPr>
            <a:endParaRPr lang="en-US" altLang="zh-CN" kern="1200" dirty="0">
              <a:latin typeface="+mn-lt"/>
              <a:ea typeface="宋体" panose="02010600030101010101" pitchFamily="2" charset="-122"/>
              <a:cs typeface="+mn-cs"/>
            </a:endParaRPr>
          </a:p>
          <a:p>
            <a:pPr eaLnBrk="1" hangingPunct="1">
              <a:buSzPct val="75000"/>
              <a:buFont typeface="Wingdings" panose="05000000000000000000" pitchFamily="2" charset="2"/>
              <a:buNone/>
            </a:pPr>
            <a:r>
              <a:rPr lang="en-US" altLang="zh-CN" kern="1200" dirty="0">
                <a:latin typeface="+mn-lt"/>
                <a:ea typeface="宋体" panose="02010600030101010101" pitchFamily="2" charset="-122"/>
                <a:cs typeface="+mn-cs"/>
              </a:rPr>
              <a:t>	</a:t>
            </a:r>
            <a:r>
              <a:rPr lang="zh-CN" altLang="en-US" sz="2000" kern="1200" dirty="0">
                <a:latin typeface="+mn-lt"/>
                <a:ea typeface="宋体" panose="02010600030101010101" pitchFamily="2" charset="-122"/>
                <a:cs typeface="+mn-cs"/>
              </a:rPr>
              <a:t>数组的元素可利用“多态”，将</a:t>
            </a:r>
            <a:r>
              <a:rPr lang="en-US" altLang="en-US" sz="2000" b="1" kern="1200" dirty="0">
                <a:latin typeface="Courier New" panose="02070309020205020404" pitchFamily="49" charset="0"/>
                <a:ea typeface="宋体" panose="02010600030101010101" pitchFamily="2" charset="-122"/>
                <a:cs typeface="+mn-cs"/>
              </a:rPr>
              <a:t>GeometricObject</a:t>
            </a:r>
            <a:r>
              <a:rPr lang="zh-CN" altLang="en-US" sz="2000" kern="1200" dirty="0">
                <a:latin typeface="Courier New" panose="02070309020205020404" pitchFamily="49" charset="0"/>
                <a:ea typeface="宋体" panose="02010600030101010101" pitchFamily="2" charset="-122"/>
                <a:cs typeface="+mn-cs"/>
              </a:rPr>
              <a:t>子类的对象赋值给</a:t>
            </a:r>
            <a:r>
              <a:rPr lang="en-US" altLang="en-US" sz="2000" b="1" kern="1200" dirty="0">
                <a:latin typeface="Courier New" panose="02070309020205020404" pitchFamily="49" charset="0"/>
                <a:ea typeface="宋体" panose="02010600030101010101" pitchFamily="2" charset="-122"/>
                <a:cs typeface="+mn-cs"/>
              </a:rPr>
              <a:t>GeometricObject[0]</a:t>
            </a:r>
            <a:r>
              <a:rPr lang="zh-CN" altLang="en-US" sz="2000" b="1" kern="1200" dirty="0">
                <a:latin typeface="Courier New" panose="02070309020205020404" pitchFamily="49" charset="0"/>
                <a:ea typeface="宋体" panose="02010600030101010101" pitchFamily="2" charset="-122"/>
                <a:cs typeface="+mn-cs"/>
              </a:rPr>
              <a:t>、</a:t>
            </a:r>
            <a:r>
              <a:rPr lang="en-US" altLang="en-US" sz="2000" b="1" kern="1200" dirty="0">
                <a:latin typeface="Courier New" panose="02070309020205020404" pitchFamily="49" charset="0"/>
                <a:ea typeface="宋体" panose="02010600030101010101" pitchFamily="2" charset="-122"/>
                <a:cs typeface="+mn-cs"/>
              </a:rPr>
              <a:t>GeometricObject[1]</a:t>
            </a:r>
            <a:r>
              <a:rPr lang="en-US" altLang="zh-CN" sz="2000" b="1" kern="1200" dirty="0">
                <a:latin typeface="Courier New" panose="02070309020205020404" pitchFamily="49" charset="0"/>
                <a:ea typeface="宋体" panose="02010600030101010101" pitchFamily="2" charset="-122"/>
                <a:cs typeface="+mn-cs"/>
              </a:rPr>
              <a:t>……</a:t>
            </a:r>
            <a:endParaRPr lang="zh-CN" altLang="en-US" sz="2000" kern="1200" dirty="0">
              <a:latin typeface="+mn-lt"/>
              <a:ea typeface="宋体" panose="02010600030101010101" pitchFamily="2" charset="-122"/>
              <a:cs typeface="+mn-cs"/>
            </a:endParaRPr>
          </a:p>
        </p:txBody>
      </p:sp>
      <p:sp>
        <p:nvSpPr>
          <p:cNvPr id="24580"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10</a:t>
            </a:fld>
            <a:endParaRPr lang="en-US" altLang="en-US" sz="1400" dirty="0">
              <a:ea typeface="宋体" panose="02010600030101010101" pitchFamily="2" charset="-122"/>
            </a:endParaRPr>
          </a:p>
        </p:txBody>
      </p:sp>
      <p:sp>
        <p:nvSpPr>
          <p:cNvPr id="24581"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10</a:t>
            </a:fld>
            <a:endParaRPr lang="en-US" altLang="en-US" sz="1400" dirty="0">
              <a:latin typeface="Times New Roman" panose="02020603050405020304" pitchFamily="18" charset="0"/>
            </a:endParaRPr>
          </a:p>
        </p:txBody>
      </p:sp>
      <p:grpSp>
        <p:nvGrpSpPr>
          <p:cNvPr id="2" name="组合 9"/>
          <p:cNvGrpSpPr/>
          <p:nvPr/>
        </p:nvGrpSpPr>
        <p:grpSpPr>
          <a:xfrm>
            <a:off x="4419600" y="3608388"/>
            <a:ext cx="4191000" cy="1087437"/>
            <a:chOff x="4267200" y="4191795"/>
            <a:chExt cx="4191000" cy="1088091"/>
          </a:xfrm>
        </p:grpSpPr>
        <p:sp>
          <p:nvSpPr>
            <p:cNvPr id="24583" name="TextBox 5"/>
            <p:cNvSpPr txBox="1"/>
            <p:nvPr/>
          </p:nvSpPr>
          <p:spPr>
            <a:xfrm>
              <a:off x="4267200" y="4572000"/>
              <a:ext cx="4191000" cy="707886"/>
            </a:xfrm>
            <a:prstGeom prst="rect">
              <a:avLst/>
            </a:prstGeom>
            <a:noFill/>
            <a:ln w="9525" cap="flat" cmpd="sng">
              <a:solidFill>
                <a:srgbClr val="C00000"/>
              </a:solidFill>
              <a:prstDash val="solid"/>
              <a:miter/>
              <a:headEnd type="none" w="med" len="med"/>
              <a:tailEnd type="none" w="med" len="med"/>
            </a:ln>
          </p:spPr>
          <p:txBody>
            <a:bodyPr>
              <a:spAutoFit/>
            </a:bodyPr>
            <a:lstStyle/>
            <a:p>
              <a:pPr>
                <a:buNone/>
              </a:pPr>
              <a:r>
                <a:rPr lang="zh-CN" altLang="en-US" sz="2000" dirty="0">
                  <a:latin typeface="华文楷体" panose="02010600040101010101" pitchFamily="2" charset="-122"/>
                  <a:ea typeface="华文楷体" panose="02010600040101010101" pitchFamily="2" charset="-122"/>
                </a:rPr>
                <a:t>注意，此处</a:t>
              </a:r>
              <a:r>
                <a:rPr lang="en-US" altLang="zh-CN" sz="2000" dirty="0">
                  <a:latin typeface="华文楷体" panose="02010600040101010101" pitchFamily="2" charset="-122"/>
                  <a:ea typeface="华文楷体" panose="02010600040101010101" pitchFamily="2" charset="-122"/>
                </a:rPr>
                <a:t>new</a:t>
              </a:r>
              <a:r>
                <a:rPr lang="zh-CN" altLang="en-US" sz="2000" dirty="0">
                  <a:latin typeface="华文楷体" panose="02010600040101010101" pitchFamily="2" charset="-122"/>
                  <a:ea typeface="华文楷体" panose="02010600040101010101" pitchFamily="2" charset="-122"/>
                </a:rPr>
                <a:t>的是一个数组，而不是</a:t>
              </a:r>
              <a:r>
                <a:rPr lang="en-US" altLang="zh-CN" sz="2000" dirty="0">
                  <a:latin typeface="华文楷体" panose="02010600040101010101" pitchFamily="2" charset="-122"/>
                  <a:ea typeface="华文楷体" panose="02010600040101010101" pitchFamily="2" charset="-122"/>
                </a:rPr>
                <a:t>new</a:t>
              </a:r>
              <a:r>
                <a:rPr lang="zh-CN" altLang="en-US" sz="2000" dirty="0">
                  <a:latin typeface="华文楷体" panose="02010600040101010101" pitchFamily="2" charset="-122"/>
                  <a:ea typeface="华文楷体" panose="02010600040101010101" pitchFamily="2" charset="-122"/>
                </a:rPr>
                <a:t>的一个</a:t>
              </a:r>
              <a:r>
                <a:rPr lang="en-US" altLang="en-US" sz="2000" dirty="0">
                  <a:latin typeface="华文楷体" panose="02010600040101010101" pitchFamily="2" charset="-122"/>
                  <a:ea typeface="华文楷体" panose="02010600040101010101" pitchFamily="2" charset="-122"/>
                </a:rPr>
                <a:t>GeometricObject</a:t>
              </a:r>
              <a:r>
                <a:rPr lang="zh-CN" altLang="en-US" sz="2000" dirty="0">
                  <a:latin typeface="华文楷体" panose="02010600040101010101" pitchFamily="2" charset="-122"/>
                  <a:ea typeface="华文楷体" panose="02010600040101010101" pitchFamily="2" charset="-122"/>
                </a:rPr>
                <a:t>对象</a:t>
              </a:r>
            </a:p>
          </p:txBody>
        </p:sp>
        <p:cxnSp>
          <p:nvCxnSpPr>
            <p:cNvPr id="24584" name="直接箭头连接符 7"/>
            <p:cNvCxnSpPr/>
            <p:nvPr/>
          </p:nvCxnSpPr>
          <p:spPr>
            <a:xfrm rot="5400000" flipH="1" flipV="1">
              <a:off x="4686583" y="4382013"/>
              <a:ext cx="381229" cy="793"/>
            </a:xfrm>
            <a:prstGeom prst="straightConnector1">
              <a:avLst/>
            </a:prstGeom>
            <a:ln w="25400" cap="flat" cmpd="sng">
              <a:solidFill>
                <a:srgbClr val="FF0000"/>
              </a:solidFill>
              <a:prstDash val="solid"/>
              <a:headEnd type="none" w="sm" len="sm"/>
              <a:tailEnd type="arrow"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4579">
                                            <p:txEl>
                                              <p:pRg st="6" end="6"/>
                                            </p:txEl>
                                          </p:spTgt>
                                        </p:tgtEl>
                                        <p:attrNameLst>
                                          <p:attrName>style.visibility</p:attrName>
                                        </p:attrNameLst>
                                      </p:cBhvr>
                                      <p:to>
                                        <p:strVal val="visible"/>
                                      </p:to>
                                    </p:set>
                                    <p:animEffect transition="in" filter="blinds(horizontal)">
                                      <p:cBhvr>
                                        <p:cTn id="13"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示例学习：抽象的</a:t>
            </a:r>
            <a:r>
              <a:rPr lang="en-US" altLang="zh-CN" kern="1200" dirty="0">
                <a:latin typeface="Courier New" panose="02070309020205020404" pitchFamily="49" charset="0"/>
                <a:ea typeface="宋体" panose="02010600030101010101" pitchFamily="2" charset="-122"/>
                <a:cs typeface="+mj-cs"/>
              </a:rPr>
              <a:t>Number</a:t>
            </a:r>
            <a:r>
              <a:rPr lang="zh-CN" altLang="en-US" kern="1200" dirty="0">
                <a:latin typeface="Courier New" panose="02070309020205020404" pitchFamily="49" charset="0"/>
                <a:ea typeface="宋体" panose="02010600030101010101" pitchFamily="2" charset="-122"/>
                <a:cs typeface="+mj-cs"/>
              </a:rPr>
              <a:t>类</a:t>
            </a:r>
            <a:r>
              <a:rPr lang="en-US" altLang="en-US" sz="4800" kern="1200" dirty="0">
                <a:latin typeface="Courier New" panose="02070309020205020404" pitchFamily="49" charset="0"/>
                <a:ea typeface="宋体" panose="02010600030101010101" pitchFamily="2" charset="-122"/>
                <a:cs typeface="+mj-cs"/>
              </a:rPr>
              <a:t> </a:t>
            </a:r>
          </a:p>
        </p:txBody>
      </p:sp>
      <p:sp>
        <p:nvSpPr>
          <p:cNvPr id="25603" name="内容占位符 12"/>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25604"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11</a:t>
            </a:fld>
            <a:endParaRPr lang="en-US" altLang="en-US" sz="1400" dirty="0">
              <a:ea typeface="宋体" panose="02010600030101010101" pitchFamily="2" charset="-122"/>
            </a:endParaRPr>
          </a:p>
        </p:txBody>
      </p:sp>
      <p:sp>
        <p:nvSpPr>
          <p:cNvPr id="25605"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11</a:t>
            </a:fld>
            <a:endParaRPr lang="en-US" altLang="en-US" sz="1400" dirty="0">
              <a:latin typeface="Times New Roman" panose="02020603050405020304" pitchFamily="18" charset="0"/>
            </a:endParaRPr>
          </a:p>
        </p:txBody>
      </p:sp>
      <p:sp>
        <p:nvSpPr>
          <p:cNvPr id="25606" name="Rectangle 6"/>
          <p:cNvSpPr/>
          <p:nvPr/>
        </p:nvSpPr>
        <p:spPr>
          <a:xfrm>
            <a:off x="0" y="1919288"/>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25607" name="Rectangle 7"/>
          <p:cNvSpPr/>
          <p:nvPr/>
        </p:nvSpPr>
        <p:spPr>
          <a:xfrm>
            <a:off x="0" y="2395538"/>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25608" name="Rectangle 8"/>
          <p:cNvSpPr/>
          <p:nvPr/>
        </p:nvSpPr>
        <p:spPr>
          <a:xfrm>
            <a:off x="0" y="446246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348182" name="AutoShape 22">
            <a:hlinkClick r:id="" action="ppaction://noaction" highlightClick="1"/>
          </p:cNvPr>
          <p:cNvSpPr>
            <a:spLocks noChangeArrowheads="1"/>
          </p:cNvSpPr>
          <p:nvPr/>
        </p:nvSpPr>
        <p:spPr bwMode="auto">
          <a:xfrm>
            <a:off x="4648200" y="54864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2" action="ppaction://program"/>
              </a:rPr>
              <a:t>LargestNumbers</a:t>
            </a:r>
            <a:endParaRPr kumimoji="0" lang="en-US" altLang="zh-CN" sz="18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25610" name="AutoShape 23">
            <a:hlinkClick r:id="rId3" action="ppaction://program"/>
          </p:cNvPr>
          <p:cNvSpPr/>
          <p:nvPr/>
        </p:nvSpPr>
        <p:spPr>
          <a:xfrm>
            <a:off x="7315200" y="5486400"/>
            <a:ext cx="1524000" cy="4572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25611" name="AutoShape 11">
            <a:hlinkClick r:id="rId4"/>
          </p:cNvPr>
          <p:cNvSpPr/>
          <p:nvPr/>
        </p:nvSpPr>
        <p:spPr>
          <a:xfrm>
            <a:off x="4038600" y="5410200"/>
            <a:ext cx="468313"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pic>
        <p:nvPicPr>
          <p:cNvPr id="25612" name="Picture 12"/>
          <p:cNvPicPr>
            <a:picLocks noChangeAspect="1"/>
          </p:cNvPicPr>
          <p:nvPr/>
        </p:nvPicPr>
        <p:blipFill>
          <a:blip r:embed="rId5"/>
          <a:stretch>
            <a:fillRect/>
          </a:stretch>
        </p:blipFill>
        <p:spPr>
          <a:xfrm>
            <a:off x="-15875" y="1795463"/>
            <a:ext cx="9159875" cy="3014662"/>
          </a:xfrm>
          <a:prstGeom prst="rect">
            <a:avLst/>
          </a:prstGeom>
          <a:noFill/>
          <a:ln w="12700">
            <a:noFill/>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vert="horz" wrap="square" lIns="92075" tIns="46038" rIns="92075" bIns="46038" anchor="ctr" anchorCtr="0"/>
          <a:lstStyle/>
          <a:p>
            <a:pPr eaLnBrk="1" hangingPunct="1">
              <a:buNone/>
            </a:pPr>
            <a:r>
              <a:rPr lang="en-US" altLang="zh-CN" kern="1200" dirty="0">
                <a:latin typeface="Courier New" panose="02070309020205020404" pitchFamily="49" charset="0"/>
                <a:ea typeface="宋体" panose="02010600030101010101" pitchFamily="2" charset="-122"/>
                <a:cs typeface="+mj-cs"/>
              </a:rPr>
              <a:t>抽象</a:t>
            </a:r>
            <a:r>
              <a:rPr lang="zh-CN" altLang="en-US" kern="1200" dirty="0">
                <a:latin typeface="Courier New" panose="02070309020205020404" pitchFamily="49" charset="0"/>
                <a:ea typeface="宋体" panose="02010600030101010101" pitchFamily="2" charset="-122"/>
                <a:cs typeface="+mj-cs"/>
              </a:rPr>
              <a:t>的</a:t>
            </a:r>
            <a:r>
              <a:rPr lang="en-US" altLang="en-US" kern="1200" dirty="0">
                <a:latin typeface="Courier New" panose="02070309020205020404" pitchFamily="49" charset="0"/>
                <a:ea typeface="宋体" panose="02010600030101010101" pitchFamily="2" charset="-122"/>
                <a:cs typeface="+mj-cs"/>
              </a:rPr>
              <a:t> Calendar </a:t>
            </a:r>
            <a:r>
              <a:rPr lang="zh-CN" altLang="en-US" kern="1200" dirty="0">
                <a:latin typeface="Courier New" panose="02070309020205020404" pitchFamily="49" charset="0"/>
                <a:ea typeface="宋体" panose="02010600030101010101" pitchFamily="2" charset="-122"/>
                <a:cs typeface="+mj-cs"/>
              </a:rPr>
              <a:t>类和它的</a:t>
            </a:r>
            <a:r>
              <a:rPr lang="en-US" altLang="en-US" kern="1200" dirty="0">
                <a:latin typeface="Courier New" panose="02070309020205020404" pitchFamily="49" charset="0"/>
                <a:ea typeface="宋体" panose="02010600030101010101" pitchFamily="2" charset="-122"/>
                <a:cs typeface="+mj-cs"/>
              </a:rPr>
              <a:t> GregorianCalendar </a:t>
            </a:r>
            <a:r>
              <a:rPr lang="zh-CN" altLang="en-US" kern="1200" dirty="0">
                <a:latin typeface="Courier New" panose="02070309020205020404" pitchFamily="49" charset="0"/>
                <a:ea typeface="宋体" panose="02010600030101010101" pitchFamily="2" charset="-122"/>
                <a:cs typeface="+mj-cs"/>
              </a:rPr>
              <a:t>子类</a:t>
            </a:r>
          </a:p>
        </p:txBody>
      </p:sp>
      <p:sp>
        <p:nvSpPr>
          <p:cNvPr id="26627" name="内容占位符 6"/>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26628"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12</a:t>
            </a:fld>
            <a:endParaRPr lang="en-US" altLang="en-US" sz="1400" dirty="0">
              <a:ea typeface="宋体" panose="02010600030101010101" pitchFamily="2" charset="-122"/>
            </a:endParaRPr>
          </a:p>
        </p:txBody>
      </p:sp>
      <p:sp>
        <p:nvSpPr>
          <p:cNvPr id="26629"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12</a:t>
            </a:fld>
            <a:endParaRPr lang="en-US" altLang="en-US" sz="1400" dirty="0">
              <a:latin typeface="Times New Roman" panose="02020603050405020304" pitchFamily="18" charset="0"/>
            </a:endParaRPr>
          </a:p>
        </p:txBody>
      </p:sp>
      <p:sp>
        <p:nvSpPr>
          <p:cNvPr id="26630" name="Rectangle 6"/>
          <p:cNvSpPr/>
          <p:nvPr/>
        </p:nvSpPr>
        <p:spPr>
          <a:xfrm>
            <a:off x="0" y="1919288"/>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pic>
        <p:nvPicPr>
          <p:cNvPr id="26631" name="Picture 7"/>
          <p:cNvPicPr>
            <a:picLocks noChangeAspect="1"/>
          </p:cNvPicPr>
          <p:nvPr/>
        </p:nvPicPr>
        <p:blipFill>
          <a:blip r:embed="rId2"/>
          <a:stretch>
            <a:fillRect/>
          </a:stretch>
        </p:blipFill>
        <p:spPr>
          <a:xfrm>
            <a:off x="9525" y="1600200"/>
            <a:ext cx="9124950" cy="4743450"/>
          </a:xfrm>
          <a:prstGeom prst="rect">
            <a:avLst/>
          </a:prstGeom>
          <a:noFill/>
          <a:ln w="12700">
            <a:noFill/>
          </a:ln>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vert="horz" wrap="square" lIns="92075" tIns="46038" rIns="92075" bIns="46038" anchor="ctr" anchorCtr="0"/>
          <a:lstStyle/>
          <a:p>
            <a:pPr eaLnBrk="1" hangingPunct="1">
              <a:buNone/>
            </a:pPr>
            <a:r>
              <a:rPr lang="en-US" altLang="zh-CN" kern="1200" dirty="0">
                <a:latin typeface="Courier New" panose="02070309020205020404" pitchFamily="49" charset="0"/>
                <a:ea typeface="宋体" panose="02010600030101010101" pitchFamily="2" charset="-122"/>
                <a:cs typeface="+mj-cs"/>
              </a:rPr>
              <a:t>抽象</a:t>
            </a:r>
            <a:r>
              <a:rPr lang="zh-CN" altLang="en-US" kern="1200" dirty="0">
                <a:latin typeface="Courier New" panose="02070309020205020404" pitchFamily="49" charset="0"/>
                <a:ea typeface="宋体" panose="02010600030101010101" pitchFamily="2" charset="-122"/>
                <a:cs typeface="+mj-cs"/>
              </a:rPr>
              <a:t>的</a:t>
            </a:r>
            <a:r>
              <a:rPr lang="en-US" altLang="en-US" kern="1200" dirty="0">
                <a:latin typeface="Courier New" panose="02070309020205020404" pitchFamily="49" charset="0"/>
                <a:ea typeface="宋体" panose="02010600030101010101" pitchFamily="2" charset="-122"/>
                <a:cs typeface="+mj-cs"/>
              </a:rPr>
              <a:t>Calendar</a:t>
            </a:r>
            <a:r>
              <a:rPr lang="zh-CN" altLang="en-US" kern="1200" dirty="0">
                <a:latin typeface="Courier New" panose="02070309020205020404" pitchFamily="49" charset="0"/>
                <a:ea typeface="宋体" panose="02010600030101010101" pitchFamily="2" charset="-122"/>
                <a:cs typeface="+mj-cs"/>
              </a:rPr>
              <a:t>类</a:t>
            </a:r>
            <a:r>
              <a:rPr lang="en-US" altLang="en-US" kern="1200" dirty="0">
                <a:latin typeface="Courier New" panose="02070309020205020404" pitchFamily="49" charset="0"/>
                <a:ea typeface="宋体" panose="02010600030101010101" pitchFamily="2" charset="-122"/>
                <a:cs typeface="+mj-cs"/>
              </a:rPr>
              <a:t>and</a:t>
            </a:r>
            <a:r>
              <a:rPr lang="en-US" altLang="zh-CN" kern="1200" dirty="0">
                <a:latin typeface="Courier New" panose="02070309020205020404" pitchFamily="49" charset="0"/>
                <a:ea typeface="宋体" panose="02010600030101010101" pitchFamily="2" charset="-122"/>
                <a:cs typeface="+mj-cs"/>
              </a:rPr>
              <a:t>它</a:t>
            </a:r>
            <a:r>
              <a:rPr lang="zh-CN" altLang="en-US" kern="1200" dirty="0">
                <a:latin typeface="Courier New" panose="02070309020205020404" pitchFamily="49" charset="0"/>
                <a:ea typeface="宋体" panose="02010600030101010101" pitchFamily="2" charset="-122"/>
                <a:cs typeface="+mj-cs"/>
              </a:rPr>
              <a:t>的</a:t>
            </a:r>
            <a:r>
              <a:rPr lang="en-US" altLang="en-US" kern="1200" dirty="0">
                <a:latin typeface="Courier New" panose="02070309020205020404" pitchFamily="49" charset="0"/>
                <a:ea typeface="宋体" panose="02010600030101010101" pitchFamily="2" charset="-122"/>
                <a:cs typeface="+mj-cs"/>
              </a:rPr>
              <a:t> GregorianCalendar</a:t>
            </a:r>
            <a:r>
              <a:rPr lang="zh-CN" altLang="en-US" kern="1200" dirty="0">
                <a:latin typeface="Courier New" panose="02070309020205020404" pitchFamily="49" charset="0"/>
                <a:ea typeface="宋体" panose="02010600030101010101" pitchFamily="2" charset="-122"/>
                <a:cs typeface="+mj-cs"/>
              </a:rPr>
              <a:t>子类</a:t>
            </a:r>
            <a:endParaRPr lang="en-US" altLang="en-US" kern="1200" dirty="0">
              <a:latin typeface="Courier New" panose="02070309020205020404" pitchFamily="49" charset="0"/>
              <a:ea typeface="宋体" panose="02010600030101010101" pitchFamily="2" charset="-122"/>
              <a:cs typeface="+mj-cs"/>
            </a:endParaRPr>
          </a:p>
        </p:txBody>
      </p:sp>
      <p:sp>
        <p:nvSpPr>
          <p:cNvPr id="15365"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endParaRPr lang="en-US" altLang="zh-CN" kern="1200" dirty="0">
              <a:latin typeface="+mn-lt"/>
              <a:ea typeface="宋体" panose="02010600030101010101" pitchFamily="2" charset="-122"/>
              <a:cs typeface="+mn-cs"/>
            </a:endParaRPr>
          </a:p>
          <a:p>
            <a:pPr marL="0" indent="0" eaLnBrk="1" hangingPunct="1">
              <a:buSzPct val="75000"/>
              <a:buFont typeface="Monotype Sorts" pitchFamily="2" charset="2"/>
              <a:buNone/>
            </a:pPr>
            <a:r>
              <a:rPr lang="en-US" altLang="zh-CN" kern="1200" dirty="0">
                <a:latin typeface="+mn-lt"/>
                <a:ea typeface="宋体" panose="02010600030101010101" pitchFamily="2" charset="-122"/>
                <a:cs typeface="+mn-cs"/>
              </a:rPr>
              <a:t>一个</a:t>
            </a:r>
            <a:r>
              <a:rPr lang="en-US" altLang="en-US" kern="1200" dirty="0">
                <a:latin typeface="+mn-lt"/>
                <a:ea typeface="宋体" panose="02010600030101010101" pitchFamily="2" charset="-122"/>
                <a:cs typeface="+mn-cs"/>
              </a:rPr>
              <a:t> java.util.Date </a:t>
            </a:r>
            <a:r>
              <a:rPr lang="en-US" altLang="zh-CN" kern="1200" dirty="0">
                <a:latin typeface="+mn-lt"/>
                <a:ea typeface="宋体" panose="02010600030101010101" pitchFamily="2" charset="-122"/>
                <a:cs typeface="+mn-cs"/>
              </a:rPr>
              <a:t>的</a:t>
            </a:r>
            <a:r>
              <a:rPr lang="zh-CN" altLang="en-US" kern="1200" dirty="0">
                <a:latin typeface="+mn-lt"/>
                <a:ea typeface="宋体" panose="02010600030101010101" pitchFamily="2" charset="-122"/>
                <a:cs typeface="+mn-cs"/>
              </a:rPr>
              <a:t>实例表示以毫秒为精度的特定时刻。</a:t>
            </a:r>
            <a:r>
              <a:rPr lang="en-US" altLang="en-US" kern="1200" dirty="0">
                <a:latin typeface="+mn-lt"/>
                <a:ea typeface="宋体" panose="02010600030101010101" pitchFamily="2" charset="-122"/>
                <a:cs typeface="+mn-cs"/>
              </a:rPr>
              <a:t>java.util.Calendar </a:t>
            </a:r>
            <a:r>
              <a:rPr lang="en-US" altLang="zh-CN" kern="1200" dirty="0">
                <a:latin typeface="+mn-lt"/>
                <a:ea typeface="宋体" panose="02010600030101010101" pitchFamily="2" charset="-122"/>
                <a:cs typeface="+mn-cs"/>
              </a:rPr>
              <a:t>是</a:t>
            </a:r>
            <a:r>
              <a:rPr lang="zh-CN" altLang="en-US" kern="1200" dirty="0">
                <a:latin typeface="+mn-lt"/>
                <a:ea typeface="宋体" panose="02010600030101010101" pitchFamily="2" charset="-122"/>
                <a:cs typeface="+mn-cs"/>
              </a:rPr>
              <a:t>一个抽象的基类，可以提取详细的日历信息，例如，年、月、日、小时、分钟和秒。</a:t>
            </a:r>
          </a:p>
          <a:p>
            <a:pPr marL="0" indent="0" eaLnBrk="1" hangingPunct="1">
              <a:buSzPct val="75000"/>
              <a:buFont typeface="Monotype Sorts" pitchFamily="2" charset="2"/>
              <a:buNone/>
            </a:pPr>
            <a:r>
              <a:rPr lang="en-US" altLang="zh-CN" kern="1200" dirty="0">
                <a:latin typeface="+mn-lt"/>
                <a:ea typeface="宋体" panose="02010600030101010101" pitchFamily="2" charset="-122"/>
                <a:cs typeface="+mn-cs"/>
              </a:rPr>
              <a:t>Calendar</a:t>
            </a:r>
            <a:r>
              <a:rPr lang="zh-CN" altLang="en-US" kern="1200" dirty="0">
                <a:latin typeface="+mn-lt"/>
                <a:ea typeface="宋体" panose="02010600030101010101" pitchFamily="2" charset="-122"/>
                <a:cs typeface="+mn-cs"/>
              </a:rPr>
              <a:t>类的子类可以实现特定的日历系统，例如，公历（</a:t>
            </a:r>
            <a:r>
              <a:rPr lang="en-US" altLang="zh-CN" kern="1200" dirty="0">
                <a:latin typeface="+mn-lt"/>
                <a:ea typeface="宋体" panose="02010600030101010101" pitchFamily="2" charset="-122"/>
                <a:cs typeface="+mn-cs"/>
              </a:rPr>
              <a:t>Gregoriam</a:t>
            </a:r>
            <a:r>
              <a:rPr lang="zh-CN" altLang="en-US" kern="1200" dirty="0">
                <a:latin typeface="+mn-lt"/>
                <a:ea typeface="宋体" panose="02010600030101010101" pitchFamily="2" charset="-122"/>
                <a:cs typeface="+mn-cs"/>
              </a:rPr>
              <a:t>历）、农历和犹太历。</a:t>
            </a:r>
          </a:p>
          <a:p>
            <a:pPr marL="0" indent="0" eaLnBrk="1" hangingPunct="1">
              <a:buSzPct val="75000"/>
              <a:buFont typeface="Monotype Sorts" pitchFamily="2" charset="2"/>
              <a:buNone/>
            </a:pPr>
            <a:r>
              <a:rPr lang="zh-CN" altLang="en-US" kern="1200" dirty="0">
                <a:latin typeface="+mn-lt"/>
                <a:ea typeface="宋体" panose="02010600030101010101" pitchFamily="2" charset="-122"/>
                <a:cs typeface="+mn-cs"/>
              </a:rPr>
              <a:t>目前，</a:t>
            </a:r>
            <a:r>
              <a:rPr lang="en-US" altLang="zh-CN" kern="1200" dirty="0">
                <a:latin typeface="+mn-lt"/>
                <a:ea typeface="宋体" panose="02010600030101010101" pitchFamily="2" charset="-122"/>
                <a:cs typeface="+mn-cs"/>
              </a:rPr>
              <a:t>Java API</a:t>
            </a:r>
            <a:r>
              <a:rPr lang="zh-CN" altLang="en-US" kern="1200" dirty="0">
                <a:latin typeface="+mn-lt"/>
                <a:ea typeface="宋体" panose="02010600030101010101" pitchFamily="2" charset="-122"/>
                <a:cs typeface="+mn-cs"/>
              </a:rPr>
              <a:t>支持公历类</a:t>
            </a:r>
            <a:r>
              <a:rPr lang="en-US" altLang="en-US" kern="1200" dirty="0">
                <a:latin typeface="+mn-lt"/>
                <a:ea typeface="宋体" panose="02010600030101010101" pitchFamily="2" charset="-122"/>
                <a:cs typeface="+mn-cs"/>
              </a:rPr>
              <a:t>java.util.GregorianCalendar</a:t>
            </a:r>
            <a:r>
              <a:rPr lang="zh-CN" altLang="en-US" kern="1200" dirty="0">
                <a:latin typeface="+mn-lt"/>
                <a:ea typeface="宋体" panose="02010600030101010101" pitchFamily="2" charset="-122"/>
                <a:cs typeface="+mn-cs"/>
              </a:rPr>
              <a:t> 。</a:t>
            </a:r>
            <a:r>
              <a:rPr lang="en-US" altLang="en-US" kern="1200" dirty="0">
                <a:latin typeface="+mn-lt"/>
                <a:ea typeface="宋体" panose="02010600030101010101" pitchFamily="2" charset="-122"/>
                <a:cs typeface="+mn-cs"/>
              </a:rPr>
              <a:t> </a:t>
            </a:r>
          </a:p>
        </p:txBody>
      </p:sp>
      <p:sp>
        <p:nvSpPr>
          <p:cNvPr id="27652"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13</a:t>
            </a:fld>
            <a:endParaRPr lang="en-US" altLang="en-US" sz="1400" dirty="0">
              <a:ea typeface="宋体" panose="02010600030101010101" pitchFamily="2" charset="-122"/>
            </a:endParaRPr>
          </a:p>
        </p:txBody>
      </p:sp>
      <p:sp>
        <p:nvSpPr>
          <p:cNvPr id="27653"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13</a:t>
            </a:fld>
            <a:endParaRPr lang="en-US" altLang="en-US" sz="14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365">
                                            <p:txEl>
                                              <p:pRg st="1" end="1"/>
                                            </p:txEl>
                                          </p:spTgt>
                                        </p:tgtEl>
                                        <p:attrNameLst>
                                          <p:attrName>style.visibility</p:attrName>
                                        </p:attrNameLst>
                                      </p:cBhvr>
                                      <p:to>
                                        <p:strVal val="visible"/>
                                      </p:to>
                                    </p:set>
                                    <p:animEffect transition="in" filter="blinds(horizontal)">
                                      <p:cBhvr>
                                        <p:cTn id="7" dur="500"/>
                                        <p:tgtEl>
                                          <p:spTgt spid="1536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365">
                                            <p:txEl>
                                              <p:pRg st="2" end="2"/>
                                            </p:txEl>
                                          </p:spTgt>
                                        </p:tgtEl>
                                        <p:attrNameLst>
                                          <p:attrName>style.visibility</p:attrName>
                                        </p:attrNameLst>
                                      </p:cBhvr>
                                      <p:to>
                                        <p:strVal val="visible"/>
                                      </p:to>
                                    </p:set>
                                    <p:animEffect transition="in" filter="blinds(horizontal)">
                                      <p:cBhvr>
                                        <p:cTn id="12" dur="500"/>
                                        <p:tgtEl>
                                          <p:spTgt spid="1536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5365">
                                            <p:txEl>
                                              <p:pRg st="3" end="3"/>
                                            </p:txEl>
                                          </p:spTgt>
                                        </p:tgtEl>
                                        <p:attrNameLst>
                                          <p:attrName>style.visibility</p:attrName>
                                        </p:attrNameLst>
                                      </p:cBhvr>
                                      <p:to>
                                        <p:strVal val="visible"/>
                                      </p:to>
                                    </p:set>
                                    <p:animEffect transition="in" filter="blinds(horizontal)">
                                      <p:cBhvr>
                                        <p:cTn id="17" dur="500"/>
                                        <p:tgtEl>
                                          <p:spTgt spid="153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5"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GregorianCalendar </a:t>
            </a:r>
            <a:r>
              <a:rPr lang="zh-CN" altLang="en-US" kern="1200" dirty="0">
                <a:latin typeface="Courier New" panose="02070309020205020404" pitchFamily="49" charset="0"/>
                <a:ea typeface="宋体" panose="02010600030101010101" pitchFamily="2" charset="-122"/>
                <a:cs typeface="+mj-cs"/>
              </a:rPr>
              <a:t>类</a:t>
            </a:r>
          </a:p>
        </p:txBody>
      </p:sp>
      <p:sp>
        <p:nvSpPr>
          <p:cNvPr id="16389" name="Rectangle 3"/>
          <p:cNvSpPr>
            <a:spLocks noGrp="1"/>
          </p:cNvSpPr>
          <p:nvPr>
            <p:ph idx="1"/>
          </p:nvPr>
        </p:nvSpPr>
        <p:spPr/>
        <p:txBody>
          <a:bodyPr vert="horz" wrap="square" lIns="92075" tIns="46038" rIns="92075" bIns="46038" anchor="t" anchorCtr="0"/>
          <a:lstStyle/>
          <a:p>
            <a:pPr marL="0" indent="0" eaLnBrk="1" hangingPunct="1">
              <a:buSzPct val="75000"/>
            </a:pPr>
            <a:r>
              <a:rPr lang="en-US" altLang="zh-CN" kern="1200" dirty="0">
                <a:latin typeface="+mn-lt"/>
                <a:ea typeface="宋体" panose="02010600030101010101" pitchFamily="2" charset="-122"/>
                <a:cs typeface="+mn-cs"/>
              </a:rPr>
              <a:t>可以</a:t>
            </a:r>
            <a:r>
              <a:rPr lang="zh-CN" altLang="en-US" kern="1200" dirty="0">
                <a:latin typeface="+mn-lt"/>
                <a:ea typeface="宋体" panose="02010600030101010101" pitchFamily="2" charset="-122"/>
                <a:cs typeface="+mn-cs"/>
              </a:rPr>
              <a:t>使用</a:t>
            </a:r>
            <a:r>
              <a:rPr lang="en-US" altLang="en-US" kern="1200" dirty="0">
                <a:latin typeface="+mn-lt"/>
                <a:ea typeface="宋体" panose="02010600030101010101" pitchFamily="2" charset="-122"/>
                <a:cs typeface="+mn-cs"/>
              </a:rPr>
              <a:t>new GregorianCalendar() </a:t>
            </a:r>
            <a:r>
              <a:rPr lang="en-US" altLang="zh-CN" kern="1200" dirty="0">
                <a:latin typeface="+mn-lt"/>
                <a:ea typeface="宋体" panose="02010600030101010101" pitchFamily="2" charset="-122"/>
                <a:cs typeface="+mn-cs"/>
              </a:rPr>
              <a:t>利用</a:t>
            </a:r>
            <a:r>
              <a:rPr lang="zh-CN" altLang="en-US" kern="1200" dirty="0">
                <a:latin typeface="+mn-lt"/>
                <a:ea typeface="宋体" panose="02010600030101010101" pitchFamily="2" charset="-122"/>
                <a:cs typeface="+mn-cs"/>
              </a:rPr>
              <a:t>当前时间构造一个默认的</a:t>
            </a:r>
            <a:r>
              <a:rPr lang="en-US" altLang="zh-CN" kern="1200" dirty="0">
                <a:latin typeface="+mn-lt"/>
                <a:ea typeface="宋体" panose="02010600030101010101" pitchFamily="2" charset="-122"/>
                <a:cs typeface="+mn-cs"/>
              </a:rPr>
              <a:t>GregorianCalendar</a:t>
            </a:r>
            <a:r>
              <a:rPr lang="zh-CN" altLang="en-US" kern="1200" dirty="0">
                <a:latin typeface="+mn-lt"/>
                <a:ea typeface="宋体" panose="02010600030101010101" pitchFamily="2" charset="-122"/>
                <a:cs typeface="+mn-cs"/>
              </a:rPr>
              <a:t>对象；</a:t>
            </a:r>
          </a:p>
          <a:p>
            <a:pPr marL="0" indent="0" eaLnBrk="1" hangingPunct="1">
              <a:buSzPct val="75000"/>
            </a:pPr>
            <a:r>
              <a:rPr lang="zh-CN" altLang="en-US" kern="1200" dirty="0">
                <a:latin typeface="+mn-lt"/>
                <a:ea typeface="宋体" panose="02010600030101010101" pitchFamily="2" charset="-122"/>
                <a:cs typeface="+mn-cs"/>
              </a:rPr>
              <a:t>可以使用</a:t>
            </a:r>
            <a:r>
              <a:rPr lang="en-US" altLang="en-US" kern="1200" dirty="0">
                <a:latin typeface="+mn-lt"/>
                <a:ea typeface="宋体" panose="02010600030101010101" pitchFamily="2" charset="-122"/>
                <a:cs typeface="+mn-cs"/>
              </a:rPr>
              <a:t>new GregorianCalendar(year, month, date) </a:t>
            </a:r>
            <a:r>
              <a:rPr lang="en-US" altLang="zh-CN" kern="1200" dirty="0">
                <a:latin typeface="+mn-lt"/>
                <a:ea typeface="宋体" panose="02010600030101010101" pitchFamily="2" charset="-122"/>
                <a:cs typeface="+mn-cs"/>
              </a:rPr>
              <a:t>，利用</a:t>
            </a:r>
            <a:r>
              <a:rPr lang="zh-CN" altLang="en-US" kern="1200" dirty="0">
                <a:latin typeface="+mn-lt"/>
                <a:ea typeface="宋体" panose="02010600030101010101" pitchFamily="2" charset="-122"/>
                <a:cs typeface="+mn-cs"/>
              </a:rPr>
              <a:t>指定的</a:t>
            </a:r>
            <a:r>
              <a:rPr lang="en-US" altLang="en-US" kern="1200" dirty="0">
                <a:latin typeface="+mn-lt"/>
                <a:ea typeface="宋体" panose="02010600030101010101" pitchFamily="2" charset="-122"/>
                <a:cs typeface="+mn-cs"/>
              </a:rPr>
              <a:t>year, month</a:t>
            </a:r>
            <a:r>
              <a:rPr lang="zh-CN" altLang="en-US" kern="1200" dirty="0">
                <a:latin typeface="+mn-lt"/>
                <a:ea typeface="宋体" panose="02010600030101010101" pitchFamily="2" charset="-122"/>
                <a:cs typeface="+mn-cs"/>
              </a:rPr>
              <a:t>和</a:t>
            </a:r>
            <a:r>
              <a:rPr lang="en-US" altLang="en-US" kern="1200" dirty="0">
                <a:latin typeface="+mn-lt"/>
                <a:ea typeface="宋体" panose="02010600030101010101" pitchFamily="2" charset="-122"/>
                <a:cs typeface="+mn-cs"/>
              </a:rPr>
              <a:t> date</a:t>
            </a:r>
            <a:r>
              <a:rPr lang="zh-CN" altLang="en-US" kern="1200" dirty="0">
                <a:latin typeface="+mn-lt"/>
                <a:ea typeface="宋体" panose="02010600030101010101" pitchFamily="2" charset="-122"/>
                <a:cs typeface="+mn-cs"/>
              </a:rPr>
              <a:t> 构造一个</a:t>
            </a:r>
            <a:r>
              <a:rPr lang="en-US" altLang="zh-CN" kern="1200" dirty="0">
                <a:latin typeface="+mn-lt"/>
                <a:ea typeface="宋体" panose="02010600030101010101" pitchFamily="2" charset="-122"/>
                <a:cs typeface="+mn-cs"/>
              </a:rPr>
              <a:t>GregorianCalendar</a:t>
            </a:r>
            <a:r>
              <a:rPr lang="zh-CN" altLang="en-US" kern="1200" dirty="0">
                <a:latin typeface="+mn-lt"/>
                <a:ea typeface="宋体" panose="02010600030101010101" pitchFamily="2" charset="-122"/>
                <a:cs typeface="+mn-cs"/>
              </a:rPr>
              <a:t>对象。参数</a:t>
            </a:r>
            <a:r>
              <a:rPr lang="en-US" altLang="zh-CN" kern="1200" dirty="0">
                <a:latin typeface="+mn-lt"/>
                <a:ea typeface="宋体" panose="02010600030101010101" pitchFamily="2" charset="-122"/>
                <a:cs typeface="+mn-cs"/>
              </a:rPr>
              <a:t>month</a:t>
            </a:r>
            <a:r>
              <a:rPr lang="zh-CN" altLang="en-US" kern="1200" dirty="0">
                <a:latin typeface="+mn-lt"/>
                <a:ea typeface="宋体" panose="02010600030101010101" pitchFamily="2" charset="-122"/>
                <a:cs typeface="+mn-cs"/>
              </a:rPr>
              <a:t>是基于</a:t>
            </a:r>
            <a:r>
              <a:rPr lang="en-US" altLang="zh-CN" kern="1200" dirty="0">
                <a:latin typeface="+mn-lt"/>
                <a:ea typeface="宋体" panose="02010600030101010101" pitchFamily="2" charset="-122"/>
                <a:cs typeface="+mn-cs"/>
              </a:rPr>
              <a:t>0</a:t>
            </a:r>
            <a:r>
              <a:rPr lang="zh-CN" altLang="en-US" kern="1200" dirty="0">
                <a:latin typeface="+mn-lt"/>
                <a:ea typeface="宋体" panose="02010600030101010101" pitchFamily="2" charset="-122"/>
                <a:cs typeface="+mn-cs"/>
              </a:rPr>
              <a:t>的，即</a:t>
            </a:r>
            <a:r>
              <a:rPr lang="en-US" altLang="zh-CN" kern="1200" dirty="0">
                <a:latin typeface="+mn-lt"/>
                <a:ea typeface="宋体" panose="02010600030101010101" pitchFamily="2" charset="-122"/>
                <a:cs typeface="+mn-cs"/>
              </a:rPr>
              <a:t>0</a:t>
            </a:r>
            <a:r>
              <a:rPr lang="zh-CN" altLang="en-US" kern="1200" dirty="0">
                <a:latin typeface="+mn-lt"/>
                <a:ea typeface="宋体" panose="02010600030101010101" pitchFamily="2" charset="-122"/>
                <a:cs typeface="+mn-cs"/>
              </a:rPr>
              <a:t>代表</a:t>
            </a:r>
            <a:r>
              <a:rPr lang="en-US" altLang="zh-CN" kern="1200" dirty="0">
                <a:latin typeface="+mn-lt"/>
                <a:ea typeface="宋体" panose="02010600030101010101" pitchFamily="2" charset="-122"/>
                <a:cs typeface="+mn-cs"/>
              </a:rPr>
              <a:t>1</a:t>
            </a:r>
            <a:r>
              <a:rPr lang="zh-CN" altLang="en-US" kern="1200" dirty="0">
                <a:latin typeface="+mn-lt"/>
                <a:ea typeface="宋体" panose="02010600030101010101" pitchFamily="2" charset="-122"/>
                <a:cs typeface="+mn-cs"/>
              </a:rPr>
              <a:t>月。</a:t>
            </a:r>
            <a:endParaRPr lang="en-US" altLang="en-US" kern="1200" dirty="0">
              <a:latin typeface="+mn-lt"/>
              <a:ea typeface="宋体" panose="02010600030101010101" pitchFamily="2" charset="-122"/>
              <a:cs typeface="+mn-cs"/>
            </a:endParaRPr>
          </a:p>
        </p:txBody>
      </p:sp>
      <p:sp>
        <p:nvSpPr>
          <p:cNvPr id="28676"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14</a:t>
            </a:fld>
            <a:endParaRPr lang="en-US" altLang="en-US" sz="1400" dirty="0">
              <a:ea typeface="宋体" panose="02010600030101010101" pitchFamily="2" charset="-122"/>
            </a:endParaRPr>
          </a:p>
        </p:txBody>
      </p:sp>
      <p:sp>
        <p:nvSpPr>
          <p:cNvPr id="28677"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14</a:t>
            </a:fld>
            <a:endParaRPr lang="en-US" altLang="en-US" sz="1400" dirty="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animEffect transition="in" filter="blinds(horizontal)">
                                      <p:cBhvr>
                                        <p:cTn id="7" dur="500"/>
                                        <p:tgtEl>
                                          <p:spTgt spid="1638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9">
                                            <p:txEl>
                                              <p:pRg st="1" end="1"/>
                                            </p:txEl>
                                          </p:spTgt>
                                        </p:tgtEl>
                                        <p:attrNameLst>
                                          <p:attrName>style.visibility</p:attrName>
                                        </p:attrNameLst>
                                      </p:cBhvr>
                                      <p:to>
                                        <p:strVal val="visible"/>
                                      </p:to>
                                    </p:set>
                                    <p:animEffect transition="in" filter="blinds(horizontal)">
                                      <p:cBhvr>
                                        <p:cTn id="12" dur="500"/>
                                        <p:tgtEl>
                                          <p:spTgt spid="1638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Calendar</a:t>
            </a:r>
            <a:r>
              <a:rPr lang="en-US" altLang="zh-CN" kern="1200" dirty="0">
                <a:latin typeface="Courier New" panose="02070309020205020404" pitchFamily="49" charset="0"/>
                <a:ea typeface="宋体" panose="02010600030101010101" pitchFamily="2" charset="-122"/>
                <a:cs typeface="+mj-cs"/>
              </a:rPr>
              <a:t>类</a:t>
            </a:r>
            <a:r>
              <a:rPr lang="zh-CN" altLang="en-US" kern="1200" dirty="0">
                <a:latin typeface="Courier New" panose="02070309020205020404" pitchFamily="49" charset="0"/>
                <a:ea typeface="宋体" panose="02010600030101010101" pitchFamily="2" charset="-122"/>
                <a:cs typeface="+mj-cs"/>
              </a:rPr>
              <a:t>中的</a:t>
            </a:r>
            <a:r>
              <a:rPr lang="en-US" altLang="en-US" kern="1200" dirty="0">
                <a:latin typeface="Courier New" panose="02070309020205020404" pitchFamily="49" charset="0"/>
                <a:ea typeface="+mj-ea"/>
                <a:cs typeface="Courier New" panose="02070309020205020404" pitchFamily="49" charset="0"/>
              </a:rPr>
              <a:t>get</a:t>
            </a:r>
            <a:r>
              <a:rPr lang="en-US" altLang="zh-CN" kern="1200" dirty="0">
                <a:latin typeface="Courier New" panose="02070309020205020404" pitchFamily="49" charset="0"/>
                <a:ea typeface="宋体" panose="02010600030101010101" pitchFamily="2" charset="-122"/>
                <a:cs typeface="+mj-cs"/>
              </a:rPr>
              <a:t>方法</a:t>
            </a:r>
            <a:endParaRPr lang="en-US" altLang="en-US" kern="1200" dirty="0">
              <a:latin typeface="Courier New" panose="02070309020205020404" pitchFamily="49" charset="0"/>
              <a:ea typeface="Courier New" panose="02070309020205020404" pitchFamily="49" charset="0"/>
              <a:cs typeface="+mj-cs"/>
            </a:endParaRPr>
          </a:p>
        </p:txBody>
      </p:sp>
      <p:sp>
        <p:nvSpPr>
          <p:cNvPr id="29699"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en-US" altLang="zh-CN" sz="2400" kern="1200" dirty="0">
                <a:latin typeface="+mn-lt"/>
                <a:ea typeface="宋体" panose="02010600030101010101" pitchFamily="2" charset="-122"/>
                <a:cs typeface="+mn-cs"/>
              </a:rPr>
              <a:t>在 </a:t>
            </a:r>
            <a:r>
              <a:rPr lang="en-US" altLang="en-US" sz="2400" kern="1200" dirty="0">
                <a:latin typeface="+mn-lt"/>
                <a:ea typeface="+mn-ea"/>
                <a:cs typeface="+mn-cs"/>
              </a:rPr>
              <a:t>Calendar</a:t>
            </a:r>
            <a:r>
              <a:rPr lang="en-US" altLang="zh-CN" sz="2400" kern="1200" dirty="0">
                <a:latin typeface="+mn-lt"/>
                <a:ea typeface="宋体" panose="02010600030101010101" pitchFamily="2" charset="-122"/>
                <a:cs typeface="+mn-cs"/>
              </a:rPr>
              <a:t> </a:t>
            </a:r>
            <a:r>
              <a:rPr lang="zh-CN" altLang="en-US" sz="2400" kern="1200" dirty="0">
                <a:latin typeface="+mn-lt"/>
                <a:ea typeface="宋体" panose="02010600030101010101" pitchFamily="2" charset="-122"/>
                <a:cs typeface="+mn-cs"/>
              </a:rPr>
              <a:t>类中定义的</a:t>
            </a:r>
            <a:r>
              <a:rPr lang="en-US" altLang="en-US" sz="2400" kern="1200" dirty="0">
                <a:latin typeface="+mn-lt"/>
                <a:ea typeface="+mn-ea"/>
                <a:cs typeface="+mn-cs"/>
              </a:rPr>
              <a:t>get(int field) </a:t>
            </a:r>
            <a:r>
              <a:rPr lang="en-US" altLang="zh-CN" sz="2400" kern="1200" dirty="0">
                <a:latin typeface="+mn-lt"/>
                <a:ea typeface="宋体" panose="02010600030101010101" pitchFamily="2" charset="-122"/>
                <a:cs typeface="+mn-cs"/>
              </a:rPr>
              <a:t>方法</a:t>
            </a:r>
            <a:r>
              <a:rPr lang="zh-CN" altLang="en-US" sz="2400" kern="1200" dirty="0">
                <a:latin typeface="+mn-lt"/>
                <a:ea typeface="宋体" panose="02010600030101010101" pitchFamily="2" charset="-122"/>
                <a:cs typeface="+mn-cs"/>
              </a:rPr>
              <a:t>在从</a:t>
            </a:r>
            <a:r>
              <a:rPr lang="en-US" altLang="en-US" sz="2400" kern="1200" dirty="0">
                <a:latin typeface="+mn-lt"/>
                <a:ea typeface="+mn-ea"/>
                <a:cs typeface="+mn-cs"/>
              </a:rPr>
              <a:t>Calendar</a:t>
            </a:r>
            <a:r>
              <a:rPr lang="zh-CN" altLang="en-US" sz="2400" kern="1200" dirty="0">
                <a:latin typeface="+mn-lt"/>
                <a:ea typeface="宋体" panose="02010600030101010101" pitchFamily="2" charset="-122"/>
                <a:cs typeface="+mn-cs"/>
              </a:rPr>
              <a:t> 类中提取日期和时间信息方面很有用。日期和时间域都被定义为常量，如下表所示。</a:t>
            </a:r>
            <a:endParaRPr lang="en-US" altLang="en-US" sz="2400" kern="1200" dirty="0">
              <a:latin typeface="+mn-lt"/>
              <a:ea typeface="+mn-ea"/>
              <a:cs typeface="+mn-cs"/>
            </a:endParaRPr>
          </a:p>
        </p:txBody>
      </p:sp>
      <p:sp>
        <p:nvSpPr>
          <p:cNvPr id="29700"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15</a:t>
            </a:fld>
            <a:endParaRPr lang="en-US" altLang="en-US" sz="1400" dirty="0">
              <a:ea typeface="宋体" panose="02010600030101010101" pitchFamily="2" charset="-122"/>
            </a:endParaRPr>
          </a:p>
        </p:txBody>
      </p:sp>
      <p:sp>
        <p:nvSpPr>
          <p:cNvPr id="29701"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15</a:t>
            </a:fld>
            <a:endParaRPr lang="en-US" altLang="en-US" sz="1400" dirty="0">
              <a:latin typeface="Times New Roman" panose="02020603050405020304" pitchFamily="18" charset="0"/>
            </a:endParaRPr>
          </a:p>
        </p:txBody>
      </p:sp>
      <p:pic>
        <p:nvPicPr>
          <p:cNvPr id="29702" name="Picture 8"/>
          <p:cNvPicPr>
            <a:picLocks noChangeAspect="1"/>
          </p:cNvPicPr>
          <p:nvPr/>
        </p:nvPicPr>
        <p:blipFill>
          <a:blip r:embed="rId2"/>
          <a:stretch>
            <a:fillRect/>
          </a:stretch>
        </p:blipFill>
        <p:spPr>
          <a:xfrm>
            <a:off x="838200" y="2278063"/>
            <a:ext cx="7042150" cy="4275137"/>
          </a:xfrm>
          <a:prstGeom prst="rect">
            <a:avLst/>
          </a:prstGeom>
          <a:noFill/>
          <a:ln w="12700">
            <a:noFill/>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vert="horz" wrap="square" lIns="92075" tIns="46038" rIns="92075" bIns="46038" anchor="ctr" anchorCtr="0"/>
          <a:lstStyle/>
          <a:p>
            <a:pPr eaLnBrk="1" hangingPunct="1">
              <a:buNone/>
            </a:pPr>
            <a:r>
              <a:rPr lang="en-US" altLang="zh-CN" kern="1200" dirty="0">
                <a:latin typeface="Courier New" panose="02070309020205020404" pitchFamily="49" charset="0"/>
                <a:ea typeface="宋体" panose="02010600030101010101" pitchFamily="2" charset="-122"/>
                <a:cs typeface="+mj-cs"/>
              </a:rPr>
              <a:t>从</a:t>
            </a:r>
            <a:r>
              <a:rPr lang="en-US" altLang="en-US" kern="1200" dirty="0">
                <a:latin typeface="Courier New" panose="02070309020205020404" pitchFamily="49" charset="0"/>
                <a:ea typeface="宋体" panose="02010600030101010101" pitchFamily="2" charset="-122"/>
                <a:cs typeface="+mj-cs"/>
              </a:rPr>
              <a:t>Calendar</a:t>
            </a:r>
            <a:r>
              <a:rPr lang="zh-CN" altLang="en-US" kern="1200" dirty="0">
                <a:latin typeface="Courier New" panose="02070309020205020404" pitchFamily="49" charset="0"/>
                <a:ea typeface="宋体" panose="02010600030101010101" pitchFamily="2" charset="-122"/>
                <a:cs typeface="+mj-cs"/>
              </a:rPr>
              <a:t>中获取</a:t>
            </a:r>
            <a:r>
              <a:rPr lang="en-US" altLang="en-US" kern="1200" dirty="0">
                <a:latin typeface="Courier New" panose="02070309020205020404" pitchFamily="49" charset="0"/>
                <a:ea typeface="宋体" panose="02010600030101010101" pitchFamily="2" charset="-122"/>
                <a:cs typeface="+mj-cs"/>
              </a:rPr>
              <a:t>Date/Time</a:t>
            </a:r>
            <a:r>
              <a:rPr lang="zh-CN" altLang="en-US" kern="1200" dirty="0">
                <a:latin typeface="Courier New" panose="02070309020205020404" pitchFamily="49" charset="0"/>
                <a:ea typeface="宋体" panose="02010600030101010101" pitchFamily="2" charset="-122"/>
                <a:cs typeface="+mj-cs"/>
              </a:rPr>
              <a:t>信息</a:t>
            </a:r>
          </a:p>
        </p:txBody>
      </p:sp>
      <p:sp>
        <p:nvSpPr>
          <p:cNvPr id="30723" name="内容占位符 8"/>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30724"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16</a:t>
            </a:fld>
            <a:endParaRPr lang="en-US" altLang="en-US" sz="1400" dirty="0">
              <a:ea typeface="宋体" panose="02010600030101010101" pitchFamily="2" charset="-122"/>
            </a:endParaRPr>
          </a:p>
        </p:txBody>
      </p:sp>
      <p:sp>
        <p:nvSpPr>
          <p:cNvPr id="30725"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16</a:t>
            </a:fld>
            <a:endParaRPr lang="en-US" altLang="en-US" sz="1400" dirty="0">
              <a:latin typeface="Times New Roman" panose="02020603050405020304" pitchFamily="18" charset="0"/>
            </a:endParaRPr>
          </a:p>
        </p:txBody>
      </p:sp>
      <p:sp>
        <p:nvSpPr>
          <p:cNvPr id="30726" name="Rectangle 4"/>
          <p:cNvSpPr/>
          <p:nvPr/>
        </p:nvSpPr>
        <p:spPr>
          <a:xfrm>
            <a:off x="0" y="2046288"/>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429062" name="AutoShape 6">
            <a:hlinkClick r:id="" action="ppaction://noaction" highlightClick="1"/>
          </p:cNvPr>
          <p:cNvSpPr>
            <a:spLocks noChangeArrowheads="1"/>
          </p:cNvSpPr>
          <p:nvPr/>
        </p:nvSpPr>
        <p:spPr bwMode="auto">
          <a:xfrm>
            <a:off x="5562600" y="43434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2" action="ppaction://program"/>
              </a:rPr>
              <a:t>TestCalendar</a:t>
            </a:r>
            <a:endParaRPr kumimoji="0" lang="en-US" altLang="zh-CN" sz="18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30728" name="AutoShape 7">
            <a:hlinkClick r:id="rId3" action="ppaction://program"/>
          </p:cNvPr>
          <p:cNvSpPr/>
          <p:nvPr/>
        </p:nvSpPr>
        <p:spPr>
          <a:xfrm>
            <a:off x="6172200" y="5181600"/>
            <a:ext cx="1524000" cy="6096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30729" name="AutoShape 7">
            <a:hlinkClick r:id="rId4"/>
          </p:cNvPr>
          <p:cNvSpPr/>
          <p:nvPr/>
        </p:nvSpPr>
        <p:spPr>
          <a:xfrm>
            <a:off x="4876800" y="4267200"/>
            <a:ext cx="468313"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接口</a:t>
            </a:r>
          </a:p>
        </p:txBody>
      </p:sp>
      <p:sp>
        <p:nvSpPr>
          <p:cNvPr id="31747"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zh-CN" altLang="en-US" kern="1200" dirty="0">
                <a:latin typeface="+mn-lt"/>
                <a:ea typeface="宋体" panose="02010600030101010101" pitchFamily="2" charset="-122"/>
                <a:cs typeface="+mn-cs"/>
              </a:rPr>
              <a:t>什么是接口</a:t>
            </a:r>
            <a:r>
              <a:rPr lang="en-US" altLang="en-US" kern="1200" dirty="0">
                <a:latin typeface="+mn-lt"/>
                <a:ea typeface="宋体" panose="02010600030101010101" pitchFamily="2" charset="-122"/>
                <a:cs typeface="+mn-cs"/>
              </a:rPr>
              <a:t>?</a:t>
            </a:r>
          </a:p>
          <a:p>
            <a:pPr marL="0" indent="0" eaLnBrk="1" hangingPunct="1">
              <a:buSzPct val="75000"/>
              <a:buFont typeface="Monotype Sorts" pitchFamily="2" charset="2"/>
              <a:buNone/>
            </a:pPr>
            <a:r>
              <a:rPr lang="zh-CN" altLang="en-US" kern="1200" dirty="0">
                <a:latin typeface="+mn-lt"/>
                <a:ea typeface="宋体" panose="02010600030101010101" pitchFamily="2" charset="-122"/>
                <a:cs typeface="+mn-cs"/>
              </a:rPr>
              <a:t>接口有什么用途</a:t>
            </a:r>
            <a:r>
              <a:rPr lang="en-US" altLang="en-US" kern="1200" dirty="0">
                <a:latin typeface="+mn-lt"/>
                <a:ea typeface="宋体" panose="02010600030101010101" pitchFamily="2" charset="-122"/>
                <a:cs typeface="+mn-cs"/>
              </a:rPr>
              <a:t>?</a:t>
            </a:r>
          </a:p>
          <a:p>
            <a:pPr marL="0" indent="0" eaLnBrk="1" hangingPunct="1">
              <a:buSzPct val="75000"/>
              <a:buFont typeface="Monotype Sorts" pitchFamily="2" charset="2"/>
              <a:buNone/>
            </a:pPr>
            <a:r>
              <a:rPr lang="en-US" altLang="zh-CN" kern="1200" dirty="0">
                <a:latin typeface="+mn-lt"/>
                <a:ea typeface="宋体" panose="02010600030101010101" pitchFamily="2" charset="-122"/>
                <a:cs typeface="+mn-cs"/>
              </a:rPr>
              <a:t>如何</a:t>
            </a:r>
            <a:r>
              <a:rPr lang="zh-CN" altLang="en-US" kern="1200" dirty="0">
                <a:latin typeface="+mn-lt"/>
                <a:ea typeface="宋体" panose="02010600030101010101" pitchFamily="2" charset="-122"/>
                <a:cs typeface="+mn-cs"/>
              </a:rPr>
              <a:t>定义接口</a:t>
            </a:r>
            <a:r>
              <a:rPr lang="en-US" altLang="en-US" kern="1200" dirty="0">
                <a:latin typeface="+mn-lt"/>
                <a:ea typeface="宋体" panose="02010600030101010101" pitchFamily="2" charset="-122"/>
                <a:cs typeface="+mn-cs"/>
              </a:rPr>
              <a:t>?</a:t>
            </a:r>
          </a:p>
          <a:p>
            <a:pPr marL="0" indent="0" eaLnBrk="1" hangingPunct="1">
              <a:buSzPct val="75000"/>
              <a:buFont typeface="Monotype Sorts" pitchFamily="2" charset="2"/>
              <a:buNone/>
            </a:pPr>
            <a:r>
              <a:rPr lang="en-US" altLang="zh-CN" kern="1200" dirty="0">
                <a:latin typeface="+mn-lt"/>
                <a:ea typeface="宋体" panose="02010600030101010101" pitchFamily="2" charset="-122"/>
                <a:cs typeface="+mn-cs"/>
              </a:rPr>
              <a:t>如何</a:t>
            </a:r>
            <a:r>
              <a:rPr lang="zh-CN" altLang="en-US" kern="1200" dirty="0">
                <a:latin typeface="+mn-lt"/>
                <a:ea typeface="宋体" panose="02010600030101010101" pitchFamily="2" charset="-122"/>
                <a:cs typeface="+mn-cs"/>
              </a:rPr>
              <a:t>使用接口</a:t>
            </a:r>
            <a:r>
              <a:rPr lang="en-US" altLang="en-US" kern="1200" dirty="0">
                <a:latin typeface="+mn-lt"/>
                <a:ea typeface="宋体" panose="02010600030101010101" pitchFamily="2" charset="-122"/>
                <a:cs typeface="+mn-cs"/>
              </a:rPr>
              <a:t>?</a:t>
            </a:r>
          </a:p>
        </p:txBody>
      </p:sp>
      <p:sp>
        <p:nvSpPr>
          <p:cNvPr id="31748"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17</a:t>
            </a:fld>
            <a:endParaRPr lang="en-US" altLang="en-US" sz="1400" dirty="0">
              <a:ea typeface="宋体" panose="02010600030101010101" pitchFamily="2" charset="-122"/>
            </a:endParaRPr>
          </a:p>
        </p:txBody>
      </p:sp>
      <p:sp>
        <p:nvSpPr>
          <p:cNvPr id="31749"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17</a:t>
            </a:fld>
            <a:endParaRPr lang="en-US" altLang="en-US" sz="1400" dirty="0">
              <a:latin typeface="Times New Roman" panose="02020603050405020304"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接口及其用途</a:t>
            </a:r>
            <a:endParaRPr lang="en-US" altLang="en-US" kern="1200" dirty="0">
              <a:latin typeface="Courier New" panose="02070309020205020404" pitchFamily="49" charset="0"/>
              <a:ea typeface="宋体" panose="02010600030101010101" pitchFamily="2" charset="-122"/>
              <a:cs typeface="+mj-cs"/>
            </a:endParaRPr>
          </a:p>
        </p:txBody>
      </p:sp>
      <p:sp>
        <p:nvSpPr>
          <p:cNvPr id="32771" name="Rectangle 3"/>
          <p:cNvSpPr>
            <a:spLocks noGrp="1"/>
          </p:cNvSpPr>
          <p:nvPr>
            <p:ph idx="1"/>
          </p:nvPr>
        </p:nvSpPr>
        <p:spPr/>
        <p:txBody>
          <a:bodyPr vert="horz" wrap="square" lIns="92075" tIns="46038" rIns="92075" bIns="46038" anchor="t" anchorCtr="0"/>
          <a:lstStyle/>
          <a:p>
            <a:pPr marL="0" indent="0" eaLnBrk="1" hangingPunct="1">
              <a:buSzPct val="75000"/>
            </a:pPr>
            <a:r>
              <a:rPr lang="en-US" altLang="zh-CN" kern="1200" dirty="0">
                <a:latin typeface="华文楷体" panose="02010600040101010101" pitchFamily="2" charset="-122"/>
                <a:ea typeface="华文楷体" panose="02010600040101010101" pitchFamily="2" charset="-122"/>
                <a:cs typeface="+mn-cs"/>
              </a:rPr>
              <a:t>接口</a:t>
            </a:r>
            <a:r>
              <a:rPr lang="zh-CN" altLang="en-US" kern="1200" dirty="0">
                <a:latin typeface="+mn-lt"/>
                <a:ea typeface="宋体" panose="02010600030101010101" pitchFamily="2" charset="-122"/>
                <a:cs typeface="+mn-cs"/>
              </a:rPr>
              <a:t>是一种与类相似的结构，只包含</a:t>
            </a:r>
            <a:r>
              <a:rPr lang="zh-CN" altLang="en-US" kern="1200" dirty="0">
                <a:solidFill>
                  <a:srgbClr val="C00000"/>
                </a:solidFill>
                <a:latin typeface="华文楷体" panose="02010600040101010101" pitchFamily="2" charset="-122"/>
                <a:ea typeface="华文楷体" panose="02010600040101010101" pitchFamily="2" charset="-122"/>
                <a:cs typeface="+mn-cs"/>
              </a:rPr>
              <a:t>常量</a:t>
            </a:r>
            <a:r>
              <a:rPr lang="zh-CN" altLang="en-US" kern="1200" dirty="0">
                <a:latin typeface="+mn-lt"/>
                <a:ea typeface="宋体" panose="02010600030101010101" pitchFamily="2" charset="-122"/>
                <a:cs typeface="+mn-cs"/>
              </a:rPr>
              <a:t>和</a:t>
            </a:r>
            <a:r>
              <a:rPr lang="zh-CN" altLang="en-US" kern="1200" dirty="0">
                <a:solidFill>
                  <a:srgbClr val="C00000"/>
                </a:solidFill>
                <a:latin typeface="华文楷体" panose="02010600040101010101" pitchFamily="2" charset="-122"/>
                <a:ea typeface="华文楷体" panose="02010600040101010101" pitchFamily="2" charset="-122"/>
                <a:cs typeface="+mn-cs"/>
              </a:rPr>
              <a:t>抽象方法</a:t>
            </a:r>
            <a:r>
              <a:rPr lang="zh-CN" altLang="en-US" kern="1200" dirty="0">
                <a:latin typeface="+mn-lt"/>
                <a:ea typeface="宋体" panose="02010600030101010101" pitchFamily="2" charset="-122"/>
                <a:cs typeface="+mn-cs"/>
              </a:rPr>
              <a:t>。</a:t>
            </a:r>
            <a:endParaRPr lang="en-US" altLang="zh-CN" kern="1200" dirty="0">
              <a:latin typeface="+mn-lt"/>
              <a:ea typeface="宋体" panose="02010600030101010101" pitchFamily="2" charset="-122"/>
              <a:cs typeface="+mn-cs"/>
            </a:endParaRPr>
          </a:p>
          <a:p>
            <a:pPr marL="0" indent="0" eaLnBrk="1" hangingPunct="1">
              <a:buSzPct val="75000"/>
            </a:pPr>
            <a:endParaRPr lang="zh-CN" altLang="en-US" kern="1200" dirty="0">
              <a:latin typeface="+mn-lt"/>
              <a:ea typeface="宋体" panose="02010600030101010101" pitchFamily="2" charset="-122"/>
              <a:cs typeface="+mn-cs"/>
            </a:endParaRPr>
          </a:p>
          <a:p>
            <a:pPr marL="0" indent="0" eaLnBrk="1" hangingPunct="1">
              <a:buSzPct val="75000"/>
            </a:pPr>
            <a:r>
              <a:rPr lang="en-US" altLang="zh-CN" kern="1200" dirty="0">
                <a:latin typeface="+mn-lt"/>
                <a:ea typeface="宋体" panose="02010600030101010101" pitchFamily="2" charset="-122"/>
                <a:cs typeface="+mn-cs"/>
              </a:rPr>
              <a:t>接口</a:t>
            </a:r>
            <a:r>
              <a:rPr lang="zh-CN" altLang="en-US" kern="1200" dirty="0">
                <a:latin typeface="+mn-lt"/>
                <a:ea typeface="宋体" panose="02010600030101010101" pitchFamily="2" charset="-122"/>
                <a:cs typeface="+mn-cs"/>
              </a:rPr>
              <a:t>在许多方面与抽象类很相似，但是它的目的是</a:t>
            </a:r>
            <a:r>
              <a:rPr lang="zh-CN" altLang="en-US" b="1" u="sng" kern="1200" dirty="0">
                <a:latin typeface="华文楷体" panose="02010600040101010101" pitchFamily="2" charset="-122"/>
                <a:ea typeface="华文楷体" panose="02010600040101010101" pitchFamily="2" charset="-122"/>
                <a:cs typeface="+mn-cs"/>
              </a:rPr>
              <a:t>指明相关或者不相关类的多个对象的</a:t>
            </a:r>
            <a:r>
              <a:rPr lang="zh-CN" altLang="en-US" b="1" u="sng" kern="1200" dirty="0">
                <a:solidFill>
                  <a:srgbClr val="C00000"/>
                </a:solidFill>
                <a:latin typeface="华文楷体" panose="02010600040101010101" pitchFamily="2" charset="-122"/>
                <a:ea typeface="华文楷体" panose="02010600040101010101" pitchFamily="2" charset="-122"/>
                <a:cs typeface="+mn-cs"/>
              </a:rPr>
              <a:t>共同行为</a:t>
            </a:r>
            <a:r>
              <a:rPr lang="zh-CN" altLang="en-US" kern="1200" dirty="0">
                <a:latin typeface="+mn-lt"/>
                <a:ea typeface="宋体" panose="02010600030101010101" pitchFamily="2" charset="-122"/>
                <a:cs typeface="+mn-cs"/>
              </a:rPr>
              <a:t>。</a:t>
            </a:r>
            <a:endParaRPr lang="en-US" altLang="zh-CN" kern="1200" dirty="0">
              <a:latin typeface="+mn-lt"/>
              <a:ea typeface="宋体" panose="02010600030101010101" pitchFamily="2" charset="-122"/>
              <a:cs typeface="+mn-cs"/>
            </a:endParaRPr>
          </a:p>
          <a:p>
            <a:pPr marL="0" indent="0" eaLnBrk="1" hangingPunct="1">
              <a:buSzPct val="75000"/>
            </a:pPr>
            <a:endParaRPr lang="en-US" altLang="zh-CN" kern="1200" dirty="0">
              <a:latin typeface="+mn-lt"/>
              <a:ea typeface="宋体" panose="02010600030101010101" pitchFamily="2" charset="-122"/>
              <a:cs typeface="+mn-cs"/>
            </a:endParaRPr>
          </a:p>
          <a:p>
            <a:pPr marL="0" indent="0" eaLnBrk="1" hangingPunct="1">
              <a:buSzPct val="75000"/>
              <a:buFont typeface="Monotype Sorts" pitchFamily="2" charset="2"/>
              <a:buNone/>
            </a:pPr>
            <a:r>
              <a:rPr lang="zh-CN" altLang="en-US" sz="2400" kern="1200" dirty="0">
                <a:latin typeface="+mn-lt"/>
                <a:ea typeface="宋体" panose="02010600030101010101" pitchFamily="2" charset="-122"/>
                <a:cs typeface="+mn-cs"/>
              </a:rPr>
              <a:t>例如，使用正确的接口，可以指明这些对象是否是可比较的、可食用的、以及可克隆的。</a:t>
            </a:r>
            <a:endParaRPr lang="en-US" altLang="en-US" sz="2400" kern="1200" dirty="0">
              <a:latin typeface="+mn-lt"/>
              <a:ea typeface="PMingLiU" pitchFamily="18" charset="-120"/>
              <a:cs typeface="+mn-cs"/>
            </a:endParaRPr>
          </a:p>
        </p:txBody>
      </p:sp>
      <p:sp>
        <p:nvSpPr>
          <p:cNvPr id="32772"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18</a:t>
            </a:fld>
            <a:endParaRPr lang="en-US" altLang="en-US" sz="1400" dirty="0">
              <a:ea typeface="宋体" panose="02010600030101010101" pitchFamily="2" charset="-122"/>
            </a:endParaRPr>
          </a:p>
        </p:txBody>
      </p:sp>
      <p:sp>
        <p:nvSpPr>
          <p:cNvPr id="32773"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18</a:t>
            </a:fld>
            <a:endParaRPr lang="en-US" altLang="en-US" sz="1400" dirty="0">
              <a:latin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定义接口</a:t>
            </a:r>
            <a:endParaRPr lang="en-US" altLang="en-US" kern="1200" dirty="0">
              <a:latin typeface="Courier New" panose="02070309020205020404" pitchFamily="49" charset="0"/>
              <a:ea typeface="宋体" panose="02010600030101010101" pitchFamily="2" charset="-122"/>
              <a:cs typeface="+mj-cs"/>
            </a:endParaRPr>
          </a:p>
        </p:txBody>
      </p:sp>
      <p:sp>
        <p:nvSpPr>
          <p:cNvPr id="33797" name="Rectangle 3"/>
          <p:cNvSpPr>
            <a:spLocks noGrp="1" noChangeArrowheads="1"/>
          </p:cNvSpPr>
          <p:nvPr>
            <p:ph idx="1"/>
          </p:nvPr>
        </p:nvSpPr>
        <p:spPr/>
        <p:txBody>
          <a:bodyPr vert="horz" wrap="square" lIns="92075" tIns="46038" rIns="92075" bIns="46038" numCol="1" anchor="t" anchorCtr="0" compatLnSpc="1"/>
          <a:lstStyle/>
          <a:p>
            <a:pPr marL="0" indent="0" eaLnBrk="1" hangingPunct="1">
              <a:buSzPct val="75000"/>
            </a:pPr>
            <a:r>
              <a:rPr lang="en-US" altLang="zh-CN" sz="2400" kern="1200" dirty="0">
                <a:latin typeface="+mn-lt"/>
                <a:ea typeface="宋体" panose="02010600030101010101" pitchFamily="2" charset="-122"/>
                <a:cs typeface="+mn-cs"/>
              </a:rPr>
              <a:t> 为了</a:t>
            </a:r>
            <a:r>
              <a:rPr lang="zh-CN" altLang="en-US" sz="2400" kern="1200" dirty="0">
                <a:latin typeface="+mn-lt"/>
                <a:ea typeface="宋体" panose="02010600030101010101" pitchFamily="2" charset="-122"/>
                <a:cs typeface="+mn-cs"/>
              </a:rPr>
              <a:t>区分接口和类，</a:t>
            </a:r>
            <a:r>
              <a:rPr lang="en-US" altLang="en-US" sz="2400" kern="1200" dirty="0">
                <a:latin typeface="+mn-lt"/>
                <a:ea typeface="宋体" panose="02010600030101010101" pitchFamily="2" charset="-122"/>
                <a:cs typeface="+mn-cs"/>
              </a:rPr>
              <a:t>Java</a:t>
            </a:r>
            <a:r>
              <a:rPr lang="en-US" altLang="zh-CN" sz="2400" kern="1200" dirty="0">
                <a:latin typeface="+mn-lt"/>
                <a:ea typeface="宋体" panose="02010600030101010101" pitchFamily="2" charset="-122"/>
                <a:cs typeface="+mn-cs"/>
              </a:rPr>
              <a:t>采用</a:t>
            </a:r>
            <a:r>
              <a:rPr lang="zh-CN" altLang="en-US" sz="2400" kern="1200" dirty="0">
                <a:latin typeface="+mn-lt"/>
                <a:ea typeface="宋体" panose="02010600030101010101" pitchFamily="2" charset="-122"/>
                <a:cs typeface="+mn-cs"/>
              </a:rPr>
              <a:t>下面的语法定义接口</a:t>
            </a:r>
            <a:r>
              <a:rPr lang="en-US" altLang="en-US" sz="2400" kern="1200" dirty="0">
                <a:latin typeface="+mn-lt"/>
                <a:ea typeface="宋体" panose="02010600030101010101" pitchFamily="2" charset="-122"/>
                <a:cs typeface="+mn-cs"/>
              </a:rPr>
              <a:t>:</a:t>
            </a:r>
          </a:p>
          <a:p>
            <a:pPr marL="0" indent="0" eaLnBrk="1" hangingPunct="1">
              <a:buSzPct val="75000"/>
              <a:buFont typeface="Monotype Sorts" pitchFamily="2" charset="2"/>
              <a:buNone/>
            </a:pPr>
            <a:endParaRPr lang="en-US" altLang="en-US" sz="2400" kern="1200" dirty="0">
              <a:latin typeface="+mn-lt"/>
              <a:ea typeface="宋体" panose="02010600030101010101" pitchFamily="2" charset="-122"/>
              <a:cs typeface="+mn-cs"/>
            </a:endParaRPr>
          </a:p>
          <a:p>
            <a:pPr lvl="2" eaLnBrk="1" hangingPunct="1">
              <a:lnSpc>
                <a:spcPct val="90000"/>
              </a:lnSpc>
              <a:buSzPct val="65000"/>
              <a:buFont typeface="Wingdings" panose="05000000000000000000" pitchFamily="2" charset="2"/>
              <a:buNone/>
            </a:pPr>
            <a:r>
              <a:rPr lang="zh-CN" altLang="en-US" b="1" kern="1200" dirty="0">
                <a:solidFill>
                  <a:srgbClr val="C00000"/>
                </a:solidFill>
                <a:latin typeface="Courier New" panose="02070309020205020404" pitchFamily="49" charset="0"/>
                <a:ea typeface="宋体" panose="02010600030101010101" pitchFamily="2" charset="-122"/>
                <a:cs typeface="+mn-cs"/>
              </a:rPr>
              <a:t>修饰符</a:t>
            </a:r>
            <a:r>
              <a:rPr lang="en-US" altLang="en-US" b="1" kern="1200" dirty="0">
                <a:solidFill>
                  <a:srgbClr val="C00000"/>
                </a:solidFill>
                <a:latin typeface="Courier New" panose="02070309020205020404" pitchFamily="49" charset="0"/>
                <a:ea typeface="宋体" panose="02010600030101010101" pitchFamily="2" charset="-122"/>
                <a:cs typeface="+mn-cs"/>
              </a:rPr>
              <a:t> </a:t>
            </a:r>
            <a:r>
              <a:rPr lang="en-US" altLang="en-US" b="1" kern="1200" dirty="0">
                <a:solidFill>
                  <a:srgbClr val="FF0000"/>
                </a:solidFill>
                <a:effectLst>
                  <a:outerShdw blurRad="38100" dist="38100" dir="2700000">
                    <a:srgbClr val="C0C0C0"/>
                  </a:outerShdw>
                </a:effectLst>
                <a:latin typeface="Courier New" panose="02070309020205020404" pitchFamily="49" charset="0"/>
                <a:ea typeface="宋体" panose="02010600030101010101" pitchFamily="2" charset="-122"/>
                <a:cs typeface="+mn-cs"/>
              </a:rPr>
              <a:t>interface</a:t>
            </a:r>
            <a:r>
              <a:rPr lang="en-US" altLang="en-US" b="1" kern="1200" dirty="0">
                <a:solidFill>
                  <a:srgbClr val="FF0000"/>
                </a:solidFill>
                <a:latin typeface="Courier New" panose="02070309020205020404" pitchFamily="49" charset="0"/>
                <a:ea typeface="宋体" panose="02010600030101010101" pitchFamily="2" charset="-122"/>
                <a:cs typeface="+mn-cs"/>
              </a:rPr>
              <a:t> </a:t>
            </a:r>
            <a:r>
              <a:rPr lang="zh-CN" altLang="en-US" b="1" kern="1200" dirty="0">
                <a:solidFill>
                  <a:srgbClr val="FF0000"/>
                </a:solidFill>
                <a:latin typeface="Courier New" panose="02070309020205020404" pitchFamily="49" charset="0"/>
                <a:ea typeface="宋体" panose="02010600030101010101" pitchFamily="2" charset="-122"/>
                <a:cs typeface="+mn-cs"/>
              </a:rPr>
              <a:t>接口名</a:t>
            </a:r>
            <a:r>
              <a:rPr lang="en-US" altLang="en-US" b="1" kern="1200" dirty="0">
                <a:solidFill>
                  <a:srgbClr val="FF0000"/>
                </a:solidFill>
                <a:latin typeface="Courier New" panose="02070309020205020404" pitchFamily="49" charset="0"/>
                <a:ea typeface="宋体" panose="02010600030101010101" pitchFamily="2" charset="-122"/>
                <a:cs typeface="+mn-cs"/>
              </a:rPr>
              <a:t> </a:t>
            </a:r>
            <a:r>
              <a:rPr lang="en-US" altLang="en-US" b="1" kern="1200" dirty="0">
                <a:solidFill>
                  <a:srgbClr val="C00000"/>
                </a:solidFill>
                <a:latin typeface="Courier New" panose="02070309020205020404" pitchFamily="49" charset="0"/>
                <a:ea typeface="宋体" panose="02010600030101010101" pitchFamily="2" charset="-122"/>
                <a:cs typeface="+mn-cs"/>
              </a:rPr>
              <a:t>{ </a:t>
            </a:r>
          </a:p>
          <a:p>
            <a:pPr lvl="2" eaLnBrk="1" hangingPunct="1">
              <a:lnSpc>
                <a:spcPct val="90000"/>
              </a:lnSpc>
              <a:buSzPct val="65000"/>
              <a:buFont typeface="Wingdings" panose="05000000000000000000" pitchFamily="2" charset="2"/>
              <a:buNone/>
            </a:pPr>
            <a:r>
              <a:rPr lang="en-US" altLang="en-US" b="1" kern="1200" dirty="0">
                <a:solidFill>
                  <a:srgbClr val="C00000"/>
                </a:solidFill>
                <a:latin typeface="Courier New" panose="02070309020205020404" pitchFamily="49" charset="0"/>
                <a:ea typeface="宋体" panose="02010600030101010101" pitchFamily="2" charset="-122"/>
                <a:cs typeface="+mn-cs"/>
              </a:rPr>
              <a:t>  </a:t>
            </a:r>
            <a:r>
              <a:rPr lang="zh-CN" altLang="en-US" b="1" kern="1200" dirty="0">
                <a:solidFill>
                  <a:srgbClr val="FF0000"/>
                </a:solidFill>
                <a:latin typeface="Courier New" panose="02070309020205020404" pitchFamily="49" charset="0"/>
                <a:ea typeface="宋体" panose="02010600030101010101" pitchFamily="2" charset="-122"/>
                <a:cs typeface="+mn-cs"/>
              </a:rPr>
              <a:t>常量</a:t>
            </a:r>
            <a:r>
              <a:rPr lang="zh-CN" altLang="en-US" b="1" kern="1200" dirty="0">
                <a:latin typeface="Courier New" panose="02070309020205020404" pitchFamily="49" charset="0"/>
                <a:ea typeface="宋体" panose="02010600030101010101" pitchFamily="2" charset="-122"/>
                <a:cs typeface="+mn-cs"/>
              </a:rPr>
              <a:t>声明</a:t>
            </a:r>
            <a:r>
              <a:rPr lang="en-US" altLang="en-US" b="1" kern="1200" dirty="0">
                <a:latin typeface="Courier New" panose="02070309020205020404" pitchFamily="49" charset="0"/>
                <a:ea typeface="宋体" panose="02010600030101010101" pitchFamily="2" charset="-122"/>
                <a:cs typeface="+mn-cs"/>
              </a:rPr>
              <a:t>; </a:t>
            </a:r>
            <a:r>
              <a:rPr lang="en-US" altLang="en-US" b="1" kern="1200" dirty="0">
                <a:solidFill>
                  <a:srgbClr val="C00000"/>
                </a:solidFill>
                <a:latin typeface="Courier New" panose="02070309020205020404" pitchFamily="49" charset="0"/>
                <a:ea typeface="宋体" panose="02010600030101010101" pitchFamily="2" charset="-122"/>
                <a:cs typeface="+mn-cs"/>
              </a:rPr>
              <a:t>	</a:t>
            </a:r>
            <a:r>
              <a:rPr lang="en-US" altLang="en-US" b="1" kern="1200" dirty="0">
                <a:solidFill>
                  <a:srgbClr val="008000"/>
                </a:solidFill>
                <a:latin typeface="华文楷体" panose="02010600040101010101" pitchFamily="2" charset="-122"/>
                <a:ea typeface="华文楷体" panose="02010600040101010101" pitchFamily="2" charset="-122"/>
                <a:cs typeface="+mn-cs"/>
              </a:rPr>
              <a:t>//</a:t>
            </a:r>
            <a:r>
              <a:rPr lang="zh-CN" altLang="en-US" b="1" kern="1200" dirty="0">
                <a:solidFill>
                  <a:srgbClr val="008000"/>
                </a:solidFill>
                <a:latin typeface="华文楷体" panose="02010600040101010101" pitchFamily="2" charset="-122"/>
                <a:ea typeface="华文楷体" panose="02010600040101010101" pitchFamily="2" charset="-122"/>
                <a:cs typeface="+mn-cs"/>
              </a:rPr>
              <a:t>“数据”域</a:t>
            </a:r>
            <a:endParaRPr lang="en-US" altLang="en-US" b="1" kern="1200" dirty="0">
              <a:solidFill>
                <a:srgbClr val="008000"/>
              </a:solidFill>
              <a:latin typeface="华文楷体" panose="02010600040101010101" pitchFamily="2" charset="-122"/>
              <a:ea typeface="华文楷体" panose="02010600040101010101" pitchFamily="2" charset="-122"/>
              <a:cs typeface="+mn-cs"/>
            </a:endParaRPr>
          </a:p>
          <a:p>
            <a:pPr lvl="2" eaLnBrk="1" hangingPunct="1">
              <a:lnSpc>
                <a:spcPct val="90000"/>
              </a:lnSpc>
              <a:buSzPct val="65000"/>
              <a:buFont typeface="Wingdings" panose="05000000000000000000" pitchFamily="2" charset="2"/>
              <a:buNone/>
            </a:pPr>
            <a:r>
              <a:rPr lang="en-US" altLang="en-US" b="1" kern="1200" dirty="0">
                <a:solidFill>
                  <a:srgbClr val="C00000"/>
                </a:solidFill>
                <a:latin typeface="Courier New" panose="02070309020205020404" pitchFamily="49" charset="0"/>
                <a:ea typeface="华文楷体" panose="02010600040101010101" pitchFamily="2" charset="-122"/>
                <a:cs typeface="+mn-cs"/>
              </a:rPr>
              <a:t>  </a:t>
            </a:r>
            <a:r>
              <a:rPr lang="zh-CN" altLang="en-US" b="1" kern="1200" dirty="0">
                <a:latin typeface="Courier New" panose="02070309020205020404" pitchFamily="49" charset="0"/>
                <a:ea typeface="宋体" panose="02010600030101010101" pitchFamily="2" charset="-122"/>
                <a:cs typeface="+mn-cs"/>
              </a:rPr>
              <a:t>方法签名</a:t>
            </a:r>
            <a:r>
              <a:rPr lang="en-US" altLang="en-US" b="1" kern="1200" dirty="0">
                <a:latin typeface="Courier New" panose="02070309020205020404" pitchFamily="49" charset="0"/>
                <a:ea typeface="宋体" panose="02010600030101010101" pitchFamily="2" charset="-122"/>
                <a:cs typeface="+mn-cs"/>
              </a:rPr>
              <a:t>;	</a:t>
            </a:r>
            <a:r>
              <a:rPr lang="en-US" altLang="en-US" b="1" kern="1200" dirty="0">
                <a:solidFill>
                  <a:srgbClr val="008000"/>
                </a:solidFill>
                <a:latin typeface="华文楷体" panose="02010600040101010101" pitchFamily="2" charset="-122"/>
                <a:ea typeface="华文楷体" panose="02010600040101010101" pitchFamily="2" charset="-122"/>
                <a:cs typeface="+mn-cs"/>
              </a:rPr>
              <a:t>//</a:t>
            </a:r>
            <a:r>
              <a:rPr lang="zh-CN" altLang="en-US" b="1" kern="1200" dirty="0">
                <a:solidFill>
                  <a:srgbClr val="008000"/>
                </a:solidFill>
                <a:latin typeface="华文楷体" panose="02010600040101010101" pitchFamily="2" charset="-122"/>
                <a:ea typeface="华文楷体" panose="02010600040101010101" pitchFamily="2" charset="-122"/>
                <a:cs typeface="+mn-cs"/>
              </a:rPr>
              <a:t>方法域（抽象方法：只定义，不实现）</a:t>
            </a:r>
            <a:endParaRPr lang="en-US" altLang="en-US" b="1" kern="1200" dirty="0">
              <a:solidFill>
                <a:srgbClr val="008000"/>
              </a:solidFill>
              <a:latin typeface="华文楷体" panose="02010600040101010101" pitchFamily="2" charset="-122"/>
              <a:ea typeface="华文楷体" panose="02010600040101010101" pitchFamily="2" charset="-122"/>
              <a:cs typeface="+mn-cs"/>
            </a:endParaRPr>
          </a:p>
          <a:p>
            <a:pPr lvl="2" eaLnBrk="1" hangingPunct="1">
              <a:lnSpc>
                <a:spcPct val="90000"/>
              </a:lnSpc>
              <a:buSzPct val="65000"/>
              <a:buFont typeface="Wingdings" panose="05000000000000000000" pitchFamily="2" charset="2"/>
              <a:buNone/>
            </a:pPr>
            <a:r>
              <a:rPr lang="en-US" altLang="en-US" b="1" kern="1200" dirty="0">
                <a:solidFill>
                  <a:srgbClr val="C00000"/>
                </a:solidFill>
                <a:latin typeface="Courier New" panose="02070309020205020404" pitchFamily="49" charset="0"/>
                <a:ea typeface="华文楷体" panose="02010600040101010101" pitchFamily="2" charset="-122"/>
                <a:cs typeface="+mn-cs"/>
              </a:rPr>
              <a:t>}</a:t>
            </a:r>
          </a:p>
          <a:p>
            <a:pPr lvl="1" eaLnBrk="1" hangingPunct="1">
              <a:lnSpc>
                <a:spcPct val="90000"/>
              </a:lnSpc>
              <a:buFont typeface="Wingdings" panose="05000000000000000000" pitchFamily="2" charset="2"/>
              <a:buNone/>
            </a:pPr>
            <a:endParaRPr lang="en-US" altLang="en-US" b="1" kern="1200" dirty="0">
              <a:solidFill>
                <a:srgbClr val="C00000"/>
              </a:solidFill>
              <a:latin typeface="Courier New" panose="02070309020205020404" pitchFamily="49" charset="0"/>
              <a:ea typeface="华文楷体" panose="02010600040101010101" pitchFamily="2" charset="-122"/>
              <a:cs typeface="+mn-cs"/>
            </a:endParaRPr>
          </a:p>
          <a:p>
            <a:pPr marL="0" indent="0" eaLnBrk="1" hangingPunct="1">
              <a:lnSpc>
                <a:spcPct val="90000"/>
              </a:lnSpc>
              <a:buSzPct val="75000"/>
            </a:pPr>
            <a:r>
              <a:rPr lang="zh-CN" altLang="en-US" sz="2400" kern="1200" dirty="0">
                <a:latin typeface="+mn-lt"/>
                <a:ea typeface="宋体" panose="02010600030101010101" pitchFamily="2" charset="-122"/>
                <a:cs typeface="+mn-cs"/>
              </a:rPr>
              <a:t>对比类的定义：</a:t>
            </a:r>
            <a:endParaRPr lang="en-US" altLang="zh-CN" sz="2400" kern="1200" dirty="0">
              <a:latin typeface="+mn-lt"/>
              <a:ea typeface="宋体" panose="02010600030101010101" pitchFamily="2" charset="-122"/>
              <a:cs typeface="+mn-cs"/>
            </a:endParaRPr>
          </a:p>
          <a:p>
            <a:pPr marL="0" indent="0" eaLnBrk="1" hangingPunct="1">
              <a:lnSpc>
                <a:spcPct val="90000"/>
              </a:lnSpc>
              <a:buSzPct val="75000"/>
              <a:buFont typeface="Wingdings" panose="05000000000000000000" pitchFamily="2" charset="2"/>
              <a:buNone/>
            </a:pPr>
            <a:endParaRPr lang="en-US" altLang="zh-CN" sz="2400" kern="1200" dirty="0">
              <a:latin typeface="+mn-lt"/>
              <a:ea typeface="宋体" panose="02010600030101010101" pitchFamily="2" charset="-122"/>
              <a:cs typeface="+mn-cs"/>
            </a:endParaRPr>
          </a:p>
          <a:p>
            <a:pPr lvl="2" eaLnBrk="1" hangingPunct="1">
              <a:lnSpc>
                <a:spcPct val="90000"/>
              </a:lnSpc>
              <a:buSzPct val="65000"/>
              <a:buFont typeface="Wingdings" panose="05000000000000000000" pitchFamily="2" charset="2"/>
              <a:buNone/>
            </a:pPr>
            <a:r>
              <a:rPr lang="zh-CN" altLang="en-US" b="1" kern="1200" dirty="0">
                <a:solidFill>
                  <a:srgbClr val="C00000"/>
                </a:solidFill>
                <a:latin typeface="Courier New" panose="02070309020205020404" pitchFamily="49" charset="0"/>
                <a:ea typeface="宋体" panose="02010600030101010101" pitchFamily="2" charset="-122"/>
                <a:cs typeface="+mn-cs"/>
              </a:rPr>
              <a:t>修饰符</a:t>
            </a:r>
            <a:r>
              <a:rPr lang="en-US" altLang="en-US" b="1" kern="1200" dirty="0">
                <a:solidFill>
                  <a:srgbClr val="C00000"/>
                </a:solidFill>
                <a:latin typeface="Courier New" panose="02070309020205020404" pitchFamily="49" charset="0"/>
                <a:ea typeface="+mn-ea"/>
                <a:cs typeface="+mn-cs"/>
              </a:rPr>
              <a:t> </a:t>
            </a:r>
            <a:r>
              <a:rPr lang="en-US" altLang="en-US" b="1" kern="1200" dirty="0">
                <a:solidFill>
                  <a:srgbClr val="FF0000"/>
                </a:solidFill>
                <a:effectLst>
                  <a:outerShdw blurRad="38100" dist="38100" dir="2700000">
                    <a:srgbClr val="C0C0C0"/>
                  </a:outerShdw>
                </a:effectLst>
                <a:latin typeface="Courier New" panose="02070309020205020404" pitchFamily="49" charset="0"/>
                <a:ea typeface="+mn-ea"/>
                <a:cs typeface="+mn-cs"/>
              </a:rPr>
              <a:t>class</a:t>
            </a:r>
            <a:r>
              <a:rPr lang="en-US" altLang="en-US" b="1" kern="1200" dirty="0">
                <a:solidFill>
                  <a:srgbClr val="FF0000"/>
                </a:solidFill>
                <a:latin typeface="Courier New" panose="02070309020205020404" pitchFamily="49" charset="0"/>
                <a:ea typeface="+mn-ea"/>
                <a:cs typeface="+mn-cs"/>
              </a:rPr>
              <a:t> </a:t>
            </a:r>
            <a:r>
              <a:rPr lang="zh-CN" altLang="en-US" b="1" kern="1200" dirty="0">
                <a:solidFill>
                  <a:srgbClr val="FF0000"/>
                </a:solidFill>
                <a:latin typeface="Courier New" panose="02070309020205020404" pitchFamily="49" charset="0"/>
                <a:ea typeface="宋体" panose="02010600030101010101" pitchFamily="2" charset="-122"/>
                <a:cs typeface="+mn-cs"/>
              </a:rPr>
              <a:t>类名</a:t>
            </a:r>
            <a:r>
              <a:rPr lang="en-US" altLang="en-US" b="1" kern="1200" dirty="0">
                <a:solidFill>
                  <a:srgbClr val="C00000"/>
                </a:solidFill>
                <a:latin typeface="Courier New" panose="02070309020205020404" pitchFamily="49" charset="0"/>
                <a:ea typeface="+mn-ea"/>
                <a:cs typeface="+mn-cs"/>
              </a:rPr>
              <a:t> { </a:t>
            </a:r>
          </a:p>
          <a:p>
            <a:pPr lvl="2" eaLnBrk="1" hangingPunct="1">
              <a:lnSpc>
                <a:spcPct val="90000"/>
              </a:lnSpc>
              <a:buSzPct val="65000"/>
              <a:buFont typeface="Wingdings" panose="05000000000000000000" pitchFamily="2" charset="2"/>
              <a:buNone/>
            </a:pPr>
            <a:r>
              <a:rPr lang="en-US" altLang="en-US" b="1" kern="1200" dirty="0">
                <a:solidFill>
                  <a:srgbClr val="C00000"/>
                </a:solidFill>
                <a:latin typeface="Courier New" panose="02070309020205020404" pitchFamily="49" charset="0"/>
                <a:ea typeface="+mn-ea"/>
                <a:cs typeface="+mn-cs"/>
              </a:rPr>
              <a:t>  </a:t>
            </a:r>
            <a:r>
              <a:rPr lang="zh-CN" altLang="en-US" b="1" kern="1200" dirty="0">
                <a:solidFill>
                  <a:srgbClr val="FF0000"/>
                </a:solidFill>
                <a:latin typeface="Courier New" panose="02070309020205020404" pitchFamily="49" charset="0"/>
                <a:ea typeface="宋体" panose="02010600030101010101" pitchFamily="2" charset="-122"/>
                <a:cs typeface="+mn-cs"/>
              </a:rPr>
              <a:t>变量</a:t>
            </a:r>
            <a:r>
              <a:rPr lang="zh-CN" altLang="en-US" b="1" kern="1200" dirty="0">
                <a:latin typeface="Courier New" panose="02070309020205020404" pitchFamily="49" charset="0"/>
                <a:ea typeface="宋体" panose="02010600030101010101" pitchFamily="2" charset="-122"/>
                <a:cs typeface="+mn-cs"/>
              </a:rPr>
              <a:t>声明</a:t>
            </a:r>
            <a:r>
              <a:rPr lang="en-US" altLang="en-US" b="1" kern="1200" dirty="0">
                <a:latin typeface="Courier New" panose="02070309020205020404" pitchFamily="49" charset="0"/>
                <a:ea typeface="+mn-ea"/>
                <a:cs typeface="+mn-cs"/>
              </a:rPr>
              <a:t>;</a:t>
            </a:r>
            <a:r>
              <a:rPr lang="en-US" altLang="en-US" b="1" kern="1200" dirty="0">
                <a:solidFill>
                  <a:srgbClr val="C00000"/>
                </a:solidFill>
                <a:latin typeface="Courier New" panose="02070309020205020404" pitchFamily="49" charset="0"/>
                <a:ea typeface="+mn-ea"/>
                <a:cs typeface="+mn-cs"/>
              </a:rPr>
              <a:t> 	</a:t>
            </a:r>
            <a:r>
              <a:rPr lang="en-US" altLang="en-US" b="1" kern="1200" dirty="0">
                <a:solidFill>
                  <a:srgbClr val="008000"/>
                </a:solidFill>
                <a:latin typeface="华文楷体" panose="02010600040101010101" pitchFamily="2" charset="-122"/>
                <a:ea typeface="华文楷体" panose="02010600040101010101" pitchFamily="2" charset="-122"/>
                <a:cs typeface="+mn-cs"/>
              </a:rPr>
              <a:t>//</a:t>
            </a:r>
            <a:r>
              <a:rPr lang="zh-CN" altLang="en-US" b="1" kern="1200" dirty="0">
                <a:solidFill>
                  <a:srgbClr val="008000"/>
                </a:solidFill>
                <a:latin typeface="华文楷体" panose="02010600040101010101" pitchFamily="2" charset="-122"/>
                <a:ea typeface="华文楷体" panose="02010600040101010101" pitchFamily="2" charset="-122"/>
                <a:cs typeface="+mn-cs"/>
              </a:rPr>
              <a:t>数据域</a:t>
            </a:r>
            <a:endParaRPr lang="en-US" altLang="en-US" b="1" kern="1200" dirty="0">
              <a:solidFill>
                <a:srgbClr val="008000"/>
              </a:solidFill>
              <a:latin typeface="华文楷体" panose="02010600040101010101" pitchFamily="2" charset="-122"/>
              <a:ea typeface="华文楷体" panose="02010600040101010101" pitchFamily="2" charset="-122"/>
              <a:cs typeface="+mn-cs"/>
            </a:endParaRPr>
          </a:p>
          <a:p>
            <a:pPr lvl="2" eaLnBrk="1" hangingPunct="1">
              <a:lnSpc>
                <a:spcPct val="90000"/>
              </a:lnSpc>
              <a:buSzPct val="65000"/>
              <a:buFont typeface="Wingdings" panose="05000000000000000000" pitchFamily="2" charset="2"/>
              <a:buNone/>
            </a:pPr>
            <a:r>
              <a:rPr lang="en-US" altLang="en-US" b="1" kern="1200" dirty="0">
                <a:solidFill>
                  <a:srgbClr val="C00000"/>
                </a:solidFill>
                <a:latin typeface="Courier New" panose="02070309020205020404" pitchFamily="49" charset="0"/>
                <a:ea typeface="+mn-ea"/>
                <a:cs typeface="+mn-cs"/>
              </a:rPr>
              <a:t>  </a:t>
            </a:r>
            <a:r>
              <a:rPr lang="zh-CN" altLang="en-US" b="1" kern="1200" dirty="0">
                <a:latin typeface="Courier New" panose="02070309020205020404" pitchFamily="49" charset="0"/>
                <a:ea typeface="宋体" panose="02010600030101010101" pitchFamily="2" charset="-122"/>
                <a:cs typeface="+mn-cs"/>
              </a:rPr>
              <a:t>方法声明</a:t>
            </a:r>
            <a:r>
              <a:rPr lang="en-US" altLang="en-US" b="1" kern="1200" dirty="0">
                <a:latin typeface="Courier New" panose="02070309020205020404" pitchFamily="49" charset="0"/>
                <a:ea typeface="+mn-ea"/>
                <a:cs typeface="+mn-cs"/>
              </a:rPr>
              <a:t>;</a:t>
            </a:r>
            <a:r>
              <a:rPr lang="en-US" altLang="en-US" b="1" kern="1200" dirty="0">
                <a:solidFill>
                  <a:srgbClr val="C00000"/>
                </a:solidFill>
                <a:latin typeface="Courier New" panose="02070309020205020404" pitchFamily="49" charset="0"/>
                <a:ea typeface="+mn-ea"/>
                <a:cs typeface="+mn-cs"/>
              </a:rPr>
              <a:t>	</a:t>
            </a:r>
            <a:r>
              <a:rPr lang="en-US" altLang="en-US" b="1" kern="1200" dirty="0">
                <a:solidFill>
                  <a:srgbClr val="008000"/>
                </a:solidFill>
                <a:latin typeface="华文楷体" panose="02010600040101010101" pitchFamily="2" charset="-122"/>
                <a:ea typeface="华文楷体" panose="02010600040101010101" pitchFamily="2" charset="-122"/>
                <a:cs typeface="+mn-cs"/>
              </a:rPr>
              <a:t>//</a:t>
            </a:r>
            <a:r>
              <a:rPr lang="zh-CN" altLang="en-US" b="1" kern="1200" dirty="0">
                <a:solidFill>
                  <a:srgbClr val="008000"/>
                </a:solidFill>
                <a:latin typeface="华文楷体" panose="02010600040101010101" pitchFamily="2" charset="-122"/>
                <a:ea typeface="华文楷体" panose="02010600040101010101" pitchFamily="2" charset="-122"/>
                <a:cs typeface="+mn-cs"/>
              </a:rPr>
              <a:t>方法域（绝大部分情况都具体实现）</a:t>
            </a:r>
            <a:endParaRPr lang="en-US" altLang="en-US" b="1" kern="1200" dirty="0">
              <a:solidFill>
                <a:srgbClr val="008000"/>
              </a:solidFill>
              <a:latin typeface="华文楷体" panose="02010600040101010101" pitchFamily="2" charset="-122"/>
              <a:ea typeface="华文楷体" panose="02010600040101010101" pitchFamily="2" charset="-122"/>
              <a:cs typeface="+mn-cs"/>
            </a:endParaRPr>
          </a:p>
          <a:p>
            <a:pPr lvl="2" eaLnBrk="1" hangingPunct="1">
              <a:lnSpc>
                <a:spcPct val="90000"/>
              </a:lnSpc>
              <a:buSzPct val="65000"/>
              <a:buFont typeface="Wingdings" panose="05000000000000000000" pitchFamily="2" charset="2"/>
              <a:buNone/>
            </a:pPr>
            <a:r>
              <a:rPr lang="en-US" altLang="en-US" b="1" kern="1200" dirty="0">
                <a:solidFill>
                  <a:srgbClr val="C00000"/>
                </a:solidFill>
                <a:latin typeface="Courier New" panose="02070309020205020404" pitchFamily="49" charset="0"/>
                <a:ea typeface="+mn-ea"/>
                <a:cs typeface="+mn-cs"/>
              </a:rPr>
              <a:t>}</a:t>
            </a:r>
            <a:endParaRPr lang="en-US" altLang="en-US" b="1" kern="1200" dirty="0">
              <a:solidFill>
                <a:srgbClr val="C00000"/>
              </a:solidFill>
              <a:latin typeface="+mn-lt"/>
              <a:ea typeface="+mn-ea"/>
              <a:cs typeface="+mn-cs"/>
            </a:endParaRPr>
          </a:p>
          <a:p>
            <a:pPr marL="0" indent="0" eaLnBrk="1" hangingPunct="1">
              <a:lnSpc>
                <a:spcPct val="90000"/>
              </a:lnSpc>
              <a:buSzPct val="75000"/>
              <a:buFont typeface="Wingdings" panose="05000000000000000000" pitchFamily="2" charset="2"/>
              <a:buNone/>
            </a:pPr>
            <a:endParaRPr lang="en-US" altLang="en-US" sz="3200" kern="1200" dirty="0">
              <a:latin typeface="+mn-lt"/>
              <a:ea typeface="宋体" panose="02010600030101010101" pitchFamily="2" charset="-122"/>
              <a:cs typeface="+mn-cs"/>
            </a:endParaRPr>
          </a:p>
          <a:p>
            <a:pPr marL="0" indent="0" eaLnBrk="1" hangingPunct="1">
              <a:lnSpc>
                <a:spcPct val="90000"/>
              </a:lnSpc>
              <a:buSzPct val="75000"/>
              <a:buFont typeface="Wingdings" panose="05000000000000000000" pitchFamily="2" charset="2"/>
              <a:buNone/>
            </a:pPr>
            <a:endParaRPr lang="en-US" altLang="en-US" sz="3200" b="1" kern="1200" dirty="0">
              <a:solidFill>
                <a:srgbClr val="C00000"/>
              </a:solidFill>
              <a:latin typeface="+mn-lt"/>
              <a:ea typeface="+mn-ea"/>
              <a:cs typeface="+mn-cs"/>
            </a:endParaRPr>
          </a:p>
          <a:p>
            <a:pPr marL="0" indent="0" eaLnBrk="1" hangingPunct="1">
              <a:buSzPct val="75000"/>
              <a:buFont typeface="Monotype Sorts" pitchFamily="2" charset="2"/>
              <a:buNone/>
            </a:pPr>
            <a:endParaRPr lang="en-US" altLang="en-US" kern="1200" dirty="0">
              <a:latin typeface="+mn-lt"/>
              <a:ea typeface="宋体" panose="02010600030101010101" pitchFamily="2" charset="-122"/>
              <a:cs typeface="+mn-cs"/>
            </a:endParaRPr>
          </a:p>
        </p:txBody>
      </p:sp>
      <p:sp>
        <p:nvSpPr>
          <p:cNvPr id="33796"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19</a:t>
            </a:fld>
            <a:endParaRPr lang="en-US" altLang="en-US" sz="1400" dirty="0">
              <a:ea typeface="宋体" panose="02010600030101010101" pitchFamily="2" charset="-122"/>
            </a:endParaRPr>
          </a:p>
        </p:txBody>
      </p:sp>
      <p:sp>
        <p:nvSpPr>
          <p:cNvPr id="2"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19</a:t>
            </a:fld>
            <a:endParaRPr lang="en-US"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797">
                                            <p:txEl>
                                              <p:pRg st="7" end="7"/>
                                            </p:txEl>
                                          </p:spTgt>
                                        </p:tgtEl>
                                        <p:attrNameLst>
                                          <p:attrName>style.visibility</p:attrName>
                                        </p:attrNameLst>
                                      </p:cBhvr>
                                      <p:to>
                                        <p:strVal val="visible"/>
                                      </p:to>
                                    </p:set>
                                    <p:animEffect transition="in" filter="blinds(horizontal)">
                                      <p:cBhvr>
                                        <p:cTn id="7" dur="500"/>
                                        <p:tgtEl>
                                          <p:spTgt spid="33797">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3797">
                                            <p:txEl>
                                              <p:pRg st="9" end="9"/>
                                            </p:txEl>
                                          </p:spTgt>
                                        </p:tgtEl>
                                        <p:attrNameLst>
                                          <p:attrName>style.visibility</p:attrName>
                                        </p:attrNameLst>
                                      </p:cBhvr>
                                      <p:to>
                                        <p:strVal val="visible"/>
                                      </p:to>
                                    </p:set>
                                    <p:animEffect transition="in" filter="blinds(horizontal)">
                                      <p:cBhvr>
                                        <p:cTn id="10" dur="500"/>
                                        <p:tgtEl>
                                          <p:spTgt spid="33797">
                                            <p:txEl>
                                              <p:pRg st="9" end="9"/>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3797">
                                            <p:txEl>
                                              <p:pRg st="10" end="10"/>
                                            </p:txEl>
                                          </p:spTgt>
                                        </p:tgtEl>
                                        <p:attrNameLst>
                                          <p:attrName>style.visibility</p:attrName>
                                        </p:attrNameLst>
                                      </p:cBhvr>
                                      <p:to>
                                        <p:strVal val="visible"/>
                                      </p:to>
                                    </p:set>
                                    <p:animEffect transition="in" filter="blinds(horizontal)">
                                      <p:cBhvr>
                                        <p:cTn id="13" dur="500"/>
                                        <p:tgtEl>
                                          <p:spTgt spid="33797">
                                            <p:txEl>
                                              <p:pRg st="10" end="10"/>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3797">
                                            <p:txEl>
                                              <p:pRg st="11" end="11"/>
                                            </p:txEl>
                                          </p:spTgt>
                                        </p:tgtEl>
                                        <p:attrNameLst>
                                          <p:attrName>style.visibility</p:attrName>
                                        </p:attrNameLst>
                                      </p:cBhvr>
                                      <p:to>
                                        <p:strVal val="visible"/>
                                      </p:to>
                                    </p:set>
                                    <p:animEffect transition="in" filter="blinds(horizontal)">
                                      <p:cBhvr>
                                        <p:cTn id="16" dur="500"/>
                                        <p:tgtEl>
                                          <p:spTgt spid="33797">
                                            <p:txEl>
                                              <p:pRg st="11" end="11"/>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3797">
                                            <p:txEl>
                                              <p:pRg st="12" end="12"/>
                                            </p:txEl>
                                          </p:spTgt>
                                        </p:tgtEl>
                                        <p:attrNameLst>
                                          <p:attrName>style.visibility</p:attrName>
                                        </p:attrNameLst>
                                      </p:cBhvr>
                                      <p:to>
                                        <p:strVal val="visible"/>
                                      </p:to>
                                    </p:set>
                                    <p:animEffect transition="in" filter="blinds(horizontal)">
                                      <p:cBhvr>
                                        <p:cTn id="19" dur="500"/>
                                        <p:tgtEl>
                                          <p:spTgt spid="3379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2"/>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2</a:t>
            </a:fld>
            <a:endParaRPr lang="en-US" altLang="en-US" sz="1400" dirty="0">
              <a:latin typeface="Times New Roman" panose="02020603050405020304" pitchFamily="18" charset="0"/>
            </a:endParaRPr>
          </a:p>
        </p:txBody>
      </p:sp>
      <p:sp>
        <p:nvSpPr>
          <p:cNvPr id="17411"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2</a:t>
            </a:fld>
            <a:endParaRPr lang="en-US" altLang="en-US" sz="1400" dirty="0">
              <a:latin typeface="Times New Roman" panose="02020603050405020304" pitchFamily="18" charset="0"/>
            </a:endParaRPr>
          </a:p>
        </p:txBody>
      </p:sp>
      <p:sp>
        <p:nvSpPr>
          <p:cNvPr id="1741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抽象类与抽象方法</a:t>
            </a:r>
            <a:endParaRPr lang="en-US" altLang="en-US" kern="1200" dirty="0">
              <a:latin typeface="Courier New" panose="02070309020205020404" pitchFamily="49" charset="0"/>
              <a:ea typeface="宋体" panose="02010600030101010101" pitchFamily="2" charset="-122"/>
              <a:cs typeface="+mj-cs"/>
            </a:endParaRPr>
          </a:p>
        </p:txBody>
      </p:sp>
      <p:sp>
        <p:nvSpPr>
          <p:cNvPr id="17413" name="内容占位符 5"/>
          <p:cNvSpPr>
            <a:spLocks noGrp="1"/>
          </p:cNvSpPr>
          <p:nvPr>
            <p:ph idx="1"/>
          </p:nvPr>
        </p:nvSpPr>
        <p:spPr/>
        <p:txBody>
          <a:bodyPr vert="horz" wrap="square" lIns="92075" tIns="46038" rIns="92075" bIns="46038" anchor="t" anchorCtr="0"/>
          <a:lstStyle/>
          <a:p>
            <a:pPr eaLnBrk="1" hangingPunct="1">
              <a:spcBef>
                <a:spcPct val="50000"/>
              </a:spcBef>
              <a:buSzPct val="75000"/>
              <a:buFont typeface="Wingdings" panose="05000000000000000000" pitchFamily="2" charset="2"/>
              <a:buChar char="Ø"/>
            </a:pPr>
            <a:r>
              <a:rPr lang="zh-CN" altLang="en-US" sz="2400" kern="1200" dirty="0">
                <a:latin typeface="+mn-lt"/>
                <a:ea typeface="宋体" panose="02010600030101010101" pitchFamily="2" charset="-122"/>
                <a:cs typeface="+mn-cs"/>
              </a:rPr>
              <a:t>当一个父类设计得非常抽象，以至于他没有任何具体的实例，这样的类称为</a:t>
            </a:r>
            <a:r>
              <a:rPr lang="zh-CN" altLang="en-US" sz="2400" kern="1200" dirty="0">
                <a:solidFill>
                  <a:srgbClr val="FF0000"/>
                </a:solidFill>
                <a:latin typeface="华文楷体" panose="02010600040101010101" pitchFamily="2" charset="-122"/>
                <a:ea typeface="华文楷体" panose="02010600040101010101" pitchFamily="2" charset="-122"/>
                <a:cs typeface="+mn-cs"/>
              </a:rPr>
              <a:t>抽象类</a:t>
            </a:r>
            <a:r>
              <a:rPr lang="zh-CN" altLang="en-US" sz="2400" kern="1200" dirty="0">
                <a:latin typeface="+mn-lt"/>
                <a:ea typeface="宋体" panose="02010600030101010101" pitchFamily="2" charset="-122"/>
                <a:cs typeface="+mn-cs"/>
              </a:rPr>
              <a:t>（</a:t>
            </a:r>
            <a:r>
              <a:rPr lang="en-US" altLang="zh-CN" sz="2400" i="1" kern="1200" dirty="0">
                <a:latin typeface="+mn-lt"/>
                <a:ea typeface="宋体" panose="02010600030101010101" pitchFamily="2" charset="-122"/>
                <a:cs typeface="+mn-cs"/>
              </a:rPr>
              <a:t>abstract class</a:t>
            </a:r>
            <a:r>
              <a:rPr lang="zh-CN" altLang="en-US" sz="2400" kern="1200" dirty="0">
                <a:latin typeface="+mn-lt"/>
                <a:ea typeface="宋体" panose="02010600030101010101" pitchFamily="2" charset="-122"/>
                <a:cs typeface="+mn-cs"/>
              </a:rPr>
              <a:t>）。</a:t>
            </a:r>
            <a:r>
              <a:rPr lang="en-US" altLang="zh-CN" sz="2400" kern="1200" dirty="0">
                <a:latin typeface="+mn-lt"/>
                <a:ea typeface="宋体" panose="02010600030101010101" pitchFamily="2" charset="-122"/>
                <a:cs typeface="+mn-cs"/>
              </a:rPr>
              <a:t>抽象类</a:t>
            </a:r>
            <a:r>
              <a:rPr lang="zh-CN" altLang="en-US" sz="2400" kern="1200" dirty="0">
                <a:latin typeface="+mn-lt"/>
                <a:ea typeface="宋体" panose="02010600030101010101" pitchFamily="2" charset="-122"/>
                <a:cs typeface="+mn-cs"/>
              </a:rPr>
              <a:t>用关键字</a:t>
            </a:r>
            <a:r>
              <a:rPr lang="en-US" altLang="zh-CN" sz="2400" b="1" kern="1200" dirty="0">
                <a:latin typeface="Courier New" panose="02070309020205020404" pitchFamily="49" charset="0"/>
                <a:ea typeface="宋体" panose="02010600030101010101" pitchFamily="2" charset="-122"/>
                <a:cs typeface="+mn-cs"/>
              </a:rPr>
              <a:t>abstract</a:t>
            </a:r>
            <a:r>
              <a:rPr lang="zh-CN" altLang="en-US" sz="2400" kern="1200" dirty="0">
                <a:latin typeface="+mn-lt"/>
                <a:ea typeface="宋体" panose="02010600030101010101" pitchFamily="2" charset="-122"/>
                <a:cs typeface="+mn-cs"/>
              </a:rPr>
              <a:t>修饰</a:t>
            </a:r>
            <a:r>
              <a:rPr lang="en-US" altLang="en-US" sz="2400" kern="1200" dirty="0">
                <a:latin typeface="+mn-lt"/>
                <a:ea typeface="宋体" panose="02010600030101010101" pitchFamily="2" charset="-122"/>
                <a:cs typeface="+mn-cs"/>
              </a:rPr>
              <a:t> </a:t>
            </a:r>
            <a:r>
              <a:rPr lang="en-US" altLang="zh-CN" sz="2400" kern="1200" dirty="0">
                <a:latin typeface="+mn-lt"/>
                <a:ea typeface="宋体" panose="02010600030101010101" pitchFamily="2" charset="-122"/>
                <a:cs typeface="+mn-cs"/>
              </a:rPr>
              <a:t>。</a:t>
            </a:r>
          </a:p>
          <a:p>
            <a:pPr eaLnBrk="1" hangingPunct="1">
              <a:spcBef>
                <a:spcPct val="50000"/>
              </a:spcBef>
              <a:buSzPct val="75000"/>
              <a:buFont typeface="Wingdings" panose="05000000000000000000" pitchFamily="2" charset="2"/>
              <a:buChar char="Ø"/>
            </a:pPr>
            <a:r>
              <a:rPr lang="zh-CN" altLang="en-US" sz="2400" kern="1200" dirty="0">
                <a:latin typeface="+mn-lt"/>
                <a:ea typeface="宋体" panose="02010600030101010101" pitchFamily="2" charset="-122"/>
                <a:cs typeface="+mn-cs"/>
              </a:rPr>
              <a:t>用关键字</a:t>
            </a:r>
            <a:r>
              <a:rPr lang="en-US" altLang="zh-CN" sz="2400" b="1" kern="1200" dirty="0">
                <a:latin typeface="Courier New" panose="02070309020205020404" pitchFamily="49" charset="0"/>
                <a:ea typeface="宋体" panose="02010600030101010101" pitchFamily="2" charset="-122"/>
                <a:cs typeface="+mn-cs"/>
              </a:rPr>
              <a:t>abstract</a:t>
            </a:r>
            <a:r>
              <a:rPr lang="zh-CN" altLang="en-US" sz="2400" kern="1200" dirty="0">
                <a:latin typeface="+mn-lt"/>
                <a:ea typeface="宋体" panose="02010600030101010101" pitchFamily="2" charset="-122"/>
                <a:cs typeface="+mn-cs"/>
              </a:rPr>
              <a:t>修饰的方法称为</a:t>
            </a:r>
            <a:r>
              <a:rPr lang="zh-CN" altLang="en-US" sz="2400" kern="1200" dirty="0">
                <a:solidFill>
                  <a:srgbClr val="FF0000"/>
                </a:solidFill>
                <a:latin typeface="华文楷体" panose="02010600040101010101" pitchFamily="2" charset="-122"/>
                <a:ea typeface="华文楷体" panose="02010600040101010101" pitchFamily="2" charset="-122"/>
                <a:cs typeface="+mn-cs"/>
              </a:rPr>
              <a:t>抽象方法</a:t>
            </a:r>
            <a:r>
              <a:rPr lang="zh-CN" altLang="en-US" sz="2400" kern="1200" dirty="0">
                <a:latin typeface="+mn-lt"/>
                <a:ea typeface="宋体" panose="02010600030101010101" pitchFamily="2" charset="-122"/>
                <a:cs typeface="+mn-cs"/>
              </a:rPr>
              <a:t>，对于抽象方法，只</a:t>
            </a:r>
            <a:r>
              <a:rPr lang="zh-CN" altLang="en-US" sz="2400" b="1" kern="1200" dirty="0">
                <a:solidFill>
                  <a:srgbClr val="C00000"/>
                </a:solidFill>
                <a:latin typeface="+mn-lt"/>
                <a:ea typeface="宋体" panose="02010600030101010101" pitchFamily="2" charset="-122"/>
                <a:cs typeface="+mn-cs"/>
              </a:rPr>
              <a:t>允许定义，不允许实现</a:t>
            </a:r>
            <a:r>
              <a:rPr lang="zh-CN" altLang="en-US" sz="2400" kern="1200" dirty="0">
                <a:latin typeface="+mn-lt"/>
                <a:ea typeface="宋体" panose="02010600030101010101" pitchFamily="2" charset="-122"/>
                <a:cs typeface="+mn-cs"/>
              </a:rPr>
              <a:t>，且不允许使用</a:t>
            </a:r>
            <a:r>
              <a:rPr lang="en-US" altLang="zh-CN" sz="2400" b="1" kern="1200" dirty="0">
                <a:latin typeface="Courier New" panose="02070309020205020404" pitchFamily="49" charset="0"/>
                <a:ea typeface="宋体" panose="02010600030101010101" pitchFamily="2" charset="-122"/>
                <a:cs typeface="+mn-cs"/>
              </a:rPr>
              <a:t>final</a:t>
            </a:r>
            <a:r>
              <a:rPr lang="zh-CN" altLang="en-US" sz="2400" kern="1200" dirty="0">
                <a:latin typeface="+mn-lt"/>
                <a:ea typeface="宋体" panose="02010600030101010101" pitchFamily="2" charset="-122"/>
                <a:cs typeface="+mn-cs"/>
              </a:rPr>
              <a:t>和</a:t>
            </a:r>
            <a:r>
              <a:rPr lang="en-US" altLang="zh-CN" sz="2400" b="1" kern="1200" dirty="0">
                <a:latin typeface="Courier New" panose="02070309020205020404" pitchFamily="49" charset="0"/>
                <a:ea typeface="宋体" panose="02010600030101010101" pitchFamily="2" charset="-122"/>
                <a:cs typeface="+mn-cs"/>
              </a:rPr>
              <a:t>abstract</a:t>
            </a:r>
            <a:r>
              <a:rPr lang="zh-CN" altLang="en-US" sz="2400" kern="1200" dirty="0">
                <a:latin typeface="+mn-lt"/>
                <a:ea typeface="宋体" panose="02010600030101010101" pitchFamily="2" charset="-122"/>
                <a:cs typeface="+mn-cs"/>
              </a:rPr>
              <a:t>同时修饰一个方法。</a:t>
            </a:r>
            <a:endParaRPr lang="en-US" altLang="zh-CN" sz="2400" kern="1200" dirty="0">
              <a:latin typeface="+mn-lt"/>
              <a:ea typeface="宋体" panose="02010600030101010101" pitchFamily="2" charset="-122"/>
              <a:cs typeface="+mn-cs"/>
            </a:endParaRPr>
          </a:p>
          <a:p>
            <a:pPr lvl="1" eaLnBrk="1" hangingPunct="1">
              <a:spcBef>
                <a:spcPct val="50000"/>
              </a:spcBef>
              <a:buFont typeface="Wingdings" panose="05000000000000000000" pitchFamily="2" charset="2"/>
              <a:buNone/>
            </a:pPr>
            <a:r>
              <a:rPr lang="en-US" altLang="en-US" sz="1800" b="1" kern="1200" dirty="0">
                <a:solidFill>
                  <a:srgbClr val="C00000"/>
                </a:solidFill>
                <a:latin typeface="+mn-lt"/>
                <a:ea typeface="+mn-ea"/>
                <a:cs typeface="+mn-cs"/>
              </a:rPr>
              <a:t>	</a:t>
            </a:r>
            <a:r>
              <a:rPr lang="zh-CN" altLang="en-US" sz="1800" b="1" kern="1200" dirty="0">
                <a:solidFill>
                  <a:srgbClr val="C00000"/>
                </a:solidFill>
                <a:latin typeface="华文楷体" panose="02010600040101010101" pitchFamily="2" charset="-122"/>
                <a:ea typeface="华文楷体" panose="02010600040101010101" pitchFamily="2" charset="-122"/>
                <a:cs typeface="+mn-cs"/>
              </a:rPr>
              <a:t>修饰符</a:t>
            </a:r>
            <a:r>
              <a:rPr lang="en-US" altLang="zh-CN" sz="1800" b="1" kern="1200" dirty="0">
                <a:solidFill>
                  <a:srgbClr val="C00000"/>
                </a:solidFill>
                <a:latin typeface="华文楷体" panose="02010600040101010101" pitchFamily="2" charset="-122"/>
                <a:ea typeface="华文楷体" panose="02010600040101010101" pitchFamily="2" charset="-122"/>
                <a:cs typeface="+mn-cs"/>
              </a:rPr>
              <a:t>   </a:t>
            </a:r>
            <a:r>
              <a:rPr lang="zh-CN" altLang="en-US" sz="1800" b="1" kern="1200" dirty="0">
                <a:solidFill>
                  <a:srgbClr val="C00000"/>
                </a:solidFill>
                <a:latin typeface="华文楷体" panose="02010600040101010101" pitchFamily="2" charset="-122"/>
                <a:ea typeface="华文楷体" panose="02010600040101010101" pitchFamily="2" charset="-122"/>
                <a:cs typeface="+mn-cs"/>
              </a:rPr>
              <a:t>返回值类型</a:t>
            </a:r>
            <a:r>
              <a:rPr lang="en-US" altLang="zh-CN" sz="1800" b="1" kern="1200" dirty="0">
                <a:solidFill>
                  <a:srgbClr val="C00000"/>
                </a:solidFill>
                <a:latin typeface="华文楷体" panose="02010600040101010101" pitchFamily="2" charset="-122"/>
                <a:ea typeface="华文楷体" panose="02010600040101010101" pitchFamily="2" charset="-122"/>
                <a:cs typeface="+mn-cs"/>
              </a:rPr>
              <a:t>   </a:t>
            </a:r>
            <a:r>
              <a:rPr lang="zh-CN" altLang="en-US" sz="1800" b="1" kern="1200" dirty="0">
                <a:solidFill>
                  <a:srgbClr val="0070C0"/>
                </a:solidFill>
                <a:latin typeface="华文楷体" panose="02010600040101010101" pitchFamily="2" charset="-122"/>
                <a:ea typeface="华文楷体" panose="02010600040101010101" pitchFamily="2" charset="-122"/>
                <a:cs typeface="+mn-cs"/>
              </a:rPr>
              <a:t>方法名</a:t>
            </a:r>
            <a:r>
              <a:rPr lang="en-US" altLang="zh-CN" sz="1800" b="1" kern="1200" dirty="0">
                <a:solidFill>
                  <a:srgbClr val="0070C0"/>
                </a:solidFill>
                <a:latin typeface="华文楷体" panose="02010600040101010101" pitchFamily="2" charset="-122"/>
                <a:ea typeface="华文楷体" panose="02010600040101010101" pitchFamily="2" charset="-122"/>
                <a:cs typeface="+mn-cs"/>
              </a:rPr>
              <a:t>(</a:t>
            </a:r>
            <a:r>
              <a:rPr lang="zh-CN" altLang="en-US" sz="1800" b="1" kern="1200" dirty="0">
                <a:solidFill>
                  <a:srgbClr val="0070C0"/>
                </a:solidFill>
                <a:latin typeface="华文楷体" panose="02010600040101010101" pitchFamily="2" charset="-122"/>
                <a:ea typeface="华文楷体" panose="02010600040101010101" pitchFamily="2" charset="-122"/>
                <a:cs typeface="+mn-cs"/>
              </a:rPr>
              <a:t>参数列表</a:t>
            </a:r>
            <a:r>
              <a:rPr lang="en-US" altLang="zh-CN" sz="1800" b="1" kern="1200" dirty="0">
                <a:solidFill>
                  <a:srgbClr val="0070C0"/>
                </a:solidFill>
                <a:latin typeface="华文楷体" panose="02010600040101010101" pitchFamily="2" charset="-122"/>
                <a:ea typeface="华文楷体" panose="02010600040101010101" pitchFamily="2" charset="-122"/>
                <a:cs typeface="+mn-cs"/>
              </a:rPr>
              <a:t>)</a:t>
            </a:r>
          </a:p>
          <a:p>
            <a:pPr lvl="1" eaLnBrk="1" hangingPunct="1">
              <a:spcBef>
                <a:spcPct val="50000"/>
              </a:spcBef>
              <a:buFont typeface="Wingdings" panose="05000000000000000000" pitchFamily="2" charset="2"/>
              <a:buNone/>
            </a:pPr>
            <a:r>
              <a:rPr lang="en-US" altLang="zh-CN" sz="1800" b="1" kern="1200" dirty="0">
                <a:solidFill>
                  <a:srgbClr val="C00000"/>
                </a:solidFill>
                <a:latin typeface="华文楷体" panose="02010600040101010101" pitchFamily="2" charset="-122"/>
                <a:ea typeface="华文楷体" panose="02010600040101010101" pitchFamily="2" charset="-122"/>
                <a:cs typeface="+mn-cs"/>
              </a:rPr>
              <a:t>  </a:t>
            </a:r>
            <a:r>
              <a:rPr lang="zh-CN" altLang="en-US" sz="1800" b="1" kern="1200" dirty="0">
                <a:solidFill>
                  <a:srgbClr val="C00000"/>
                </a:solidFill>
                <a:latin typeface="华文楷体" panose="02010600040101010101" pitchFamily="2" charset="-122"/>
                <a:ea typeface="华文楷体" panose="02010600040101010101" pitchFamily="2" charset="-122"/>
                <a:cs typeface="+mn-cs"/>
              </a:rPr>
              <a:t>｛</a:t>
            </a:r>
            <a:endParaRPr lang="en-US" altLang="zh-CN" sz="1800" b="1" kern="1200" dirty="0">
              <a:solidFill>
                <a:srgbClr val="C00000"/>
              </a:solidFill>
              <a:latin typeface="华文楷体" panose="02010600040101010101" pitchFamily="2" charset="-122"/>
              <a:ea typeface="华文楷体" panose="02010600040101010101" pitchFamily="2" charset="-122"/>
              <a:cs typeface="+mn-cs"/>
            </a:endParaRPr>
          </a:p>
          <a:p>
            <a:pPr lvl="1" eaLnBrk="1" hangingPunct="1">
              <a:spcBef>
                <a:spcPct val="50000"/>
              </a:spcBef>
              <a:buFont typeface="Wingdings" panose="05000000000000000000" pitchFamily="2" charset="2"/>
              <a:buNone/>
            </a:pPr>
            <a:r>
              <a:rPr lang="en-US" altLang="zh-CN" sz="1800" b="1" kern="1200" dirty="0">
                <a:solidFill>
                  <a:srgbClr val="00B050"/>
                </a:solidFill>
                <a:latin typeface="华文楷体" panose="02010600040101010101" pitchFamily="2" charset="-122"/>
                <a:ea typeface="华文楷体" panose="02010600040101010101" pitchFamily="2" charset="-122"/>
                <a:cs typeface="+mn-cs"/>
              </a:rPr>
              <a:t>		</a:t>
            </a:r>
            <a:r>
              <a:rPr lang="zh-CN" altLang="en-US" sz="1800" b="1" kern="1200" dirty="0">
                <a:solidFill>
                  <a:srgbClr val="00B050"/>
                </a:solidFill>
                <a:latin typeface="华文楷体" panose="02010600040101010101" pitchFamily="2" charset="-122"/>
                <a:ea typeface="华文楷体" panose="02010600040101010101" pitchFamily="2" charset="-122"/>
                <a:cs typeface="+mn-cs"/>
              </a:rPr>
              <a:t>方法体    </a:t>
            </a:r>
            <a:r>
              <a:rPr lang="en-US" altLang="zh-CN" sz="1800" b="1" kern="1200" dirty="0">
                <a:solidFill>
                  <a:srgbClr val="00B050"/>
                </a:solidFill>
                <a:latin typeface="华文楷体" panose="02010600040101010101" pitchFamily="2" charset="-122"/>
                <a:ea typeface="华文楷体" panose="02010600040101010101" pitchFamily="2" charset="-122"/>
                <a:cs typeface="+mn-cs"/>
              </a:rPr>
              <a:t>//</a:t>
            </a:r>
            <a:r>
              <a:rPr lang="zh-CN" altLang="en-US" sz="1800" b="1" kern="1200" dirty="0">
                <a:solidFill>
                  <a:srgbClr val="00B050"/>
                </a:solidFill>
                <a:latin typeface="华文楷体" panose="02010600040101010101" pitchFamily="2" charset="-122"/>
                <a:ea typeface="华文楷体" panose="02010600040101010101" pitchFamily="2" charset="-122"/>
                <a:cs typeface="+mn-cs"/>
              </a:rPr>
              <a:t>方法体必须为空</a:t>
            </a:r>
            <a:endParaRPr lang="en-US" altLang="zh-CN" sz="1800" b="1" kern="1200" dirty="0">
              <a:solidFill>
                <a:srgbClr val="00B050"/>
              </a:solidFill>
              <a:latin typeface="华文楷体" panose="02010600040101010101" pitchFamily="2" charset="-122"/>
              <a:ea typeface="华文楷体" panose="02010600040101010101" pitchFamily="2" charset="-122"/>
              <a:cs typeface="+mn-cs"/>
            </a:endParaRPr>
          </a:p>
          <a:p>
            <a:pPr lvl="1" eaLnBrk="1" hangingPunct="1">
              <a:spcBef>
                <a:spcPct val="50000"/>
              </a:spcBef>
              <a:buFont typeface="Wingdings" panose="05000000000000000000" pitchFamily="2" charset="2"/>
              <a:buNone/>
            </a:pPr>
            <a:r>
              <a:rPr lang="en-US" altLang="zh-CN" sz="1800" b="1" kern="1200" dirty="0">
                <a:solidFill>
                  <a:srgbClr val="C00000"/>
                </a:solidFill>
                <a:latin typeface="华文楷体" panose="02010600040101010101" pitchFamily="2" charset="-122"/>
                <a:ea typeface="华文楷体" panose="02010600040101010101" pitchFamily="2" charset="-122"/>
                <a:cs typeface="+mn-cs"/>
              </a:rPr>
              <a:t>	</a:t>
            </a:r>
            <a:r>
              <a:rPr lang="zh-CN" altLang="en-US" sz="1800" b="1" kern="1200" dirty="0">
                <a:solidFill>
                  <a:srgbClr val="C00000"/>
                </a:solidFill>
                <a:latin typeface="华文楷体" panose="02010600040101010101" pitchFamily="2" charset="-122"/>
                <a:ea typeface="华文楷体" panose="02010600040101010101" pitchFamily="2" charset="-122"/>
                <a:cs typeface="+mn-cs"/>
              </a:rPr>
              <a:t>｝</a:t>
            </a:r>
            <a:endParaRPr lang="zh-CN" altLang="en-US" sz="1280" kern="1200" dirty="0">
              <a:latin typeface="+mn-lt"/>
              <a:ea typeface="宋体" panose="02010600030101010101" pitchFamily="2" charset="-122"/>
              <a:cs typeface="+mn-cs"/>
            </a:endParaRPr>
          </a:p>
        </p:txBody>
      </p:sp>
      <p:sp>
        <p:nvSpPr>
          <p:cNvPr id="6" name="矩形 5"/>
          <p:cNvSpPr/>
          <p:nvPr/>
        </p:nvSpPr>
        <p:spPr>
          <a:xfrm>
            <a:off x="2514600" y="4495800"/>
            <a:ext cx="2133600" cy="304800"/>
          </a:xfrm>
          <a:prstGeom prst="rect">
            <a:avLst/>
          </a:prstGeom>
          <a:solidFill>
            <a:srgbClr val="FFC000">
              <a:alpha val="30196"/>
            </a:srgbClr>
          </a:solidFill>
          <a:ln w="12700">
            <a:noFill/>
          </a:ln>
        </p:spPr>
        <p:txBody>
          <a:bodyPr/>
          <a:lstStyle/>
          <a:p>
            <a:endParaRPr lang="zh-CN" altLang="en-US" dirty="0">
              <a:latin typeface="Times New Roman" panose="02020603050405020304" pitchFamily="18" charset="0"/>
              <a:ea typeface="宋体" panose="02010600030101010101" pitchFamily="2" charset="-122"/>
            </a:endParaRPr>
          </a:p>
        </p:txBody>
      </p:sp>
      <p:sp>
        <p:nvSpPr>
          <p:cNvPr id="17415" name="矩形 8"/>
          <p:cNvSpPr/>
          <p:nvPr/>
        </p:nvSpPr>
        <p:spPr>
          <a:xfrm>
            <a:off x="1295400" y="3657600"/>
            <a:ext cx="4265295" cy="1631315"/>
          </a:xfrm>
          <a:prstGeom prst="rect">
            <a:avLst/>
          </a:prstGeom>
          <a:noFill/>
          <a:ln w="12700" cap="flat" cmpd="sng">
            <a:solidFill>
              <a:srgbClr val="C00000"/>
            </a:solidFill>
            <a:prstDash val="solid"/>
            <a:round/>
            <a:headEnd type="none" w="sm" len="sm"/>
            <a:tailEnd type="none" w="sm" len="sm"/>
          </a:ln>
        </p:spPr>
        <p:txBody>
          <a:bodyPr/>
          <a:lstStyle/>
          <a:p>
            <a:endParaRPr lang="zh-CN" altLang="en-US" dirty="0">
              <a:latin typeface="Times New Roman" panose="02020603050405020304" pitchFamily="18" charset="0"/>
            </a:endParaRPr>
          </a:p>
        </p:txBody>
      </p:sp>
      <p:sp>
        <p:nvSpPr>
          <p:cNvPr id="2" name="文本框 1"/>
          <p:cNvSpPr txBox="1"/>
          <p:nvPr/>
        </p:nvSpPr>
        <p:spPr>
          <a:xfrm>
            <a:off x="5638800" y="4116070"/>
            <a:ext cx="2799715" cy="644525"/>
          </a:xfrm>
          <a:prstGeom prst="rect">
            <a:avLst/>
          </a:prstGeom>
          <a:noFill/>
          <a:ln w="12700" cmpd="sng">
            <a:solidFill>
              <a:schemeClr val="accent1">
                <a:shade val="50000"/>
              </a:schemeClr>
            </a:solidFill>
            <a:prstDash val="solid"/>
          </a:ln>
        </p:spPr>
        <p:txBody>
          <a:bodyPr wrap="square" rtlCol="0">
            <a:noAutofit/>
          </a:bodyPr>
          <a:lstStyle/>
          <a:p>
            <a:r>
              <a:rPr lang="zh-CN" altLang="en-US" sz="1800">
                <a:latin typeface="楷体" panose="02010609060101010101" charset="-122"/>
                <a:ea typeface="楷体" panose="02010609060101010101" charset="-122"/>
              </a:rPr>
              <a:t>抽象方法的方法体甚至连花括号</a:t>
            </a:r>
            <a:r>
              <a:rPr lang="en-US" altLang="zh-CN" sz="1800">
                <a:latin typeface="楷体" panose="02010609060101010101" charset="-122"/>
                <a:ea typeface="楷体" panose="02010609060101010101" charset="-122"/>
              </a:rPr>
              <a:t>{ }</a:t>
            </a:r>
            <a:r>
              <a:rPr lang="zh-CN" altLang="en-US" sz="1800">
                <a:latin typeface="楷体" panose="02010609060101010101" charset="-122"/>
                <a:ea typeface="楷体" panose="02010609060101010101" charset="-122"/>
              </a:rPr>
              <a:t>都不能要！</a:t>
            </a:r>
          </a:p>
        </p:txBody>
      </p:sp>
      <p:sp>
        <p:nvSpPr>
          <p:cNvPr id="3" name="文本框 2"/>
          <p:cNvSpPr txBox="1"/>
          <p:nvPr/>
        </p:nvSpPr>
        <p:spPr>
          <a:xfrm>
            <a:off x="1294765" y="5562600"/>
            <a:ext cx="7163435" cy="633730"/>
          </a:xfrm>
          <a:prstGeom prst="rect">
            <a:avLst/>
          </a:prstGeom>
          <a:noFill/>
          <a:ln w="12700" cmpd="sng">
            <a:solidFill>
              <a:schemeClr val="accent1">
                <a:shade val="50000"/>
              </a:schemeClr>
            </a:solidFill>
            <a:prstDash val="solid"/>
          </a:ln>
        </p:spPr>
        <p:txBody>
          <a:bodyPr wrap="square" rtlCol="0">
            <a:noAutofit/>
          </a:bodyPr>
          <a:lstStyle/>
          <a:p>
            <a:r>
              <a:rPr lang="zh-CN" altLang="en-US" sz="1800">
                <a:latin typeface="楷体" panose="02010609060101010101" charset="-122"/>
                <a:ea typeface="楷体" panose="02010609060101010101" charset="-122"/>
              </a:rPr>
              <a:t>例：</a:t>
            </a:r>
            <a:r>
              <a:rPr lang="en-US" altLang="zh-CN" sz="1800">
                <a:latin typeface="楷体" panose="02010609060101010101" charset="-122"/>
                <a:ea typeface="楷体" panose="02010609060101010101" charset="-122"/>
              </a:rPr>
              <a:t>	</a:t>
            </a:r>
            <a:r>
              <a:rPr lang="en-US" altLang="zh-CN" sz="1800" b="1">
                <a:latin typeface="Courier New" panose="02070309020205020404" pitchFamily="49" charset="0"/>
                <a:ea typeface="楷体" panose="02010609060101010101" charset="-122"/>
                <a:cs typeface="Courier New" panose="02070309020205020404" pitchFamily="49" charset="0"/>
              </a:rPr>
              <a:t>public </a:t>
            </a:r>
            <a:r>
              <a:rPr lang="en-US" altLang="zh-CN" sz="1800" b="1">
                <a:solidFill>
                  <a:srgbClr val="C00000"/>
                </a:solidFill>
                <a:latin typeface="Courier New" panose="02070309020205020404" pitchFamily="49" charset="0"/>
                <a:ea typeface="楷体" panose="02010609060101010101" charset="-122"/>
                <a:cs typeface="Courier New" panose="02070309020205020404" pitchFamily="49" charset="0"/>
              </a:rPr>
              <a:t>abstract </a:t>
            </a:r>
            <a:r>
              <a:rPr lang="en-US" altLang="zh-CN" sz="1800" b="1">
                <a:latin typeface="Courier New" panose="02070309020205020404" pitchFamily="49" charset="0"/>
                <a:ea typeface="楷体" panose="02010609060101010101" charset="-122"/>
                <a:cs typeface="Courier New" panose="02070309020205020404" pitchFamily="49" charset="0"/>
              </a:rPr>
              <a:t>void myMethod();	   </a:t>
            </a:r>
            <a:r>
              <a:rPr lang="zh-CN" altLang="en-US" sz="1800" b="1">
                <a:solidFill>
                  <a:srgbClr val="00B050"/>
                </a:solidFill>
                <a:latin typeface="Courier New" panose="02070309020205020404" pitchFamily="49" charset="0"/>
                <a:ea typeface="楷体" panose="02010609060101010101" charset="-122"/>
                <a:cs typeface="Courier New" panose="02070309020205020404" pitchFamily="49" charset="0"/>
              </a:rPr>
              <a:t>✔</a:t>
            </a:r>
            <a:endParaRPr lang="en-US" altLang="zh-CN" sz="1800" b="1">
              <a:latin typeface="Courier New" panose="02070309020205020404" pitchFamily="49" charset="0"/>
              <a:ea typeface="楷体" panose="02010609060101010101" charset="-122"/>
              <a:cs typeface="Courier New" panose="02070309020205020404" pitchFamily="49" charset="0"/>
            </a:endParaRPr>
          </a:p>
          <a:p>
            <a:pPr marL="457200" lvl="1" indent="457200"/>
            <a:r>
              <a:rPr lang="en-US" altLang="zh-CN" sz="1800" b="1">
                <a:latin typeface="Courier New" panose="02070309020205020404" pitchFamily="49" charset="0"/>
                <a:ea typeface="楷体" panose="02010609060101010101" charset="-122"/>
                <a:cs typeface="Courier New" panose="02070309020205020404" pitchFamily="49" charset="0"/>
                <a:sym typeface="+mn-ea"/>
              </a:rPr>
              <a:t>public </a:t>
            </a:r>
            <a:r>
              <a:rPr lang="en-US" altLang="zh-CN" sz="1800" b="1">
                <a:solidFill>
                  <a:srgbClr val="C00000"/>
                </a:solidFill>
                <a:latin typeface="Courier New" panose="02070309020205020404" pitchFamily="49" charset="0"/>
                <a:ea typeface="楷体" panose="02010609060101010101" charset="-122"/>
                <a:cs typeface="Courier New" panose="02070309020205020404" pitchFamily="49" charset="0"/>
                <a:sym typeface="+mn-ea"/>
              </a:rPr>
              <a:t>abstract </a:t>
            </a:r>
            <a:r>
              <a:rPr lang="en-US" altLang="zh-CN" sz="1800" b="1">
                <a:latin typeface="Courier New" panose="02070309020205020404" pitchFamily="49" charset="0"/>
                <a:ea typeface="楷体" panose="02010609060101010101" charset="-122"/>
                <a:cs typeface="Courier New" panose="02070309020205020404" pitchFamily="49" charset="0"/>
                <a:sym typeface="+mn-ea"/>
              </a:rPr>
              <a:t>void myMethod2()</a:t>
            </a:r>
            <a:r>
              <a:rPr lang="en-US" altLang="zh-CN" sz="1800" b="1">
                <a:solidFill>
                  <a:srgbClr val="FF0000"/>
                </a:solidFill>
                <a:latin typeface="Courier New" panose="02070309020205020404" pitchFamily="49" charset="0"/>
                <a:ea typeface="楷体" panose="02010609060101010101" charset="-122"/>
                <a:cs typeface="Courier New" panose="02070309020205020404" pitchFamily="49" charset="0"/>
                <a:sym typeface="+mn-ea"/>
              </a:rPr>
              <a:t>{}</a:t>
            </a:r>
            <a:r>
              <a:rPr lang="en-US" altLang="zh-CN" sz="1800" b="1">
                <a:latin typeface="Courier New" panose="02070309020205020404" pitchFamily="49" charset="0"/>
                <a:ea typeface="楷体" panose="02010609060101010101" charset="-122"/>
                <a:cs typeface="Courier New" panose="02070309020205020404" pitchFamily="49" charset="0"/>
                <a:sym typeface="+mn-ea"/>
              </a:rPr>
              <a:t>; </a:t>
            </a:r>
            <a:r>
              <a:rPr lang="zh-CN" altLang="en-US" sz="1800" b="1">
                <a:solidFill>
                  <a:srgbClr val="FF0000"/>
                </a:solidFill>
                <a:latin typeface="楷体" panose="02010609060101010101" charset="-122"/>
                <a:ea typeface="楷体" panose="02010609060101010101" charset="-122"/>
                <a:cs typeface="Courier New" panose="02070309020205020404" pitchFamily="49" charset="0"/>
                <a:sym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 grpId="0" bldLvl="0" animBg="1"/>
      <p:bldP spid="2" grpId="1" animBg="1"/>
      <p:bldP spid="3" grpId="0" bldLvl="0" animBg="1"/>
      <p:bldP spid="3"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定义接口</a:t>
            </a:r>
            <a:endParaRPr lang="en-US" altLang="en-US" kern="1200" dirty="0">
              <a:latin typeface="Courier New" panose="02070309020205020404" pitchFamily="49" charset="0"/>
              <a:ea typeface="宋体" panose="02010600030101010101" pitchFamily="2" charset="-122"/>
              <a:cs typeface="+mj-cs"/>
            </a:endParaRPr>
          </a:p>
        </p:txBody>
      </p:sp>
      <p:sp>
        <p:nvSpPr>
          <p:cNvPr id="34819" name="Rectangle 3"/>
          <p:cNvSpPr>
            <a:spLocks noGrp="1" noChangeArrowheads="1"/>
          </p:cNvSpPr>
          <p:nvPr>
            <p:ph idx="1"/>
          </p:nvPr>
        </p:nvSpPr>
        <p:spPr/>
        <p:txBody>
          <a:bodyPr vert="horz" wrap="square" lIns="92075" tIns="46038" rIns="92075" bIns="46038" numCol="1" anchor="t" anchorCtr="0" compatLnSpc="1"/>
          <a:lstStyle/>
          <a:p>
            <a:pPr marL="0" indent="0" eaLnBrk="1" hangingPunct="1">
              <a:buSzPct val="75000"/>
            </a:pPr>
            <a:r>
              <a:rPr lang="en-US" altLang="zh-CN" sz="2400" kern="1200" dirty="0">
                <a:latin typeface="+mn-lt"/>
                <a:ea typeface="宋体" panose="02010600030101010101" pitchFamily="2" charset="-122"/>
                <a:cs typeface="+mn-cs"/>
              </a:rPr>
              <a:t> 为了</a:t>
            </a:r>
            <a:r>
              <a:rPr lang="zh-CN" altLang="en-US" sz="2400" kern="1200" dirty="0">
                <a:latin typeface="+mn-lt"/>
                <a:ea typeface="宋体" panose="02010600030101010101" pitchFamily="2" charset="-122"/>
                <a:cs typeface="+mn-cs"/>
              </a:rPr>
              <a:t>区分接口和类，</a:t>
            </a:r>
            <a:r>
              <a:rPr lang="en-US" altLang="en-US" sz="2400" kern="1200" dirty="0">
                <a:latin typeface="+mn-lt"/>
                <a:ea typeface="宋体" panose="02010600030101010101" pitchFamily="2" charset="-122"/>
                <a:cs typeface="+mn-cs"/>
              </a:rPr>
              <a:t>Java</a:t>
            </a:r>
            <a:r>
              <a:rPr lang="en-US" altLang="zh-CN" sz="2400" kern="1200" dirty="0">
                <a:latin typeface="+mn-lt"/>
                <a:ea typeface="宋体" panose="02010600030101010101" pitchFamily="2" charset="-122"/>
                <a:cs typeface="+mn-cs"/>
              </a:rPr>
              <a:t>采用</a:t>
            </a:r>
            <a:r>
              <a:rPr lang="zh-CN" altLang="en-US" sz="2400" kern="1200" dirty="0">
                <a:latin typeface="+mn-lt"/>
                <a:ea typeface="宋体" panose="02010600030101010101" pitchFamily="2" charset="-122"/>
                <a:cs typeface="+mn-cs"/>
              </a:rPr>
              <a:t>下面的语法定义接口</a:t>
            </a:r>
            <a:r>
              <a:rPr lang="en-US" altLang="en-US" sz="2400" kern="1200" dirty="0">
                <a:latin typeface="+mn-lt"/>
                <a:ea typeface="宋体" panose="02010600030101010101" pitchFamily="2" charset="-122"/>
                <a:cs typeface="+mn-cs"/>
              </a:rPr>
              <a:t>:</a:t>
            </a:r>
          </a:p>
          <a:p>
            <a:pPr marL="0" indent="0" eaLnBrk="1" hangingPunct="1">
              <a:buSzPct val="75000"/>
              <a:buFont typeface="Monotype Sorts" pitchFamily="2" charset="2"/>
              <a:buNone/>
            </a:pPr>
            <a:endParaRPr lang="en-US" altLang="en-US" sz="2400" kern="1200" dirty="0">
              <a:latin typeface="+mn-lt"/>
              <a:ea typeface="宋体" panose="02010600030101010101" pitchFamily="2" charset="-122"/>
              <a:cs typeface="+mn-cs"/>
            </a:endParaRPr>
          </a:p>
          <a:p>
            <a:pPr lvl="2" eaLnBrk="1" hangingPunct="1">
              <a:lnSpc>
                <a:spcPct val="90000"/>
              </a:lnSpc>
              <a:buSzPct val="65000"/>
              <a:buFont typeface="Wingdings" panose="05000000000000000000" pitchFamily="2" charset="2"/>
              <a:buNone/>
            </a:pPr>
            <a:r>
              <a:rPr lang="zh-CN" altLang="en-US" b="1" kern="1200" dirty="0">
                <a:solidFill>
                  <a:srgbClr val="C00000"/>
                </a:solidFill>
                <a:latin typeface="Courier New" panose="02070309020205020404" pitchFamily="49" charset="0"/>
                <a:ea typeface="宋体" panose="02010600030101010101" pitchFamily="2" charset="-122"/>
                <a:cs typeface="+mn-cs"/>
              </a:rPr>
              <a:t>修饰符</a:t>
            </a:r>
            <a:r>
              <a:rPr lang="en-US" altLang="en-US" b="1" kern="1200" dirty="0">
                <a:solidFill>
                  <a:srgbClr val="C00000"/>
                </a:solidFill>
                <a:latin typeface="Courier New" panose="02070309020205020404" pitchFamily="49" charset="0"/>
                <a:ea typeface="+mn-ea"/>
                <a:cs typeface="+mn-cs"/>
              </a:rPr>
              <a:t> </a:t>
            </a:r>
            <a:r>
              <a:rPr lang="en-US" altLang="en-US" b="1" kern="1200" dirty="0">
                <a:solidFill>
                  <a:srgbClr val="FF0000"/>
                </a:solidFill>
                <a:effectLst>
                  <a:outerShdw blurRad="38100" dist="38100" dir="2700000">
                    <a:srgbClr val="C0C0C0"/>
                  </a:outerShdw>
                </a:effectLst>
                <a:latin typeface="Courier New" panose="02070309020205020404" pitchFamily="49" charset="0"/>
                <a:ea typeface="+mn-ea"/>
                <a:cs typeface="+mn-cs"/>
              </a:rPr>
              <a:t>interface</a:t>
            </a:r>
            <a:r>
              <a:rPr lang="en-US" altLang="en-US" b="1" kern="1200" dirty="0">
                <a:solidFill>
                  <a:srgbClr val="FF0000"/>
                </a:solidFill>
                <a:latin typeface="Courier New" panose="02070309020205020404" pitchFamily="49" charset="0"/>
                <a:ea typeface="+mn-ea"/>
                <a:cs typeface="+mn-cs"/>
              </a:rPr>
              <a:t> </a:t>
            </a:r>
            <a:r>
              <a:rPr lang="zh-CN" altLang="en-US" b="1" kern="1200" dirty="0">
                <a:solidFill>
                  <a:srgbClr val="FF0000"/>
                </a:solidFill>
                <a:latin typeface="Courier New" panose="02070309020205020404" pitchFamily="49" charset="0"/>
                <a:ea typeface="宋体" panose="02010600030101010101" pitchFamily="2" charset="-122"/>
                <a:cs typeface="+mn-cs"/>
              </a:rPr>
              <a:t>接口名</a:t>
            </a:r>
            <a:r>
              <a:rPr lang="en-US" altLang="en-US" b="1" kern="1200" dirty="0">
                <a:solidFill>
                  <a:srgbClr val="FF0000"/>
                </a:solidFill>
                <a:latin typeface="Courier New" panose="02070309020205020404" pitchFamily="49" charset="0"/>
                <a:ea typeface="+mn-ea"/>
                <a:cs typeface="+mn-cs"/>
              </a:rPr>
              <a:t> </a:t>
            </a:r>
            <a:r>
              <a:rPr lang="en-US" altLang="en-US" b="1" kern="1200" dirty="0">
                <a:solidFill>
                  <a:srgbClr val="C00000"/>
                </a:solidFill>
                <a:latin typeface="Courier New" panose="02070309020205020404" pitchFamily="49" charset="0"/>
                <a:ea typeface="+mn-ea"/>
                <a:cs typeface="+mn-cs"/>
              </a:rPr>
              <a:t>{ </a:t>
            </a:r>
          </a:p>
          <a:p>
            <a:pPr lvl="2" eaLnBrk="1" hangingPunct="1">
              <a:lnSpc>
                <a:spcPct val="90000"/>
              </a:lnSpc>
              <a:buSzPct val="65000"/>
              <a:buFont typeface="Wingdings" panose="05000000000000000000" pitchFamily="2" charset="2"/>
              <a:buNone/>
            </a:pPr>
            <a:r>
              <a:rPr lang="en-US" altLang="en-US" b="1" kern="1200" dirty="0">
                <a:solidFill>
                  <a:srgbClr val="C00000"/>
                </a:solidFill>
                <a:latin typeface="Courier New" panose="02070309020205020404" pitchFamily="49" charset="0"/>
                <a:ea typeface="+mn-ea"/>
                <a:cs typeface="+mn-cs"/>
              </a:rPr>
              <a:t>  </a:t>
            </a:r>
            <a:r>
              <a:rPr lang="zh-CN" altLang="en-US" b="1" kern="1200" dirty="0">
                <a:solidFill>
                  <a:srgbClr val="FF0000"/>
                </a:solidFill>
                <a:latin typeface="Courier New" panose="02070309020205020404" pitchFamily="49" charset="0"/>
                <a:ea typeface="宋体" panose="02010600030101010101" pitchFamily="2" charset="-122"/>
                <a:cs typeface="+mn-cs"/>
              </a:rPr>
              <a:t>常量</a:t>
            </a:r>
            <a:r>
              <a:rPr lang="zh-CN" altLang="en-US" b="1" kern="1200" dirty="0">
                <a:latin typeface="Courier New" panose="02070309020205020404" pitchFamily="49" charset="0"/>
                <a:ea typeface="宋体" panose="02010600030101010101" pitchFamily="2" charset="-122"/>
                <a:cs typeface="+mn-cs"/>
              </a:rPr>
              <a:t>声明</a:t>
            </a:r>
            <a:r>
              <a:rPr lang="en-US" altLang="en-US" b="1" kern="1200" dirty="0">
                <a:latin typeface="Courier New" panose="02070309020205020404" pitchFamily="49" charset="0"/>
                <a:ea typeface="+mn-ea"/>
                <a:cs typeface="+mn-cs"/>
              </a:rPr>
              <a:t>; </a:t>
            </a:r>
            <a:r>
              <a:rPr lang="en-US" altLang="en-US" b="1" kern="1200" dirty="0">
                <a:solidFill>
                  <a:srgbClr val="C00000"/>
                </a:solidFill>
                <a:latin typeface="Courier New" panose="02070309020205020404" pitchFamily="49" charset="0"/>
                <a:ea typeface="+mn-ea"/>
                <a:cs typeface="+mn-cs"/>
              </a:rPr>
              <a:t>	</a:t>
            </a:r>
            <a:r>
              <a:rPr lang="en-US" altLang="en-US" b="1" kern="1200" dirty="0">
                <a:solidFill>
                  <a:srgbClr val="008000"/>
                </a:solidFill>
                <a:latin typeface="华文楷体" panose="02010600040101010101" pitchFamily="2" charset="-122"/>
                <a:ea typeface="华文楷体" panose="02010600040101010101" pitchFamily="2" charset="-122"/>
                <a:cs typeface="+mn-cs"/>
              </a:rPr>
              <a:t>//</a:t>
            </a:r>
            <a:r>
              <a:rPr lang="zh-CN" altLang="en-US" b="1" kern="1200" dirty="0">
                <a:solidFill>
                  <a:srgbClr val="008000"/>
                </a:solidFill>
                <a:latin typeface="华文楷体" panose="02010600040101010101" pitchFamily="2" charset="-122"/>
                <a:ea typeface="华文楷体" panose="02010600040101010101" pitchFamily="2" charset="-122"/>
                <a:cs typeface="+mn-cs"/>
              </a:rPr>
              <a:t>“数据”域</a:t>
            </a:r>
            <a:endParaRPr lang="en-US" altLang="en-US" b="1" kern="1200" dirty="0">
              <a:solidFill>
                <a:srgbClr val="008000"/>
              </a:solidFill>
              <a:latin typeface="华文楷体" panose="02010600040101010101" pitchFamily="2" charset="-122"/>
              <a:ea typeface="华文楷体" panose="02010600040101010101" pitchFamily="2" charset="-122"/>
              <a:cs typeface="+mn-cs"/>
            </a:endParaRPr>
          </a:p>
          <a:p>
            <a:pPr lvl="2" eaLnBrk="1" hangingPunct="1">
              <a:lnSpc>
                <a:spcPct val="90000"/>
              </a:lnSpc>
              <a:buSzPct val="65000"/>
              <a:buFont typeface="Wingdings" panose="05000000000000000000" pitchFamily="2" charset="2"/>
              <a:buNone/>
            </a:pPr>
            <a:r>
              <a:rPr lang="en-US" altLang="en-US" b="1" kern="1200" dirty="0">
                <a:solidFill>
                  <a:srgbClr val="C00000"/>
                </a:solidFill>
                <a:latin typeface="Courier New" panose="02070309020205020404" pitchFamily="49" charset="0"/>
                <a:ea typeface="+mn-ea"/>
                <a:cs typeface="+mn-cs"/>
              </a:rPr>
              <a:t>  </a:t>
            </a:r>
            <a:r>
              <a:rPr lang="zh-CN" altLang="en-US" b="1" kern="1200" dirty="0">
                <a:latin typeface="Courier New" panose="02070309020205020404" pitchFamily="49" charset="0"/>
                <a:ea typeface="宋体" panose="02010600030101010101" pitchFamily="2" charset="-122"/>
                <a:cs typeface="+mn-cs"/>
              </a:rPr>
              <a:t>方法签名</a:t>
            </a:r>
            <a:r>
              <a:rPr lang="en-US" altLang="en-US" b="1" kern="1200" dirty="0">
                <a:latin typeface="Courier New" panose="02070309020205020404" pitchFamily="49" charset="0"/>
                <a:ea typeface="+mn-ea"/>
                <a:cs typeface="+mn-cs"/>
              </a:rPr>
              <a:t>;</a:t>
            </a:r>
            <a:r>
              <a:rPr lang="en-US" altLang="en-US" b="1" kern="1200" dirty="0">
                <a:solidFill>
                  <a:srgbClr val="C00000"/>
                </a:solidFill>
                <a:latin typeface="Courier New" panose="02070309020205020404" pitchFamily="49" charset="0"/>
                <a:ea typeface="+mn-ea"/>
                <a:cs typeface="+mn-cs"/>
              </a:rPr>
              <a:t>	</a:t>
            </a:r>
            <a:r>
              <a:rPr lang="en-US" altLang="en-US" b="1" kern="1200" dirty="0">
                <a:solidFill>
                  <a:srgbClr val="008000"/>
                </a:solidFill>
                <a:latin typeface="华文楷体" panose="02010600040101010101" pitchFamily="2" charset="-122"/>
                <a:ea typeface="华文楷体" panose="02010600040101010101" pitchFamily="2" charset="-122"/>
                <a:cs typeface="+mn-cs"/>
              </a:rPr>
              <a:t>//</a:t>
            </a:r>
            <a:r>
              <a:rPr lang="zh-CN" altLang="en-US" b="1" kern="1200" dirty="0">
                <a:solidFill>
                  <a:srgbClr val="008000"/>
                </a:solidFill>
                <a:latin typeface="华文楷体" panose="02010600040101010101" pitchFamily="2" charset="-122"/>
                <a:ea typeface="华文楷体" panose="02010600040101010101" pitchFamily="2" charset="-122"/>
                <a:cs typeface="+mn-cs"/>
              </a:rPr>
              <a:t>方法域（只定义，不实现）</a:t>
            </a:r>
            <a:endParaRPr lang="en-US" altLang="en-US" b="1" kern="1200" dirty="0">
              <a:solidFill>
                <a:srgbClr val="008000"/>
              </a:solidFill>
              <a:latin typeface="华文楷体" panose="02010600040101010101" pitchFamily="2" charset="-122"/>
              <a:ea typeface="华文楷体" panose="02010600040101010101" pitchFamily="2" charset="-122"/>
              <a:cs typeface="+mn-cs"/>
            </a:endParaRPr>
          </a:p>
          <a:p>
            <a:pPr lvl="2" eaLnBrk="1" hangingPunct="1">
              <a:lnSpc>
                <a:spcPct val="90000"/>
              </a:lnSpc>
              <a:buSzPct val="65000"/>
              <a:buFont typeface="Wingdings" panose="05000000000000000000" pitchFamily="2" charset="2"/>
              <a:buNone/>
            </a:pPr>
            <a:r>
              <a:rPr lang="en-US" altLang="en-US" b="1" kern="1200" dirty="0">
                <a:solidFill>
                  <a:srgbClr val="C00000"/>
                </a:solidFill>
                <a:latin typeface="Courier New" panose="02070309020205020404" pitchFamily="49" charset="0"/>
                <a:ea typeface="+mn-ea"/>
                <a:cs typeface="+mn-cs"/>
              </a:rPr>
              <a:t>}</a:t>
            </a:r>
          </a:p>
          <a:p>
            <a:pPr lvl="2" eaLnBrk="1" hangingPunct="1">
              <a:lnSpc>
                <a:spcPct val="90000"/>
              </a:lnSpc>
              <a:buSzPct val="65000"/>
              <a:buFont typeface="Wingdings" panose="05000000000000000000" pitchFamily="2" charset="2"/>
              <a:buNone/>
            </a:pPr>
            <a:endParaRPr lang="en-US" altLang="en-US" b="1" kern="1200" dirty="0">
              <a:solidFill>
                <a:srgbClr val="C00000"/>
              </a:solidFill>
              <a:latin typeface="Courier New" panose="02070309020205020404" pitchFamily="49" charset="0"/>
              <a:ea typeface="+mn-ea"/>
              <a:cs typeface="+mn-cs"/>
            </a:endParaRPr>
          </a:p>
          <a:p>
            <a:pPr lvl="2" eaLnBrk="1" hangingPunct="1">
              <a:lnSpc>
                <a:spcPct val="90000"/>
              </a:lnSpc>
              <a:buSzPct val="65000"/>
              <a:buFont typeface="Wingdings" panose="05000000000000000000" pitchFamily="2" charset="2"/>
              <a:buNone/>
            </a:pPr>
            <a:r>
              <a:rPr lang="zh-CN" altLang="en-US" b="1" kern="1200" dirty="0">
                <a:latin typeface="华文楷体" panose="02010600040101010101" pitchFamily="2" charset="-122"/>
                <a:ea typeface="华文楷体" panose="02010600040101010101" pitchFamily="2" charset="-122"/>
                <a:cs typeface="+mn-cs"/>
              </a:rPr>
              <a:t>例如：</a:t>
            </a:r>
            <a:endParaRPr lang="en-US" altLang="zh-CN" b="1" kern="1200" dirty="0">
              <a:latin typeface="华文楷体" panose="02010600040101010101" pitchFamily="2" charset="-122"/>
              <a:ea typeface="华文楷体" panose="02010600040101010101" pitchFamily="2" charset="-122"/>
              <a:cs typeface="+mn-cs"/>
            </a:endParaRPr>
          </a:p>
          <a:p>
            <a:pPr lvl="3" eaLnBrk="1" hangingPunct="1">
              <a:buNone/>
            </a:pPr>
            <a:r>
              <a:rPr lang="en-US" altLang="en-US" sz="2000" b="1" kern="1200" dirty="0">
                <a:solidFill>
                  <a:schemeClr val="tx2"/>
                </a:solidFill>
                <a:latin typeface="Courier New" panose="02070309020205020404" pitchFamily="49" charset="0"/>
                <a:ea typeface="+mn-ea"/>
                <a:cs typeface="+mn-cs"/>
              </a:rPr>
              <a:t>public </a:t>
            </a:r>
            <a:r>
              <a:rPr lang="en-US" altLang="en-US" sz="2000" b="1" kern="1200" dirty="0">
                <a:solidFill>
                  <a:srgbClr val="C00000"/>
                </a:solidFill>
                <a:latin typeface="Courier New" panose="02070309020205020404" pitchFamily="49" charset="0"/>
                <a:ea typeface="+mn-ea"/>
                <a:cs typeface="+mn-cs"/>
              </a:rPr>
              <a:t>interface</a:t>
            </a:r>
            <a:r>
              <a:rPr lang="en-US" altLang="en-US" sz="2000" b="1" kern="1200" dirty="0">
                <a:solidFill>
                  <a:schemeClr val="tx2"/>
                </a:solidFill>
                <a:latin typeface="Courier New" panose="02070309020205020404" pitchFamily="49" charset="0"/>
                <a:ea typeface="+mn-ea"/>
                <a:cs typeface="+mn-cs"/>
              </a:rPr>
              <a:t> Edible {</a:t>
            </a:r>
          </a:p>
          <a:p>
            <a:pPr lvl="3" eaLnBrk="1" hangingPunct="1">
              <a:buNone/>
            </a:pPr>
            <a:r>
              <a:rPr lang="en-US" altLang="en-US" sz="2000" b="1" kern="1200" dirty="0">
                <a:solidFill>
                  <a:srgbClr val="008000"/>
                </a:solidFill>
                <a:latin typeface="Courier New" panose="02070309020205020404" pitchFamily="49" charset="0"/>
                <a:ea typeface="+mn-ea"/>
                <a:cs typeface="+mn-cs"/>
              </a:rPr>
              <a:t>  /** Describe how to eat */</a:t>
            </a:r>
          </a:p>
          <a:p>
            <a:pPr lvl="3" eaLnBrk="1" hangingPunct="1">
              <a:buNone/>
            </a:pPr>
            <a:r>
              <a:rPr lang="en-US" altLang="en-US" sz="2000" b="1" kern="1200" dirty="0">
                <a:solidFill>
                  <a:schemeClr val="tx2"/>
                </a:solidFill>
                <a:latin typeface="Courier New" panose="02070309020205020404" pitchFamily="49" charset="0"/>
                <a:ea typeface="+mn-ea"/>
                <a:cs typeface="+mn-cs"/>
              </a:rPr>
              <a:t>  public abstract String howToEat();</a:t>
            </a:r>
          </a:p>
          <a:p>
            <a:pPr lvl="3" eaLnBrk="1" hangingPunct="1">
              <a:buNone/>
            </a:pPr>
            <a:r>
              <a:rPr lang="en-US" altLang="en-US" sz="2000" b="1" kern="1200" dirty="0">
                <a:solidFill>
                  <a:schemeClr val="tx2"/>
                </a:solidFill>
                <a:latin typeface="Courier New" panose="02070309020205020404" pitchFamily="49" charset="0"/>
                <a:ea typeface="+mn-ea"/>
                <a:cs typeface="+mn-cs"/>
              </a:rPr>
              <a:t>}</a:t>
            </a:r>
          </a:p>
          <a:p>
            <a:pPr lvl="2" eaLnBrk="1" hangingPunct="1">
              <a:lnSpc>
                <a:spcPct val="90000"/>
              </a:lnSpc>
              <a:buSzPct val="65000"/>
              <a:buFont typeface="Wingdings" panose="05000000000000000000" pitchFamily="2" charset="2"/>
              <a:buNone/>
            </a:pPr>
            <a:endParaRPr lang="en-US" altLang="en-US" b="1" kern="1200" dirty="0">
              <a:solidFill>
                <a:srgbClr val="C00000"/>
              </a:solidFill>
              <a:latin typeface="Courier New" panose="02070309020205020404" pitchFamily="49" charset="0"/>
              <a:ea typeface="+mn-ea"/>
              <a:cs typeface="+mn-cs"/>
            </a:endParaRPr>
          </a:p>
        </p:txBody>
      </p:sp>
      <p:sp>
        <p:nvSpPr>
          <p:cNvPr id="34820"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20</a:t>
            </a:fld>
            <a:endParaRPr lang="en-US" altLang="en-US" sz="1400" dirty="0">
              <a:ea typeface="宋体" panose="02010600030101010101" pitchFamily="2" charset="-122"/>
            </a:endParaRPr>
          </a:p>
        </p:txBody>
      </p:sp>
      <p:sp>
        <p:nvSpPr>
          <p:cNvPr id="34821"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20</a:t>
            </a:fld>
            <a:endParaRPr lang="en-US" altLang="en-US" sz="1400" dirty="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接口是一种特殊的类</a:t>
            </a:r>
          </a:p>
        </p:txBody>
      </p:sp>
      <p:sp>
        <p:nvSpPr>
          <p:cNvPr id="35843" name="Rectangle 3"/>
          <p:cNvSpPr>
            <a:spLocks noGrp="1"/>
          </p:cNvSpPr>
          <p:nvPr>
            <p:ph idx="1"/>
          </p:nvPr>
        </p:nvSpPr>
        <p:spPr/>
        <p:txBody>
          <a:bodyPr vert="horz" wrap="square" lIns="92075" tIns="46038" rIns="92075" bIns="46038" anchor="t" anchorCtr="0"/>
          <a:lstStyle/>
          <a:p>
            <a:pPr marL="0" indent="0" eaLnBrk="1" hangingPunct="1">
              <a:buSzPct val="75000"/>
            </a:pPr>
            <a:r>
              <a:rPr lang="zh-CN" altLang="en-US" kern="1200" dirty="0">
                <a:latin typeface="+mn-lt"/>
                <a:ea typeface="宋体" panose="02010600030101010101" pitchFamily="2" charset="-122"/>
                <a:cs typeface="+mn-cs"/>
              </a:rPr>
              <a:t>在</a:t>
            </a:r>
            <a:r>
              <a:rPr lang="en-US" altLang="zh-CN" kern="1200" dirty="0">
                <a:latin typeface="+mn-lt"/>
                <a:ea typeface="宋体" panose="02010600030101010101" pitchFamily="2" charset="-122"/>
                <a:cs typeface="+mn-cs"/>
              </a:rPr>
              <a:t>Java</a:t>
            </a:r>
            <a:r>
              <a:rPr lang="zh-CN" altLang="en-US" kern="1200" dirty="0">
                <a:latin typeface="+mn-lt"/>
                <a:ea typeface="宋体" panose="02010600030101010101" pitchFamily="2" charset="-122"/>
                <a:cs typeface="+mn-cs"/>
              </a:rPr>
              <a:t>中，接口被看作是一种特殊的类。就像常规类一样，每个接口都被编译为独立的字节码文件。</a:t>
            </a:r>
            <a:endParaRPr lang="en-US" altLang="zh-CN" kern="1200" dirty="0">
              <a:latin typeface="+mn-lt"/>
              <a:ea typeface="宋体" panose="02010600030101010101" pitchFamily="2" charset="-122"/>
              <a:cs typeface="+mn-cs"/>
            </a:endParaRPr>
          </a:p>
          <a:p>
            <a:pPr marL="0" indent="0" eaLnBrk="1" hangingPunct="1">
              <a:buSzPct val="75000"/>
            </a:pPr>
            <a:endParaRPr lang="zh-CN" altLang="en-US" kern="1200" dirty="0">
              <a:latin typeface="+mn-lt"/>
              <a:ea typeface="宋体" panose="02010600030101010101" pitchFamily="2" charset="-122"/>
              <a:cs typeface="+mn-cs"/>
            </a:endParaRPr>
          </a:p>
          <a:p>
            <a:pPr marL="0" indent="0" eaLnBrk="1" hangingPunct="1">
              <a:buSzPct val="75000"/>
            </a:pPr>
            <a:r>
              <a:rPr lang="zh-CN" altLang="en-US" kern="1200" dirty="0">
                <a:latin typeface="+mn-lt"/>
                <a:ea typeface="宋体" panose="02010600030101010101" pitchFamily="2" charset="-122"/>
                <a:cs typeface="+mn-cs"/>
              </a:rPr>
              <a:t>使用接口或多或少有点像使用抽象类。例如，可以使用接口作为引用变量的数据类型或类型转换的结果等。</a:t>
            </a:r>
            <a:endParaRPr lang="en-US" altLang="zh-CN" kern="1200" dirty="0">
              <a:latin typeface="+mn-lt"/>
              <a:ea typeface="宋体" panose="02010600030101010101" pitchFamily="2" charset="-122"/>
              <a:cs typeface="+mn-cs"/>
            </a:endParaRPr>
          </a:p>
          <a:p>
            <a:pPr marL="0" indent="0" eaLnBrk="1" hangingPunct="1">
              <a:buSzPct val="75000"/>
            </a:pPr>
            <a:endParaRPr lang="zh-CN" altLang="en-US" kern="1200" dirty="0">
              <a:latin typeface="+mn-lt"/>
              <a:ea typeface="宋体" panose="02010600030101010101" pitchFamily="2" charset="-122"/>
              <a:cs typeface="+mn-cs"/>
            </a:endParaRPr>
          </a:p>
          <a:p>
            <a:pPr marL="0" indent="0" eaLnBrk="1" hangingPunct="1">
              <a:buSzPct val="75000"/>
            </a:pPr>
            <a:r>
              <a:rPr lang="zh-CN" altLang="en-US" kern="1200" dirty="0">
                <a:latin typeface="+mn-lt"/>
                <a:ea typeface="宋体" panose="02010600030101010101" pitchFamily="2" charset="-122"/>
                <a:cs typeface="+mn-cs"/>
              </a:rPr>
              <a:t>与抽象类相似，</a:t>
            </a:r>
            <a:r>
              <a:rPr lang="zh-CN" altLang="en-US" kern="1200" dirty="0">
                <a:solidFill>
                  <a:srgbClr val="C00000"/>
                </a:solidFill>
                <a:latin typeface="华文楷体" panose="02010600040101010101" pitchFamily="2" charset="-122"/>
                <a:ea typeface="华文楷体" panose="02010600040101010101" pitchFamily="2" charset="-122"/>
                <a:cs typeface="+mn-cs"/>
              </a:rPr>
              <a:t>不能使用</a:t>
            </a:r>
            <a:r>
              <a:rPr lang="en-US" altLang="zh-CN" b="1" kern="1200" dirty="0">
                <a:solidFill>
                  <a:srgbClr val="C00000"/>
                </a:solidFill>
                <a:latin typeface="Courier New" panose="02070309020205020404" pitchFamily="49" charset="0"/>
                <a:ea typeface="华文楷体" panose="02010600040101010101" pitchFamily="2" charset="-122"/>
                <a:cs typeface="+mn-cs"/>
              </a:rPr>
              <a:t>new</a:t>
            </a:r>
            <a:r>
              <a:rPr lang="zh-CN" altLang="en-US" kern="1200" dirty="0">
                <a:solidFill>
                  <a:srgbClr val="C00000"/>
                </a:solidFill>
                <a:latin typeface="华文楷体" panose="02010600040101010101" pitchFamily="2" charset="-122"/>
                <a:ea typeface="华文楷体" panose="02010600040101010101" pitchFamily="2" charset="-122"/>
                <a:cs typeface="+mn-cs"/>
              </a:rPr>
              <a:t>操作符创建接口的实例</a:t>
            </a:r>
            <a:r>
              <a:rPr lang="zh-CN" altLang="en-US" kern="1200" dirty="0">
                <a:latin typeface="+mn-lt"/>
                <a:ea typeface="宋体" panose="02010600030101010101" pitchFamily="2" charset="-122"/>
                <a:cs typeface="+mn-cs"/>
              </a:rPr>
              <a:t>。（接口根本没有构造方法！）</a:t>
            </a:r>
            <a:endParaRPr lang="zh-CN" altLang="en-US" kern="1200" dirty="0">
              <a:latin typeface="+mn-lt"/>
              <a:ea typeface="PMingLiU" pitchFamily="18" charset="-120"/>
              <a:cs typeface="+mn-cs"/>
            </a:endParaRPr>
          </a:p>
        </p:txBody>
      </p:sp>
      <p:sp>
        <p:nvSpPr>
          <p:cNvPr id="35844"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21</a:t>
            </a:fld>
            <a:endParaRPr lang="en-US" altLang="en-US" sz="1400" dirty="0">
              <a:ea typeface="宋体" panose="02010600030101010101" pitchFamily="2" charset="-122"/>
            </a:endParaRPr>
          </a:p>
        </p:txBody>
      </p:sp>
      <p:sp>
        <p:nvSpPr>
          <p:cNvPr id="35845"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21</a:t>
            </a:fld>
            <a:endParaRPr lang="en-US" altLang="en-US" sz="1400" dirty="0">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接口是一种特殊的类</a:t>
            </a:r>
          </a:p>
        </p:txBody>
      </p:sp>
      <p:sp>
        <p:nvSpPr>
          <p:cNvPr id="36869" name="Rectangle 3"/>
          <p:cNvSpPr>
            <a:spLocks noGrp="1" noChangeArrowheads="1"/>
          </p:cNvSpPr>
          <p:nvPr>
            <p:ph idx="1"/>
          </p:nvPr>
        </p:nvSpPr>
        <p:spPr/>
        <p:txBody>
          <a:bodyPr vert="horz" wrap="square" lIns="92075" tIns="46038" rIns="92075" bIns="46038" numCol="1" anchor="t" anchorCtr="0" compatLnSpc="1"/>
          <a:lstStyle/>
          <a:p>
            <a:pPr marL="0" marR="0" lvl="0" indent="0" algn="just"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F"/>
              <a:defRPr/>
            </a:pP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使用</a:t>
            </a:r>
            <a:r>
              <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implements</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关键字，类可以继承接口。（</a:t>
            </a:r>
            <a:r>
              <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UML</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类图之间用虚线表明继承关系，子类指向接口）</a:t>
            </a:r>
            <a:endPar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F"/>
              <a:defRPr/>
            </a:pPr>
            <a:endPar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F"/>
              <a:defRPr/>
            </a:pP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类和接口之间的继承关系称为</a:t>
            </a:r>
            <a:r>
              <a:rPr kumimoji="0" lang="zh-CN" altLang="en-US" sz="2400" b="0" i="0" u="none" strike="noStrike" kern="1200" cap="none" spc="0" normalizeH="0" baseline="0" noProof="0" dirty="0">
                <a:ln>
                  <a:noFill/>
                </a:ln>
                <a:solidFill>
                  <a:srgbClr val="C00000"/>
                </a:solidFill>
                <a:effectLst/>
                <a:uLnTx/>
                <a:uFillTx/>
                <a:latin typeface="华文楷体" panose="02010600040101010101" pitchFamily="2" charset="-122"/>
                <a:ea typeface="华文楷体" panose="02010600040101010101" pitchFamily="2" charset="-122"/>
                <a:cs typeface="Courier New" panose="02070309020205020404" pitchFamily="49" charset="0"/>
              </a:rPr>
              <a:t>接口继承</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a:t>
            </a:r>
            <a:r>
              <a:rPr kumimoji="0" lang="en-US" altLang="zh-CN" sz="2400" b="0" i="1"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interface inheritance</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）。因为“接口继承”和“类继承”本质上是相同的，所以都简称为继承。</a:t>
            </a:r>
            <a:endPar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F"/>
              <a:defRPr/>
            </a:pPr>
            <a:endPar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endParaRPr>
          </a:p>
          <a:p>
            <a:pPr marL="0" marR="0" lvl="0" indent="0" algn="just"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F"/>
              <a:defRPr/>
            </a:pP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“接口继承”的语法：</a:t>
            </a:r>
            <a:endPar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endParaRPr>
          </a:p>
          <a:p>
            <a:pPr marL="0" marR="0" lvl="0" indent="0" algn="ctr" defTabSz="914400" rtl="0" eaLnBrk="1" fontAlgn="base" latinLnBrk="0" hangingPunct="1">
              <a:lnSpc>
                <a:spcPct val="100000"/>
              </a:lnSpc>
              <a:spcBef>
                <a:spcPct val="20000"/>
              </a:spcBef>
              <a:spcAft>
                <a:spcPct val="0"/>
              </a:spcAft>
              <a:buClr>
                <a:schemeClr val="tx2"/>
              </a:buClr>
              <a:buSzPct val="75000"/>
              <a:buFont typeface="Monotype Sorts" pitchFamily="2" charset="2"/>
              <a:buNone/>
              <a:defRPr/>
            </a:pPr>
            <a:r>
              <a:rPr kumimoji="0" lang="en-US" altLang="zh-CN"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Courier New" panose="02070309020205020404" pitchFamily="49" charset="0"/>
                <a:ea typeface="宋体" panose="02010600030101010101" pitchFamily="2" charset="-122"/>
                <a:cs typeface="Courier New" panose="02070309020205020404" pitchFamily="49" charset="0"/>
              </a:rPr>
              <a:t>class </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Courier New" panose="02070309020205020404" pitchFamily="49" charset="0"/>
                <a:ea typeface="宋体" panose="02010600030101010101" pitchFamily="2" charset="-122"/>
                <a:cs typeface="Courier New" panose="02070309020205020404" pitchFamily="49" charset="0"/>
              </a:rPr>
              <a:t>子类名 </a:t>
            </a:r>
            <a:r>
              <a:rPr kumimoji="0" lang="en-US" altLang="zh-CN"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ourier New" panose="02070309020205020404" pitchFamily="49" charset="0"/>
                <a:ea typeface="宋体" panose="02010600030101010101" pitchFamily="2" charset="-122"/>
                <a:cs typeface="Courier New" panose="02070309020205020404" pitchFamily="49" charset="0"/>
              </a:rPr>
              <a:t>implements</a:t>
            </a:r>
            <a:r>
              <a:rPr kumimoji="0" lang="en-US" altLang="zh-CN"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Courier New" panose="02070309020205020404" pitchFamily="49" charset="0"/>
                <a:ea typeface="宋体" panose="02010600030101010101" pitchFamily="2" charset="-122"/>
                <a:cs typeface="Courier New" panose="02070309020205020404" pitchFamily="49" charset="0"/>
              </a:rPr>
              <a:t> </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Courier New" panose="02070309020205020404" pitchFamily="49" charset="0"/>
                <a:ea typeface="宋体" panose="02010600030101010101" pitchFamily="2" charset="-122"/>
                <a:cs typeface="Courier New" panose="02070309020205020404" pitchFamily="49" charset="0"/>
              </a:rPr>
              <a:t>接口名</a:t>
            </a:r>
            <a:endParaRPr kumimoji="0" lang="en-US" altLang="zh-CN"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Courier New" panose="02070309020205020404" pitchFamily="49" charset="0"/>
              <a:ea typeface="PMingLiU" pitchFamily="18" charset="-120"/>
              <a:cs typeface="Courier New" panose="02070309020205020404" pitchFamily="49" charset="0"/>
            </a:endParaRPr>
          </a:p>
          <a:p>
            <a:pPr marL="0" marR="0" lvl="0" indent="0" algn="just" defTabSz="914400" rtl="0" eaLnBrk="1" fontAlgn="base" latinLnBrk="0" hangingPunct="1">
              <a:lnSpc>
                <a:spcPct val="100000"/>
              </a:lnSpc>
              <a:spcBef>
                <a:spcPct val="20000"/>
              </a:spcBef>
              <a:spcAft>
                <a:spcPct val="0"/>
              </a:spcAft>
              <a:buClr>
                <a:schemeClr val="tx2"/>
              </a:buClr>
              <a:buSzPct val="75000"/>
              <a:buFont typeface="Monotype Sorts" pitchFamily="2" charset="2"/>
              <a:buNone/>
              <a:defRPr/>
            </a:pPr>
            <a:r>
              <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  </a:t>
            </a:r>
          </a:p>
          <a:p>
            <a:pPr marL="0" marR="0" lvl="0" indent="0" algn="just" defTabSz="914400" rtl="0" eaLnBrk="1" fontAlgn="base" latinLnBrk="0" hangingPunct="1">
              <a:lnSpc>
                <a:spcPct val="100000"/>
              </a:lnSpc>
              <a:spcBef>
                <a:spcPct val="20000"/>
              </a:spcBef>
              <a:spcAft>
                <a:spcPct val="0"/>
              </a:spcAft>
              <a:buClr>
                <a:schemeClr val="tx2"/>
              </a:buClr>
              <a:buSzPct val="75000"/>
              <a:buFont typeface="Monotype Sorts" pitchFamily="2" charset="2"/>
              <a:buNone/>
              <a:defRPr/>
            </a:pP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rPr>
              <a:t>对比“类继承”的语法 ：</a:t>
            </a:r>
            <a:endPar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Courier New" panose="02070309020205020404" pitchFamily="49" charset="0"/>
            </a:endParaRPr>
          </a:p>
          <a:p>
            <a:pPr marL="0" marR="0" lvl="0" indent="0" algn="ctr" defTabSz="914400" rtl="0" eaLnBrk="1" fontAlgn="base" latinLnBrk="0" hangingPunct="1">
              <a:lnSpc>
                <a:spcPct val="100000"/>
              </a:lnSpc>
              <a:spcBef>
                <a:spcPct val="20000"/>
              </a:spcBef>
              <a:spcAft>
                <a:spcPct val="0"/>
              </a:spcAft>
              <a:buClr>
                <a:schemeClr val="tx2"/>
              </a:buClr>
              <a:buSzPct val="75000"/>
              <a:buFont typeface="Monotype Sorts" pitchFamily="2" charset="2"/>
              <a:buNone/>
              <a:defRPr/>
            </a:pPr>
            <a:r>
              <a:rPr kumimoji="0" lang="en-US" altLang="zh-CN"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Courier New" panose="02070309020205020404" pitchFamily="49" charset="0"/>
                <a:ea typeface="宋体" panose="02010600030101010101" pitchFamily="2" charset="-122"/>
                <a:cs typeface="Courier New" panose="02070309020205020404" pitchFamily="49" charset="0"/>
              </a:rPr>
              <a:t>class </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Courier New" panose="02070309020205020404" pitchFamily="49" charset="0"/>
                <a:ea typeface="宋体" panose="02010600030101010101" pitchFamily="2" charset="-122"/>
                <a:cs typeface="Courier New" panose="02070309020205020404" pitchFamily="49" charset="0"/>
              </a:rPr>
              <a:t>子类名 </a:t>
            </a:r>
            <a:r>
              <a:rPr kumimoji="0" lang="en-US" altLang="zh-CN"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Courier New" panose="02070309020205020404" pitchFamily="49" charset="0"/>
                <a:ea typeface="宋体" panose="02010600030101010101" pitchFamily="2" charset="-122"/>
                <a:cs typeface="Courier New" panose="02070309020205020404" pitchFamily="49" charset="0"/>
              </a:rPr>
              <a:t>extends </a:t>
            </a:r>
            <a:r>
              <a:rPr kumimoji="0" lang="zh-CN" altLang="en-US"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Courier New" panose="02070309020205020404" pitchFamily="49" charset="0"/>
                <a:ea typeface="宋体" panose="02010600030101010101" pitchFamily="2" charset="-122"/>
                <a:cs typeface="Courier New" panose="02070309020205020404" pitchFamily="49" charset="0"/>
              </a:rPr>
              <a:t>父类名</a:t>
            </a:r>
            <a:endParaRPr kumimoji="0" lang="en-US" altLang="zh-CN" sz="24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Courier New" panose="02070309020205020404" pitchFamily="49" charset="0"/>
              <a:ea typeface="PMingLiU" pitchFamily="18" charset="-120"/>
              <a:cs typeface="Courier New" panose="02070309020205020404" pitchFamily="49" charset="0"/>
            </a:endParaRPr>
          </a:p>
          <a:p>
            <a:pPr marL="0" marR="0" lvl="0" indent="0" algn="ctr" defTabSz="914400" rtl="0" eaLnBrk="1" fontAlgn="base" latinLnBrk="0" hangingPunct="1">
              <a:lnSpc>
                <a:spcPct val="100000"/>
              </a:lnSpc>
              <a:spcBef>
                <a:spcPct val="20000"/>
              </a:spcBef>
              <a:spcAft>
                <a:spcPct val="0"/>
              </a:spcAft>
              <a:buClr>
                <a:schemeClr val="tx2"/>
              </a:buClr>
              <a:buSzPct val="75000"/>
              <a:buFont typeface="Monotype Sorts" pitchFamily="2" charset="2"/>
              <a:buNone/>
              <a:defRPr/>
            </a:pPr>
            <a:endParaRPr kumimoji="0" lang="en-US" altLang="zh-CN" sz="2400" b="1" i="0" u="none" strike="noStrike" kern="1200" cap="none" spc="0" normalizeH="0" baseline="0" noProof="0" dirty="0">
              <a:ln>
                <a:noFill/>
              </a:ln>
              <a:solidFill>
                <a:srgbClr val="FF0000"/>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
        <p:nvSpPr>
          <p:cNvPr id="36868"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22</a:t>
            </a:fld>
            <a:endParaRPr lang="en-US" altLang="en-US" sz="1400" dirty="0">
              <a:ea typeface="宋体" panose="02010600030101010101" pitchFamily="2" charset="-122"/>
            </a:endParaRPr>
          </a:p>
        </p:txBody>
      </p:sp>
      <p:sp>
        <p:nvSpPr>
          <p:cNvPr id="2"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22</a:t>
            </a:fld>
            <a:endParaRPr lang="en-US" altLang="en-US" sz="1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9">
                                            <p:txEl>
                                              <p:pRg st="7" end="7"/>
                                            </p:txEl>
                                          </p:spTgt>
                                        </p:tgtEl>
                                        <p:attrNameLst>
                                          <p:attrName>style.visibility</p:attrName>
                                        </p:attrNameLst>
                                      </p:cBhvr>
                                      <p:to>
                                        <p:strVal val="visible"/>
                                      </p:to>
                                    </p:set>
                                    <p:animEffect transition="in" filter="blinds(horizontal)">
                                      <p:cBhvr>
                                        <p:cTn id="7" dur="500"/>
                                        <p:tgtEl>
                                          <p:spTgt spid="36869">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6869">
                                            <p:txEl>
                                              <p:pRg st="8" end="8"/>
                                            </p:txEl>
                                          </p:spTgt>
                                        </p:tgtEl>
                                        <p:attrNameLst>
                                          <p:attrName>style.visibility</p:attrName>
                                        </p:attrNameLst>
                                      </p:cBhvr>
                                      <p:to>
                                        <p:strVal val="visible"/>
                                      </p:to>
                                    </p:set>
                                    <p:animEffect transition="in" filter="blinds(horizontal)">
                                      <p:cBhvr>
                                        <p:cTn id="10" dur="500"/>
                                        <p:tgtEl>
                                          <p:spTgt spid="3686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接口是一种特殊的类</a:t>
            </a:r>
          </a:p>
        </p:txBody>
      </p:sp>
      <p:sp>
        <p:nvSpPr>
          <p:cNvPr id="37891" name="Rectangle 3"/>
          <p:cNvSpPr>
            <a:spLocks noGrp="1"/>
          </p:cNvSpPr>
          <p:nvPr>
            <p:ph idx="1"/>
          </p:nvPr>
        </p:nvSpPr>
        <p:spPr/>
        <p:txBody>
          <a:bodyPr vert="horz" wrap="square" lIns="92075" tIns="46038" rIns="92075" bIns="46038" anchor="t" anchorCtr="0"/>
          <a:lstStyle/>
          <a:p>
            <a:pPr marL="0" indent="0" eaLnBrk="1" hangingPunct="1">
              <a:buSzPct val="75000"/>
            </a:pPr>
            <a:r>
              <a:rPr lang="zh-CN" altLang="en-US" kern="1200" dirty="0">
                <a:latin typeface="+mn-lt"/>
                <a:ea typeface="宋体" panose="02010600030101010101" pitchFamily="2" charset="-122"/>
                <a:cs typeface="+mn-cs"/>
              </a:rPr>
              <a:t>一个子类最多只能</a:t>
            </a:r>
            <a:r>
              <a:rPr lang="zh-CN" altLang="en-US" kern="1200" dirty="0">
                <a:solidFill>
                  <a:srgbClr val="C00000"/>
                </a:solidFill>
                <a:latin typeface="Courier New" panose="02070309020205020404" pitchFamily="49" charset="0"/>
                <a:ea typeface="宋体" panose="02010600030101010101" pitchFamily="2" charset="-122"/>
                <a:cs typeface="+mn-cs"/>
              </a:rPr>
              <a:t>类继承</a:t>
            </a:r>
            <a:r>
              <a:rPr lang="en-US" altLang="zh-CN" kern="1200" dirty="0">
                <a:solidFill>
                  <a:srgbClr val="C00000"/>
                </a:solidFill>
                <a:latin typeface="+mn-lt"/>
                <a:ea typeface="宋体" panose="02010600030101010101" pitchFamily="2" charset="-122"/>
                <a:cs typeface="+mn-cs"/>
              </a:rPr>
              <a:t>(</a:t>
            </a:r>
            <a:r>
              <a:rPr lang="en-US" altLang="zh-CN" i="1" kern="1200" dirty="0">
                <a:solidFill>
                  <a:srgbClr val="C00000"/>
                </a:solidFill>
                <a:latin typeface="+mn-lt"/>
                <a:ea typeface="宋体" panose="02010600030101010101" pitchFamily="2" charset="-122"/>
                <a:cs typeface="+mn-cs"/>
              </a:rPr>
              <a:t>extends</a:t>
            </a:r>
            <a:r>
              <a:rPr lang="en-US" altLang="zh-CN" kern="1200" dirty="0">
                <a:solidFill>
                  <a:srgbClr val="C00000"/>
                </a:solidFill>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一个父类。</a:t>
            </a:r>
            <a:endParaRPr lang="en-US" altLang="zh-CN" kern="1200" dirty="0">
              <a:latin typeface="+mn-lt"/>
              <a:ea typeface="宋体" panose="02010600030101010101" pitchFamily="2" charset="-122"/>
              <a:cs typeface="+mn-cs"/>
            </a:endParaRPr>
          </a:p>
          <a:p>
            <a:pPr marL="0" indent="0" eaLnBrk="1" hangingPunct="1">
              <a:buSzPct val="75000"/>
              <a:buFont typeface="Monotype Sorts" pitchFamily="2" charset="2"/>
              <a:buNone/>
            </a:pPr>
            <a:r>
              <a:rPr lang="zh-CN" altLang="en-US" kern="1200" dirty="0">
                <a:latin typeface="+mn-lt"/>
                <a:ea typeface="宋体" panose="02010600030101010101" pitchFamily="2" charset="-122"/>
                <a:cs typeface="+mn-cs"/>
              </a:rPr>
              <a:t>（</a:t>
            </a:r>
            <a:r>
              <a:rPr lang="zh-CN" altLang="en-US" kern="1200" dirty="0">
                <a:latin typeface="华文楷体" panose="02010600040101010101" pitchFamily="2" charset="-122"/>
                <a:ea typeface="华文楷体" panose="02010600040101010101" pitchFamily="2" charset="-122"/>
                <a:cs typeface="+mn-cs"/>
              </a:rPr>
              <a:t>原因：单一继承</a:t>
            </a:r>
            <a:r>
              <a:rPr lang="zh-CN" altLang="en-US" kern="1200" dirty="0">
                <a:latin typeface="+mn-lt"/>
                <a:ea typeface="宋体" panose="02010600030101010101" pitchFamily="2" charset="-122"/>
                <a:cs typeface="+mn-cs"/>
              </a:rPr>
              <a:t>）</a:t>
            </a:r>
            <a:endParaRPr lang="en-US" altLang="zh-CN" kern="1200" dirty="0">
              <a:latin typeface="+mn-lt"/>
              <a:ea typeface="宋体" panose="02010600030101010101" pitchFamily="2" charset="-122"/>
              <a:cs typeface="+mn-cs"/>
            </a:endParaRPr>
          </a:p>
          <a:p>
            <a:pPr marL="0" indent="0" eaLnBrk="1" hangingPunct="1">
              <a:buSzPct val="75000"/>
            </a:pPr>
            <a:endParaRPr lang="en-US" altLang="zh-CN" kern="1200" dirty="0">
              <a:latin typeface="+mn-lt"/>
              <a:ea typeface="宋体" panose="02010600030101010101" pitchFamily="2" charset="-122"/>
              <a:cs typeface="+mn-cs"/>
            </a:endParaRPr>
          </a:p>
          <a:p>
            <a:pPr marL="0" indent="0" eaLnBrk="1" hangingPunct="1">
              <a:buSzPct val="75000"/>
            </a:pPr>
            <a:r>
              <a:rPr lang="zh-CN" altLang="en-US" kern="1200" dirty="0">
                <a:latin typeface="+mn-lt"/>
                <a:ea typeface="宋体" panose="02010600030101010101" pitchFamily="2" charset="-122"/>
                <a:cs typeface="+mn-cs"/>
              </a:rPr>
              <a:t>但子类可以同时</a:t>
            </a:r>
            <a:r>
              <a:rPr lang="zh-CN" altLang="en-US" kern="1200" dirty="0">
                <a:solidFill>
                  <a:srgbClr val="008000"/>
                </a:solidFill>
                <a:latin typeface="+mn-lt"/>
                <a:ea typeface="宋体" panose="02010600030101010101" pitchFamily="2" charset="-122"/>
                <a:cs typeface="+mn-cs"/>
              </a:rPr>
              <a:t>接口继承</a:t>
            </a:r>
            <a:r>
              <a:rPr lang="en-US" altLang="zh-CN" kern="1200" dirty="0">
                <a:solidFill>
                  <a:srgbClr val="008000"/>
                </a:solidFill>
                <a:latin typeface="+mn-lt"/>
                <a:ea typeface="宋体" panose="02010600030101010101" pitchFamily="2" charset="-122"/>
                <a:cs typeface="+mn-cs"/>
              </a:rPr>
              <a:t>(</a:t>
            </a:r>
            <a:r>
              <a:rPr lang="en-US" altLang="zh-CN" i="1" kern="1200" dirty="0">
                <a:solidFill>
                  <a:srgbClr val="008000"/>
                </a:solidFill>
                <a:latin typeface="+mn-lt"/>
                <a:ea typeface="宋体" panose="02010600030101010101" pitchFamily="2" charset="-122"/>
                <a:cs typeface="+mn-cs"/>
              </a:rPr>
              <a:t>implements</a:t>
            </a:r>
            <a:r>
              <a:rPr lang="en-US" altLang="zh-CN" kern="1200" dirty="0">
                <a:solidFill>
                  <a:srgbClr val="008000"/>
                </a:solidFill>
                <a:latin typeface="+mn-lt"/>
                <a:ea typeface="宋体" panose="02010600030101010101" pitchFamily="2" charset="-122"/>
                <a:cs typeface="+mn-cs"/>
              </a:rPr>
              <a:t>)</a:t>
            </a:r>
            <a:r>
              <a:rPr lang="zh-CN" altLang="en-US" kern="1200" dirty="0">
                <a:latin typeface="+mn-lt"/>
                <a:ea typeface="宋体" panose="02010600030101010101" pitchFamily="2" charset="-122"/>
                <a:cs typeface="+mn-cs"/>
              </a:rPr>
              <a:t>多个接口。</a:t>
            </a:r>
            <a:endParaRPr lang="en-US" altLang="zh-CN" b="1" kern="1200" dirty="0">
              <a:solidFill>
                <a:srgbClr val="FF0000"/>
              </a:solidFill>
              <a:latin typeface="Courier New" panose="02070309020205020404" pitchFamily="49" charset="0"/>
              <a:ea typeface="宋体" panose="02010600030101010101" pitchFamily="2" charset="-122"/>
              <a:cs typeface="+mn-cs"/>
            </a:endParaRPr>
          </a:p>
          <a:p>
            <a:pPr marL="0" indent="0" eaLnBrk="1" hangingPunct="1">
              <a:buSzPct val="75000"/>
            </a:pPr>
            <a:endParaRPr lang="en-US" altLang="zh-CN" b="1" kern="1200" dirty="0">
              <a:solidFill>
                <a:srgbClr val="FF0000"/>
              </a:solidFill>
              <a:latin typeface="Courier New" panose="02070309020205020404" pitchFamily="49" charset="0"/>
              <a:ea typeface="宋体" panose="02010600030101010101" pitchFamily="2" charset="-122"/>
              <a:cs typeface="+mn-cs"/>
            </a:endParaRPr>
          </a:p>
          <a:p>
            <a:pPr marL="0" indent="0" eaLnBrk="1" hangingPunct="1">
              <a:buSzPct val="75000"/>
            </a:pPr>
            <a:r>
              <a:rPr lang="zh-CN" altLang="en-US" kern="1200" dirty="0">
                <a:latin typeface="Courier New" panose="02070309020205020404" pitchFamily="49" charset="0"/>
                <a:ea typeface="宋体" panose="02010600030101010101" pitchFamily="2" charset="-122"/>
                <a:cs typeface="+mn-cs"/>
              </a:rPr>
              <a:t>一个子类可以同时</a:t>
            </a:r>
            <a:r>
              <a:rPr lang="zh-CN" altLang="en-US" kern="1200" dirty="0">
                <a:solidFill>
                  <a:srgbClr val="C00000"/>
                </a:solidFill>
                <a:latin typeface="Courier New" panose="02070309020205020404" pitchFamily="49" charset="0"/>
                <a:ea typeface="宋体" panose="02010600030101010101" pitchFamily="2" charset="-122"/>
                <a:cs typeface="+mn-cs"/>
              </a:rPr>
              <a:t>类继承</a:t>
            </a:r>
            <a:r>
              <a:rPr lang="en-US" altLang="zh-CN" kern="1200" dirty="0">
                <a:solidFill>
                  <a:srgbClr val="C00000"/>
                </a:solidFill>
                <a:latin typeface="+mn-lt"/>
                <a:ea typeface="宋体" panose="02010600030101010101" pitchFamily="2" charset="-122"/>
                <a:cs typeface="+mn-cs"/>
              </a:rPr>
              <a:t>(</a:t>
            </a:r>
            <a:r>
              <a:rPr lang="en-US" altLang="zh-CN" i="1" kern="1200" dirty="0">
                <a:solidFill>
                  <a:srgbClr val="C00000"/>
                </a:solidFill>
                <a:latin typeface="+mn-lt"/>
                <a:ea typeface="宋体" panose="02010600030101010101" pitchFamily="2" charset="-122"/>
                <a:cs typeface="+mn-cs"/>
              </a:rPr>
              <a:t>extends</a:t>
            </a:r>
            <a:r>
              <a:rPr lang="en-US" altLang="zh-CN" kern="1200" dirty="0">
                <a:solidFill>
                  <a:srgbClr val="C00000"/>
                </a:solidFill>
                <a:latin typeface="+mn-lt"/>
                <a:ea typeface="宋体" panose="02010600030101010101" pitchFamily="2" charset="-122"/>
                <a:cs typeface="+mn-cs"/>
              </a:rPr>
              <a:t>)</a:t>
            </a:r>
            <a:r>
              <a:rPr lang="zh-CN" altLang="en-US" kern="1200" dirty="0">
                <a:latin typeface="Courier New" panose="02070309020205020404" pitchFamily="49" charset="0"/>
                <a:ea typeface="宋体" panose="02010600030101010101" pitchFamily="2" charset="-122"/>
                <a:cs typeface="+mn-cs"/>
              </a:rPr>
              <a:t>一个父类，和</a:t>
            </a:r>
            <a:r>
              <a:rPr lang="zh-CN" altLang="en-US" kern="1200" dirty="0">
                <a:solidFill>
                  <a:srgbClr val="008000"/>
                </a:solidFill>
                <a:latin typeface="Courier New" panose="02070309020205020404" pitchFamily="49" charset="0"/>
                <a:ea typeface="宋体" panose="02010600030101010101" pitchFamily="2" charset="-122"/>
                <a:cs typeface="+mn-cs"/>
              </a:rPr>
              <a:t>接口继承</a:t>
            </a:r>
            <a:r>
              <a:rPr lang="en-US" altLang="zh-CN" kern="1200" dirty="0">
                <a:solidFill>
                  <a:srgbClr val="008000"/>
                </a:solidFill>
                <a:latin typeface="+mn-lt"/>
                <a:ea typeface="宋体" panose="02010600030101010101" pitchFamily="2" charset="-122"/>
                <a:cs typeface="+mn-cs"/>
              </a:rPr>
              <a:t>(</a:t>
            </a:r>
            <a:r>
              <a:rPr lang="en-US" altLang="zh-CN" i="1" kern="1200" dirty="0">
                <a:solidFill>
                  <a:srgbClr val="008000"/>
                </a:solidFill>
                <a:latin typeface="+mn-lt"/>
                <a:ea typeface="宋体" panose="02010600030101010101" pitchFamily="2" charset="-122"/>
                <a:cs typeface="+mn-cs"/>
              </a:rPr>
              <a:t>implements</a:t>
            </a:r>
            <a:r>
              <a:rPr lang="en-US" altLang="zh-CN" kern="1200" dirty="0">
                <a:solidFill>
                  <a:srgbClr val="008000"/>
                </a:solidFill>
                <a:latin typeface="+mn-lt"/>
                <a:ea typeface="宋体" panose="02010600030101010101" pitchFamily="2" charset="-122"/>
                <a:cs typeface="+mn-cs"/>
              </a:rPr>
              <a:t>)</a:t>
            </a:r>
            <a:r>
              <a:rPr lang="zh-CN" altLang="en-US" kern="1200" dirty="0">
                <a:latin typeface="Courier New" panose="02070309020205020404" pitchFamily="49" charset="0"/>
                <a:ea typeface="宋体" panose="02010600030101010101" pitchFamily="2" charset="-122"/>
                <a:cs typeface="+mn-cs"/>
              </a:rPr>
              <a:t>多个接口。</a:t>
            </a:r>
            <a:endParaRPr lang="en-US" altLang="zh-CN" kern="1200" dirty="0">
              <a:latin typeface="Courier New" panose="02070309020205020404" pitchFamily="49" charset="0"/>
              <a:ea typeface="宋体" panose="02010600030101010101" pitchFamily="2" charset="-122"/>
              <a:cs typeface="+mn-cs"/>
            </a:endParaRPr>
          </a:p>
          <a:p>
            <a:pPr marL="0" indent="0" eaLnBrk="1" hangingPunct="1">
              <a:buSzPct val="75000"/>
              <a:buFont typeface="Monotype Sorts" pitchFamily="2" charset="2"/>
              <a:buNone/>
            </a:pPr>
            <a:endParaRPr lang="en-US" altLang="zh-CN" sz="2400" b="1" kern="1200" dirty="0">
              <a:latin typeface="华文楷体" panose="02010600040101010101" pitchFamily="2" charset="-122"/>
              <a:ea typeface="华文楷体" panose="02010600040101010101" pitchFamily="2" charset="-122"/>
              <a:cs typeface="+mn-cs"/>
            </a:endParaRPr>
          </a:p>
          <a:p>
            <a:pPr marL="0" indent="0" eaLnBrk="1" hangingPunct="1">
              <a:buSzPct val="75000"/>
              <a:buFont typeface="Monotype Sorts" pitchFamily="2" charset="2"/>
              <a:buNone/>
            </a:pPr>
            <a:r>
              <a:rPr lang="zh-CN" altLang="en-US" sz="2400" b="1" kern="1200" dirty="0">
                <a:latin typeface="华文楷体" panose="02010600040101010101" pitchFamily="2" charset="-122"/>
                <a:ea typeface="华文楷体" panose="02010600040101010101" pitchFamily="2" charset="-122"/>
                <a:cs typeface="+mn-cs"/>
              </a:rPr>
              <a:t>例如：</a:t>
            </a:r>
            <a:r>
              <a:rPr lang="en-US" altLang="zh-CN" sz="2400" b="1" kern="1200" dirty="0">
                <a:latin typeface="华文楷体" panose="02010600040101010101" pitchFamily="2" charset="-122"/>
                <a:ea typeface="华文楷体" panose="02010600040101010101" pitchFamily="2" charset="-122"/>
                <a:cs typeface="+mn-cs"/>
              </a:rPr>
              <a:t>   </a:t>
            </a:r>
          </a:p>
          <a:p>
            <a:pPr marL="0" indent="0" eaLnBrk="1" hangingPunct="1">
              <a:buSzPct val="75000"/>
              <a:buFont typeface="Monotype Sorts" pitchFamily="2" charset="2"/>
              <a:buNone/>
            </a:pPr>
            <a:r>
              <a:rPr lang="en-US" altLang="zh-CN" sz="2000" b="1" kern="1200" dirty="0">
                <a:latin typeface="Courier New" panose="02070309020205020404" pitchFamily="49" charset="0"/>
                <a:ea typeface="华文楷体" panose="02010600040101010101" pitchFamily="2" charset="-122"/>
                <a:cs typeface="+mn-cs"/>
              </a:rPr>
              <a:t>   class Chicken </a:t>
            </a:r>
            <a:r>
              <a:rPr lang="en-US" altLang="zh-CN" sz="2000" b="1" kern="1200" dirty="0">
                <a:solidFill>
                  <a:srgbClr val="C00000"/>
                </a:solidFill>
                <a:latin typeface="Courier New" panose="02070309020205020404" pitchFamily="49" charset="0"/>
                <a:ea typeface="华文楷体" panose="02010600040101010101" pitchFamily="2" charset="-122"/>
                <a:cs typeface="+mn-cs"/>
              </a:rPr>
              <a:t>extends</a:t>
            </a:r>
            <a:r>
              <a:rPr lang="en-US" altLang="zh-CN" sz="2000" b="1" kern="1200" dirty="0">
                <a:latin typeface="Courier New" panose="02070309020205020404" pitchFamily="49" charset="0"/>
                <a:ea typeface="华文楷体" panose="02010600040101010101" pitchFamily="2" charset="-122"/>
                <a:cs typeface="+mn-cs"/>
              </a:rPr>
              <a:t> Animal </a:t>
            </a:r>
            <a:r>
              <a:rPr lang="en-US" altLang="zh-CN" sz="2000" b="1" kern="1200" dirty="0">
                <a:solidFill>
                  <a:srgbClr val="008000"/>
                </a:solidFill>
                <a:latin typeface="Courier New" panose="02070309020205020404" pitchFamily="49" charset="0"/>
                <a:ea typeface="华文楷体" panose="02010600040101010101" pitchFamily="2" charset="-122"/>
                <a:cs typeface="+mn-cs"/>
              </a:rPr>
              <a:t>implements</a:t>
            </a:r>
            <a:r>
              <a:rPr lang="en-US" altLang="zh-CN" sz="2000" b="1" kern="1200" dirty="0">
                <a:latin typeface="Courier New" panose="02070309020205020404" pitchFamily="49" charset="0"/>
                <a:ea typeface="华文楷体" panose="02010600040101010101" pitchFamily="2" charset="-122"/>
                <a:cs typeface="+mn-cs"/>
              </a:rPr>
              <a:t> Edible</a:t>
            </a:r>
            <a:endParaRPr lang="en-US" altLang="zh-CN" sz="2000" kern="1200" dirty="0">
              <a:latin typeface="Courier New" panose="02070309020205020404" pitchFamily="49" charset="0"/>
              <a:ea typeface="华文楷体" panose="02010600040101010101" pitchFamily="2" charset="-122"/>
              <a:cs typeface="+mn-cs"/>
            </a:endParaRPr>
          </a:p>
        </p:txBody>
      </p:sp>
      <p:sp>
        <p:nvSpPr>
          <p:cNvPr id="37892"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23</a:t>
            </a:fld>
            <a:endParaRPr lang="en-US" altLang="en-US" sz="1400" dirty="0">
              <a:ea typeface="宋体" panose="02010600030101010101" pitchFamily="2" charset="-122"/>
            </a:endParaRPr>
          </a:p>
        </p:txBody>
      </p:sp>
      <p:sp>
        <p:nvSpPr>
          <p:cNvPr id="37893"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23</a:t>
            </a:fld>
            <a:endParaRPr lang="en-US" altLang="en-US" sz="1400" dirty="0">
              <a:latin typeface="Times New Roman" panose="02020603050405020304" pitchFamily="18" charset="0"/>
            </a:endParaRPr>
          </a:p>
        </p:txBody>
      </p:sp>
      <p:sp>
        <p:nvSpPr>
          <p:cNvPr id="6" name="矩形 5"/>
          <p:cNvSpPr/>
          <p:nvPr/>
        </p:nvSpPr>
        <p:spPr>
          <a:xfrm>
            <a:off x="3276600" y="5486400"/>
            <a:ext cx="2209800" cy="381000"/>
          </a:xfrm>
          <a:prstGeom prst="rect">
            <a:avLst/>
          </a:prstGeom>
          <a:solidFill>
            <a:schemeClr val="bg1">
              <a:alpha val="0"/>
            </a:schemeClr>
          </a:solidFill>
          <a:ln w="12700" cap="flat" cmpd="sng">
            <a:solidFill>
              <a:schemeClr val="tx1"/>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sp>
        <p:nvSpPr>
          <p:cNvPr id="7" name="矩形 6"/>
          <p:cNvSpPr/>
          <p:nvPr/>
        </p:nvSpPr>
        <p:spPr>
          <a:xfrm>
            <a:off x="5562600" y="5486400"/>
            <a:ext cx="2743200" cy="381000"/>
          </a:xfrm>
          <a:prstGeom prst="rect">
            <a:avLst/>
          </a:prstGeom>
          <a:solidFill>
            <a:schemeClr val="bg1">
              <a:alpha val="0"/>
            </a:schemeClr>
          </a:solidFill>
          <a:ln w="12700" cap="flat" cmpd="sng">
            <a:solidFill>
              <a:schemeClr val="tx1"/>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示例</a:t>
            </a:r>
          </a:p>
        </p:txBody>
      </p:sp>
      <p:sp>
        <p:nvSpPr>
          <p:cNvPr id="38915"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zh-CN" altLang="en-US" sz="2400" kern="1200" dirty="0">
                <a:latin typeface="+mn-lt"/>
                <a:ea typeface="宋体" panose="02010600030101010101" pitchFamily="2" charset="-122"/>
                <a:cs typeface="+mn-cs"/>
              </a:rPr>
              <a:t>可以使用</a:t>
            </a:r>
            <a:r>
              <a:rPr lang="en-US" altLang="zh-CN" sz="2400" b="1" kern="1200" dirty="0">
                <a:latin typeface="Courier New" panose="02070309020205020404" pitchFamily="49" charset="0"/>
                <a:ea typeface="宋体" panose="02010600030101010101" pitchFamily="2" charset="-122"/>
                <a:cs typeface="+mn-cs"/>
              </a:rPr>
              <a:t>Edible</a:t>
            </a:r>
            <a:r>
              <a:rPr lang="zh-CN" altLang="en-US" sz="2400" kern="1200" dirty="0">
                <a:latin typeface="+mn-lt"/>
                <a:ea typeface="宋体" panose="02010600030101010101" pitchFamily="2" charset="-122"/>
                <a:cs typeface="+mn-cs"/>
              </a:rPr>
              <a:t>接口明确一个对象是否可食用。这需要使用</a:t>
            </a:r>
            <a:r>
              <a:rPr lang="en-US" altLang="zh-CN" sz="2400" b="1" kern="1200" dirty="0">
                <a:latin typeface="Courier New" panose="02070309020205020404" pitchFamily="49" charset="0"/>
                <a:ea typeface="宋体" panose="02010600030101010101" pitchFamily="2" charset="-122"/>
                <a:cs typeface="+mn-cs"/>
              </a:rPr>
              <a:t>implements</a:t>
            </a:r>
            <a:r>
              <a:rPr lang="zh-CN" altLang="en-US" sz="2400" kern="1200" dirty="0">
                <a:latin typeface="+mn-lt"/>
                <a:ea typeface="宋体" panose="02010600030101010101" pitchFamily="2" charset="-122"/>
                <a:cs typeface="+mn-cs"/>
              </a:rPr>
              <a:t>关键字让对象的类实现这个接口来完成。例如，</a:t>
            </a:r>
            <a:r>
              <a:rPr lang="en-US" altLang="en-US" sz="2400" b="1" kern="1200" dirty="0">
                <a:latin typeface="Courier New" panose="02070309020205020404" pitchFamily="49" charset="0"/>
                <a:ea typeface="宋体" panose="02010600030101010101" pitchFamily="2" charset="-122"/>
                <a:cs typeface="+mn-cs"/>
              </a:rPr>
              <a:t>TestEdible</a:t>
            </a:r>
            <a:r>
              <a:rPr lang="en-US" altLang="zh-CN" sz="2400" kern="1200" dirty="0">
                <a:latin typeface="+mn-lt"/>
                <a:ea typeface="宋体" panose="02010600030101010101" pitchFamily="2" charset="-122"/>
                <a:cs typeface="+mn-cs"/>
              </a:rPr>
              <a:t>例子</a:t>
            </a:r>
            <a:r>
              <a:rPr lang="zh-CN" altLang="en-US" sz="2400" kern="1200" dirty="0">
                <a:latin typeface="+mn-lt"/>
                <a:ea typeface="宋体" panose="02010600030101010101" pitchFamily="2" charset="-122"/>
                <a:cs typeface="+mn-cs"/>
              </a:rPr>
              <a:t>中的</a:t>
            </a:r>
            <a:r>
              <a:rPr lang="en-US" altLang="zh-CN" sz="2400" b="1" kern="1200" dirty="0">
                <a:latin typeface="Courier New" panose="02070309020205020404" pitchFamily="49" charset="0"/>
                <a:ea typeface="宋体" panose="02010600030101010101" pitchFamily="2" charset="-122"/>
                <a:cs typeface="+mn-cs"/>
              </a:rPr>
              <a:t>Chicken</a:t>
            </a:r>
            <a:r>
              <a:rPr lang="zh-CN" altLang="en-US" sz="2400" kern="1200" dirty="0">
                <a:latin typeface="+mn-lt"/>
                <a:ea typeface="宋体" panose="02010600030101010101" pitchFamily="2" charset="-122"/>
                <a:cs typeface="+mn-cs"/>
              </a:rPr>
              <a:t>类和</a:t>
            </a:r>
            <a:r>
              <a:rPr lang="en-US" altLang="zh-CN" sz="2400" b="1" kern="1200" dirty="0">
                <a:latin typeface="Courier New" panose="02070309020205020404" pitchFamily="49" charset="0"/>
                <a:ea typeface="宋体" panose="02010600030101010101" pitchFamily="2" charset="-122"/>
                <a:cs typeface="+mn-cs"/>
              </a:rPr>
              <a:t>Fruit</a:t>
            </a:r>
            <a:r>
              <a:rPr lang="zh-CN" altLang="en-US" sz="2400" kern="1200" dirty="0">
                <a:latin typeface="+mn-lt"/>
                <a:ea typeface="宋体" panose="02010600030101010101" pitchFamily="2" charset="-122"/>
                <a:cs typeface="+mn-cs"/>
              </a:rPr>
              <a:t>类实现</a:t>
            </a:r>
            <a:r>
              <a:rPr lang="en-US" altLang="zh-CN" sz="2400" b="1" kern="1200" dirty="0">
                <a:latin typeface="Courier New" panose="02070309020205020404" pitchFamily="49" charset="0"/>
                <a:ea typeface="宋体" panose="02010600030101010101" pitchFamily="2" charset="-122"/>
                <a:cs typeface="+mn-cs"/>
              </a:rPr>
              <a:t>Edible</a:t>
            </a:r>
            <a:r>
              <a:rPr lang="zh-CN" altLang="en-US" sz="2400" kern="1200" dirty="0">
                <a:latin typeface="+mn-lt"/>
                <a:ea typeface="宋体" panose="02010600030101010101" pitchFamily="2" charset="-122"/>
                <a:cs typeface="+mn-cs"/>
              </a:rPr>
              <a:t>接口。</a:t>
            </a:r>
            <a:endParaRPr lang="en-US" altLang="en-US" sz="2400" kern="1200" dirty="0">
              <a:latin typeface="+mn-lt"/>
              <a:ea typeface="+mn-ea"/>
              <a:cs typeface="+mn-cs"/>
            </a:endParaRPr>
          </a:p>
        </p:txBody>
      </p:sp>
      <p:sp>
        <p:nvSpPr>
          <p:cNvPr id="38916"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24</a:t>
            </a:fld>
            <a:endParaRPr lang="en-US" altLang="en-US" sz="1400" dirty="0">
              <a:ea typeface="宋体" panose="02010600030101010101" pitchFamily="2" charset="-122"/>
            </a:endParaRPr>
          </a:p>
        </p:txBody>
      </p:sp>
      <p:sp>
        <p:nvSpPr>
          <p:cNvPr id="38917"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24</a:t>
            </a:fld>
            <a:endParaRPr lang="en-US" altLang="en-US" sz="1400" dirty="0">
              <a:latin typeface="Times New Roman" panose="02020603050405020304" pitchFamily="18" charset="0"/>
            </a:endParaRPr>
          </a:p>
        </p:txBody>
      </p:sp>
      <p:sp>
        <p:nvSpPr>
          <p:cNvPr id="409604" name="AutoShape 4">
            <a:hlinkClick r:id="" action="ppaction://noaction" highlightClick="1"/>
          </p:cNvPr>
          <p:cNvSpPr>
            <a:spLocks noChangeArrowheads="1"/>
          </p:cNvSpPr>
          <p:nvPr/>
        </p:nvSpPr>
        <p:spPr bwMode="auto">
          <a:xfrm>
            <a:off x="4495800" y="28956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2" action="ppaction://program"/>
              </a:rPr>
              <a:t>TestEdible</a:t>
            </a:r>
            <a:endParaRPr kumimoji="0" lang="en-US" altLang="zh-CN" sz="18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38919" name="AutoShape 5">
            <a:hlinkClick r:id="rId3" action="ppaction://program"/>
          </p:cNvPr>
          <p:cNvSpPr/>
          <p:nvPr/>
        </p:nvSpPr>
        <p:spPr>
          <a:xfrm>
            <a:off x="7315200" y="2895600"/>
            <a:ext cx="15240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409606" name="AutoShape 6">
            <a:hlinkClick r:id="" action="ppaction://noaction" highlightClick="1"/>
          </p:cNvPr>
          <p:cNvSpPr>
            <a:spLocks noChangeArrowheads="1"/>
          </p:cNvSpPr>
          <p:nvPr/>
        </p:nvSpPr>
        <p:spPr bwMode="auto">
          <a:xfrm>
            <a:off x="838200" y="28956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4" action="ppaction://program"/>
              </a:rPr>
              <a:t>Edible</a:t>
            </a:r>
            <a:endParaRPr kumimoji="0" lang="en-US" altLang="zh-CN" sz="18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38921" name="Rectangle 9"/>
          <p:cNvSpPr/>
          <p:nvPr/>
        </p:nvSpPr>
        <p:spPr>
          <a:xfrm>
            <a:off x="0" y="251460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38922" name="AutoShape 10">
            <a:hlinkClick r:id="rId5"/>
          </p:cNvPr>
          <p:cNvSpPr/>
          <p:nvPr/>
        </p:nvSpPr>
        <p:spPr>
          <a:xfrm>
            <a:off x="3886200" y="2819400"/>
            <a:ext cx="468313"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38923" name="AutoShape 11">
            <a:hlinkClick r:id="rId6"/>
          </p:cNvPr>
          <p:cNvSpPr/>
          <p:nvPr/>
        </p:nvSpPr>
        <p:spPr>
          <a:xfrm>
            <a:off x="228600" y="2819400"/>
            <a:ext cx="468313"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pic>
        <p:nvPicPr>
          <p:cNvPr id="38924" name="Picture 13"/>
          <p:cNvPicPr>
            <a:picLocks noChangeAspect="1"/>
          </p:cNvPicPr>
          <p:nvPr/>
        </p:nvPicPr>
        <p:blipFill>
          <a:blip r:embed="rId7"/>
          <a:stretch>
            <a:fillRect/>
          </a:stretch>
        </p:blipFill>
        <p:spPr>
          <a:xfrm>
            <a:off x="990600" y="3457575"/>
            <a:ext cx="7239000" cy="2790825"/>
          </a:xfrm>
          <a:prstGeom prst="rect">
            <a:avLst/>
          </a:prstGeom>
          <a:noFill/>
          <a:ln w="12700">
            <a:noFill/>
          </a:ln>
        </p:spPr>
      </p:pic>
      <p:sp>
        <p:nvSpPr>
          <p:cNvPr id="13" name="矩形 12"/>
          <p:cNvSpPr/>
          <p:nvPr/>
        </p:nvSpPr>
        <p:spPr>
          <a:xfrm>
            <a:off x="4038600" y="5105400"/>
            <a:ext cx="685800" cy="304800"/>
          </a:xfrm>
          <a:prstGeom prst="rect">
            <a:avLst/>
          </a:prstGeom>
          <a:solidFill>
            <a:schemeClr val="bg1">
              <a:alpha val="0"/>
            </a:schemeClr>
          </a:solidFill>
          <a:ln w="38100" cap="flat" cmpd="sng">
            <a:solidFill>
              <a:srgbClr val="FF0000"/>
            </a:solidFill>
            <a:prstDash val="solid"/>
            <a:round/>
            <a:headEnd type="none" w="sm" len="sm"/>
            <a:tailEnd type="none" w="sm" len="sm"/>
          </a:ln>
        </p:spPr>
        <p:txBody>
          <a:bodyPr/>
          <a:lstStyle/>
          <a:p>
            <a:endParaRPr lang="zh-CN" altLang="en-US"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接口中省略修饰符</a:t>
            </a:r>
            <a:endParaRPr lang="zh-CN" altLang="en-US" kern="1200" dirty="0">
              <a:latin typeface="Courier" charset="0"/>
              <a:ea typeface="宋体" panose="02010600030101010101" pitchFamily="2" charset="-122"/>
              <a:cs typeface="+mj-cs"/>
            </a:endParaRPr>
          </a:p>
        </p:txBody>
      </p:sp>
      <p:sp>
        <p:nvSpPr>
          <p:cNvPr id="1028" name="Rectangle 3"/>
          <p:cNvSpPr>
            <a:spLocks noGrp="1"/>
          </p:cNvSpPr>
          <p:nvPr>
            <p:ph idx="1"/>
          </p:nvPr>
        </p:nvSpPr>
        <p:spPr/>
        <p:txBody>
          <a:bodyPr vert="horz" wrap="square" lIns="92075" tIns="46038" rIns="92075" bIns="46038" anchor="t" anchorCtr="0"/>
          <a:lstStyle/>
          <a:p>
            <a:pPr marL="114300" lvl="1" indent="0" eaLnBrk="1" hangingPunct="1">
              <a:spcAft>
                <a:spcPts val="1200"/>
              </a:spcAft>
              <a:buFont typeface="Wingdings" panose="05000000000000000000" pitchFamily="2" charset="2"/>
              <a:buChar char="F"/>
            </a:pPr>
            <a:r>
              <a:rPr lang="en-US" altLang="zh-CN" sz="2800" kern="1200" dirty="0">
                <a:latin typeface="+mn-lt"/>
                <a:ea typeface="宋体" panose="02010600030101010101" pitchFamily="2" charset="-122"/>
                <a:cs typeface="+mn-cs"/>
              </a:rPr>
              <a:t> 接口</a:t>
            </a:r>
            <a:r>
              <a:rPr lang="zh-CN" altLang="en-US" sz="2800" kern="1200" dirty="0">
                <a:latin typeface="+mn-lt"/>
                <a:ea typeface="宋体" panose="02010600030101010101" pitchFamily="2" charset="-122"/>
                <a:cs typeface="+mn-cs"/>
              </a:rPr>
              <a:t>中所有的</a:t>
            </a:r>
            <a:r>
              <a:rPr lang="zh-CN" altLang="en-US" sz="2800" kern="1200" dirty="0">
                <a:solidFill>
                  <a:srgbClr val="C00000"/>
                </a:solidFill>
                <a:latin typeface="+mn-lt"/>
                <a:ea typeface="宋体" panose="02010600030101010101" pitchFamily="2" charset="-122"/>
                <a:cs typeface="+mn-cs"/>
              </a:rPr>
              <a:t>数据域（常量）修饰符均是</a:t>
            </a:r>
            <a:r>
              <a:rPr lang="en-US" altLang="en-US" sz="2800" kern="1200" dirty="0">
                <a:solidFill>
                  <a:srgbClr val="C00000"/>
                </a:solidFill>
                <a:latin typeface="+mn-lt"/>
                <a:ea typeface="宋体" panose="02010600030101010101" pitchFamily="2" charset="-122"/>
                <a:cs typeface="+mn-cs"/>
              </a:rPr>
              <a:t> </a:t>
            </a:r>
            <a:r>
              <a:rPr lang="en-US" altLang="en-US" sz="2800" b="1" kern="1200" dirty="0">
                <a:solidFill>
                  <a:srgbClr val="C00000"/>
                </a:solidFill>
                <a:latin typeface="Courier New" panose="02070309020205020404" pitchFamily="49" charset="0"/>
                <a:ea typeface="宋体" panose="02010600030101010101" pitchFamily="2" charset="-122"/>
                <a:cs typeface="+mn-cs"/>
              </a:rPr>
              <a:t>public final static</a:t>
            </a:r>
            <a:r>
              <a:rPr lang="en-US" altLang="zh-CN" sz="2800" kern="1200" dirty="0">
                <a:latin typeface="+mn-lt"/>
                <a:ea typeface="宋体" panose="02010600030101010101" pitchFamily="2" charset="-122"/>
                <a:cs typeface="+mn-cs"/>
              </a:rPr>
              <a:t>，</a:t>
            </a:r>
            <a:r>
              <a:rPr lang="zh-CN" altLang="en-US" sz="2800" kern="1200" dirty="0">
                <a:latin typeface="+mn-lt"/>
                <a:ea typeface="宋体" panose="02010600030101010101" pitchFamily="2" charset="-122"/>
                <a:cs typeface="+mn-cs"/>
              </a:rPr>
              <a:t>所有的</a:t>
            </a:r>
            <a:r>
              <a:rPr lang="zh-CN" altLang="en-US" sz="2800" kern="1200" dirty="0">
                <a:solidFill>
                  <a:srgbClr val="C00000"/>
                </a:solidFill>
                <a:latin typeface="+mn-lt"/>
                <a:ea typeface="宋体" panose="02010600030101010101" pitchFamily="2" charset="-122"/>
                <a:cs typeface="+mn-cs"/>
              </a:rPr>
              <a:t>方法（抽象方法）均是</a:t>
            </a:r>
            <a:r>
              <a:rPr lang="en-US" altLang="en-US" sz="2800" kern="1200" dirty="0">
                <a:solidFill>
                  <a:srgbClr val="C00000"/>
                </a:solidFill>
                <a:latin typeface="+mn-lt"/>
                <a:ea typeface="宋体" panose="02010600030101010101" pitchFamily="2" charset="-122"/>
                <a:cs typeface="+mn-cs"/>
              </a:rPr>
              <a:t> </a:t>
            </a:r>
            <a:r>
              <a:rPr lang="en-US" altLang="en-US" sz="2800" b="1" kern="1200" dirty="0">
                <a:solidFill>
                  <a:srgbClr val="C00000"/>
                </a:solidFill>
                <a:latin typeface="Courier New" panose="02070309020205020404" pitchFamily="49" charset="0"/>
                <a:ea typeface="宋体" panose="02010600030101010101" pitchFamily="2" charset="-122"/>
                <a:cs typeface="+mn-cs"/>
              </a:rPr>
              <a:t>public abstract</a:t>
            </a:r>
            <a:r>
              <a:rPr lang="zh-CN" altLang="en-US" sz="2800" kern="1200" dirty="0">
                <a:latin typeface="+mn-lt"/>
                <a:ea typeface="宋体" panose="02010600030101010101" pitchFamily="2" charset="-122"/>
                <a:cs typeface="+mn-cs"/>
              </a:rPr>
              <a:t>。</a:t>
            </a:r>
            <a:endParaRPr lang="en-US" altLang="zh-CN" sz="2800" kern="1200" dirty="0">
              <a:latin typeface="+mn-lt"/>
              <a:ea typeface="宋体" panose="02010600030101010101" pitchFamily="2" charset="-122"/>
              <a:cs typeface="+mn-cs"/>
            </a:endParaRPr>
          </a:p>
          <a:p>
            <a:pPr marL="114300" lvl="1" indent="0" eaLnBrk="1" hangingPunct="1">
              <a:spcAft>
                <a:spcPts val="1200"/>
              </a:spcAft>
              <a:buFont typeface="Wingdings" panose="05000000000000000000" pitchFamily="2" charset="2"/>
              <a:buNone/>
            </a:pPr>
            <a:r>
              <a:rPr lang="en-US" altLang="zh-CN" sz="2800" kern="1200" dirty="0">
                <a:latin typeface="+mn-lt"/>
                <a:ea typeface="宋体" panose="02010600030101010101" pitchFamily="2" charset="-122"/>
                <a:cs typeface="+mn-cs"/>
              </a:rPr>
              <a:t> </a:t>
            </a:r>
            <a:r>
              <a:rPr lang="zh-CN" altLang="en-US" kern="1200" dirty="0">
                <a:latin typeface="+mn-lt"/>
                <a:ea typeface="宋体" panose="02010600030101010101" pitchFamily="2" charset="-122"/>
                <a:cs typeface="+mn-cs"/>
              </a:rPr>
              <a:t>因此，上面这些修饰符可以省略。如下所示：</a:t>
            </a:r>
            <a:endParaRPr lang="en-US" altLang="en-US" kern="1200" dirty="0">
              <a:latin typeface="+mn-lt"/>
              <a:ea typeface="宋体" panose="02010600030101010101" pitchFamily="2" charset="-122"/>
              <a:cs typeface="+mn-cs"/>
            </a:endParaRPr>
          </a:p>
        </p:txBody>
      </p:sp>
      <p:sp>
        <p:nvSpPr>
          <p:cNvPr id="1029"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25</a:t>
            </a:fld>
            <a:endParaRPr lang="en-US" altLang="en-US" sz="1400" dirty="0">
              <a:ea typeface="宋体" panose="02010600030101010101" pitchFamily="2" charset="-122"/>
            </a:endParaRPr>
          </a:p>
        </p:txBody>
      </p:sp>
      <p:sp>
        <p:nvSpPr>
          <p:cNvPr id="1030"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25</a:t>
            </a:fld>
            <a:endParaRPr lang="en-US" altLang="en-US" sz="1400" dirty="0">
              <a:latin typeface="Times New Roman" panose="02020603050405020304" pitchFamily="18" charset="0"/>
            </a:endParaRPr>
          </a:p>
        </p:txBody>
      </p:sp>
      <p:sp>
        <p:nvSpPr>
          <p:cNvPr id="1031" name="Rectangle 5"/>
          <p:cNvSpPr/>
          <p:nvPr/>
        </p:nvSpPr>
        <p:spPr>
          <a:xfrm>
            <a:off x="2528888" y="306228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graphicFrame>
        <p:nvGraphicFramePr>
          <p:cNvPr id="24583" name="Object 4"/>
          <p:cNvGraphicFramePr>
            <a:graphicFrameLocks noChangeAspect="1"/>
          </p:cNvGraphicFramePr>
          <p:nvPr/>
        </p:nvGraphicFramePr>
        <p:xfrm>
          <a:off x="984250" y="3244850"/>
          <a:ext cx="7397750" cy="1327150"/>
        </p:xfrm>
        <a:graphic>
          <a:graphicData uri="http://schemas.openxmlformats.org/presentationml/2006/ole">
            <mc:AlternateContent xmlns:mc="http://schemas.openxmlformats.org/markup-compatibility/2006">
              <mc:Choice xmlns:v="urn:schemas-microsoft-com:vml" Requires="v">
                <p:oleObj r:id="rId2" imgW="4225925" imgH="753110" progId="Word.Picture.8">
                  <p:embed/>
                </p:oleObj>
              </mc:Choice>
              <mc:Fallback>
                <p:oleObj r:id="rId2" imgW="4225925" imgH="753110" progId="Word.Picture.8">
                  <p:embed/>
                  <p:pic>
                    <p:nvPicPr>
                      <p:cNvPr id="0" name="图片 3078"/>
                      <p:cNvPicPr/>
                      <p:nvPr/>
                    </p:nvPicPr>
                    <p:blipFill>
                      <a:blip r:embed="rId3"/>
                      <a:stretch>
                        <a:fillRect/>
                      </a:stretch>
                    </p:blipFill>
                    <p:spPr>
                      <a:xfrm>
                        <a:off x="984250" y="3244850"/>
                        <a:ext cx="7397750" cy="1327150"/>
                      </a:xfrm>
                      <a:prstGeom prst="rect">
                        <a:avLst/>
                      </a:prstGeom>
                      <a:noFill/>
                      <a:ln w="38100">
                        <a:noFill/>
                        <a:miter/>
                      </a:ln>
                    </p:spPr>
                  </p:pic>
                </p:oleObj>
              </mc:Fallback>
            </mc:AlternateContent>
          </a:graphicData>
        </a:graphic>
      </p:graphicFrame>
      <p:sp>
        <p:nvSpPr>
          <p:cNvPr id="1032" name="Rectangle 6"/>
          <p:cNvSpPr/>
          <p:nvPr/>
        </p:nvSpPr>
        <p:spPr>
          <a:xfrm>
            <a:off x="685800" y="4876800"/>
            <a:ext cx="7696200" cy="609600"/>
          </a:xfrm>
          <a:prstGeom prst="rect">
            <a:avLst/>
          </a:prstGeom>
          <a:noFill/>
          <a:ln w="9525">
            <a:noFill/>
          </a:ln>
        </p:spPr>
        <p:txBody>
          <a:bodyPr lIns="92075" tIns="46038" rIns="92075" bIns="46038"/>
          <a:lstStyle/>
          <a:p>
            <a:pPr marL="114300" lvl="1" indent="0">
              <a:spcBef>
                <a:spcPct val="20000"/>
              </a:spcBef>
              <a:spcAft>
                <a:spcPts val="1200"/>
              </a:spcAft>
              <a:buClr>
                <a:schemeClr val="tx1"/>
              </a:buClr>
              <a:buNone/>
            </a:pPr>
            <a:r>
              <a:rPr lang="en-US" altLang="zh-CN" dirty="0">
                <a:latin typeface="Times New Roman" panose="02020603050405020304" pitchFamily="18" charset="0"/>
                <a:ea typeface="宋体" panose="02010600030101010101" pitchFamily="2" charset="-122"/>
              </a:rPr>
              <a:t>定义</a:t>
            </a:r>
            <a:r>
              <a:rPr lang="zh-CN" altLang="en-US" dirty="0">
                <a:latin typeface="Times New Roman" panose="02020603050405020304" pitchFamily="18" charset="0"/>
                <a:ea typeface="宋体" panose="02010600030101010101" pitchFamily="2" charset="-122"/>
              </a:rPr>
              <a:t>在接口中的常量可以通过“接口名</a:t>
            </a:r>
            <a:r>
              <a:rPr lang="en-US" altLang="en-US" dirty="0">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常量名”访问。</a:t>
            </a:r>
            <a:endParaRPr lang="en-US" altLang="en-US" dirty="0">
              <a:latin typeface="Times New Roman" panose="02020603050405020304" pitchFamily="18"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Comparable</a:t>
            </a:r>
            <a:r>
              <a:rPr lang="zh-CN" altLang="en-US" kern="1200" dirty="0">
                <a:latin typeface="Courier New" panose="02070309020205020404" pitchFamily="49" charset="0"/>
                <a:ea typeface="宋体" panose="02010600030101010101" pitchFamily="2" charset="-122"/>
                <a:cs typeface="+mj-cs"/>
              </a:rPr>
              <a:t>接口</a:t>
            </a:r>
          </a:p>
        </p:txBody>
      </p:sp>
      <p:sp>
        <p:nvSpPr>
          <p:cNvPr id="39939" name="Rectangle 3"/>
          <p:cNvSpPr>
            <a:spLocks noGrp="1"/>
          </p:cNvSpPr>
          <p:nvPr>
            <p:ph idx="1"/>
          </p:nvPr>
        </p:nvSpPr>
        <p:spPr/>
        <p:txBody>
          <a:bodyPr vert="horz" wrap="square" lIns="92075" tIns="46038" rIns="92075" bIns="46038" anchor="t" anchorCtr="0"/>
          <a:lstStyle/>
          <a:p>
            <a:pPr eaLnBrk="1" hangingPunct="1">
              <a:lnSpc>
                <a:spcPct val="90000"/>
              </a:lnSpc>
              <a:buSzPct val="75000"/>
              <a:buFont typeface="Monotype Sorts" pitchFamily="2" charset="2"/>
              <a:buNone/>
            </a:pPr>
            <a:endParaRPr lang="en-US" altLang="en-US" sz="2400" b="1" kern="1200" dirty="0">
              <a:solidFill>
                <a:srgbClr val="008000"/>
              </a:solidFill>
              <a:latin typeface="Courier New" panose="02070309020205020404" pitchFamily="49" charset="0"/>
              <a:ea typeface="+mn-ea"/>
              <a:cs typeface="+mn-cs"/>
            </a:endParaRPr>
          </a:p>
          <a:p>
            <a:pPr eaLnBrk="1" hangingPunct="1">
              <a:lnSpc>
                <a:spcPct val="90000"/>
              </a:lnSpc>
              <a:buSzPct val="75000"/>
              <a:buFont typeface="Monotype Sorts" pitchFamily="2" charset="2"/>
              <a:buNone/>
            </a:pPr>
            <a:r>
              <a:rPr lang="en-US" altLang="en-US" sz="2400" b="1" kern="1200" dirty="0">
                <a:solidFill>
                  <a:srgbClr val="008000"/>
                </a:solidFill>
                <a:latin typeface="Courier New" panose="02070309020205020404" pitchFamily="49" charset="0"/>
                <a:ea typeface="+mn-ea"/>
                <a:cs typeface="+mn-cs"/>
              </a:rPr>
              <a:t>// This interface is defined in </a:t>
            </a:r>
          </a:p>
          <a:p>
            <a:pPr eaLnBrk="1" hangingPunct="1">
              <a:lnSpc>
                <a:spcPct val="90000"/>
              </a:lnSpc>
              <a:buSzPct val="75000"/>
              <a:buFont typeface="Monotype Sorts" pitchFamily="2" charset="2"/>
              <a:buNone/>
            </a:pPr>
            <a:r>
              <a:rPr lang="en-US" altLang="en-US" sz="2400" b="1" kern="1200" dirty="0">
                <a:solidFill>
                  <a:srgbClr val="008000"/>
                </a:solidFill>
                <a:latin typeface="Courier New" panose="02070309020205020404" pitchFamily="49" charset="0"/>
                <a:ea typeface="+mn-ea"/>
                <a:cs typeface="+mn-cs"/>
              </a:rPr>
              <a:t>// java.lang package</a:t>
            </a:r>
          </a:p>
          <a:p>
            <a:pPr eaLnBrk="1" hangingPunct="1">
              <a:lnSpc>
                <a:spcPct val="90000"/>
              </a:lnSpc>
              <a:buSzPct val="75000"/>
              <a:buFont typeface="Monotype Sorts" pitchFamily="2" charset="2"/>
              <a:buNone/>
            </a:pPr>
            <a:r>
              <a:rPr lang="en-US" altLang="en-US" sz="2400" b="1" kern="1200" dirty="0">
                <a:solidFill>
                  <a:schemeClr val="tx2"/>
                </a:solidFill>
                <a:latin typeface="Courier New" panose="02070309020205020404" pitchFamily="49" charset="0"/>
                <a:ea typeface="+mn-ea"/>
                <a:cs typeface="+mn-cs"/>
              </a:rPr>
              <a:t>package java.lang;</a:t>
            </a:r>
          </a:p>
          <a:p>
            <a:pPr eaLnBrk="1" hangingPunct="1">
              <a:lnSpc>
                <a:spcPct val="90000"/>
              </a:lnSpc>
              <a:buSzPct val="75000"/>
              <a:buFont typeface="Monotype Sorts" pitchFamily="2" charset="2"/>
              <a:buNone/>
            </a:pPr>
            <a:endParaRPr lang="en-US" altLang="en-US" sz="2400" b="1" kern="1200" dirty="0">
              <a:solidFill>
                <a:schemeClr val="tx2"/>
              </a:solidFill>
              <a:latin typeface="Courier New" panose="02070309020205020404" pitchFamily="49" charset="0"/>
              <a:ea typeface="+mn-ea"/>
              <a:cs typeface="+mn-cs"/>
            </a:endParaRPr>
          </a:p>
          <a:p>
            <a:pPr eaLnBrk="1" hangingPunct="1">
              <a:lnSpc>
                <a:spcPct val="90000"/>
              </a:lnSpc>
              <a:buSzPct val="75000"/>
              <a:buFont typeface="Monotype Sorts" pitchFamily="2" charset="2"/>
              <a:buNone/>
            </a:pPr>
            <a:r>
              <a:rPr lang="en-US" altLang="en-US" sz="2400" b="1" kern="1200" dirty="0">
                <a:solidFill>
                  <a:schemeClr val="tx2"/>
                </a:solidFill>
                <a:latin typeface="Courier New" panose="02070309020205020404" pitchFamily="49" charset="0"/>
                <a:ea typeface="+mn-ea"/>
                <a:cs typeface="+mn-cs"/>
              </a:rPr>
              <a:t>public </a:t>
            </a:r>
            <a:r>
              <a:rPr lang="en-US" altLang="en-US" sz="2400" b="1" kern="1200" dirty="0">
                <a:solidFill>
                  <a:srgbClr val="FF0000"/>
                </a:solidFill>
                <a:latin typeface="Courier New" panose="02070309020205020404" pitchFamily="49" charset="0"/>
                <a:ea typeface="+mn-ea"/>
                <a:cs typeface="+mn-cs"/>
              </a:rPr>
              <a:t>interface</a:t>
            </a:r>
            <a:r>
              <a:rPr lang="en-US" altLang="en-US" sz="2400" b="1" kern="1200" dirty="0">
                <a:solidFill>
                  <a:schemeClr val="tx2"/>
                </a:solidFill>
                <a:latin typeface="Courier New" panose="02070309020205020404" pitchFamily="49" charset="0"/>
                <a:ea typeface="+mn-ea"/>
                <a:cs typeface="+mn-cs"/>
              </a:rPr>
              <a:t> Comparable&lt;E&gt; {</a:t>
            </a:r>
          </a:p>
          <a:p>
            <a:pPr eaLnBrk="1" hangingPunct="1">
              <a:lnSpc>
                <a:spcPct val="90000"/>
              </a:lnSpc>
              <a:buSzPct val="75000"/>
              <a:buFont typeface="Monotype Sorts" pitchFamily="2" charset="2"/>
              <a:buNone/>
            </a:pPr>
            <a:r>
              <a:rPr lang="en-US" altLang="en-US" sz="2400" b="1" kern="1200" dirty="0">
                <a:solidFill>
                  <a:schemeClr val="tx2"/>
                </a:solidFill>
                <a:latin typeface="Courier New" panose="02070309020205020404" pitchFamily="49" charset="0"/>
                <a:ea typeface="+mn-ea"/>
                <a:cs typeface="+mn-cs"/>
              </a:rPr>
              <a:t>  public int </a:t>
            </a:r>
            <a:r>
              <a:rPr lang="en-US" altLang="en-US" sz="2400" b="1" kern="1200" dirty="0">
                <a:solidFill>
                  <a:srgbClr val="C00000"/>
                </a:solidFill>
                <a:latin typeface="Courier New" panose="02070309020205020404" pitchFamily="49" charset="0"/>
                <a:ea typeface="+mn-ea"/>
                <a:cs typeface="+mn-cs"/>
              </a:rPr>
              <a:t>compareTo</a:t>
            </a:r>
            <a:r>
              <a:rPr lang="en-US" altLang="en-US" sz="2400" b="1" kern="1200" dirty="0">
                <a:solidFill>
                  <a:schemeClr val="tx2"/>
                </a:solidFill>
                <a:latin typeface="Courier New" panose="02070309020205020404" pitchFamily="49" charset="0"/>
                <a:ea typeface="+mn-ea"/>
                <a:cs typeface="+mn-cs"/>
              </a:rPr>
              <a:t>(E o);</a:t>
            </a:r>
          </a:p>
          <a:p>
            <a:pPr eaLnBrk="1" hangingPunct="1">
              <a:lnSpc>
                <a:spcPct val="90000"/>
              </a:lnSpc>
              <a:spcAft>
                <a:spcPts val="1200"/>
              </a:spcAft>
              <a:buSzPct val="75000"/>
              <a:buFont typeface="Monotype Sorts" pitchFamily="2" charset="2"/>
              <a:buNone/>
            </a:pPr>
            <a:r>
              <a:rPr lang="en-US" altLang="en-US" sz="2400" b="1" kern="1200" dirty="0">
                <a:solidFill>
                  <a:schemeClr val="tx2"/>
                </a:solidFill>
                <a:latin typeface="Courier New" panose="02070309020205020404" pitchFamily="49" charset="0"/>
                <a:ea typeface="+mn-ea"/>
                <a:cs typeface="+mn-cs"/>
              </a:rPr>
              <a:t>}</a:t>
            </a:r>
            <a:endParaRPr lang="en-US" altLang="en-US" sz="2400" b="1" u="sng" kern="1200" dirty="0">
              <a:solidFill>
                <a:schemeClr val="tx2"/>
              </a:solidFill>
              <a:latin typeface="Courier" charset="0"/>
              <a:ea typeface="+mn-ea"/>
              <a:cs typeface="+mn-cs"/>
            </a:endParaRPr>
          </a:p>
        </p:txBody>
      </p:sp>
      <p:sp>
        <p:nvSpPr>
          <p:cNvPr id="39940"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26</a:t>
            </a:fld>
            <a:endParaRPr lang="en-US" altLang="en-US" sz="1400" dirty="0">
              <a:ea typeface="宋体" panose="02010600030101010101" pitchFamily="2" charset="-122"/>
            </a:endParaRPr>
          </a:p>
        </p:txBody>
      </p:sp>
      <p:sp>
        <p:nvSpPr>
          <p:cNvPr id="39941"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26</a:t>
            </a:fld>
            <a:endParaRPr lang="en-US" altLang="en-US" sz="1400" dirty="0">
              <a:latin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Integer</a:t>
            </a:r>
            <a:r>
              <a:rPr lang="zh-CN" altLang="en-US" kern="1200" dirty="0">
                <a:latin typeface="Courier New" panose="02070309020205020404" pitchFamily="49" charset="0"/>
                <a:ea typeface="宋体" panose="02010600030101010101" pitchFamily="2" charset="-122"/>
                <a:cs typeface="+mj-cs"/>
              </a:rPr>
              <a:t>和</a:t>
            </a:r>
            <a:r>
              <a:rPr lang="en-US" altLang="en-US" kern="1200" dirty="0">
                <a:latin typeface="Courier New" panose="02070309020205020404" pitchFamily="49" charset="0"/>
                <a:ea typeface="+mj-ea"/>
                <a:cs typeface="Courier New" panose="02070309020205020404" pitchFamily="49" charset="0"/>
              </a:rPr>
              <a:t>BigInteger</a:t>
            </a:r>
            <a:r>
              <a:rPr lang="zh-CN" altLang="en-US" kern="1200" dirty="0">
                <a:latin typeface="Courier New" panose="02070309020205020404" pitchFamily="49" charset="0"/>
                <a:ea typeface="宋体" panose="02010600030101010101" pitchFamily="2" charset="-122"/>
                <a:cs typeface="+mj-cs"/>
              </a:rPr>
              <a:t>类</a:t>
            </a:r>
          </a:p>
        </p:txBody>
      </p:sp>
      <p:sp>
        <p:nvSpPr>
          <p:cNvPr id="2053"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27</a:t>
            </a:fld>
            <a:endParaRPr lang="en-US" altLang="en-US" sz="1400" dirty="0">
              <a:ea typeface="宋体" panose="02010600030101010101" pitchFamily="2" charset="-122"/>
            </a:endParaRPr>
          </a:p>
        </p:txBody>
      </p:sp>
      <p:sp>
        <p:nvSpPr>
          <p:cNvPr id="2054"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27</a:t>
            </a:fld>
            <a:endParaRPr lang="en-US" altLang="en-US" sz="1400" dirty="0">
              <a:latin typeface="Times New Roman" panose="02020603050405020304" pitchFamily="18" charset="0"/>
            </a:endParaRPr>
          </a:p>
        </p:txBody>
      </p:sp>
      <p:sp>
        <p:nvSpPr>
          <p:cNvPr id="2055" name="Rectangle 9"/>
          <p:cNvSpPr/>
          <p:nvPr/>
        </p:nvSpPr>
        <p:spPr>
          <a:xfrm>
            <a:off x="0" y="276701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2050" name="Object 8"/>
          <p:cNvGraphicFramePr>
            <a:graphicFrameLocks noChangeAspect="1"/>
          </p:cNvGraphicFramePr>
          <p:nvPr/>
        </p:nvGraphicFramePr>
        <p:xfrm>
          <a:off x="0" y="990600"/>
          <a:ext cx="9144000" cy="2339975"/>
        </p:xfrm>
        <a:graphic>
          <a:graphicData uri="http://schemas.openxmlformats.org/presentationml/2006/ole">
            <mc:AlternateContent xmlns:mc="http://schemas.openxmlformats.org/markup-compatibility/2006">
              <mc:Choice xmlns:v="urn:schemas-microsoft-com:vml" Requires="v">
                <p:oleObj r:id="rId2" imgW="5168900" imgH="1320800" progId="Word.Picture.8">
                  <p:embed/>
                </p:oleObj>
              </mc:Choice>
              <mc:Fallback>
                <p:oleObj r:id="rId2" imgW="5168900" imgH="1320800" progId="Word.Picture.8">
                  <p:embed/>
                  <p:pic>
                    <p:nvPicPr>
                      <p:cNvPr id="0" name="图片 3077"/>
                      <p:cNvPicPr/>
                      <p:nvPr/>
                    </p:nvPicPr>
                    <p:blipFill>
                      <a:blip r:embed="rId3"/>
                      <a:stretch>
                        <a:fillRect/>
                      </a:stretch>
                    </p:blipFill>
                    <p:spPr>
                      <a:xfrm>
                        <a:off x="0" y="990600"/>
                        <a:ext cx="9144000" cy="2339975"/>
                      </a:xfrm>
                      <a:prstGeom prst="rect">
                        <a:avLst/>
                      </a:prstGeom>
                      <a:noFill/>
                      <a:ln w="38100">
                        <a:noFill/>
                        <a:miter/>
                      </a:ln>
                    </p:spPr>
                  </p:pic>
                </p:oleObj>
              </mc:Fallback>
            </mc:AlternateContent>
          </a:graphicData>
        </a:graphic>
      </p:graphicFrame>
      <p:sp>
        <p:nvSpPr>
          <p:cNvPr id="2056" name="Rectangle 11"/>
          <p:cNvSpPr/>
          <p:nvPr/>
        </p:nvSpPr>
        <p:spPr>
          <a:xfrm>
            <a:off x="0" y="276701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graphicFrame>
        <p:nvGraphicFramePr>
          <p:cNvPr id="2051" name="Object 10"/>
          <p:cNvGraphicFramePr>
            <a:graphicFrameLocks noChangeAspect="1"/>
          </p:cNvGraphicFramePr>
          <p:nvPr/>
        </p:nvGraphicFramePr>
        <p:xfrm>
          <a:off x="0" y="3987800"/>
          <a:ext cx="9144000" cy="2336800"/>
        </p:xfrm>
        <a:graphic>
          <a:graphicData uri="http://schemas.openxmlformats.org/presentationml/2006/ole">
            <mc:AlternateContent xmlns:mc="http://schemas.openxmlformats.org/markup-compatibility/2006">
              <mc:Choice xmlns:v="urn:schemas-microsoft-com:vml" Requires="v">
                <p:oleObj r:id="rId4" imgW="5181600" imgH="1320800" progId="Word.Picture.8">
                  <p:embed/>
                </p:oleObj>
              </mc:Choice>
              <mc:Fallback>
                <p:oleObj r:id="rId4" imgW="5181600" imgH="1320800" progId="Word.Picture.8">
                  <p:embed/>
                  <p:pic>
                    <p:nvPicPr>
                      <p:cNvPr id="0" name="图片 3075"/>
                      <p:cNvPicPr/>
                      <p:nvPr/>
                    </p:nvPicPr>
                    <p:blipFill>
                      <a:blip r:embed="rId5"/>
                      <a:stretch>
                        <a:fillRect/>
                      </a:stretch>
                    </p:blipFill>
                    <p:spPr>
                      <a:xfrm>
                        <a:off x="0" y="3987800"/>
                        <a:ext cx="9144000" cy="2336800"/>
                      </a:xfrm>
                      <a:prstGeom prst="rect">
                        <a:avLst/>
                      </a:prstGeom>
                      <a:noFill/>
                      <a:ln w="38100">
                        <a:noFill/>
                        <a:miter/>
                      </a:ln>
                    </p:spPr>
                  </p:pic>
                </p:oleObj>
              </mc:Fallback>
            </mc:AlternateContent>
          </a:graphicData>
        </a:graphic>
      </p:graphicFrame>
      <p:sp>
        <p:nvSpPr>
          <p:cNvPr id="2057" name="Rectangle 2"/>
          <p:cNvSpPr/>
          <p:nvPr/>
        </p:nvSpPr>
        <p:spPr>
          <a:xfrm>
            <a:off x="762000" y="3505200"/>
            <a:ext cx="7772400" cy="457200"/>
          </a:xfrm>
          <a:prstGeom prst="rect">
            <a:avLst/>
          </a:prstGeom>
          <a:noFill/>
          <a:ln w="9525">
            <a:noFill/>
          </a:ln>
        </p:spPr>
        <p:txBody>
          <a:bodyPr lIns="92075" tIns="46038" rIns="92075" bIns="46038" anchor="ctr" anchorCtr="0"/>
          <a:lstStyle/>
          <a:p>
            <a:pPr algn="ctr">
              <a:buNone/>
            </a:pPr>
            <a:r>
              <a:rPr lang="en-US" altLang="en-US" sz="4000" b="1" dirty="0">
                <a:solidFill>
                  <a:schemeClr val="tx2"/>
                </a:solidFill>
                <a:latin typeface="Courier New" panose="02070309020205020404" pitchFamily="49" charset="0"/>
                <a:cs typeface="Courier New" panose="02070309020205020404" pitchFamily="49" charset="0"/>
              </a:rPr>
              <a:t>String</a:t>
            </a:r>
            <a:r>
              <a:rPr lang="zh-CN" altLang="en-US" sz="4000" b="1" dirty="0">
                <a:solidFill>
                  <a:schemeClr val="tx2"/>
                </a:solidFill>
                <a:latin typeface="Courier New" panose="02070309020205020404" pitchFamily="49" charset="0"/>
                <a:ea typeface="宋体" panose="02010600030101010101" pitchFamily="2" charset="-122"/>
              </a:rPr>
              <a:t>和</a:t>
            </a:r>
            <a:r>
              <a:rPr lang="en-US" altLang="en-US" sz="4000" b="1" dirty="0">
                <a:solidFill>
                  <a:schemeClr val="tx2"/>
                </a:solidFill>
                <a:latin typeface="Courier New" panose="02070309020205020404" pitchFamily="49" charset="0"/>
                <a:cs typeface="Courier New" panose="02070309020205020404" pitchFamily="49" charset="0"/>
              </a:rPr>
              <a:t>Date</a:t>
            </a:r>
            <a:r>
              <a:rPr lang="zh-CN" altLang="en-US" sz="4000" b="1" dirty="0">
                <a:solidFill>
                  <a:schemeClr val="tx2"/>
                </a:solidFill>
                <a:latin typeface="Courier New" panose="02070309020205020404" pitchFamily="49" charset="0"/>
                <a:ea typeface="宋体" panose="02010600030101010101" pitchFamily="2" charset="-122"/>
              </a:rPr>
              <a:t>类</a:t>
            </a:r>
            <a:endParaRPr lang="en-US" altLang="en-US" sz="4000" b="1" dirty="0">
              <a:solidFill>
                <a:schemeClr val="tx2"/>
              </a:solidFill>
              <a:latin typeface="Courier New" panose="02070309020205020404" pitchFamily="49" charset="0"/>
              <a:ea typeface="Courier New" panose="020703090202050204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示例</a:t>
            </a:r>
          </a:p>
        </p:txBody>
      </p:sp>
      <p:sp>
        <p:nvSpPr>
          <p:cNvPr id="40963" name="内容占位符 6"/>
          <p:cNvSpPr>
            <a:spLocks noGrp="1"/>
          </p:cNvSpPr>
          <p:nvPr>
            <p:ph idx="1"/>
          </p:nvPr>
        </p:nvSpPr>
        <p:spPr>
          <a:xfrm>
            <a:off x="457200" y="1143000"/>
            <a:ext cx="8686800" cy="5219700"/>
          </a:xfrm>
        </p:spPr>
        <p:txBody>
          <a:bodyPr vert="horz" wrap="square" lIns="92075" tIns="46038" rIns="92075" bIns="46038" anchor="t" anchorCtr="0"/>
          <a:lstStyle/>
          <a:p>
            <a:pPr marL="457200" indent="-457200" eaLnBrk="1" hangingPunct="1">
              <a:buSzPct val="75000"/>
            </a:pPr>
            <a:r>
              <a:rPr lang="zh-CN" altLang="en-US" sz="2400" kern="1200" dirty="0">
                <a:solidFill>
                  <a:schemeClr val="tx2"/>
                </a:solidFill>
                <a:latin typeface="+mn-lt"/>
                <a:ea typeface="宋体" panose="02010600030101010101" pitchFamily="2" charset="-122"/>
                <a:cs typeface="+mn-cs"/>
              </a:rPr>
              <a:t>使用规则：</a:t>
            </a:r>
            <a:endParaRPr lang="en-US" altLang="zh-CN" sz="2400" kern="1200" dirty="0">
              <a:solidFill>
                <a:schemeClr val="tx2"/>
              </a:solidFill>
              <a:latin typeface="+mn-lt"/>
              <a:ea typeface="宋体" panose="02010600030101010101" pitchFamily="2" charset="-122"/>
              <a:cs typeface="+mn-cs"/>
            </a:endParaRPr>
          </a:p>
          <a:p>
            <a:pPr marL="457200" indent="-457200" algn="ctr" eaLnBrk="1" hangingPunct="1">
              <a:buSzPct val="75000"/>
              <a:buFont typeface="Wingdings" panose="05000000000000000000" pitchFamily="2" charset="2"/>
              <a:buNone/>
            </a:pPr>
            <a:r>
              <a:rPr lang="en-US" altLang="en-US" sz="2400" b="1" kern="1200" dirty="0">
                <a:solidFill>
                  <a:srgbClr val="FF0000"/>
                </a:solidFill>
                <a:latin typeface="Courier New" panose="02070309020205020404" pitchFamily="49" charset="0"/>
                <a:ea typeface="+mn-ea"/>
                <a:cs typeface="Courier New" panose="02070309020205020404" pitchFamily="49" charset="0"/>
              </a:rPr>
              <a:t>instanceA</a:t>
            </a:r>
            <a:r>
              <a:rPr lang="en-US" altLang="en-US" sz="2400" b="1" kern="1200" dirty="0">
                <a:solidFill>
                  <a:schemeClr val="tx2"/>
                </a:solidFill>
                <a:latin typeface="Courier New" panose="02070309020205020404" pitchFamily="49" charset="0"/>
                <a:ea typeface="+mn-ea"/>
                <a:cs typeface="Courier New" panose="02070309020205020404" pitchFamily="49" charset="0"/>
              </a:rPr>
              <a:t>.compareTo(</a:t>
            </a:r>
            <a:r>
              <a:rPr lang="en-US" altLang="en-US" sz="2400" b="1" kern="1200" dirty="0">
                <a:solidFill>
                  <a:srgbClr val="00B050"/>
                </a:solidFill>
                <a:latin typeface="Courier New" panose="02070309020205020404" pitchFamily="49" charset="0"/>
                <a:ea typeface="+mn-ea"/>
                <a:cs typeface="Courier New" panose="02070309020205020404" pitchFamily="49" charset="0"/>
              </a:rPr>
              <a:t>instanceB</a:t>
            </a:r>
            <a:r>
              <a:rPr lang="en-US" altLang="en-US" sz="2400" b="1" kern="1200" dirty="0">
                <a:solidFill>
                  <a:schemeClr val="tx2"/>
                </a:solidFill>
                <a:latin typeface="Courier New" panose="02070309020205020404" pitchFamily="49" charset="0"/>
                <a:ea typeface="+mn-ea"/>
                <a:cs typeface="Courier New" panose="02070309020205020404" pitchFamily="49" charset="0"/>
              </a:rPr>
              <a:t>)</a:t>
            </a:r>
          </a:p>
          <a:p>
            <a:pPr marL="457200" indent="-457200" eaLnBrk="1" hangingPunct="1">
              <a:buSzPct val="75000"/>
            </a:pPr>
            <a:endParaRPr lang="en-US" altLang="en-US" sz="2000" kern="1200" dirty="0">
              <a:solidFill>
                <a:schemeClr val="tx2"/>
              </a:solidFill>
              <a:latin typeface="+mn-lt"/>
              <a:ea typeface="+mn-ea"/>
              <a:cs typeface="+mn-cs"/>
            </a:endParaRPr>
          </a:p>
          <a:p>
            <a:pPr marL="457200" indent="-457200" eaLnBrk="1" hangingPunct="1">
              <a:buSzPct val="75000"/>
              <a:buFont typeface="Wingdings" panose="05000000000000000000" pitchFamily="2" charset="2"/>
              <a:buNone/>
            </a:pPr>
            <a:r>
              <a:rPr lang="zh-CN" altLang="en-US" sz="2000" kern="1200" dirty="0">
                <a:solidFill>
                  <a:schemeClr val="tx2"/>
                </a:solidFill>
                <a:latin typeface="华文楷体" panose="02010600040101010101" pitchFamily="2" charset="-122"/>
                <a:ea typeface="华文楷体" panose="02010600040101010101" pitchFamily="2" charset="-122"/>
                <a:cs typeface="+mn-cs"/>
              </a:rPr>
              <a:t>例：</a:t>
            </a:r>
            <a:endParaRPr lang="en-US" altLang="en-US" sz="2000" kern="1200" dirty="0">
              <a:solidFill>
                <a:schemeClr val="tx2"/>
              </a:solidFill>
              <a:latin typeface="华文楷体" panose="02010600040101010101" pitchFamily="2" charset="-122"/>
              <a:ea typeface="华文楷体" panose="02010600040101010101" pitchFamily="2" charset="-122"/>
              <a:cs typeface="+mn-cs"/>
            </a:endParaRPr>
          </a:p>
          <a:p>
            <a:pPr marL="457200" indent="-457200" eaLnBrk="1" hangingPunct="1">
              <a:buSzPct val="75000"/>
              <a:buFont typeface="Wingdings" panose="05000000000000000000" pitchFamily="2" charset="2"/>
              <a:buNone/>
            </a:pPr>
            <a:r>
              <a:rPr lang="en-US" altLang="en-US" sz="1800" b="1" kern="1200" dirty="0">
                <a:solidFill>
                  <a:schemeClr val="tx2"/>
                </a:solidFill>
                <a:latin typeface="Courier New" panose="02070309020205020404" pitchFamily="49" charset="0"/>
                <a:ea typeface="+mn-ea"/>
                <a:cs typeface="Courier New" panose="02070309020205020404" pitchFamily="49" charset="0"/>
              </a:rPr>
              <a:t>System.out.println(</a:t>
            </a:r>
            <a:r>
              <a:rPr lang="en-US" altLang="en-US" sz="1800" b="1" kern="1200" dirty="0">
                <a:solidFill>
                  <a:srgbClr val="FF0000"/>
                </a:solidFill>
                <a:latin typeface="Courier New" panose="02070309020205020404" pitchFamily="49" charset="0"/>
                <a:ea typeface="+mn-ea"/>
                <a:cs typeface="Courier New" panose="02070309020205020404" pitchFamily="49" charset="0"/>
              </a:rPr>
              <a:t>new Integer(3)</a:t>
            </a:r>
            <a:r>
              <a:rPr lang="en-US" altLang="en-US" sz="1800" b="1" kern="1200" dirty="0">
                <a:solidFill>
                  <a:schemeClr val="tx2"/>
                </a:solidFill>
                <a:latin typeface="Courier New" panose="02070309020205020404" pitchFamily="49" charset="0"/>
                <a:ea typeface="+mn-ea"/>
                <a:cs typeface="Courier New" panose="02070309020205020404" pitchFamily="49" charset="0"/>
              </a:rPr>
              <a:t>.compareTo(</a:t>
            </a:r>
            <a:r>
              <a:rPr lang="en-US" altLang="en-US" sz="1800" b="1" kern="1200" dirty="0">
                <a:solidFill>
                  <a:srgbClr val="00B050"/>
                </a:solidFill>
                <a:latin typeface="Courier New" panose="02070309020205020404" pitchFamily="49" charset="0"/>
                <a:ea typeface="+mn-ea"/>
                <a:cs typeface="Courier New" panose="02070309020205020404" pitchFamily="49" charset="0"/>
              </a:rPr>
              <a:t>new Integer(5)</a:t>
            </a:r>
            <a:r>
              <a:rPr lang="en-US" altLang="en-US" sz="1800" b="1" kern="1200" dirty="0">
                <a:solidFill>
                  <a:schemeClr val="tx2"/>
                </a:solidFill>
                <a:latin typeface="Courier New" panose="02070309020205020404" pitchFamily="49" charset="0"/>
                <a:ea typeface="+mn-ea"/>
                <a:cs typeface="Courier New" panose="02070309020205020404" pitchFamily="49" charset="0"/>
              </a:rPr>
              <a:t>));</a:t>
            </a:r>
          </a:p>
          <a:p>
            <a:pPr marL="457200" indent="-457200" eaLnBrk="1" hangingPunct="1">
              <a:buSzPct val="75000"/>
              <a:buFont typeface="Wingdings" panose="05000000000000000000" pitchFamily="2" charset="2"/>
              <a:buNone/>
            </a:pPr>
            <a:r>
              <a:rPr lang="en-US" altLang="en-US" sz="1800" b="1" kern="1200" dirty="0">
                <a:solidFill>
                  <a:schemeClr val="tx2"/>
                </a:solidFill>
                <a:latin typeface="Courier New" panose="02070309020205020404" pitchFamily="49" charset="0"/>
                <a:ea typeface="+mn-ea"/>
                <a:cs typeface="Courier New" panose="02070309020205020404" pitchFamily="49" charset="0"/>
              </a:rPr>
              <a:t>   </a:t>
            </a:r>
          </a:p>
          <a:p>
            <a:pPr marL="457200" indent="-457200" eaLnBrk="1" hangingPunct="1">
              <a:buSzPct val="75000"/>
              <a:buFont typeface="Wingdings" panose="05000000000000000000" pitchFamily="2" charset="2"/>
              <a:buNone/>
            </a:pPr>
            <a:r>
              <a:rPr lang="en-US" altLang="en-US" sz="1800" b="1" kern="1200" dirty="0">
                <a:solidFill>
                  <a:schemeClr val="tx2"/>
                </a:solidFill>
                <a:latin typeface="Courier New" panose="02070309020205020404" pitchFamily="49" charset="0"/>
                <a:ea typeface="+mn-ea"/>
                <a:cs typeface="Courier New" panose="02070309020205020404" pitchFamily="49" charset="0"/>
              </a:rPr>
              <a:t>System.out.println(</a:t>
            </a:r>
            <a:r>
              <a:rPr lang="en-US" altLang="en-US" sz="1800" b="1" kern="1200" dirty="0">
                <a:solidFill>
                  <a:srgbClr val="FF0000"/>
                </a:solidFill>
                <a:latin typeface="Courier New" panose="02070309020205020404" pitchFamily="49" charset="0"/>
                <a:ea typeface="+mn-ea"/>
                <a:cs typeface="Courier New" panose="02070309020205020404" pitchFamily="49" charset="0"/>
              </a:rPr>
              <a:t>"ABC"</a:t>
            </a:r>
            <a:r>
              <a:rPr lang="en-US" altLang="en-US" sz="1800" b="1" kern="1200" dirty="0">
                <a:solidFill>
                  <a:schemeClr val="tx2"/>
                </a:solidFill>
                <a:latin typeface="Courier New" panose="02070309020205020404" pitchFamily="49" charset="0"/>
                <a:ea typeface="+mn-ea"/>
                <a:cs typeface="Courier New" panose="02070309020205020404" pitchFamily="49" charset="0"/>
              </a:rPr>
              <a:t>.compareTo(</a:t>
            </a:r>
            <a:r>
              <a:rPr lang="en-US" altLang="en-US" sz="1800" b="1" kern="1200" dirty="0">
                <a:solidFill>
                  <a:srgbClr val="00B050"/>
                </a:solidFill>
                <a:latin typeface="Courier New" panose="02070309020205020404" pitchFamily="49" charset="0"/>
                <a:ea typeface="+mn-ea"/>
                <a:cs typeface="Courier New" panose="02070309020205020404" pitchFamily="49" charset="0"/>
              </a:rPr>
              <a:t>"ABE"</a:t>
            </a:r>
            <a:r>
              <a:rPr lang="en-US" altLang="en-US" sz="1800" b="1" kern="1200" dirty="0">
                <a:solidFill>
                  <a:schemeClr val="tx2"/>
                </a:solidFill>
                <a:latin typeface="Courier New" panose="02070309020205020404" pitchFamily="49" charset="0"/>
                <a:ea typeface="+mn-ea"/>
                <a:cs typeface="Courier New" panose="02070309020205020404" pitchFamily="49" charset="0"/>
              </a:rPr>
              <a:t>));    </a:t>
            </a:r>
          </a:p>
          <a:p>
            <a:pPr marL="457200" indent="-457200" eaLnBrk="1" hangingPunct="1">
              <a:buSzPct val="75000"/>
              <a:buFont typeface="Monotype Sorts" pitchFamily="2" charset="2"/>
              <a:buAutoNum type="arabicPlain" startAt="2"/>
            </a:pPr>
            <a:endParaRPr lang="en-US" altLang="en-US" sz="1800" b="1" kern="1200" dirty="0">
              <a:solidFill>
                <a:schemeClr val="tx2"/>
              </a:solidFill>
              <a:latin typeface="Courier New" panose="02070309020205020404" pitchFamily="49" charset="0"/>
              <a:ea typeface="+mn-ea"/>
              <a:cs typeface="Courier New" panose="02070309020205020404" pitchFamily="49" charset="0"/>
            </a:endParaRPr>
          </a:p>
          <a:p>
            <a:pPr marL="457200" indent="-457200" eaLnBrk="1" hangingPunct="1">
              <a:buSzPct val="75000"/>
              <a:buFont typeface="Wingdings" panose="05000000000000000000" pitchFamily="2" charset="2"/>
              <a:buNone/>
            </a:pPr>
            <a:r>
              <a:rPr lang="en-US" altLang="en-US" sz="1800" b="1" kern="1200" dirty="0">
                <a:solidFill>
                  <a:schemeClr val="tx2"/>
                </a:solidFill>
                <a:latin typeface="Courier New" panose="02070309020205020404" pitchFamily="49" charset="0"/>
                <a:ea typeface="+mn-ea"/>
                <a:cs typeface="Courier New" panose="02070309020205020404" pitchFamily="49" charset="0"/>
              </a:rPr>
              <a:t>java.util.Date </a:t>
            </a:r>
            <a:r>
              <a:rPr lang="en-US" altLang="en-US" sz="1800" b="1" kern="1200" dirty="0">
                <a:solidFill>
                  <a:srgbClr val="FF0000"/>
                </a:solidFill>
                <a:latin typeface="Courier New" panose="02070309020205020404" pitchFamily="49" charset="0"/>
                <a:ea typeface="+mn-ea"/>
                <a:cs typeface="Courier New" panose="02070309020205020404" pitchFamily="49" charset="0"/>
              </a:rPr>
              <a:t>date1</a:t>
            </a:r>
            <a:r>
              <a:rPr lang="en-US" altLang="en-US" sz="1800" b="1" kern="1200" dirty="0">
                <a:solidFill>
                  <a:schemeClr val="tx2"/>
                </a:solidFill>
                <a:latin typeface="Courier New" panose="02070309020205020404" pitchFamily="49" charset="0"/>
                <a:ea typeface="+mn-ea"/>
                <a:cs typeface="Courier New" panose="02070309020205020404" pitchFamily="49" charset="0"/>
              </a:rPr>
              <a:t> = new java.util.Date(</a:t>
            </a:r>
            <a:r>
              <a:rPr lang="en-US" altLang="en-US" sz="1800" b="1" kern="1200" dirty="0">
                <a:solidFill>
                  <a:srgbClr val="FF0000"/>
                </a:solidFill>
                <a:latin typeface="Courier New" panose="02070309020205020404" pitchFamily="49" charset="0"/>
                <a:ea typeface="+mn-ea"/>
                <a:cs typeface="Courier New" panose="02070309020205020404" pitchFamily="49" charset="0"/>
              </a:rPr>
              <a:t>2013, 1, 1</a:t>
            </a:r>
            <a:r>
              <a:rPr lang="en-US" altLang="en-US" sz="1800" b="1" kern="1200" dirty="0">
                <a:solidFill>
                  <a:schemeClr val="tx2"/>
                </a:solidFill>
                <a:latin typeface="Courier New" panose="02070309020205020404" pitchFamily="49" charset="0"/>
                <a:ea typeface="+mn-ea"/>
                <a:cs typeface="Courier New" panose="02070309020205020404" pitchFamily="49" charset="0"/>
              </a:rPr>
              <a:t>);    </a:t>
            </a:r>
          </a:p>
          <a:p>
            <a:pPr marL="457200" indent="-457200" eaLnBrk="1" hangingPunct="1">
              <a:buSzPct val="75000"/>
              <a:buFont typeface="Wingdings" panose="05000000000000000000" pitchFamily="2" charset="2"/>
              <a:buNone/>
            </a:pPr>
            <a:r>
              <a:rPr lang="en-US" altLang="en-US" sz="1800" b="1" kern="1200" dirty="0">
                <a:solidFill>
                  <a:schemeClr val="tx2"/>
                </a:solidFill>
                <a:latin typeface="Courier New" panose="02070309020205020404" pitchFamily="49" charset="0"/>
                <a:ea typeface="+mn-ea"/>
                <a:cs typeface="Courier New" panose="02070309020205020404" pitchFamily="49" charset="0"/>
              </a:rPr>
              <a:t>java.util.Date </a:t>
            </a:r>
            <a:r>
              <a:rPr lang="en-US" altLang="en-US" sz="1800" b="1" kern="1200" dirty="0">
                <a:solidFill>
                  <a:srgbClr val="00B050"/>
                </a:solidFill>
                <a:latin typeface="Courier New" panose="02070309020205020404" pitchFamily="49" charset="0"/>
                <a:ea typeface="+mn-ea"/>
                <a:cs typeface="Courier New" panose="02070309020205020404" pitchFamily="49" charset="0"/>
              </a:rPr>
              <a:t>date2</a:t>
            </a:r>
            <a:r>
              <a:rPr lang="en-US" altLang="en-US" sz="1800" b="1" kern="1200" dirty="0">
                <a:solidFill>
                  <a:schemeClr val="tx2"/>
                </a:solidFill>
                <a:latin typeface="Courier New" panose="02070309020205020404" pitchFamily="49" charset="0"/>
                <a:ea typeface="+mn-ea"/>
                <a:cs typeface="Courier New" panose="02070309020205020404" pitchFamily="49" charset="0"/>
              </a:rPr>
              <a:t> = new java.util.Date(</a:t>
            </a:r>
            <a:r>
              <a:rPr lang="en-US" altLang="en-US" sz="1800" b="1" kern="1200" dirty="0">
                <a:solidFill>
                  <a:srgbClr val="00B050"/>
                </a:solidFill>
                <a:latin typeface="Courier New" panose="02070309020205020404" pitchFamily="49" charset="0"/>
                <a:ea typeface="+mn-ea"/>
                <a:cs typeface="Courier New" panose="02070309020205020404" pitchFamily="49" charset="0"/>
              </a:rPr>
              <a:t>2012, 1, 1</a:t>
            </a:r>
            <a:r>
              <a:rPr lang="en-US" altLang="en-US" sz="1800" b="1" kern="1200" dirty="0">
                <a:solidFill>
                  <a:schemeClr val="tx2"/>
                </a:solidFill>
                <a:latin typeface="Courier New" panose="02070309020205020404" pitchFamily="49" charset="0"/>
                <a:ea typeface="+mn-ea"/>
                <a:cs typeface="Courier New" panose="02070309020205020404" pitchFamily="49" charset="0"/>
              </a:rPr>
              <a:t>);    </a:t>
            </a:r>
          </a:p>
          <a:p>
            <a:pPr marL="457200" indent="-457200" eaLnBrk="1" hangingPunct="1">
              <a:buSzPct val="75000"/>
              <a:buFont typeface="Wingdings" panose="05000000000000000000" pitchFamily="2" charset="2"/>
              <a:buNone/>
            </a:pPr>
            <a:r>
              <a:rPr lang="en-US" altLang="en-US" sz="1800" b="1" kern="1200" dirty="0">
                <a:solidFill>
                  <a:schemeClr val="tx2"/>
                </a:solidFill>
                <a:latin typeface="Courier New" panose="02070309020205020404" pitchFamily="49" charset="0"/>
                <a:ea typeface="+mn-ea"/>
                <a:cs typeface="Courier New" panose="02070309020205020404" pitchFamily="49" charset="0"/>
              </a:rPr>
              <a:t>System.out.println(</a:t>
            </a:r>
            <a:r>
              <a:rPr lang="en-US" altLang="en-US" sz="1800" b="1" kern="1200" dirty="0">
                <a:solidFill>
                  <a:srgbClr val="FF0000"/>
                </a:solidFill>
                <a:latin typeface="Courier New" panose="02070309020205020404" pitchFamily="49" charset="0"/>
                <a:ea typeface="+mn-ea"/>
                <a:cs typeface="Courier New" panose="02070309020205020404" pitchFamily="49" charset="0"/>
              </a:rPr>
              <a:t>date1</a:t>
            </a:r>
            <a:r>
              <a:rPr lang="en-US" altLang="en-US" sz="1800" b="1" kern="1200" dirty="0">
                <a:solidFill>
                  <a:schemeClr val="tx2"/>
                </a:solidFill>
                <a:latin typeface="Courier New" panose="02070309020205020404" pitchFamily="49" charset="0"/>
                <a:ea typeface="+mn-ea"/>
                <a:cs typeface="Courier New" panose="02070309020205020404" pitchFamily="49" charset="0"/>
              </a:rPr>
              <a:t>.compareTo(</a:t>
            </a:r>
            <a:r>
              <a:rPr lang="en-US" altLang="en-US" sz="1800" b="1" kern="1200" dirty="0">
                <a:solidFill>
                  <a:srgbClr val="00B050"/>
                </a:solidFill>
                <a:latin typeface="Courier New" panose="02070309020205020404" pitchFamily="49" charset="0"/>
                <a:ea typeface="+mn-ea"/>
                <a:cs typeface="Courier New" panose="02070309020205020404" pitchFamily="49" charset="0"/>
              </a:rPr>
              <a:t>date2</a:t>
            </a:r>
            <a:r>
              <a:rPr lang="en-US" altLang="en-US" sz="1800" b="1" kern="1200" dirty="0">
                <a:solidFill>
                  <a:schemeClr val="tx2"/>
                </a:solidFill>
                <a:latin typeface="Courier New" panose="02070309020205020404" pitchFamily="49" charset="0"/>
                <a:ea typeface="+mn-ea"/>
                <a:cs typeface="Courier New" panose="02070309020205020404" pitchFamily="49" charset="0"/>
              </a:rPr>
              <a:t>)); </a:t>
            </a:r>
          </a:p>
          <a:p>
            <a:pPr marL="457200" indent="-457200" eaLnBrk="1" hangingPunct="1">
              <a:buSzPct val="75000"/>
            </a:pPr>
            <a:endParaRPr lang="zh-CN" altLang="en-US" sz="2000" kern="1200" dirty="0">
              <a:latin typeface="+mn-lt"/>
              <a:ea typeface="宋体" panose="02010600030101010101" pitchFamily="2" charset="-122"/>
              <a:cs typeface="+mn-cs"/>
            </a:endParaRPr>
          </a:p>
        </p:txBody>
      </p:sp>
      <p:sp>
        <p:nvSpPr>
          <p:cNvPr id="40964"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28</a:t>
            </a:fld>
            <a:endParaRPr lang="en-US" altLang="en-US" sz="1400" dirty="0">
              <a:ea typeface="宋体" panose="02010600030101010101" pitchFamily="2" charset="-122"/>
            </a:endParaRPr>
          </a:p>
        </p:txBody>
      </p:sp>
      <p:sp>
        <p:nvSpPr>
          <p:cNvPr id="40965"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28</a:t>
            </a:fld>
            <a:endParaRPr lang="en-US" altLang="en-US" sz="1400" dirty="0">
              <a:latin typeface="Times New Roman" panose="02020603050405020304" pitchFamily="18" charset="0"/>
            </a:endParaRPr>
          </a:p>
        </p:txBody>
      </p:sp>
      <p:sp>
        <p:nvSpPr>
          <p:cNvPr id="40966" name="Rectangle 5"/>
          <p:cNvSpPr/>
          <p:nvPr/>
        </p:nvSpPr>
        <p:spPr>
          <a:xfrm>
            <a:off x="2319338" y="3052763"/>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5"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通过</a:t>
            </a:r>
            <a:r>
              <a:rPr lang="en-US" altLang="en-US" kern="1200" dirty="0">
                <a:latin typeface="Courier New" panose="02070309020205020404" pitchFamily="49" charset="0"/>
                <a:ea typeface="宋体" panose="02010600030101010101" pitchFamily="2" charset="-122"/>
                <a:cs typeface="+mj-cs"/>
              </a:rPr>
              <a:t> sort </a:t>
            </a:r>
            <a:r>
              <a:rPr lang="zh-CN" altLang="en-US" kern="1200" dirty="0">
                <a:latin typeface="Courier New" panose="02070309020205020404" pitchFamily="49" charset="0"/>
                <a:ea typeface="宋体" panose="02010600030101010101" pitchFamily="2" charset="-122"/>
                <a:cs typeface="+mj-cs"/>
              </a:rPr>
              <a:t>方法</a:t>
            </a:r>
          </a:p>
        </p:txBody>
      </p:sp>
      <p:sp>
        <p:nvSpPr>
          <p:cNvPr id="3076" name="Rectangle 11"/>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en-US" altLang="zh-CN" kern="1200" dirty="0">
                <a:latin typeface="+mn-lt"/>
                <a:ea typeface="宋体" panose="02010600030101010101" pitchFamily="2" charset="-122"/>
                <a:cs typeface="+mn-cs"/>
              </a:rPr>
              <a:t>设</a:t>
            </a:r>
            <a:r>
              <a:rPr lang="en-US" altLang="en-US" kern="1200" dirty="0">
                <a:latin typeface="+mn-lt"/>
                <a:ea typeface="+mn-ea"/>
                <a:cs typeface="+mn-cs"/>
              </a:rPr>
              <a:t> </a:t>
            </a:r>
            <a:r>
              <a:rPr lang="en-US" altLang="en-US" b="1" kern="1200" dirty="0">
                <a:latin typeface="+mn-lt"/>
                <a:ea typeface="+mn-ea"/>
                <a:cs typeface="+mn-cs"/>
              </a:rPr>
              <a:t>n</a:t>
            </a:r>
            <a:r>
              <a:rPr lang="en-US" altLang="en-US" kern="1200" dirty="0">
                <a:latin typeface="+mn-lt"/>
                <a:ea typeface="+mn-ea"/>
                <a:cs typeface="+mn-cs"/>
              </a:rPr>
              <a:t> </a:t>
            </a:r>
            <a:r>
              <a:rPr lang="en-US" altLang="zh-CN" kern="1200" dirty="0">
                <a:latin typeface="+mn-lt"/>
                <a:ea typeface="宋体" panose="02010600030101010101" pitchFamily="2" charset="-122"/>
                <a:cs typeface="+mn-cs"/>
              </a:rPr>
              <a:t>是</a:t>
            </a:r>
            <a:r>
              <a:rPr lang="zh-CN" altLang="en-US" kern="1200" dirty="0">
                <a:latin typeface="+mn-lt"/>
                <a:ea typeface="宋体" panose="02010600030101010101" pitchFamily="2" charset="-122"/>
                <a:cs typeface="+mn-cs"/>
              </a:rPr>
              <a:t>整数对象，</a:t>
            </a:r>
            <a:r>
              <a:rPr lang="en-US" altLang="en-US" kern="1200" dirty="0">
                <a:latin typeface="+mn-lt"/>
                <a:ea typeface="+mn-ea"/>
                <a:cs typeface="+mn-cs"/>
              </a:rPr>
              <a:t> </a:t>
            </a:r>
            <a:r>
              <a:rPr lang="en-US" altLang="en-US" b="1" kern="1200" dirty="0">
                <a:latin typeface="+mn-lt"/>
                <a:ea typeface="+mn-ea"/>
                <a:cs typeface="+mn-cs"/>
              </a:rPr>
              <a:t>s</a:t>
            </a:r>
            <a:r>
              <a:rPr lang="en-US" altLang="en-US" kern="1200" dirty="0">
                <a:latin typeface="+mn-lt"/>
                <a:ea typeface="+mn-ea"/>
                <a:cs typeface="+mn-cs"/>
              </a:rPr>
              <a:t> </a:t>
            </a:r>
            <a:r>
              <a:rPr lang="en-US" altLang="zh-CN" kern="1200" dirty="0">
                <a:latin typeface="+mn-lt"/>
                <a:ea typeface="宋体" panose="02010600030101010101" pitchFamily="2" charset="-122"/>
                <a:cs typeface="+mn-cs"/>
              </a:rPr>
              <a:t>是</a:t>
            </a:r>
            <a:r>
              <a:rPr lang="en-US" altLang="en-US" kern="1200" dirty="0">
                <a:latin typeface="+mn-lt"/>
                <a:ea typeface="+mn-ea"/>
                <a:cs typeface="+mn-cs"/>
              </a:rPr>
              <a:t> </a:t>
            </a:r>
            <a:r>
              <a:rPr lang="en-US" altLang="en-US" b="1" kern="1200" dirty="0">
                <a:latin typeface="+mn-lt"/>
                <a:ea typeface="+mn-ea"/>
                <a:cs typeface="+mn-cs"/>
              </a:rPr>
              <a:t>String</a:t>
            </a:r>
            <a:r>
              <a:rPr lang="en-US" altLang="en-US" kern="1200" dirty="0">
                <a:latin typeface="+mn-lt"/>
                <a:ea typeface="+mn-ea"/>
                <a:cs typeface="+mn-cs"/>
              </a:rPr>
              <a:t> </a:t>
            </a:r>
            <a:r>
              <a:rPr lang="zh-CN" altLang="en-US" kern="1200" dirty="0">
                <a:latin typeface="+mn-lt"/>
                <a:ea typeface="宋体" panose="02010600030101010101" pitchFamily="2" charset="-122"/>
                <a:cs typeface="+mn-cs"/>
              </a:rPr>
              <a:t>对象，</a:t>
            </a:r>
            <a:r>
              <a:rPr lang="en-US" altLang="en-US" kern="1200" dirty="0">
                <a:latin typeface="+mn-lt"/>
                <a:ea typeface="+mn-ea"/>
                <a:cs typeface="+mn-cs"/>
              </a:rPr>
              <a:t> </a:t>
            </a:r>
            <a:r>
              <a:rPr lang="en-US" altLang="en-US" b="1" kern="1200" dirty="0">
                <a:latin typeface="+mn-lt"/>
                <a:ea typeface="+mn-ea"/>
                <a:cs typeface="+mn-cs"/>
              </a:rPr>
              <a:t>d</a:t>
            </a:r>
            <a:r>
              <a:rPr lang="en-US" altLang="en-US" kern="1200" dirty="0">
                <a:latin typeface="+mn-lt"/>
                <a:ea typeface="+mn-ea"/>
                <a:cs typeface="+mn-cs"/>
              </a:rPr>
              <a:t> </a:t>
            </a:r>
            <a:r>
              <a:rPr lang="en-US" altLang="zh-CN" kern="1200" dirty="0">
                <a:latin typeface="+mn-lt"/>
                <a:ea typeface="宋体" panose="02010600030101010101" pitchFamily="2" charset="-122"/>
                <a:cs typeface="+mn-cs"/>
              </a:rPr>
              <a:t>是</a:t>
            </a:r>
            <a:r>
              <a:rPr lang="en-US" altLang="en-US" kern="1200" dirty="0">
                <a:latin typeface="+mn-lt"/>
                <a:ea typeface="+mn-ea"/>
                <a:cs typeface="+mn-cs"/>
              </a:rPr>
              <a:t> </a:t>
            </a:r>
            <a:r>
              <a:rPr lang="en-US" altLang="en-US" b="1" kern="1200" dirty="0">
                <a:latin typeface="+mn-lt"/>
                <a:ea typeface="+mn-ea"/>
                <a:cs typeface="+mn-cs"/>
              </a:rPr>
              <a:t>Date</a:t>
            </a:r>
            <a:r>
              <a:rPr lang="en-US" altLang="en-US" kern="1200" dirty="0">
                <a:latin typeface="+mn-lt"/>
                <a:ea typeface="+mn-ea"/>
                <a:cs typeface="+mn-cs"/>
              </a:rPr>
              <a:t> </a:t>
            </a:r>
            <a:r>
              <a:rPr lang="en-US" altLang="zh-CN" kern="1200" dirty="0">
                <a:latin typeface="+mn-lt"/>
                <a:ea typeface="宋体" panose="02010600030101010101" pitchFamily="2" charset="-122"/>
                <a:cs typeface="+mn-cs"/>
              </a:rPr>
              <a:t>对象</a:t>
            </a:r>
            <a:r>
              <a:rPr lang="zh-CN" altLang="en-US" kern="1200" dirty="0">
                <a:latin typeface="+mn-lt"/>
                <a:ea typeface="宋体" panose="02010600030101010101" pitchFamily="2" charset="-122"/>
                <a:cs typeface="+mn-cs"/>
              </a:rPr>
              <a:t>。下列表达均为</a:t>
            </a:r>
            <a:r>
              <a:rPr lang="en-US" altLang="en-US" kern="1200" dirty="0">
                <a:latin typeface="+mn-lt"/>
                <a:ea typeface="+mn-ea"/>
                <a:cs typeface="+mn-cs"/>
              </a:rPr>
              <a:t> </a:t>
            </a:r>
            <a:r>
              <a:rPr lang="en-US" altLang="en-US" b="1" kern="1200" dirty="0">
                <a:latin typeface="+mn-lt"/>
                <a:ea typeface="+mn-ea"/>
                <a:cs typeface="+mn-cs"/>
              </a:rPr>
              <a:t>true</a:t>
            </a:r>
            <a:r>
              <a:rPr lang="en-US" altLang="en-US" kern="1200" dirty="0">
                <a:latin typeface="+mn-lt"/>
                <a:ea typeface="+mn-ea"/>
                <a:cs typeface="+mn-cs"/>
              </a:rPr>
              <a:t>.</a:t>
            </a:r>
          </a:p>
        </p:txBody>
      </p:sp>
      <p:sp>
        <p:nvSpPr>
          <p:cNvPr id="3077"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29</a:t>
            </a:fld>
            <a:endParaRPr lang="en-US" altLang="en-US" sz="1400" dirty="0">
              <a:ea typeface="宋体" panose="02010600030101010101" pitchFamily="2" charset="-122"/>
            </a:endParaRPr>
          </a:p>
        </p:txBody>
      </p:sp>
      <p:sp>
        <p:nvSpPr>
          <p:cNvPr id="3078"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29</a:t>
            </a:fld>
            <a:endParaRPr lang="en-US" altLang="en-US" sz="1400" dirty="0">
              <a:latin typeface="Times New Roman" panose="02020603050405020304" pitchFamily="18" charset="0"/>
            </a:endParaRPr>
          </a:p>
        </p:txBody>
      </p:sp>
      <p:graphicFrame>
        <p:nvGraphicFramePr>
          <p:cNvPr id="29704" name="Object 11"/>
          <p:cNvGraphicFramePr>
            <a:graphicFrameLocks noChangeAspect="1"/>
          </p:cNvGraphicFramePr>
          <p:nvPr/>
        </p:nvGraphicFramePr>
        <p:xfrm>
          <a:off x="228600" y="2514600"/>
          <a:ext cx="8915400" cy="809625"/>
        </p:xfrm>
        <a:graphic>
          <a:graphicData uri="http://schemas.openxmlformats.org/presentationml/2006/ole">
            <mc:AlternateContent xmlns:mc="http://schemas.openxmlformats.org/markup-compatibility/2006">
              <mc:Choice xmlns:v="urn:schemas-microsoft-com:vml" Requires="v">
                <p:oleObj r:id="rId2" imgW="5791200" imgH="520700" progId="Word.Picture.8">
                  <p:embed/>
                </p:oleObj>
              </mc:Choice>
              <mc:Fallback>
                <p:oleObj r:id="rId2" imgW="5791200" imgH="520700" progId="Word.Picture.8">
                  <p:embed/>
                  <p:pic>
                    <p:nvPicPr>
                      <p:cNvPr id="0" name="图片 1"/>
                      <p:cNvPicPr/>
                      <p:nvPr/>
                    </p:nvPicPr>
                    <p:blipFill>
                      <a:blip r:embed="rId3"/>
                      <a:stretch>
                        <a:fillRect/>
                      </a:stretch>
                    </p:blipFill>
                    <p:spPr>
                      <a:xfrm>
                        <a:off x="228600" y="2514600"/>
                        <a:ext cx="8915400" cy="809625"/>
                      </a:xfrm>
                      <a:prstGeom prst="rect">
                        <a:avLst/>
                      </a:prstGeom>
                      <a:noFill/>
                      <a:ln w="38100">
                        <a:noFill/>
                        <a:miter/>
                      </a:ln>
                    </p:spPr>
                  </p:pic>
                </p:oleObj>
              </mc:Fallback>
            </mc:AlternateContent>
          </a:graphicData>
        </a:graphic>
      </p:graphicFrame>
      <p:sp>
        <p:nvSpPr>
          <p:cNvPr id="409604" name="AutoShape 4">
            <a:hlinkClick r:id="" action="ppaction://noaction" highlightClick="1"/>
          </p:cNvPr>
          <p:cNvSpPr>
            <a:spLocks noChangeArrowheads="1"/>
          </p:cNvSpPr>
          <p:nvPr/>
        </p:nvSpPr>
        <p:spPr bwMode="auto">
          <a:xfrm>
            <a:off x="4191000" y="5638800"/>
            <a:ext cx="2895600" cy="5334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4" action="ppaction://program"/>
              </a:rPr>
              <a:t>SortComparableObjects</a:t>
            </a:r>
            <a:endParaRPr kumimoji="0" lang="en-US" altLang="zh-CN" sz="18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3080" name="AutoShape 5">
            <a:hlinkClick r:id="rId5" action="ppaction://program"/>
          </p:cNvPr>
          <p:cNvSpPr/>
          <p:nvPr/>
        </p:nvSpPr>
        <p:spPr>
          <a:xfrm>
            <a:off x="7467600" y="5715000"/>
            <a:ext cx="15240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3081" name="AutoShape 15">
            <a:hlinkClick r:id="rId6"/>
          </p:cNvPr>
          <p:cNvSpPr/>
          <p:nvPr/>
        </p:nvSpPr>
        <p:spPr>
          <a:xfrm>
            <a:off x="3505200" y="5638800"/>
            <a:ext cx="468313"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3082" name="Rectangle 11"/>
          <p:cNvSpPr/>
          <p:nvPr/>
        </p:nvSpPr>
        <p:spPr>
          <a:xfrm>
            <a:off x="152400" y="3886200"/>
            <a:ext cx="8839200" cy="1828800"/>
          </a:xfrm>
          <a:prstGeom prst="rect">
            <a:avLst/>
          </a:prstGeom>
          <a:noFill/>
          <a:ln w="9525">
            <a:noFill/>
          </a:ln>
        </p:spPr>
        <p:txBody>
          <a:bodyPr lIns="92075" tIns="46038" rIns="92075" bIns="46038"/>
          <a:lstStyle/>
          <a:p>
            <a:pPr>
              <a:spcBef>
                <a:spcPct val="20000"/>
              </a:spcBef>
              <a:buClr>
                <a:schemeClr val="tx2"/>
              </a:buClr>
              <a:buSzPct val="75000"/>
              <a:buFont typeface="Monotype Sorts" pitchFamily="2" charset="2"/>
            </a:pPr>
            <a:r>
              <a:rPr lang="en-US" altLang="en-US" sz="3200" dirty="0">
                <a:latin typeface="Times New Roman" panose="02020603050405020304" pitchFamily="18" charset="0"/>
              </a:rPr>
              <a:t>java.util.Arrays.sort(array) </a:t>
            </a:r>
            <a:r>
              <a:rPr lang="en-US" altLang="zh-CN" sz="3200" dirty="0">
                <a:latin typeface="Times New Roman" panose="02020603050405020304" pitchFamily="18" charset="0"/>
                <a:ea typeface="宋体" panose="02010600030101010101" pitchFamily="2" charset="-122"/>
              </a:rPr>
              <a:t>方法</a:t>
            </a:r>
            <a:r>
              <a:rPr lang="zh-CN" altLang="en-US" sz="3200" dirty="0">
                <a:latin typeface="Times New Roman" panose="02020603050405020304" pitchFamily="18" charset="0"/>
                <a:ea typeface="宋体" panose="02010600030101010101" pitchFamily="2" charset="-122"/>
              </a:rPr>
              <a:t>要求数组中的元素是</a:t>
            </a:r>
            <a:r>
              <a:rPr lang="en-US" altLang="en-US" sz="3200" dirty="0">
                <a:latin typeface="Times New Roman" panose="02020603050405020304" pitchFamily="18" charset="0"/>
              </a:rPr>
              <a:t>Comparable&lt;E</a:t>
            </a:r>
            <a:r>
              <a:rPr lang="en-US" altLang="zh-CN" sz="3200" dirty="0">
                <a:latin typeface="Times New Roman" panose="02020603050405020304" pitchFamily="18" charset="0"/>
                <a:ea typeface="宋体" panose="02010600030101010101" pitchFamily="2" charset="-122"/>
              </a:rPr>
              <a:t>&gt;</a:t>
            </a:r>
            <a:r>
              <a:rPr lang="zh-CN" altLang="en-US" sz="3200" dirty="0">
                <a:latin typeface="Times New Roman" panose="02020603050405020304" pitchFamily="18" charset="0"/>
                <a:ea typeface="宋体" panose="02010600030101010101" pitchFamily="2" charset="-122"/>
              </a:rPr>
              <a:t>的实例。</a:t>
            </a:r>
            <a:endParaRPr lang="en-US" altLang="en-US" sz="3200" dirty="0">
              <a:latin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8"/>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抽象类与抽象方法</a:t>
            </a:r>
          </a:p>
        </p:txBody>
      </p:sp>
      <p:sp>
        <p:nvSpPr>
          <p:cNvPr id="18435" name="内容占位符 18"/>
          <p:cNvSpPr>
            <a:spLocks noGrp="1"/>
          </p:cNvSpPr>
          <p:nvPr>
            <p:ph idx="1"/>
          </p:nvPr>
        </p:nvSpPr>
        <p:spPr/>
        <p:txBody>
          <a:bodyPr vert="horz" wrap="square" lIns="92075" tIns="46038" rIns="92075" bIns="46038" anchor="t" anchorCtr="0"/>
          <a:lstStyle/>
          <a:p>
            <a:pPr eaLnBrk="1" hangingPunct="1">
              <a:buSzPct val="75000"/>
            </a:pPr>
            <a:endParaRPr lang="zh-CN" altLang="en-US" kern="1200" dirty="0">
              <a:latin typeface="+mn-lt"/>
              <a:ea typeface="宋体" panose="02010600030101010101" pitchFamily="2" charset="-122"/>
              <a:cs typeface="+mn-cs"/>
            </a:endParaRPr>
          </a:p>
        </p:txBody>
      </p:sp>
      <p:sp>
        <p:nvSpPr>
          <p:cNvPr id="18436"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a:t>
            </a:fld>
            <a:endParaRPr lang="en-US" altLang="en-US" sz="1400" dirty="0">
              <a:ea typeface="宋体" panose="02010600030101010101" pitchFamily="2" charset="-122"/>
            </a:endParaRPr>
          </a:p>
        </p:txBody>
      </p:sp>
      <p:sp>
        <p:nvSpPr>
          <p:cNvPr id="18437"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3</a:t>
            </a:fld>
            <a:endParaRPr lang="en-US" altLang="en-US" sz="1400" dirty="0">
              <a:latin typeface="Times New Roman" panose="02020603050405020304" pitchFamily="18" charset="0"/>
            </a:endParaRPr>
          </a:p>
        </p:txBody>
      </p:sp>
      <p:sp>
        <p:nvSpPr>
          <p:cNvPr id="18438" name="Rectangle 9"/>
          <p:cNvSpPr/>
          <p:nvPr/>
        </p:nvSpPr>
        <p:spPr>
          <a:xfrm>
            <a:off x="0" y="1463675"/>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8439" name="Rectangle 11"/>
          <p:cNvSpPr/>
          <p:nvPr/>
        </p:nvSpPr>
        <p:spPr>
          <a:xfrm>
            <a:off x="0" y="1463675"/>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8440" name="Rectangle 16"/>
          <p:cNvSpPr/>
          <p:nvPr/>
        </p:nvSpPr>
        <p:spPr>
          <a:xfrm>
            <a:off x="0" y="1433513"/>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18441" name="AutoShape 23">
            <a:hlinkClick r:id="rId2" action="ppaction://program"/>
          </p:cNvPr>
          <p:cNvSpPr/>
          <p:nvPr/>
        </p:nvSpPr>
        <p:spPr>
          <a:xfrm>
            <a:off x="7315200" y="5486400"/>
            <a:ext cx="1524000" cy="4572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18442" name="Rectangle 25"/>
          <p:cNvSpPr/>
          <p:nvPr/>
        </p:nvSpPr>
        <p:spPr>
          <a:xfrm>
            <a:off x="0" y="1152525"/>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pic>
        <p:nvPicPr>
          <p:cNvPr id="18443" name="Picture 19"/>
          <p:cNvPicPr>
            <a:picLocks noChangeAspect="1"/>
          </p:cNvPicPr>
          <p:nvPr/>
        </p:nvPicPr>
        <p:blipFill>
          <a:blip r:embed="rId3"/>
          <a:stretch>
            <a:fillRect/>
          </a:stretch>
        </p:blipFill>
        <p:spPr>
          <a:xfrm>
            <a:off x="233363" y="914400"/>
            <a:ext cx="7462837" cy="5738813"/>
          </a:xfrm>
          <a:prstGeom prst="rect">
            <a:avLst/>
          </a:prstGeom>
          <a:noFill/>
          <a:ln w="12700">
            <a:noFill/>
          </a:ln>
        </p:spPr>
      </p:pic>
      <p:sp>
        <p:nvSpPr>
          <p:cNvPr id="348180" name="AutoShape 20">
            <a:hlinkClick r:id="rId4" highlightClick="1"/>
          </p:cNvPr>
          <p:cNvSpPr>
            <a:spLocks noChangeArrowheads="1"/>
          </p:cNvSpPr>
          <p:nvPr/>
        </p:nvSpPr>
        <p:spPr bwMode="auto">
          <a:xfrm>
            <a:off x="7162800" y="2395538"/>
            <a:ext cx="10668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5" action="ppaction://program"/>
              </a:rPr>
              <a:t>Circle</a:t>
            </a:r>
            <a:endParaRPr kumimoji="0" lang="en-US" altLang="zh-CN" sz="18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348181" name="AutoShape 21">
            <a:hlinkClick r:id="rId6" highlightClick="1"/>
          </p:cNvPr>
          <p:cNvSpPr>
            <a:spLocks noChangeArrowheads="1"/>
          </p:cNvSpPr>
          <p:nvPr/>
        </p:nvSpPr>
        <p:spPr bwMode="auto">
          <a:xfrm>
            <a:off x="7162800" y="3157538"/>
            <a:ext cx="1295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6" action="ppaction://program"/>
              </a:rPr>
              <a:t>Rectangle</a:t>
            </a:r>
            <a:endParaRPr kumimoji="0" lang="en-US" altLang="zh-CN" sz="18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348182" name="AutoShape 22">
            <a:hlinkClick r:id="" action="ppaction://noaction" highlightClick="1"/>
          </p:cNvPr>
          <p:cNvSpPr>
            <a:spLocks noChangeArrowheads="1"/>
          </p:cNvSpPr>
          <p:nvPr/>
        </p:nvSpPr>
        <p:spPr bwMode="auto">
          <a:xfrm>
            <a:off x="6705600" y="4800600"/>
            <a:ext cx="24384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accent1"/>
                </a:solidFill>
                <a:effectLst/>
                <a:uLnTx/>
                <a:uFillTx/>
                <a:latin typeface="Book Antiqua" panose="02040602050305030304" pitchFamily="18" charset="0"/>
                <a:ea typeface="宋体" panose="02010600030101010101" pitchFamily="2" charset="-122"/>
                <a:cs typeface="+mn-cs"/>
                <a:hlinkClick r:id="rId7" action="ppaction://program"/>
              </a:rPr>
              <a:t>TestGeometricObject</a:t>
            </a:r>
            <a:endParaRPr kumimoji="0" lang="en-US" altLang="zh-CN" sz="1800" b="0" i="0" u="none" strike="noStrike" kern="1200" cap="none" spc="0" normalizeH="0" baseline="0" noProof="0" dirty="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18447" name="AutoShape 14">
            <a:hlinkClick r:id="rId8"/>
          </p:cNvPr>
          <p:cNvSpPr/>
          <p:nvPr/>
        </p:nvSpPr>
        <p:spPr>
          <a:xfrm>
            <a:off x="6553200" y="1633538"/>
            <a:ext cx="468313"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18448" name="AutoShape 15">
            <a:hlinkClick r:id="rId9"/>
          </p:cNvPr>
          <p:cNvSpPr/>
          <p:nvPr/>
        </p:nvSpPr>
        <p:spPr>
          <a:xfrm>
            <a:off x="6553200" y="2395538"/>
            <a:ext cx="468313"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18449" name="AutoShape 16">
            <a:hlinkClick r:id="rId10"/>
          </p:cNvPr>
          <p:cNvSpPr/>
          <p:nvPr/>
        </p:nvSpPr>
        <p:spPr>
          <a:xfrm>
            <a:off x="6553200" y="3157538"/>
            <a:ext cx="468313"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18450" name="AutoShape 17">
            <a:hlinkClick r:id="rId11"/>
          </p:cNvPr>
          <p:cNvSpPr/>
          <p:nvPr/>
        </p:nvSpPr>
        <p:spPr>
          <a:xfrm>
            <a:off x="8077200" y="4191000"/>
            <a:ext cx="468313"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348179" name="AutoShape 19">
            <a:hlinkClick r:id="" action="ppaction://noaction" highlightClick="1"/>
          </p:cNvPr>
          <p:cNvSpPr>
            <a:spLocks noChangeArrowheads="1"/>
          </p:cNvSpPr>
          <p:nvPr/>
        </p:nvSpPr>
        <p:spPr bwMode="auto">
          <a:xfrm>
            <a:off x="7162800" y="1709738"/>
            <a:ext cx="19812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12" action="ppaction://program"/>
              </a:rPr>
              <a:t>GeometricObject</a:t>
            </a:r>
            <a:endParaRPr kumimoji="0" lang="en-US" altLang="zh-CN" sz="18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grpSp>
        <p:nvGrpSpPr>
          <p:cNvPr id="18452" name="组合 22"/>
          <p:cNvGrpSpPr/>
          <p:nvPr/>
        </p:nvGrpSpPr>
        <p:grpSpPr>
          <a:xfrm>
            <a:off x="152400" y="2057400"/>
            <a:ext cx="2133600" cy="2057400"/>
            <a:chOff x="152400" y="2057400"/>
            <a:chExt cx="2133600" cy="2057400"/>
          </a:xfrm>
        </p:grpSpPr>
        <p:sp>
          <p:nvSpPr>
            <p:cNvPr id="18454" name="矩形 19"/>
            <p:cNvSpPr/>
            <p:nvPr/>
          </p:nvSpPr>
          <p:spPr>
            <a:xfrm>
              <a:off x="304800" y="2057400"/>
              <a:ext cx="1905000" cy="533400"/>
            </a:xfrm>
            <a:prstGeom prst="rect">
              <a:avLst/>
            </a:prstGeom>
            <a:noFill/>
            <a:ln w="12700">
              <a:noFill/>
            </a:ln>
          </p:spPr>
          <p:txBody>
            <a:bodyPr/>
            <a:lstStyle/>
            <a:p>
              <a:pPr algn="ctr">
                <a:buNone/>
              </a:pPr>
              <a:r>
                <a:rPr lang="en-US" altLang="zh-CN" sz="1600" b="1" i="1" dirty="0">
                  <a:solidFill>
                    <a:srgbClr val="C00000"/>
                  </a:solidFill>
                  <a:latin typeface="Courier New" panose="02070309020205020404" pitchFamily="49" charset="0"/>
                  <a:ea typeface="宋体" panose="02010600030101010101" pitchFamily="2" charset="-122"/>
                </a:rPr>
                <a:t>#</a:t>
              </a:r>
              <a:r>
                <a:rPr lang="zh-CN" altLang="en-US" sz="1600" dirty="0">
                  <a:latin typeface="华文楷体" panose="02010600040101010101" pitchFamily="2" charset="-122"/>
                  <a:ea typeface="华文楷体" panose="02010600040101010101" pitchFamily="2" charset="-122"/>
                </a:rPr>
                <a:t>符号表示</a:t>
              </a:r>
              <a:endParaRPr lang="en-US" altLang="zh-CN" sz="1600" dirty="0">
                <a:latin typeface="华文楷体" panose="02010600040101010101" pitchFamily="2" charset="-122"/>
                <a:ea typeface="华文楷体" panose="02010600040101010101" pitchFamily="2" charset="-122"/>
              </a:endParaRPr>
            </a:p>
            <a:p>
              <a:pPr algn="ctr">
                <a:buNone/>
              </a:pPr>
              <a:r>
                <a:rPr lang="en-US" altLang="zh-CN" sz="1600" b="1" dirty="0">
                  <a:latin typeface="Courier New" panose="02070309020205020404" pitchFamily="49" charset="0"/>
                  <a:ea typeface="宋体" panose="02010600030101010101" pitchFamily="2" charset="-122"/>
                </a:rPr>
                <a:t>protected</a:t>
              </a:r>
              <a:r>
                <a:rPr lang="zh-CN" altLang="en-US" sz="1600" dirty="0">
                  <a:latin typeface="华文楷体" panose="02010600040101010101" pitchFamily="2" charset="-122"/>
                  <a:ea typeface="华文楷体" panose="02010600040101010101" pitchFamily="2" charset="-122"/>
                </a:rPr>
                <a:t>修饰符</a:t>
              </a:r>
            </a:p>
          </p:txBody>
        </p:sp>
        <p:sp>
          <p:nvSpPr>
            <p:cNvPr id="18455" name="矩形 20"/>
            <p:cNvSpPr/>
            <p:nvPr/>
          </p:nvSpPr>
          <p:spPr>
            <a:xfrm>
              <a:off x="152400" y="3810000"/>
              <a:ext cx="2133600" cy="304800"/>
            </a:xfrm>
            <a:prstGeom prst="rect">
              <a:avLst/>
            </a:prstGeom>
            <a:noFill/>
            <a:ln w="12700">
              <a:noFill/>
            </a:ln>
          </p:spPr>
          <p:txBody>
            <a:bodyPr/>
            <a:lstStyle/>
            <a:p>
              <a:pPr algn="ctr">
                <a:buNone/>
              </a:pPr>
              <a:r>
                <a:rPr lang="zh-CN" altLang="en-US" sz="1600" dirty="0">
                  <a:latin typeface="华文楷体" panose="02010600040101010101" pitchFamily="2" charset="-122"/>
                  <a:ea typeface="华文楷体" panose="02010600040101010101" pitchFamily="2" charset="-122"/>
                </a:rPr>
                <a:t>抽象方法用斜体表示</a:t>
              </a:r>
            </a:p>
          </p:txBody>
        </p:sp>
      </p:grpSp>
      <p:sp>
        <p:nvSpPr>
          <p:cNvPr id="18453" name="矩形 23"/>
          <p:cNvSpPr/>
          <p:nvPr/>
        </p:nvSpPr>
        <p:spPr>
          <a:xfrm>
            <a:off x="5257800" y="1143000"/>
            <a:ext cx="2133600" cy="304800"/>
          </a:xfrm>
          <a:prstGeom prst="rect">
            <a:avLst/>
          </a:prstGeom>
          <a:noFill/>
          <a:ln w="12700">
            <a:noFill/>
          </a:ln>
        </p:spPr>
        <p:txBody>
          <a:bodyPr/>
          <a:lstStyle/>
          <a:p>
            <a:pPr algn="ctr">
              <a:buNone/>
            </a:pPr>
            <a:r>
              <a:rPr lang="zh-CN" altLang="en-US" sz="1600" dirty="0">
                <a:latin typeface="华文楷体" panose="02010600040101010101" pitchFamily="2" charset="-122"/>
                <a:ea typeface="华文楷体" panose="02010600040101010101" pitchFamily="2" charset="-122"/>
              </a:rPr>
              <a:t>抽象类名用斜体表示</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000" b="1" i="0" u="none" strike="noStrike" kern="1200" cap="none" spc="0" normalizeH="0" baseline="0" noProof="0" dirty="0">
                <a:ln>
                  <a:noFill/>
                </a:ln>
                <a:solidFill>
                  <a:schemeClr val="tx2"/>
                </a:solidFill>
                <a:effectLst/>
                <a:uLnTx/>
                <a:uFillTx/>
                <a:latin typeface="+mn-lt"/>
                <a:ea typeface="PMingLiU" pitchFamily="18" charset="-120"/>
                <a:cs typeface="Courier New" panose="02070309020205020404" pitchFamily="49" charset="0"/>
              </a:rPr>
              <a:t>定义一个实现比较功能的类</a:t>
            </a:r>
            <a:endParaRPr kumimoji="0" lang="zh-CN" altLang="en-US" sz="4000" b="1" i="0" u="none" strike="noStrike" kern="1200" cap="none" spc="0" normalizeH="0" baseline="0" noProof="0" dirty="0">
              <a:ln>
                <a:noFill/>
              </a:ln>
              <a:solidFill>
                <a:schemeClr val="tx2"/>
              </a:solidFill>
              <a:effectLst/>
              <a:uLnTx/>
              <a:uFillTx/>
              <a:latin typeface="+mn-lt"/>
              <a:ea typeface="宋体" panose="02010600030101010101" pitchFamily="2" charset="-122"/>
              <a:cs typeface="Times New Roman" panose="02020603050405020304" pitchFamily="18" charset="0"/>
            </a:endParaRPr>
          </a:p>
        </p:txBody>
      </p:sp>
      <p:sp>
        <p:nvSpPr>
          <p:cNvPr id="2"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30</a:t>
            </a:fld>
            <a:endParaRPr lang="en-US" altLang="en-US" sz="1400" dirty="0">
              <a:ea typeface="宋体" panose="02010600030101010101" pitchFamily="2" charset="-122"/>
            </a:endParaRPr>
          </a:p>
        </p:txBody>
      </p:sp>
      <p:sp>
        <p:nvSpPr>
          <p:cNvPr id="41988"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30</a:t>
            </a:fld>
            <a:endParaRPr lang="en-US" altLang="en-US" sz="1400" dirty="0">
              <a:latin typeface="Times New Roman" panose="02020603050405020304" pitchFamily="18" charset="0"/>
            </a:endParaRPr>
          </a:p>
        </p:txBody>
      </p:sp>
      <p:sp>
        <p:nvSpPr>
          <p:cNvPr id="41989" name="Rectangle 5"/>
          <p:cNvSpPr/>
          <p:nvPr/>
        </p:nvSpPr>
        <p:spPr>
          <a:xfrm>
            <a:off x="2000250" y="2800350"/>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391175" name="AutoShape 7">
            <a:hlinkClick r:id="" action="ppaction://noaction" highlightClick="1"/>
          </p:cNvPr>
          <p:cNvSpPr>
            <a:spLocks noChangeArrowheads="1"/>
          </p:cNvSpPr>
          <p:nvPr/>
        </p:nvSpPr>
        <p:spPr bwMode="auto">
          <a:xfrm>
            <a:off x="2951163" y="4872038"/>
            <a:ext cx="25908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3" action="ppaction://program"/>
              </a:rPr>
              <a:t>ComparableRectangle</a:t>
            </a:r>
            <a:endParaRPr kumimoji="0" lang="en-US" altLang="zh-CN" sz="20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41991" name="Rectangle 11"/>
          <p:cNvSpPr/>
          <p:nvPr/>
        </p:nvSpPr>
        <p:spPr>
          <a:xfrm>
            <a:off x="0" y="2670175"/>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41992" name="Rectangle 12"/>
          <p:cNvSpPr/>
          <p:nvPr/>
        </p:nvSpPr>
        <p:spPr>
          <a:xfrm>
            <a:off x="0" y="3927475"/>
            <a:ext cx="1133475" cy="260350"/>
          </a:xfrm>
          <a:prstGeom prst="rect">
            <a:avLst/>
          </a:prstGeom>
          <a:noFill/>
          <a:ln w="12700">
            <a:noFill/>
          </a:ln>
        </p:spPr>
        <p:txBody>
          <a:bodyPr wrap="none" anchor="ctr" anchorCtr="0">
            <a:spAutoFit/>
          </a:bodyPr>
          <a:lstStyle/>
          <a:p>
            <a:r>
              <a:rPr lang="en-US" altLang="en-US" sz="1000" dirty="0">
                <a:latin typeface="Times New Roman" panose="02020603050405020304" pitchFamily="18" charset="0"/>
                <a:ea typeface="PMingLiU" pitchFamily="18" charset="-120"/>
              </a:rPr>
              <a:t>	</a:t>
            </a:r>
            <a:r>
              <a:rPr lang="en-US" altLang="en-US" sz="1100" dirty="0">
                <a:latin typeface="Times New Roman" panose="02020603050405020304" pitchFamily="18" charset="0"/>
              </a:rPr>
              <a:t> </a:t>
            </a:r>
            <a:endParaRPr lang="en-US" altLang="en-US" dirty="0">
              <a:latin typeface="Times New Roman" panose="02020603050405020304" pitchFamily="18" charset="0"/>
            </a:endParaRPr>
          </a:p>
        </p:txBody>
      </p:sp>
      <p:sp>
        <p:nvSpPr>
          <p:cNvPr id="41993" name="Rectangle 14"/>
          <p:cNvSpPr/>
          <p:nvPr/>
        </p:nvSpPr>
        <p:spPr>
          <a:xfrm>
            <a:off x="0" y="28003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3" name="AutoShape 7">
            <a:hlinkClick r:id="" action="ppaction://noaction" highlightClick="1"/>
          </p:cNvPr>
          <p:cNvSpPr>
            <a:spLocks noChangeArrowheads="1"/>
          </p:cNvSpPr>
          <p:nvPr/>
        </p:nvSpPr>
        <p:spPr bwMode="auto">
          <a:xfrm>
            <a:off x="6151563" y="4872038"/>
            <a:ext cx="2590800" cy="4572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0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4" action="ppaction://program"/>
              </a:rPr>
              <a:t>SortRectangles</a:t>
            </a:r>
            <a:endParaRPr kumimoji="0" lang="en-US" altLang="zh-CN" sz="20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41995" name="AutoShape 5">
            <a:hlinkClick r:id="rId5" action="ppaction://program"/>
          </p:cNvPr>
          <p:cNvSpPr/>
          <p:nvPr/>
        </p:nvSpPr>
        <p:spPr>
          <a:xfrm>
            <a:off x="6151563" y="5862638"/>
            <a:ext cx="1524000" cy="3810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41996" name="AutoShape 17">
            <a:hlinkClick r:id="rId6"/>
          </p:cNvPr>
          <p:cNvSpPr/>
          <p:nvPr/>
        </p:nvSpPr>
        <p:spPr>
          <a:xfrm>
            <a:off x="2570163" y="4414838"/>
            <a:ext cx="468312"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41997" name="AutoShape 18">
            <a:hlinkClick r:id="rId7"/>
          </p:cNvPr>
          <p:cNvSpPr/>
          <p:nvPr/>
        </p:nvSpPr>
        <p:spPr>
          <a:xfrm>
            <a:off x="5999163" y="4491038"/>
            <a:ext cx="468312"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pic>
        <p:nvPicPr>
          <p:cNvPr id="41998" name="Picture 15"/>
          <p:cNvPicPr>
            <a:picLocks noChangeAspect="1"/>
          </p:cNvPicPr>
          <p:nvPr/>
        </p:nvPicPr>
        <p:blipFill>
          <a:blip r:embed="rId8"/>
          <a:stretch>
            <a:fillRect/>
          </a:stretch>
        </p:blipFill>
        <p:spPr>
          <a:xfrm>
            <a:off x="193675" y="1266825"/>
            <a:ext cx="8891588" cy="2790825"/>
          </a:xfrm>
          <a:prstGeom prst="rect">
            <a:avLst/>
          </a:prstGeom>
          <a:noFill/>
          <a:ln w="12700">
            <a:noFill/>
          </a:ln>
        </p:spPr>
      </p:pic>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p:cNvSpPr>
          <p:nvPr>
            <p:ph type="title"/>
          </p:nvPr>
        </p:nvSpPr>
        <p:spPr/>
        <p:txBody>
          <a:bodyPr vert="horz" wrap="square" lIns="92075" tIns="46038" rIns="92075" bIns="46038" anchor="ctr" anchorCtr="0"/>
          <a:lstStyle/>
          <a:p>
            <a:pPr eaLnBrk="1" hangingPunct="1">
              <a:buNone/>
            </a:pPr>
            <a:r>
              <a:rPr lang="en-US" altLang="en-US" kern="1200" dirty="0">
                <a:latin typeface="Courier New" panose="02070309020205020404" pitchFamily="49" charset="0"/>
                <a:ea typeface="+mj-ea"/>
                <a:cs typeface="Courier New" panose="02070309020205020404" pitchFamily="49" charset="0"/>
              </a:rPr>
              <a:t> Cloneable</a:t>
            </a:r>
            <a:r>
              <a:rPr lang="zh-CN" altLang="en-US" kern="1200" dirty="0">
                <a:latin typeface="Courier New" panose="02070309020205020404" pitchFamily="49" charset="0"/>
                <a:ea typeface="宋体" panose="02010600030101010101" pitchFamily="2" charset="-122"/>
                <a:cs typeface="+mj-cs"/>
              </a:rPr>
              <a:t>接口</a:t>
            </a:r>
            <a:endParaRPr lang="zh-CN" altLang="en-US" kern="1200" dirty="0">
              <a:latin typeface="Courier" charset="0"/>
              <a:ea typeface="宋体" panose="02010600030101010101" pitchFamily="2" charset="-122"/>
              <a:cs typeface="+mj-cs"/>
            </a:endParaRPr>
          </a:p>
        </p:txBody>
      </p:sp>
      <p:sp>
        <p:nvSpPr>
          <p:cNvPr id="43011" name="Rectangle 3"/>
          <p:cNvSpPr>
            <a:spLocks noGrp="1" noChangeArrowheads="1"/>
          </p:cNvSpPr>
          <p:nvPr>
            <p:ph idx="1"/>
          </p:nvPr>
        </p:nvSpPr>
        <p:spPr/>
        <p:txBody>
          <a:bodyPr vert="horz" wrap="square" lIns="92075" tIns="46038" rIns="92075" bIns="46038" numCol="1" anchor="t" anchorCtr="0" compatLnSpc="1"/>
          <a:lstStyle/>
          <a:p>
            <a:pPr marL="114300" lvl="1" eaLnBrk="1" hangingPunct="1">
              <a:spcAft>
                <a:spcPts val="1200"/>
              </a:spcAft>
              <a:buFont typeface="Wingdings" panose="05000000000000000000" pitchFamily="2" charset="2"/>
              <a:buChar char="F"/>
            </a:pPr>
            <a:r>
              <a:rPr lang="zh-CN" altLang="en-US" sz="2800" kern="1200" dirty="0">
                <a:latin typeface="+mn-lt"/>
                <a:ea typeface="宋体" panose="02010600030101010101" pitchFamily="2" charset="-122"/>
                <a:cs typeface="+mn-cs"/>
              </a:rPr>
              <a:t> 标记接口：空接口。</a:t>
            </a:r>
          </a:p>
          <a:p>
            <a:pPr marL="114300" lvl="1" eaLnBrk="1" hangingPunct="1">
              <a:spcAft>
                <a:spcPts val="1200"/>
              </a:spcAft>
              <a:buFont typeface="Wingdings" panose="05000000000000000000" pitchFamily="2" charset="2"/>
              <a:buChar char="F"/>
            </a:pPr>
            <a:r>
              <a:rPr lang="zh-CN" altLang="en-US" sz="2800" kern="1200" dirty="0">
                <a:latin typeface="+mn-lt"/>
                <a:ea typeface="宋体" panose="02010600030101010101" pitchFamily="2" charset="-122"/>
                <a:cs typeface="+mn-cs"/>
              </a:rPr>
              <a:t> 一个标记接口</a:t>
            </a:r>
            <a:r>
              <a:rPr lang="zh-CN" altLang="en-US" sz="2800" kern="1200" dirty="0">
                <a:solidFill>
                  <a:srgbClr val="C00000"/>
                </a:solidFill>
                <a:latin typeface="+mn-lt"/>
                <a:ea typeface="宋体" panose="02010600030101010101" pitchFamily="2" charset="-122"/>
                <a:cs typeface="+mn-cs"/>
              </a:rPr>
              <a:t>既不包含常量也不包含方法</a:t>
            </a:r>
            <a:r>
              <a:rPr lang="zh-CN" altLang="en-US" sz="2800" kern="1200" dirty="0">
                <a:latin typeface="+mn-lt"/>
                <a:ea typeface="宋体" panose="02010600030101010101" pitchFamily="2" charset="-122"/>
                <a:cs typeface="+mn-cs"/>
              </a:rPr>
              <a:t>。它用来表示一个类拥有某些特定的属性。实现</a:t>
            </a:r>
            <a:r>
              <a:rPr lang="en-US" altLang="zh-CN" sz="2800" b="1" kern="1200" dirty="0">
                <a:latin typeface="Courier New" panose="02070309020205020404" pitchFamily="49" charset="0"/>
                <a:ea typeface="宋体" panose="02010600030101010101" pitchFamily="2" charset="-122"/>
                <a:cs typeface="+mn-cs"/>
              </a:rPr>
              <a:t>Cloneable</a:t>
            </a:r>
            <a:r>
              <a:rPr lang="zh-CN" altLang="en-US" sz="2800" kern="1200" dirty="0">
                <a:latin typeface="+mn-lt"/>
                <a:ea typeface="宋体" panose="02010600030101010101" pitchFamily="2" charset="-122"/>
                <a:cs typeface="+mn-cs"/>
              </a:rPr>
              <a:t>接口的类标记为可克隆的，而且它的对象可以使用在</a:t>
            </a:r>
            <a:r>
              <a:rPr lang="en-US" altLang="zh-CN" sz="2800" b="1" kern="1200" dirty="0">
                <a:solidFill>
                  <a:srgbClr val="C00000"/>
                </a:solidFill>
                <a:latin typeface="Courier New" panose="02070309020205020404" pitchFamily="49" charset="0"/>
                <a:ea typeface="宋体" panose="02010600030101010101" pitchFamily="2" charset="-122"/>
                <a:cs typeface="+mn-cs"/>
              </a:rPr>
              <a:t>Object</a:t>
            </a:r>
            <a:r>
              <a:rPr lang="zh-CN" altLang="en-US" sz="2800" kern="1200" dirty="0">
                <a:solidFill>
                  <a:srgbClr val="C00000"/>
                </a:solidFill>
                <a:latin typeface="+mn-lt"/>
                <a:ea typeface="宋体" panose="02010600030101010101" pitchFamily="2" charset="-122"/>
                <a:cs typeface="+mn-cs"/>
              </a:rPr>
              <a:t>类中定义的</a:t>
            </a:r>
            <a:r>
              <a:rPr lang="en-US" altLang="zh-CN" sz="2800" b="1" kern="1200" dirty="0">
                <a:solidFill>
                  <a:srgbClr val="C00000"/>
                </a:solidFill>
                <a:latin typeface="Courier New" panose="02070309020205020404" pitchFamily="49" charset="0"/>
                <a:ea typeface="宋体" panose="02010600030101010101" pitchFamily="2" charset="-122"/>
                <a:cs typeface="+mn-cs"/>
              </a:rPr>
              <a:t>clone()</a:t>
            </a:r>
            <a:r>
              <a:rPr lang="zh-CN" altLang="en-US" sz="2800" kern="1200" dirty="0">
                <a:solidFill>
                  <a:srgbClr val="C00000"/>
                </a:solidFill>
                <a:latin typeface="+mn-lt"/>
                <a:ea typeface="宋体" panose="02010600030101010101" pitchFamily="2" charset="-122"/>
                <a:cs typeface="+mn-cs"/>
              </a:rPr>
              <a:t>方法</a:t>
            </a:r>
            <a:r>
              <a:rPr lang="zh-CN" altLang="en-US" sz="2800" kern="1200" dirty="0">
                <a:latin typeface="+mn-lt"/>
                <a:ea typeface="宋体" panose="02010600030101010101" pitchFamily="2" charset="-122"/>
                <a:cs typeface="+mn-cs"/>
              </a:rPr>
              <a:t>克隆。</a:t>
            </a:r>
          </a:p>
          <a:p>
            <a:pPr marL="514350" lvl="2" indent="0" eaLnBrk="1" hangingPunct="1">
              <a:buSzPct val="65000"/>
              <a:buFontTx/>
              <a:buNone/>
            </a:pPr>
            <a:endParaRPr lang="en-US" altLang="en-US" sz="1200" b="1" kern="1200" dirty="0">
              <a:latin typeface="Courier New" panose="02070309020205020404" pitchFamily="49" charset="0"/>
              <a:ea typeface="+mn-ea"/>
              <a:cs typeface="+mn-cs"/>
            </a:endParaRPr>
          </a:p>
          <a:p>
            <a:pPr marL="514350" lvl="2" indent="0" eaLnBrk="1" hangingPunct="1">
              <a:buSzPct val="65000"/>
              <a:buFontTx/>
              <a:buNone/>
            </a:pPr>
            <a:r>
              <a:rPr lang="en-US" altLang="en-US" sz="2400" b="1" kern="1200" dirty="0">
                <a:latin typeface="Courier New" panose="02070309020205020404" pitchFamily="49" charset="0"/>
                <a:ea typeface="+mn-ea"/>
                <a:cs typeface="+mn-cs"/>
              </a:rPr>
              <a:t>package java.lang;</a:t>
            </a:r>
          </a:p>
          <a:p>
            <a:pPr marL="514350" lvl="2" indent="0" eaLnBrk="1" hangingPunct="1">
              <a:buSzPct val="65000"/>
              <a:buFontTx/>
              <a:buNone/>
            </a:pPr>
            <a:r>
              <a:rPr lang="en-US" altLang="en-US" sz="2400" b="1" kern="1200" dirty="0">
                <a:latin typeface="Courier New" panose="02070309020205020404" pitchFamily="49" charset="0"/>
                <a:ea typeface="+mn-ea"/>
                <a:cs typeface="+mn-cs"/>
              </a:rPr>
              <a:t>public </a:t>
            </a:r>
            <a:r>
              <a:rPr lang="en-US" altLang="en-US" sz="2400" b="1" kern="1200" dirty="0">
                <a:solidFill>
                  <a:srgbClr val="C00000"/>
                </a:solidFill>
                <a:effectLst>
                  <a:outerShdw blurRad="38100" dist="38100" dir="2700000">
                    <a:srgbClr val="C0C0C0"/>
                  </a:outerShdw>
                </a:effectLst>
                <a:latin typeface="Courier New" panose="02070309020205020404" pitchFamily="49" charset="0"/>
                <a:ea typeface="+mn-ea"/>
                <a:cs typeface="+mn-cs"/>
              </a:rPr>
              <a:t>interface</a:t>
            </a:r>
            <a:r>
              <a:rPr lang="en-US" altLang="en-US" sz="2400" b="1" kern="1200" dirty="0">
                <a:effectLst>
                  <a:outerShdw blurRad="38100" dist="38100" dir="2700000">
                    <a:srgbClr val="C0C0C0"/>
                  </a:outerShdw>
                </a:effectLst>
                <a:latin typeface="Courier New" panose="02070309020205020404" pitchFamily="49" charset="0"/>
                <a:ea typeface="+mn-ea"/>
                <a:cs typeface="+mn-cs"/>
              </a:rPr>
              <a:t> </a:t>
            </a:r>
            <a:r>
              <a:rPr lang="en-US" altLang="en-US" sz="2400" b="1" kern="1200" dirty="0">
                <a:latin typeface="Courier New" panose="02070309020205020404" pitchFamily="49" charset="0"/>
                <a:ea typeface="+mn-ea"/>
                <a:cs typeface="+mn-cs"/>
              </a:rPr>
              <a:t>Cloneable { </a:t>
            </a:r>
          </a:p>
          <a:p>
            <a:pPr marL="514350" lvl="2" indent="0" eaLnBrk="1" hangingPunct="1">
              <a:buSzPct val="65000"/>
              <a:buFontTx/>
              <a:buNone/>
            </a:pPr>
            <a:r>
              <a:rPr lang="en-US" altLang="en-US" sz="2400" b="1" kern="1200" dirty="0">
                <a:latin typeface="Courier New" panose="02070309020205020404" pitchFamily="49" charset="0"/>
                <a:ea typeface="+mn-ea"/>
                <a:cs typeface="+mn-cs"/>
              </a:rPr>
              <a:t>} </a:t>
            </a:r>
            <a:r>
              <a:rPr lang="en-US" altLang="en-US" sz="2400" b="1" kern="1200" dirty="0">
                <a:solidFill>
                  <a:srgbClr val="008000"/>
                </a:solidFill>
                <a:latin typeface="Courier New" panose="02070309020205020404" pitchFamily="49" charset="0"/>
                <a:ea typeface="+mn-ea"/>
                <a:cs typeface="+mn-cs"/>
              </a:rPr>
              <a:t>//</a:t>
            </a:r>
            <a:r>
              <a:rPr lang="zh-CN" altLang="en-US" sz="2400" b="1" kern="1200" dirty="0">
                <a:solidFill>
                  <a:srgbClr val="008000"/>
                </a:solidFill>
                <a:latin typeface="Courier New" panose="02070309020205020404" pitchFamily="49" charset="0"/>
                <a:ea typeface="宋体" panose="02010600030101010101" pitchFamily="2" charset="-122"/>
                <a:cs typeface="+mn-cs"/>
              </a:rPr>
              <a:t>接口定义中，既没有常量，也没有抽象方法</a:t>
            </a:r>
            <a:endParaRPr lang="en-US" altLang="en-US" sz="2400" b="1" kern="1200" dirty="0">
              <a:solidFill>
                <a:srgbClr val="008000"/>
              </a:solidFill>
              <a:latin typeface="Courier New" panose="02070309020205020404" pitchFamily="49" charset="0"/>
              <a:ea typeface="+mn-ea"/>
              <a:cs typeface="+mn-cs"/>
            </a:endParaRPr>
          </a:p>
        </p:txBody>
      </p:sp>
      <p:sp>
        <p:nvSpPr>
          <p:cNvPr id="43012"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31</a:t>
            </a:fld>
            <a:endParaRPr lang="en-US" altLang="en-US" sz="1400" dirty="0">
              <a:ea typeface="宋体" panose="02010600030101010101" pitchFamily="2" charset="-122"/>
            </a:endParaRPr>
          </a:p>
        </p:txBody>
      </p:sp>
      <p:sp>
        <p:nvSpPr>
          <p:cNvPr id="43013"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31</a:t>
            </a:fld>
            <a:endParaRPr lang="en-US" altLang="en-US" sz="1400" dirty="0">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示例</a:t>
            </a:r>
            <a:endParaRPr lang="zh-CN" altLang="en-US" u="sng" kern="1200" dirty="0">
              <a:solidFill>
                <a:schemeClr val="tx1"/>
              </a:solidFill>
              <a:latin typeface="Book Antiqua" panose="02040602050305030304" pitchFamily="18" charset="0"/>
              <a:ea typeface="宋体" panose="02010600030101010101" pitchFamily="2" charset="-122"/>
              <a:cs typeface="+mj-cs"/>
            </a:endParaRPr>
          </a:p>
        </p:txBody>
      </p:sp>
      <p:sp>
        <p:nvSpPr>
          <p:cNvPr id="44036" name="Rectangle 3"/>
          <p:cNvSpPr>
            <a:spLocks noGrp="1" noChangeArrowheads="1"/>
          </p:cNvSpPr>
          <p:nvPr>
            <p:ph idx="1"/>
          </p:nvPr>
        </p:nvSpPr>
        <p:spPr/>
        <p:txBody>
          <a:bodyPr vert="horz" wrap="square" lIns="92075" tIns="46038" rIns="92075" bIns="46038" numCol="1" anchor="t" anchorCtr="0" compatLnSpc="1"/>
          <a:lstStyle/>
          <a:p>
            <a:pPr marL="0" indent="0" eaLnBrk="1" hangingPunct="1">
              <a:lnSpc>
                <a:spcPct val="90000"/>
              </a:lnSpc>
              <a:buSzPct val="75000"/>
              <a:buFont typeface="Monotype Sorts" pitchFamily="2" charset="2"/>
              <a:buNone/>
            </a:pPr>
            <a:r>
              <a:rPr lang="en-US" altLang="zh-CN" sz="2400" kern="1200" dirty="0">
                <a:latin typeface="+mn-lt"/>
                <a:ea typeface="宋体" panose="02010600030101010101" pitchFamily="2" charset="-122"/>
                <a:cs typeface="+mn-cs"/>
              </a:rPr>
              <a:t>Java</a:t>
            </a:r>
            <a:r>
              <a:rPr lang="zh-CN" altLang="en-US" sz="2400" kern="1200" dirty="0">
                <a:latin typeface="+mn-lt"/>
                <a:ea typeface="宋体" panose="02010600030101010101" pitchFamily="2" charset="-122"/>
                <a:cs typeface="+mn-cs"/>
              </a:rPr>
              <a:t>库中很多类</a:t>
            </a:r>
            <a:r>
              <a:rPr lang="en-US" altLang="en-US" sz="2400" kern="1200" dirty="0">
                <a:latin typeface="+mn-lt"/>
                <a:ea typeface="宋体" panose="02010600030101010101" pitchFamily="2" charset="-122"/>
                <a:cs typeface="+mn-cs"/>
              </a:rPr>
              <a:t> (</a:t>
            </a:r>
            <a:r>
              <a:rPr lang="en-US" altLang="zh-CN" sz="2400" kern="1200" dirty="0">
                <a:latin typeface="+mn-lt"/>
                <a:ea typeface="宋体" panose="02010600030101010101" pitchFamily="2" charset="-122"/>
                <a:cs typeface="+mn-cs"/>
              </a:rPr>
              <a:t>例如</a:t>
            </a:r>
            <a:r>
              <a:rPr lang="en-US" altLang="en-US" sz="2400" kern="1200" dirty="0">
                <a:latin typeface="+mn-lt"/>
                <a:ea typeface="宋体" panose="02010600030101010101" pitchFamily="2" charset="-122"/>
                <a:cs typeface="+mn-cs"/>
              </a:rPr>
              <a:t>, </a:t>
            </a:r>
            <a:r>
              <a:rPr lang="en-US" altLang="en-US" sz="2400" b="1" kern="1200" dirty="0">
                <a:latin typeface="Courier New" panose="02070309020205020404" pitchFamily="49" charset="0"/>
                <a:ea typeface="宋体" panose="02010600030101010101" pitchFamily="2" charset="-122"/>
                <a:cs typeface="+mn-cs"/>
              </a:rPr>
              <a:t>Date</a:t>
            </a:r>
            <a:r>
              <a:rPr lang="zh-CN" altLang="en-US" sz="2400" b="1" kern="1200" dirty="0">
                <a:latin typeface="+mn-lt"/>
                <a:ea typeface="宋体" panose="02010600030101010101" pitchFamily="2" charset="-122"/>
                <a:cs typeface="+mn-cs"/>
              </a:rPr>
              <a:t>、</a:t>
            </a:r>
            <a:r>
              <a:rPr lang="en-US" altLang="en-US" sz="2400" b="1" kern="1200" dirty="0">
                <a:latin typeface="Courier New" panose="02070309020205020404" pitchFamily="49" charset="0"/>
                <a:ea typeface="宋体" panose="02010600030101010101" pitchFamily="2" charset="-122"/>
                <a:cs typeface="+mn-cs"/>
              </a:rPr>
              <a:t>Calendar</a:t>
            </a:r>
            <a:r>
              <a:rPr lang="zh-CN" altLang="en-US" sz="2400" b="1" kern="1200" dirty="0">
                <a:latin typeface="+mn-lt"/>
                <a:ea typeface="宋体" panose="02010600030101010101" pitchFamily="2" charset="-122"/>
                <a:cs typeface="+mn-cs"/>
              </a:rPr>
              <a:t>、</a:t>
            </a:r>
            <a:r>
              <a:rPr lang="en-US" altLang="zh-CN" sz="2400" b="1" kern="1200" dirty="0">
                <a:latin typeface="Courier New" panose="02070309020205020404" pitchFamily="49" charset="0"/>
                <a:ea typeface="宋体" panose="02010600030101010101" pitchFamily="2" charset="-122"/>
                <a:cs typeface="+mn-cs"/>
              </a:rPr>
              <a:t>ArrayList</a:t>
            </a:r>
            <a:r>
              <a:rPr lang="en-US" altLang="en-US" sz="2400" kern="1200" dirty="0">
                <a:latin typeface="+mn-lt"/>
                <a:ea typeface="宋体" panose="02010600030101010101" pitchFamily="2" charset="-122"/>
                <a:cs typeface="+mn-cs"/>
              </a:rPr>
              <a:t>) </a:t>
            </a:r>
            <a:r>
              <a:rPr lang="en-US" altLang="zh-CN" sz="2400" kern="1200" dirty="0">
                <a:latin typeface="+mn-lt"/>
                <a:ea typeface="宋体" panose="02010600030101010101" pitchFamily="2" charset="-122"/>
                <a:cs typeface="+mn-cs"/>
              </a:rPr>
              <a:t>实现</a:t>
            </a:r>
            <a:r>
              <a:rPr lang="zh-CN" altLang="en-US" sz="2400" kern="1200" dirty="0">
                <a:latin typeface="+mn-lt"/>
                <a:ea typeface="宋体" panose="02010600030101010101" pitchFamily="2" charset="-122"/>
                <a:cs typeface="+mn-cs"/>
              </a:rPr>
              <a:t>了</a:t>
            </a:r>
            <a:r>
              <a:rPr lang="en-US" altLang="en-US" sz="2400" b="1" kern="1200" dirty="0">
                <a:latin typeface="Courier New" panose="02070309020205020404" pitchFamily="49" charset="0"/>
                <a:ea typeface="宋体" panose="02010600030101010101" pitchFamily="2" charset="-122"/>
                <a:cs typeface="+mn-cs"/>
              </a:rPr>
              <a:t>Cloneable</a:t>
            </a:r>
            <a:r>
              <a:rPr lang="en-US" altLang="zh-CN" sz="2400" kern="1200" dirty="0">
                <a:latin typeface="+mn-lt"/>
                <a:ea typeface="宋体" panose="02010600030101010101" pitchFamily="2" charset="-122"/>
                <a:cs typeface="+mn-cs"/>
              </a:rPr>
              <a:t>。</a:t>
            </a:r>
            <a:r>
              <a:rPr lang="zh-CN" altLang="en-US" sz="2400" kern="1200" dirty="0">
                <a:latin typeface="+mn-lt"/>
                <a:ea typeface="宋体" panose="02010600030101010101" pitchFamily="2" charset="-122"/>
                <a:cs typeface="+mn-cs"/>
              </a:rPr>
              <a:t>这样，这些类的实例可以被克隆。</a:t>
            </a:r>
            <a:endParaRPr lang="en-US" altLang="zh-CN" sz="2400" kern="1200" dirty="0">
              <a:latin typeface="+mn-lt"/>
              <a:ea typeface="宋体" panose="02010600030101010101" pitchFamily="2" charset="-122"/>
              <a:cs typeface="+mn-cs"/>
            </a:endParaRPr>
          </a:p>
          <a:p>
            <a:pPr marL="0" indent="0" eaLnBrk="1" hangingPunct="1">
              <a:lnSpc>
                <a:spcPct val="90000"/>
              </a:lnSpc>
              <a:buSzPct val="75000"/>
              <a:buFont typeface="Monotype Sorts" pitchFamily="2" charset="2"/>
              <a:buNone/>
            </a:pPr>
            <a:endParaRPr lang="en-US" altLang="zh-CN" sz="2400" kern="1200" dirty="0">
              <a:latin typeface="+mn-lt"/>
              <a:ea typeface="宋体" panose="02010600030101010101" pitchFamily="2" charset="-122"/>
              <a:cs typeface="+mn-cs"/>
            </a:endParaRPr>
          </a:p>
          <a:p>
            <a:pPr marL="0" indent="0" eaLnBrk="1" hangingPunct="1">
              <a:lnSpc>
                <a:spcPct val="90000"/>
              </a:lnSpc>
              <a:buSzPct val="75000"/>
              <a:buFont typeface="Monotype Sorts" pitchFamily="2" charset="2"/>
              <a:buNone/>
            </a:pPr>
            <a:r>
              <a:rPr lang="zh-CN" altLang="en-US" sz="2400" kern="1200" dirty="0">
                <a:latin typeface="+mn-lt"/>
                <a:ea typeface="宋体" panose="02010600030101010101" pitchFamily="2" charset="-122"/>
                <a:cs typeface="+mn-cs"/>
              </a:rPr>
              <a:t>例如下面的代码：</a:t>
            </a:r>
            <a:endParaRPr lang="en-US" altLang="en-US" sz="1800" b="1" kern="1200" dirty="0">
              <a:solidFill>
                <a:schemeClr val="tx2"/>
              </a:solidFill>
              <a:latin typeface="Courier New" panose="02070309020205020404" pitchFamily="49" charset="0"/>
              <a:ea typeface="宋体" panose="02010600030101010101" pitchFamily="2" charset="-122"/>
              <a:cs typeface="+mn-cs"/>
            </a:endParaRPr>
          </a:p>
          <a:p>
            <a:pPr marL="0" indent="0" eaLnBrk="1" hangingPunct="1">
              <a:lnSpc>
                <a:spcPct val="90000"/>
              </a:lnSpc>
              <a:buSzPct val="75000"/>
              <a:buFont typeface="Monotype Sorts" pitchFamily="2" charset="2"/>
              <a:buNone/>
            </a:pPr>
            <a:r>
              <a:rPr lang="en-US" altLang="en-US" sz="1800" b="1" kern="1200" dirty="0">
                <a:solidFill>
                  <a:schemeClr val="tx2"/>
                </a:solidFill>
                <a:latin typeface="Courier New" panose="02070309020205020404" pitchFamily="49" charset="0"/>
                <a:ea typeface="宋体" panose="02010600030101010101" pitchFamily="2" charset="-122"/>
                <a:cs typeface="+mn-cs"/>
              </a:rPr>
              <a:t>Calendar </a:t>
            </a:r>
            <a:r>
              <a:rPr lang="en-US" altLang="en-US" sz="1800" b="1" kern="1200" dirty="0">
                <a:solidFill>
                  <a:srgbClr val="FF0000"/>
                </a:solidFill>
                <a:latin typeface="Courier New" panose="02070309020205020404" pitchFamily="49" charset="0"/>
                <a:ea typeface="宋体" panose="02010600030101010101" pitchFamily="2" charset="-122"/>
                <a:cs typeface="+mn-cs"/>
              </a:rPr>
              <a:t>calendar</a:t>
            </a:r>
            <a:r>
              <a:rPr lang="en-US" altLang="en-US" sz="1800" b="1" kern="1200" dirty="0">
                <a:solidFill>
                  <a:schemeClr val="tx2"/>
                </a:solidFill>
                <a:latin typeface="Courier New" panose="02070309020205020404" pitchFamily="49" charset="0"/>
                <a:ea typeface="宋体" panose="02010600030101010101" pitchFamily="2" charset="-122"/>
                <a:cs typeface="+mn-cs"/>
              </a:rPr>
              <a:t> = new GregorianCalendar(2003, 2, 1);</a:t>
            </a:r>
          </a:p>
          <a:p>
            <a:pPr marL="0" indent="0" eaLnBrk="1" hangingPunct="1">
              <a:lnSpc>
                <a:spcPct val="90000"/>
              </a:lnSpc>
              <a:buSzPct val="75000"/>
              <a:buFont typeface="Monotype Sorts" pitchFamily="2" charset="2"/>
              <a:buNone/>
            </a:pPr>
            <a:r>
              <a:rPr lang="en-US" altLang="en-US" sz="1800" b="1" kern="1200" dirty="0">
                <a:solidFill>
                  <a:schemeClr val="tx2"/>
                </a:solidFill>
                <a:latin typeface="Courier New" panose="02070309020205020404" pitchFamily="49" charset="0"/>
                <a:ea typeface="宋体" panose="02010600030101010101" pitchFamily="2" charset="-122"/>
                <a:cs typeface="+mn-cs"/>
              </a:rPr>
              <a:t>Calendar </a:t>
            </a:r>
            <a:r>
              <a:rPr lang="en-US" altLang="en-US" sz="1800" b="1" kern="1200" dirty="0">
                <a:solidFill>
                  <a:srgbClr val="0070C0"/>
                </a:solidFill>
                <a:latin typeface="Courier New" panose="02070309020205020404" pitchFamily="49" charset="0"/>
                <a:ea typeface="宋体" panose="02010600030101010101" pitchFamily="2" charset="-122"/>
                <a:cs typeface="+mn-cs"/>
              </a:rPr>
              <a:t>calendarCopy</a:t>
            </a:r>
            <a:r>
              <a:rPr lang="en-US" altLang="en-US" sz="1800" b="1" kern="1200" dirty="0">
                <a:solidFill>
                  <a:schemeClr val="tx2"/>
                </a:solidFill>
                <a:latin typeface="Courier New" panose="02070309020205020404" pitchFamily="49" charset="0"/>
                <a:ea typeface="宋体" panose="02010600030101010101" pitchFamily="2" charset="-122"/>
                <a:cs typeface="+mn-cs"/>
              </a:rPr>
              <a:t> = (Calendar)</a:t>
            </a:r>
            <a:r>
              <a:rPr lang="en-US" altLang="en-US" sz="1800" b="1" kern="1200" dirty="0">
                <a:solidFill>
                  <a:srgbClr val="FF0000"/>
                </a:solidFill>
                <a:latin typeface="Courier New" panose="02070309020205020404" pitchFamily="49" charset="0"/>
                <a:ea typeface="宋体" panose="02010600030101010101" pitchFamily="2" charset="-122"/>
                <a:cs typeface="+mn-cs"/>
              </a:rPr>
              <a:t>calendar</a:t>
            </a:r>
            <a:r>
              <a:rPr lang="en-US" altLang="en-US" sz="1800" b="1" kern="1200" dirty="0">
                <a:solidFill>
                  <a:schemeClr val="tx2"/>
                </a:solidFill>
                <a:latin typeface="Courier New" panose="02070309020205020404" pitchFamily="49" charset="0"/>
                <a:ea typeface="宋体" panose="02010600030101010101" pitchFamily="2" charset="-122"/>
                <a:cs typeface="+mn-cs"/>
              </a:rPr>
              <a:t>.clone();</a:t>
            </a:r>
          </a:p>
          <a:p>
            <a:pPr marL="0" indent="0" eaLnBrk="1" hangingPunct="1">
              <a:lnSpc>
                <a:spcPct val="90000"/>
              </a:lnSpc>
              <a:buSzPct val="75000"/>
              <a:buFont typeface="Monotype Sorts" pitchFamily="2" charset="2"/>
              <a:buNone/>
            </a:pPr>
            <a:endParaRPr lang="en-US" altLang="en-US" sz="1800" b="1" kern="1200" dirty="0">
              <a:solidFill>
                <a:schemeClr val="tx2"/>
              </a:solidFill>
              <a:latin typeface="Courier New" panose="02070309020205020404" pitchFamily="49" charset="0"/>
              <a:ea typeface="宋体" panose="02010600030101010101" pitchFamily="2" charset="-122"/>
              <a:cs typeface="+mn-cs"/>
            </a:endParaRPr>
          </a:p>
          <a:p>
            <a:pPr marL="0" indent="0" eaLnBrk="1" hangingPunct="1">
              <a:lnSpc>
                <a:spcPct val="90000"/>
              </a:lnSpc>
              <a:buSzPct val="75000"/>
              <a:buFont typeface="Monotype Sorts" pitchFamily="2" charset="2"/>
              <a:buNone/>
            </a:pPr>
            <a:r>
              <a:rPr lang="en-US" altLang="en-US" sz="1800" b="1" kern="1200" dirty="0">
                <a:solidFill>
                  <a:schemeClr val="tx2"/>
                </a:solidFill>
                <a:latin typeface="Courier New" panose="02070309020205020404" pitchFamily="49" charset="0"/>
                <a:ea typeface="宋体" panose="02010600030101010101" pitchFamily="2" charset="-122"/>
                <a:cs typeface="+mn-cs"/>
              </a:rPr>
              <a:t>System.out.println("calendar == calendarCopy is " +</a:t>
            </a:r>
          </a:p>
          <a:p>
            <a:pPr lvl="1" eaLnBrk="1" hangingPunct="1">
              <a:lnSpc>
                <a:spcPct val="90000"/>
              </a:lnSpc>
              <a:buFontTx/>
              <a:buNone/>
            </a:pPr>
            <a:r>
              <a:rPr lang="en-US" altLang="en-US" sz="1800" b="1" kern="1200" dirty="0">
                <a:solidFill>
                  <a:schemeClr val="tx2"/>
                </a:solidFill>
                <a:latin typeface="Courier New" panose="02070309020205020404" pitchFamily="49" charset="0"/>
                <a:ea typeface="宋体" panose="02010600030101010101" pitchFamily="2" charset="-122"/>
                <a:cs typeface="+mn-cs"/>
              </a:rPr>
              <a:t>  (</a:t>
            </a:r>
            <a:r>
              <a:rPr lang="en-US" altLang="en-US" sz="1800" b="1" kern="1200" dirty="0">
                <a:solidFill>
                  <a:srgbClr val="FF0000"/>
                </a:solidFill>
                <a:latin typeface="Courier New" panose="02070309020205020404" pitchFamily="49" charset="0"/>
                <a:ea typeface="宋体" panose="02010600030101010101" pitchFamily="2" charset="-122"/>
                <a:cs typeface="+mn-cs"/>
              </a:rPr>
              <a:t>calendar</a:t>
            </a:r>
            <a:r>
              <a:rPr lang="en-US" altLang="en-US" sz="1800" b="1" kern="1200" dirty="0">
                <a:solidFill>
                  <a:schemeClr val="tx2"/>
                </a:solidFill>
                <a:latin typeface="Courier New" panose="02070309020205020404" pitchFamily="49" charset="0"/>
                <a:ea typeface="宋体" panose="02010600030101010101" pitchFamily="2" charset="-122"/>
                <a:cs typeface="+mn-cs"/>
              </a:rPr>
              <a:t> == </a:t>
            </a:r>
            <a:r>
              <a:rPr lang="en-US" altLang="en-US" sz="1800" b="1" kern="1200" dirty="0">
                <a:solidFill>
                  <a:srgbClr val="0070C0"/>
                </a:solidFill>
                <a:latin typeface="Courier New" panose="02070309020205020404" pitchFamily="49" charset="0"/>
                <a:ea typeface="宋体" panose="02010600030101010101" pitchFamily="2" charset="-122"/>
                <a:cs typeface="+mn-cs"/>
              </a:rPr>
              <a:t>calendarCopy</a:t>
            </a:r>
            <a:r>
              <a:rPr lang="en-US" altLang="en-US" sz="1800" b="1" kern="1200" dirty="0">
                <a:solidFill>
                  <a:schemeClr val="tx2"/>
                </a:solidFill>
                <a:latin typeface="Courier New" panose="02070309020205020404" pitchFamily="49" charset="0"/>
                <a:ea typeface="宋体" panose="02010600030101010101" pitchFamily="2" charset="-122"/>
                <a:cs typeface="+mn-cs"/>
              </a:rPr>
              <a:t>));</a:t>
            </a:r>
          </a:p>
          <a:p>
            <a:pPr lvl="1" eaLnBrk="1" hangingPunct="1">
              <a:lnSpc>
                <a:spcPct val="90000"/>
              </a:lnSpc>
              <a:buFontTx/>
              <a:buNone/>
            </a:pPr>
            <a:r>
              <a:rPr lang="en-US" altLang="en-US" sz="1800" b="1" kern="1200" dirty="0">
                <a:solidFill>
                  <a:schemeClr val="tx2"/>
                </a:solidFill>
                <a:latin typeface="Courier New" panose="02070309020205020404" pitchFamily="49" charset="0"/>
                <a:ea typeface="宋体" panose="02010600030101010101" pitchFamily="2" charset="-122"/>
                <a:cs typeface="+mn-cs"/>
              </a:rPr>
              <a:t>System.out.println("calendar.equals(calendarCopy) is " </a:t>
            </a:r>
          </a:p>
          <a:p>
            <a:pPr lvl="1" eaLnBrk="1" hangingPunct="1">
              <a:lnSpc>
                <a:spcPct val="90000"/>
              </a:lnSpc>
              <a:buFontTx/>
              <a:buNone/>
            </a:pPr>
            <a:r>
              <a:rPr lang="en-US" altLang="en-US" sz="1800" b="1" kern="1200" dirty="0">
                <a:solidFill>
                  <a:schemeClr val="tx2"/>
                </a:solidFill>
                <a:latin typeface="Courier New" panose="02070309020205020404" pitchFamily="49" charset="0"/>
                <a:ea typeface="宋体" panose="02010600030101010101" pitchFamily="2" charset="-122"/>
                <a:cs typeface="+mn-cs"/>
              </a:rPr>
              <a:t>	+ </a:t>
            </a:r>
            <a:r>
              <a:rPr lang="en-US" altLang="en-US" sz="1800" b="1" kern="1200" dirty="0">
                <a:solidFill>
                  <a:srgbClr val="FF0000"/>
                </a:solidFill>
                <a:latin typeface="Courier New" panose="02070309020205020404" pitchFamily="49" charset="0"/>
                <a:ea typeface="宋体" panose="02010600030101010101" pitchFamily="2" charset="-122"/>
                <a:cs typeface="+mn-cs"/>
              </a:rPr>
              <a:t>calendar</a:t>
            </a:r>
            <a:r>
              <a:rPr lang="en-US" altLang="en-US" sz="1800" b="1" kern="1200" dirty="0">
                <a:solidFill>
                  <a:schemeClr val="tx2"/>
                </a:solidFill>
                <a:latin typeface="Courier New" panose="02070309020205020404" pitchFamily="49" charset="0"/>
                <a:ea typeface="宋体" panose="02010600030101010101" pitchFamily="2" charset="-122"/>
                <a:cs typeface="+mn-cs"/>
              </a:rPr>
              <a:t>.equals(</a:t>
            </a:r>
            <a:r>
              <a:rPr lang="en-US" altLang="en-US" sz="1800" b="1" kern="1200" dirty="0">
                <a:solidFill>
                  <a:srgbClr val="0070C0"/>
                </a:solidFill>
                <a:latin typeface="Courier New" panose="02070309020205020404" pitchFamily="49" charset="0"/>
                <a:ea typeface="宋体" panose="02010600030101010101" pitchFamily="2" charset="-122"/>
                <a:cs typeface="+mn-cs"/>
              </a:rPr>
              <a:t>calendarCopy</a:t>
            </a:r>
            <a:r>
              <a:rPr lang="en-US" altLang="en-US" sz="1800" b="1" kern="1200" dirty="0">
                <a:solidFill>
                  <a:schemeClr val="tx2"/>
                </a:solidFill>
                <a:latin typeface="Courier New" panose="02070309020205020404" pitchFamily="49" charset="0"/>
                <a:ea typeface="宋体" panose="02010600030101010101" pitchFamily="2" charset="-122"/>
                <a:cs typeface="+mn-cs"/>
              </a:rPr>
              <a:t>));</a:t>
            </a:r>
          </a:p>
          <a:p>
            <a:pPr marL="0" indent="0" eaLnBrk="1" hangingPunct="1">
              <a:lnSpc>
                <a:spcPct val="90000"/>
              </a:lnSpc>
              <a:buSzPct val="75000"/>
              <a:buFont typeface="Monotype Sorts" pitchFamily="2" charset="2"/>
              <a:buNone/>
            </a:pPr>
            <a:r>
              <a:rPr lang="en-US" altLang="en-US" sz="2400" kern="1200" dirty="0">
                <a:latin typeface="+mn-lt"/>
                <a:ea typeface="宋体" panose="02010600030101010101" pitchFamily="2" charset="-122"/>
                <a:cs typeface="+mn-cs"/>
              </a:rPr>
              <a:t> </a:t>
            </a:r>
          </a:p>
          <a:p>
            <a:pPr marL="0" indent="0" eaLnBrk="1" hangingPunct="1">
              <a:lnSpc>
                <a:spcPct val="90000"/>
              </a:lnSpc>
              <a:buSzPct val="75000"/>
              <a:buFont typeface="Monotype Sorts" pitchFamily="2" charset="2"/>
              <a:buNone/>
            </a:pPr>
            <a:r>
              <a:rPr lang="zh-CN" altLang="en-US" sz="2400" kern="1200" dirty="0">
                <a:latin typeface="+mn-lt"/>
                <a:ea typeface="宋体" panose="02010600030101010101" pitchFamily="2" charset="-122"/>
                <a:cs typeface="+mn-cs"/>
              </a:rPr>
              <a:t>显示结果：</a:t>
            </a:r>
          </a:p>
          <a:p>
            <a:pPr lvl="1" eaLnBrk="1" hangingPunct="1">
              <a:lnSpc>
                <a:spcPct val="90000"/>
              </a:lnSpc>
              <a:buFontTx/>
              <a:buNone/>
            </a:pPr>
            <a:r>
              <a:rPr lang="en-US" altLang="en-US" sz="1800" b="1" kern="1200" dirty="0">
                <a:solidFill>
                  <a:schemeClr val="tx2"/>
                </a:solidFill>
                <a:latin typeface="Courier New" panose="02070309020205020404" pitchFamily="49" charset="0"/>
                <a:ea typeface="宋体" panose="02010600030101010101" pitchFamily="2" charset="-122"/>
                <a:cs typeface="+mn-cs"/>
              </a:rPr>
              <a:t>calendar == calendarCopy is </a:t>
            </a:r>
            <a:r>
              <a:rPr lang="en-US" altLang="en-US" sz="1800" b="1" kern="1200" dirty="0">
                <a:solidFill>
                  <a:srgbClr val="C00000"/>
                </a:solidFill>
                <a:latin typeface="Courier New" panose="02070309020205020404" pitchFamily="49" charset="0"/>
                <a:ea typeface="宋体" panose="02010600030101010101" pitchFamily="2" charset="-122"/>
                <a:cs typeface="+mn-cs"/>
              </a:rPr>
              <a:t>false</a:t>
            </a:r>
          </a:p>
          <a:p>
            <a:pPr lvl="1" eaLnBrk="1" hangingPunct="1">
              <a:lnSpc>
                <a:spcPct val="90000"/>
              </a:lnSpc>
              <a:buFontTx/>
              <a:buNone/>
            </a:pPr>
            <a:r>
              <a:rPr lang="en-US" altLang="en-US" sz="1800" b="1" kern="1200" dirty="0">
                <a:solidFill>
                  <a:schemeClr val="tx2"/>
                </a:solidFill>
                <a:latin typeface="Courier New" panose="02070309020205020404" pitchFamily="49" charset="0"/>
                <a:ea typeface="宋体" panose="02010600030101010101" pitchFamily="2" charset="-122"/>
                <a:cs typeface="+mn-cs"/>
              </a:rPr>
              <a:t>calendar.equals(calendarCopy) is </a:t>
            </a:r>
            <a:r>
              <a:rPr lang="en-US" altLang="en-US" sz="1800" b="1" kern="1200" dirty="0">
                <a:solidFill>
                  <a:srgbClr val="C00000"/>
                </a:solidFill>
                <a:latin typeface="Courier New" panose="02070309020205020404" pitchFamily="49" charset="0"/>
                <a:ea typeface="宋体" panose="02010600030101010101" pitchFamily="2" charset="-122"/>
                <a:cs typeface="+mn-cs"/>
              </a:rPr>
              <a:t>true</a:t>
            </a:r>
            <a:r>
              <a:rPr lang="en-US" altLang="en-US" sz="1800" b="1" kern="1200" dirty="0">
                <a:solidFill>
                  <a:schemeClr val="tx2"/>
                </a:solidFill>
                <a:latin typeface="Courier New" panose="02070309020205020404" pitchFamily="49" charset="0"/>
                <a:ea typeface="宋体" panose="02010600030101010101" pitchFamily="2" charset="-122"/>
                <a:cs typeface="+mn-cs"/>
              </a:rPr>
              <a:t>  </a:t>
            </a:r>
          </a:p>
        </p:txBody>
      </p:sp>
      <p:sp>
        <p:nvSpPr>
          <p:cNvPr id="2"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32</a:t>
            </a:fld>
            <a:endParaRPr lang="en-US" altLang="en-US" sz="1400" dirty="0">
              <a:ea typeface="宋体" panose="02010600030101010101" pitchFamily="2" charset="-122"/>
            </a:endParaRPr>
          </a:p>
        </p:txBody>
      </p:sp>
      <p:sp>
        <p:nvSpPr>
          <p:cNvPr id="44037"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32</a:t>
            </a:fld>
            <a:endParaRPr lang="en-US" altLang="en-US" sz="1400" dirty="0">
              <a:latin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实现</a:t>
            </a:r>
            <a:r>
              <a:rPr lang="en-US" altLang="en-US" kern="1200" dirty="0">
                <a:latin typeface="Courier New" panose="02070309020205020404" pitchFamily="49" charset="0"/>
                <a:ea typeface="宋体" panose="02010600030101010101" pitchFamily="2" charset="-122"/>
                <a:cs typeface="+mj-cs"/>
              </a:rPr>
              <a:t> Cloneable </a:t>
            </a:r>
            <a:r>
              <a:rPr lang="zh-CN" altLang="en-US" kern="1200" dirty="0">
                <a:latin typeface="Courier New" panose="02070309020205020404" pitchFamily="49" charset="0"/>
                <a:ea typeface="宋体" panose="02010600030101010101" pitchFamily="2" charset="-122"/>
                <a:cs typeface="+mj-cs"/>
              </a:rPr>
              <a:t>接口</a:t>
            </a:r>
            <a:endParaRPr lang="zh-CN" altLang="en-US" u="sng" kern="1200" dirty="0">
              <a:solidFill>
                <a:schemeClr val="tx1"/>
              </a:solidFill>
              <a:latin typeface="Book Antiqua" panose="02040602050305030304" pitchFamily="18" charset="0"/>
              <a:ea typeface="宋体" panose="02010600030101010101" pitchFamily="2" charset="-122"/>
              <a:cs typeface="+mj-cs"/>
            </a:endParaRPr>
          </a:p>
        </p:txBody>
      </p:sp>
      <p:sp>
        <p:nvSpPr>
          <p:cNvPr id="45059" name="Rectangle 3"/>
          <p:cNvSpPr>
            <a:spLocks noGrp="1"/>
          </p:cNvSpPr>
          <p:nvPr>
            <p:ph idx="1"/>
          </p:nvPr>
        </p:nvSpPr>
        <p:spPr/>
        <p:txBody>
          <a:bodyPr vert="horz" wrap="square" lIns="92075" tIns="46038" rIns="92075" bIns="46038" anchor="t" anchorCtr="0"/>
          <a:lstStyle/>
          <a:p>
            <a:pPr marL="0" indent="0" eaLnBrk="1" hangingPunct="1">
              <a:buSzPct val="75000"/>
              <a:buFont typeface="Monotype Sorts" pitchFamily="2" charset="2"/>
              <a:buNone/>
            </a:pPr>
            <a:r>
              <a:rPr lang="en-US" altLang="zh-CN" kern="1200" dirty="0">
                <a:latin typeface="+mn-lt"/>
                <a:ea typeface="宋体" panose="02010600030101010101" pitchFamily="2" charset="-122"/>
                <a:cs typeface="+mn-cs"/>
              </a:rPr>
              <a:t>为了</a:t>
            </a:r>
            <a:r>
              <a:rPr lang="zh-CN" altLang="en-US" kern="1200" dirty="0">
                <a:latin typeface="+mn-lt"/>
                <a:ea typeface="宋体" panose="02010600030101010101" pitchFamily="2" charset="-122"/>
                <a:cs typeface="+mn-cs"/>
              </a:rPr>
              <a:t>定义一个自定义类来实现</a:t>
            </a:r>
            <a:r>
              <a:rPr lang="en-US" altLang="zh-CN" kern="1200" dirty="0">
                <a:latin typeface="+mn-lt"/>
                <a:ea typeface="宋体" panose="02010600030101010101" pitchFamily="2" charset="-122"/>
                <a:cs typeface="+mn-cs"/>
              </a:rPr>
              <a:t>Cloneable</a:t>
            </a:r>
            <a:r>
              <a:rPr lang="zh-CN" altLang="en-US" kern="1200" dirty="0">
                <a:latin typeface="+mn-lt"/>
                <a:ea typeface="宋体" panose="02010600030101010101" pitchFamily="2" charset="-122"/>
                <a:cs typeface="+mn-cs"/>
              </a:rPr>
              <a:t>接口，这个类必须覆盖</a:t>
            </a:r>
            <a:r>
              <a:rPr lang="en-US" altLang="zh-CN" kern="1200" dirty="0">
                <a:latin typeface="+mn-lt"/>
                <a:ea typeface="宋体" panose="02010600030101010101" pitchFamily="2" charset="-122"/>
                <a:cs typeface="+mn-cs"/>
              </a:rPr>
              <a:t>Object</a:t>
            </a:r>
            <a:r>
              <a:rPr lang="zh-CN" altLang="en-US" kern="1200" dirty="0">
                <a:latin typeface="+mn-lt"/>
                <a:ea typeface="宋体" panose="02010600030101010101" pitchFamily="2" charset="-122"/>
                <a:cs typeface="+mn-cs"/>
              </a:rPr>
              <a:t>类中的</a:t>
            </a:r>
            <a:r>
              <a:rPr lang="en-US" altLang="zh-CN" kern="1200" dirty="0">
                <a:latin typeface="+mn-lt"/>
                <a:ea typeface="宋体" panose="02010600030101010101" pitchFamily="2" charset="-122"/>
                <a:cs typeface="+mn-cs"/>
              </a:rPr>
              <a:t>Clone()</a:t>
            </a:r>
            <a:r>
              <a:rPr lang="zh-CN" altLang="en-US" kern="1200" dirty="0">
                <a:latin typeface="+mn-lt"/>
                <a:ea typeface="宋体" panose="02010600030101010101" pitchFamily="2" charset="-122"/>
                <a:cs typeface="+mn-cs"/>
              </a:rPr>
              <a:t>方法。下面的代码定义了一个实现</a:t>
            </a:r>
            <a:r>
              <a:rPr lang="en-US" altLang="zh-CN" kern="1200" dirty="0">
                <a:latin typeface="+mn-lt"/>
                <a:ea typeface="宋体" panose="02010600030101010101" pitchFamily="2" charset="-122"/>
                <a:cs typeface="+mn-cs"/>
              </a:rPr>
              <a:t>Cloneable</a:t>
            </a:r>
            <a:r>
              <a:rPr lang="zh-CN" altLang="en-US" kern="1200" dirty="0">
                <a:latin typeface="+mn-lt"/>
                <a:ea typeface="宋体" panose="02010600030101010101" pitchFamily="2" charset="-122"/>
                <a:cs typeface="+mn-cs"/>
              </a:rPr>
              <a:t>和</a:t>
            </a:r>
            <a:r>
              <a:rPr lang="en-US" altLang="zh-CN" kern="1200" dirty="0">
                <a:latin typeface="+mn-lt"/>
                <a:ea typeface="宋体" panose="02010600030101010101" pitchFamily="2" charset="-122"/>
                <a:cs typeface="+mn-cs"/>
              </a:rPr>
              <a:t>Comparable</a:t>
            </a:r>
            <a:r>
              <a:rPr lang="zh-CN" altLang="en-US" kern="1200" dirty="0">
                <a:latin typeface="+mn-lt"/>
                <a:ea typeface="宋体" panose="02010600030101010101" pitchFamily="2" charset="-122"/>
                <a:cs typeface="+mn-cs"/>
              </a:rPr>
              <a:t>的名为</a:t>
            </a:r>
            <a:r>
              <a:rPr lang="en-US" altLang="zh-CN" kern="1200" dirty="0">
                <a:latin typeface="+mn-lt"/>
                <a:ea typeface="宋体" panose="02010600030101010101" pitchFamily="2" charset="-122"/>
                <a:cs typeface="+mn-cs"/>
              </a:rPr>
              <a:t>House</a:t>
            </a:r>
            <a:r>
              <a:rPr lang="zh-CN" altLang="en-US" kern="1200" dirty="0">
                <a:latin typeface="+mn-lt"/>
                <a:ea typeface="宋体" panose="02010600030101010101" pitchFamily="2" charset="-122"/>
                <a:cs typeface="+mn-cs"/>
              </a:rPr>
              <a:t>的类。</a:t>
            </a:r>
            <a:endParaRPr lang="en-US" altLang="en-US" kern="1200" dirty="0">
              <a:latin typeface="+mn-lt"/>
              <a:ea typeface="宋体" panose="02010600030101010101" pitchFamily="2" charset="-122"/>
              <a:cs typeface="+mn-cs"/>
            </a:endParaRPr>
          </a:p>
        </p:txBody>
      </p:sp>
      <p:sp>
        <p:nvSpPr>
          <p:cNvPr id="45060"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33</a:t>
            </a:fld>
            <a:endParaRPr lang="en-US" altLang="en-US" sz="1400" dirty="0">
              <a:ea typeface="宋体" panose="02010600030101010101" pitchFamily="2" charset="-122"/>
            </a:endParaRPr>
          </a:p>
        </p:txBody>
      </p:sp>
      <p:sp>
        <p:nvSpPr>
          <p:cNvPr id="45061"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33</a:t>
            </a:fld>
            <a:endParaRPr lang="en-US" altLang="en-US" sz="1400" dirty="0">
              <a:latin typeface="Times New Roman" panose="02020603050405020304" pitchFamily="18" charset="0"/>
            </a:endParaRPr>
          </a:p>
        </p:txBody>
      </p:sp>
      <p:sp>
        <p:nvSpPr>
          <p:cNvPr id="398340" name="AutoShape 4">
            <a:hlinkClick r:id="" action="ppaction://noaction" highlightClick="1"/>
          </p:cNvPr>
          <p:cNvSpPr>
            <a:spLocks noChangeArrowheads="1"/>
          </p:cNvSpPr>
          <p:nvPr/>
        </p:nvSpPr>
        <p:spPr bwMode="auto">
          <a:xfrm>
            <a:off x="3352800" y="4038600"/>
            <a:ext cx="1447800" cy="6096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3" action="ppaction://program"/>
              </a:rPr>
              <a:t>House</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45063" name="AutoShape 6">
            <a:hlinkClick r:id="rId4"/>
          </p:cNvPr>
          <p:cNvSpPr/>
          <p:nvPr/>
        </p:nvSpPr>
        <p:spPr>
          <a:xfrm>
            <a:off x="2743200" y="4038600"/>
            <a:ext cx="468313"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浅复制</a:t>
            </a:r>
            <a:r>
              <a:rPr lang="en-US" altLang="en-US" kern="1200" dirty="0">
                <a:latin typeface="Courier New" panose="02070309020205020404" pitchFamily="49" charset="0"/>
                <a:ea typeface="宋体" panose="02010600030101010101" pitchFamily="2" charset="-122"/>
                <a:cs typeface="+mj-cs"/>
              </a:rPr>
              <a:t> vs. </a:t>
            </a:r>
            <a:r>
              <a:rPr lang="zh-CN" altLang="en-US" kern="1200" dirty="0">
                <a:latin typeface="Courier New" panose="02070309020205020404" pitchFamily="49" charset="0"/>
                <a:ea typeface="宋体" panose="02010600030101010101" pitchFamily="2" charset="-122"/>
                <a:cs typeface="+mj-cs"/>
              </a:rPr>
              <a:t>深复制</a:t>
            </a:r>
            <a:endParaRPr lang="zh-CN" altLang="en-US" u="sng" kern="1200" dirty="0">
              <a:solidFill>
                <a:schemeClr val="tx1"/>
              </a:solidFill>
              <a:latin typeface="Book Antiqua" panose="02040602050305030304" pitchFamily="18" charset="0"/>
              <a:ea typeface="宋体" panose="02010600030101010101" pitchFamily="2" charset="-122"/>
              <a:cs typeface="+mj-cs"/>
            </a:endParaRPr>
          </a:p>
        </p:txBody>
      </p:sp>
      <p:sp>
        <p:nvSpPr>
          <p:cNvPr id="46083" name="内容占位符 8"/>
          <p:cNvSpPr>
            <a:spLocks noGrp="1"/>
          </p:cNvSpPr>
          <p:nvPr>
            <p:ph idx="1"/>
          </p:nvPr>
        </p:nvSpPr>
        <p:spPr/>
        <p:txBody>
          <a:bodyPr vert="horz" wrap="square" lIns="92075" tIns="46038" rIns="92075" bIns="46038" anchor="t" anchorCtr="0"/>
          <a:lstStyle/>
          <a:p>
            <a:pPr eaLnBrk="1" hangingPunct="1">
              <a:spcBef>
                <a:spcPct val="50000"/>
              </a:spcBef>
              <a:buSzPct val="75000"/>
            </a:pPr>
            <a:r>
              <a:rPr lang="en-US" altLang="en-US" kern="1200" dirty="0">
                <a:latin typeface="+mn-lt"/>
                <a:ea typeface="+mn-ea"/>
                <a:cs typeface="+mn-cs"/>
              </a:rPr>
              <a:t>House house1 = new House(1, 1750.50);</a:t>
            </a:r>
          </a:p>
          <a:p>
            <a:pPr eaLnBrk="1" hangingPunct="1">
              <a:spcBef>
                <a:spcPct val="50000"/>
              </a:spcBef>
              <a:buSzPct val="75000"/>
            </a:pPr>
            <a:r>
              <a:rPr lang="en-US" altLang="en-US" kern="1200" dirty="0">
                <a:latin typeface="+mn-lt"/>
                <a:ea typeface="+mn-ea"/>
                <a:cs typeface="+mn-cs"/>
              </a:rPr>
              <a:t>House house2 = (House)house1.clone();</a:t>
            </a:r>
          </a:p>
          <a:p>
            <a:pPr eaLnBrk="1" hangingPunct="1">
              <a:buSzPct val="75000"/>
            </a:pPr>
            <a:endParaRPr lang="zh-CN" altLang="en-US" kern="1200" dirty="0">
              <a:latin typeface="+mn-lt"/>
              <a:ea typeface="宋体" panose="02010600030101010101" pitchFamily="2" charset="-122"/>
              <a:cs typeface="+mn-cs"/>
            </a:endParaRPr>
          </a:p>
        </p:txBody>
      </p:sp>
      <p:sp>
        <p:nvSpPr>
          <p:cNvPr id="46084"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34</a:t>
            </a:fld>
            <a:endParaRPr lang="en-US" altLang="en-US" sz="1400" dirty="0">
              <a:ea typeface="宋体" panose="02010600030101010101" pitchFamily="2" charset="-122"/>
            </a:endParaRPr>
          </a:p>
        </p:txBody>
      </p:sp>
      <p:sp>
        <p:nvSpPr>
          <p:cNvPr id="46085"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34</a:t>
            </a:fld>
            <a:endParaRPr lang="en-US" altLang="en-US" sz="1400" dirty="0">
              <a:latin typeface="Times New Roman" panose="02020603050405020304" pitchFamily="18" charset="0"/>
            </a:endParaRPr>
          </a:p>
        </p:txBody>
      </p:sp>
      <p:sp>
        <p:nvSpPr>
          <p:cNvPr id="46086" name="Text Box 11"/>
          <p:cNvSpPr txBox="1"/>
          <p:nvPr/>
        </p:nvSpPr>
        <p:spPr>
          <a:xfrm>
            <a:off x="1219200" y="1524000"/>
            <a:ext cx="6705600" cy="457200"/>
          </a:xfrm>
          <a:prstGeom prst="rect">
            <a:avLst/>
          </a:prstGeom>
          <a:noFill/>
          <a:ln w="12700">
            <a:noFill/>
          </a:ln>
        </p:spPr>
        <p:txBody>
          <a:bodyPr>
            <a:spAutoFit/>
          </a:bodyPr>
          <a:lstStyle/>
          <a:p>
            <a:pPr>
              <a:spcBef>
                <a:spcPct val="50000"/>
              </a:spcBef>
            </a:pPr>
            <a:endParaRPr lang="en-US" altLang="en-US" dirty="0">
              <a:latin typeface="Times New Roman" panose="02020603050405020304" pitchFamily="18" charset="0"/>
            </a:endParaRPr>
          </a:p>
        </p:txBody>
      </p:sp>
      <p:sp>
        <p:nvSpPr>
          <p:cNvPr id="46087" name="Rectangle 2"/>
          <p:cNvSpPr/>
          <p:nvPr/>
        </p:nvSpPr>
        <p:spPr>
          <a:xfrm>
            <a:off x="134938" y="2581275"/>
            <a:ext cx="2438400" cy="1533525"/>
          </a:xfrm>
          <a:prstGeom prst="rect">
            <a:avLst/>
          </a:prstGeom>
          <a:noFill/>
          <a:ln w="9525">
            <a:noFill/>
          </a:ln>
        </p:spPr>
        <p:txBody>
          <a:bodyPr lIns="92075" tIns="46038" rIns="92075" bIns="46038" anchor="ctr" anchorCtr="0"/>
          <a:lstStyle/>
          <a:p>
            <a:pPr algn="ctr"/>
            <a:r>
              <a:rPr lang="zh-CN" altLang="en-US" sz="4400" dirty="0">
                <a:solidFill>
                  <a:schemeClr val="tx2"/>
                </a:solidFill>
                <a:latin typeface="Times New Roman" panose="02020603050405020304" pitchFamily="18" charset="0"/>
                <a:ea typeface="宋体" panose="02010600030101010101" pitchFamily="2" charset="-122"/>
              </a:rPr>
              <a:t>浅复制</a:t>
            </a:r>
            <a:endParaRPr lang="zh-CN" altLang="en-US" sz="4400" u="sng" dirty="0">
              <a:latin typeface="Book Antiqua" panose="02040602050305030304" pitchFamily="18" charset="0"/>
              <a:ea typeface="宋体" panose="02010600030101010101" pitchFamily="2" charset="-122"/>
            </a:endParaRPr>
          </a:p>
        </p:txBody>
      </p:sp>
      <p:pic>
        <p:nvPicPr>
          <p:cNvPr id="46088" name="Picture 14"/>
          <p:cNvPicPr>
            <a:picLocks noChangeAspect="1"/>
          </p:cNvPicPr>
          <p:nvPr/>
        </p:nvPicPr>
        <p:blipFill>
          <a:blip r:embed="rId3"/>
          <a:stretch>
            <a:fillRect/>
          </a:stretch>
        </p:blipFill>
        <p:spPr>
          <a:xfrm>
            <a:off x="2819400" y="2457450"/>
            <a:ext cx="5286375" cy="4108450"/>
          </a:xfrm>
          <a:prstGeom prst="rect">
            <a:avLst/>
          </a:prstGeom>
          <a:noFill/>
          <a:ln w="12700">
            <a:noFill/>
          </a:ln>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浅复制</a:t>
            </a:r>
            <a:r>
              <a:rPr lang="en-US" altLang="en-US" kern="1200" dirty="0">
                <a:latin typeface="Courier New" panose="02070309020205020404" pitchFamily="49" charset="0"/>
                <a:ea typeface="宋体" panose="02010600030101010101" pitchFamily="2" charset="-122"/>
                <a:cs typeface="+mj-cs"/>
              </a:rPr>
              <a:t> vs. </a:t>
            </a:r>
            <a:r>
              <a:rPr lang="zh-CN" altLang="en-US" kern="1200" dirty="0">
                <a:latin typeface="Courier New" panose="02070309020205020404" pitchFamily="49" charset="0"/>
                <a:ea typeface="宋体" panose="02010600030101010101" pitchFamily="2" charset="-122"/>
                <a:cs typeface="+mj-cs"/>
              </a:rPr>
              <a:t>深复制</a:t>
            </a:r>
            <a:endParaRPr lang="en-US" altLang="en-US" kern="1200" dirty="0">
              <a:latin typeface="Courier New" panose="02070309020205020404" pitchFamily="49" charset="0"/>
              <a:ea typeface="宋体" panose="02010600030101010101" pitchFamily="2" charset="-122"/>
              <a:cs typeface="+mj-cs"/>
            </a:endParaRPr>
          </a:p>
        </p:txBody>
      </p:sp>
      <p:sp>
        <p:nvSpPr>
          <p:cNvPr id="47107" name="内容占位符 8"/>
          <p:cNvSpPr>
            <a:spLocks noGrp="1"/>
          </p:cNvSpPr>
          <p:nvPr>
            <p:ph idx="1"/>
          </p:nvPr>
        </p:nvSpPr>
        <p:spPr/>
        <p:txBody>
          <a:bodyPr vert="horz" wrap="square" lIns="92075" tIns="46038" rIns="92075" bIns="46038" anchor="t" anchorCtr="0"/>
          <a:lstStyle/>
          <a:p>
            <a:pPr eaLnBrk="1" hangingPunct="1">
              <a:spcBef>
                <a:spcPct val="50000"/>
              </a:spcBef>
              <a:buSzPct val="75000"/>
            </a:pPr>
            <a:r>
              <a:rPr lang="en-US" altLang="en-US" kern="1200" dirty="0">
                <a:latin typeface="+mn-lt"/>
                <a:ea typeface="+mn-ea"/>
                <a:cs typeface="+mn-cs"/>
              </a:rPr>
              <a:t>House house1 = new House(1, 1750.50);</a:t>
            </a:r>
          </a:p>
          <a:p>
            <a:pPr eaLnBrk="1" hangingPunct="1">
              <a:spcBef>
                <a:spcPct val="50000"/>
              </a:spcBef>
              <a:buSzPct val="75000"/>
            </a:pPr>
            <a:r>
              <a:rPr lang="en-US" altLang="en-US" kern="1200" dirty="0">
                <a:latin typeface="+mn-lt"/>
                <a:ea typeface="+mn-ea"/>
                <a:cs typeface="+mn-cs"/>
              </a:rPr>
              <a:t>House house2 = (House)house1.clone();</a:t>
            </a:r>
          </a:p>
          <a:p>
            <a:pPr eaLnBrk="1" hangingPunct="1">
              <a:buSzPct val="75000"/>
            </a:pPr>
            <a:endParaRPr lang="zh-CN" altLang="en-US" kern="1200" dirty="0">
              <a:latin typeface="+mn-lt"/>
              <a:ea typeface="宋体" panose="02010600030101010101" pitchFamily="2" charset="-122"/>
              <a:cs typeface="+mn-cs"/>
            </a:endParaRPr>
          </a:p>
        </p:txBody>
      </p:sp>
      <p:sp>
        <p:nvSpPr>
          <p:cNvPr id="47108"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35</a:t>
            </a:fld>
            <a:endParaRPr lang="en-US" altLang="en-US" sz="1400" dirty="0">
              <a:ea typeface="宋体" panose="02010600030101010101" pitchFamily="2" charset="-122"/>
            </a:endParaRPr>
          </a:p>
        </p:txBody>
      </p:sp>
      <p:sp>
        <p:nvSpPr>
          <p:cNvPr id="47109"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35</a:t>
            </a:fld>
            <a:endParaRPr lang="en-US" altLang="en-US" sz="1400" dirty="0">
              <a:latin typeface="Times New Roman" panose="02020603050405020304" pitchFamily="18" charset="0"/>
            </a:endParaRPr>
          </a:p>
        </p:txBody>
      </p:sp>
      <p:sp>
        <p:nvSpPr>
          <p:cNvPr id="47110" name="Rectangle 2"/>
          <p:cNvSpPr/>
          <p:nvPr/>
        </p:nvSpPr>
        <p:spPr>
          <a:xfrm>
            <a:off x="596900" y="2632075"/>
            <a:ext cx="1981200" cy="1295400"/>
          </a:xfrm>
          <a:prstGeom prst="rect">
            <a:avLst/>
          </a:prstGeom>
          <a:noFill/>
          <a:ln w="9525">
            <a:noFill/>
          </a:ln>
        </p:spPr>
        <p:txBody>
          <a:bodyPr lIns="92075" tIns="46038" rIns="92075" bIns="46038" anchor="ctr" anchorCtr="0"/>
          <a:lstStyle/>
          <a:p>
            <a:pPr algn="ctr"/>
            <a:r>
              <a:rPr lang="zh-CN" altLang="en-US" sz="4400" dirty="0">
                <a:solidFill>
                  <a:schemeClr val="tx2"/>
                </a:solidFill>
                <a:latin typeface="Times New Roman" panose="02020603050405020304" pitchFamily="18" charset="0"/>
                <a:ea typeface="宋体" panose="02010600030101010101" pitchFamily="2" charset="-122"/>
              </a:rPr>
              <a:t>深复制</a:t>
            </a:r>
            <a:endParaRPr lang="zh-CN" altLang="en-US" sz="4400" u="sng" dirty="0">
              <a:latin typeface="Book Antiqua" panose="02040602050305030304" pitchFamily="18" charset="0"/>
              <a:ea typeface="宋体" panose="02010600030101010101" pitchFamily="2" charset="-122"/>
            </a:endParaRPr>
          </a:p>
        </p:txBody>
      </p:sp>
      <p:pic>
        <p:nvPicPr>
          <p:cNvPr id="47111" name="Picture 14"/>
          <p:cNvPicPr>
            <a:picLocks noChangeAspect="1"/>
          </p:cNvPicPr>
          <p:nvPr/>
        </p:nvPicPr>
        <p:blipFill>
          <a:blip r:embed="rId3"/>
          <a:stretch>
            <a:fillRect/>
          </a:stretch>
        </p:blipFill>
        <p:spPr>
          <a:xfrm>
            <a:off x="2530475" y="2233613"/>
            <a:ext cx="5546725" cy="4395787"/>
          </a:xfrm>
          <a:prstGeom prst="rect">
            <a:avLst/>
          </a:prstGeom>
          <a:noFill/>
          <a:ln w="12700">
            <a:noFill/>
          </a:ln>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接口与抽象类</a:t>
            </a:r>
            <a:endParaRPr lang="zh-CN" altLang="en-US" kern="1200" dirty="0">
              <a:latin typeface="Courier" charset="0"/>
              <a:ea typeface="宋体" panose="02010600030101010101" pitchFamily="2" charset="-122"/>
              <a:cs typeface="+mj-cs"/>
            </a:endParaRPr>
          </a:p>
        </p:txBody>
      </p:sp>
      <p:sp>
        <p:nvSpPr>
          <p:cNvPr id="48131" name="Rectangle 3"/>
          <p:cNvSpPr>
            <a:spLocks noGrp="1"/>
          </p:cNvSpPr>
          <p:nvPr>
            <p:ph idx="1"/>
          </p:nvPr>
        </p:nvSpPr>
        <p:spPr/>
        <p:txBody>
          <a:bodyPr vert="horz" wrap="square" lIns="92075" tIns="46038" rIns="92075" bIns="46038" anchor="t" anchorCtr="0"/>
          <a:lstStyle/>
          <a:p>
            <a:pPr marL="114300" lvl="1" indent="0" eaLnBrk="1" hangingPunct="1">
              <a:lnSpc>
                <a:spcPct val="90000"/>
              </a:lnSpc>
              <a:spcAft>
                <a:spcPts val="1200"/>
              </a:spcAft>
              <a:buFont typeface="Wingdings" panose="05000000000000000000" pitchFamily="2" charset="2"/>
              <a:buChar char="F"/>
            </a:pPr>
            <a:r>
              <a:rPr lang="en-US" altLang="zh-CN" kern="1200" dirty="0">
                <a:solidFill>
                  <a:srgbClr val="C00000"/>
                </a:solidFill>
                <a:latin typeface="+mn-lt"/>
                <a:ea typeface="宋体" panose="02010600030101010101" pitchFamily="2" charset="-122"/>
                <a:cs typeface="+mn-cs"/>
              </a:rPr>
              <a:t>接口</a:t>
            </a:r>
            <a:r>
              <a:rPr lang="zh-CN" altLang="en-US" kern="1200" dirty="0">
                <a:solidFill>
                  <a:srgbClr val="C00000"/>
                </a:solidFill>
                <a:latin typeface="+mn-lt"/>
                <a:ea typeface="宋体" panose="02010600030101010101" pitchFamily="2" charset="-122"/>
                <a:cs typeface="+mn-cs"/>
              </a:rPr>
              <a:t>中的数据域必须是常量</a:t>
            </a:r>
            <a:r>
              <a:rPr lang="zh-CN" altLang="en-US" kern="1200" dirty="0">
                <a:latin typeface="+mn-lt"/>
                <a:ea typeface="宋体" panose="02010600030101010101" pitchFamily="2" charset="-122"/>
                <a:cs typeface="+mn-cs"/>
              </a:rPr>
              <a:t>，而</a:t>
            </a:r>
            <a:r>
              <a:rPr lang="zh-CN" altLang="en-US" kern="1200" dirty="0">
                <a:solidFill>
                  <a:srgbClr val="7030A0"/>
                </a:solidFill>
                <a:latin typeface="+mn-lt"/>
                <a:ea typeface="宋体" panose="02010600030101010101" pitchFamily="2" charset="-122"/>
                <a:cs typeface="+mn-cs"/>
              </a:rPr>
              <a:t>抽象类中的数据域可以是各种类型</a:t>
            </a:r>
            <a:r>
              <a:rPr lang="zh-CN" altLang="en-US" kern="1200" dirty="0">
                <a:latin typeface="+mn-lt"/>
                <a:ea typeface="宋体" panose="02010600030101010101" pitchFamily="2" charset="-122"/>
                <a:cs typeface="+mn-cs"/>
              </a:rPr>
              <a:t>。</a:t>
            </a:r>
            <a:endParaRPr lang="en-US" altLang="zh-CN" kern="1200" dirty="0">
              <a:latin typeface="+mn-lt"/>
              <a:ea typeface="宋体" panose="02010600030101010101" pitchFamily="2" charset="-122"/>
              <a:cs typeface="+mn-cs"/>
            </a:endParaRPr>
          </a:p>
          <a:p>
            <a:pPr marL="114300" lvl="1" indent="0" eaLnBrk="1" hangingPunct="1">
              <a:lnSpc>
                <a:spcPct val="90000"/>
              </a:lnSpc>
              <a:spcAft>
                <a:spcPts val="1200"/>
              </a:spcAft>
              <a:buFont typeface="Wingdings" panose="05000000000000000000" pitchFamily="2" charset="2"/>
              <a:buChar char="F"/>
            </a:pPr>
            <a:r>
              <a:rPr lang="zh-CN" altLang="en-US" kern="1200" dirty="0">
                <a:solidFill>
                  <a:srgbClr val="C00000"/>
                </a:solidFill>
                <a:latin typeface="+mn-lt"/>
                <a:ea typeface="宋体" panose="02010600030101010101" pitchFamily="2" charset="-122"/>
                <a:cs typeface="+mn-cs"/>
              </a:rPr>
              <a:t>接口没有构造方法</a:t>
            </a:r>
            <a:r>
              <a:rPr lang="zh-CN" altLang="en-US" kern="1200" dirty="0">
                <a:latin typeface="+mn-lt"/>
                <a:ea typeface="宋体" panose="02010600030101010101" pitchFamily="2" charset="-122"/>
                <a:cs typeface="+mn-cs"/>
              </a:rPr>
              <a:t>，而</a:t>
            </a:r>
            <a:r>
              <a:rPr lang="zh-CN" altLang="en-US" kern="1200" dirty="0">
                <a:solidFill>
                  <a:srgbClr val="7030A0"/>
                </a:solidFill>
                <a:latin typeface="+mn-lt"/>
                <a:ea typeface="宋体" panose="02010600030101010101" pitchFamily="2" charset="-122"/>
                <a:cs typeface="+mn-cs"/>
              </a:rPr>
              <a:t>抽象类的子类可以通过构造方法链调用构造方法</a:t>
            </a:r>
            <a:r>
              <a:rPr lang="zh-CN" altLang="en-US" kern="1200" dirty="0">
                <a:latin typeface="+mn-lt"/>
                <a:ea typeface="宋体" panose="02010600030101010101" pitchFamily="2" charset="-122"/>
                <a:cs typeface="+mn-cs"/>
              </a:rPr>
              <a:t>。</a:t>
            </a:r>
            <a:endParaRPr lang="en-US" altLang="en-US" kern="1200" dirty="0">
              <a:latin typeface="+mn-lt"/>
              <a:ea typeface="+mn-ea"/>
              <a:cs typeface="+mn-cs"/>
            </a:endParaRPr>
          </a:p>
          <a:p>
            <a:pPr marL="114300" lvl="1" indent="0" eaLnBrk="1" hangingPunct="1">
              <a:lnSpc>
                <a:spcPct val="90000"/>
              </a:lnSpc>
              <a:spcAft>
                <a:spcPts val="1200"/>
              </a:spcAft>
              <a:buFont typeface="Wingdings" panose="05000000000000000000" pitchFamily="2" charset="2"/>
              <a:buChar char="F"/>
            </a:pPr>
            <a:r>
              <a:rPr lang="zh-CN" altLang="en-US" kern="1200" dirty="0">
                <a:solidFill>
                  <a:srgbClr val="C00000"/>
                </a:solidFill>
                <a:latin typeface="+mn-lt"/>
                <a:ea typeface="宋体" panose="02010600030101010101" pitchFamily="2" charset="-122"/>
                <a:cs typeface="+mn-cs"/>
              </a:rPr>
              <a:t>接口中所有方法必须是公共的抽象实例方法</a:t>
            </a:r>
            <a:r>
              <a:rPr lang="zh-CN" altLang="en-US" kern="1200" dirty="0">
                <a:latin typeface="+mn-lt"/>
                <a:ea typeface="宋体" panose="02010600030101010101" pitchFamily="2" charset="-122"/>
                <a:cs typeface="+mn-cs"/>
              </a:rPr>
              <a:t>，而</a:t>
            </a:r>
            <a:r>
              <a:rPr lang="zh-CN" altLang="en-US" kern="1200" dirty="0">
                <a:solidFill>
                  <a:srgbClr val="7030A0"/>
                </a:solidFill>
                <a:latin typeface="+mn-lt"/>
                <a:ea typeface="宋体" panose="02010600030101010101" pitchFamily="2" charset="-122"/>
                <a:cs typeface="+mn-cs"/>
              </a:rPr>
              <a:t>抽象类中可以有非抽象的方法</a:t>
            </a:r>
            <a:r>
              <a:rPr lang="zh-CN" altLang="en-US" kern="1200" dirty="0">
                <a:latin typeface="+mn-lt"/>
                <a:ea typeface="宋体" panose="02010600030101010101" pitchFamily="2" charset="-122"/>
                <a:cs typeface="+mn-cs"/>
              </a:rPr>
              <a:t>。</a:t>
            </a:r>
          </a:p>
          <a:p>
            <a:pPr marL="114300" lvl="1" indent="0" eaLnBrk="1" hangingPunct="1">
              <a:lnSpc>
                <a:spcPct val="90000"/>
              </a:lnSpc>
              <a:spcAft>
                <a:spcPts val="1200"/>
              </a:spcAft>
              <a:buFont typeface="Wingdings" panose="05000000000000000000" pitchFamily="2" charset="2"/>
              <a:buChar char="F"/>
            </a:pPr>
            <a:r>
              <a:rPr lang="en-US" altLang="zh-CN" kern="1200" dirty="0">
                <a:latin typeface="+mn-lt"/>
                <a:ea typeface="宋体" panose="02010600030101010101" pitchFamily="2" charset="-122"/>
                <a:cs typeface="+mn-cs"/>
              </a:rPr>
              <a:t>Java</a:t>
            </a:r>
            <a:r>
              <a:rPr lang="zh-CN" altLang="en-US" kern="1200" dirty="0">
                <a:latin typeface="+mn-lt"/>
                <a:ea typeface="宋体" panose="02010600030101010101" pitchFamily="2" charset="-122"/>
                <a:cs typeface="+mn-cs"/>
              </a:rPr>
              <a:t>只允许</a:t>
            </a:r>
            <a:r>
              <a:rPr lang="zh-CN" altLang="en-US" kern="1200" dirty="0">
                <a:solidFill>
                  <a:srgbClr val="C00000"/>
                </a:solidFill>
                <a:latin typeface="+mn-lt"/>
                <a:ea typeface="宋体" panose="02010600030101010101" pitchFamily="2" charset="-122"/>
                <a:cs typeface="+mn-cs"/>
              </a:rPr>
              <a:t>类的扩展做单一继承</a:t>
            </a:r>
            <a:r>
              <a:rPr lang="zh-CN" altLang="en-US" kern="1200" dirty="0">
                <a:latin typeface="+mn-lt"/>
                <a:ea typeface="宋体" panose="02010600030101010101" pitchFamily="2" charset="-122"/>
                <a:cs typeface="+mn-cs"/>
              </a:rPr>
              <a:t>，但</a:t>
            </a:r>
            <a:r>
              <a:rPr lang="zh-CN" altLang="en-US" kern="1200" dirty="0">
                <a:solidFill>
                  <a:srgbClr val="7030A0"/>
                </a:solidFill>
                <a:latin typeface="+mn-lt"/>
                <a:ea typeface="宋体" panose="02010600030101010101" pitchFamily="2" charset="-122"/>
                <a:cs typeface="+mn-cs"/>
              </a:rPr>
              <a:t>允许使用接口做多重扩展</a:t>
            </a:r>
            <a:r>
              <a:rPr lang="zh-CN" altLang="en-US" kern="1200" dirty="0">
                <a:latin typeface="+mn-lt"/>
                <a:ea typeface="宋体" panose="02010600030101010101" pitchFamily="2" charset="-122"/>
                <a:cs typeface="+mn-cs"/>
              </a:rPr>
              <a:t>。</a:t>
            </a:r>
          </a:p>
        </p:txBody>
      </p:sp>
      <p:sp>
        <p:nvSpPr>
          <p:cNvPr id="48132"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36</a:t>
            </a:fld>
            <a:endParaRPr lang="en-US" altLang="en-US" sz="1400" dirty="0">
              <a:ea typeface="宋体" panose="02010600030101010101" pitchFamily="2" charset="-122"/>
            </a:endParaRPr>
          </a:p>
        </p:txBody>
      </p:sp>
      <p:sp>
        <p:nvSpPr>
          <p:cNvPr id="48133"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36</a:t>
            </a:fld>
            <a:endParaRPr lang="en-US" altLang="en-US" sz="1400" dirty="0">
              <a:latin typeface="Times New Roman" panose="02020603050405020304" pitchFamily="18" charset="0"/>
            </a:endParaRPr>
          </a:p>
        </p:txBody>
      </p:sp>
      <p:sp>
        <p:nvSpPr>
          <p:cNvPr id="48134" name="Rectangle 82"/>
          <p:cNvSpPr/>
          <p:nvPr/>
        </p:nvSpPr>
        <p:spPr>
          <a:xfrm>
            <a:off x="0" y="4310063"/>
            <a:ext cx="9144000" cy="0"/>
          </a:xfrm>
          <a:prstGeom prst="rect">
            <a:avLst/>
          </a:prstGeom>
          <a:noFill/>
          <a:ln w="12700">
            <a:noFill/>
          </a:ln>
        </p:spPr>
        <p:txBody>
          <a:bodyPr wrap="none" anchor="ctr" anchorCtr="0">
            <a:spAutoFit/>
          </a:bodyPr>
          <a:lstStyle/>
          <a:p>
            <a:pPr defTabSz="914400">
              <a:tabLst>
                <a:tab pos="2286000" algn="l"/>
                <a:tab pos="3886200" algn="l"/>
              </a:tabLst>
            </a:pPr>
            <a:endParaRPr lang="en-US" altLang="en-US" dirty="0">
              <a:latin typeface="Times New Roman" panose="02020603050405020304" pitchFamily="18" charset="0"/>
            </a:endParaRPr>
          </a:p>
        </p:txBody>
      </p:sp>
      <p:pic>
        <p:nvPicPr>
          <p:cNvPr id="48135" name="Picture 30"/>
          <p:cNvPicPr>
            <a:picLocks noChangeAspect="1"/>
          </p:cNvPicPr>
          <p:nvPr/>
        </p:nvPicPr>
        <p:blipFill>
          <a:blip r:embed="rId2"/>
          <a:stretch>
            <a:fillRect/>
          </a:stretch>
        </p:blipFill>
        <p:spPr>
          <a:xfrm>
            <a:off x="0" y="4724400"/>
            <a:ext cx="9023350" cy="1524000"/>
          </a:xfrm>
          <a:prstGeom prst="rect">
            <a:avLst/>
          </a:prstGeom>
          <a:noFill/>
          <a:ln w="12700">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37</a:t>
            </a:fld>
            <a:endParaRPr lang="en-US" altLang="en-US" sz="1400" dirty="0">
              <a:ea typeface="宋体" panose="02010600030101010101" pitchFamily="2" charset="-122"/>
            </a:endParaRPr>
          </a:p>
        </p:txBody>
      </p:sp>
      <p:sp>
        <p:nvSpPr>
          <p:cNvPr id="49155" name="Rectangle 2"/>
          <p:cNvSpPr>
            <a:spLocks noGrp="1"/>
          </p:cNvSpPr>
          <p:nvPr>
            <p:ph type="title" idx="4294967295"/>
          </p:nvPr>
        </p:nvSpPr>
        <p:spPr>
          <a:xfrm>
            <a:off x="381000" y="152400"/>
            <a:ext cx="8763000" cy="609600"/>
          </a:xfrm>
        </p:spPr>
        <p:txBody>
          <a:bodyPr vert="horz" wrap="square" lIns="92075" tIns="46038" rIns="92075" bIns="46038" anchor="ctr" anchorCtr="0"/>
          <a:lstStyle/>
          <a:p>
            <a:pPr eaLnBrk="1" hangingPunct="1"/>
            <a:r>
              <a:rPr lang="zh-CN" altLang="en-US" dirty="0">
                <a:ea typeface="宋体" panose="02010600030101010101" pitchFamily="2" charset="-122"/>
              </a:rPr>
              <a:t>接口与抽象类</a:t>
            </a:r>
            <a:endParaRPr lang="en-US" altLang="en-US" dirty="0"/>
          </a:p>
        </p:txBody>
      </p:sp>
      <p:sp>
        <p:nvSpPr>
          <p:cNvPr id="49156" name="Rectangle 5"/>
          <p:cNvSpPr>
            <a:spLocks noGrp="1"/>
          </p:cNvSpPr>
          <p:nvPr>
            <p:ph type="body" idx="4294967295"/>
          </p:nvPr>
        </p:nvSpPr>
        <p:spPr>
          <a:xfrm>
            <a:off x="152400" y="5715000"/>
            <a:ext cx="8991600" cy="685800"/>
          </a:xfrm>
        </p:spPr>
        <p:txBody>
          <a:bodyPr vert="horz" wrap="square" lIns="92075" tIns="46038" rIns="92075" bIns="46038" anchor="t" anchorCtr="0"/>
          <a:lstStyle/>
          <a:p>
            <a:pPr marL="114300" lvl="1" indent="0" eaLnBrk="1" hangingPunct="1">
              <a:lnSpc>
                <a:spcPct val="90000"/>
              </a:lnSpc>
              <a:spcAft>
                <a:spcPts val="1200"/>
              </a:spcAft>
              <a:buFontTx/>
              <a:buNone/>
            </a:pPr>
            <a:r>
              <a:rPr lang="en-US" altLang="zh-CN" sz="2000" dirty="0">
                <a:ea typeface="宋体" panose="02010600030101010101" pitchFamily="2" charset="-122"/>
              </a:rPr>
              <a:t>假设</a:t>
            </a:r>
            <a:r>
              <a:rPr lang="en-US" altLang="en-US" sz="2000" dirty="0">
                <a:ea typeface="宋体" panose="02010600030101010101" pitchFamily="2" charset="-122"/>
              </a:rPr>
              <a:t> c </a:t>
            </a:r>
            <a:r>
              <a:rPr lang="en-US" altLang="zh-CN" sz="2000" dirty="0">
                <a:ea typeface="宋体" panose="02010600030101010101" pitchFamily="2" charset="-122"/>
              </a:rPr>
              <a:t>是</a:t>
            </a:r>
            <a:r>
              <a:rPr lang="en-US" altLang="en-US" sz="2000" dirty="0">
                <a:ea typeface="宋体" panose="02010600030101010101" pitchFamily="2" charset="-122"/>
              </a:rPr>
              <a:t> Class2</a:t>
            </a:r>
            <a:r>
              <a:rPr lang="en-US" altLang="zh-CN" sz="2000" dirty="0">
                <a:ea typeface="宋体" panose="02010600030101010101" pitchFamily="2" charset="-122"/>
              </a:rPr>
              <a:t> </a:t>
            </a:r>
            <a:r>
              <a:rPr lang="zh-CN" altLang="en-US" sz="2000" dirty="0">
                <a:ea typeface="宋体" panose="02010600030101010101" pitchFamily="2" charset="-122"/>
              </a:rPr>
              <a:t>的一个实例，那么</a:t>
            </a:r>
            <a:r>
              <a:rPr lang="en-US" altLang="en-US" sz="2000" dirty="0">
                <a:ea typeface="宋体" panose="02010600030101010101" pitchFamily="2" charset="-122"/>
              </a:rPr>
              <a:t> c </a:t>
            </a:r>
            <a:r>
              <a:rPr lang="en-US" altLang="zh-CN" sz="2000" dirty="0">
                <a:ea typeface="宋体" panose="02010600030101010101" pitchFamily="2" charset="-122"/>
              </a:rPr>
              <a:t>也是Object</a:t>
            </a:r>
            <a:r>
              <a:rPr lang="en-US" altLang="en-US" sz="2000" dirty="0">
                <a:ea typeface="宋体" panose="02010600030101010101" pitchFamily="2" charset="-122"/>
              </a:rPr>
              <a:t>, Class1, Interface1, Interface1_1, Interface1_2, Interface2_1, </a:t>
            </a:r>
            <a:r>
              <a:rPr lang="en-US" altLang="zh-CN" sz="2000" dirty="0">
                <a:ea typeface="宋体" panose="02010600030101010101" pitchFamily="2" charset="-122"/>
              </a:rPr>
              <a:t>及 </a:t>
            </a:r>
            <a:r>
              <a:rPr lang="en-US" altLang="en-US" sz="2000" dirty="0">
                <a:ea typeface="宋体" panose="02010600030101010101" pitchFamily="2" charset="-122"/>
              </a:rPr>
              <a:t>Interface2_2</a:t>
            </a:r>
            <a:r>
              <a:rPr lang="en-US" altLang="zh-CN" sz="2000" dirty="0">
                <a:ea typeface="宋体" panose="02010600030101010101" pitchFamily="2" charset="-122"/>
              </a:rPr>
              <a:t>的</a:t>
            </a:r>
            <a:r>
              <a:rPr lang="zh-CN" altLang="en-US" sz="2000" dirty="0">
                <a:ea typeface="宋体" panose="02010600030101010101" pitchFamily="2" charset="-122"/>
              </a:rPr>
              <a:t>实例。</a:t>
            </a:r>
            <a:endParaRPr lang="en-US" altLang="en-US" sz="2000" dirty="0">
              <a:ea typeface="宋体" panose="02010600030101010101" pitchFamily="2" charset="-122"/>
            </a:endParaRPr>
          </a:p>
        </p:txBody>
      </p:sp>
      <p:sp>
        <p:nvSpPr>
          <p:cNvPr id="49157"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37</a:t>
            </a:fld>
            <a:endParaRPr lang="en-US" altLang="en-US" sz="1400" dirty="0">
              <a:latin typeface="Times New Roman" panose="02020603050405020304" pitchFamily="18" charset="0"/>
            </a:endParaRPr>
          </a:p>
        </p:txBody>
      </p:sp>
      <p:sp>
        <p:nvSpPr>
          <p:cNvPr id="49158" name="Rectangle 3"/>
          <p:cNvSpPr/>
          <p:nvPr/>
        </p:nvSpPr>
        <p:spPr>
          <a:xfrm>
            <a:off x="2514600" y="2655888"/>
            <a:ext cx="9144000" cy="0"/>
          </a:xfrm>
          <a:prstGeom prst="rect">
            <a:avLst/>
          </a:prstGeom>
          <a:noFill/>
          <a:ln w="12700">
            <a:noFill/>
          </a:ln>
        </p:spPr>
        <p:txBody>
          <a:bodyPr>
            <a:spAutoFit/>
          </a:bodyPr>
          <a:lstStyle/>
          <a:p>
            <a:endParaRPr lang="en-US" altLang="en-US" dirty="0">
              <a:latin typeface="Times New Roman" panose="02020603050405020304" pitchFamily="18" charset="0"/>
            </a:endParaRPr>
          </a:p>
        </p:txBody>
      </p:sp>
      <p:sp>
        <p:nvSpPr>
          <p:cNvPr id="49159" name="Rectangle 7"/>
          <p:cNvSpPr/>
          <p:nvPr/>
        </p:nvSpPr>
        <p:spPr>
          <a:xfrm>
            <a:off x="152400" y="838200"/>
            <a:ext cx="8839200" cy="1981200"/>
          </a:xfrm>
          <a:prstGeom prst="rect">
            <a:avLst/>
          </a:prstGeom>
          <a:noFill/>
          <a:ln w="9525">
            <a:noFill/>
          </a:ln>
        </p:spPr>
        <p:txBody>
          <a:bodyPr lIns="92075" tIns="46038" rIns="92075" bIns="46038"/>
          <a:lstStyle/>
          <a:p>
            <a:pPr marL="114300" lvl="1" indent="0">
              <a:spcBef>
                <a:spcPct val="20000"/>
              </a:spcBef>
              <a:spcAft>
                <a:spcPts val="1200"/>
              </a:spcAft>
              <a:buClr>
                <a:schemeClr val="tx1"/>
              </a:buClr>
              <a:buNone/>
            </a:pPr>
            <a:r>
              <a:rPr lang="zh-CN" altLang="en-US" sz="2000" dirty="0">
                <a:latin typeface="Times New Roman" panose="02020603050405020304" pitchFamily="18" charset="0"/>
                <a:ea typeface="宋体" panose="02010600030101010101" pitchFamily="2" charset="-122"/>
              </a:rPr>
              <a:t>所有的类共享同一个根类</a:t>
            </a:r>
            <a:r>
              <a:rPr lang="en-US" altLang="zh-CN" sz="2000" dirty="0">
                <a:latin typeface="Times New Roman" panose="02020603050405020304" pitchFamily="18" charset="0"/>
                <a:ea typeface="宋体" panose="02010600030101010101" pitchFamily="2" charset="-122"/>
              </a:rPr>
              <a:t>Object</a:t>
            </a:r>
            <a:r>
              <a:rPr lang="zh-CN" altLang="en-US" sz="2000" dirty="0">
                <a:latin typeface="Times New Roman" panose="02020603050405020304" pitchFamily="18" charset="0"/>
                <a:ea typeface="宋体" panose="02010600030101010101" pitchFamily="2" charset="-122"/>
              </a:rPr>
              <a:t>，但接口没有共同的根。与类相似，接口也可以定义一种类型。一个接口类型的变量可以引用任何实现该接口的类的实例。如果一个类实现了一个接口，那么这个接口就类似于该类的父类。可以将接口当做一种数据类型使用，将接口类型的变量转换为它的子类，反过来也可以。</a:t>
            </a:r>
          </a:p>
        </p:txBody>
      </p:sp>
      <p:pic>
        <p:nvPicPr>
          <p:cNvPr id="49160" name="Picture 10"/>
          <p:cNvPicPr>
            <a:picLocks noChangeAspect="1"/>
          </p:cNvPicPr>
          <p:nvPr/>
        </p:nvPicPr>
        <p:blipFill>
          <a:blip r:embed="rId2"/>
          <a:stretch>
            <a:fillRect/>
          </a:stretch>
        </p:blipFill>
        <p:spPr>
          <a:xfrm>
            <a:off x="873125" y="2895600"/>
            <a:ext cx="7397750" cy="2743200"/>
          </a:xfrm>
          <a:prstGeom prst="rect">
            <a:avLst/>
          </a:prstGeom>
          <a:noFill/>
          <a:ln w="12700">
            <a:noFill/>
          </a:ln>
        </p:spPr>
      </p:pic>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0178" name="Picture 15"/>
          <p:cNvPicPr>
            <a:picLocks noChangeAspect="1"/>
          </p:cNvPicPr>
          <p:nvPr/>
        </p:nvPicPr>
        <p:blipFill>
          <a:blip r:embed="rId2"/>
          <a:stretch>
            <a:fillRect/>
          </a:stretch>
        </p:blipFill>
        <p:spPr>
          <a:xfrm>
            <a:off x="149225" y="704850"/>
            <a:ext cx="8308975" cy="5118100"/>
          </a:xfrm>
          <a:prstGeom prst="rect">
            <a:avLst/>
          </a:prstGeom>
          <a:noFill/>
          <a:ln w="12700">
            <a:noFill/>
          </a:ln>
        </p:spPr>
      </p:pic>
      <p:sp>
        <p:nvSpPr>
          <p:cNvPr id="50179"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38</a:t>
            </a:fld>
            <a:endParaRPr lang="en-US" altLang="en-US" sz="1400" dirty="0">
              <a:ea typeface="宋体" panose="02010600030101010101" pitchFamily="2" charset="-122"/>
            </a:endParaRPr>
          </a:p>
        </p:txBody>
      </p:sp>
      <p:sp>
        <p:nvSpPr>
          <p:cNvPr id="50180" name="Rectangle 2"/>
          <p:cNvSpPr>
            <a:spLocks noGrp="1"/>
          </p:cNvSpPr>
          <p:nvPr>
            <p:ph type="title" idx="4294967295"/>
          </p:nvPr>
        </p:nvSpPr>
        <p:spPr>
          <a:xfrm>
            <a:off x="457200" y="155575"/>
            <a:ext cx="8686800" cy="454025"/>
          </a:xfrm>
        </p:spPr>
        <p:txBody>
          <a:bodyPr vert="horz" wrap="square" lIns="92075" tIns="46038" rIns="92075" bIns="46038" anchor="ctr" anchorCtr="0"/>
          <a:lstStyle/>
          <a:p>
            <a:pPr eaLnBrk="1" hangingPunct="1"/>
            <a:r>
              <a:rPr lang="en-US" altLang="zh-CN" sz="3800" dirty="0">
                <a:latin typeface="Courier New" panose="02070309020205020404" pitchFamily="49" charset="0"/>
                <a:ea typeface="宋体" panose="02010600030101010101" pitchFamily="2" charset="-122"/>
              </a:rPr>
              <a:t>示例</a:t>
            </a:r>
            <a:r>
              <a:rPr lang="zh-CN" altLang="en-US" sz="3800" dirty="0">
                <a:latin typeface="Courier New" panose="02070309020205020404" pitchFamily="49" charset="0"/>
                <a:ea typeface="宋体" panose="02010600030101010101" pitchFamily="2" charset="-122"/>
              </a:rPr>
              <a:t>学习：</a:t>
            </a:r>
            <a:r>
              <a:rPr lang="en-US" altLang="en-US" sz="3800" dirty="0">
                <a:latin typeface="Courier New" panose="02070309020205020404" pitchFamily="49" charset="0"/>
              </a:rPr>
              <a:t>Rational</a:t>
            </a:r>
            <a:r>
              <a:rPr lang="en-US" altLang="en-US" sz="4000" dirty="0"/>
              <a:t> </a:t>
            </a:r>
            <a:r>
              <a:rPr lang="zh-CN" altLang="en-US" sz="4000" dirty="0">
                <a:ea typeface="宋体" panose="02010600030101010101" pitchFamily="2" charset="-122"/>
              </a:rPr>
              <a:t>类</a:t>
            </a:r>
          </a:p>
        </p:txBody>
      </p:sp>
      <p:sp>
        <p:nvSpPr>
          <p:cNvPr id="50181"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38</a:t>
            </a:fld>
            <a:endParaRPr lang="en-US" altLang="en-US" sz="1400" dirty="0">
              <a:latin typeface="Times New Roman" panose="02020603050405020304" pitchFamily="18" charset="0"/>
            </a:endParaRPr>
          </a:p>
        </p:txBody>
      </p:sp>
      <p:sp>
        <p:nvSpPr>
          <p:cNvPr id="430083" name="AutoShape 3">
            <a:hlinkClick r:id="" action="ppaction://noaction" highlightClick="1"/>
          </p:cNvPr>
          <p:cNvSpPr>
            <a:spLocks noChangeArrowheads="1"/>
          </p:cNvSpPr>
          <p:nvPr/>
        </p:nvSpPr>
        <p:spPr bwMode="auto">
          <a:xfrm>
            <a:off x="423863" y="5922963"/>
            <a:ext cx="1828800" cy="5334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3" action="ppaction://program"/>
              </a:rPr>
              <a:t>Rational</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0183" name="AutoShape 4">
            <a:hlinkClick r:id="rId4" action="ppaction://program"/>
          </p:cNvPr>
          <p:cNvSpPr/>
          <p:nvPr/>
        </p:nvSpPr>
        <p:spPr>
          <a:xfrm>
            <a:off x="6858000" y="5943600"/>
            <a:ext cx="1219200" cy="533400"/>
          </a:xfrm>
          <a:prstGeom prst="actionButtonBlank">
            <a:avLst/>
          </a:prstGeom>
          <a:solidFill>
            <a:srgbClr val="38A1BA"/>
          </a:solidFill>
          <a:ln w="19050">
            <a:noFill/>
          </a:ln>
          <a:effectLst>
            <a:prstShdw prst="shdw17" dist="17961" dir="2699999">
              <a:srgbClr val="226170"/>
            </a:prstShdw>
          </a:effectLst>
        </p:spPr>
        <p:txBody>
          <a:bodyPr wrap="none" anchor="ctr" anchorCtr="0"/>
          <a:lstStyle/>
          <a:p>
            <a:pPr algn="ctr"/>
            <a:r>
              <a:rPr lang="en-US" altLang="en-US" dirty="0">
                <a:latin typeface="Book Antiqua" panose="02040602050305030304" pitchFamily="18" charset="0"/>
              </a:rPr>
              <a:t>Run</a:t>
            </a:r>
            <a:endParaRPr lang="en-US" altLang="en-US" dirty="0">
              <a:latin typeface="Times New Roman" panose="02020603050405020304" pitchFamily="18" charset="0"/>
            </a:endParaRPr>
          </a:p>
        </p:txBody>
      </p:sp>
      <p:sp>
        <p:nvSpPr>
          <p:cNvPr id="430085" name="AutoShape 5">
            <a:hlinkClick r:id="" action="ppaction://noaction" highlightClick="1"/>
          </p:cNvPr>
          <p:cNvSpPr>
            <a:spLocks noChangeArrowheads="1"/>
          </p:cNvSpPr>
          <p:nvPr/>
        </p:nvSpPr>
        <p:spPr bwMode="auto">
          <a:xfrm>
            <a:off x="3733800" y="5943600"/>
            <a:ext cx="2590800" cy="533400"/>
          </a:xfrm>
          <a:prstGeom prst="actionButtonBlank">
            <a:avLst/>
          </a:prstGeom>
          <a:solidFill>
            <a:srgbClr val="00B050"/>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solidFill>
                <a:effectLst/>
                <a:uLnTx/>
                <a:uFillTx/>
                <a:latin typeface="Book Antiqua" panose="02040602050305030304" pitchFamily="18" charset="0"/>
                <a:ea typeface="宋体" panose="02010600030101010101" pitchFamily="2" charset="-122"/>
                <a:cs typeface="+mn-cs"/>
                <a:hlinkClick r:id="rId5" action="ppaction://program"/>
              </a:rPr>
              <a:t>TestRationalClass</a:t>
            </a:r>
            <a:endParaRPr kumimoji="0" lang="en-US" altLang="zh-CN" sz="2400" b="0" i="0" u="none" strike="noStrike" kern="1200" cap="none" spc="0" normalizeH="0" baseline="0" noProof="0">
              <a:ln>
                <a:noFill/>
              </a:ln>
              <a:solidFill>
                <a:schemeClr val="accent1"/>
              </a:solidFill>
              <a:effectLst/>
              <a:uLnTx/>
              <a:uFillTx/>
              <a:latin typeface="Times New Roman" panose="02020603050405020304" pitchFamily="18" charset="0"/>
              <a:ea typeface="宋体" panose="02010600030101010101" pitchFamily="2" charset="-122"/>
              <a:cs typeface="+mn-cs"/>
            </a:endParaRPr>
          </a:p>
        </p:txBody>
      </p:sp>
      <p:sp>
        <p:nvSpPr>
          <p:cNvPr id="50185" name="Rectangle 10"/>
          <p:cNvSpPr/>
          <p:nvPr/>
        </p:nvSpPr>
        <p:spPr>
          <a:xfrm>
            <a:off x="0" y="1428750"/>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
        <p:nvSpPr>
          <p:cNvPr id="50186" name="AutoShape 11">
            <a:hlinkClick r:id="rId6"/>
          </p:cNvPr>
          <p:cNvSpPr/>
          <p:nvPr/>
        </p:nvSpPr>
        <p:spPr>
          <a:xfrm>
            <a:off x="119063" y="5618163"/>
            <a:ext cx="468312" cy="576262"/>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50187" name="AutoShape 12">
            <a:hlinkClick r:id="rId7"/>
          </p:cNvPr>
          <p:cNvSpPr/>
          <p:nvPr/>
        </p:nvSpPr>
        <p:spPr>
          <a:xfrm>
            <a:off x="3313113" y="5654675"/>
            <a:ext cx="468312" cy="576263"/>
          </a:xfrm>
          <a:prstGeom prst="actionButtonDocument">
            <a:avLst/>
          </a:prstGeom>
          <a:solidFill>
            <a:srgbClr val="92D050"/>
          </a:solidFill>
          <a:ln w="9525">
            <a:noFill/>
          </a:ln>
        </p:spPr>
        <p:txBody>
          <a:bodyPr wrap="none" anchor="ctr" anchorCtr="0"/>
          <a:lstStyle/>
          <a:p>
            <a:endParaRPr lang="en-US" altLang="en-US" dirty="0">
              <a:latin typeface="Times New Roman" panose="02020603050405020304" pitchFamily="18" charset="0"/>
            </a:endParaRPr>
          </a:p>
        </p:txBody>
      </p:sp>
      <p:sp>
        <p:nvSpPr>
          <p:cNvPr id="50188" name="Rectangle 14"/>
          <p:cNvSpPr/>
          <p:nvPr/>
        </p:nvSpPr>
        <p:spPr>
          <a:xfrm>
            <a:off x="0" y="1271588"/>
            <a:ext cx="9144000" cy="0"/>
          </a:xfrm>
          <a:prstGeom prst="rect">
            <a:avLst/>
          </a:prstGeom>
          <a:noFill/>
          <a:ln w="12700">
            <a:noFill/>
          </a:ln>
        </p:spPr>
        <p:txBody>
          <a:bodyPr wrap="none" anchor="ctr" anchorCtr="0">
            <a:spAutoFit/>
          </a:bodyPr>
          <a:lstStyle/>
          <a:p>
            <a:endParaRPr lang="en-US" altLang="en-US" dirty="0">
              <a:latin typeface="Times New Roman" panose="02020603050405020304" pitchFamily="18"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p:cNvSpPr>
          <p:nvPr>
            <p:ph type="title"/>
          </p:nvPr>
        </p:nvSpPr>
        <p:spPr>
          <a:xfrm>
            <a:off x="685800" y="304800"/>
            <a:ext cx="7772400" cy="819150"/>
          </a:xfrm>
        </p:spPr>
        <p:txBody>
          <a:bodyPr vert="horz" wrap="square" lIns="92075" tIns="46038" rIns="92075" bIns="46038" anchor="ctr" anchorCtr="0"/>
          <a:lstStyle/>
          <a:p>
            <a:pPr eaLnBrk="1" hangingPunct="1"/>
            <a:r>
              <a:rPr lang="en-US" altLang="en-US" kern="1200" dirty="0">
                <a:latin typeface="Courier New" panose="02070309020205020404" pitchFamily="49" charset="0"/>
                <a:ea typeface="+mj-ea"/>
                <a:cs typeface="Courier New" panose="02070309020205020404" pitchFamily="49" charset="0"/>
              </a:rPr>
              <a:t>Designing a Class</a:t>
            </a:r>
            <a:endParaRPr lang="en-US" altLang="en-US" kern="1200" dirty="0">
              <a:latin typeface="Courier New" panose="02070309020205020404" pitchFamily="49" charset="0"/>
              <a:ea typeface="Courier New" panose="02070309020205020404" pitchFamily="49" charset="0"/>
              <a:cs typeface="+mj-cs"/>
            </a:endParaRPr>
          </a:p>
        </p:txBody>
      </p:sp>
      <p:sp>
        <p:nvSpPr>
          <p:cNvPr id="51203" name="Rectangle 3"/>
          <p:cNvSpPr>
            <a:spLocks noGrp="1"/>
          </p:cNvSpPr>
          <p:nvPr>
            <p:ph idx="1"/>
          </p:nvPr>
        </p:nvSpPr>
        <p:spPr>
          <a:xfrm>
            <a:off x="304800" y="1371600"/>
            <a:ext cx="8839200" cy="4800600"/>
          </a:xfrm>
        </p:spPr>
        <p:txBody>
          <a:bodyPr vert="horz" wrap="square" lIns="92075" tIns="46038" rIns="92075" bIns="46038" anchor="t" anchorCtr="0"/>
          <a:lstStyle/>
          <a:p>
            <a:pPr marL="0" indent="0" eaLnBrk="1" hangingPunct="1">
              <a:spcBef>
                <a:spcPct val="50000"/>
              </a:spcBef>
              <a:buSzPct val="75000"/>
              <a:buFont typeface="Monotype Sorts" pitchFamily="2" charset="2"/>
              <a:buNone/>
            </a:pPr>
            <a:r>
              <a:rPr lang="en-US" altLang="en-US" kern="1200" dirty="0">
                <a:latin typeface="+mn-lt"/>
                <a:ea typeface="+mn-ea"/>
                <a:cs typeface="+mn-cs"/>
              </a:rPr>
              <a:t>(Coherence) A class should describe a single entity, and all the class operations should logically fit together to support a coherent purpose. You can use a class for students, for example, but you should not combine students and staff in the same class, because students and staff have different entities. </a:t>
            </a:r>
          </a:p>
        </p:txBody>
      </p:sp>
      <p:sp>
        <p:nvSpPr>
          <p:cNvPr id="5120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39</a:t>
            </a:fld>
            <a:endParaRPr lang="en-US" altLang="en-US" sz="1400" dirty="0">
              <a:ea typeface="宋体" panose="0201060003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a typeface="宋体" panose="02010600030101010101" pitchFamily="2" charset="-122"/>
                <a:cs typeface="+mj-cs"/>
                <a:sym typeface="+mn-ea"/>
              </a:rPr>
              <a:t>为何要使用抽象方法？</a:t>
            </a:r>
          </a:p>
        </p:txBody>
      </p:sp>
      <p:sp>
        <p:nvSpPr>
          <p:cNvPr id="3" name="内容占位符 2"/>
          <p:cNvSpPr>
            <a:spLocks noGrp="1"/>
          </p:cNvSpPr>
          <p:nvPr>
            <p:ph idx="1"/>
          </p:nvPr>
        </p:nvSpPr>
        <p:spPr>
          <a:xfrm>
            <a:off x="685800" y="1143000"/>
            <a:ext cx="7894320" cy="5219700"/>
          </a:xfrm>
        </p:spPr>
        <p:txBody>
          <a:bodyPr/>
          <a:lstStyle/>
          <a:p>
            <a:pPr marL="0" indent="457200">
              <a:buNone/>
            </a:pPr>
            <a:r>
              <a:rPr lang="en-US" altLang="zh-CN" sz="1200" b="1">
                <a:latin typeface="Courier New" panose="02070309020205020404" pitchFamily="49" charset="0"/>
                <a:cs typeface="Courier New" panose="02070309020205020404" pitchFamily="49" charset="0"/>
              </a:rPr>
              <a:t>GeometricObject </a:t>
            </a:r>
            <a:r>
              <a:rPr lang="en-US" altLang="zh-CN" sz="1200" b="1">
                <a:solidFill>
                  <a:srgbClr val="C00000"/>
                </a:solidFill>
                <a:latin typeface="Courier New" panose="02070309020205020404" pitchFamily="49" charset="0"/>
                <a:cs typeface="Courier New" panose="02070309020205020404" pitchFamily="49" charset="0"/>
              </a:rPr>
              <a:t>geoObject1 </a:t>
            </a:r>
            <a:r>
              <a:rPr lang="en-US" altLang="zh-CN" sz="1200" b="1">
                <a:latin typeface="Courier New" panose="02070309020205020404" pitchFamily="49" charset="0"/>
                <a:cs typeface="Courier New" panose="02070309020205020404" pitchFamily="49" charset="0"/>
              </a:rPr>
              <a:t>= new Circle(5);</a:t>
            </a:r>
            <a:r>
              <a:rPr lang="en-US" altLang="zh-CN" sz="1200" b="1">
                <a:solidFill>
                  <a:srgbClr val="008000"/>
                </a:solidFill>
                <a:latin typeface="Courier New" panose="02070309020205020404" pitchFamily="49" charset="0"/>
                <a:cs typeface="Courier New" panose="02070309020205020404" pitchFamily="49" charset="0"/>
              </a:rPr>
              <a:t>//</a:t>
            </a:r>
            <a:r>
              <a:rPr lang="zh-CN" altLang="en-US" sz="1200" b="1">
                <a:solidFill>
                  <a:srgbClr val="008000"/>
                </a:solidFill>
                <a:latin typeface="Courier New" panose="02070309020205020404" pitchFamily="49" charset="0"/>
                <a:cs typeface="Courier New" panose="02070309020205020404" pitchFamily="49" charset="0"/>
                <a:sym typeface="+mn-ea"/>
              </a:rPr>
              <a:t>新建一个</a:t>
            </a:r>
            <a:r>
              <a:rPr lang="zh-CN" altLang="en-US" sz="1200" b="1">
                <a:solidFill>
                  <a:srgbClr val="008000"/>
                </a:solidFill>
                <a:latin typeface="Courier New" panose="02070309020205020404" pitchFamily="49" charset="0"/>
                <a:cs typeface="Courier New" panose="02070309020205020404" pitchFamily="49" charset="0"/>
              </a:rPr>
              <a:t>半径为</a:t>
            </a:r>
            <a:r>
              <a:rPr lang="en-US" altLang="zh-CN" sz="1200" b="1">
                <a:solidFill>
                  <a:srgbClr val="008000"/>
                </a:solidFill>
                <a:latin typeface="Courier New" panose="02070309020205020404" pitchFamily="49" charset="0"/>
                <a:cs typeface="Courier New" panose="02070309020205020404" pitchFamily="49" charset="0"/>
              </a:rPr>
              <a:t>5</a:t>
            </a:r>
            <a:r>
              <a:rPr lang="zh-CN" altLang="en-US" sz="1200" b="1">
                <a:solidFill>
                  <a:srgbClr val="008000"/>
                </a:solidFill>
                <a:latin typeface="Courier New" panose="02070309020205020404" pitchFamily="49" charset="0"/>
                <a:cs typeface="Courier New" panose="02070309020205020404" pitchFamily="49" charset="0"/>
              </a:rPr>
              <a:t>的圆形</a:t>
            </a:r>
            <a:endParaRPr lang="en-US" altLang="zh-CN" sz="1200" b="1">
              <a:solidFill>
                <a:srgbClr val="008000"/>
              </a:solidFill>
              <a:latin typeface="Courier New" panose="02070309020205020404" pitchFamily="49" charset="0"/>
              <a:cs typeface="Courier New" panose="02070309020205020404" pitchFamily="49" charset="0"/>
            </a:endParaRPr>
          </a:p>
          <a:p>
            <a:pPr marL="0" indent="0">
              <a:buNone/>
            </a:pPr>
            <a:r>
              <a:rPr lang="en-US" altLang="zh-CN" sz="1200" b="1">
                <a:latin typeface="Courier New" panose="02070309020205020404" pitchFamily="49" charset="0"/>
                <a:cs typeface="Courier New" panose="02070309020205020404" pitchFamily="49" charset="0"/>
              </a:rPr>
              <a:t>     GeometricObject </a:t>
            </a:r>
            <a:r>
              <a:rPr lang="en-US" altLang="zh-CN" sz="1200" b="1">
                <a:solidFill>
                  <a:srgbClr val="C00000"/>
                </a:solidFill>
                <a:latin typeface="Courier New" panose="02070309020205020404" pitchFamily="49" charset="0"/>
                <a:cs typeface="Courier New" panose="02070309020205020404" pitchFamily="49" charset="0"/>
              </a:rPr>
              <a:t>geoObject2 </a:t>
            </a:r>
            <a:r>
              <a:rPr lang="en-US" altLang="zh-CN" sz="1200" b="1">
                <a:latin typeface="Courier New" panose="02070309020205020404" pitchFamily="49" charset="0"/>
                <a:cs typeface="Courier New" panose="02070309020205020404" pitchFamily="49" charset="0"/>
              </a:rPr>
              <a:t>= new Rectangle(5, 3);</a:t>
            </a:r>
            <a:r>
              <a:rPr lang="en-US" altLang="zh-CN" sz="1200" b="1">
                <a:solidFill>
                  <a:srgbClr val="008000"/>
                </a:solidFill>
                <a:latin typeface="Courier New" panose="02070309020205020404" pitchFamily="49" charset="0"/>
                <a:cs typeface="Courier New" panose="02070309020205020404" pitchFamily="49" charset="0"/>
                <a:sym typeface="+mn-ea"/>
              </a:rPr>
              <a:t>//</a:t>
            </a:r>
            <a:r>
              <a:rPr lang="zh-CN" altLang="en-US" sz="1200" b="1">
                <a:solidFill>
                  <a:srgbClr val="008000"/>
                </a:solidFill>
                <a:latin typeface="Courier New" panose="02070309020205020404" pitchFamily="49" charset="0"/>
                <a:cs typeface="Courier New" panose="02070309020205020404" pitchFamily="49" charset="0"/>
                <a:sym typeface="+mn-ea"/>
              </a:rPr>
              <a:t>新建一个长</a:t>
            </a:r>
            <a:r>
              <a:rPr lang="en-US" altLang="zh-CN" sz="1200" b="1">
                <a:solidFill>
                  <a:srgbClr val="008000"/>
                </a:solidFill>
                <a:latin typeface="Courier New" panose="02070309020205020404" pitchFamily="49" charset="0"/>
                <a:cs typeface="Courier New" panose="02070309020205020404" pitchFamily="49" charset="0"/>
                <a:sym typeface="+mn-ea"/>
              </a:rPr>
              <a:t>5</a:t>
            </a:r>
            <a:r>
              <a:rPr lang="zh-CN" altLang="en-US" sz="1200" b="1">
                <a:solidFill>
                  <a:srgbClr val="008000"/>
                </a:solidFill>
                <a:latin typeface="Courier New" panose="02070309020205020404" pitchFamily="49" charset="0"/>
                <a:cs typeface="Courier New" panose="02070309020205020404" pitchFamily="49" charset="0"/>
                <a:sym typeface="+mn-ea"/>
              </a:rPr>
              <a:t>宽</a:t>
            </a:r>
            <a:r>
              <a:rPr lang="en-US" altLang="zh-CN" sz="1200" b="1">
                <a:solidFill>
                  <a:srgbClr val="008000"/>
                </a:solidFill>
                <a:latin typeface="Courier New" panose="02070309020205020404" pitchFamily="49" charset="0"/>
                <a:cs typeface="Courier New" panose="02070309020205020404" pitchFamily="49" charset="0"/>
                <a:sym typeface="+mn-ea"/>
              </a:rPr>
              <a:t>3</a:t>
            </a:r>
            <a:r>
              <a:rPr lang="zh-CN" altLang="en-US" sz="1200" b="1">
                <a:solidFill>
                  <a:srgbClr val="008000"/>
                </a:solidFill>
                <a:latin typeface="Courier New" panose="02070309020205020404" pitchFamily="49" charset="0"/>
                <a:cs typeface="Courier New" panose="02070309020205020404" pitchFamily="49" charset="0"/>
                <a:sym typeface="+mn-ea"/>
              </a:rPr>
              <a:t>的长方形</a:t>
            </a:r>
            <a:endParaRPr lang="en-US" altLang="zh-CN" sz="1200" b="1">
              <a:latin typeface="Courier New" panose="02070309020205020404" pitchFamily="49" charset="0"/>
              <a:cs typeface="Courier New" panose="02070309020205020404" pitchFamily="49" charset="0"/>
            </a:endParaRPr>
          </a:p>
          <a:p>
            <a:pPr marL="0" indent="0">
              <a:buNone/>
            </a:pPr>
            <a:endParaRPr lang="en-US" altLang="zh-CN" sz="1200" b="1">
              <a:latin typeface="Courier New" panose="02070309020205020404" pitchFamily="49" charset="0"/>
              <a:cs typeface="Courier New" panose="02070309020205020404" pitchFamily="49" charset="0"/>
            </a:endParaRPr>
          </a:p>
          <a:p>
            <a:pPr marL="0" indent="0">
              <a:buNone/>
            </a:pPr>
            <a:r>
              <a:rPr lang="en-US" altLang="zh-CN" sz="1200" b="1">
                <a:latin typeface="Courier New" panose="02070309020205020404" pitchFamily="49" charset="0"/>
                <a:cs typeface="Courier New" panose="02070309020205020404" pitchFamily="49" charset="0"/>
              </a:rPr>
              <a:t>    System.out.println("The two objects have the same area? " +</a:t>
            </a:r>
          </a:p>
          <a:p>
            <a:pPr marL="0" indent="0">
              <a:buNone/>
            </a:pPr>
            <a:r>
              <a:rPr lang="en-US" altLang="zh-CN" sz="1200" b="1">
                <a:latin typeface="Courier New" panose="02070309020205020404" pitchFamily="49" charset="0"/>
                <a:cs typeface="Courier New" panose="02070309020205020404" pitchFamily="49" charset="0"/>
              </a:rPr>
              <a:t>      </a:t>
            </a:r>
            <a:r>
              <a:rPr lang="en-US" altLang="zh-CN" sz="1200" b="1">
                <a:highlight>
                  <a:srgbClr val="FFFF00"/>
                </a:highlight>
                <a:latin typeface="Courier New" panose="02070309020205020404" pitchFamily="49" charset="0"/>
                <a:cs typeface="Courier New" panose="02070309020205020404" pitchFamily="49" charset="0"/>
              </a:rPr>
              <a:t>equalArea(</a:t>
            </a:r>
            <a:r>
              <a:rPr lang="en-US" altLang="zh-CN" sz="1200" b="1">
                <a:solidFill>
                  <a:srgbClr val="C00000"/>
                </a:solidFill>
                <a:highlight>
                  <a:srgbClr val="FFFF00"/>
                </a:highlight>
                <a:latin typeface="Courier New" panose="02070309020205020404" pitchFamily="49" charset="0"/>
                <a:cs typeface="Courier New" panose="02070309020205020404" pitchFamily="49" charset="0"/>
              </a:rPr>
              <a:t>geoObject1</a:t>
            </a:r>
            <a:r>
              <a:rPr lang="en-US" altLang="zh-CN" sz="1200" b="1">
                <a:highlight>
                  <a:srgbClr val="FFFF00"/>
                </a:highlight>
                <a:latin typeface="Courier New" panose="02070309020205020404" pitchFamily="49" charset="0"/>
                <a:cs typeface="Courier New" panose="02070309020205020404" pitchFamily="49" charset="0"/>
              </a:rPr>
              <a:t>, </a:t>
            </a:r>
            <a:r>
              <a:rPr lang="en-US" altLang="zh-CN" sz="1200" b="1">
                <a:solidFill>
                  <a:srgbClr val="C00000"/>
                </a:solidFill>
                <a:highlight>
                  <a:srgbClr val="FFFF00"/>
                </a:highlight>
                <a:latin typeface="Courier New" panose="02070309020205020404" pitchFamily="49" charset="0"/>
                <a:cs typeface="Courier New" panose="02070309020205020404" pitchFamily="49" charset="0"/>
              </a:rPr>
              <a:t>geoObject2</a:t>
            </a:r>
            <a:r>
              <a:rPr lang="en-US" altLang="zh-CN" sz="1200" b="1">
                <a:highlight>
                  <a:srgbClr val="FFFF00"/>
                </a:highlight>
                <a:latin typeface="Courier New" panose="02070309020205020404" pitchFamily="49" charset="0"/>
                <a:cs typeface="Courier New" panose="02070309020205020404" pitchFamily="49" charset="0"/>
              </a:rPr>
              <a:t>)</a:t>
            </a:r>
            <a:r>
              <a:rPr lang="en-US" altLang="zh-CN" sz="1200" b="1">
                <a:latin typeface="Courier New" panose="02070309020205020404" pitchFamily="49" charset="0"/>
                <a:cs typeface="Courier New" panose="02070309020205020404" pitchFamily="49" charset="0"/>
              </a:rPr>
              <a:t>);</a:t>
            </a:r>
            <a:r>
              <a:rPr lang="en-US" altLang="zh-CN" sz="1200" b="1">
                <a:solidFill>
                  <a:srgbClr val="008000"/>
                </a:solidFill>
                <a:latin typeface="Courier New" panose="02070309020205020404" pitchFamily="49" charset="0"/>
                <a:cs typeface="Courier New" panose="02070309020205020404" pitchFamily="49" charset="0"/>
              </a:rPr>
              <a:t>//</a:t>
            </a:r>
            <a:r>
              <a:rPr lang="zh-CN" altLang="en-US" sz="1200" b="1">
                <a:solidFill>
                  <a:srgbClr val="008000"/>
                </a:solidFill>
                <a:latin typeface="Courier New" panose="02070309020205020404" pitchFamily="49" charset="0"/>
                <a:cs typeface="Courier New" panose="02070309020205020404" pitchFamily="49" charset="0"/>
              </a:rPr>
              <a:t>比较圆形对象和长方形对象面积是否相等</a:t>
            </a:r>
            <a:endParaRPr lang="en-US" altLang="zh-CN" sz="1200" b="1">
              <a:solidFill>
                <a:srgbClr val="008000"/>
              </a:solidFill>
              <a:latin typeface="Courier New" panose="02070309020205020404" pitchFamily="49" charset="0"/>
              <a:cs typeface="Courier New" panose="02070309020205020404" pitchFamily="49" charset="0"/>
            </a:endParaRPr>
          </a:p>
          <a:p>
            <a:pPr marL="0" indent="0">
              <a:buNone/>
            </a:pPr>
            <a:endParaRPr lang="en-US" altLang="zh-CN" sz="1200" b="1">
              <a:latin typeface="Courier New" panose="02070309020205020404" pitchFamily="49" charset="0"/>
              <a:cs typeface="Courier New" panose="02070309020205020404" pitchFamily="49" charset="0"/>
            </a:endParaRPr>
          </a:p>
          <a:p>
            <a:pPr marL="0" indent="0">
              <a:buNone/>
            </a:pPr>
            <a:r>
              <a:rPr lang="en-US" altLang="zh-CN" sz="1200" b="1">
                <a:latin typeface="Courier New" panose="02070309020205020404" pitchFamily="49" charset="0"/>
                <a:cs typeface="Courier New" panose="02070309020205020404" pitchFamily="49" charset="0"/>
              </a:rPr>
              <a:t>  </a:t>
            </a:r>
            <a:r>
              <a:rPr lang="en-US" altLang="zh-CN" sz="1200" b="1">
                <a:solidFill>
                  <a:srgbClr val="008000"/>
                </a:solidFill>
                <a:latin typeface="Courier New" panose="02070309020205020404" pitchFamily="49" charset="0"/>
                <a:cs typeface="Courier New" panose="02070309020205020404" pitchFamily="49" charset="0"/>
              </a:rPr>
              <a:t>/** A method for comparing the areas of two geometric objects */</a:t>
            </a:r>
            <a:endParaRPr lang="en-US" altLang="zh-CN" sz="1200" b="1">
              <a:latin typeface="Courier New" panose="02070309020205020404" pitchFamily="49" charset="0"/>
              <a:cs typeface="Courier New" panose="02070309020205020404" pitchFamily="49" charset="0"/>
            </a:endParaRPr>
          </a:p>
          <a:p>
            <a:pPr marL="0" indent="0">
              <a:buNone/>
            </a:pPr>
            <a:r>
              <a:rPr lang="en-US" altLang="zh-CN" sz="1200" b="1">
                <a:latin typeface="Courier New" panose="02070309020205020404" pitchFamily="49" charset="0"/>
                <a:cs typeface="Courier New" panose="02070309020205020404" pitchFamily="49" charset="0"/>
              </a:rPr>
              <a:t>  public static boolean </a:t>
            </a:r>
            <a:r>
              <a:rPr lang="en-US" altLang="zh-CN" sz="1200" b="1">
                <a:highlight>
                  <a:srgbClr val="FFFF00"/>
                </a:highlight>
                <a:latin typeface="Courier New" panose="02070309020205020404" pitchFamily="49" charset="0"/>
                <a:cs typeface="Courier New" panose="02070309020205020404" pitchFamily="49" charset="0"/>
              </a:rPr>
              <a:t>equalArea(GeometricObject object1, GeometricObject object2)</a:t>
            </a:r>
          </a:p>
          <a:p>
            <a:pPr marL="0" indent="0">
              <a:buNone/>
            </a:pPr>
            <a:r>
              <a:rPr lang="en-US" altLang="zh-CN" sz="1200" b="1">
                <a:latin typeface="Courier New" panose="02070309020205020404" pitchFamily="49" charset="0"/>
                <a:cs typeface="Courier New" panose="02070309020205020404" pitchFamily="49" charset="0"/>
              </a:rPr>
              <a:t>  {</a:t>
            </a:r>
          </a:p>
          <a:p>
            <a:pPr marL="0" indent="0">
              <a:buNone/>
            </a:pPr>
            <a:r>
              <a:rPr lang="en-US" altLang="zh-CN" sz="1200" b="1">
                <a:latin typeface="Courier New" panose="02070309020205020404" pitchFamily="49" charset="0"/>
                <a:cs typeface="Courier New" panose="02070309020205020404" pitchFamily="49" charset="0"/>
              </a:rPr>
              <a:t>    return </a:t>
            </a:r>
            <a:r>
              <a:rPr lang="en-US" altLang="zh-CN" sz="1200" b="1">
                <a:highlight>
                  <a:srgbClr val="00FF00"/>
                </a:highlight>
                <a:latin typeface="Courier New" panose="02070309020205020404" pitchFamily="49" charset="0"/>
                <a:cs typeface="Courier New" panose="02070309020205020404" pitchFamily="49" charset="0"/>
              </a:rPr>
              <a:t>object1.getArea() == object2.getArea()</a:t>
            </a:r>
            <a:r>
              <a:rPr lang="en-US" altLang="zh-CN" sz="1200" b="1">
                <a:latin typeface="Courier New" panose="02070309020205020404" pitchFamily="49" charset="0"/>
                <a:cs typeface="Courier New" panose="02070309020205020404" pitchFamily="49" charset="0"/>
              </a:rPr>
              <a:t>;</a:t>
            </a:r>
          </a:p>
          <a:p>
            <a:pPr marL="0" indent="0">
              <a:buNone/>
            </a:pPr>
            <a:r>
              <a:rPr lang="en-US" altLang="zh-CN" sz="1200" b="1">
                <a:latin typeface="Courier New" panose="02070309020205020404" pitchFamily="49" charset="0"/>
                <a:cs typeface="Courier New" panose="02070309020205020404" pitchFamily="49" charset="0"/>
              </a:rPr>
              <a:t>  }</a:t>
            </a:r>
          </a:p>
          <a:p>
            <a:pPr marL="0" indent="0">
              <a:buNone/>
            </a:pPr>
            <a:endParaRPr lang="en-US" altLang="zh-CN" sz="1400" b="1">
              <a:latin typeface="Courier New" panose="02070309020205020404" pitchFamily="49" charset="0"/>
              <a:cs typeface="Courier New" panose="02070309020205020404" pitchFamily="49" charset="0"/>
            </a:endParaRPr>
          </a:p>
          <a:p>
            <a:pPr marL="0" indent="0">
              <a:buNone/>
            </a:pPr>
            <a:r>
              <a:rPr lang="zh-CN" altLang="en-US" sz="1400" b="1">
                <a:latin typeface="Courier New" panose="02070309020205020404" pitchFamily="49" charset="0"/>
                <a:cs typeface="Courier New" panose="02070309020205020404" pitchFamily="49" charset="0"/>
              </a:rPr>
              <a:t>问题：</a:t>
            </a:r>
            <a:endParaRPr lang="en-US" altLang="zh-CN" sz="1400" b="1">
              <a:latin typeface="Courier New" panose="02070309020205020404" pitchFamily="49" charset="0"/>
              <a:cs typeface="Courier New" panose="02070309020205020404" pitchFamily="49" charset="0"/>
            </a:endParaRPr>
          </a:p>
          <a:p>
            <a:pPr marL="0" indent="0">
              <a:buNone/>
            </a:pPr>
            <a:r>
              <a:rPr lang="zh-CN" altLang="en-US" sz="1400" b="1">
                <a:latin typeface="Courier New" panose="02070309020205020404" pitchFamily="49" charset="0"/>
                <a:cs typeface="Courier New" panose="02070309020205020404" pitchFamily="49" charset="0"/>
              </a:rPr>
              <a:t>如果有没有抽象方法这个技术，</a:t>
            </a:r>
            <a:r>
              <a:rPr lang="en-US" altLang="zh-CN" sz="1400" b="1">
                <a:latin typeface="Courier New" panose="02070309020205020404" pitchFamily="49" charset="0"/>
                <a:cs typeface="Courier New" panose="02070309020205020404" pitchFamily="49" charset="0"/>
                <a:sym typeface="+mn-ea"/>
              </a:rPr>
              <a:t>GeometricObject</a:t>
            </a:r>
            <a:r>
              <a:rPr lang="zh-CN" altLang="en-US" sz="1400" b="1">
                <a:latin typeface="Courier New" panose="02070309020205020404" pitchFamily="49" charset="0"/>
                <a:cs typeface="Courier New" panose="02070309020205020404" pitchFamily="49" charset="0"/>
                <a:sym typeface="+mn-ea"/>
              </a:rPr>
              <a:t>类中是否可以具体实现</a:t>
            </a:r>
            <a:r>
              <a:rPr lang="en-US" altLang="zh-CN" sz="1400" b="1">
                <a:latin typeface="Courier New" panose="02070309020205020404" pitchFamily="49" charset="0"/>
                <a:cs typeface="Courier New" panose="02070309020205020404" pitchFamily="49" charset="0"/>
                <a:sym typeface="+mn-ea"/>
              </a:rPr>
              <a:t>getArea()</a:t>
            </a:r>
            <a:r>
              <a:rPr lang="zh-CN" altLang="en-US" sz="1400" b="1">
                <a:latin typeface="Courier New" panose="02070309020205020404" pitchFamily="49" charset="0"/>
                <a:cs typeface="Courier New" panose="02070309020205020404" pitchFamily="49" charset="0"/>
                <a:sym typeface="+mn-ea"/>
              </a:rPr>
              <a:t>方法？</a:t>
            </a:r>
          </a:p>
          <a:p>
            <a:pPr marL="0" indent="0">
              <a:buNone/>
            </a:pPr>
            <a:endParaRPr lang="zh-CN" altLang="en-US" sz="1400" b="1">
              <a:latin typeface="Courier New" panose="02070309020205020404" pitchFamily="49" charset="0"/>
              <a:ea typeface="宋体" panose="02010600030101010101" pitchFamily="2" charset="-122"/>
              <a:cs typeface="Courier New" panose="02070309020205020404" pitchFamily="49" charset="0"/>
              <a:sym typeface="+mn-ea"/>
            </a:endParaRPr>
          </a:p>
        </p:txBody>
      </p:sp>
      <p:sp>
        <p:nvSpPr>
          <p:cNvPr id="4" name="灯片编号占位符 3"/>
          <p:cNvSpPr>
            <a:spLocks noGrp="1"/>
          </p:cNvSpPr>
          <p:nvPr>
            <p:ph type="sldNum" sz="quarter" idx="4"/>
          </p:nvPr>
        </p:nvSpPr>
        <p:spPr/>
        <p:txBody>
          <a:bodyPr/>
          <a:lstStyle/>
          <a:p>
            <a:pPr algn="r">
              <a:buNone/>
            </a:pPr>
            <a:fld id="{9A0DB2DC-4C9A-4742-B13C-FB6460FD3503}" type="slidenum">
              <a:rPr lang="zh-CN" altLang="en-US" dirty="0">
                <a:ea typeface="宋体" panose="02010600030101010101" pitchFamily="2" charset="-122"/>
              </a:rPr>
              <a:t>4</a:t>
            </a:fld>
            <a:endParaRPr lang="zh-CN" altLang="en-US" dirty="0">
              <a:ea typeface="宋体" panose="02010600030101010101" pitchFamily="2" charset="-122"/>
            </a:endParaRPr>
          </a:p>
        </p:txBody>
      </p:sp>
      <p:sp>
        <p:nvSpPr>
          <p:cNvPr id="5" name="文本框 4"/>
          <p:cNvSpPr txBox="1"/>
          <p:nvPr/>
        </p:nvSpPr>
        <p:spPr>
          <a:xfrm>
            <a:off x="763905" y="4343400"/>
            <a:ext cx="912495" cy="460375"/>
          </a:xfrm>
          <a:prstGeom prst="rect">
            <a:avLst/>
          </a:prstGeom>
          <a:noFill/>
        </p:spPr>
        <p:txBody>
          <a:bodyPr wrap="square" rtlCol="0">
            <a:spAutoFit/>
          </a:bodyPr>
          <a:lstStyle/>
          <a:p>
            <a:r>
              <a:rPr lang="en-US" altLang="zh-CN" b="1">
                <a:solidFill>
                  <a:srgbClr val="FF0000"/>
                </a:solidFill>
                <a:latin typeface="Courier New" panose="02070309020205020404" pitchFamily="49" charset="0"/>
                <a:cs typeface="Courier New" panose="02070309020205020404" pitchFamily="49" charset="0"/>
              </a:rPr>
              <a:t>NO</a:t>
            </a:r>
            <a:r>
              <a:rPr lang="zh-CN" altLang="en-US" b="1">
                <a:solidFill>
                  <a:srgbClr val="FF0000"/>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6" name="文本框 5"/>
          <p:cNvSpPr txBox="1"/>
          <p:nvPr/>
        </p:nvSpPr>
        <p:spPr>
          <a:xfrm>
            <a:off x="5298440" y="2971800"/>
            <a:ext cx="3359150" cy="460375"/>
          </a:xfrm>
          <a:prstGeom prst="rect">
            <a:avLst/>
          </a:prstGeom>
          <a:noFill/>
        </p:spPr>
        <p:txBody>
          <a:bodyPr wrap="square" rtlCol="0">
            <a:spAutoFit/>
          </a:bodyPr>
          <a:lstStyle/>
          <a:p>
            <a:r>
              <a:rPr lang="zh-CN" altLang="en-US" b="1">
                <a:solidFill>
                  <a:srgbClr val="FF0000"/>
                </a:solidFill>
                <a:latin typeface="Courier New" panose="02070309020205020404" pitchFamily="49" charset="0"/>
                <a:ea typeface="宋体" panose="02010600030101010101" pitchFamily="2" charset="-122"/>
                <a:cs typeface="Courier New" panose="02070309020205020404" pitchFamily="49" charset="0"/>
              </a:rPr>
              <a:t>✖</a:t>
            </a:r>
            <a:r>
              <a:rPr lang="en-US" altLang="zh-CN" sz="1400" b="1">
                <a:solidFill>
                  <a:srgbClr val="008000"/>
                </a:solidFill>
                <a:latin typeface="Courier New" panose="02070309020205020404" pitchFamily="49" charset="0"/>
                <a:ea typeface="宋体" panose="02010600030101010101" pitchFamily="2" charset="-122"/>
                <a:cs typeface="Courier New" panose="02070309020205020404" pitchFamily="49" charset="0"/>
              </a:rPr>
              <a:t>//</a:t>
            </a:r>
            <a:r>
              <a:rPr lang="zh-CN" altLang="en-US" sz="1400" b="1">
                <a:solidFill>
                  <a:srgbClr val="008000"/>
                </a:solidFill>
                <a:latin typeface="Courier New" panose="02070309020205020404" pitchFamily="49" charset="0"/>
                <a:ea typeface="宋体" panose="02010600030101010101" pitchFamily="2" charset="-122"/>
                <a:cs typeface="Courier New" panose="02070309020205020404" pitchFamily="49" charset="0"/>
              </a:rPr>
              <a:t>如果没有抽象方法</a:t>
            </a:r>
            <a:r>
              <a:rPr lang="en-US" altLang="zh-CN" sz="1400" b="1">
                <a:solidFill>
                  <a:srgbClr val="008000"/>
                </a:solidFill>
                <a:latin typeface="Courier New" panose="02070309020205020404" pitchFamily="49" charset="0"/>
                <a:ea typeface="宋体" panose="02010600030101010101" pitchFamily="2" charset="-122"/>
                <a:cs typeface="Courier New" panose="02070309020205020404" pitchFamily="49" charset="0"/>
              </a:rPr>
              <a:t>,</a:t>
            </a:r>
            <a:r>
              <a:rPr lang="zh-CN" altLang="en-US" sz="1400" b="1">
                <a:solidFill>
                  <a:srgbClr val="008000"/>
                </a:solidFill>
                <a:latin typeface="Courier New" panose="02070309020205020404" pitchFamily="49" charset="0"/>
                <a:ea typeface="宋体" panose="02010600030101010101" pitchFamily="2" charset="-122"/>
                <a:cs typeface="Courier New" panose="02070309020205020404" pitchFamily="49" charset="0"/>
              </a:rPr>
              <a:t>编译器报错！</a:t>
            </a:r>
          </a:p>
        </p:txBody>
      </p:sp>
      <p:graphicFrame>
        <p:nvGraphicFramePr>
          <p:cNvPr id="1026" name="Object 13"/>
          <p:cNvGraphicFramePr>
            <a:graphicFrameLocks noChangeAspect="1"/>
          </p:cNvGraphicFramePr>
          <p:nvPr/>
        </p:nvGraphicFramePr>
        <p:xfrm>
          <a:off x="1524000" y="4419600"/>
          <a:ext cx="4620260" cy="1903730"/>
        </p:xfrm>
        <a:graphic>
          <a:graphicData uri="http://schemas.openxmlformats.org/presentationml/2006/ole">
            <mc:AlternateContent xmlns:mc="http://schemas.openxmlformats.org/markup-compatibility/2006">
              <mc:Choice xmlns:v="urn:schemas-microsoft-com:vml" Requires="v">
                <p:oleObj r:id="rId2" imgW="5393690" imgH="2215515" progId="Word.Picture.8">
                  <p:embed/>
                </p:oleObj>
              </mc:Choice>
              <mc:Fallback>
                <p:oleObj r:id="rId2" imgW="5393690" imgH="2215515" progId="Word.Picture.8">
                  <p:embed/>
                  <p:pic>
                    <p:nvPicPr>
                      <p:cNvPr id="0" name="图片 3075"/>
                      <p:cNvPicPr/>
                      <p:nvPr/>
                    </p:nvPicPr>
                    <p:blipFill>
                      <a:blip r:embed="rId3"/>
                      <a:stretch>
                        <a:fillRect/>
                      </a:stretch>
                    </p:blipFill>
                    <p:spPr>
                      <a:xfrm>
                        <a:off x="1524000" y="4419600"/>
                        <a:ext cx="4620260" cy="1903730"/>
                      </a:xfrm>
                      <a:prstGeom prst="rect">
                        <a:avLst/>
                      </a:prstGeom>
                      <a:noFill/>
                      <a:ln w="38100">
                        <a:noFill/>
                        <a:miter/>
                      </a:ln>
                    </p:spPr>
                  </p:pic>
                </p:oleObj>
              </mc:Fallback>
            </mc:AlternateContent>
          </a:graphicData>
        </a:graphic>
      </p:graphicFrame>
      <p:sp>
        <p:nvSpPr>
          <p:cNvPr id="7" name="文本框 6"/>
          <p:cNvSpPr txBox="1"/>
          <p:nvPr/>
        </p:nvSpPr>
        <p:spPr>
          <a:xfrm>
            <a:off x="3620770" y="4438015"/>
            <a:ext cx="5036820" cy="1938020"/>
          </a:xfrm>
          <a:prstGeom prst="rect">
            <a:avLst/>
          </a:prstGeom>
          <a:noFill/>
        </p:spPr>
        <p:txBody>
          <a:bodyPr wrap="square" rtlCol="0">
            <a:spAutoFit/>
          </a:bodyPr>
          <a:lstStyle/>
          <a:p>
            <a:r>
              <a:rPr lang="zh-CN" altLang="en-US" sz="1200">
                <a:solidFill>
                  <a:srgbClr val="C00000"/>
                </a:solidFill>
              </a:rPr>
              <a:t>如果没有抽象类和抽象方法，要实现不同类型几何体的面积比较，需要写以下方法：</a:t>
            </a:r>
          </a:p>
          <a:p>
            <a:pPr marL="0" indent="0">
              <a:buNone/>
            </a:pPr>
            <a:r>
              <a:rPr lang="en-US" altLang="zh-CN" sz="1200" b="1">
                <a:latin typeface="Courier New" panose="02070309020205020404" pitchFamily="49" charset="0"/>
                <a:cs typeface="Courier New" panose="02070309020205020404" pitchFamily="49" charset="0"/>
                <a:sym typeface="+mn-ea"/>
              </a:rPr>
              <a:t>equalArea(Circle c,  Rectangle r);</a:t>
            </a:r>
            <a:r>
              <a:rPr lang="en-US" altLang="zh-CN" sz="1200" b="1">
                <a:solidFill>
                  <a:srgbClr val="008000"/>
                </a:solidFill>
                <a:latin typeface="Courier New" panose="02070309020205020404" pitchFamily="49" charset="0"/>
                <a:cs typeface="Courier New" panose="02070309020205020404" pitchFamily="49" charset="0"/>
                <a:sym typeface="+mn-ea"/>
              </a:rPr>
              <a:t>//</a:t>
            </a:r>
            <a:r>
              <a:rPr lang="zh-CN" altLang="en-US" sz="1200" b="1">
                <a:solidFill>
                  <a:srgbClr val="008000"/>
                </a:solidFill>
                <a:latin typeface="Courier New" panose="02070309020205020404" pitchFamily="49" charset="0"/>
                <a:cs typeface="Courier New" panose="02070309020205020404" pitchFamily="49" charset="0"/>
                <a:sym typeface="+mn-ea"/>
              </a:rPr>
              <a:t>比较圆形和长方形</a:t>
            </a:r>
            <a:endParaRPr lang="en-US" altLang="zh-CN" sz="1200" b="1">
              <a:latin typeface="Courier New" panose="02070309020205020404" pitchFamily="49" charset="0"/>
              <a:cs typeface="Courier New" panose="02070309020205020404" pitchFamily="49" charset="0"/>
              <a:sym typeface="+mn-ea"/>
            </a:endParaRPr>
          </a:p>
          <a:p>
            <a:pPr marL="0" indent="0">
              <a:buNone/>
            </a:pPr>
            <a:r>
              <a:rPr lang="en-US" altLang="zh-CN" sz="1200" b="1">
                <a:latin typeface="Courier New" panose="02070309020205020404" pitchFamily="49" charset="0"/>
                <a:cs typeface="Courier New" panose="02070309020205020404" pitchFamily="49" charset="0"/>
                <a:sym typeface="+mn-ea"/>
              </a:rPr>
              <a:t>equalArea(Circle c,  Triangle t);</a:t>
            </a:r>
            <a:r>
              <a:rPr lang="en-US" altLang="zh-CN" sz="1200" b="1">
                <a:solidFill>
                  <a:srgbClr val="008000"/>
                </a:solidFill>
                <a:latin typeface="Courier New" panose="02070309020205020404" pitchFamily="49" charset="0"/>
                <a:cs typeface="Courier New" panose="02070309020205020404" pitchFamily="49" charset="0"/>
                <a:sym typeface="+mn-ea"/>
              </a:rPr>
              <a:t>//</a:t>
            </a:r>
            <a:r>
              <a:rPr lang="zh-CN" altLang="en-US" sz="1200" b="1">
                <a:solidFill>
                  <a:srgbClr val="008000"/>
                </a:solidFill>
                <a:latin typeface="Courier New" panose="02070309020205020404" pitchFamily="49" charset="0"/>
                <a:cs typeface="Courier New" panose="02070309020205020404" pitchFamily="49" charset="0"/>
                <a:sym typeface="+mn-ea"/>
              </a:rPr>
              <a:t>比较圆形和三角形</a:t>
            </a:r>
            <a:r>
              <a:rPr lang="en-US" altLang="zh-CN" sz="1200" b="1">
                <a:latin typeface="Courier New" panose="02070309020205020404" pitchFamily="49" charset="0"/>
                <a:cs typeface="Courier New" panose="02070309020205020404" pitchFamily="49" charset="0"/>
                <a:sym typeface="+mn-ea"/>
              </a:rPr>
              <a:t>equalArea(Rectangle r,  Triangle t);</a:t>
            </a:r>
            <a:r>
              <a:rPr lang="en-US" altLang="zh-CN" sz="1200" b="1">
                <a:solidFill>
                  <a:srgbClr val="008000"/>
                </a:solidFill>
                <a:latin typeface="Courier New" panose="02070309020205020404" pitchFamily="49" charset="0"/>
                <a:cs typeface="Courier New" panose="02070309020205020404" pitchFamily="49" charset="0"/>
                <a:sym typeface="+mn-ea"/>
              </a:rPr>
              <a:t>//</a:t>
            </a:r>
            <a:r>
              <a:rPr lang="zh-CN" altLang="en-US" sz="1200" b="1">
                <a:solidFill>
                  <a:srgbClr val="008000"/>
                </a:solidFill>
                <a:latin typeface="Courier New" panose="02070309020205020404" pitchFamily="49" charset="0"/>
                <a:cs typeface="Courier New" panose="02070309020205020404" pitchFamily="49" charset="0"/>
                <a:sym typeface="+mn-ea"/>
              </a:rPr>
              <a:t>比较长方形和三角形</a:t>
            </a:r>
            <a:endParaRPr lang="zh-CN" altLang="en-US" sz="1200" b="1">
              <a:latin typeface="Courier New" panose="02070309020205020404" pitchFamily="49" charset="0"/>
              <a:cs typeface="Courier New" panose="02070309020205020404" pitchFamily="49" charset="0"/>
              <a:sym typeface="+mn-ea"/>
            </a:endParaRPr>
          </a:p>
          <a:p>
            <a:pPr marL="0" indent="0">
              <a:buNone/>
            </a:pPr>
            <a:r>
              <a:rPr lang="en-US" altLang="zh-CN" sz="1200" b="1">
                <a:latin typeface="Courier New" panose="02070309020205020404" pitchFamily="49" charset="0"/>
                <a:cs typeface="Courier New" panose="02070309020205020404" pitchFamily="49" charset="0"/>
                <a:sym typeface="+mn-ea"/>
              </a:rPr>
              <a:t>equalArea(Circle c,  Square s);</a:t>
            </a:r>
            <a:r>
              <a:rPr lang="en-US" altLang="zh-CN" sz="1200" b="1">
                <a:solidFill>
                  <a:srgbClr val="008000"/>
                </a:solidFill>
                <a:latin typeface="Courier New" panose="02070309020205020404" pitchFamily="49" charset="0"/>
                <a:cs typeface="Courier New" panose="02070309020205020404" pitchFamily="49" charset="0"/>
                <a:sym typeface="+mn-ea"/>
              </a:rPr>
              <a:t>//</a:t>
            </a:r>
            <a:r>
              <a:rPr lang="zh-CN" altLang="en-US" sz="1200" b="1">
                <a:solidFill>
                  <a:srgbClr val="008000"/>
                </a:solidFill>
                <a:latin typeface="Courier New" panose="02070309020205020404" pitchFamily="49" charset="0"/>
                <a:cs typeface="Courier New" panose="02070309020205020404" pitchFamily="49" charset="0"/>
                <a:sym typeface="+mn-ea"/>
              </a:rPr>
              <a:t>比较圆形和正方形</a:t>
            </a:r>
            <a:endParaRPr lang="en-US" altLang="zh-CN" sz="1200" b="1">
              <a:latin typeface="Courier New" panose="02070309020205020404" pitchFamily="49" charset="0"/>
              <a:cs typeface="Courier New" panose="02070309020205020404" pitchFamily="49" charset="0"/>
              <a:sym typeface="+mn-ea"/>
            </a:endParaRPr>
          </a:p>
          <a:p>
            <a:pPr marL="0" indent="0">
              <a:buNone/>
            </a:pPr>
            <a:r>
              <a:rPr lang="en-US" altLang="zh-CN" sz="1200" b="1">
                <a:latin typeface="Courier New" panose="02070309020205020404" pitchFamily="49" charset="0"/>
                <a:cs typeface="Courier New" panose="02070309020205020404" pitchFamily="49" charset="0"/>
                <a:sym typeface="+mn-ea"/>
              </a:rPr>
              <a:t>equalArea(Rectangle r,  Square s);</a:t>
            </a:r>
            <a:r>
              <a:rPr lang="en-US" altLang="zh-CN" sz="1200" b="1">
                <a:solidFill>
                  <a:srgbClr val="008000"/>
                </a:solidFill>
                <a:latin typeface="Courier New" panose="02070309020205020404" pitchFamily="49" charset="0"/>
                <a:cs typeface="Courier New" panose="02070309020205020404" pitchFamily="49" charset="0"/>
                <a:sym typeface="+mn-ea"/>
              </a:rPr>
              <a:t>//</a:t>
            </a:r>
            <a:r>
              <a:rPr lang="zh-CN" altLang="en-US" sz="1200" b="1">
                <a:solidFill>
                  <a:srgbClr val="008000"/>
                </a:solidFill>
                <a:latin typeface="Courier New" panose="02070309020205020404" pitchFamily="49" charset="0"/>
                <a:cs typeface="Courier New" panose="02070309020205020404" pitchFamily="49" charset="0"/>
                <a:sym typeface="+mn-ea"/>
              </a:rPr>
              <a:t>比较长方形和正方形</a:t>
            </a:r>
            <a:endParaRPr lang="en-US" altLang="zh-CN" sz="1200" b="1">
              <a:latin typeface="Courier New" panose="02070309020205020404" pitchFamily="49" charset="0"/>
              <a:cs typeface="Courier New" panose="02070309020205020404" pitchFamily="49" charset="0"/>
              <a:sym typeface="+mn-ea"/>
            </a:endParaRPr>
          </a:p>
          <a:p>
            <a:pPr marL="0" indent="0">
              <a:buNone/>
            </a:pPr>
            <a:r>
              <a:rPr lang="en-US" altLang="zh-CN" sz="1200" b="1">
                <a:latin typeface="Courier New" panose="02070309020205020404" pitchFamily="49" charset="0"/>
                <a:cs typeface="Courier New" panose="02070309020205020404" pitchFamily="49" charset="0"/>
                <a:sym typeface="+mn-ea"/>
              </a:rPr>
              <a:t>equalArea(Triangle t,  Square s);</a:t>
            </a:r>
            <a:r>
              <a:rPr lang="en-US" altLang="zh-CN" sz="1200" b="1">
                <a:solidFill>
                  <a:srgbClr val="008000"/>
                </a:solidFill>
                <a:latin typeface="Courier New" panose="02070309020205020404" pitchFamily="49" charset="0"/>
                <a:cs typeface="Courier New" panose="02070309020205020404" pitchFamily="49" charset="0"/>
                <a:sym typeface="+mn-ea"/>
              </a:rPr>
              <a:t>//</a:t>
            </a:r>
            <a:r>
              <a:rPr lang="zh-CN" altLang="en-US" sz="1200" b="1">
                <a:solidFill>
                  <a:srgbClr val="008000"/>
                </a:solidFill>
                <a:latin typeface="Courier New" panose="02070309020205020404" pitchFamily="49" charset="0"/>
                <a:cs typeface="Courier New" panose="02070309020205020404" pitchFamily="49" charset="0"/>
                <a:sym typeface="+mn-ea"/>
              </a:rPr>
              <a:t>比较三角形和正方形</a:t>
            </a:r>
          </a:p>
          <a:p>
            <a:pPr marL="0" indent="0">
              <a:buNone/>
            </a:pPr>
            <a:r>
              <a:rPr lang="en-US" altLang="zh-CN" sz="1200" b="1">
                <a:latin typeface="Courier New" panose="02070309020205020404" pitchFamily="49" charset="0"/>
                <a:cs typeface="Courier New" panose="02070309020205020404" pitchFamily="49" charset="0"/>
                <a:sym typeface="+mn-ea"/>
              </a:rPr>
              <a:t>equalArea(Star st,  Square s);</a:t>
            </a:r>
            <a:r>
              <a:rPr lang="en-US" altLang="zh-CN" sz="1200" b="1">
                <a:solidFill>
                  <a:srgbClr val="008000"/>
                </a:solidFill>
                <a:latin typeface="Courier New" panose="02070309020205020404" pitchFamily="49" charset="0"/>
                <a:cs typeface="Courier New" panose="02070309020205020404" pitchFamily="49" charset="0"/>
                <a:sym typeface="+mn-ea"/>
              </a:rPr>
              <a:t>//</a:t>
            </a:r>
            <a:r>
              <a:rPr lang="zh-CN" altLang="en-US" sz="1200" b="1">
                <a:solidFill>
                  <a:srgbClr val="008000"/>
                </a:solidFill>
                <a:latin typeface="Courier New" panose="02070309020205020404" pitchFamily="49" charset="0"/>
                <a:cs typeface="Courier New" panose="02070309020205020404" pitchFamily="49" charset="0"/>
                <a:sym typeface="+mn-ea"/>
              </a:rPr>
              <a:t>比较星形和正方形</a:t>
            </a:r>
            <a:endParaRPr lang="zh-CN" altLang="en-US" sz="1200" b="1">
              <a:latin typeface="Courier New" panose="02070309020205020404" pitchFamily="49" charset="0"/>
              <a:cs typeface="Courier New" panose="02070309020205020404" pitchFamily="49" charset="0"/>
              <a:sym typeface="+mn-ea"/>
            </a:endParaRPr>
          </a:p>
          <a:p>
            <a:pPr marL="0" indent="0">
              <a:buNone/>
            </a:pPr>
            <a:r>
              <a:rPr lang="en-US" altLang="zh-CN" sz="1200" b="1"/>
              <a:t>…… </a:t>
            </a:r>
            <a:r>
              <a:rPr lang="zh-CN" altLang="en-US" sz="1200" b="1"/>
              <a:t>若干个</a:t>
            </a:r>
          </a:p>
        </p:txBody>
      </p:sp>
      <p:sp>
        <p:nvSpPr>
          <p:cNvPr id="8" name="文本框 7"/>
          <p:cNvSpPr txBox="1"/>
          <p:nvPr/>
        </p:nvSpPr>
        <p:spPr>
          <a:xfrm>
            <a:off x="76200" y="882650"/>
            <a:ext cx="1333500" cy="306705"/>
          </a:xfrm>
          <a:prstGeom prst="rect">
            <a:avLst/>
          </a:prstGeom>
          <a:noFill/>
        </p:spPr>
        <p:txBody>
          <a:bodyPr wrap="square" rtlCol="0">
            <a:spAutoFit/>
          </a:bodyPr>
          <a:lstStyle/>
          <a:p>
            <a:pPr algn="ctr"/>
            <a:r>
              <a:rPr lang="zh-CN" altLang="en-US" sz="1400" b="1">
                <a:latin typeface="Courier New" panose="02070309020205020404" pitchFamily="49" charset="0"/>
                <a:cs typeface="Courier New" panose="02070309020205020404" pitchFamily="49" charset="0"/>
                <a:sym typeface="+mn-ea"/>
              </a:rPr>
              <a:t>程序清单</a:t>
            </a:r>
            <a:r>
              <a:rPr lang="en-US" altLang="zh-CN" sz="1400" b="1">
                <a:latin typeface="Courier New" panose="02070309020205020404" pitchFamily="49" charset="0"/>
                <a:cs typeface="Courier New" panose="02070309020205020404" pitchFamily="49" charset="0"/>
                <a:sym typeface="+mn-ea"/>
              </a:rPr>
              <a:t>13-4</a:t>
            </a:r>
            <a:endParaRPr lang="zh-CN" altLang="en-US" sz="1400"/>
          </a:p>
        </p:txBody>
      </p:sp>
      <p:sp>
        <p:nvSpPr>
          <p:cNvPr id="10" name="线形标注 2 9"/>
          <p:cNvSpPr/>
          <p:nvPr/>
        </p:nvSpPr>
        <p:spPr>
          <a:xfrm>
            <a:off x="3124200" y="3581400"/>
            <a:ext cx="913130" cy="256540"/>
          </a:xfrm>
          <a:prstGeom prst="borderCallout2">
            <a:avLst>
              <a:gd name="adj1" fmla="val 18888"/>
              <a:gd name="adj2" fmla="val -1346"/>
              <a:gd name="adj3" fmla="val 15833"/>
              <a:gd name="adj4" fmla="val -16666"/>
              <a:gd name="adj5" fmla="val -100000"/>
              <a:gd name="adj6" fmla="val -45961"/>
            </a:avLst>
          </a:prstGeom>
          <a:noFill/>
          <a:ln w="12700" cap="flat" cmpd="sng" algn="ctr">
            <a:solidFill>
              <a:srgbClr val="C00000"/>
            </a:solidFill>
            <a:prstDash val="solid"/>
            <a:round/>
            <a:headEnd type="none" w="sm" len="sm"/>
            <a:tailEnd type="none" w="sm" len="sm"/>
          </a:ln>
        </p:spPr>
        <p:txBody>
          <a:bodyPr vert="horz" wrap="square" lIns="91440" tIns="45720" rIns="91440" bIns="45720" numCol="1" anchor="ctr" anchorCtr="1"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sz="1400">
                <a:ln>
                  <a:noFill/>
                </a:ln>
                <a:effectLst/>
                <a:latin typeface="楷体" panose="02010609060101010101" charset="-122"/>
                <a:ea typeface="楷体" panose="02010609060101010101" charset="-122"/>
                <a:sym typeface="+mn-ea"/>
              </a:rPr>
              <a:t>动态绑定</a:t>
            </a:r>
            <a:endParaRPr kumimoji="0" lang="en-US" altLang="en-US" sz="1400" b="0" i="0" u="none" strike="noStrike" cap="none" normalizeH="0" baseline="0">
              <a:ln>
                <a:noFill/>
              </a:ln>
              <a:solidFill>
                <a:schemeClr val="tx1"/>
              </a:solidFill>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2"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blinds(horizontal)">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p:bldP spid="5" grpId="2"/>
      <p:bldP spid="6" grpId="0"/>
      <p:bldP spid="6" grpId="1"/>
      <p:bldP spid="7" grpId="0"/>
      <p:bldP spid="7" grpId="1"/>
      <p:bldP spid="10" grpId="0" animBg="1"/>
      <p:bldP spid="10" grpId="1" animBg="1"/>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Rectangle 2"/>
          <p:cNvSpPr>
            <a:spLocks noGrp="1"/>
          </p:cNvSpPr>
          <p:nvPr>
            <p:ph type="title"/>
          </p:nvPr>
        </p:nvSpPr>
        <p:spPr>
          <a:xfrm>
            <a:off x="685800" y="304800"/>
            <a:ext cx="7772400" cy="819150"/>
          </a:xfrm>
        </p:spPr>
        <p:txBody>
          <a:bodyPr vert="horz" wrap="square" lIns="92075" tIns="46038" rIns="92075" bIns="46038" anchor="ctr" anchorCtr="0"/>
          <a:lstStyle/>
          <a:p>
            <a:pPr eaLnBrk="1" hangingPunct="1"/>
            <a:r>
              <a:rPr lang="en-US" altLang="en-US" kern="1200" dirty="0">
                <a:latin typeface="Courier New" panose="02070309020205020404" pitchFamily="49" charset="0"/>
                <a:ea typeface="+mj-ea"/>
                <a:cs typeface="Courier New" panose="02070309020205020404" pitchFamily="49" charset="0"/>
              </a:rPr>
              <a:t>Designing a Class, cont.</a:t>
            </a:r>
            <a:endParaRPr lang="en-US" altLang="en-US" kern="1200" dirty="0">
              <a:latin typeface="Courier New" panose="02070309020205020404" pitchFamily="49" charset="0"/>
              <a:ea typeface="Courier New" panose="02070309020205020404" pitchFamily="49" charset="0"/>
              <a:cs typeface="+mj-cs"/>
            </a:endParaRPr>
          </a:p>
        </p:txBody>
      </p:sp>
      <p:sp>
        <p:nvSpPr>
          <p:cNvPr id="52227" name="Rectangle 3"/>
          <p:cNvSpPr>
            <a:spLocks noGrp="1"/>
          </p:cNvSpPr>
          <p:nvPr>
            <p:ph idx="1"/>
          </p:nvPr>
        </p:nvSpPr>
        <p:spPr>
          <a:xfrm>
            <a:off x="304800" y="1371600"/>
            <a:ext cx="8839200" cy="4800600"/>
          </a:xfrm>
        </p:spPr>
        <p:txBody>
          <a:bodyPr vert="horz" wrap="square" lIns="92075" tIns="46038" rIns="92075" bIns="46038" anchor="t" anchorCtr="0"/>
          <a:lstStyle/>
          <a:p>
            <a:pPr marL="0" indent="0" eaLnBrk="1" hangingPunct="1">
              <a:spcBef>
                <a:spcPct val="50000"/>
              </a:spcBef>
              <a:buSzPct val="75000"/>
              <a:buFont typeface="Monotype Sorts" pitchFamily="2" charset="2"/>
              <a:buNone/>
            </a:pPr>
            <a:r>
              <a:rPr lang="en-US" altLang="en-US" sz="3000" kern="1200" dirty="0">
                <a:latin typeface="+mn-lt"/>
                <a:ea typeface="+mn-ea"/>
                <a:cs typeface="Times New Roman" panose="02020603050405020304" pitchFamily="18" charset="0"/>
              </a:rPr>
              <a:t>(Separating responsibilities) </a:t>
            </a:r>
            <a:r>
              <a:rPr lang="en-US" altLang="en-US" sz="3000" kern="1200" dirty="0">
                <a:latin typeface="+mn-lt"/>
                <a:ea typeface="+mn-ea"/>
                <a:cs typeface="+mn-cs"/>
              </a:rPr>
              <a:t>A single entity with too many responsibilities can be broken into several classes to separate responsibilities. The classes String, StringBuilder, and StringBuffer all deal with strings, for example, but have different responsibilities. The String class deals with immutable strings, the StringBuilder class is for creating mutable strings, and the StringBuffer class is similar to StringBuilder except that StringBuffer contains synchronized methods for updating strings. </a:t>
            </a:r>
          </a:p>
        </p:txBody>
      </p:sp>
      <p:sp>
        <p:nvSpPr>
          <p:cNvPr id="5222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40</a:t>
            </a:fld>
            <a:endParaRPr lang="en-US" altLang="en-US" sz="1400" dirty="0">
              <a:ea typeface="宋体" panose="02010600030101010101" pitchFamily="2" charset="-122"/>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685800" y="304800"/>
            <a:ext cx="7772400" cy="819150"/>
          </a:xfrm>
        </p:spPr>
        <p:txBody>
          <a:bodyPr vert="horz" wrap="square" lIns="92075" tIns="46038" rIns="92075" bIns="46038" anchor="ctr" anchorCtr="0"/>
          <a:lstStyle/>
          <a:p>
            <a:pPr eaLnBrk="1" hangingPunct="1"/>
            <a:r>
              <a:rPr lang="en-US" altLang="en-US" kern="1200" dirty="0">
                <a:latin typeface="Courier New" panose="02070309020205020404" pitchFamily="49" charset="0"/>
                <a:ea typeface="+mj-ea"/>
                <a:cs typeface="Courier New" panose="02070309020205020404" pitchFamily="49" charset="0"/>
              </a:rPr>
              <a:t>Designing a Class, cont.</a:t>
            </a:r>
            <a:endParaRPr lang="en-US" altLang="en-US" kern="1200" dirty="0">
              <a:latin typeface="Courier New" panose="02070309020205020404" pitchFamily="49" charset="0"/>
              <a:ea typeface="Courier New" panose="02070309020205020404" pitchFamily="49" charset="0"/>
              <a:cs typeface="+mj-cs"/>
            </a:endParaRPr>
          </a:p>
        </p:txBody>
      </p:sp>
      <p:sp>
        <p:nvSpPr>
          <p:cNvPr id="53251" name="Rectangle 3"/>
          <p:cNvSpPr>
            <a:spLocks noGrp="1"/>
          </p:cNvSpPr>
          <p:nvPr>
            <p:ph idx="1"/>
          </p:nvPr>
        </p:nvSpPr>
        <p:spPr>
          <a:xfrm>
            <a:off x="0" y="1371600"/>
            <a:ext cx="9144000" cy="5486400"/>
          </a:xfrm>
        </p:spPr>
        <p:txBody>
          <a:bodyPr vert="horz" wrap="square" lIns="92075" tIns="46038" rIns="92075" bIns="46038" anchor="t" anchorCtr="0"/>
          <a:lstStyle/>
          <a:p>
            <a:pPr marL="0" indent="0" eaLnBrk="1" hangingPunct="1">
              <a:spcBef>
                <a:spcPct val="50000"/>
              </a:spcBef>
              <a:buSzPct val="75000"/>
              <a:buFont typeface="Monotype Sorts" pitchFamily="2" charset="2"/>
              <a:buNone/>
            </a:pPr>
            <a:r>
              <a:rPr lang="en-US" altLang="en-US" kern="1200" dirty="0">
                <a:latin typeface="+mn-lt"/>
                <a:ea typeface="+mn-ea"/>
                <a:cs typeface="Times New Roman" panose="02020603050405020304" pitchFamily="18" charset="0"/>
              </a:rPr>
              <a:t>Classes are designed for reuse. Users can incorporate classes in many different combinations, orders, and environments. Therefore, you should design a class that imposes no restrictions on what or when the user can do with it, design the properties to ensure that the user can set properties in any order, with any combination of values, and design methods to function independently of their order of occurrence.</a:t>
            </a:r>
            <a:endParaRPr lang="en-US" altLang="en-US" kern="1200" dirty="0">
              <a:latin typeface="+mn-lt"/>
              <a:ea typeface="Times New Roman" panose="02020603050405020304" pitchFamily="18" charset="0"/>
              <a:cs typeface="+mn-cs"/>
            </a:endParaRPr>
          </a:p>
        </p:txBody>
      </p:sp>
      <p:sp>
        <p:nvSpPr>
          <p:cNvPr id="5325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41</a:t>
            </a:fld>
            <a:endParaRPr lang="en-US" altLang="en-US" sz="1400" dirty="0">
              <a:ea typeface="宋体" panose="02010600030101010101" pitchFamily="2" charset="-122"/>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Rectangle 2"/>
          <p:cNvSpPr>
            <a:spLocks noGrp="1"/>
          </p:cNvSpPr>
          <p:nvPr>
            <p:ph type="title"/>
          </p:nvPr>
        </p:nvSpPr>
        <p:spPr>
          <a:xfrm>
            <a:off x="685800" y="304800"/>
            <a:ext cx="7772400" cy="819150"/>
          </a:xfrm>
        </p:spPr>
        <p:txBody>
          <a:bodyPr vert="horz" wrap="square" lIns="92075" tIns="46038" rIns="92075" bIns="46038" anchor="ctr" anchorCtr="0"/>
          <a:lstStyle/>
          <a:p>
            <a:pPr eaLnBrk="1" hangingPunct="1"/>
            <a:r>
              <a:rPr lang="en-US" altLang="en-US" kern="1200" dirty="0">
                <a:latin typeface="Courier New" panose="02070309020205020404" pitchFamily="49" charset="0"/>
                <a:ea typeface="+mj-ea"/>
                <a:cs typeface="Courier New" panose="02070309020205020404" pitchFamily="49" charset="0"/>
              </a:rPr>
              <a:t>Designing a Class, cont.</a:t>
            </a:r>
            <a:endParaRPr lang="en-US" altLang="en-US" kern="1200" dirty="0">
              <a:latin typeface="Courier New" panose="02070309020205020404" pitchFamily="49" charset="0"/>
              <a:ea typeface="Courier New" panose="02070309020205020404" pitchFamily="49" charset="0"/>
              <a:cs typeface="+mj-cs"/>
            </a:endParaRPr>
          </a:p>
        </p:txBody>
      </p:sp>
      <p:sp>
        <p:nvSpPr>
          <p:cNvPr id="54275" name="Rectangle 3"/>
          <p:cNvSpPr>
            <a:spLocks noGrp="1"/>
          </p:cNvSpPr>
          <p:nvPr>
            <p:ph idx="1"/>
          </p:nvPr>
        </p:nvSpPr>
        <p:spPr>
          <a:xfrm>
            <a:off x="76200" y="1371600"/>
            <a:ext cx="9067800" cy="5486400"/>
          </a:xfrm>
        </p:spPr>
        <p:txBody>
          <a:bodyPr vert="horz" wrap="square" lIns="92075" tIns="46038" rIns="92075" bIns="46038" anchor="t" anchorCtr="0"/>
          <a:lstStyle/>
          <a:p>
            <a:pPr marL="0" indent="0" eaLnBrk="1" hangingPunct="1">
              <a:spcBef>
                <a:spcPct val="50000"/>
              </a:spcBef>
              <a:buSzPct val="75000"/>
              <a:buFont typeface="Monotype Sorts" pitchFamily="2" charset="2"/>
              <a:buNone/>
            </a:pPr>
            <a:r>
              <a:rPr lang="en-US" altLang="en-US" kern="1200" dirty="0">
                <a:latin typeface="+mn-lt"/>
                <a:ea typeface="+mn-ea"/>
                <a:cs typeface="Times New Roman" panose="02020603050405020304" pitchFamily="18" charset="0"/>
              </a:rPr>
              <a:t>Provide a public no-arg constructor and override the </a:t>
            </a:r>
            <a:r>
              <a:rPr lang="en-US" altLang="en-US" u="sng" kern="1200" dirty="0">
                <a:latin typeface="+mn-lt"/>
                <a:ea typeface="+mn-ea"/>
                <a:cs typeface="Times New Roman" panose="02020603050405020304" pitchFamily="18" charset="0"/>
              </a:rPr>
              <a:t>equals</a:t>
            </a:r>
            <a:r>
              <a:rPr lang="en-US" altLang="en-US" kern="1200" dirty="0">
                <a:latin typeface="+mn-lt"/>
                <a:ea typeface="+mn-ea"/>
                <a:cs typeface="Times New Roman" panose="02020603050405020304" pitchFamily="18" charset="0"/>
              </a:rPr>
              <a:t> method and the </a:t>
            </a:r>
            <a:r>
              <a:rPr lang="en-US" altLang="en-US" u="sng" kern="1200" dirty="0">
                <a:latin typeface="+mn-lt"/>
                <a:ea typeface="+mn-ea"/>
                <a:cs typeface="Times New Roman" panose="02020603050405020304" pitchFamily="18" charset="0"/>
              </a:rPr>
              <a:t>toString</a:t>
            </a:r>
            <a:r>
              <a:rPr lang="en-US" altLang="en-US" kern="1200" dirty="0">
                <a:latin typeface="+mn-lt"/>
                <a:ea typeface="+mn-ea"/>
                <a:cs typeface="Times New Roman" panose="02020603050405020304" pitchFamily="18" charset="0"/>
              </a:rPr>
              <a:t> method defined in the </a:t>
            </a:r>
            <a:r>
              <a:rPr lang="en-US" altLang="en-US" u="sng" kern="1200" dirty="0">
                <a:latin typeface="+mn-lt"/>
                <a:ea typeface="+mn-ea"/>
                <a:cs typeface="Times New Roman" panose="02020603050405020304" pitchFamily="18" charset="0"/>
              </a:rPr>
              <a:t>Object</a:t>
            </a:r>
            <a:r>
              <a:rPr lang="en-US" altLang="en-US" kern="1200" dirty="0">
                <a:latin typeface="+mn-lt"/>
                <a:ea typeface="+mn-ea"/>
                <a:cs typeface="Times New Roman" panose="02020603050405020304" pitchFamily="18" charset="0"/>
              </a:rPr>
              <a:t> class whenever possible.</a:t>
            </a:r>
            <a:r>
              <a:rPr lang="en-US" altLang="en-US" kern="1200" dirty="0">
                <a:latin typeface="Courier" charset="0"/>
                <a:ea typeface="+mn-ea"/>
                <a:cs typeface="Times New Roman" panose="02020603050405020304" pitchFamily="18" charset="0"/>
              </a:rPr>
              <a:t> </a:t>
            </a:r>
            <a:endParaRPr lang="en-US" altLang="en-US" kern="1200" dirty="0">
              <a:latin typeface="Courier" charset="0"/>
              <a:ea typeface="Times New Roman" panose="02020603050405020304" pitchFamily="18" charset="0"/>
              <a:cs typeface="+mn-cs"/>
            </a:endParaRPr>
          </a:p>
        </p:txBody>
      </p:sp>
      <p:sp>
        <p:nvSpPr>
          <p:cNvPr id="54276"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42</a:t>
            </a:fld>
            <a:endParaRPr lang="en-US" altLang="en-US" sz="1400" dirty="0">
              <a:ea typeface="宋体" panose="02010600030101010101" pitchFamily="2" charset="-122"/>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685800" y="304800"/>
            <a:ext cx="7772400" cy="819150"/>
          </a:xfrm>
        </p:spPr>
        <p:txBody>
          <a:bodyPr vert="horz" wrap="square" lIns="92075" tIns="46038" rIns="92075" bIns="46038" anchor="ctr" anchorCtr="0"/>
          <a:lstStyle/>
          <a:p>
            <a:pPr eaLnBrk="1" hangingPunct="1"/>
            <a:r>
              <a:rPr lang="en-US" altLang="en-US" kern="1200" dirty="0">
                <a:latin typeface="Courier New" panose="02070309020205020404" pitchFamily="49" charset="0"/>
                <a:ea typeface="+mj-ea"/>
                <a:cs typeface="Courier New" panose="02070309020205020404" pitchFamily="49" charset="0"/>
              </a:rPr>
              <a:t>Designing a Class, cont.</a:t>
            </a:r>
            <a:endParaRPr lang="en-US" altLang="en-US" kern="1200" dirty="0">
              <a:latin typeface="Courier New" panose="02070309020205020404" pitchFamily="49" charset="0"/>
              <a:ea typeface="Courier New" panose="02070309020205020404" pitchFamily="49" charset="0"/>
              <a:cs typeface="+mj-cs"/>
            </a:endParaRPr>
          </a:p>
        </p:txBody>
      </p:sp>
      <p:sp>
        <p:nvSpPr>
          <p:cNvPr id="55299" name="Rectangle 3"/>
          <p:cNvSpPr>
            <a:spLocks noGrp="1"/>
          </p:cNvSpPr>
          <p:nvPr>
            <p:ph idx="1"/>
          </p:nvPr>
        </p:nvSpPr>
        <p:spPr>
          <a:xfrm>
            <a:off x="381000" y="1371600"/>
            <a:ext cx="8382000" cy="4800600"/>
          </a:xfrm>
        </p:spPr>
        <p:txBody>
          <a:bodyPr vert="horz" wrap="square" lIns="92075" tIns="46038" rIns="92075" bIns="46038" anchor="t" anchorCtr="0"/>
          <a:lstStyle/>
          <a:p>
            <a:pPr marL="0" indent="0" eaLnBrk="1" hangingPunct="1">
              <a:spcBef>
                <a:spcPct val="50000"/>
              </a:spcBef>
              <a:buSzPct val="75000"/>
              <a:buFont typeface="Monotype Sorts" pitchFamily="2" charset="2"/>
              <a:buNone/>
            </a:pPr>
            <a:r>
              <a:rPr lang="en-US" altLang="en-US" kern="1200" dirty="0">
                <a:latin typeface="+mn-lt"/>
                <a:ea typeface="+mn-ea"/>
                <a:cs typeface="Times New Roman" panose="02020603050405020304" pitchFamily="18" charset="0"/>
              </a:rPr>
              <a:t>Follow standard Java programming style and naming conventions. Choose informative names for classes, data fields, and methods. Always place the data declaration before the constructor, and place constructors before methods. Always provide a constructor and initialize variables to avoid programming errors.</a:t>
            </a:r>
            <a:r>
              <a:rPr lang="en-US" altLang="en-US" kern="1200" dirty="0">
                <a:latin typeface="+mn-lt"/>
                <a:ea typeface="+mn-ea"/>
                <a:cs typeface="+mn-cs"/>
              </a:rPr>
              <a:t> </a:t>
            </a:r>
          </a:p>
        </p:txBody>
      </p:sp>
      <p:sp>
        <p:nvSpPr>
          <p:cNvPr id="55300"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43</a:t>
            </a:fld>
            <a:endParaRPr lang="en-US" altLang="en-US" sz="1400" dirty="0">
              <a:ea typeface="宋体" panose="02010600030101010101" pitchFamily="2"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2" name="Rectangle 2"/>
          <p:cNvSpPr>
            <a:spLocks noGrp="1"/>
          </p:cNvSpPr>
          <p:nvPr>
            <p:ph type="title"/>
          </p:nvPr>
        </p:nvSpPr>
        <p:spPr>
          <a:xfrm>
            <a:off x="685800" y="0"/>
            <a:ext cx="7772400" cy="1428750"/>
          </a:xfrm>
        </p:spPr>
        <p:txBody>
          <a:bodyPr vert="horz" wrap="square" lIns="92075" tIns="46038" rIns="92075" bIns="46038" anchor="ctr" anchorCtr="0"/>
          <a:lstStyle/>
          <a:p>
            <a:pPr eaLnBrk="1" hangingPunct="1"/>
            <a:r>
              <a:rPr lang="en-US" altLang="en-US" kern="1200" dirty="0">
                <a:latin typeface="Courier New" panose="02070309020205020404" pitchFamily="49" charset="0"/>
                <a:ea typeface="+mj-ea"/>
                <a:cs typeface="Times New Roman" panose="02020603050405020304" pitchFamily="18" charset="0"/>
              </a:rPr>
              <a:t>Using Visibility Modifiers</a:t>
            </a:r>
            <a:endParaRPr lang="en-US" altLang="en-US" kern="1200" dirty="0">
              <a:latin typeface="Courier New" panose="02070309020205020404" pitchFamily="49" charset="0"/>
              <a:ea typeface="Courier New" panose="02070309020205020404" pitchFamily="49" charset="0"/>
              <a:cs typeface="+mj-cs"/>
            </a:endParaRPr>
          </a:p>
        </p:txBody>
      </p:sp>
      <p:sp>
        <p:nvSpPr>
          <p:cNvPr id="56323" name="Rectangle 3"/>
          <p:cNvSpPr>
            <a:spLocks noGrp="1"/>
          </p:cNvSpPr>
          <p:nvPr>
            <p:ph idx="1"/>
          </p:nvPr>
        </p:nvSpPr>
        <p:spPr>
          <a:xfrm>
            <a:off x="152400" y="1219200"/>
            <a:ext cx="8610600" cy="5181600"/>
          </a:xfrm>
        </p:spPr>
        <p:txBody>
          <a:bodyPr vert="horz" wrap="square" lIns="92075" tIns="46038" rIns="92075" bIns="46038" anchor="t" anchorCtr="0"/>
          <a:lstStyle/>
          <a:p>
            <a:pPr marL="0" indent="0" eaLnBrk="1" hangingPunct="1">
              <a:spcBef>
                <a:spcPct val="0"/>
              </a:spcBef>
              <a:buSzPct val="75000"/>
              <a:buFont typeface="Monotype Sorts" pitchFamily="2" charset="2"/>
              <a:buNone/>
            </a:pPr>
            <a:r>
              <a:rPr lang="en-US" altLang="en-US" sz="2900" kern="1200" dirty="0">
                <a:latin typeface="+mn-lt"/>
                <a:ea typeface="+mn-ea"/>
                <a:cs typeface="Times New Roman" panose="02020603050405020304" pitchFamily="18" charset="0"/>
              </a:rPr>
              <a:t>Each class can present two contracts – one for the users of the class and one for the extenders of the class. Make the fields private and accessor methods public if they are intended for the users of the class. Make the fields or method protected if they are intended for extenders of the class. The contract for the extenders encompasses the contract for the users. The extended class may increase the visibility of an instance method from protected to public, or change its implementation, but you should never change the implementation in a way that violates that contract.</a:t>
            </a:r>
            <a:endParaRPr lang="en-US" altLang="en-US" sz="2900" kern="1200" dirty="0">
              <a:latin typeface="+mn-lt"/>
              <a:ea typeface="Times New Roman" panose="02020603050405020304" pitchFamily="18" charset="0"/>
              <a:cs typeface="+mn-cs"/>
            </a:endParaRPr>
          </a:p>
        </p:txBody>
      </p:sp>
      <p:sp>
        <p:nvSpPr>
          <p:cNvPr id="56324"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44</a:t>
            </a:fld>
            <a:endParaRPr lang="en-US" altLang="en-US" sz="1400" dirty="0">
              <a:ea typeface="宋体" panose="02010600030101010101" pitchFamily="2"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685800" y="228600"/>
            <a:ext cx="7772400" cy="762000"/>
          </a:xfrm>
        </p:spPr>
        <p:txBody>
          <a:bodyPr vert="horz" wrap="square" lIns="92075" tIns="46038" rIns="92075" bIns="46038" anchor="ctr" anchorCtr="0"/>
          <a:lstStyle/>
          <a:p>
            <a:pPr eaLnBrk="1" hangingPunct="1"/>
            <a:r>
              <a:rPr lang="en-US" altLang="en-US" kern="1200" dirty="0">
                <a:latin typeface="Courier New" panose="02070309020205020404" pitchFamily="49" charset="0"/>
                <a:ea typeface="+mj-ea"/>
                <a:cs typeface="Times New Roman" panose="02020603050405020304" pitchFamily="18" charset="0"/>
              </a:rPr>
              <a:t>Using Visibility Modifiers, cont.</a:t>
            </a:r>
            <a:endParaRPr lang="en-US" altLang="en-US" kern="1200" dirty="0">
              <a:latin typeface="Courier New" panose="02070309020205020404" pitchFamily="49" charset="0"/>
              <a:ea typeface="Times New Roman" panose="02020603050405020304" pitchFamily="18" charset="0"/>
              <a:cs typeface="+mj-cs"/>
            </a:endParaRPr>
          </a:p>
        </p:txBody>
      </p:sp>
      <p:sp>
        <p:nvSpPr>
          <p:cNvPr id="57347" name="Rectangle 3"/>
          <p:cNvSpPr>
            <a:spLocks noGrp="1"/>
          </p:cNvSpPr>
          <p:nvPr>
            <p:ph idx="1"/>
          </p:nvPr>
        </p:nvSpPr>
        <p:spPr>
          <a:xfrm>
            <a:off x="228600" y="1295400"/>
            <a:ext cx="8915400" cy="5943600"/>
          </a:xfrm>
        </p:spPr>
        <p:txBody>
          <a:bodyPr vert="horz" wrap="square" lIns="92075" tIns="46038" rIns="92075" bIns="46038" anchor="t" anchorCtr="0"/>
          <a:lstStyle/>
          <a:p>
            <a:pPr marL="0" indent="0" eaLnBrk="1" hangingPunct="1">
              <a:spcBef>
                <a:spcPct val="0"/>
              </a:spcBef>
              <a:buSzPct val="75000"/>
              <a:buFont typeface="Monotype Sorts" pitchFamily="2" charset="2"/>
              <a:buNone/>
            </a:pPr>
            <a:r>
              <a:rPr lang="en-US" altLang="en-US" kern="1200" dirty="0">
                <a:latin typeface="+mn-lt"/>
                <a:ea typeface="+mn-ea"/>
                <a:cs typeface="Times New Roman" panose="02020603050405020304" pitchFamily="18" charset="0"/>
              </a:rPr>
              <a:t>A class should use the private modifier to hide its data from direct access by clients. You can use get methods and set methods to provide users with access to the private data, but only to private data you want the user to see or to modify. A class should also hide methods not intended for client use. The gcd method in the Rational class is private, for example, because it is only for internal use within the class.</a:t>
            </a:r>
            <a:endParaRPr lang="en-US" altLang="en-US" kern="1200" dirty="0">
              <a:latin typeface="+mn-lt"/>
              <a:ea typeface="Times New Roman" panose="02020603050405020304" pitchFamily="18" charset="0"/>
              <a:cs typeface="+mn-cs"/>
            </a:endParaRPr>
          </a:p>
        </p:txBody>
      </p:sp>
      <p:sp>
        <p:nvSpPr>
          <p:cNvPr id="57348"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45</a:t>
            </a:fld>
            <a:endParaRPr lang="en-US" altLang="en-US" sz="1400" dirty="0">
              <a:ea typeface="宋体" panose="02010600030101010101" pitchFamily="2" charset="-122"/>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Rectangle 2"/>
          <p:cNvSpPr>
            <a:spLocks noGrp="1"/>
          </p:cNvSpPr>
          <p:nvPr>
            <p:ph type="title"/>
          </p:nvPr>
        </p:nvSpPr>
        <p:spPr>
          <a:xfrm>
            <a:off x="685800" y="381000"/>
            <a:ext cx="7772400" cy="762000"/>
          </a:xfrm>
        </p:spPr>
        <p:txBody>
          <a:bodyPr vert="horz" wrap="square" lIns="92075" tIns="46038" rIns="92075" bIns="46038" anchor="ctr" anchorCtr="0"/>
          <a:lstStyle/>
          <a:p>
            <a:pPr eaLnBrk="1" hangingPunct="1"/>
            <a:r>
              <a:rPr lang="en-US" altLang="en-US" kern="1200" dirty="0">
                <a:latin typeface="Courier New" panose="02070309020205020404" pitchFamily="49" charset="0"/>
                <a:ea typeface="+mj-ea"/>
                <a:cs typeface="Times New Roman" panose="02020603050405020304" pitchFamily="18" charset="0"/>
              </a:rPr>
              <a:t>Using the static Modifier</a:t>
            </a:r>
            <a:endParaRPr lang="en-US" altLang="en-US" kern="1200" dirty="0">
              <a:latin typeface="Courier New" panose="02070309020205020404" pitchFamily="49" charset="0"/>
              <a:ea typeface="Times New Roman" panose="02020603050405020304" pitchFamily="18" charset="0"/>
              <a:cs typeface="+mj-cs"/>
            </a:endParaRPr>
          </a:p>
        </p:txBody>
      </p:sp>
      <p:sp>
        <p:nvSpPr>
          <p:cNvPr id="58371" name="Rectangle 3"/>
          <p:cNvSpPr>
            <a:spLocks noGrp="1"/>
          </p:cNvSpPr>
          <p:nvPr>
            <p:ph idx="1"/>
          </p:nvPr>
        </p:nvSpPr>
        <p:spPr>
          <a:xfrm>
            <a:off x="381000" y="1828800"/>
            <a:ext cx="8382000" cy="3505200"/>
          </a:xfrm>
        </p:spPr>
        <p:txBody>
          <a:bodyPr vert="horz" wrap="square" lIns="92075" tIns="46038" rIns="92075" bIns="46038" anchor="t" anchorCtr="0"/>
          <a:lstStyle/>
          <a:p>
            <a:pPr marL="0" indent="0" eaLnBrk="1" hangingPunct="1">
              <a:spcBef>
                <a:spcPct val="0"/>
              </a:spcBef>
              <a:buSzPct val="75000"/>
              <a:buFont typeface="Monotype Sorts" pitchFamily="2" charset="2"/>
              <a:buNone/>
            </a:pPr>
            <a:r>
              <a:rPr lang="en-US" altLang="en-US" sz="3600" kern="1200" dirty="0">
                <a:latin typeface="+mn-lt"/>
                <a:ea typeface="+mn-ea"/>
                <a:cs typeface="Times New Roman" panose="02020603050405020304" pitchFamily="18" charset="0"/>
              </a:rPr>
              <a:t>A property that is shared by all the instances of the class should be declared as a static property.</a:t>
            </a:r>
            <a:r>
              <a:rPr lang="en-US" altLang="en-US" sz="3600" kern="1200" dirty="0">
                <a:latin typeface="Courier" charset="0"/>
                <a:ea typeface="+mn-ea"/>
                <a:cs typeface="Times New Roman" panose="02020603050405020304" pitchFamily="18" charset="0"/>
              </a:rPr>
              <a:t> </a:t>
            </a:r>
            <a:endParaRPr lang="en-US" altLang="en-US" sz="3600" kern="1200" dirty="0">
              <a:latin typeface="Courier" charset="0"/>
              <a:ea typeface="Times New Roman" panose="02020603050405020304" pitchFamily="18" charset="0"/>
              <a:cs typeface="+mn-cs"/>
            </a:endParaRPr>
          </a:p>
        </p:txBody>
      </p:sp>
      <p:sp>
        <p:nvSpPr>
          <p:cNvPr id="58372" name="Slide Number Placeholder 4"/>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46</a:t>
            </a:fld>
            <a:endParaRPr lang="en-US" altLang="en-US" sz="1400" dirty="0">
              <a:ea typeface="宋体" panose="02010600030101010101" pitchFamily="2"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8"/>
          <p:cNvSpPr>
            <a:spLocks noGrp="1"/>
          </p:cNvSpPr>
          <p:nvPr>
            <p:ph type="title"/>
          </p:nvPr>
        </p:nvSpPr>
        <p:spPr/>
        <p:txBody>
          <a:bodyPr vert="horz" wrap="square" lIns="92075" tIns="46038" rIns="92075" bIns="46038" anchor="ctr" anchorCtr="0"/>
          <a:lstStyle/>
          <a:p>
            <a:pPr>
              <a:buNone/>
            </a:pPr>
            <a:r>
              <a:rPr lang="en-US" altLang="zh-CN" kern="1200" dirty="0">
                <a:latin typeface="Courier New" panose="02070309020205020404" pitchFamily="49" charset="0"/>
                <a:ea typeface="宋体" panose="02010600030101010101" pitchFamily="2" charset="-122"/>
                <a:cs typeface="+mj-cs"/>
              </a:rPr>
              <a:t>Chapter 13</a:t>
            </a:r>
            <a:endParaRPr lang="zh-CN" altLang="en-US" kern="1200" dirty="0">
              <a:latin typeface="Courier New" panose="02070309020205020404" pitchFamily="49" charset="0"/>
              <a:ea typeface="宋体" panose="02010600030101010101" pitchFamily="2" charset="-122"/>
              <a:cs typeface="+mj-cs"/>
            </a:endParaRPr>
          </a:p>
        </p:txBody>
      </p:sp>
      <p:sp>
        <p:nvSpPr>
          <p:cNvPr id="59395" name="文本占位符 5"/>
          <p:cNvSpPr>
            <a:spLocks noGrp="1"/>
          </p:cNvSpPr>
          <p:nvPr>
            <p:ph idx="1"/>
          </p:nvPr>
        </p:nvSpPr>
        <p:spPr/>
        <p:txBody>
          <a:bodyPr vert="horz" wrap="square" lIns="92075" tIns="46038" rIns="92075" bIns="46038" anchor="t" anchorCtr="0"/>
          <a:lstStyle/>
          <a:p>
            <a:pPr>
              <a:buSzPct val="75000"/>
              <a:buFont typeface="Monotype Sorts" pitchFamily="2" charset="2"/>
              <a:buNone/>
            </a:pPr>
            <a:endParaRPr lang="en-US" altLang="zh-CN" kern="1200" dirty="0">
              <a:latin typeface="OPTICopperplate Heavy" pitchFamily="50" charset="0"/>
              <a:ea typeface="宋体" panose="02010600030101010101" pitchFamily="2" charset="-122"/>
              <a:cs typeface="+mn-cs"/>
            </a:endParaRPr>
          </a:p>
          <a:p>
            <a:pPr>
              <a:buSzPct val="75000"/>
              <a:buFont typeface="Monotype Sorts" pitchFamily="2" charset="2"/>
              <a:buNone/>
            </a:pPr>
            <a:endParaRPr lang="en-US" altLang="zh-CN" kern="1200" dirty="0">
              <a:latin typeface="OPTICopperplate Heavy" pitchFamily="50" charset="0"/>
              <a:ea typeface="宋体" panose="02010600030101010101" pitchFamily="2" charset="-122"/>
              <a:cs typeface="+mn-cs"/>
            </a:endParaRPr>
          </a:p>
        </p:txBody>
      </p:sp>
      <p:sp>
        <p:nvSpPr>
          <p:cNvPr id="59396" name="灯片编号占位符 3"/>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zh-CN" altLang="en-US" sz="1400" dirty="0">
                <a:ea typeface="宋体" panose="02010600030101010101" pitchFamily="2" charset="-122"/>
              </a:rPr>
              <a:t>47</a:t>
            </a:fld>
            <a:endParaRPr lang="zh-CN" altLang="en-US" sz="1400" dirty="0">
              <a:ea typeface="宋体" panose="02010600030101010101" pitchFamily="2" charset="-122"/>
            </a:endParaRPr>
          </a:p>
        </p:txBody>
      </p:sp>
      <p:pic>
        <p:nvPicPr>
          <p:cNvPr id="59397" name="图片 4" descr="THE END.gif"/>
          <p:cNvPicPr>
            <a:picLocks noChangeAspect="1"/>
          </p:cNvPicPr>
          <p:nvPr/>
        </p:nvPicPr>
        <p:blipFill>
          <a:blip r:embed="rId2"/>
          <a:stretch>
            <a:fillRect/>
          </a:stretch>
        </p:blipFill>
        <p:spPr>
          <a:xfrm>
            <a:off x="1719263" y="2619375"/>
            <a:ext cx="5705475" cy="1619250"/>
          </a:xfrm>
          <a:prstGeom prst="rect">
            <a:avLst/>
          </a:prstGeom>
          <a:noFill/>
          <a:ln w="9525">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2"/>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5</a:t>
            </a:fld>
            <a:endParaRPr lang="en-US" altLang="en-US" sz="1400" dirty="0">
              <a:latin typeface="Times New Roman" panose="02020603050405020304" pitchFamily="18" charset="0"/>
            </a:endParaRPr>
          </a:p>
        </p:txBody>
      </p:sp>
      <p:sp>
        <p:nvSpPr>
          <p:cNvPr id="19459"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5</a:t>
            </a:fld>
            <a:endParaRPr lang="en-US" altLang="en-US" sz="1400" dirty="0">
              <a:latin typeface="Times New Roman" panose="02020603050405020304" pitchFamily="18" charset="0"/>
            </a:endParaRPr>
          </a:p>
        </p:txBody>
      </p:sp>
      <p:sp>
        <p:nvSpPr>
          <p:cNvPr id="19460"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抽象类与抽象方法</a:t>
            </a:r>
            <a:endParaRPr lang="en-US" altLang="en-US" kern="1200" dirty="0">
              <a:latin typeface="Courier New" panose="02070309020205020404" pitchFamily="49" charset="0"/>
              <a:ea typeface="宋体" panose="02010600030101010101" pitchFamily="2" charset="-122"/>
              <a:cs typeface="+mj-cs"/>
            </a:endParaRPr>
          </a:p>
        </p:txBody>
      </p:sp>
      <p:sp>
        <p:nvSpPr>
          <p:cNvPr id="19461" name="内容占位符 5"/>
          <p:cNvSpPr>
            <a:spLocks noGrp="1"/>
          </p:cNvSpPr>
          <p:nvPr>
            <p:ph idx="1"/>
          </p:nvPr>
        </p:nvSpPr>
        <p:spPr/>
        <p:txBody>
          <a:bodyPr vert="horz" wrap="square" lIns="92075" tIns="46038" rIns="92075" bIns="46038" numCol="1" anchor="t" anchorCtr="0" compatLnSpc="1"/>
          <a:lstStyle/>
          <a:p>
            <a:pPr marL="342900" marR="0" lvl="0" indent="-342900" algn="just" defTabSz="914400" rtl="0" eaLnBrk="1" fontAlgn="base" latinLnBrk="0" hangingPunct="1">
              <a:lnSpc>
                <a:spcPct val="100000"/>
              </a:lnSpc>
              <a:spcBef>
                <a:spcPct val="50000"/>
              </a:spcBef>
              <a:spcAft>
                <a:spcPct val="0"/>
              </a:spcAft>
              <a:buClr>
                <a:schemeClr val="tx2"/>
              </a:buClr>
              <a:buSzPct val="75000"/>
              <a:buFont typeface="Wingdings" panose="05000000000000000000" pitchFamily="2" charset="2"/>
              <a:buChar char="F"/>
              <a:defRPr/>
            </a:pP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Times New Roman" panose="02020603050405020304" pitchFamily="18" charset="0"/>
              </a:rPr>
              <a:t>抽象类和常规类很像，但</a:t>
            </a:r>
            <a:r>
              <a:rPr kumimoji="0" lang="zh-CN" altLang="en-US" sz="2400" b="0" i="0" u="none" strike="noStrike" kern="1200" cap="none" spc="0" normalizeH="0" baseline="0" noProof="0" dirty="0">
                <a:ln>
                  <a:noFill/>
                </a:ln>
                <a:solidFill>
                  <a:srgbClr val="C00000"/>
                </a:solidFill>
                <a:effectLst/>
                <a:uLnTx/>
                <a:uFillTx/>
                <a:latin typeface="+mn-lt"/>
                <a:ea typeface="宋体" panose="02010600030101010101" pitchFamily="2" charset="-122"/>
                <a:cs typeface="Times New Roman" panose="02020603050405020304" pitchFamily="18" charset="0"/>
              </a:rPr>
              <a:t>不能使用</a:t>
            </a:r>
            <a:r>
              <a:rPr kumimoji="0" lang="en-US" altLang="zh-CN" sz="2400" b="1" i="0" u="none" strike="noStrike" kern="1200" cap="none" spc="0" normalizeH="0" baseline="0" noProof="0" dirty="0">
                <a:ln>
                  <a:noFill/>
                </a:ln>
                <a:solidFill>
                  <a:srgbClr val="C00000"/>
                </a:solidFill>
                <a:effectLst/>
                <a:uLnTx/>
                <a:uFillTx/>
                <a:latin typeface="Courier New" panose="02070309020205020404" pitchFamily="49" charset="0"/>
                <a:ea typeface="宋体" panose="02010600030101010101" pitchFamily="2" charset="-122"/>
                <a:cs typeface="Courier New" panose="02070309020205020404" pitchFamily="49" charset="0"/>
              </a:rPr>
              <a:t>new</a:t>
            </a:r>
            <a:r>
              <a:rPr kumimoji="0" lang="zh-CN" altLang="en-US" sz="2400" b="0" i="0" u="none" strike="noStrike" kern="1200" cap="none" spc="0" normalizeH="0" baseline="0" noProof="0" dirty="0">
                <a:ln>
                  <a:noFill/>
                </a:ln>
                <a:solidFill>
                  <a:srgbClr val="C00000"/>
                </a:solidFill>
                <a:effectLst/>
                <a:uLnTx/>
                <a:uFillTx/>
                <a:latin typeface="+mn-lt"/>
                <a:ea typeface="宋体" panose="02010600030101010101" pitchFamily="2" charset="-122"/>
                <a:cs typeface="Times New Roman" panose="02020603050405020304" pitchFamily="18" charset="0"/>
              </a:rPr>
              <a:t>操作符创建它的实例（抽象类不可以用于创建对象）</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Times New Roman" panose="02020603050405020304" pitchFamily="18" charset="0"/>
              </a:rPr>
              <a:t>。</a:t>
            </a:r>
            <a:endPar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Times New Roman" panose="02020603050405020304" pitchFamily="18" charset="0"/>
            </a:endParaRPr>
          </a:p>
          <a:p>
            <a:pPr marL="342900" marR="0" lvl="0" indent="-342900" algn="just" defTabSz="914400" rtl="0" eaLnBrk="1" fontAlgn="base" latinLnBrk="0" hangingPunct="1">
              <a:lnSpc>
                <a:spcPct val="100000"/>
              </a:lnSpc>
              <a:spcBef>
                <a:spcPct val="50000"/>
              </a:spcBef>
              <a:spcAft>
                <a:spcPct val="0"/>
              </a:spcAft>
              <a:buClr>
                <a:schemeClr val="tx2"/>
              </a:buClr>
              <a:buSzPct val="75000"/>
              <a:buFont typeface="Wingdings" panose="05000000000000000000" pitchFamily="2" charset="2"/>
              <a:buChar char="F"/>
              <a:defRPr/>
            </a:pPr>
            <a:endPar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Times New Roman" panose="02020603050405020304" pitchFamily="18" charset="0"/>
            </a:endParaRPr>
          </a:p>
          <a:p>
            <a:pPr marL="342900" marR="0" lvl="0" indent="-342900" algn="just" defTabSz="914400" rtl="0" eaLnBrk="1" fontAlgn="base" latinLnBrk="0" hangingPunct="1">
              <a:lnSpc>
                <a:spcPct val="100000"/>
              </a:lnSpc>
              <a:spcBef>
                <a:spcPct val="50000"/>
              </a:spcBef>
              <a:spcAft>
                <a:spcPct val="0"/>
              </a:spcAft>
              <a:buClr>
                <a:schemeClr val="tx2"/>
              </a:buClr>
              <a:buSzPct val="75000"/>
              <a:buFont typeface="Wingdings" panose="05000000000000000000" pitchFamily="2" charset="2"/>
              <a:buChar char="F"/>
              <a:defRPr/>
            </a:pP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Times New Roman" panose="02020603050405020304" pitchFamily="18" charset="0"/>
              </a:rPr>
              <a:t>抽象方法的实现由子类提供，</a:t>
            </a:r>
            <a:r>
              <a:rPr kumimoji="0" lang="zh-CN" altLang="en-US" sz="2400" b="1" i="0" u="none" strike="noStrike" kern="1200" cap="none" spc="0" normalizeH="0" baseline="0" noProof="0" dirty="0">
                <a:ln>
                  <a:noFill/>
                </a:ln>
                <a:solidFill>
                  <a:schemeClr val="tx1"/>
                </a:solidFill>
                <a:effectLst>
                  <a:outerShdw blurRad="38100" dist="38100" dir="2700000" algn="tl">
                    <a:srgbClr val="000000">
                      <a:alpha val="43137"/>
                    </a:srgbClr>
                  </a:outerShdw>
                </a:effectLst>
                <a:uLnTx/>
                <a:uFillTx/>
                <a:latin typeface="+mn-lt"/>
                <a:ea typeface="宋体" panose="02010600030101010101" pitchFamily="2" charset="-122"/>
                <a:cs typeface="Times New Roman" panose="02020603050405020304" pitchFamily="18" charset="0"/>
              </a:rPr>
              <a:t>一个包含抽象方法的类必须声明为抽象类</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Times New Roman" panose="02020603050405020304" pitchFamily="18" charset="0"/>
              </a:rPr>
              <a:t>。</a:t>
            </a:r>
          </a:p>
          <a:p>
            <a:pPr marL="0" marR="0" lvl="0" indent="0" algn="just" defTabSz="914400" rtl="0" eaLnBrk="1" fontAlgn="base" latinLnBrk="0" hangingPunct="1">
              <a:lnSpc>
                <a:spcPct val="100000"/>
              </a:lnSpc>
              <a:spcBef>
                <a:spcPct val="50000"/>
              </a:spcBef>
              <a:spcAft>
                <a:spcPct val="0"/>
              </a:spcAft>
              <a:buClr>
                <a:schemeClr val="tx2"/>
              </a:buClr>
              <a:buSzPct val="75000"/>
              <a:buFont typeface="Wingdings" panose="05000000000000000000" pitchFamily="2" charset="2"/>
              <a:buNone/>
              <a:defRPr/>
            </a:pPr>
            <a:r>
              <a:rPr kumimoji="0" lang="en-US" altLang="zh-CN" sz="2000" b="0" i="0" u="none" strike="noStrike" kern="1200" cap="none" spc="0" normalizeH="0" baseline="0" noProof="0" dirty="0">
                <a:ln>
                  <a:noFill/>
                </a:ln>
                <a:solidFill>
                  <a:schemeClr val="tx1"/>
                </a:solidFill>
                <a:effectLst/>
                <a:uLnTx/>
                <a:uFillTx/>
                <a:latin typeface="楷体" panose="02010609060101010101" charset="-122"/>
                <a:ea typeface="楷体" panose="02010609060101010101" charset="-122"/>
                <a:cs typeface="Times New Roman" panose="02020603050405020304" pitchFamily="18" charset="0"/>
              </a:rPr>
              <a:t>  </a:t>
            </a:r>
            <a:r>
              <a:rPr kumimoji="0" lang="zh-CN" altLang="en-US" sz="2000" b="0" i="0" u="none" strike="noStrike" kern="1200" cap="none" spc="0" normalizeH="0" baseline="0" noProof="0" dirty="0">
                <a:ln>
                  <a:noFill/>
                </a:ln>
                <a:solidFill>
                  <a:schemeClr val="tx1"/>
                </a:solidFill>
                <a:effectLst/>
                <a:uLnTx/>
                <a:uFillTx/>
                <a:latin typeface="楷体" panose="02010609060101010101" charset="-122"/>
                <a:ea typeface="楷体" panose="02010609060101010101" charset="-122"/>
                <a:cs typeface="Times New Roman" panose="02020603050405020304" pitchFamily="18" charset="0"/>
              </a:rPr>
              <a:t>换而言之：</a:t>
            </a:r>
            <a:r>
              <a:rPr kumimoji="0" lang="zh-CN" altLang="en-US" sz="2000" b="0" i="0" u="sng" strike="noStrike" kern="1200" cap="none" spc="0" normalizeH="0" baseline="0" noProof="0" dirty="0">
                <a:ln>
                  <a:noFill/>
                </a:ln>
                <a:solidFill>
                  <a:schemeClr val="tx1"/>
                </a:solidFill>
                <a:effectLst/>
                <a:uLnTx/>
                <a:uFillTx/>
                <a:latin typeface="楷体" panose="02010609060101010101" charset="-122"/>
                <a:ea typeface="楷体" panose="02010609060101010101" charset="-122"/>
                <a:cs typeface="Times New Roman" panose="02020603050405020304" pitchFamily="18" charset="0"/>
              </a:rPr>
              <a:t>一个类只要有一个抽象方法，这个类就一定是抽象类！</a:t>
            </a:r>
            <a:endParaRPr kumimoji="0" lang="en-US" altLang="zh-CN" sz="2000" b="0" i="0" u="none" strike="noStrike" kern="1200" cap="none" spc="0" normalizeH="0" baseline="0" noProof="0" dirty="0">
              <a:ln>
                <a:noFill/>
              </a:ln>
              <a:solidFill>
                <a:schemeClr val="tx1"/>
              </a:solidFill>
              <a:effectLst/>
              <a:uLnTx/>
              <a:uFillTx/>
              <a:latin typeface="楷体" panose="02010609060101010101" charset="-122"/>
              <a:ea typeface="楷体" panose="02010609060101010101" charset="-122"/>
              <a:cs typeface="Times New Roman" panose="02020603050405020304" pitchFamily="18" charset="0"/>
            </a:endParaRPr>
          </a:p>
          <a:p>
            <a:pPr marL="342900" marR="0" lvl="0" indent="-342900" algn="just" defTabSz="914400" rtl="0" eaLnBrk="1" fontAlgn="base" latinLnBrk="0" hangingPunct="1">
              <a:lnSpc>
                <a:spcPct val="100000"/>
              </a:lnSpc>
              <a:spcBef>
                <a:spcPct val="50000"/>
              </a:spcBef>
              <a:spcAft>
                <a:spcPct val="0"/>
              </a:spcAft>
              <a:buClr>
                <a:schemeClr val="tx2"/>
              </a:buClr>
              <a:buSzPct val="75000"/>
              <a:buFont typeface="Wingdings" panose="05000000000000000000" pitchFamily="2" charset="2"/>
              <a:buChar char="F"/>
              <a:defRPr/>
            </a:pPr>
            <a:endPar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Times New Roman" panose="02020603050405020304" pitchFamily="18" charset="0"/>
            </a:endParaRPr>
          </a:p>
          <a:p>
            <a:pPr marL="342900" marR="0" lvl="0" indent="-342900" algn="just" defTabSz="914400" rtl="0" eaLnBrk="1" fontAlgn="base" latinLnBrk="0" hangingPunct="1">
              <a:lnSpc>
                <a:spcPct val="100000"/>
              </a:lnSpc>
              <a:spcBef>
                <a:spcPct val="50000"/>
              </a:spcBef>
              <a:spcAft>
                <a:spcPct val="0"/>
              </a:spcAft>
              <a:buClr>
                <a:schemeClr val="tx2"/>
              </a:buClr>
              <a:buSzPct val="75000"/>
              <a:buFont typeface="Wingdings" panose="05000000000000000000" pitchFamily="2" charset="2"/>
              <a:buChar char="F"/>
              <a:defRPr/>
            </a:pP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Times New Roman" panose="02020603050405020304" pitchFamily="18" charset="0"/>
              </a:rPr>
              <a:t>抽象类的构造方法定义为</a:t>
            </a:r>
            <a:r>
              <a:rPr kumimoji="0" lang="en-US" altLang="zh-CN" sz="2400" b="1" i="0" u="none" strike="noStrike" kern="1200" cap="none" spc="0" normalizeH="0" baseline="0" noProof="0" dirty="0">
                <a:ln>
                  <a:noFill/>
                </a:ln>
                <a:solidFill>
                  <a:schemeClr val="tx1"/>
                </a:solidFill>
                <a:effectLst/>
                <a:uLnTx/>
                <a:uFillTx/>
                <a:latin typeface="Courier New" panose="02070309020205020404" pitchFamily="49" charset="0"/>
                <a:ea typeface="宋体" panose="02010600030101010101" pitchFamily="2" charset="-122"/>
                <a:cs typeface="Courier New" panose="02070309020205020404" pitchFamily="49" charset="0"/>
              </a:rPr>
              <a:t>protected</a:t>
            </a:r>
            <a:r>
              <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Times New Roman" panose="02020603050405020304" pitchFamily="18" charset="0"/>
              </a:rPr>
              <a:t> (</a:t>
            </a:r>
            <a:r>
              <a:rPr kumimoji="0" lang="en-US" altLang="zh-CN" sz="2400" b="0" i="0" u="none" strike="noStrike" kern="1200" cap="none" spc="0" normalizeH="0" baseline="0" noProof="0" dirty="0">
                <a:ln>
                  <a:noFill/>
                </a:ln>
                <a:solidFill>
                  <a:srgbClr val="C00000"/>
                </a:solidFill>
                <a:effectLst/>
                <a:uLnTx/>
                <a:uFillTx/>
                <a:latin typeface="+mn-lt"/>
                <a:ea typeface="宋体" panose="02010600030101010101" pitchFamily="2" charset="-122"/>
                <a:cs typeface="Times New Roman" panose="02020603050405020304" pitchFamily="18" charset="0"/>
              </a:rPr>
              <a:t>UML</a:t>
            </a:r>
            <a:r>
              <a:rPr kumimoji="0" lang="zh-CN" altLang="en-US" sz="2400" b="0" i="0" u="none" strike="noStrike" kern="1200" cap="none" spc="0" normalizeH="0" baseline="0" noProof="0" dirty="0">
                <a:ln>
                  <a:noFill/>
                </a:ln>
                <a:solidFill>
                  <a:srgbClr val="C00000"/>
                </a:solidFill>
                <a:effectLst/>
                <a:uLnTx/>
                <a:uFillTx/>
                <a:latin typeface="+mn-lt"/>
                <a:ea typeface="宋体" panose="02010600030101010101" pitchFamily="2" charset="-122"/>
                <a:cs typeface="Times New Roman" panose="02020603050405020304" pitchFamily="18" charset="0"/>
              </a:rPr>
              <a:t>类图中用</a:t>
            </a:r>
            <a:r>
              <a:rPr kumimoji="0" lang="en-US" altLang="zh-CN" sz="2400" b="1" i="0" u="none" strike="noStrike" kern="1200" cap="none" spc="0" normalizeH="0" baseline="0" noProof="0" dirty="0">
                <a:ln>
                  <a:noFill/>
                </a:ln>
                <a:solidFill>
                  <a:srgbClr val="C00000"/>
                </a:solidFill>
                <a:effectLst/>
                <a:uLnTx/>
                <a:uFillTx/>
                <a:latin typeface="+mn-lt"/>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rgbClr val="C00000"/>
                </a:solidFill>
                <a:effectLst/>
                <a:uLnTx/>
                <a:uFillTx/>
                <a:latin typeface="+mn-lt"/>
                <a:ea typeface="宋体" panose="02010600030101010101" pitchFamily="2" charset="-122"/>
                <a:cs typeface="Times New Roman" panose="02020603050405020304" pitchFamily="18" charset="0"/>
              </a:rPr>
              <a:t>标记</a:t>
            </a:r>
            <a:r>
              <a:rPr kumimoji="0" lang="en-US" altLang="zh-CN"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Times New Roman" panose="02020603050405020304" pitchFamily="18" charset="0"/>
              </a:rPr>
              <a:t>)</a:t>
            </a:r>
            <a:r>
              <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Times New Roman" panose="02020603050405020304" pitchFamily="18" charset="0"/>
              </a:rPr>
              <a:t>，因为它只能被子类使用。创建一个具体子类的实例时，它的父类构造方法被调用以初始化父类中的数据域。</a:t>
            </a:r>
            <a:endParaRPr kumimoji="0" lang="zh-CN"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抽象类中的抽象方法</a:t>
            </a:r>
            <a:r>
              <a:rPr lang="en-US" altLang="en-US" kern="1200" dirty="0">
                <a:latin typeface="Courier New" panose="02070309020205020404" pitchFamily="49" charset="0"/>
                <a:ea typeface="宋体" panose="02010600030101010101" pitchFamily="2" charset="-122"/>
                <a:cs typeface="+mj-cs"/>
              </a:rPr>
              <a:t> </a:t>
            </a:r>
          </a:p>
        </p:txBody>
      </p:sp>
      <p:sp>
        <p:nvSpPr>
          <p:cNvPr id="20483" name="内容占位符 5"/>
          <p:cNvSpPr>
            <a:spLocks noGrp="1"/>
          </p:cNvSpPr>
          <p:nvPr>
            <p:ph idx="1"/>
          </p:nvPr>
        </p:nvSpPr>
        <p:spPr/>
        <p:txBody>
          <a:bodyPr vert="horz" wrap="square" lIns="92075" tIns="46038" rIns="92075" bIns="46038" anchor="t" anchorCtr="0"/>
          <a:lstStyle/>
          <a:p>
            <a:pPr eaLnBrk="1" hangingPunct="1">
              <a:spcBef>
                <a:spcPct val="50000"/>
              </a:spcBef>
              <a:buSzPct val="75000"/>
              <a:buFont typeface="Wingdings" panose="05000000000000000000" pitchFamily="2" charset="2"/>
              <a:buChar char="Ø"/>
            </a:pPr>
            <a:r>
              <a:rPr lang="en-US" altLang="zh-CN" sz="2400" kern="1200" dirty="0">
                <a:latin typeface="+mn-lt"/>
                <a:ea typeface="宋体" panose="02010600030101010101" pitchFamily="2" charset="-122"/>
                <a:cs typeface="+mn-cs"/>
              </a:rPr>
              <a:t>非</a:t>
            </a:r>
            <a:r>
              <a:rPr lang="zh-CN" altLang="en-US" sz="2400" kern="1200" dirty="0">
                <a:latin typeface="+mn-lt"/>
                <a:ea typeface="宋体" panose="02010600030101010101" pitchFamily="2" charset="-122"/>
                <a:cs typeface="+mn-cs"/>
              </a:rPr>
              <a:t>抽象类（普通的类）中不能定义抽象方法。</a:t>
            </a:r>
            <a:endParaRPr lang="en-US" altLang="zh-CN" sz="2400" kern="1200" dirty="0">
              <a:latin typeface="+mn-lt"/>
              <a:ea typeface="宋体" panose="02010600030101010101" pitchFamily="2" charset="-122"/>
              <a:cs typeface="+mn-cs"/>
            </a:endParaRPr>
          </a:p>
          <a:p>
            <a:pPr eaLnBrk="1" hangingPunct="1">
              <a:spcBef>
                <a:spcPct val="50000"/>
              </a:spcBef>
              <a:buSzPct val="75000"/>
              <a:buFont typeface="Wingdings" panose="05000000000000000000" pitchFamily="2" charset="2"/>
              <a:buChar char="Ø"/>
            </a:pPr>
            <a:endParaRPr lang="zh-CN" altLang="en-US" sz="2400" kern="1200" dirty="0">
              <a:latin typeface="+mn-lt"/>
              <a:ea typeface="宋体" panose="02010600030101010101" pitchFamily="2" charset="-122"/>
              <a:cs typeface="+mn-cs"/>
            </a:endParaRPr>
          </a:p>
          <a:p>
            <a:pPr eaLnBrk="1" hangingPunct="1">
              <a:spcBef>
                <a:spcPct val="50000"/>
              </a:spcBef>
              <a:buSzPct val="75000"/>
              <a:buFont typeface="Wingdings" panose="05000000000000000000" pitchFamily="2" charset="2"/>
              <a:buChar char="Ø"/>
            </a:pPr>
            <a:r>
              <a:rPr lang="zh-CN" altLang="en-US" sz="2400" kern="1200" dirty="0">
                <a:latin typeface="+mn-lt"/>
                <a:ea typeface="宋体" panose="02010600030101010101" pitchFamily="2" charset="-122"/>
                <a:cs typeface="+mn-cs"/>
              </a:rPr>
              <a:t>如果一个派生自</a:t>
            </a:r>
            <a:r>
              <a:rPr lang="en-US" altLang="zh-CN" sz="2400" kern="1200" dirty="0">
                <a:latin typeface="+mn-lt"/>
                <a:ea typeface="宋体" panose="02010600030101010101" pitchFamily="2" charset="-122"/>
                <a:cs typeface="+mn-cs"/>
              </a:rPr>
              <a:t>(</a:t>
            </a:r>
            <a:r>
              <a:rPr lang="zh-CN" altLang="en-US" sz="2400" kern="1200" dirty="0">
                <a:latin typeface="+mn-lt"/>
                <a:ea typeface="宋体" panose="02010600030101010101" pitchFamily="2" charset="-122"/>
                <a:cs typeface="+mn-cs"/>
              </a:rPr>
              <a:t>继承于</a:t>
            </a:r>
            <a:r>
              <a:rPr lang="en-US" altLang="zh-CN" sz="2400" kern="1200" dirty="0">
                <a:latin typeface="+mn-lt"/>
                <a:ea typeface="宋体" panose="02010600030101010101" pitchFamily="2" charset="-122"/>
                <a:cs typeface="+mn-cs"/>
              </a:rPr>
              <a:t>)</a:t>
            </a:r>
            <a:r>
              <a:rPr lang="zh-CN" altLang="en-US" sz="2400" kern="1200" dirty="0">
                <a:latin typeface="+mn-lt"/>
                <a:ea typeface="宋体" panose="02010600030101010101" pitchFamily="2" charset="-122"/>
                <a:cs typeface="+mn-cs"/>
              </a:rPr>
              <a:t>抽象类的子类没有实现父类中的所有抽象方法，这个子类也必须定义为抽象类。</a:t>
            </a:r>
            <a:endParaRPr lang="en-US" altLang="zh-CN" sz="2400" kern="1200" dirty="0">
              <a:latin typeface="+mn-lt"/>
              <a:ea typeface="宋体" panose="02010600030101010101" pitchFamily="2" charset="-122"/>
              <a:cs typeface="+mn-cs"/>
            </a:endParaRPr>
          </a:p>
          <a:p>
            <a:pPr eaLnBrk="1" hangingPunct="1">
              <a:spcBef>
                <a:spcPct val="50000"/>
              </a:spcBef>
              <a:buSzPct val="75000"/>
              <a:buFont typeface="Wingdings" panose="05000000000000000000" pitchFamily="2" charset="2"/>
              <a:buChar char="Ø"/>
            </a:pPr>
            <a:endParaRPr lang="zh-CN" altLang="en-US" sz="2400" kern="1200" dirty="0">
              <a:latin typeface="+mn-lt"/>
              <a:ea typeface="宋体" panose="02010600030101010101" pitchFamily="2" charset="-122"/>
              <a:cs typeface="+mn-cs"/>
            </a:endParaRPr>
          </a:p>
          <a:p>
            <a:pPr eaLnBrk="1" hangingPunct="1">
              <a:spcBef>
                <a:spcPct val="50000"/>
              </a:spcBef>
              <a:buSzPct val="75000"/>
              <a:buFont typeface="Wingdings" panose="05000000000000000000" pitchFamily="2" charset="2"/>
              <a:buChar char="Ø"/>
            </a:pPr>
            <a:r>
              <a:rPr lang="zh-CN" altLang="en-US" sz="2400" kern="1200" dirty="0">
                <a:latin typeface="+mn-lt"/>
                <a:ea typeface="宋体" panose="02010600030101010101" pitchFamily="2" charset="-122"/>
                <a:cs typeface="+mn-cs"/>
              </a:rPr>
              <a:t>换句话说，派生自</a:t>
            </a:r>
            <a:r>
              <a:rPr lang="en-US" altLang="zh-CN" sz="2400" kern="1200" dirty="0">
                <a:latin typeface="+mn-lt"/>
                <a:ea typeface="宋体" panose="02010600030101010101" pitchFamily="2" charset="-122"/>
                <a:cs typeface="+mn-cs"/>
              </a:rPr>
              <a:t>(</a:t>
            </a:r>
            <a:r>
              <a:rPr lang="zh-CN" altLang="en-US" sz="2400" kern="1200" dirty="0">
                <a:latin typeface="+mn-lt"/>
                <a:ea typeface="宋体" panose="02010600030101010101" pitchFamily="2" charset="-122"/>
                <a:cs typeface="+mn-cs"/>
              </a:rPr>
              <a:t>继承于</a:t>
            </a:r>
            <a:r>
              <a:rPr lang="en-US" altLang="zh-CN" sz="2400" kern="1200" dirty="0">
                <a:latin typeface="+mn-lt"/>
                <a:ea typeface="宋体" panose="02010600030101010101" pitchFamily="2" charset="-122"/>
                <a:cs typeface="+mn-cs"/>
              </a:rPr>
              <a:t>)</a:t>
            </a:r>
            <a:r>
              <a:rPr lang="zh-CN" altLang="en-US" sz="2400" kern="1200" dirty="0">
                <a:latin typeface="+mn-lt"/>
                <a:ea typeface="宋体" panose="02010600030101010101" pitchFamily="2" charset="-122"/>
                <a:cs typeface="+mn-cs"/>
              </a:rPr>
              <a:t>抽象类的</a:t>
            </a:r>
            <a:r>
              <a:rPr lang="zh-CN" altLang="en-US" sz="2400" b="1" u="sng" kern="1200" dirty="0">
                <a:solidFill>
                  <a:srgbClr val="0070C0"/>
                </a:solidFill>
                <a:latin typeface="+mn-lt"/>
                <a:ea typeface="宋体" panose="02010600030101010101" pitchFamily="2" charset="-122"/>
                <a:cs typeface="+mn-cs"/>
              </a:rPr>
              <a:t>非抽象子类</a:t>
            </a:r>
            <a:r>
              <a:rPr lang="zh-CN" altLang="en-US" sz="2400" kern="1200" dirty="0">
                <a:latin typeface="+mn-lt"/>
                <a:ea typeface="宋体" panose="02010600030101010101" pitchFamily="2" charset="-122"/>
                <a:cs typeface="+mn-cs"/>
              </a:rPr>
              <a:t>必须</a:t>
            </a:r>
            <a:r>
              <a:rPr lang="zh-CN" altLang="en-US" sz="2400" kern="1200" dirty="0">
                <a:solidFill>
                  <a:srgbClr val="FF0000"/>
                </a:solidFill>
                <a:latin typeface="+mn-lt"/>
                <a:ea typeface="宋体" panose="02010600030101010101" pitchFamily="2" charset="-122"/>
                <a:cs typeface="+mn-cs"/>
              </a:rPr>
              <a:t>实现所有的抽象方法</a:t>
            </a:r>
            <a:r>
              <a:rPr lang="zh-CN" altLang="en-US" sz="2400" kern="1200" dirty="0">
                <a:latin typeface="+mn-lt"/>
                <a:ea typeface="宋体" panose="02010600030101010101" pitchFamily="2" charset="-122"/>
                <a:cs typeface="+mn-cs"/>
              </a:rPr>
              <a:t>，即使它们在子类中没有使用到。</a:t>
            </a:r>
            <a:endParaRPr lang="en-US" altLang="zh-CN" sz="2400" kern="1200" dirty="0">
              <a:latin typeface="+mn-lt"/>
              <a:ea typeface="宋体" panose="02010600030101010101" pitchFamily="2" charset="-122"/>
              <a:cs typeface="+mn-cs"/>
            </a:endParaRPr>
          </a:p>
          <a:p>
            <a:pPr eaLnBrk="1" hangingPunct="1">
              <a:spcBef>
                <a:spcPct val="50000"/>
              </a:spcBef>
              <a:buSzPct val="75000"/>
              <a:buFont typeface="Wingdings" panose="05000000000000000000" pitchFamily="2" charset="2"/>
              <a:buChar char="Ø"/>
            </a:pPr>
            <a:endParaRPr lang="en-US" altLang="zh-CN" sz="2400" kern="1200" dirty="0">
              <a:latin typeface="+mn-lt"/>
              <a:ea typeface="宋体" panose="02010600030101010101" pitchFamily="2" charset="-122"/>
              <a:cs typeface="+mn-cs"/>
            </a:endParaRPr>
          </a:p>
          <a:p>
            <a:pPr eaLnBrk="1" hangingPunct="1">
              <a:spcBef>
                <a:spcPct val="50000"/>
              </a:spcBef>
              <a:buSzPct val="75000"/>
            </a:pPr>
            <a:r>
              <a:rPr lang="zh-CN" altLang="en-US" sz="2400" kern="1200" dirty="0">
                <a:solidFill>
                  <a:srgbClr val="0070C0"/>
                </a:solidFill>
                <a:latin typeface="华文楷体" panose="02010600040101010101" pitchFamily="2" charset="-122"/>
                <a:ea typeface="华文楷体" panose="02010600040101010101" pitchFamily="2" charset="-122"/>
                <a:cs typeface="+mn-cs"/>
              </a:rPr>
              <a:t>如果抽象类的子类在定义时，前面没有</a:t>
            </a:r>
            <a:r>
              <a:rPr lang="en-US" altLang="zh-CN" sz="2400" b="1" kern="1200" dirty="0">
                <a:solidFill>
                  <a:srgbClr val="0070C0"/>
                </a:solidFill>
                <a:latin typeface="Courier New" panose="02070309020205020404" pitchFamily="49" charset="0"/>
                <a:ea typeface="华文楷体" panose="02010600040101010101" pitchFamily="2" charset="-122"/>
                <a:cs typeface="+mn-cs"/>
              </a:rPr>
              <a:t>abstract</a:t>
            </a:r>
            <a:r>
              <a:rPr lang="zh-CN" altLang="en-US" sz="2400" kern="1200" dirty="0">
                <a:solidFill>
                  <a:srgbClr val="0070C0"/>
                </a:solidFill>
                <a:latin typeface="华文楷体" panose="02010600040101010101" pitchFamily="2" charset="-122"/>
                <a:ea typeface="华文楷体" panose="02010600040101010101" pitchFamily="2" charset="-122"/>
                <a:cs typeface="+mn-cs"/>
              </a:rPr>
              <a:t>修饰词</a:t>
            </a:r>
            <a:r>
              <a:rPr lang="zh-CN" altLang="en-US" sz="2400" kern="1200" dirty="0">
                <a:latin typeface="华文楷体" panose="02010600040101010101" pitchFamily="2" charset="-122"/>
                <a:ea typeface="华文楷体" panose="02010600040101010101" pitchFamily="2" charset="-122"/>
                <a:cs typeface="+mn-cs"/>
              </a:rPr>
              <a:t>，则子类里必须</a:t>
            </a:r>
            <a:r>
              <a:rPr lang="zh-CN" altLang="en-US" sz="2400" kern="1200" dirty="0">
                <a:solidFill>
                  <a:srgbClr val="FF0000"/>
                </a:solidFill>
                <a:latin typeface="华文楷体" panose="02010600040101010101" pitchFamily="2" charset="-122"/>
                <a:ea typeface="华文楷体" panose="02010600040101010101" pitchFamily="2" charset="-122"/>
                <a:cs typeface="+mn-cs"/>
              </a:rPr>
              <a:t>重写父类中所有的抽象方法</a:t>
            </a:r>
            <a:r>
              <a:rPr lang="zh-CN" altLang="en-US" sz="2400" kern="1200" dirty="0">
                <a:latin typeface="华文楷体" panose="02010600040101010101" pitchFamily="2" charset="-122"/>
                <a:ea typeface="华文楷体" panose="02010600040101010101" pitchFamily="2" charset="-122"/>
                <a:cs typeface="+mn-cs"/>
              </a:rPr>
              <a:t>。</a:t>
            </a:r>
            <a:endParaRPr lang="en-US" altLang="en-US" sz="2400" kern="1200" dirty="0">
              <a:latin typeface="华文楷体" panose="02010600040101010101" pitchFamily="2" charset="-122"/>
              <a:ea typeface="华文楷体" panose="02010600040101010101" pitchFamily="2" charset="-122"/>
              <a:cs typeface="+mn-cs"/>
            </a:endParaRPr>
          </a:p>
        </p:txBody>
      </p:sp>
      <p:sp>
        <p:nvSpPr>
          <p:cNvPr id="20484"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6</a:t>
            </a:fld>
            <a:endParaRPr lang="en-US" altLang="en-US" sz="1400" dirty="0">
              <a:ea typeface="宋体" panose="02010600030101010101" pitchFamily="2" charset="-122"/>
            </a:endParaRPr>
          </a:p>
        </p:txBody>
      </p:sp>
      <p:sp>
        <p:nvSpPr>
          <p:cNvPr id="20485"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6</a:t>
            </a:fld>
            <a:endParaRPr lang="en-US" altLang="en-US" sz="1400" dirty="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不含抽象方法的抽象类</a:t>
            </a:r>
            <a:r>
              <a:rPr lang="en-US" altLang="en-US" kern="1200" dirty="0">
                <a:latin typeface="Courier New" panose="02070309020205020404" pitchFamily="49" charset="0"/>
                <a:ea typeface="宋体" panose="02010600030101010101" pitchFamily="2" charset="-122"/>
                <a:cs typeface="+mj-cs"/>
              </a:rPr>
              <a:t> </a:t>
            </a:r>
          </a:p>
        </p:txBody>
      </p:sp>
      <p:sp>
        <p:nvSpPr>
          <p:cNvPr id="21507" name="内容占位符 11"/>
          <p:cNvSpPr>
            <a:spLocks noGrp="1"/>
          </p:cNvSpPr>
          <p:nvPr>
            <p:ph idx="1"/>
          </p:nvPr>
        </p:nvSpPr>
        <p:spPr/>
        <p:txBody>
          <a:bodyPr vert="horz" wrap="square" lIns="92075" tIns="46038" rIns="92075" bIns="46038" anchor="t" anchorCtr="0"/>
          <a:lstStyle/>
          <a:p>
            <a:pPr eaLnBrk="1" hangingPunct="1">
              <a:spcBef>
                <a:spcPct val="50000"/>
              </a:spcBef>
              <a:buSzPct val="75000"/>
            </a:pPr>
            <a:r>
              <a:rPr lang="zh-CN" altLang="en-US" kern="1200" dirty="0">
                <a:latin typeface="+mn-lt"/>
                <a:ea typeface="宋体" panose="02010600030101010101" pitchFamily="2" charset="-122"/>
                <a:cs typeface="+mn-cs"/>
              </a:rPr>
              <a:t>包含抽象方法的类必须是抽象的。</a:t>
            </a:r>
            <a:endParaRPr lang="en-US" altLang="zh-CN" kern="1200" dirty="0">
              <a:latin typeface="+mn-lt"/>
              <a:ea typeface="宋体" panose="02010600030101010101" pitchFamily="2" charset="-122"/>
              <a:cs typeface="+mn-cs"/>
            </a:endParaRPr>
          </a:p>
          <a:p>
            <a:pPr eaLnBrk="1" hangingPunct="1">
              <a:spcBef>
                <a:spcPct val="50000"/>
              </a:spcBef>
              <a:buSzPct val="75000"/>
              <a:buFont typeface="Wingdings" panose="05000000000000000000" pitchFamily="2" charset="2"/>
              <a:buNone/>
            </a:pPr>
            <a:r>
              <a:rPr lang="en-US" altLang="zh-CN" kern="1200" dirty="0">
                <a:latin typeface="+mn-lt"/>
                <a:ea typeface="宋体" panose="02010600030101010101" pitchFamily="2" charset="-122"/>
                <a:cs typeface="+mn-cs"/>
              </a:rPr>
              <a:t>	</a:t>
            </a:r>
            <a:r>
              <a:rPr lang="zh-CN" altLang="en-US" sz="2400" kern="1200" dirty="0">
                <a:latin typeface="+mn-lt"/>
                <a:ea typeface="宋体" panose="02010600030101010101" pitchFamily="2" charset="-122"/>
                <a:cs typeface="+mn-cs"/>
              </a:rPr>
              <a:t>但是，</a:t>
            </a:r>
            <a:r>
              <a:rPr lang="zh-CN" altLang="en-US" sz="2400" kern="1200" dirty="0">
                <a:solidFill>
                  <a:srgbClr val="FF0000"/>
                </a:solidFill>
                <a:latin typeface="+mn-lt"/>
                <a:ea typeface="宋体" panose="02010600030101010101" pitchFamily="2" charset="-122"/>
                <a:cs typeface="+mn-cs"/>
              </a:rPr>
              <a:t>可以定义一个不包含抽象方法的抽象类</a:t>
            </a:r>
            <a:r>
              <a:rPr lang="zh-CN" altLang="en-US" sz="2400" kern="1200" dirty="0">
                <a:latin typeface="+mn-lt"/>
                <a:ea typeface="宋体" panose="02010600030101010101" pitchFamily="2" charset="-122"/>
                <a:cs typeface="+mn-cs"/>
              </a:rPr>
              <a:t>。这种情况下，也不能使用</a:t>
            </a:r>
            <a:r>
              <a:rPr lang="en-US" altLang="zh-CN" sz="2400" b="1" kern="1200" dirty="0">
                <a:latin typeface="Courier New" panose="02070309020205020404" pitchFamily="49" charset="0"/>
                <a:ea typeface="宋体" panose="02010600030101010101" pitchFamily="2" charset="-122"/>
                <a:cs typeface="+mn-cs"/>
              </a:rPr>
              <a:t>new</a:t>
            </a:r>
            <a:r>
              <a:rPr lang="zh-CN" altLang="en-US" sz="2400" kern="1200" dirty="0">
                <a:latin typeface="+mn-lt"/>
                <a:ea typeface="宋体" panose="02010600030101010101" pitchFamily="2" charset="-122"/>
                <a:cs typeface="+mn-cs"/>
              </a:rPr>
              <a:t>操作符创建该类的实例。这种类是用来定义新子类的基类的。</a:t>
            </a:r>
          </a:p>
          <a:p>
            <a:pPr eaLnBrk="1" hangingPunct="1">
              <a:buSzPct val="75000"/>
            </a:pPr>
            <a:endParaRPr lang="zh-CN" altLang="en-US" kern="1200" dirty="0">
              <a:latin typeface="+mn-lt"/>
              <a:ea typeface="宋体" panose="02010600030101010101" pitchFamily="2" charset="-122"/>
              <a:cs typeface="+mn-cs"/>
            </a:endParaRPr>
          </a:p>
        </p:txBody>
      </p:sp>
      <p:sp>
        <p:nvSpPr>
          <p:cNvPr id="21508"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7</a:t>
            </a:fld>
            <a:endParaRPr lang="en-US" altLang="en-US" sz="1400" dirty="0">
              <a:ea typeface="宋体" panose="02010600030101010101" pitchFamily="2" charset="-122"/>
            </a:endParaRPr>
          </a:p>
        </p:txBody>
      </p:sp>
      <p:sp>
        <p:nvSpPr>
          <p:cNvPr id="21509"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7</a:t>
            </a:fld>
            <a:endParaRPr lang="en-US" altLang="en-US" sz="1400" dirty="0">
              <a:latin typeface="Times New Roman" panose="02020603050405020304" pitchFamily="18" charset="0"/>
            </a:endParaRPr>
          </a:p>
        </p:txBody>
      </p:sp>
      <p:sp>
        <p:nvSpPr>
          <p:cNvPr id="6" name="矩形 5"/>
          <p:cNvSpPr/>
          <p:nvPr/>
        </p:nvSpPr>
        <p:spPr>
          <a:xfrm>
            <a:off x="4701540" y="3276600"/>
            <a:ext cx="3031490" cy="346710"/>
          </a:xfrm>
          <a:prstGeom prst="rect">
            <a:avLst/>
          </a:prstGeom>
          <a:solidFill>
            <a:schemeClr val="accent1">
              <a:alpha val="0"/>
            </a:schemeClr>
          </a:solidFill>
          <a:ln w="12700" cap="flat" cmpd="sng">
            <a:solidFill>
              <a:schemeClr val="tx1"/>
            </a:solidFill>
            <a:prstDash val="solid"/>
            <a:round/>
            <a:headEnd type="none" w="sm" len="sm"/>
            <a:tailEnd type="none" w="sm" len="sm"/>
          </a:ln>
        </p:spPr>
        <p:txBody>
          <a:bodyPr/>
          <a:lstStyle/>
          <a:p>
            <a:pPr algn="ctr"/>
            <a:r>
              <a:rPr lang="zh-CN" altLang="en-US" sz="1800" dirty="0">
                <a:latin typeface="华文楷体" panose="02010600040101010101" pitchFamily="2" charset="-122"/>
                <a:ea typeface="华文楷体" panose="02010600040101010101" pitchFamily="2" charset="-122"/>
              </a:rPr>
              <a:t>包含抽象方法 → 是抽象类</a:t>
            </a:r>
          </a:p>
        </p:txBody>
      </p:sp>
      <p:pic>
        <p:nvPicPr>
          <p:cNvPr id="11" name="图片 10" descr="错.jpg"/>
          <p:cNvPicPr>
            <a:picLocks noChangeAspect="1"/>
          </p:cNvPicPr>
          <p:nvPr/>
        </p:nvPicPr>
        <p:blipFill>
          <a:blip r:embed="rId2"/>
          <a:stretch>
            <a:fillRect/>
          </a:stretch>
        </p:blipFill>
        <p:spPr>
          <a:xfrm>
            <a:off x="7696200" y="3733800"/>
            <a:ext cx="804545" cy="804545"/>
          </a:xfrm>
          <a:prstGeom prst="rect">
            <a:avLst/>
          </a:prstGeom>
          <a:noFill/>
          <a:ln w="9525">
            <a:noFill/>
          </a:ln>
        </p:spPr>
      </p:pic>
      <p:sp>
        <p:nvSpPr>
          <p:cNvPr id="7" name="矩形 6"/>
          <p:cNvSpPr/>
          <p:nvPr/>
        </p:nvSpPr>
        <p:spPr>
          <a:xfrm>
            <a:off x="4701540" y="3962400"/>
            <a:ext cx="3059430" cy="347345"/>
          </a:xfrm>
          <a:prstGeom prst="rect">
            <a:avLst/>
          </a:prstGeom>
          <a:solidFill>
            <a:schemeClr val="accent1">
              <a:alpha val="0"/>
            </a:schemeClr>
          </a:solidFill>
          <a:ln w="12700" cap="flat" cmpd="sng">
            <a:solidFill>
              <a:schemeClr val="tx1"/>
            </a:solidFill>
            <a:prstDash val="solid"/>
            <a:round/>
            <a:headEnd type="none" w="sm" len="sm"/>
            <a:tailEnd type="none" w="sm" len="sm"/>
          </a:ln>
        </p:spPr>
        <p:txBody>
          <a:bodyPr/>
          <a:lstStyle/>
          <a:p>
            <a:pPr algn="ctr"/>
            <a:r>
              <a:rPr lang="zh-CN" altLang="en-US" sz="1800" dirty="0">
                <a:latin typeface="华文楷体" panose="02010600040101010101" pitchFamily="2" charset="-122"/>
                <a:ea typeface="华文楷体" panose="02010600040101010101" pitchFamily="2" charset="-122"/>
              </a:rPr>
              <a:t>是抽象类 → 包含抽象方法</a:t>
            </a:r>
          </a:p>
        </p:txBody>
      </p:sp>
      <p:sp>
        <p:nvSpPr>
          <p:cNvPr id="2" name="文本框 1"/>
          <p:cNvSpPr txBox="1"/>
          <p:nvPr/>
        </p:nvSpPr>
        <p:spPr>
          <a:xfrm>
            <a:off x="4673600" y="4876800"/>
            <a:ext cx="3603625" cy="1014730"/>
          </a:xfrm>
          <a:prstGeom prst="rect">
            <a:avLst/>
          </a:prstGeom>
          <a:noFill/>
        </p:spPr>
        <p:txBody>
          <a:bodyPr wrap="square" rtlCol="0">
            <a:spAutoFit/>
          </a:bodyPr>
          <a:lstStyle/>
          <a:p>
            <a:pPr algn="l"/>
            <a:r>
              <a:rPr lang="en-US" altLang="zh-CN" sz="2000">
                <a:latin typeface="华文楷体" panose="02010600040101010101" pitchFamily="2" charset="-122"/>
                <a:ea typeface="华文楷体" panose="02010600040101010101" pitchFamily="2" charset="-122"/>
                <a:cs typeface="华文楷体" panose="02010600040101010101" pitchFamily="2" charset="-122"/>
              </a:rPr>
              <a:t>“</a:t>
            </a:r>
            <a:r>
              <a:rPr lang="zh-CN" altLang="en-US" sz="2000">
                <a:solidFill>
                  <a:srgbClr val="CC0000"/>
                </a:solidFill>
                <a:latin typeface="华文楷体" panose="02010600040101010101" pitchFamily="2" charset="-122"/>
                <a:ea typeface="华文楷体" panose="02010600040101010101" pitchFamily="2" charset="-122"/>
                <a:cs typeface="华文楷体" panose="02010600040101010101" pitchFamily="2" charset="-122"/>
                <a:sym typeface="+mn-ea"/>
              </a:rPr>
              <a:t>类</a:t>
            </a:r>
            <a:r>
              <a:rPr lang="en-US" altLang="zh-CN" sz="2000">
                <a:solidFill>
                  <a:srgbClr val="CC0000"/>
                </a:solidFill>
                <a:latin typeface="华文楷体" panose="02010600040101010101" pitchFamily="2" charset="-122"/>
                <a:ea typeface="华文楷体" panose="02010600040101010101" pitchFamily="2" charset="-122"/>
                <a:cs typeface="华文楷体" panose="02010600040101010101" pitchFamily="2" charset="-122"/>
                <a:sym typeface="+mn-ea"/>
              </a:rPr>
              <a:t>A</a:t>
            </a:r>
            <a:r>
              <a:rPr lang="zh-CN" altLang="en-US" sz="2000">
                <a:solidFill>
                  <a:srgbClr val="CC0000"/>
                </a:solidFill>
                <a:latin typeface="华文楷体" panose="02010600040101010101" pitchFamily="2" charset="-122"/>
                <a:ea typeface="华文楷体" panose="02010600040101010101" pitchFamily="2" charset="-122"/>
                <a:cs typeface="华文楷体" panose="02010600040101010101" pitchFamily="2" charset="-122"/>
                <a:sym typeface="+mn-ea"/>
              </a:rPr>
              <a:t>包含抽象方法</a:t>
            </a:r>
            <a:r>
              <a:rPr lang="en-US" altLang="zh-CN" sz="2000">
                <a:latin typeface="华文楷体" panose="02010600040101010101" pitchFamily="2" charset="-122"/>
                <a:ea typeface="华文楷体" panose="02010600040101010101" pitchFamily="2" charset="-122"/>
                <a:cs typeface="华文楷体" panose="02010600040101010101" pitchFamily="2" charset="-122"/>
              </a:rPr>
              <a:t>”</a:t>
            </a:r>
            <a:r>
              <a:rPr lang="zh-CN" altLang="en-US" sz="2000">
                <a:latin typeface="华文楷体" panose="02010600040101010101" pitchFamily="2" charset="-122"/>
                <a:ea typeface="华文楷体" panose="02010600040101010101" pitchFamily="2" charset="-122"/>
                <a:cs typeface="华文楷体" panose="02010600040101010101" pitchFamily="2" charset="-122"/>
              </a:rPr>
              <a:t>是</a:t>
            </a:r>
            <a:r>
              <a:rPr lang="en-US" altLang="zh-CN" sz="2000">
                <a:latin typeface="华文楷体" panose="02010600040101010101" pitchFamily="2" charset="-122"/>
                <a:ea typeface="华文楷体" panose="02010600040101010101" pitchFamily="2" charset="-122"/>
                <a:cs typeface="华文楷体" panose="02010600040101010101" pitchFamily="2" charset="-122"/>
              </a:rPr>
              <a:t>“</a:t>
            </a:r>
            <a:r>
              <a:rPr lang="zh-CN" altLang="en-US" sz="2000">
                <a:solidFill>
                  <a:srgbClr val="0070C0"/>
                </a:solidFill>
                <a:latin typeface="华文楷体" panose="02010600040101010101" pitchFamily="2" charset="-122"/>
                <a:ea typeface="华文楷体" panose="02010600040101010101" pitchFamily="2" charset="-122"/>
                <a:cs typeface="华文楷体" panose="02010600040101010101" pitchFamily="2" charset="-122"/>
              </a:rPr>
              <a:t>类</a:t>
            </a:r>
            <a:r>
              <a:rPr lang="en-US" altLang="zh-CN" sz="2000">
                <a:solidFill>
                  <a:srgbClr val="0070C0"/>
                </a:solidFill>
                <a:latin typeface="华文楷体" panose="02010600040101010101" pitchFamily="2" charset="-122"/>
                <a:ea typeface="华文楷体" panose="02010600040101010101" pitchFamily="2" charset="-122"/>
                <a:cs typeface="华文楷体" panose="02010600040101010101" pitchFamily="2" charset="-122"/>
              </a:rPr>
              <a:t>A</a:t>
            </a:r>
            <a:r>
              <a:rPr lang="zh-CN" altLang="en-US" sz="2000">
                <a:solidFill>
                  <a:srgbClr val="0070C0"/>
                </a:solidFill>
                <a:latin typeface="华文楷体" panose="02010600040101010101" pitchFamily="2" charset="-122"/>
                <a:ea typeface="华文楷体" panose="02010600040101010101" pitchFamily="2" charset="-122"/>
                <a:cs typeface="华文楷体" panose="02010600040101010101" pitchFamily="2" charset="-122"/>
              </a:rPr>
              <a:t>是抽象类</a:t>
            </a:r>
            <a:r>
              <a:rPr lang="en-US" altLang="zh-CN" sz="2000">
                <a:latin typeface="华文楷体" panose="02010600040101010101" pitchFamily="2" charset="-122"/>
                <a:ea typeface="华文楷体" panose="02010600040101010101" pitchFamily="2" charset="-122"/>
                <a:cs typeface="华文楷体" panose="02010600040101010101" pitchFamily="2" charset="-122"/>
              </a:rPr>
              <a:t>”</a:t>
            </a:r>
            <a:r>
              <a:rPr lang="zh-CN" altLang="en-US" sz="2000">
                <a:latin typeface="华文楷体" panose="02010600040101010101" pitchFamily="2" charset="-122"/>
                <a:ea typeface="华文楷体" panose="02010600040101010101" pitchFamily="2" charset="-122"/>
                <a:cs typeface="华文楷体" panose="02010600040101010101" pitchFamily="2" charset="-122"/>
              </a:rPr>
              <a:t>的充分但非必要条件</a:t>
            </a:r>
          </a:p>
        </p:txBody>
      </p:sp>
      <p:sp>
        <p:nvSpPr>
          <p:cNvPr id="3" name="文本框 2"/>
          <p:cNvSpPr txBox="1"/>
          <p:nvPr/>
        </p:nvSpPr>
        <p:spPr>
          <a:xfrm>
            <a:off x="838200" y="3124200"/>
            <a:ext cx="3251835" cy="3046095"/>
          </a:xfrm>
          <a:prstGeom prst="rect">
            <a:avLst/>
          </a:prstGeom>
          <a:noFill/>
          <a:ln w="12700" cmpd="sng">
            <a:solidFill>
              <a:srgbClr val="C00000"/>
            </a:solidFill>
            <a:prstDash val="solid"/>
          </a:ln>
        </p:spPr>
        <p:txBody>
          <a:bodyPr wrap="square" rtlCol="0">
            <a:spAutoFit/>
          </a:bodyPr>
          <a:lstStyle/>
          <a:p>
            <a:r>
              <a:rPr lang="en-US" altLang="zh-CN" sz="1600" b="1">
                <a:solidFill>
                  <a:srgbClr val="CC0000"/>
                </a:solidFill>
                <a:latin typeface="Courier New" panose="02070309020205020404" pitchFamily="49" charset="0"/>
                <a:ea typeface="楷体" panose="02010609060101010101" charset="-122"/>
                <a:cs typeface="Courier New" panose="02070309020205020404" pitchFamily="49" charset="0"/>
              </a:rPr>
              <a:t>abstract </a:t>
            </a:r>
            <a:r>
              <a:rPr lang="en-US" altLang="zh-CN" sz="1600" b="1">
                <a:latin typeface="Courier New" panose="02070309020205020404" pitchFamily="49" charset="0"/>
                <a:ea typeface="楷体" panose="02010609060101010101" charset="-122"/>
                <a:cs typeface="Courier New" panose="02070309020205020404" pitchFamily="49" charset="0"/>
              </a:rPr>
              <a:t>class MyClass {</a:t>
            </a:r>
          </a:p>
          <a:p>
            <a:r>
              <a:rPr lang="en-US" altLang="zh-CN" sz="1600" b="1">
                <a:latin typeface="Courier New" panose="02070309020205020404" pitchFamily="49" charset="0"/>
                <a:ea typeface="楷体" panose="02010609060101010101" charset="-122"/>
                <a:cs typeface="Courier New" panose="02070309020205020404" pitchFamily="49" charset="0"/>
                <a:sym typeface="+mn-ea"/>
              </a:rPr>
              <a:t>public void myMethod1()</a:t>
            </a:r>
            <a:r>
              <a:rPr lang="en-US" altLang="zh-CN" sz="1600" b="1">
                <a:highlight>
                  <a:srgbClr val="FFFF00"/>
                </a:highlight>
                <a:latin typeface="Courier New" panose="02070309020205020404" pitchFamily="49" charset="0"/>
                <a:ea typeface="楷体" panose="02010609060101010101" charset="-122"/>
                <a:cs typeface="Courier New" panose="02070309020205020404" pitchFamily="49" charset="0"/>
                <a:sym typeface="+mn-ea"/>
              </a:rPr>
              <a:t>{</a:t>
            </a:r>
            <a:endParaRPr lang="en-US" altLang="zh-CN" sz="1600" b="1">
              <a:latin typeface="Courier New" panose="02070309020205020404" pitchFamily="49" charset="0"/>
              <a:ea typeface="楷体" panose="02010609060101010101" charset="-122"/>
              <a:cs typeface="Courier New" panose="02070309020205020404" pitchFamily="49" charset="0"/>
              <a:sym typeface="+mn-ea"/>
            </a:endParaRPr>
          </a:p>
          <a:p>
            <a:pPr indent="457200"/>
            <a:r>
              <a:rPr lang="en-US" altLang="zh-CN" sz="1600" b="1">
                <a:latin typeface="Courier New" panose="02070309020205020404" pitchFamily="49" charset="0"/>
                <a:ea typeface="楷体" panose="02010609060101010101" charset="-122"/>
                <a:cs typeface="Courier New" panose="02070309020205020404" pitchFamily="49" charset="0"/>
                <a:sym typeface="+mn-ea"/>
              </a:rPr>
              <a:t>具体实现</a:t>
            </a:r>
            <a:r>
              <a:rPr lang="zh-CN" altLang="en-US" sz="1600" b="1">
                <a:latin typeface="Courier New" panose="02070309020205020404" pitchFamily="49" charset="0"/>
                <a:ea typeface="楷体" panose="02010609060101010101" charset="-122"/>
                <a:cs typeface="Courier New" panose="02070309020205020404" pitchFamily="49" charset="0"/>
                <a:sym typeface="+mn-ea"/>
              </a:rPr>
              <a:t>的</a:t>
            </a:r>
            <a:r>
              <a:rPr lang="en-US" altLang="zh-CN" sz="1600" b="1">
                <a:latin typeface="Courier New" panose="02070309020205020404" pitchFamily="49" charset="0"/>
                <a:ea typeface="楷体" panose="02010609060101010101" charset="-122"/>
                <a:cs typeface="Courier New" panose="02070309020205020404" pitchFamily="49" charset="0"/>
                <a:sym typeface="+mn-ea"/>
              </a:rPr>
              <a:t>代码</a:t>
            </a:r>
            <a:r>
              <a:rPr lang="en-US" altLang="zh-CN" sz="1600" b="1">
                <a:highlight>
                  <a:srgbClr val="FFFF00"/>
                </a:highlight>
                <a:latin typeface="Courier New" panose="02070309020205020404" pitchFamily="49" charset="0"/>
                <a:ea typeface="楷体" panose="02010609060101010101" charset="-122"/>
                <a:cs typeface="Courier New" panose="02070309020205020404" pitchFamily="49" charset="0"/>
                <a:sym typeface="+mn-ea"/>
              </a:rPr>
              <a:t>}</a:t>
            </a:r>
            <a:r>
              <a:rPr lang="en-US" altLang="zh-CN" sz="1600" b="1">
                <a:latin typeface="Courier New" panose="02070309020205020404" pitchFamily="49" charset="0"/>
                <a:ea typeface="楷体" panose="02010609060101010101" charset="-122"/>
                <a:cs typeface="Courier New" panose="02070309020205020404" pitchFamily="49" charset="0"/>
                <a:sym typeface="+mn-ea"/>
              </a:rPr>
              <a:t>;</a:t>
            </a:r>
          </a:p>
          <a:p>
            <a:endParaRPr lang="en-US" altLang="zh-CN" sz="1600" b="1">
              <a:latin typeface="Courier New" panose="02070309020205020404" pitchFamily="49" charset="0"/>
              <a:ea typeface="楷体" panose="02010609060101010101" charset="-122"/>
              <a:cs typeface="Courier New" panose="02070309020205020404" pitchFamily="49" charset="0"/>
              <a:sym typeface="+mn-ea"/>
            </a:endParaRPr>
          </a:p>
          <a:p>
            <a:r>
              <a:rPr lang="en-US" altLang="zh-CN" sz="1600" b="1">
                <a:latin typeface="Courier New" panose="02070309020205020404" pitchFamily="49" charset="0"/>
                <a:ea typeface="楷体" panose="02010609060101010101" charset="-122"/>
                <a:cs typeface="Courier New" panose="02070309020205020404" pitchFamily="49" charset="0"/>
                <a:sym typeface="+mn-ea"/>
              </a:rPr>
              <a:t>public void myMethod2()</a:t>
            </a:r>
            <a:r>
              <a:rPr lang="en-US" altLang="zh-CN" sz="1600" b="1">
                <a:highlight>
                  <a:srgbClr val="FFFF00"/>
                </a:highlight>
                <a:latin typeface="Courier New" panose="02070309020205020404" pitchFamily="49" charset="0"/>
                <a:ea typeface="楷体" panose="02010609060101010101" charset="-122"/>
                <a:cs typeface="Courier New" panose="02070309020205020404" pitchFamily="49" charset="0"/>
                <a:sym typeface="+mn-ea"/>
              </a:rPr>
              <a:t>{</a:t>
            </a:r>
            <a:endParaRPr lang="en-US" altLang="zh-CN" sz="1600" b="1">
              <a:latin typeface="Courier New" panose="02070309020205020404" pitchFamily="49" charset="0"/>
              <a:ea typeface="楷体" panose="02010609060101010101" charset="-122"/>
              <a:cs typeface="Courier New" panose="02070309020205020404" pitchFamily="49" charset="0"/>
              <a:sym typeface="+mn-ea"/>
            </a:endParaRPr>
          </a:p>
          <a:p>
            <a:pPr lvl="1"/>
            <a:r>
              <a:rPr lang="en-US" altLang="zh-CN" sz="1600" b="1">
                <a:latin typeface="Courier New" panose="02070309020205020404" pitchFamily="49" charset="0"/>
                <a:ea typeface="楷体" panose="02010609060101010101" charset="-122"/>
                <a:cs typeface="Courier New" panose="02070309020205020404" pitchFamily="49" charset="0"/>
                <a:sym typeface="+mn-ea"/>
              </a:rPr>
              <a:t>具体实现</a:t>
            </a:r>
            <a:r>
              <a:rPr lang="zh-CN" altLang="en-US" sz="1600" b="1">
                <a:latin typeface="Courier New" panose="02070309020205020404" pitchFamily="49" charset="0"/>
                <a:ea typeface="楷体" panose="02010609060101010101" charset="-122"/>
                <a:cs typeface="Courier New" panose="02070309020205020404" pitchFamily="49" charset="0"/>
                <a:sym typeface="+mn-ea"/>
              </a:rPr>
              <a:t>的</a:t>
            </a:r>
            <a:r>
              <a:rPr lang="en-US" altLang="zh-CN" sz="1600" b="1">
                <a:latin typeface="Courier New" panose="02070309020205020404" pitchFamily="49" charset="0"/>
                <a:ea typeface="楷体" panose="02010609060101010101" charset="-122"/>
                <a:cs typeface="Courier New" panose="02070309020205020404" pitchFamily="49" charset="0"/>
                <a:sym typeface="+mn-ea"/>
              </a:rPr>
              <a:t>代码</a:t>
            </a:r>
            <a:r>
              <a:rPr lang="en-US" altLang="zh-CN" sz="1600" b="1">
                <a:highlight>
                  <a:srgbClr val="FFFF00"/>
                </a:highlight>
                <a:latin typeface="Courier New" panose="02070309020205020404" pitchFamily="49" charset="0"/>
                <a:ea typeface="楷体" panose="02010609060101010101" charset="-122"/>
                <a:cs typeface="Courier New" panose="02070309020205020404" pitchFamily="49" charset="0"/>
                <a:sym typeface="+mn-ea"/>
              </a:rPr>
              <a:t>}</a:t>
            </a:r>
            <a:r>
              <a:rPr lang="en-US" altLang="zh-CN" sz="1600" b="1">
                <a:latin typeface="Courier New" panose="02070309020205020404" pitchFamily="49" charset="0"/>
                <a:ea typeface="楷体" panose="02010609060101010101" charset="-122"/>
                <a:cs typeface="Courier New" panose="02070309020205020404" pitchFamily="49" charset="0"/>
                <a:sym typeface="+mn-ea"/>
              </a:rPr>
              <a:t>;</a:t>
            </a:r>
          </a:p>
          <a:p>
            <a:endParaRPr lang="en-US" altLang="zh-CN" sz="1600" b="1">
              <a:latin typeface="Courier New" panose="02070309020205020404" pitchFamily="49" charset="0"/>
              <a:ea typeface="楷体" panose="02010609060101010101" charset="-122"/>
              <a:cs typeface="Courier New" panose="02070309020205020404" pitchFamily="49" charset="0"/>
              <a:sym typeface="+mn-ea"/>
            </a:endParaRPr>
          </a:p>
          <a:p>
            <a:pPr indent="457200"/>
            <a:r>
              <a:rPr lang="en-US" altLang="zh-CN" sz="1600" b="1">
                <a:latin typeface="Courier New" panose="02070309020205020404" pitchFamily="49" charset="0"/>
                <a:ea typeface="楷体" panose="02010609060101010101" charset="-122"/>
                <a:cs typeface="Courier New" panose="02070309020205020404" pitchFamily="49" charset="0"/>
                <a:sym typeface="+mn-ea"/>
              </a:rPr>
              <a:t>……</a:t>
            </a:r>
          </a:p>
          <a:p>
            <a:endParaRPr lang="en-US" altLang="zh-CN" sz="1600" b="1">
              <a:latin typeface="Courier New" panose="02070309020205020404" pitchFamily="49" charset="0"/>
              <a:ea typeface="楷体" panose="02010609060101010101" charset="-122"/>
              <a:cs typeface="Courier New" panose="02070309020205020404" pitchFamily="49" charset="0"/>
              <a:sym typeface="+mn-ea"/>
            </a:endParaRPr>
          </a:p>
          <a:p>
            <a:r>
              <a:rPr lang="en-US" altLang="zh-CN" sz="1600" b="1">
                <a:latin typeface="Courier New" panose="02070309020205020404" pitchFamily="49" charset="0"/>
                <a:ea typeface="楷体" panose="02010609060101010101" charset="-122"/>
                <a:cs typeface="Courier New" panose="02070309020205020404" pitchFamily="49" charset="0"/>
                <a:sym typeface="+mn-ea"/>
              </a:rPr>
              <a:t>public void myMethodN()</a:t>
            </a:r>
            <a:r>
              <a:rPr lang="en-US" altLang="zh-CN" sz="1600" b="1">
                <a:highlight>
                  <a:srgbClr val="FFFF00"/>
                </a:highlight>
                <a:latin typeface="Courier New" panose="02070309020205020404" pitchFamily="49" charset="0"/>
                <a:ea typeface="楷体" panose="02010609060101010101" charset="-122"/>
                <a:cs typeface="Courier New" panose="02070309020205020404" pitchFamily="49" charset="0"/>
                <a:sym typeface="+mn-ea"/>
              </a:rPr>
              <a:t>{</a:t>
            </a:r>
            <a:endParaRPr lang="en-US" altLang="zh-CN" sz="1600" b="1">
              <a:latin typeface="Courier New" panose="02070309020205020404" pitchFamily="49" charset="0"/>
              <a:ea typeface="楷体" panose="02010609060101010101" charset="-122"/>
              <a:cs typeface="Courier New" panose="02070309020205020404" pitchFamily="49" charset="0"/>
              <a:sym typeface="+mn-ea"/>
            </a:endParaRPr>
          </a:p>
          <a:p>
            <a:pPr indent="457200"/>
            <a:r>
              <a:rPr lang="en-US" altLang="zh-CN" sz="1600" b="1">
                <a:latin typeface="Courier New" panose="02070309020205020404" pitchFamily="49" charset="0"/>
                <a:ea typeface="楷体" panose="02010609060101010101" charset="-122"/>
                <a:cs typeface="Courier New" panose="02070309020205020404" pitchFamily="49" charset="0"/>
                <a:sym typeface="+mn-ea"/>
              </a:rPr>
              <a:t>具体实现</a:t>
            </a:r>
            <a:r>
              <a:rPr lang="zh-CN" altLang="en-US" sz="1600" b="1">
                <a:latin typeface="Courier New" panose="02070309020205020404" pitchFamily="49" charset="0"/>
                <a:ea typeface="楷体" panose="02010609060101010101" charset="-122"/>
                <a:cs typeface="Courier New" panose="02070309020205020404" pitchFamily="49" charset="0"/>
                <a:sym typeface="+mn-ea"/>
              </a:rPr>
              <a:t>的</a:t>
            </a:r>
            <a:r>
              <a:rPr lang="en-US" altLang="zh-CN" sz="1600" b="1">
                <a:latin typeface="Courier New" panose="02070309020205020404" pitchFamily="49" charset="0"/>
                <a:ea typeface="楷体" panose="02010609060101010101" charset="-122"/>
                <a:cs typeface="Courier New" panose="02070309020205020404" pitchFamily="49" charset="0"/>
                <a:sym typeface="+mn-ea"/>
              </a:rPr>
              <a:t>代码</a:t>
            </a:r>
            <a:r>
              <a:rPr lang="en-US" altLang="zh-CN" sz="1600" b="1">
                <a:highlight>
                  <a:srgbClr val="FFFF00"/>
                </a:highlight>
                <a:latin typeface="Courier New" panose="02070309020205020404" pitchFamily="49" charset="0"/>
                <a:ea typeface="楷体" panose="02010609060101010101" charset="-122"/>
                <a:cs typeface="Courier New" panose="02070309020205020404" pitchFamily="49" charset="0"/>
                <a:sym typeface="+mn-ea"/>
              </a:rPr>
              <a:t>}</a:t>
            </a:r>
            <a:r>
              <a:rPr lang="en-US" altLang="zh-CN" sz="1600" b="1">
                <a:latin typeface="Courier New" panose="02070309020205020404" pitchFamily="49" charset="0"/>
                <a:ea typeface="楷体" panose="02010609060101010101" charset="-122"/>
                <a:cs typeface="Courier New" panose="02070309020205020404" pitchFamily="49" charset="0"/>
                <a:sym typeface="+mn-ea"/>
              </a:rPr>
              <a:t>;</a:t>
            </a:r>
            <a:endParaRPr lang="en-US" altLang="zh-CN" sz="1600" b="1">
              <a:latin typeface="Courier New" panose="02070309020205020404" pitchFamily="49" charset="0"/>
              <a:ea typeface="楷体" panose="02010609060101010101" charset="-122"/>
              <a:cs typeface="Courier New" panose="02070309020205020404" pitchFamily="49" charset="0"/>
            </a:endParaRPr>
          </a:p>
          <a:p>
            <a:r>
              <a:rPr lang="en-US" altLang="zh-CN" sz="1600" b="1">
                <a:latin typeface="Courier New" panose="02070309020205020404" pitchFamily="49" charset="0"/>
                <a:ea typeface="楷体" panose="02010609060101010101" charset="-122"/>
                <a:cs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P spid="2" grpId="0"/>
      <p:bldP spid="2" grpId="1"/>
      <p:bldP spid="3" grpId="0" animBg="1"/>
      <p:bldP spid="3"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vert="horz" wrap="square" lIns="92075" tIns="46038" rIns="92075" bIns="46038" anchor="ctr" anchorCtr="0"/>
          <a:lstStyle/>
          <a:p>
            <a:pPr eaLnBrk="1" hangingPunct="1">
              <a:buNone/>
            </a:pPr>
            <a:r>
              <a:rPr lang="zh-CN" altLang="en-US" sz="3200" kern="1200" dirty="0">
                <a:latin typeface="Courier New" panose="02070309020205020404" pitchFamily="49" charset="0"/>
                <a:ea typeface="宋体" panose="02010600030101010101" pitchFamily="2" charset="-122"/>
                <a:cs typeface="+mj-cs"/>
              </a:rPr>
              <a:t>覆盖父类方法并将它定义为抽象的</a:t>
            </a:r>
            <a:r>
              <a:rPr lang="en-US" altLang="en-US" sz="3200" kern="1200" dirty="0">
                <a:latin typeface="Courier New" panose="02070309020205020404" pitchFamily="49" charset="0"/>
                <a:ea typeface="宋体" panose="02010600030101010101" pitchFamily="2" charset="-122"/>
                <a:cs typeface="+mj-cs"/>
              </a:rPr>
              <a:t> </a:t>
            </a:r>
          </a:p>
        </p:txBody>
      </p:sp>
      <p:sp>
        <p:nvSpPr>
          <p:cNvPr id="22531" name="内容占位符 5"/>
          <p:cNvSpPr>
            <a:spLocks noGrp="1"/>
          </p:cNvSpPr>
          <p:nvPr>
            <p:ph idx="1"/>
          </p:nvPr>
        </p:nvSpPr>
        <p:spPr/>
        <p:txBody>
          <a:bodyPr vert="horz" wrap="square" lIns="92075" tIns="46038" rIns="92075" bIns="46038" anchor="t" anchorCtr="0"/>
          <a:lstStyle/>
          <a:p>
            <a:pPr eaLnBrk="1" hangingPunct="1">
              <a:spcBef>
                <a:spcPct val="50000"/>
              </a:spcBef>
              <a:buSzPct val="75000"/>
            </a:pPr>
            <a:r>
              <a:rPr lang="zh-CN" altLang="en-US" kern="1200" dirty="0">
                <a:latin typeface="+mn-lt"/>
                <a:ea typeface="宋体" panose="02010600030101010101" pitchFamily="2" charset="-122"/>
                <a:cs typeface="+mn-cs"/>
              </a:rPr>
              <a:t>子类可以覆盖父类的方法（非抽象方法），并将它定义为</a:t>
            </a:r>
            <a:r>
              <a:rPr lang="en-US" altLang="zh-CN" b="1" kern="1200" dirty="0">
                <a:latin typeface="Courier New" panose="02070309020205020404" pitchFamily="49" charset="0"/>
                <a:ea typeface="宋体" panose="02010600030101010101" pitchFamily="2" charset="-122"/>
                <a:cs typeface="+mn-cs"/>
              </a:rPr>
              <a:t>abstract</a:t>
            </a:r>
            <a:r>
              <a:rPr lang="zh-CN" altLang="en-US" kern="1200" dirty="0">
                <a:latin typeface="+mn-lt"/>
                <a:ea typeface="宋体" panose="02010600030101010101" pitchFamily="2" charset="-122"/>
                <a:cs typeface="+mn-cs"/>
              </a:rPr>
              <a:t>。</a:t>
            </a:r>
            <a:endParaRPr lang="en-US" altLang="zh-CN" kern="1200" dirty="0">
              <a:latin typeface="+mn-lt"/>
              <a:ea typeface="宋体" panose="02010600030101010101" pitchFamily="2" charset="-122"/>
              <a:cs typeface="+mn-cs"/>
            </a:endParaRPr>
          </a:p>
          <a:p>
            <a:pPr eaLnBrk="1" hangingPunct="1">
              <a:spcBef>
                <a:spcPct val="50000"/>
              </a:spcBef>
              <a:buSzPct val="75000"/>
              <a:buFont typeface="Wingdings" panose="05000000000000000000" pitchFamily="2" charset="2"/>
              <a:buNone/>
            </a:pPr>
            <a:r>
              <a:rPr lang="en-US" altLang="zh-CN" kern="1200" dirty="0">
                <a:latin typeface="+mn-lt"/>
                <a:ea typeface="宋体" panose="02010600030101010101" pitchFamily="2" charset="-122"/>
                <a:cs typeface="+mn-cs"/>
              </a:rPr>
              <a:t>	</a:t>
            </a:r>
            <a:r>
              <a:rPr lang="zh-CN" altLang="en-US" kern="1200" dirty="0">
                <a:latin typeface="+mn-lt"/>
                <a:ea typeface="宋体" panose="02010600030101010101" pitchFamily="2" charset="-122"/>
                <a:cs typeface="+mn-cs"/>
              </a:rPr>
              <a:t>这虽然少见，但是它在当父类的方法实现在子类中变得无效时很有用。这种情况下，子类必须定义为</a:t>
            </a:r>
            <a:r>
              <a:rPr lang="en-US" altLang="zh-CN" b="1" kern="1200" dirty="0">
                <a:latin typeface="Courier New" panose="02070309020205020404" pitchFamily="49" charset="0"/>
                <a:ea typeface="宋体" panose="02010600030101010101" pitchFamily="2" charset="-122"/>
                <a:cs typeface="+mn-cs"/>
              </a:rPr>
              <a:t>abstract</a:t>
            </a:r>
            <a:r>
              <a:rPr lang="zh-CN" altLang="en-US" kern="1200" dirty="0">
                <a:latin typeface="+mn-lt"/>
                <a:ea typeface="宋体" panose="02010600030101010101" pitchFamily="2" charset="-122"/>
                <a:cs typeface="+mn-cs"/>
              </a:rPr>
              <a:t>。</a:t>
            </a:r>
          </a:p>
          <a:p>
            <a:pPr eaLnBrk="1" hangingPunct="1">
              <a:buSzPct val="75000"/>
            </a:pPr>
            <a:endParaRPr lang="zh-CN" altLang="en-US" kern="1200" dirty="0">
              <a:latin typeface="+mn-lt"/>
              <a:ea typeface="宋体" panose="02010600030101010101" pitchFamily="2" charset="-122"/>
              <a:cs typeface="+mn-cs"/>
            </a:endParaRPr>
          </a:p>
        </p:txBody>
      </p:sp>
      <p:sp>
        <p:nvSpPr>
          <p:cNvPr id="22532"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8</a:t>
            </a:fld>
            <a:endParaRPr lang="en-US" altLang="en-US" sz="1400" dirty="0">
              <a:ea typeface="宋体" panose="02010600030101010101" pitchFamily="2" charset="-122"/>
            </a:endParaRPr>
          </a:p>
        </p:txBody>
      </p:sp>
      <p:sp>
        <p:nvSpPr>
          <p:cNvPr id="22533"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8</a:t>
            </a:fld>
            <a:endParaRPr lang="en-US" altLang="en-US" sz="1400" dirty="0">
              <a:latin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vert="horz" wrap="square" lIns="92075" tIns="46038" rIns="92075" bIns="46038" anchor="ctr" anchorCtr="0"/>
          <a:lstStyle/>
          <a:p>
            <a:pPr eaLnBrk="1" hangingPunct="1">
              <a:buNone/>
            </a:pPr>
            <a:r>
              <a:rPr lang="zh-CN" altLang="en-US" kern="1200" dirty="0">
                <a:latin typeface="Courier New" panose="02070309020205020404" pitchFamily="49" charset="0"/>
                <a:ea typeface="宋体" panose="02010600030101010101" pitchFamily="2" charset="-122"/>
                <a:cs typeface="+mj-cs"/>
              </a:rPr>
              <a:t>抽象类的父类可以是非抽象的</a:t>
            </a:r>
            <a:r>
              <a:rPr lang="en-US" altLang="en-US" kern="1200" dirty="0">
                <a:latin typeface="Courier New" panose="02070309020205020404" pitchFamily="49" charset="0"/>
                <a:ea typeface="宋体" panose="02010600030101010101" pitchFamily="2" charset="-122"/>
                <a:cs typeface="+mj-cs"/>
              </a:rPr>
              <a:t> </a:t>
            </a:r>
          </a:p>
        </p:txBody>
      </p:sp>
      <p:sp>
        <p:nvSpPr>
          <p:cNvPr id="23555" name="内容占位符 5"/>
          <p:cNvSpPr>
            <a:spLocks noGrp="1"/>
          </p:cNvSpPr>
          <p:nvPr>
            <p:ph idx="1"/>
          </p:nvPr>
        </p:nvSpPr>
        <p:spPr/>
        <p:txBody>
          <a:bodyPr vert="horz" wrap="square" lIns="92075" tIns="46038" rIns="92075" bIns="46038" anchor="t" anchorCtr="0"/>
          <a:lstStyle/>
          <a:p>
            <a:pPr eaLnBrk="1" hangingPunct="1">
              <a:spcBef>
                <a:spcPct val="50000"/>
              </a:spcBef>
              <a:buSzPct val="75000"/>
            </a:pPr>
            <a:r>
              <a:rPr lang="zh-CN" altLang="en-US" kern="1200" dirty="0">
                <a:latin typeface="+mn-lt"/>
                <a:ea typeface="宋体" panose="02010600030101010101" pitchFamily="2" charset="-122"/>
                <a:cs typeface="+mn-cs"/>
              </a:rPr>
              <a:t>即使子类的父类是具体的，子类也可以是抽象的。（</a:t>
            </a:r>
            <a:r>
              <a:rPr lang="en-US" altLang="zh-CN" kern="1200" dirty="0">
                <a:latin typeface="+mn-lt"/>
                <a:ea typeface="宋体" panose="02010600030101010101" pitchFamily="2" charset="-122"/>
                <a:cs typeface="+mn-cs"/>
              </a:rPr>
              <a:t> 抽象</a:t>
            </a:r>
            <a:r>
              <a:rPr lang="zh-CN" altLang="en-US" kern="1200" dirty="0">
                <a:latin typeface="+mn-lt"/>
                <a:ea typeface="宋体" panose="02010600030101010101" pitchFamily="2" charset="-122"/>
                <a:cs typeface="+mn-cs"/>
              </a:rPr>
              <a:t>类可以从非抽象类派生）</a:t>
            </a:r>
            <a:endParaRPr lang="en-US" altLang="zh-CN" kern="1200" dirty="0">
              <a:latin typeface="+mn-lt"/>
              <a:ea typeface="宋体" panose="02010600030101010101" pitchFamily="2" charset="-122"/>
              <a:cs typeface="+mn-cs"/>
            </a:endParaRPr>
          </a:p>
          <a:p>
            <a:pPr eaLnBrk="1" hangingPunct="1">
              <a:spcBef>
                <a:spcPct val="50000"/>
              </a:spcBef>
              <a:buSzPct val="75000"/>
            </a:pPr>
            <a:endParaRPr lang="en-US" altLang="zh-CN" kern="1200" dirty="0">
              <a:latin typeface="+mn-lt"/>
              <a:ea typeface="宋体" panose="02010600030101010101" pitchFamily="2" charset="-122"/>
              <a:cs typeface="+mn-cs"/>
            </a:endParaRPr>
          </a:p>
          <a:p>
            <a:pPr eaLnBrk="1" hangingPunct="1">
              <a:spcBef>
                <a:spcPct val="50000"/>
              </a:spcBef>
              <a:buSzPct val="75000"/>
              <a:buFont typeface="Wingdings" panose="05000000000000000000" pitchFamily="2" charset="2"/>
              <a:buNone/>
            </a:pPr>
            <a:r>
              <a:rPr lang="en-US" altLang="zh-CN" sz="2400" kern="1200" dirty="0">
                <a:latin typeface="+mn-lt"/>
                <a:ea typeface="宋体" panose="02010600030101010101" pitchFamily="2" charset="-122"/>
                <a:cs typeface="+mn-cs"/>
              </a:rPr>
              <a:t>	</a:t>
            </a:r>
            <a:r>
              <a:rPr lang="zh-CN" altLang="en-US" sz="2400" kern="1200" dirty="0">
                <a:latin typeface="+mn-lt"/>
                <a:ea typeface="宋体" panose="02010600030101010101" pitchFamily="2" charset="-122"/>
                <a:cs typeface="+mn-cs"/>
              </a:rPr>
              <a:t>例如</a:t>
            </a:r>
            <a:r>
              <a:rPr lang="en-US" altLang="zh-CN" sz="2400" b="1" kern="1200" dirty="0">
                <a:latin typeface="Courier New" panose="02070309020205020404" pitchFamily="49" charset="0"/>
                <a:ea typeface="宋体" panose="02010600030101010101" pitchFamily="2" charset="-122"/>
                <a:cs typeface="+mn-cs"/>
              </a:rPr>
              <a:t>Object</a:t>
            </a:r>
            <a:r>
              <a:rPr lang="zh-CN" altLang="en-US" sz="2400" kern="1200" dirty="0">
                <a:latin typeface="+mn-lt"/>
                <a:ea typeface="宋体" panose="02010600030101010101" pitchFamily="2" charset="-122"/>
                <a:cs typeface="+mn-cs"/>
              </a:rPr>
              <a:t>类是具体的（非抽象的），但是它的子类如</a:t>
            </a:r>
            <a:r>
              <a:rPr lang="en-US" altLang="zh-CN" sz="2400" b="1" kern="1200" dirty="0">
                <a:latin typeface="Courier New" panose="02070309020205020404" pitchFamily="49" charset="0"/>
                <a:ea typeface="宋体" panose="02010600030101010101" pitchFamily="2" charset="-122"/>
                <a:cs typeface="+mn-cs"/>
              </a:rPr>
              <a:t>GeometricObject</a:t>
            </a:r>
            <a:r>
              <a:rPr lang="zh-CN" altLang="en-US" sz="2400" kern="1200" dirty="0">
                <a:latin typeface="+mn-lt"/>
                <a:ea typeface="宋体" panose="02010600030101010101" pitchFamily="2" charset="-122"/>
                <a:cs typeface="+mn-cs"/>
              </a:rPr>
              <a:t>可以是抽象的（有抽象方法例如</a:t>
            </a:r>
            <a:r>
              <a:rPr lang="en-US" altLang="zh-CN" sz="2400" b="1" kern="1200" dirty="0">
                <a:latin typeface="Courier New" panose="02070309020205020404" pitchFamily="49" charset="0"/>
                <a:ea typeface="宋体" panose="02010600030101010101" pitchFamily="2" charset="-122"/>
                <a:cs typeface="+mn-cs"/>
              </a:rPr>
              <a:t>getArea</a:t>
            </a:r>
            <a:r>
              <a:rPr lang="zh-CN" altLang="en-US" sz="2400" kern="1200" dirty="0">
                <a:latin typeface="+mn-lt"/>
                <a:ea typeface="宋体" panose="02010600030101010101" pitchFamily="2" charset="-122"/>
                <a:cs typeface="+mn-cs"/>
              </a:rPr>
              <a:t>）。</a:t>
            </a:r>
            <a:endParaRPr lang="en-US" altLang="en-US" sz="2400" kern="1200" dirty="0">
              <a:latin typeface="+mn-lt"/>
              <a:ea typeface="宋体" panose="02010600030101010101" pitchFamily="2" charset="-122"/>
              <a:cs typeface="+mn-cs"/>
            </a:endParaRPr>
          </a:p>
          <a:p>
            <a:pPr eaLnBrk="1" hangingPunct="1">
              <a:buSzPct val="75000"/>
            </a:pPr>
            <a:endParaRPr lang="zh-CN" altLang="en-US" kern="1200" dirty="0">
              <a:latin typeface="+mn-lt"/>
              <a:ea typeface="宋体" panose="02010600030101010101" pitchFamily="2" charset="-122"/>
              <a:cs typeface="+mn-cs"/>
            </a:endParaRPr>
          </a:p>
        </p:txBody>
      </p:sp>
      <p:sp>
        <p:nvSpPr>
          <p:cNvPr id="23556" name="Slide Number Placeholder 2"/>
          <p:cNvSpPr txBox="1">
            <a:spLocks noGrp="1"/>
          </p:cNvSpPr>
          <p:nvPr>
            <p:ph type="sldNum" sz="quarter" idx="4"/>
          </p:nvPr>
        </p:nvSpPr>
        <p:spPr/>
        <p:txBody>
          <a:bodyPr wrap="none" lIns="92075" tIns="46038" rIns="92075" bIns="46038"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mn-ea"/>
                <a:cs typeface="+mn-cs"/>
              </a:defRPr>
            </a:lvl5pPr>
          </a:lstStyle>
          <a:p>
            <a:pPr lvl="0" algn="r"/>
            <a:fld id="{9A0DB2DC-4C9A-4742-B13C-FB6460FD3503}" type="slidenum">
              <a:rPr lang="en-US" altLang="en-US" sz="1400" dirty="0">
                <a:ea typeface="宋体" panose="02010600030101010101" pitchFamily="2" charset="-122"/>
              </a:rPr>
              <a:t>9</a:t>
            </a:fld>
            <a:endParaRPr lang="en-US" altLang="en-US" sz="1400" dirty="0">
              <a:ea typeface="宋体" panose="02010600030101010101" pitchFamily="2" charset="-122"/>
            </a:endParaRPr>
          </a:p>
        </p:txBody>
      </p:sp>
      <p:sp>
        <p:nvSpPr>
          <p:cNvPr id="23557" name="Slide Number Placeholder 4"/>
          <p:cNvSpPr txBox="1">
            <a:spLocks noGrp="1"/>
          </p:cNvSpPr>
          <p:nvPr/>
        </p:nvSpPr>
        <p:spPr>
          <a:xfrm>
            <a:off x="6553200" y="6399213"/>
            <a:ext cx="1905000" cy="457200"/>
          </a:xfrm>
          <a:prstGeom prst="rect">
            <a:avLst/>
          </a:prstGeom>
          <a:noFill/>
          <a:ln w="9525">
            <a:noFill/>
          </a:ln>
        </p:spPr>
        <p:txBody>
          <a:bodyPr wrap="none" lIns="92075" tIns="46038" rIns="92075" bIns="46038" anchor="ctr" anchorCtr="0"/>
          <a:lstStyle/>
          <a:p>
            <a:pPr algn="r"/>
            <a:fld id="{9A0DB2DC-4C9A-4742-B13C-FB6460FD3503}" type="slidenum">
              <a:rPr lang="en-US" altLang="en-US" sz="1400" dirty="0">
                <a:latin typeface="Times New Roman" panose="02020603050405020304" pitchFamily="18" charset="0"/>
              </a:rPr>
              <a:t>9</a:t>
            </a:fld>
            <a:endParaRPr lang="en-US" altLang="en-US" sz="1400" dirty="0">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QUT_JAVA">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CQUT_JAVA</Template>
  <TotalTime>0</TotalTime>
  <Words>3212</Words>
  <Application>Microsoft Office PowerPoint</Application>
  <PresentationFormat>全屏显示(4:3)</PresentationFormat>
  <Paragraphs>374</Paragraphs>
  <Slides>47</Slides>
  <Notes>7</Notes>
  <HiddenSlides>22</HiddenSlides>
  <MMClips>0</MMClips>
  <ScaleCrop>false</ScaleCrop>
  <HeadingPairs>
    <vt:vector size="10"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47</vt:i4>
      </vt:variant>
      <vt:variant>
        <vt:lpstr>自定义放映</vt:lpstr>
      </vt:variant>
      <vt:variant>
        <vt:i4>1</vt:i4>
      </vt:variant>
    </vt:vector>
  </HeadingPairs>
  <TitlesOfParts>
    <vt:vector size="61" baseType="lpstr">
      <vt:lpstr>Courier</vt:lpstr>
      <vt:lpstr>Monotype Sorts</vt:lpstr>
      <vt:lpstr>OPTICopperplate Heavy</vt:lpstr>
      <vt:lpstr>华文楷体</vt:lpstr>
      <vt:lpstr>楷体</vt:lpstr>
      <vt:lpstr>宋体</vt:lpstr>
      <vt:lpstr>Arial</vt:lpstr>
      <vt:lpstr>Book Antiqua</vt:lpstr>
      <vt:lpstr>Courier New</vt:lpstr>
      <vt:lpstr>Times New Roman</vt:lpstr>
      <vt:lpstr>Wingdings</vt:lpstr>
      <vt:lpstr>CQUT_JAVA</vt:lpstr>
      <vt:lpstr>Microsoft Word Picture</vt:lpstr>
      <vt:lpstr>第13章   抽象类和接口</vt:lpstr>
      <vt:lpstr>抽象类与抽象方法</vt:lpstr>
      <vt:lpstr>抽象类与抽象方法</vt:lpstr>
      <vt:lpstr>为何要使用抽象方法？</vt:lpstr>
      <vt:lpstr>抽象类与抽象方法</vt:lpstr>
      <vt:lpstr>抽象类中的抽象方法 </vt:lpstr>
      <vt:lpstr>不含抽象方法的抽象类 </vt:lpstr>
      <vt:lpstr>覆盖父类方法并将它定义为抽象的 </vt:lpstr>
      <vt:lpstr>抽象类的父类可以是非抽象的 </vt:lpstr>
      <vt:lpstr>抽象类作为数据类型 </vt:lpstr>
      <vt:lpstr>示例学习：抽象的Number类 </vt:lpstr>
      <vt:lpstr>抽象的 Calendar 类和它的 GregorianCalendar 子类</vt:lpstr>
      <vt:lpstr>抽象的Calendar类and它的 GregorianCalendar子类</vt:lpstr>
      <vt:lpstr>GregorianCalendar 类</vt:lpstr>
      <vt:lpstr>Calendar类中的get方法</vt:lpstr>
      <vt:lpstr>从Calendar中获取Date/Time信息</vt:lpstr>
      <vt:lpstr>接口</vt:lpstr>
      <vt:lpstr>接口及其用途</vt:lpstr>
      <vt:lpstr>定义接口</vt:lpstr>
      <vt:lpstr>定义接口</vt:lpstr>
      <vt:lpstr>接口是一种特殊的类</vt:lpstr>
      <vt:lpstr>接口是一种特殊的类</vt:lpstr>
      <vt:lpstr>接口是一种特殊的类</vt:lpstr>
      <vt:lpstr>示例</vt:lpstr>
      <vt:lpstr>接口中省略修饰符</vt:lpstr>
      <vt:lpstr>Comparable接口</vt:lpstr>
      <vt:lpstr>Integer和BigInteger类</vt:lpstr>
      <vt:lpstr>示例</vt:lpstr>
      <vt:lpstr>通过 sort 方法</vt:lpstr>
      <vt:lpstr>定义一个实现比较功能的类</vt:lpstr>
      <vt:lpstr> Cloneable接口</vt:lpstr>
      <vt:lpstr>示例</vt:lpstr>
      <vt:lpstr>实现 Cloneable 接口</vt:lpstr>
      <vt:lpstr>浅复制 vs. 深复制</vt:lpstr>
      <vt:lpstr>浅复制 vs. 深复制</vt:lpstr>
      <vt:lpstr>接口与抽象类</vt:lpstr>
      <vt:lpstr>接口与抽象类</vt:lpstr>
      <vt:lpstr>示例学习：Rational 类</vt:lpstr>
      <vt:lpstr>Designing a Class</vt:lpstr>
      <vt:lpstr>Designing a Class, cont.</vt:lpstr>
      <vt:lpstr>Designing a Class, cont.</vt:lpstr>
      <vt:lpstr>Designing a Class, cont.</vt:lpstr>
      <vt:lpstr>Designing a Class, cont.</vt:lpstr>
      <vt:lpstr>Using Visibility Modifiers</vt:lpstr>
      <vt:lpstr>Using Visibility Modifiers, cont.</vt:lpstr>
      <vt:lpstr>Using the static Modifier</vt:lpstr>
      <vt:lpstr>Chapter 13</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W. Lucas Chen</cp:lastModifiedBy>
  <cp:revision>397</cp:revision>
  <cp:lastPrinted>1998-02-24T16:19:00Z</cp:lastPrinted>
  <dcterms:created xsi:type="dcterms:W3CDTF">1995-06-10T17:31:00Z</dcterms:created>
  <dcterms:modified xsi:type="dcterms:W3CDTF">2025-06-07T14:56:32Z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3FA6814FFF5546509EDB6AEB89407573_13</vt:lpwstr>
  </property>
  <property fmtid="{D5CDD505-2E9C-101B-9397-08002B2CF9AE}" pid="3" name="KSOProductBuildVer">
    <vt:lpwstr>2052-12.1.0.21171</vt:lpwstr>
  </property>
</Properties>
</file>