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721" r:id="rId2"/>
    <p:sldId id="724" r:id="rId3"/>
    <p:sldId id="725" r:id="rId4"/>
    <p:sldId id="726" r:id="rId5"/>
    <p:sldId id="727" r:id="rId6"/>
    <p:sldId id="728" r:id="rId7"/>
    <p:sldId id="729" r:id="rId8"/>
    <p:sldId id="730" r:id="rId9"/>
    <p:sldId id="768" r:id="rId10"/>
    <p:sldId id="731" r:id="rId11"/>
    <p:sldId id="732" r:id="rId12"/>
    <p:sldId id="733" r:id="rId13"/>
    <p:sldId id="734" r:id="rId14"/>
    <p:sldId id="735" r:id="rId15"/>
    <p:sldId id="736" r:id="rId16"/>
    <p:sldId id="737" r:id="rId17"/>
    <p:sldId id="738" r:id="rId18"/>
    <p:sldId id="739" r:id="rId19"/>
    <p:sldId id="740" r:id="rId20"/>
    <p:sldId id="741" r:id="rId21"/>
    <p:sldId id="742" r:id="rId22"/>
    <p:sldId id="743" r:id="rId23"/>
    <p:sldId id="744" r:id="rId24"/>
    <p:sldId id="745" r:id="rId25"/>
    <p:sldId id="746" r:id="rId26"/>
    <p:sldId id="747" r:id="rId27"/>
    <p:sldId id="748" r:id="rId28"/>
    <p:sldId id="749" r:id="rId29"/>
    <p:sldId id="750" r:id="rId30"/>
    <p:sldId id="751" r:id="rId31"/>
    <p:sldId id="752" r:id="rId32"/>
    <p:sldId id="753" r:id="rId33"/>
    <p:sldId id="754" r:id="rId34"/>
    <p:sldId id="755" r:id="rId35"/>
    <p:sldId id="756" r:id="rId36"/>
    <p:sldId id="757" r:id="rId37"/>
    <p:sldId id="758" r:id="rId38"/>
    <p:sldId id="759" r:id="rId39"/>
    <p:sldId id="760" r:id="rId40"/>
    <p:sldId id="761" r:id="rId41"/>
    <p:sldId id="762" r:id="rId42"/>
    <p:sldId id="763" r:id="rId43"/>
    <p:sldId id="764" r:id="rId44"/>
    <p:sldId id="765" r:id="rId45"/>
    <p:sldId id="766" r:id="rId46"/>
    <p:sldId id="767" r:id="rId47"/>
  </p:sldIdLst>
  <p:sldSz cx="9144000" cy="6858000" type="screen4x3"/>
  <p:notesSz cx="6669088" cy="9926638"/>
  <p:custDataLst>
    <p:tags r:id="rId50"/>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5" userDrawn="1">
          <p15:clr>
            <a:srgbClr val="A4A3A4"/>
          </p15:clr>
        </p15:guide>
        <p15:guide id="2" pos="29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FEF"/>
    <a:srgbClr val="000099"/>
    <a:srgbClr val="64A05A"/>
    <a:srgbClr val="6BA357"/>
    <a:srgbClr val="57A35B"/>
    <a:srgbClr val="FFFF00"/>
    <a:srgbClr val="FF9900"/>
    <a:srgbClr val="FF99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5"/>
    <p:restoredTop sz="95384"/>
  </p:normalViewPr>
  <p:slideViewPr>
    <p:cSldViewPr showGuides="1">
      <p:cViewPr varScale="1">
        <p:scale>
          <a:sx n="63" d="100"/>
          <a:sy n="63" d="100"/>
        </p:scale>
        <p:origin x="1280" y="48"/>
      </p:cViewPr>
      <p:guideLst>
        <p:guide orient="horz" pos="2105"/>
        <p:guide pos="2944"/>
      </p:guideLst>
    </p:cSldViewPr>
  </p:slideViewPr>
  <p:notesTextViewPr>
    <p:cViewPr>
      <p:scale>
        <a:sx n="100" d="100"/>
        <a:sy n="100" d="100"/>
      </p:scale>
      <p:origin x="0" y="0"/>
    </p:cViewPr>
  </p:notesTextViewPr>
  <p:sorterViewPr showFormatting="0">
    <p:cViewPr>
      <p:scale>
        <a:sx n="66" d="100"/>
        <a:sy n="66" d="100"/>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9428163"/>
            <a:ext cx="2889250" cy="496888"/>
          </a:xfrm>
          <a:prstGeom prst="rect">
            <a:avLst/>
          </a:prstGeom>
        </p:spPr>
        <p:txBody>
          <a:bodyPr vert="horz" lIns="91440" tIns="45720" rIns="91440" bIns="45720" rtlCol="0" anchor="b"/>
          <a:lstStyle>
            <a:lvl1pPr algn="l">
              <a:defRPr sz="12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778250" y="9428163"/>
            <a:ext cx="2889250" cy="496888"/>
          </a:xfrm>
          <a:prstGeom prst="rect">
            <a:avLst/>
          </a:prstGeom>
        </p:spPr>
        <p:txBody>
          <a:bodyPr vert="horz" lIns="91440" tIns="45720" rIns="91440" bIns="45720" rtlCol="0" anchor="b"/>
          <a:lstStyle/>
          <a:p>
            <a:pPr lvl="0" algn="r" eaLnBrk="1" hangingPunct="1"/>
            <a:fld id="{9A0DB2DC-4C9A-4742-B13C-FB6460FD3503}" type="slidenum">
              <a:rPr lang="zh-CN" altLang="en-US" sz="1200" dirty="0">
                <a:latin typeface="Arial" panose="020B0604020202020204" pitchFamily="34" charset="0"/>
              </a:rPr>
              <a:t>‹#›</a:t>
            </a:fld>
            <a:endParaRPr lang="zh-CN"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854075" y="744538"/>
            <a:ext cx="4960938"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备注占位符 4"/>
          <p:cNvSpPr>
            <a:spLocks noGrp="1"/>
          </p:cNvSpPr>
          <p:nvPr>
            <p:ph type="body" sz="quarter" idx="3"/>
          </p:nvPr>
        </p:nvSpPr>
        <p:spPr>
          <a:xfrm>
            <a:off x="666750" y="4714875"/>
            <a:ext cx="5335588" cy="4467225"/>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第五级</a:t>
            </a:r>
          </a:p>
        </p:txBody>
      </p:sp>
      <p:sp>
        <p:nvSpPr>
          <p:cNvPr id="6" name="页脚占位符 5"/>
          <p:cNvSpPr>
            <a:spLocks noGrp="1"/>
          </p:cNvSpPr>
          <p:nvPr>
            <p:ph type="ftr" sz="quarter" idx="4"/>
          </p:nvPr>
        </p:nvSpPr>
        <p:spPr>
          <a:xfrm>
            <a:off x="0" y="9428163"/>
            <a:ext cx="2889250" cy="496888"/>
          </a:xfrm>
          <a:prstGeom prst="rect">
            <a:avLst/>
          </a:prstGeom>
        </p:spPr>
        <p:txBody>
          <a:bodyPr vert="horz" lIns="91440" tIns="45720" rIns="91440" bIns="45720" rtlCol="0" anchor="b"/>
          <a:lstStyle>
            <a:lvl1pPr algn="l">
              <a:defRPr sz="12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778250" y="9428163"/>
            <a:ext cx="2889250" cy="496888"/>
          </a:xfrm>
          <a:prstGeom prst="rect">
            <a:avLst/>
          </a:prstGeom>
        </p:spPr>
        <p:txBody>
          <a:bodyPr vert="horz" lIns="91440" tIns="45720" rIns="91440" bIns="45720" rtlCol="0" anchor="b"/>
          <a:lstStyle/>
          <a:p>
            <a:pPr lvl="0" algn="r" eaLnBrk="1" hangingPunct="1"/>
            <a:fld id="{9A0DB2DC-4C9A-4742-B13C-FB6460FD3503}" type="slidenum">
              <a:rPr lang="zh-CN" altLang="en-US" sz="1200" dirty="0">
                <a:latin typeface="Arial" panose="020B0604020202020204" pitchFamily="34" charset="0"/>
              </a:rPr>
              <a:t>‹#›</a:t>
            </a:fld>
            <a:endParaRPr lang="zh-CN"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1443"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854075" y="744538"/>
            <a:ext cx="4960938" cy="3722687"/>
          </a:xfrm>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0659"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1683"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270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3731"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4755"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5779"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6803" name="Rectangle 3"/>
          <p:cNvSpPr>
            <a:spLocks noGrp="1"/>
          </p:cNvSpPr>
          <p:nvPr>
            <p:ph type="body" idx="1"/>
          </p:nvPr>
        </p:nvSpPr>
        <p:spPr>
          <a:noFill/>
          <a:ln>
            <a:noFill/>
          </a:ln>
        </p:spPr>
        <p:txBody>
          <a:bodyPr wrap="square" lIns="91440" tIns="45720" rIns="91440" bIns="45720" anchor="t"/>
          <a:lstStyle/>
          <a:p>
            <a:pPr lvl="0"/>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7827" name="Rectangle 3"/>
          <p:cNvSpPr>
            <a:spLocks noGrp="1"/>
          </p:cNvSpPr>
          <p:nvPr>
            <p:ph type="body" idx="1"/>
          </p:nvPr>
        </p:nvSpPr>
        <p:spPr>
          <a:noFill/>
          <a:ln>
            <a:noFill/>
          </a:ln>
        </p:spPr>
        <p:txBody>
          <a:bodyPr wrap="square" lIns="91440" tIns="45720" rIns="91440" bIns="45720" anchor="t"/>
          <a:lstStyle/>
          <a:p>
            <a:pPr lvl="0"/>
            <a:endParaRPr lang="en-US" altLang="zh-CN" dirty="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8851"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a:xfrm>
            <a:off x="3778250" y="9428163"/>
            <a:ext cx="2889250" cy="496888"/>
          </a:xfrm>
          <a:prstGeom prst="rect">
            <a:avLst/>
          </a:prstGeom>
          <a:noFill/>
        </p:spPr>
        <p:txBody>
          <a:bodyPr anchor="b"/>
          <a:lstStyle/>
          <a:p>
            <a:pPr lvl="0" algn="r" eaLnBrk="1" hangingPunct="1"/>
            <a:fld id="{9A0DB2DC-4C9A-4742-B13C-FB6460FD3503}" type="slidenum">
              <a:rPr lang="zh-CN" altLang="en-US" sz="1200" dirty="0">
                <a:latin typeface="Arial" panose="020B0604020202020204" pitchFamily="34" charset="0"/>
              </a:rPr>
              <a:t>2</a:t>
            </a:fld>
            <a:endParaRPr lang="zh-CN" altLang="en-US" sz="1200" dirty="0">
              <a:latin typeface="Arial" panose="020B0604020202020204" pitchFamily="34" charset="0"/>
            </a:endParaRPr>
          </a:p>
        </p:txBody>
      </p:sp>
      <p:sp>
        <p:nvSpPr>
          <p:cNvPr id="62467"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2468" name="Rectangle 3"/>
          <p:cNvSpPr>
            <a:spLocks noGrp="1"/>
          </p:cNvSpPr>
          <p:nvPr>
            <p:ph type="body" idx="1"/>
          </p:nvPr>
        </p:nvSpPr>
        <p:spPr>
          <a:noFill/>
          <a:ln>
            <a:noFill/>
          </a:ln>
        </p:spPr>
        <p:txBody>
          <a:bodyPr wrap="square" lIns="91440" tIns="45720" rIns="91440" bIns="45720" anchor="t"/>
          <a:lstStyle/>
          <a:p>
            <a:pPr lvl="1"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79875"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0899"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1923"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294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3971"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4995"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a:xfrm>
            <a:off x="3778250" y="9428163"/>
            <a:ext cx="2889250" cy="496888"/>
          </a:xfrm>
          <a:prstGeom prst="rect">
            <a:avLst/>
          </a:prstGeom>
          <a:noFill/>
        </p:spPr>
        <p:txBody>
          <a:bodyPr anchor="b"/>
          <a:lstStyle/>
          <a:p>
            <a:pPr lvl="0" algn="r" eaLnBrk="1" hangingPunct="1"/>
            <a:fld id="{9A0DB2DC-4C9A-4742-B13C-FB6460FD3503}" type="slidenum">
              <a:rPr lang="zh-CN" altLang="en-US" sz="1200" dirty="0">
                <a:latin typeface="Arial" panose="020B0604020202020204" pitchFamily="34" charset="0"/>
              </a:rPr>
              <a:t>27</a:t>
            </a:fld>
            <a:endParaRPr lang="zh-CN" altLang="en-US" sz="1200" dirty="0">
              <a:latin typeface="Arial" panose="020B0604020202020204" pitchFamily="34" charset="0"/>
            </a:endParaRPr>
          </a:p>
        </p:txBody>
      </p:sp>
      <p:sp>
        <p:nvSpPr>
          <p:cNvPr id="86019"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6020" name="Rectangle 3"/>
          <p:cNvSpPr>
            <a:spLocks noGrp="1"/>
          </p:cNvSpPr>
          <p:nvPr>
            <p:ph type="body" idx="1"/>
          </p:nvPr>
        </p:nvSpPr>
        <p:spPr>
          <a:noFill/>
          <a:ln>
            <a:noFill/>
          </a:ln>
        </p:spPr>
        <p:txBody>
          <a:bodyPr wrap="square" lIns="91440" tIns="45720" rIns="91440" bIns="45720" anchor="t"/>
          <a:lstStyle/>
          <a:p>
            <a:pPr lvl="0" eaLnBrk="1" hangingPunct="1">
              <a:spcBef>
                <a:spcPct val="20000"/>
              </a:spcBef>
            </a:pP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7043"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806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89091" name="Rectangle 3"/>
          <p:cNvSpPr>
            <a:spLocks noGrp="1"/>
          </p:cNvSpPr>
          <p:nvPr>
            <p:ph type="body" idx="1"/>
          </p:nvPr>
        </p:nvSpPr>
        <p:spPr>
          <a:noFill/>
          <a:ln>
            <a:noFill/>
          </a:ln>
        </p:spPr>
        <p:txBody>
          <a:bodyPr wrap="square" lIns="91440" tIns="45720" rIns="91440" bIns="45720" anchor="t"/>
          <a:lstStyle/>
          <a:p>
            <a:pPr lvl="0"/>
            <a:endParaRPr lang="zh-CN" altLang="en-US" dirty="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3491" name="Rectangle 3"/>
          <p:cNvSpPr>
            <a:spLocks noGrp="1"/>
          </p:cNvSpPr>
          <p:nvPr>
            <p:ph type="body" idx="1"/>
          </p:nvPr>
        </p:nvSpPr>
        <p:spPr>
          <a:noFill/>
          <a:ln>
            <a:noFill/>
          </a:ln>
        </p:spPr>
        <p:txBody>
          <a:bodyPr wrap="square" lIns="91440" tIns="45720" rIns="91440" bIns="45720" anchor="t"/>
          <a:lstStyle/>
          <a:p>
            <a:pPr lvl="0"/>
            <a:endParaRPr lang="en-US" altLang="zh-CN" dirty="0">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0115"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1139"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2163"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318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4211"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5235"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6259"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7283"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830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99331"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4515" name="Rectangle 3"/>
          <p:cNvSpPr>
            <a:spLocks noGrp="1"/>
          </p:cNvSpPr>
          <p:nvPr>
            <p:ph type="body" idx="1"/>
          </p:nvPr>
        </p:nvSpPr>
        <p:spPr>
          <a:noFill/>
          <a:ln>
            <a:noFill/>
          </a:ln>
        </p:spPr>
        <p:txBody>
          <a:bodyPr wrap="square" lIns="91440" tIns="45720" rIns="91440" bIns="45720" anchor="t"/>
          <a:lstStyle/>
          <a:p>
            <a:pPr lvl="0"/>
            <a:endParaRPr lang="zh-CN" altLang="en-US" dirty="0">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100355"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101379"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102403"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103427" name="Rectangle 3"/>
          <p:cNvSpPr>
            <a:spLocks noGrp="1"/>
          </p:cNvSpPr>
          <p:nvPr>
            <p:ph type="body" idx="1"/>
          </p:nvPr>
        </p:nvSpPr>
        <p:spPr>
          <a:noFill/>
          <a:ln>
            <a:noFill/>
          </a:ln>
        </p:spPr>
        <p:txBody>
          <a:bodyPr wrap="square" lIns="91440" tIns="45720" rIns="91440" bIns="45720" anchor="t"/>
          <a:lstStyle/>
          <a:p>
            <a:pPr lvl="0"/>
            <a:endParaRPr lang="en-US" altLang="zh-CN" dirty="0">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104451"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5539" name="Rectangle 3"/>
          <p:cNvSpPr>
            <a:spLocks noGrp="1"/>
          </p:cNvSpPr>
          <p:nvPr>
            <p:ph type="body" idx="1"/>
          </p:nvPr>
        </p:nvSpPr>
        <p:spPr>
          <a:noFill/>
          <a:ln>
            <a:noFill/>
          </a:ln>
        </p:spPr>
        <p:txBody>
          <a:bodyPr wrap="square" lIns="91440" tIns="45720" rIns="91440" bIns="45720" anchor="t"/>
          <a:lstStyle/>
          <a:p>
            <a:pPr lvl="0"/>
            <a:endParaRPr lang="en-US" altLang="zh-CN" dirty="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6563" name="Rectangle 3"/>
          <p:cNvSpPr>
            <a:spLocks noGrp="1"/>
          </p:cNvSpPr>
          <p:nvPr>
            <p:ph type="body" idx="1"/>
          </p:nvPr>
        </p:nvSpPr>
        <p:spPr>
          <a:noFill/>
          <a:ln>
            <a:noFill/>
          </a:ln>
        </p:spPr>
        <p:txBody>
          <a:bodyPr wrap="square" lIns="91440" tIns="45720" rIns="91440" bIns="45720" anchor="t"/>
          <a:lstStyle/>
          <a:p>
            <a:pPr marL="0" lvl="1"/>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7587"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8611" name="Rectangle 3"/>
          <p:cNvSpPr>
            <a:spLocks noGrp="1"/>
          </p:cNvSpPr>
          <p:nvPr>
            <p:ph type="body" idx="1"/>
          </p:nvPr>
        </p:nvSpPr>
        <p:spPr>
          <a:noFill/>
          <a:ln>
            <a:noFill/>
          </a:ln>
        </p:spPr>
        <p:txBody>
          <a:bodyPr wrap="square" lIns="91440" tIns="45720" rIns="91440" bIns="45720" anchor="t"/>
          <a:lstStyle/>
          <a:p>
            <a:pPr lvl="0"/>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854075" y="744538"/>
            <a:ext cx="4960938" cy="3722687"/>
          </a:xfrm>
          <a:ln>
            <a:solidFill>
              <a:srgbClr val="000000">
                <a:alpha val="100000"/>
              </a:srgbClr>
            </a:solidFill>
            <a:miter lim="800000"/>
          </a:ln>
        </p:spPr>
      </p:sp>
      <p:sp>
        <p:nvSpPr>
          <p:cNvPr id="69635" name="Rectangle 3"/>
          <p:cNvSpPr>
            <a:spLocks noGrp="1"/>
          </p:cNvSpPr>
          <p:nvPr>
            <p:ph type="body" idx="1"/>
          </p:nvPr>
        </p:nvSpPr>
        <p:spPr>
          <a:noFill/>
          <a:ln>
            <a:noFill/>
          </a:ln>
        </p:spPr>
        <p:txBody>
          <a:bodyPr wrap="square" lIns="91440" tIns="45720" rIns="91440" bIns="45720" anchor="t"/>
          <a:lstStyle/>
          <a:p>
            <a:pPr lvl="0"/>
            <a:endParaRPr lang="zh-CN" altLang="en-US" dirty="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alphaModFix amt="32000"/>
          </a:blip>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userDrawn="1"/>
        </p:nvSpPr>
        <p:spPr>
          <a:xfrm>
            <a:off x="-4445" y="6532245"/>
            <a:ext cx="2809875" cy="337185"/>
          </a:xfrm>
          <a:prstGeom prst="rect">
            <a:avLst/>
          </a:prstGeom>
          <a:noFill/>
        </p:spPr>
        <p:txBody>
          <a:bodyPr wrap="square" rtlCol="0">
            <a:spAutoFit/>
            <a:scene3d>
              <a:camera prst="orthographicFront"/>
              <a:lightRig rig="threePt" dir="t"/>
            </a:scene3d>
          </a:bodyPr>
          <a:lstStyle/>
          <a:p>
            <a:r>
              <a:rPr lang="zh-CN" altLang="en-US" sz="1600" i="1">
                <a:ln w="12700">
                  <a:solidFill>
                    <a:schemeClr val="accent5"/>
                  </a:solidFill>
                  <a:prstDash val="solid"/>
                </a:ln>
                <a:pattFill prst="ltDnDiag">
                  <a:fgClr>
                    <a:schemeClr val="accent5">
                      <a:lumMod val="60000"/>
                      <a:lumOff val="40000"/>
                    </a:schemeClr>
                  </a:fgClr>
                  <a:bgClr>
                    <a:schemeClr val="bg1"/>
                  </a:bgClr>
                </a:pattFill>
                <a:effectLst/>
              </a:rPr>
              <a:t>重庆理工大学通信工程</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 name="Picture 12" descr="a_1"/>
          <p:cNvPicPr>
            <a:picLocks noChangeAspect="1"/>
          </p:cNvPicPr>
          <p:nvPr userDrawn="1"/>
        </p:nvPicPr>
        <p:blipFill>
          <a:blip r:embed="rId3"/>
          <a:srcRect l="2174"/>
          <a:stretch>
            <a:fillRect/>
          </a:stretch>
        </p:blipFill>
        <p:spPr>
          <a:xfrm>
            <a:off x="0" y="1549400"/>
            <a:ext cx="9144000" cy="5308600"/>
          </a:xfrm>
          <a:prstGeom prst="rect">
            <a:avLst/>
          </a:prstGeom>
          <a:noFill/>
          <a:ln w="9525">
            <a:noFill/>
          </a:ln>
        </p:spPr>
      </p:pic>
      <p:sp>
        <p:nvSpPr>
          <p:cNvPr id="8" name="Rectangle 22"/>
          <p:cNvSpPr>
            <a:spLocks noChangeArrowheads="1"/>
          </p:cNvSpPr>
          <p:nvPr/>
        </p:nvSpPr>
        <p:spPr bwMode="gray">
          <a:xfrm>
            <a:off x="0" y="2057400"/>
            <a:ext cx="9144000" cy="1371600"/>
          </a:xfrm>
          <a:prstGeom prst="rect">
            <a:avLst/>
          </a:prstGeom>
          <a:gradFill rotWithShape="1">
            <a:gsLst>
              <a:gs pos="0">
                <a:srgbClr val="3191D3"/>
              </a:gs>
              <a:gs pos="100000">
                <a:srgbClr val="3191D3">
                  <a:gamma/>
                  <a:shade val="46275"/>
                  <a:invGamma/>
                </a:srgbClr>
              </a:gs>
            </a:gsLst>
            <a:lin ang="54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1200" cap="none" spc="0" normalizeH="0" baseline="0" noProof="0" dirty="0">
              <a:ln>
                <a:noFill/>
              </a:ln>
              <a:solidFill>
                <a:schemeClr val="bg1"/>
              </a:solidFill>
              <a:effectLst/>
              <a:uLnTx/>
              <a:uFillTx/>
              <a:latin typeface="华文新魏" panose="02010800040101010101" pitchFamily="2" charset="-122"/>
              <a:ea typeface="华文新魏" panose="02010800040101010101" pitchFamily="2" charset="-122"/>
              <a:cs typeface="+mn-cs"/>
            </a:endParaRPr>
          </a:p>
        </p:txBody>
      </p:sp>
      <p:sp>
        <p:nvSpPr>
          <p:cNvPr id="9" name="Line 26"/>
          <p:cNvSpPr>
            <a:spLocks noChangeShapeType="1"/>
          </p:cNvSpPr>
          <p:nvPr/>
        </p:nvSpPr>
        <p:spPr bwMode="auto">
          <a:xfrm>
            <a:off x="0" y="3352800"/>
            <a:ext cx="9144000" cy="0"/>
          </a:xfrm>
          <a:prstGeom prst="line">
            <a:avLst/>
          </a:prstGeom>
          <a:noFill/>
          <a:ln w="38100">
            <a:solidFill>
              <a:srgbClr val="FFFFFF"/>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29"/>
          <p:cNvSpPr>
            <a:spLocks noChangeArrowheads="1"/>
          </p:cNvSpPr>
          <p:nvPr/>
        </p:nvSpPr>
        <p:spPr bwMode="gray">
          <a:xfrm>
            <a:off x="0" y="0"/>
            <a:ext cx="9142413" cy="1447800"/>
          </a:xfrm>
          <a:prstGeom prst="rect">
            <a:avLst/>
          </a:prstGeom>
          <a:gradFill rotWithShape="1">
            <a:gsLst>
              <a:gs pos="0">
                <a:srgbClr val="81CFEB">
                  <a:alpha val="19000"/>
                </a:srgbClr>
              </a:gs>
              <a:gs pos="100000">
                <a:srgbClr val="81CFEB">
                  <a:gamma/>
                  <a:tint val="0"/>
                  <a:invGamma/>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2295" name="Picture 5"/>
          <p:cNvPicPr>
            <a:picLocks noChangeAspect="1"/>
          </p:cNvPicPr>
          <p:nvPr userDrawn="1"/>
        </p:nvPicPr>
        <p:blipFill>
          <a:blip r:embed="rId4"/>
          <a:stretch>
            <a:fillRect/>
          </a:stretch>
        </p:blipFill>
        <p:spPr>
          <a:xfrm>
            <a:off x="5230813" y="5864225"/>
            <a:ext cx="1255712" cy="835025"/>
          </a:xfrm>
          <a:prstGeom prst="rect">
            <a:avLst/>
          </a:prstGeom>
          <a:noFill/>
          <a:ln w="9525">
            <a:noFill/>
          </a:ln>
        </p:spPr>
      </p:pic>
      <p:pic>
        <p:nvPicPr>
          <p:cNvPr id="12296" name="Picture 6"/>
          <p:cNvPicPr>
            <a:picLocks noChangeAspect="1"/>
          </p:cNvPicPr>
          <p:nvPr userDrawn="1"/>
        </p:nvPicPr>
        <p:blipFill>
          <a:blip r:embed="rId5"/>
          <a:stretch>
            <a:fillRect/>
          </a:stretch>
        </p:blipFill>
        <p:spPr>
          <a:xfrm>
            <a:off x="7693025" y="4273550"/>
            <a:ext cx="1249363" cy="914400"/>
          </a:xfrm>
          <a:prstGeom prst="rect">
            <a:avLst/>
          </a:prstGeom>
          <a:noFill/>
          <a:ln w="9525">
            <a:noFill/>
          </a:ln>
        </p:spPr>
      </p:pic>
      <p:pic>
        <p:nvPicPr>
          <p:cNvPr id="12297" name="Picture 7"/>
          <p:cNvPicPr>
            <a:picLocks noChangeAspect="1"/>
          </p:cNvPicPr>
          <p:nvPr userDrawn="1"/>
        </p:nvPicPr>
        <p:blipFill>
          <a:blip r:embed="rId6"/>
          <a:stretch>
            <a:fillRect/>
          </a:stretch>
        </p:blipFill>
        <p:spPr>
          <a:xfrm>
            <a:off x="6461125" y="5126038"/>
            <a:ext cx="1244600" cy="823912"/>
          </a:xfrm>
          <a:prstGeom prst="rect">
            <a:avLst/>
          </a:prstGeom>
          <a:noFill/>
          <a:ln w="9525">
            <a:noFill/>
          </a:ln>
        </p:spPr>
      </p:pic>
      <p:pic>
        <p:nvPicPr>
          <p:cNvPr id="12298" name="Picture 8"/>
          <p:cNvPicPr>
            <a:picLocks noChangeAspect="1"/>
          </p:cNvPicPr>
          <p:nvPr userDrawn="1"/>
        </p:nvPicPr>
        <p:blipFill>
          <a:blip r:embed="rId7"/>
          <a:stretch>
            <a:fillRect/>
          </a:stretch>
        </p:blipFill>
        <p:spPr>
          <a:xfrm>
            <a:off x="7693025" y="5864225"/>
            <a:ext cx="1249363" cy="811213"/>
          </a:xfrm>
          <a:prstGeom prst="rect">
            <a:avLst/>
          </a:prstGeom>
          <a:noFill/>
          <a:ln w="9525">
            <a:noFill/>
          </a:ln>
        </p:spPr>
      </p:pic>
      <p:pic>
        <p:nvPicPr>
          <p:cNvPr id="12299" name="Picture 9"/>
          <p:cNvPicPr>
            <a:picLocks noChangeAspect="1"/>
          </p:cNvPicPr>
          <p:nvPr userDrawn="1"/>
        </p:nvPicPr>
        <p:blipFill>
          <a:blip r:embed="rId8"/>
          <a:stretch>
            <a:fillRect/>
          </a:stretch>
        </p:blipFill>
        <p:spPr>
          <a:xfrm>
            <a:off x="6546850" y="5864225"/>
            <a:ext cx="1231900" cy="817563"/>
          </a:xfrm>
          <a:prstGeom prst="rect">
            <a:avLst/>
          </a:prstGeom>
          <a:noFill/>
          <a:ln w="9525">
            <a:noFill/>
          </a:ln>
        </p:spPr>
      </p:pic>
      <p:pic>
        <p:nvPicPr>
          <p:cNvPr id="12300" name="Picture 10"/>
          <p:cNvPicPr>
            <a:picLocks noChangeAspect="1"/>
          </p:cNvPicPr>
          <p:nvPr userDrawn="1"/>
        </p:nvPicPr>
        <p:blipFill>
          <a:blip r:embed="rId9"/>
          <a:stretch>
            <a:fillRect/>
          </a:stretch>
        </p:blipFill>
        <p:spPr>
          <a:xfrm>
            <a:off x="7693025" y="5126038"/>
            <a:ext cx="1238250" cy="823912"/>
          </a:xfrm>
          <a:prstGeom prst="rect">
            <a:avLst/>
          </a:prstGeom>
          <a:noFill/>
          <a:ln w="9525">
            <a:noFill/>
          </a:ln>
        </p:spPr>
      </p:pic>
      <p:pic>
        <p:nvPicPr>
          <p:cNvPr id="12301" name="Picture 10" descr="uestc"/>
          <p:cNvPicPr>
            <a:picLocks noChangeAspect="1"/>
          </p:cNvPicPr>
          <p:nvPr userDrawn="1"/>
        </p:nvPicPr>
        <p:blipFill>
          <a:blip r:embed="rId10">
            <a:clrChange>
              <a:clrFrom>
                <a:srgbClr val="FFFFFF"/>
              </a:clrFrom>
              <a:clrTo>
                <a:srgbClr val="FFFFFF">
                  <a:alpha val="0"/>
                </a:srgbClr>
              </a:clrTo>
            </a:clrChange>
          </a:blip>
          <a:stretch>
            <a:fillRect/>
          </a:stretch>
        </p:blipFill>
        <p:spPr>
          <a:xfrm>
            <a:off x="533400" y="152400"/>
            <a:ext cx="1430338" cy="1428750"/>
          </a:xfrm>
          <a:prstGeom prst="rect">
            <a:avLst/>
          </a:prstGeom>
          <a:noFill/>
          <a:ln w="9525">
            <a:noFill/>
          </a:ln>
        </p:spPr>
      </p:pic>
      <p:sp>
        <p:nvSpPr>
          <p:cNvPr id="18" name="TextBox 17"/>
          <p:cNvSpPr txBox="1"/>
          <p:nvPr/>
        </p:nvSpPr>
        <p:spPr>
          <a:xfrm>
            <a:off x="2895600" y="762000"/>
            <a:ext cx="4343400" cy="830263"/>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800" b="0" i="0" u="none" strike="noStrike" kern="1200" cap="none" spc="0" normalizeH="0" baseline="0" noProof="0" dirty="0">
              <a:ln>
                <a:noFill/>
              </a:ln>
              <a:solidFill>
                <a:schemeClr val="tx1"/>
              </a:solidFill>
              <a:effectLst/>
              <a:uLnTx/>
              <a:uFillTx/>
              <a:latin typeface="华文行楷" panose="02010800040101010101" pitchFamily="2" charset="-122"/>
              <a:ea typeface="华文行楷" panose="02010800040101010101" pitchFamily="2" charset="-122"/>
              <a:cs typeface="+mn-cs"/>
            </a:endParaRPr>
          </a:p>
        </p:txBody>
      </p:sp>
      <p:pic>
        <p:nvPicPr>
          <p:cNvPr id="12303" name="矩形 39"/>
          <p:cNvPicPr/>
          <p:nvPr userDrawn="1"/>
        </p:nvPicPr>
        <p:blipFill>
          <a:blip r:embed="rId11"/>
          <a:stretch>
            <a:fillRect/>
          </a:stretch>
        </p:blipFill>
        <p:spPr>
          <a:xfrm>
            <a:off x="3657600" y="228600"/>
            <a:ext cx="4876800" cy="1676400"/>
          </a:xfrm>
          <a:prstGeom prst="rect">
            <a:avLst/>
          </a:prstGeom>
          <a:noFill/>
          <a:ln w="9525">
            <a:noFill/>
          </a:ln>
        </p:spPr>
      </p:pic>
      <p:sp>
        <p:nvSpPr>
          <p:cNvPr id="20" name="Line 26"/>
          <p:cNvSpPr>
            <a:spLocks noChangeShapeType="1"/>
          </p:cNvSpPr>
          <p:nvPr/>
        </p:nvSpPr>
        <p:spPr bwMode="auto">
          <a:xfrm>
            <a:off x="0" y="2133600"/>
            <a:ext cx="9144000" cy="0"/>
          </a:xfrm>
          <a:prstGeom prst="line">
            <a:avLst/>
          </a:prstGeom>
          <a:noFill/>
          <a:ln w="38100">
            <a:solidFill>
              <a:srgbClr val="FFFFFF"/>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副标题 2"/>
          <p:cNvSpPr txBox="1"/>
          <p:nvPr/>
        </p:nvSpPr>
        <p:spPr bwMode="auto">
          <a:xfrm>
            <a:off x="381000" y="4381500"/>
            <a:ext cx="4229100" cy="2019300"/>
          </a:xfrm>
          <a:prstGeom prst="rect">
            <a:avLst/>
          </a:prstGeom>
          <a:noFill/>
          <a:ln w="9525">
            <a:noFill/>
            <a:miter lim="800000"/>
          </a:ln>
        </p:spPr>
        <p:txBody>
          <a:bodyPr/>
          <a:lstStyle/>
          <a:p>
            <a:pPr marL="0" marR="0" lvl="0" indent="0" algn="ctr" defTabSz="914400" rtl="0" eaLnBrk="1" fontAlgn="auto" latinLnBrk="0" hangingPunct="1">
              <a:lnSpc>
                <a:spcPct val="100000"/>
              </a:lnSpc>
              <a:spcBef>
                <a:spcPts val="0"/>
              </a:spcBef>
              <a:spcAft>
                <a:spcPts val="0"/>
              </a:spcAft>
              <a:buClr>
                <a:srgbClr val="FFFFFF"/>
              </a:buClr>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通信与信息工程学院</a:t>
            </a:r>
          </a:p>
          <a:p>
            <a:pPr marL="0" marR="0" lvl="0" indent="0" algn="ctr" defTabSz="914400" rtl="0" eaLnBrk="1" fontAlgn="auto" latinLnBrk="0" hangingPunct="1">
              <a:lnSpc>
                <a:spcPct val="100000"/>
              </a:lnSpc>
              <a:spcBef>
                <a:spcPts val="0"/>
              </a:spcBef>
              <a:spcAft>
                <a:spcPts val="0"/>
              </a:spcAft>
              <a:buClr>
                <a:srgbClr val="FFFFFF"/>
              </a:buClr>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无线通信与嵌入式系统实验室</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endParaRPr>
          </a:p>
          <a:p>
            <a:pPr marL="0" marR="0" lvl="0" indent="0" algn="ctr" defTabSz="914400" rtl="0" eaLnBrk="1" fontAlgn="auto" latinLnBrk="0" hangingPunct="1">
              <a:lnSpc>
                <a:spcPct val="80000"/>
              </a:lnSpc>
              <a:spcBef>
                <a:spcPts val="600"/>
              </a:spcBef>
              <a:spcAft>
                <a:spcPts val="0"/>
              </a:spcAft>
              <a:buClr>
                <a:srgbClr val="FFFFFF"/>
              </a:buClr>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阎   波</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endParaRPr>
          </a:p>
          <a:p>
            <a:pPr marL="0" marR="0" lvl="0" indent="0" algn="ctr" defTabSz="914400" rtl="0" eaLnBrk="1" fontAlgn="auto" latinLnBrk="0" hangingPunct="1">
              <a:lnSpc>
                <a:spcPct val="80000"/>
              </a:lnSpc>
              <a:spcBef>
                <a:spcPts val="600"/>
              </a:spcBef>
              <a:spcAft>
                <a:spcPts val="0"/>
              </a:spcAft>
              <a:buClr>
                <a:srgbClr val="FFFFFF"/>
              </a:buClr>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email: yanboyu@uestc.edu.cn</a:t>
            </a:r>
          </a:p>
          <a:p>
            <a:pPr marL="0" marR="0" lvl="0" indent="0" algn="ctr" defTabSz="914400" rtl="0" eaLnBrk="1" fontAlgn="auto" latinLnBrk="0" hangingPunct="1">
              <a:lnSpc>
                <a:spcPct val="80000"/>
              </a:lnSpc>
              <a:spcBef>
                <a:spcPts val="600"/>
              </a:spcBef>
              <a:spcAft>
                <a:spcPts val="0"/>
              </a:spcAft>
              <a:buClr>
                <a:srgbClr val="FFFFFF"/>
              </a:buClr>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  </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tel</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rPr>
              <a:t>： 028-61831107</a:t>
            </a:r>
            <a:endPar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隶书" panose="02010509060101010101" pitchFamily="49" charset="-122"/>
              <a:cs typeface="+mn-cs"/>
            </a:endParaRPr>
          </a:p>
        </p:txBody>
      </p:sp>
      <p:pic>
        <p:nvPicPr>
          <p:cNvPr id="12290" name="Picture 10"/>
          <p:cNvPicPr>
            <a:picLocks noChangeAspect="1"/>
          </p:cNvPicPr>
          <p:nvPr userDrawn="1"/>
        </p:nvPicPr>
        <p:blipFill>
          <a:blip r:embed="rId12"/>
          <a:stretch>
            <a:fillRect/>
          </a:stretch>
        </p:blipFill>
        <p:spPr>
          <a:xfrm>
            <a:off x="0" y="0"/>
            <a:ext cx="9144000" cy="6858000"/>
          </a:xfrm>
          <a:prstGeom prst="rect">
            <a:avLst/>
          </a:prstGeom>
          <a:noFill/>
          <a:ln w="9525">
            <a:noFill/>
          </a:ln>
        </p:spPr>
      </p:pic>
      <p:sp>
        <p:nvSpPr>
          <p:cNvPr id="22" name="文本占位符 21"/>
          <p:cNvSpPr>
            <a:spLocks noGrp="1"/>
          </p:cNvSpPr>
          <p:nvPr>
            <p:ph type="body" sz="quarter" idx="10"/>
          </p:nvPr>
        </p:nvSpPr>
        <p:spPr>
          <a:xfrm>
            <a:off x="0" y="2209800"/>
            <a:ext cx="9144000" cy="1066800"/>
          </a:xfrm>
        </p:spPr>
        <p:txBody>
          <a:bodyPr/>
          <a:lstStyle>
            <a:lvl1pPr algn="ctr">
              <a:buNone/>
              <a:defRPr sz="6000" b="0">
                <a:solidFill>
                  <a:schemeClr val="accent3">
                    <a:lumMod val="95000"/>
                  </a:schemeClr>
                </a:solidFill>
                <a:latin typeface="华文新魏" panose="02010800040101010101" pitchFamily="2" charset="-122"/>
                <a:ea typeface="华文新魏" panose="02010800040101010101" pitchFamily="2" charset="-122"/>
              </a:defRPr>
            </a:lvl1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矩形 5"/>
          <p:cNvSpPr>
            <a:spLocks noChangeArrowheads="1"/>
          </p:cNvSpPr>
          <p:nvPr/>
        </p:nvSpPr>
        <p:spPr bwMode="auto">
          <a:xfrm>
            <a:off x="8072438" y="6500813"/>
            <a:ext cx="1052513" cy="366713"/>
          </a:xfrm>
          <a:prstGeom prst="rect">
            <a:avLst/>
          </a:prstGeom>
          <a:noFill/>
          <a:ln w="9525">
            <a:noFill/>
            <a:miter lim="800000"/>
          </a:ln>
        </p:spPr>
        <p:txBody>
          <a:bodyPr wrap="none">
            <a:spAutoFit/>
          </a:bodyPr>
          <a:lstStyle/>
          <a:p>
            <a:pPr lvl="0" eaLnBrk="1" hangingPunct="1"/>
            <a:fld id="{9A0DB2DC-4C9A-4742-B13C-FB6460FD3503}" type="slidenum">
              <a:rPr lang="en-US" altLang="zh-CN" sz="1800" b="1" dirty="0">
                <a:solidFill>
                  <a:srgbClr val="CDFFCD"/>
                </a:solidFill>
                <a:latin typeface="Comic Sans MS" panose="030F0702030302020204" pitchFamily="66" charset="0"/>
                <a:ea typeface="华文宋体" panose="02010600040101010101" pitchFamily="2" charset="-122"/>
              </a:rPr>
              <a:t>‹#›</a:t>
            </a:fld>
            <a:r>
              <a:rPr lang="en-US" altLang="zh-CN" sz="1800" b="1" dirty="0">
                <a:solidFill>
                  <a:srgbClr val="CDFFCD"/>
                </a:solidFill>
                <a:latin typeface="Comic Sans MS" panose="030F0702030302020204" pitchFamily="66" charset="0"/>
                <a:ea typeface="华文宋体" panose="02010600040101010101" pitchFamily="2" charset="-122"/>
              </a:rPr>
              <a:t>/47</a:t>
            </a:r>
            <a:endParaRPr lang="zh-CN" altLang="en-US" sz="1800" dirty="0">
              <a:latin typeface="Comic Sans MS" panose="030F0702030302020204" pitchFamily="66" charset="0"/>
              <a:ea typeface="华文宋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buClr>
          <a:srgbClr val="000000"/>
        </a:buClr>
        <a:buSzPct val="100000"/>
        <a:defRPr sz="4400">
          <a:solidFill>
            <a:srgbClr val="FFFF00"/>
          </a:solidFill>
          <a:latin typeface="+mj-lt"/>
          <a:ea typeface="+mj-ea"/>
          <a:cs typeface="+mj-cs"/>
        </a:defRPr>
      </a:lvl1pPr>
      <a:lvl2pPr algn="ctr" rtl="0" eaLnBrk="0" fontAlgn="base" hangingPunct="0">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2pPr>
      <a:lvl3pPr algn="ctr" rtl="0" eaLnBrk="0" fontAlgn="base" hangingPunct="0">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3pPr>
      <a:lvl4pPr algn="ctr" rtl="0" eaLnBrk="0" fontAlgn="base" hangingPunct="0">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4pPr>
      <a:lvl5pPr algn="ctr" rtl="0" eaLnBrk="0" fontAlgn="base" hangingPunct="0">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5pPr>
      <a:lvl6pPr marL="457200" algn="ctr" rtl="0" fontAlgn="base">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6pPr>
      <a:lvl7pPr marL="914400" algn="ctr" rtl="0" fontAlgn="base">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7pPr>
      <a:lvl8pPr marL="1371600" algn="ctr" rtl="0" fontAlgn="base">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8pPr>
      <a:lvl9pPr marL="1828800" algn="ctr" rtl="0" fontAlgn="base">
        <a:spcBef>
          <a:spcPct val="0"/>
        </a:spcBef>
        <a:spcAft>
          <a:spcPct val="0"/>
        </a:spcAft>
        <a:buClr>
          <a:srgbClr val="000000"/>
        </a:buClr>
        <a:buSzPct val="100000"/>
        <a:defRPr sz="4400">
          <a:solidFill>
            <a:srgbClr val="FFFF00"/>
          </a:solidFill>
          <a:latin typeface="Comic Sans MS" panose="030F0702030302020204" pitchFamily="66" charset="0"/>
          <a:ea typeface="隶书" panose="02010509060101010101" pitchFamily="49" charset="-122"/>
        </a:defRPr>
      </a:lvl9pPr>
    </p:titleStyle>
    <p:bodyStyle>
      <a:lvl1pPr marL="571500" indent="-571500" algn="l" rtl="0" eaLnBrk="0" fontAlgn="base" hangingPunct="0">
        <a:spcBef>
          <a:spcPct val="20000"/>
        </a:spcBef>
        <a:spcAft>
          <a:spcPct val="0"/>
        </a:spcAft>
        <a:buClr>
          <a:srgbClr val="FFC000"/>
        </a:buClr>
        <a:buSzPct val="100000"/>
        <a:buFont typeface="隶书" panose="02010509060101010101" pitchFamily="49" charset="-122"/>
        <a:buAutoNum type="ea1JpnChsDbPeriod"/>
        <a:defRPr sz="2800" b="1">
          <a:solidFill>
            <a:srgbClr val="FFC000"/>
          </a:solidFill>
          <a:latin typeface="+mn-lt"/>
          <a:ea typeface="+mn-ea"/>
          <a:cs typeface="+mn-cs"/>
        </a:defRPr>
      </a:lvl1pPr>
      <a:lvl2pPr marL="624205" indent="-444500" algn="l" rtl="0" eaLnBrk="0" fontAlgn="base" hangingPunct="0">
        <a:spcBef>
          <a:spcPct val="20000"/>
        </a:spcBef>
        <a:spcAft>
          <a:spcPct val="0"/>
        </a:spcAft>
        <a:buClr>
          <a:schemeClr val="bg1"/>
        </a:buClr>
        <a:buSzPct val="100000"/>
        <a:buFont typeface="Comic Sans MS" panose="030F0702030302020204" pitchFamily="66" charset="0"/>
        <a:buAutoNum type="arabicPeriod"/>
        <a:defRPr sz="2800" b="1">
          <a:solidFill>
            <a:srgbClr val="F2F2F2"/>
          </a:solidFill>
          <a:latin typeface="华文宋体" panose="02010600040101010101" pitchFamily="2" charset="-122"/>
          <a:ea typeface="华文宋体" panose="02010600040101010101" pitchFamily="2" charset="-122"/>
        </a:defRPr>
      </a:lvl2pPr>
      <a:lvl3pPr marL="900430" indent="-457200" algn="l" rtl="0" eaLnBrk="0" fontAlgn="base" hangingPunct="0">
        <a:spcBef>
          <a:spcPct val="20000"/>
        </a:spcBef>
        <a:spcAft>
          <a:spcPct val="0"/>
        </a:spcAft>
        <a:buClr>
          <a:schemeClr val="bg1"/>
        </a:buClr>
        <a:buSzPct val="100000"/>
        <a:buFont typeface="隶书" panose="02010509060101010101" pitchFamily="49" charset="-122"/>
        <a:buAutoNum type="circleNumDbPlain"/>
        <a:defRPr sz="2400" b="1">
          <a:solidFill>
            <a:srgbClr val="F2F2F2"/>
          </a:solidFill>
          <a:latin typeface="Times New Roman" panose="02020603050405020304" pitchFamily="18" charset="0"/>
          <a:ea typeface="华文宋体" panose="02010600040101010101" pitchFamily="2" charset="-122"/>
        </a:defRPr>
      </a:lvl3pPr>
      <a:lvl4pPr marL="1081405" indent="-360680" algn="l" rtl="0" eaLnBrk="0" fontAlgn="base" hangingPunct="0">
        <a:spcBef>
          <a:spcPct val="20000"/>
        </a:spcBef>
        <a:spcAft>
          <a:spcPct val="0"/>
        </a:spcAft>
        <a:buClr>
          <a:schemeClr val="bg1"/>
        </a:buClr>
        <a:buSzPct val="100000"/>
        <a:buFont typeface="Wingdings" panose="05000000000000000000" pitchFamily="2" charset="2"/>
        <a:buChar char="u"/>
        <a:defRPr sz="2400" b="1">
          <a:solidFill>
            <a:srgbClr val="F2F2F2"/>
          </a:solidFill>
          <a:latin typeface="Times New Roman" panose="02020603050405020304" pitchFamily="18" charset="0"/>
          <a:ea typeface="华文宋体" panose="02010600040101010101" pitchFamily="2" charset="-122"/>
        </a:defRPr>
      </a:lvl4pPr>
      <a:lvl5pPr marL="82550" indent="360680" algn="l" rtl="0" eaLnBrk="0" fontAlgn="base" hangingPunct="0">
        <a:spcBef>
          <a:spcPct val="20000"/>
        </a:spcBef>
        <a:spcAft>
          <a:spcPct val="0"/>
        </a:spcAft>
        <a:buClr>
          <a:schemeClr val="tx1"/>
        </a:buClr>
        <a:buSzPct val="100000"/>
        <a:buFont typeface="Wingdings" panose="05000000000000000000" pitchFamily="2" charset="2"/>
        <a:buChar char="»"/>
        <a:defRPr sz="2800" b="1">
          <a:solidFill>
            <a:srgbClr val="FFFF00"/>
          </a:solidFill>
          <a:latin typeface="Times New Roman" panose="02020603050405020304" pitchFamily="18" charset="0"/>
          <a:ea typeface="华文宋体" panose="02010600040101010101" pitchFamily="2" charset="-122"/>
        </a:defRPr>
      </a:lvl5pPr>
      <a:lvl6pPr marL="5397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6pPr>
      <a:lvl7pPr marL="9969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7pPr>
      <a:lvl8pPr marL="14541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8pPr>
      <a:lvl9pPr marL="19113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hyperlink" Target="http://www.freescale.com.cn/" TargetMode="External"/><Relationship Id="rId4" Type="http://schemas.openxmlformats.org/officeDocument/2006/relationships/image" Target="../media/image14.jpe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160655"/>
            <a:ext cx="8714105" cy="69723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
                <a:srgbClr val="000000"/>
              </a:buClr>
              <a:buSzPct val="100000"/>
              <a:buFontTx/>
              <a:buNone/>
              <a:defRPr/>
            </a:pPr>
            <a:r>
              <a:rPr kumimoji="0" lang="zh-CN" altLang="en-US" sz="36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j-lt"/>
                <a:ea typeface="+mj-ea"/>
                <a:cs typeface="+mj-cs"/>
              </a:rPr>
              <a:t>第</a:t>
            </a:r>
            <a:r>
              <a:rPr kumimoji="0" lang="en-US" altLang="zh-CN" sz="36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j-lt"/>
                <a:ea typeface="+mj-ea"/>
                <a:cs typeface="+mj-cs"/>
              </a:rPr>
              <a:t>7</a:t>
            </a:r>
            <a:r>
              <a:rPr kumimoji="0" lang="zh-CN" altLang="en-US" sz="36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j-lt"/>
                <a:ea typeface="+mj-ea"/>
                <a:cs typeface="+mj-cs"/>
              </a:rPr>
              <a:t>章  </a:t>
            </a:r>
            <a:r>
              <a:rPr kumimoji="0" lang="en-US" altLang="zh-CN" sz="36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j-lt"/>
                <a:ea typeface="+mj-ea"/>
                <a:cs typeface="+mj-cs"/>
              </a:rPr>
              <a:t>ARM</a:t>
            </a:r>
            <a:r>
              <a:rPr kumimoji="0" lang="zh-CN" altLang="en-US" sz="36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j-lt"/>
                <a:ea typeface="+mj-ea"/>
                <a:cs typeface="+mj-cs"/>
              </a:rPr>
              <a:t>微处理器编程模型</a:t>
            </a:r>
          </a:p>
        </p:txBody>
      </p:sp>
      <p:sp>
        <p:nvSpPr>
          <p:cNvPr id="10243" name="内容占位符 2"/>
          <p:cNvSpPr>
            <a:spLocks noGrp="1"/>
          </p:cNvSpPr>
          <p:nvPr>
            <p:ph idx="1"/>
          </p:nvPr>
        </p:nvSpPr>
        <p:spPr>
          <a:xfrm>
            <a:off x="1042988" y="1052513"/>
            <a:ext cx="7561262" cy="5400675"/>
          </a:xfrm>
        </p:spPr>
        <p:txBody>
          <a:bodyPr vert="horz" wrap="square" lIns="91440" tIns="45720" rIns="91440" bIns="45720" anchor="t"/>
          <a:lstStyle/>
          <a:p>
            <a:pPr marL="0" indent="0" eaLnBrk="1" hangingPunct="1">
              <a:buClr>
                <a:srgbClr val="1E0FEF"/>
              </a:buClr>
              <a:buFont typeface="+mj-ea"/>
              <a:buNone/>
            </a:pPr>
            <a:r>
              <a:rPr lang="zh-CN" altLang="en-US" sz="3600" dirty="0">
                <a:solidFill>
                  <a:srgbClr val="000099"/>
                </a:solidFill>
                <a:latin typeface="Comic Sans MS" panose="030F0702030302020204" pitchFamily="66" charset="0"/>
              </a:rPr>
              <a:t>一、</a:t>
            </a:r>
            <a:r>
              <a:rPr lang="en-US" altLang="zh-CN" sz="3600" dirty="0">
                <a:solidFill>
                  <a:srgbClr val="000099"/>
                </a:solidFill>
                <a:latin typeface="Comic Sans MS" panose="030F0702030302020204" pitchFamily="66" charset="0"/>
              </a:rPr>
              <a:t>ARM</a:t>
            </a:r>
            <a:r>
              <a:rPr lang="zh-CN" altLang="zh-CN" sz="3600" dirty="0">
                <a:solidFill>
                  <a:srgbClr val="000099"/>
                </a:solidFill>
                <a:latin typeface="Comic Sans MS" panose="030F0702030302020204" pitchFamily="66" charset="0"/>
              </a:rPr>
              <a:t>体系结构</a:t>
            </a:r>
            <a:endParaRPr lang="en-US" altLang="zh-CN" sz="3600" dirty="0">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en-US" sz="3200" dirty="0">
                <a:solidFill>
                  <a:schemeClr val="tx1"/>
                </a:solidFill>
                <a:latin typeface="Comic Sans MS" panose="030F0702030302020204" pitchFamily="66" charset="0"/>
              </a:rPr>
              <a:t>特点</a:t>
            </a:r>
            <a:endParaRPr lang="en-US" altLang="zh-CN" sz="3200" dirty="0">
              <a:solidFill>
                <a:schemeClr val="tx1"/>
              </a:solidFill>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zh-CN" sz="3200" dirty="0">
                <a:solidFill>
                  <a:schemeClr val="tx1"/>
                </a:solidFill>
                <a:latin typeface="Comic Sans MS" panose="030F0702030302020204" pitchFamily="66" charset="0"/>
              </a:rPr>
              <a:t>体系结构版本</a:t>
            </a:r>
            <a:endParaRPr lang="zh-CN" altLang="en-US" sz="3200" dirty="0">
              <a:solidFill>
                <a:schemeClr val="tx1"/>
              </a:solidFill>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en-US" sz="3200" dirty="0">
                <a:solidFill>
                  <a:schemeClr val="tx1"/>
                </a:solidFill>
                <a:latin typeface="Comic Sans MS" panose="030F0702030302020204" pitchFamily="66" charset="0"/>
              </a:rPr>
              <a:t>处理器</a:t>
            </a:r>
            <a:r>
              <a:rPr lang="zh-CN" altLang="zh-CN" sz="3200" dirty="0">
                <a:solidFill>
                  <a:schemeClr val="tx1"/>
                </a:solidFill>
                <a:latin typeface="Comic Sans MS" panose="030F0702030302020204" pitchFamily="66" charset="0"/>
              </a:rPr>
              <a:t>核</a:t>
            </a:r>
            <a:r>
              <a:rPr lang="zh-CN" altLang="en-US" sz="3200" dirty="0">
                <a:solidFill>
                  <a:schemeClr val="tx1"/>
                </a:solidFill>
                <a:latin typeface="Comic Sans MS" panose="030F0702030302020204" pitchFamily="66" charset="0"/>
              </a:rPr>
              <a:t>及处理器</a:t>
            </a:r>
          </a:p>
          <a:p>
            <a:pPr marL="1104900" lvl="1" indent="-925195" eaLnBrk="1" hangingPunct="1">
              <a:buNone/>
            </a:pPr>
            <a:endParaRPr lang="en-US" altLang="zh-CN" sz="1400" dirty="0">
              <a:latin typeface="Comic Sans MS" panose="030F0702030302020204" pitchFamily="66" charset="0"/>
            </a:endParaRPr>
          </a:p>
          <a:p>
            <a:pPr marL="0" indent="0" eaLnBrk="1" hangingPunct="1">
              <a:buClr>
                <a:srgbClr val="1E0FEF"/>
              </a:buClr>
              <a:buFont typeface="+mj-ea"/>
              <a:buNone/>
            </a:pPr>
            <a:r>
              <a:rPr lang="zh-CN" altLang="en-US" sz="3600" dirty="0">
                <a:solidFill>
                  <a:srgbClr val="000099"/>
                </a:solidFill>
                <a:latin typeface="Comic Sans MS" panose="030F0702030302020204" pitchFamily="66" charset="0"/>
              </a:rPr>
              <a:t>二、</a:t>
            </a:r>
            <a:r>
              <a:rPr lang="en-US" altLang="zh-CN" sz="3600" dirty="0">
                <a:solidFill>
                  <a:srgbClr val="000099"/>
                </a:solidFill>
                <a:latin typeface="Comic Sans MS" panose="030F0702030302020204" pitchFamily="66" charset="0"/>
              </a:rPr>
              <a:t>ARM</a:t>
            </a:r>
            <a:r>
              <a:rPr lang="zh-CN" altLang="zh-CN" sz="3600" dirty="0">
                <a:solidFill>
                  <a:srgbClr val="000099"/>
                </a:solidFill>
                <a:latin typeface="Comic Sans MS" panose="030F0702030302020204" pitchFamily="66" charset="0"/>
              </a:rPr>
              <a:t>编程模型</a:t>
            </a:r>
            <a:endParaRPr lang="zh-CN" altLang="zh-CN" sz="3600" dirty="0">
              <a:latin typeface="Comic Sans MS" panose="030F0702030302020204" pitchFamily="66" charset="0"/>
              <a:hlinkClick r:id="" action="ppaction://noaction"/>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1. </a:t>
            </a:r>
            <a:r>
              <a:rPr lang="zh-CN" altLang="zh-CN" sz="3200" dirty="0">
                <a:solidFill>
                  <a:schemeClr val="tx1"/>
                </a:solidFill>
                <a:latin typeface="Comic Sans MS" panose="030F0702030302020204" pitchFamily="66" charset="0"/>
              </a:rPr>
              <a:t>处理器</a:t>
            </a:r>
            <a:endParaRPr lang="zh-CN" altLang="en-US" sz="3200" dirty="0">
              <a:solidFill>
                <a:schemeClr val="tx1"/>
              </a:solidFill>
              <a:latin typeface="Comic Sans MS" panose="030F0702030302020204" pitchFamily="66" charset="0"/>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2. </a:t>
            </a:r>
            <a:r>
              <a:rPr lang="zh-CN" altLang="zh-CN" sz="3200" dirty="0">
                <a:solidFill>
                  <a:schemeClr val="tx1"/>
                </a:solidFill>
                <a:latin typeface="Comic Sans MS" panose="030F0702030302020204" pitchFamily="66" charset="0"/>
              </a:rPr>
              <a:t>存储器</a:t>
            </a:r>
            <a:endParaRPr lang="en-US" altLang="zh-CN" dirty="0">
              <a:solidFill>
                <a:schemeClr val="tx1"/>
              </a:solidFill>
              <a:latin typeface="Comic Sans MS" panose="030F0702030302020204" pitchFamily="66" charset="0"/>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3. I/O</a:t>
            </a:r>
            <a:r>
              <a:rPr lang="zh-CN" altLang="en-US" sz="3200" dirty="0">
                <a:solidFill>
                  <a:schemeClr val="tx1"/>
                </a:solidFill>
                <a:latin typeface="Comic Sans MS" panose="030F0702030302020204" pitchFamily="66" charset="0"/>
              </a:rPr>
              <a:t>组织</a:t>
            </a:r>
            <a:endParaRPr lang="zh-CN" altLang="en-US" sz="2400" dirty="0">
              <a:solidFill>
                <a:schemeClr val="tx1"/>
              </a:solidFill>
              <a:latin typeface="Comic Sans MS" panose="030F0702030302020204" pitchFamily="66" charset="0"/>
              <a:hlinkClick r:id="rId3" action="ppaction://hlinksldjum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ssolve">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dissolve">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dissolve">
                                      <p:cBhvr>
                                        <p:cTn id="32" dur="500"/>
                                        <p:tgtEl>
                                          <p:spTgt spid="102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Effect transition="in" filter="dissolve">
                                      <p:cBhvr>
                                        <p:cTn id="37" dur="500"/>
                                        <p:tgtEl>
                                          <p:spTgt spid="102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243">
                                            <p:txEl>
                                              <p:pRg st="8" end="8"/>
                                            </p:txEl>
                                          </p:spTgt>
                                        </p:tgtEl>
                                        <p:attrNameLst>
                                          <p:attrName>style.visibility</p:attrName>
                                        </p:attrNameLst>
                                      </p:cBhvr>
                                      <p:to>
                                        <p:strVal val="visible"/>
                                      </p:to>
                                    </p:set>
                                    <p:animEffect transition="in" filter="dissolve">
                                      <p:cBhvr>
                                        <p:cTn id="42"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214313" y="142875"/>
            <a:ext cx="8805862" cy="785813"/>
          </a:xfrm>
        </p:spPr>
        <p:txBody>
          <a:bodyPr vert="horz" wrap="square" lIns="91440" tIns="45720" rIns="91440" bIns="45720" anchor="b"/>
          <a:lstStyle/>
          <a:p>
            <a:pPr eaLnBrk="1" hangingPunct="1"/>
            <a:r>
              <a:rPr lang="en-US" altLang="zh-CN" sz="3200" b="1" dirty="0">
                <a:solidFill>
                  <a:schemeClr val="tx1"/>
                </a:solidFill>
              </a:rPr>
              <a:t>ARM</a:t>
            </a:r>
            <a:r>
              <a:rPr lang="zh-CN" altLang="en-US" sz="3200" b="1" dirty="0">
                <a:solidFill>
                  <a:schemeClr val="tx1"/>
                </a:solidFill>
              </a:rPr>
              <a:t>处理器核、处理器及芯片产品</a:t>
            </a:r>
          </a:p>
        </p:txBody>
      </p:sp>
      <p:pic>
        <p:nvPicPr>
          <p:cNvPr id="17455" name="Picture 47"/>
          <p:cNvPicPr>
            <a:picLocks noChangeAspect="1"/>
          </p:cNvPicPr>
          <p:nvPr/>
        </p:nvPicPr>
        <p:blipFill>
          <a:blip r:embed="rId3">
            <a:lum bright="6000" contrast="24000"/>
          </a:blip>
          <a:stretch>
            <a:fillRect/>
          </a:stretch>
        </p:blipFill>
        <p:spPr>
          <a:xfrm>
            <a:off x="0" y="1070928"/>
            <a:ext cx="9144000" cy="5500687"/>
          </a:xfrm>
          <a:prstGeom prst="rect">
            <a:avLst/>
          </a:prstGeom>
          <a:noFill/>
          <a:ln w="9525">
            <a:noFill/>
          </a:ln>
        </p:spPr>
      </p:pic>
      <p:sp>
        <p:nvSpPr>
          <p:cNvPr id="4" name="椭圆 3"/>
          <p:cNvSpPr/>
          <p:nvPr/>
        </p:nvSpPr>
        <p:spPr>
          <a:xfrm>
            <a:off x="4857750" y="1213803"/>
            <a:ext cx="1285875" cy="428625"/>
          </a:xfrm>
          <a:prstGeom prst="ellipse">
            <a:avLst/>
          </a:prstGeom>
          <a:solidFill>
            <a:srgbClr val="FF0000">
              <a:alpha val="41960"/>
            </a:srgbClr>
          </a:solidFill>
          <a:ln w="38100">
            <a:noFill/>
          </a:ln>
        </p:spPr>
        <p:txBody>
          <a:bodyPr anchor="ctr"/>
          <a:lstStyle/>
          <a:p>
            <a:pPr algn="ctr"/>
            <a:endParaRPr lang="zh-CN" altLang="en-US" dirty="0">
              <a:latin typeface="Comic Sans MS" panose="030F0702030302020204" pitchFamily="66" charset="0"/>
            </a:endParaRPr>
          </a:p>
        </p:txBody>
      </p:sp>
      <p:sp>
        <p:nvSpPr>
          <p:cNvPr id="5" name="椭圆 4"/>
          <p:cNvSpPr/>
          <p:nvPr/>
        </p:nvSpPr>
        <p:spPr>
          <a:xfrm>
            <a:off x="142875" y="1213803"/>
            <a:ext cx="1285875" cy="428625"/>
          </a:xfrm>
          <a:prstGeom prst="ellipse">
            <a:avLst/>
          </a:prstGeom>
          <a:solidFill>
            <a:srgbClr val="000099">
              <a:alpha val="41960"/>
            </a:srgbClr>
          </a:solidFill>
          <a:ln w="38100">
            <a:noFill/>
          </a:ln>
        </p:spPr>
        <p:txBody>
          <a:bodyPr anchor="ctr"/>
          <a:lstStyle/>
          <a:p>
            <a:pPr algn="ctr"/>
            <a:endParaRPr lang="zh-CN" altLang="en-US" dirty="0">
              <a:latin typeface="Comic Sans MS" panose="030F0702030302020204" pitchFamily="66" charset="0"/>
            </a:endParaRPr>
          </a:p>
        </p:txBody>
      </p:sp>
      <p:sp>
        <p:nvSpPr>
          <p:cNvPr id="6" name="椭圆 5"/>
          <p:cNvSpPr/>
          <p:nvPr/>
        </p:nvSpPr>
        <p:spPr>
          <a:xfrm>
            <a:off x="1928813" y="1213803"/>
            <a:ext cx="2357437" cy="428625"/>
          </a:xfrm>
          <a:prstGeom prst="ellipse">
            <a:avLst/>
          </a:prstGeom>
          <a:solidFill>
            <a:srgbClr val="000099">
              <a:alpha val="41960"/>
            </a:srgbClr>
          </a:solidFill>
          <a:ln w="38100">
            <a:noFill/>
          </a:ln>
        </p:spPr>
        <p:txBody>
          <a:bodyPr anchor="ctr"/>
          <a:lstStyle/>
          <a:p>
            <a:pPr algn="ctr"/>
            <a:endParaRPr lang="zh-CN" altLang="en-US" dirty="0">
              <a:latin typeface="Comic Sans MS" panose="030F0702030302020204" pitchFamily="66" charset="0"/>
            </a:endParaRPr>
          </a:p>
        </p:txBody>
      </p:sp>
      <p:sp>
        <p:nvSpPr>
          <p:cNvPr id="7" name="椭圆 6"/>
          <p:cNvSpPr/>
          <p:nvPr/>
        </p:nvSpPr>
        <p:spPr>
          <a:xfrm>
            <a:off x="6929438" y="1285240"/>
            <a:ext cx="1285875" cy="428625"/>
          </a:xfrm>
          <a:prstGeom prst="ellipse">
            <a:avLst/>
          </a:prstGeom>
          <a:solidFill>
            <a:srgbClr val="FF9900">
              <a:alpha val="41960"/>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55"/>
                                        </p:tgtEl>
                                        <p:attrNameLst>
                                          <p:attrName>style.visibility</p:attrName>
                                        </p:attrNameLst>
                                      </p:cBhvr>
                                      <p:to>
                                        <p:strVal val="visible"/>
                                      </p:to>
                                    </p:set>
                                    <p:animEffect transition="in" filter="dissolve">
                                      <p:cBhvr>
                                        <p:cTn id="7" dur="500"/>
                                        <p:tgtEl>
                                          <p:spTgt spid="174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descr="5t1"/>
          <p:cNvPicPr>
            <a:picLocks noChangeAspect="1"/>
          </p:cNvPicPr>
          <p:nvPr/>
        </p:nvPicPr>
        <p:blipFill>
          <a:blip r:embed="rId3"/>
          <a:srcRect t="46045" r="44516" b="5800"/>
          <a:stretch>
            <a:fillRect/>
          </a:stretch>
        </p:blipFill>
        <p:spPr>
          <a:xfrm>
            <a:off x="0" y="0"/>
            <a:ext cx="4143375" cy="2786063"/>
          </a:xfrm>
          <a:prstGeom prst="rect">
            <a:avLst/>
          </a:prstGeom>
          <a:noFill/>
          <a:ln w="9525">
            <a:noFill/>
          </a:ln>
        </p:spPr>
      </p:pic>
      <p:sp>
        <p:nvSpPr>
          <p:cNvPr id="4" name="TextBox 3"/>
          <p:cNvSpPr txBox="1"/>
          <p:nvPr/>
        </p:nvSpPr>
        <p:spPr>
          <a:xfrm>
            <a:off x="974725" y="2857500"/>
            <a:ext cx="1398588" cy="396875"/>
          </a:xfrm>
          <a:prstGeom prst="rect">
            <a:avLst/>
          </a:prstGeom>
          <a:noFill/>
          <a:ln w="9525">
            <a:noFill/>
          </a:ln>
        </p:spPr>
        <p:txBody>
          <a:bodyPr wrap="none">
            <a:spAutoFit/>
          </a:bodyPr>
          <a:lstStyle/>
          <a:p>
            <a:r>
              <a:rPr lang="en-US" altLang="zh-CN" b="1" dirty="0">
                <a:latin typeface="Comic Sans MS" panose="030F0702030302020204" pitchFamily="66" charset="0"/>
              </a:rPr>
              <a:t>ARM720T</a:t>
            </a:r>
            <a:endParaRPr lang="zh-CN" altLang="en-US" b="1" dirty="0">
              <a:latin typeface="Comic Sans MS" panose="030F0702030302020204" pitchFamily="66" charset="0"/>
            </a:endParaRPr>
          </a:p>
        </p:txBody>
      </p:sp>
      <p:pic>
        <p:nvPicPr>
          <p:cNvPr id="198659" name="Picture 3" descr="5t2"/>
          <p:cNvPicPr>
            <a:picLocks noChangeAspect="1"/>
          </p:cNvPicPr>
          <p:nvPr/>
        </p:nvPicPr>
        <p:blipFill>
          <a:blip r:embed="rId4"/>
          <a:srcRect t="50824" b="4048"/>
          <a:stretch>
            <a:fillRect/>
          </a:stretch>
        </p:blipFill>
        <p:spPr>
          <a:xfrm>
            <a:off x="0" y="3357563"/>
            <a:ext cx="4143375" cy="3071812"/>
          </a:xfrm>
          <a:prstGeom prst="rect">
            <a:avLst/>
          </a:prstGeom>
          <a:noFill/>
          <a:ln w="9525">
            <a:noFill/>
          </a:ln>
        </p:spPr>
      </p:pic>
      <p:sp>
        <p:nvSpPr>
          <p:cNvPr id="7" name="TextBox 6"/>
          <p:cNvSpPr txBox="1"/>
          <p:nvPr/>
        </p:nvSpPr>
        <p:spPr>
          <a:xfrm>
            <a:off x="903288" y="6457950"/>
            <a:ext cx="1398587" cy="396875"/>
          </a:xfrm>
          <a:prstGeom prst="rect">
            <a:avLst/>
          </a:prstGeom>
          <a:noFill/>
          <a:ln w="9525">
            <a:noFill/>
          </a:ln>
        </p:spPr>
        <p:txBody>
          <a:bodyPr wrap="none">
            <a:spAutoFit/>
          </a:bodyPr>
          <a:lstStyle/>
          <a:p>
            <a:r>
              <a:rPr lang="en-US" altLang="zh-CN" b="1" dirty="0">
                <a:latin typeface="Comic Sans MS" panose="030F0702030302020204" pitchFamily="66" charset="0"/>
              </a:rPr>
              <a:t>ARM922T</a:t>
            </a:r>
            <a:endParaRPr lang="zh-CN" altLang="en-US" b="1" dirty="0">
              <a:latin typeface="Comic Sans MS" panose="030F0702030302020204" pitchFamily="66" charset="0"/>
            </a:endParaRPr>
          </a:p>
        </p:txBody>
      </p:sp>
      <p:pic>
        <p:nvPicPr>
          <p:cNvPr id="198660" name="Picture 4" descr="7t8"/>
          <p:cNvPicPr>
            <a:picLocks noChangeAspect="1"/>
          </p:cNvPicPr>
          <p:nvPr/>
        </p:nvPicPr>
        <p:blipFill>
          <a:blip r:embed="rId5"/>
          <a:stretch>
            <a:fillRect/>
          </a:stretch>
        </p:blipFill>
        <p:spPr>
          <a:xfrm>
            <a:off x="4357688" y="0"/>
            <a:ext cx="4786312" cy="6429375"/>
          </a:xfrm>
          <a:prstGeom prst="rect">
            <a:avLst/>
          </a:prstGeom>
          <a:noFill/>
          <a:ln w="9525">
            <a:noFill/>
          </a:ln>
        </p:spPr>
      </p:pic>
      <p:sp>
        <p:nvSpPr>
          <p:cNvPr id="9" name="TextBox 8"/>
          <p:cNvSpPr txBox="1"/>
          <p:nvPr/>
        </p:nvSpPr>
        <p:spPr>
          <a:xfrm>
            <a:off x="6072188" y="6457950"/>
            <a:ext cx="1658937" cy="396875"/>
          </a:xfrm>
          <a:prstGeom prst="rect">
            <a:avLst/>
          </a:prstGeom>
          <a:noFill/>
          <a:ln w="9525">
            <a:noFill/>
          </a:ln>
        </p:spPr>
        <p:txBody>
          <a:bodyPr wrap="none">
            <a:spAutoFit/>
          </a:bodyPr>
          <a:lstStyle/>
          <a:p>
            <a:r>
              <a:rPr lang="en-US" altLang="zh-CN" b="1" dirty="0">
                <a:latin typeface="Comic Sans MS" panose="030F0702030302020204" pitchFamily="66" charset="0"/>
              </a:rPr>
              <a:t>I.MX21</a:t>
            </a:r>
            <a:r>
              <a:rPr lang="zh-CN" altLang="en-US" b="1" dirty="0">
                <a:latin typeface="Comic Sans MS" panose="030F0702030302020204" pitchFamily="66" charset="0"/>
              </a:rPr>
              <a:t>芯片</a:t>
            </a:r>
          </a:p>
        </p:txBody>
      </p:sp>
      <p:sp>
        <p:nvSpPr>
          <p:cNvPr id="10" name="圆角矩形 9"/>
          <p:cNvSpPr/>
          <p:nvPr/>
        </p:nvSpPr>
        <p:spPr>
          <a:xfrm>
            <a:off x="2286000" y="714375"/>
            <a:ext cx="1500188" cy="642938"/>
          </a:xfrm>
          <a:prstGeom prst="roundRect">
            <a:avLst>
              <a:gd name="adj" fmla="val 16667"/>
            </a:avLst>
          </a:prstGeom>
          <a:solidFill>
            <a:schemeClr val="accent1">
              <a:alpha val="32941"/>
            </a:schemeClr>
          </a:solidFill>
          <a:ln w="38100">
            <a:noFill/>
          </a:ln>
        </p:spPr>
        <p:txBody>
          <a:bodyPr anchor="ctr"/>
          <a:lstStyle/>
          <a:p>
            <a:pPr algn="ctr"/>
            <a:endParaRPr lang="zh-CN" altLang="en-US" dirty="0">
              <a:latin typeface="Comic Sans MS" panose="030F0702030302020204" pitchFamily="66" charset="0"/>
            </a:endParaRPr>
          </a:p>
        </p:txBody>
      </p:sp>
      <p:sp>
        <p:nvSpPr>
          <p:cNvPr id="11" name="圆角矩形 10"/>
          <p:cNvSpPr/>
          <p:nvPr/>
        </p:nvSpPr>
        <p:spPr>
          <a:xfrm>
            <a:off x="1357313" y="4357688"/>
            <a:ext cx="1285875" cy="500062"/>
          </a:xfrm>
          <a:prstGeom prst="roundRect">
            <a:avLst>
              <a:gd name="adj" fmla="val 16667"/>
            </a:avLst>
          </a:prstGeom>
          <a:solidFill>
            <a:schemeClr val="accent1">
              <a:alpha val="32941"/>
            </a:schemeClr>
          </a:solidFill>
          <a:ln w="38100">
            <a:noFill/>
          </a:ln>
        </p:spPr>
        <p:txBody>
          <a:bodyPr anchor="ctr"/>
          <a:lstStyle/>
          <a:p>
            <a:pPr algn="ctr"/>
            <a:endParaRPr lang="zh-CN" altLang="en-US" dirty="0">
              <a:latin typeface="Comic Sans MS" panose="030F0702030302020204" pitchFamily="66" charset="0"/>
            </a:endParaRPr>
          </a:p>
        </p:txBody>
      </p:sp>
      <p:sp>
        <p:nvSpPr>
          <p:cNvPr id="12" name="圆角矩形 11"/>
          <p:cNvSpPr/>
          <p:nvPr/>
        </p:nvSpPr>
        <p:spPr>
          <a:xfrm>
            <a:off x="571500" y="642938"/>
            <a:ext cx="1000125" cy="642937"/>
          </a:xfrm>
          <a:prstGeom prst="roundRect">
            <a:avLst>
              <a:gd name="adj" fmla="val 16667"/>
            </a:avLst>
          </a:prstGeom>
          <a:solidFill>
            <a:srgbClr val="FF000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13" name="圆角矩形 12"/>
          <p:cNvSpPr/>
          <p:nvPr/>
        </p:nvSpPr>
        <p:spPr>
          <a:xfrm>
            <a:off x="0" y="4143375"/>
            <a:ext cx="1285875" cy="857250"/>
          </a:xfrm>
          <a:prstGeom prst="roundRect">
            <a:avLst>
              <a:gd name="adj" fmla="val 16667"/>
            </a:avLst>
          </a:prstGeom>
          <a:solidFill>
            <a:srgbClr val="FF000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14" name="圆角矩形 13"/>
          <p:cNvSpPr/>
          <p:nvPr/>
        </p:nvSpPr>
        <p:spPr>
          <a:xfrm>
            <a:off x="2714625" y="4143375"/>
            <a:ext cx="1285875" cy="857250"/>
          </a:xfrm>
          <a:prstGeom prst="roundRect">
            <a:avLst>
              <a:gd name="adj" fmla="val 16667"/>
            </a:avLst>
          </a:prstGeom>
          <a:solidFill>
            <a:srgbClr val="FF000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15" name="TextBox 14"/>
          <p:cNvSpPr txBox="1"/>
          <p:nvPr/>
        </p:nvSpPr>
        <p:spPr>
          <a:xfrm>
            <a:off x="0" y="214313"/>
            <a:ext cx="1217613" cy="400050"/>
          </a:xfrm>
          <a:prstGeom prst="rect">
            <a:avLst/>
          </a:prstGeom>
          <a:noFill/>
          <a:ln w="9525">
            <a:noFill/>
          </a:ln>
        </p:spPr>
        <p:txBody>
          <a:bodyPr wrap="none">
            <a:spAutoFit/>
          </a:bodyPr>
          <a:lstStyle/>
          <a:p>
            <a:r>
              <a:rPr lang="zh-CN" altLang="en-US" b="1" dirty="0">
                <a:solidFill>
                  <a:srgbClr val="FF0000"/>
                </a:solidFill>
                <a:latin typeface="Comic Sans MS" panose="030F0702030302020204" pitchFamily="66" charset="0"/>
              </a:rPr>
              <a:t>冯诺依曼</a:t>
            </a:r>
          </a:p>
        </p:txBody>
      </p:sp>
      <p:sp>
        <p:nvSpPr>
          <p:cNvPr id="16" name="TextBox 15"/>
          <p:cNvSpPr txBox="1"/>
          <p:nvPr/>
        </p:nvSpPr>
        <p:spPr>
          <a:xfrm>
            <a:off x="285750" y="3714750"/>
            <a:ext cx="700088" cy="400050"/>
          </a:xfrm>
          <a:prstGeom prst="rect">
            <a:avLst/>
          </a:prstGeom>
          <a:noFill/>
          <a:ln w="9525">
            <a:noFill/>
          </a:ln>
        </p:spPr>
        <p:txBody>
          <a:bodyPr wrap="none">
            <a:spAutoFit/>
          </a:bodyPr>
          <a:lstStyle/>
          <a:p>
            <a:r>
              <a:rPr lang="zh-CN" altLang="en-US" b="1" dirty="0">
                <a:solidFill>
                  <a:srgbClr val="FF0000"/>
                </a:solidFill>
                <a:latin typeface="Comic Sans MS" panose="030F0702030302020204" pitchFamily="66" charset="0"/>
              </a:rPr>
              <a:t>哈佛</a:t>
            </a:r>
          </a:p>
        </p:txBody>
      </p:sp>
      <p:sp>
        <p:nvSpPr>
          <p:cNvPr id="17" name="圆角矩形 16"/>
          <p:cNvSpPr/>
          <p:nvPr/>
        </p:nvSpPr>
        <p:spPr>
          <a:xfrm>
            <a:off x="857250" y="5857875"/>
            <a:ext cx="1000125" cy="428625"/>
          </a:xfrm>
          <a:prstGeom prst="roundRect">
            <a:avLst>
              <a:gd name="adj" fmla="val 16667"/>
            </a:avLst>
          </a:prstGeom>
          <a:solidFill>
            <a:srgbClr val="0070C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18" name="圆角矩形 17"/>
          <p:cNvSpPr/>
          <p:nvPr/>
        </p:nvSpPr>
        <p:spPr>
          <a:xfrm>
            <a:off x="5786438" y="1571625"/>
            <a:ext cx="1857375" cy="2428875"/>
          </a:xfrm>
          <a:prstGeom prst="roundRect">
            <a:avLst>
              <a:gd name="adj" fmla="val 16667"/>
            </a:avLst>
          </a:prstGeom>
          <a:solidFill>
            <a:schemeClr val="accent1">
              <a:alpha val="32941"/>
            </a:schemeClr>
          </a:solidFill>
          <a:ln w="38100">
            <a:noFill/>
          </a:ln>
        </p:spPr>
        <p:txBody>
          <a:bodyPr anchor="ctr"/>
          <a:lstStyle/>
          <a:p>
            <a:pPr algn="ctr"/>
            <a:endParaRPr lang="zh-CN" altLang="en-US" dirty="0">
              <a:latin typeface="Comic Sans MS" panose="030F0702030302020204" pitchFamily="66" charset="0"/>
            </a:endParaRPr>
          </a:p>
        </p:txBody>
      </p:sp>
      <p:sp>
        <p:nvSpPr>
          <p:cNvPr id="19" name="圆角矩形 18"/>
          <p:cNvSpPr/>
          <p:nvPr/>
        </p:nvSpPr>
        <p:spPr>
          <a:xfrm>
            <a:off x="1928813" y="5857875"/>
            <a:ext cx="1000125" cy="428625"/>
          </a:xfrm>
          <a:prstGeom prst="roundRect">
            <a:avLst>
              <a:gd name="adj" fmla="val 16667"/>
            </a:avLst>
          </a:prstGeom>
          <a:solidFill>
            <a:srgbClr val="7030A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20" name="圆角矩形 19"/>
          <p:cNvSpPr/>
          <p:nvPr/>
        </p:nvSpPr>
        <p:spPr>
          <a:xfrm>
            <a:off x="2214563" y="2143125"/>
            <a:ext cx="1571625" cy="428625"/>
          </a:xfrm>
          <a:prstGeom prst="roundRect">
            <a:avLst>
              <a:gd name="adj" fmla="val 16667"/>
            </a:avLst>
          </a:prstGeom>
          <a:solidFill>
            <a:srgbClr val="7030A0">
              <a:alpha val="32941"/>
            </a:srgbClr>
          </a:solidFill>
          <a:ln w="38100">
            <a:noFill/>
          </a:ln>
        </p:spPr>
        <p:txBody>
          <a:bodyPr anchor="ctr"/>
          <a:lstStyle/>
          <a:p>
            <a:pPr algn="ctr"/>
            <a:endParaRPr lang="zh-CN" altLang="en-US" dirty="0">
              <a:latin typeface="Comic Sans MS" panose="030F0702030302020204" pitchFamily="66" charset="0"/>
            </a:endParaRPr>
          </a:p>
        </p:txBody>
      </p:sp>
      <p:sp>
        <p:nvSpPr>
          <p:cNvPr id="21" name="TextBox 20"/>
          <p:cNvSpPr txBox="1"/>
          <p:nvPr/>
        </p:nvSpPr>
        <p:spPr>
          <a:xfrm>
            <a:off x="5878513" y="2214563"/>
            <a:ext cx="765175" cy="461962"/>
          </a:xfrm>
          <a:prstGeom prst="rect">
            <a:avLst/>
          </a:prstGeom>
          <a:noFill/>
          <a:ln w="9525">
            <a:noFill/>
          </a:ln>
        </p:spPr>
        <p:txBody>
          <a:bodyPr wrap="none">
            <a:spAutoFit/>
          </a:bodyPr>
          <a:lstStyle/>
          <a:p>
            <a:r>
              <a:rPr lang="en-US" altLang="zh-CN" sz="2400" b="1" dirty="0">
                <a:solidFill>
                  <a:srgbClr val="FF0000"/>
                </a:solidFill>
                <a:latin typeface="Comic Sans MS" panose="030F0702030302020204" pitchFamily="66" charset="0"/>
              </a:rPr>
              <a:t>CPU</a:t>
            </a:r>
            <a:endParaRPr lang="zh-CN" altLang="en-US" sz="2400" b="1" dirty="0">
              <a:solidFill>
                <a:srgbClr val="FF0000"/>
              </a:solidFill>
              <a:latin typeface="Comic Sans MS" panose="030F0702030302020204" pitchFamily="66" charset="0"/>
            </a:endParaRPr>
          </a:p>
        </p:txBody>
      </p:sp>
      <p:sp>
        <p:nvSpPr>
          <p:cNvPr id="22" name="TextBox 21"/>
          <p:cNvSpPr txBox="1"/>
          <p:nvPr/>
        </p:nvSpPr>
        <p:spPr>
          <a:xfrm>
            <a:off x="6197600" y="1714500"/>
            <a:ext cx="874713" cy="461963"/>
          </a:xfrm>
          <a:prstGeom prst="rect">
            <a:avLst/>
          </a:prstGeom>
          <a:noFill/>
          <a:ln w="9525">
            <a:noFill/>
          </a:ln>
        </p:spPr>
        <p:txBody>
          <a:bodyPr wrap="none">
            <a:spAutoFit/>
          </a:bodyPr>
          <a:lstStyle/>
          <a:p>
            <a:r>
              <a:rPr lang="en-US" altLang="zh-CN" sz="2400" b="1" dirty="0">
                <a:solidFill>
                  <a:srgbClr val="FF0000"/>
                </a:solidFill>
                <a:latin typeface="Comic Sans MS" panose="030F0702030302020204" pitchFamily="66" charset="0"/>
              </a:rPr>
              <a:t>MPU</a:t>
            </a:r>
            <a:endParaRPr lang="zh-CN" altLang="en-US" sz="2400" b="1" dirty="0">
              <a:solidFill>
                <a:srgbClr val="FF0000"/>
              </a:solidFill>
              <a:latin typeface="Comic Sans MS" panose="030F0702030302020204" pitchFamily="66" charset="0"/>
            </a:endParaRPr>
          </a:p>
        </p:txBody>
      </p:sp>
      <p:sp>
        <p:nvSpPr>
          <p:cNvPr id="23" name="TextBox 22"/>
          <p:cNvSpPr txBox="1"/>
          <p:nvPr/>
        </p:nvSpPr>
        <p:spPr>
          <a:xfrm>
            <a:off x="6215063" y="1000125"/>
            <a:ext cx="874712" cy="461963"/>
          </a:xfrm>
          <a:prstGeom prst="rect">
            <a:avLst/>
          </a:prstGeom>
          <a:noFill/>
          <a:ln w="9525">
            <a:noFill/>
          </a:ln>
        </p:spPr>
        <p:txBody>
          <a:bodyPr wrap="none">
            <a:spAutoFit/>
          </a:bodyPr>
          <a:lstStyle/>
          <a:p>
            <a:r>
              <a:rPr lang="en-US" altLang="zh-CN" sz="2400" b="1" dirty="0">
                <a:solidFill>
                  <a:srgbClr val="FF0000"/>
                </a:solidFill>
                <a:latin typeface="Comic Sans MS" panose="030F0702030302020204" pitchFamily="66" charset="0"/>
              </a:rPr>
              <a:t>MCU</a:t>
            </a:r>
            <a:endParaRPr lang="zh-CN" altLang="en-US" sz="2400" b="1" dirty="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8658"/>
                                        </p:tgtEl>
                                        <p:attrNameLst>
                                          <p:attrName>style.visibility</p:attrName>
                                        </p:attrNameLst>
                                      </p:cBhvr>
                                      <p:to>
                                        <p:strVal val="visible"/>
                                      </p:to>
                                    </p:set>
                                    <p:animEffect transition="in" filter="dissolve">
                                      <p:cBhvr>
                                        <p:cTn id="15" dur="500"/>
                                        <p:tgtEl>
                                          <p:spTgt spid="198658"/>
                                        </p:tgtEl>
                                      </p:cBhvr>
                                    </p:animEffect>
                                  </p:childTnLst>
                                </p:cTn>
                              </p:par>
                              <p:par>
                                <p:cTn id="16" presetID="9" presetClass="entr" presetSubtype="0" fill="hold" nodeType="withEffect">
                                  <p:stCondLst>
                                    <p:cond delay="0"/>
                                  </p:stCondLst>
                                  <p:childTnLst>
                                    <p:set>
                                      <p:cBhvr>
                                        <p:cTn id="17" dur="1" fill="hold">
                                          <p:stCondLst>
                                            <p:cond delay="0"/>
                                          </p:stCondLst>
                                        </p:cTn>
                                        <p:tgtEl>
                                          <p:spTgt spid="198659"/>
                                        </p:tgtEl>
                                        <p:attrNameLst>
                                          <p:attrName>style.visibility</p:attrName>
                                        </p:attrNameLst>
                                      </p:cBhvr>
                                      <p:to>
                                        <p:strVal val="visible"/>
                                      </p:to>
                                    </p:set>
                                    <p:animEffect transition="in" filter="dissolve">
                                      <p:cBhvr>
                                        <p:cTn id="18" dur="500"/>
                                        <p:tgtEl>
                                          <p:spTgt spid="19865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98660"/>
                                        </p:tgtEl>
                                        <p:attrNameLst>
                                          <p:attrName>style.visibility</p:attrName>
                                        </p:attrNameLst>
                                      </p:cBhvr>
                                      <p:to>
                                        <p:strVal val="visible"/>
                                      </p:to>
                                    </p:set>
                                    <p:animEffect transition="in" filter="dissolve">
                                      <p:cBhvr>
                                        <p:cTn id="65" dur="500"/>
                                        <p:tgtEl>
                                          <p:spTgt spid="198660"/>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dissolv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dissolv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dissolve">
                                      <p:cBhvr>
                                        <p:cTn id="78" dur="500"/>
                                        <p:tgtEl>
                                          <p:spTgt spid="21"/>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dissolve">
                                      <p:cBhvr>
                                        <p:cTn id="81" dur="500"/>
                                        <p:tgtEl>
                                          <p:spTgt spid="22"/>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dissolv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表格 26625"/>
          <p:cNvGraphicFramePr/>
          <p:nvPr/>
        </p:nvGraphicFramePr>
        <p:xfrm>
          <a:off x="0" y="1214755"/>
          <a:ext cx="8879205" cy="5195375"/>
        </p:xfrm>
        <a:graphic>
          <a:graphicData uri="http://schemas.openxmlformats.org/drawingml/2006/table">
            <a:tbl>
              <a:tblPr/>
              <a:tblGrid>
                <a:gridCol w="2012315">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664970">
                  <a:extLst>
                    <a:ext uri="{9D8B030D-6E8A-4147-A177-3AD203B41FA5}">
                      <a16:colId xmlns:a16="http://schemas.microsoft.com/office/drawing/2014/main" val="20003"/>
                    </a:ext>
                  </a:extLst>
                </a:gridCol>
                <a:gridCol w="1664970">
                  <a:extLst>
                    <a:ext uri="{9D8B030D-6E8A-4147-A177-3AD203B41FA5}">
                      <a16:colId xmlns:a16="http://schemas.microsoft.com/office/drawing/2014/main" val="20004"/>
                    </a:ext>
                  </a:extLst>
                </a:gridCol>
              </a:tblGrid>
              <a:tr h="7493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项目</a:t>
                      </a: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ARM7</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ARM9</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ARM10</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ARM11</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739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流水线</a:t>
                      </a: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3</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5</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6</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8</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extLst>
                  <a:ext uri="{0D108BD9-81ED-4DB2-BD59-A6C34878D82A}">
                    <a16:rowId xmlns:a16="http://schemas.microsoft.com/office/drawing/2014/main" val="10001"/>
                  </a:ext>
                </a:extLst>
              </a:tr>
              <a:tr h="9937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典型频率</a:t>
                      </a:r>
                      <a:endParaRPr lang="en-US" altLang="zh-CN" sz="2800" b="1" dirty="0">
                        <a:solidFill>
                          <a:srgbClr val="000099"/>
                        </a:solidFill>
                        <a:latin typeface="Arial" panose="020B0604020202020204" pitchFamily="34" charset="0"/>
                        <a:ea typeface="隶书" panose="02010509060101010101" pitchFamily="49" charset="-122"/>
                      </a:endParaRPr>
                    </a:p>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MHz</a:t>
                      </a:r>
                      <a:endParaRPr lang="zh-CN" altLang="en-US" sz="2800" b="1" dirty="0">
                        <a:solidFill>
                          <a:srgbClr val="000099"/>
                        </a:solidFill>
                        <a:latin typeface="Arial" panose="020B0604020202020204" pitchFamily="34" charset="0"/>
                        <a:ea typeface="隶书" panose="02010509060101010101" pitchFamily="49" charset="-122"/>
                      </a:endParaRP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80</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150</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260</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335</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extLst>
                  <a:ext uri="{0D108BD9-81ED-4DB2-BD59-A6C34878D82A}">
                    <a16:rowId xmlns:a16="http://schemas.microsoft.com/office/drawing/2014/main" val="10002"/>
                  </a:ext>
                </a:extLst>
              </a:tr>
              <a:tr h="8890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功耗</a:t>
                      </a:r>
                      <a:endParaRPr lang="en-US" altLang="zh-CN" sz="2800" b="1" dirty="0">
                        <a:solidFill>
                          <a:srgbClr val="000099"/>
                        </a:solidFill>
                        <a:latin typeface="Arial" panose="020B0604020202020204" pitchFamily="34" charset="0"/>
                        <a:ea typeface="隶书" panose="02010509060101010101" pitchFamily="49" charset="-122"/>
                      </a:endParaRPr>
                    </a:p>
                    <a:p>
                      <a:pPr marL="254000" lvl="0" indent="-254000" algn="ctr" defTabSz="678180" eaLnBrk="1" hangingPunct="1">
                        <a:buClr>
                          <a:srgbClr val="0000FF"/>
                        </a:buClr>
                        <a:buNone/>
                      </a:pPr>
                      <a:r>
                        <a:rPr lang="en-US" altLang="zh-CN" sz="2800" b="1" dirty="0">
                          <a:solidFill>
                            <a:srgbClr val="000099"/>
                          </a:solidFill>
                          <a:latin typeface="Arial" panose="020B0604020202020204" pitchFamily="34" charset="0"/>
                          <a:ea typeface="隶书" panose="02010509060101010101" pitchFamily="49" charset="-122"/>
                        </a:rPr>
                        <a:t>mW/MHz</a:t>
                      </a:r>
                      <a:endParaRPr lang="zh-CN" altLang="en-US" sz="2800" b="1" dirty="0">
                        <a:solidFill>
                          <a:srgbClr val="000099"/>
                        </a:solidFill>
                        <a:latin typeface="Arial" panose="020B0604020202020204" pitchFamily="34" charset="0"/>
                        <a:ea typeface="隶书" panose="02010509060101010101" pitchFamily="49" charset="-122"/>
                      </a:endParaRP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0.06</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0.19</a:t>
                      </a:r>
                    </a:p>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(+cache)</a:t>
                      </a:r>
                      <a:endParaRPr lang="zh-CN" altLang="en-US" sz="2800" b="1" dirty="0">
                        <a:solidFill>
                          <a:schemeClr val="bg1"/>
                        </a:solidFill>
                        <a:latin typeface="Arial" panose="020B0604020202020204" pitchFamily="34" charset="0"/>
                        <a:ea typeface="隶书" panose="02010509060101010101" pitchFamily="49" charset="-122"/>
                      </a:endParaRP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0.5</a:t>
                      </a:r>
                    </a:p>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(+cache)</a:t>
                      </a:r>
                      <a:endParaRPr lang="zh-CN" altLang="en-US" sz="2800" b="1" dirty="0">
                        <a:solidFill>
                          <a:schemeClr val="bg1"/>
                        </a:solidFill>
                        <a:latin typeface="Arial" panose="020B0604020202020204" pitchFamily="34" charset="0"/>
                        <a:ea typeface="隶书" panose="02010509060101010101" pitchFamily="49" charset="-122"/>
                      </a:endParaRP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0.4</a:t>
                      </a:r>
                    </a:p>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(+cache)</a:t>
                      </a:r>
                      <a:endParaRPr lang="zh-CN" altLang="en-US" sz="2800" b="1" dirty="0">
                        <a:solidFill>
                          <a:schemeClr val="bg1"/>
                        </a:solidFill>
                        <a:latin typeface="Arial" panose="020B0604020202020204" pitchFamily="34" charset="0"/>
                        <a:ea typeface="隶书" panose="02010509060101010101" pitchFamily="49" charset="-122"/>
                      </a:endParaRP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extLst>
                  <a:ext uri="{0D108BD9-81ED-4DB2-BD59-A6C34878D82A}">
                    <a16:rowId xmlns:a16="http://schemas.microsoft.com/office/drawing/2014/main" val="10003"/>
                  </a:ext>
                </a:extLst>
              </a:tr>
              <a:tr h="116395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性能</a:t>
                      </a:r>
                      <a:r>
                        <a:rPr lang="en-US" altLang="zh-CN" sz="2800" b="1" dirty="0">
                          <a:solidFill>
                            <a:srgbClr val="000099"/>
                          </a:solidFill>
                          <a:latin typeface="Arial" panose="020B0604020202020204" pitchFamily="34" charset="0"/>
                          <a:ea typeface="隶书" panose="02010509060101010101" pitchFamily="49" charset="-122"/>
                        </a:rPr>
                        <a:t>MIPS/MHz</a:t>
                      </a: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0.97</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1.1</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1.3</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en-US" altLang="zh-CN" sz="2800" b="1" dirty="0">
                          <a:solidFill>
                            <a:schemeClr val="bg1"/>
                          </a:solidFill>
                          <a:latin typeface="Arial" panose="020B0604020202020204" pitchFamily="34" charset="0"/>
                          <a:ea typeface="隶书" panose="02010509060101010101" pitchFamily="49" charset="-122"/>
                        </a:rPr>
                        <a:t>1.2</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extLst>
                  <a:ext uri="{0D108BD9-81ED-4DB2-BD59-A6C34878D82A}">
                    <a16:rowId xmlns:a16="http://schemas.microsoft.com/office/drawing/2014/main" val="10004"/>
                  </a:ext>
                </a:extLst>
              </a:tr>
              <a:tr h="69151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rgbClr val="000099"/>
                          </a:solidFill>
                          <a:latin typeface="Arial" panose="020B0604020202020204" pitchFamily="34" charset="0"/>
                          <a:ea typeface="隶书" panose="02010509060101010101" pitchFamily="49" charset="-122"/>
                        </a:rPr>
                        <a:t>架构</a:t>
                      </a:r>
                    </a:p>
                  </a:txBody>
                  <a:tcPr marL="0" marR="0"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chemeClr val="bg1"/>
                          </a:solidFill>
                          <a:latin typeface="Arial" panose="020B0604020202020204" pitchFamily="34" charset="0"/>
                          <a:ea typeface="隶书" panose="02010509060101010101" pitchFamily="49" charset="-122"/>
                        </a:rPr>
                        <a:t>冯</a:t>
                      </a:r>
                      <a:r>
                        <a:rPr lang="zh-CN" altLang="en-US" sz="2800" b="1" dirty="0">
                          <a:solidFill>
                            <a:schemeClr val="bg1"/>
                          </a:solidFill>
                          <a:latin typeface="Arial" panose="020B0604020202020204" pitchFamily="34" charset="0"/>
                          <a:ea typeface="隶书" panose="02010509060101010101" pitchFamily="49" charset="-122"/>
                          <a:sym typeface="Symbol" panose="05050102010706020507" pitchFamily="18" charset="2"/>
                        </a:rPr>
                        <a:t></a:t>
                      </a:r>
                      <a:r>
                        <a:rPr lang="zh-CN" altLang="en-US" sz="2800" b="1" dirty="0">
                          <a:solidFill>
                            <a:schemeClr val="bg1"/>
                          </a:solidFill>
                          <a:latin typeface="Arial" panose="020B0604020202020204" pitchFamily="34" charset="0"/>
                          <a:ea typeface="隶书" panose="02010509060101010101" pitchFamily="49" charset="-122"/>
                        </a:rPr>
                        <a:t>诺伊曼</a:t>
                      </a:r>
                      <a:endParaRPr lang="zh-CN" altLang="en-US" sz="2800" b="1" dirty="0">
                        <a:solidFill>
                          <a:schemeClr val="bg1"/>
                        </a:solidFill>
                        <a:latin typeface="Arial" panose="020B0604020202020204" pitchFamily="34" charset="0"/>
                        <a:ea typeface="隶书" panose="02010509060101010101" pitchFamily="49" charset="-122"/>
                        <a:sym typeface="Symbol" panose="05050102010706020507" pitchFamily="18" charset="2"/>
                      </a:endParaRP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chemeClr val="bg1"/>
                          </a:solidFill>
                          <a:latin typeface="Arial" panose="020B0604020202020204" pitchFamily="34" charset="0"/>
                          <a:ea typeface="隶书" panose="02010509060101010101" pitchFamily="49" charset="-122"/>
                        </a:rPr>
                        <a:t>哈佛</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chemeClr val="bg1"/>
                          </a:solidFill>
                          <a:latin typeface="Arial" panose="020B0604020202020204" pitchFamily="34" charset="0"/>
                          <a:ea typeface="隶书" panose="02010509060101010101" pitchFamily="49" charset="-122"/>
                        </a:rPr>
                        <a:t>哈佛</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marL="254000" lvl="0" indent="-254000" algn="ctr" defTabSz="678180" eaLnBrk="1" hangingPunct="1">
                        <a:buClr>
                          <a:srgbClr val="0000FF"/>
                        </a:buClr>
                        <a:buNone/>
                      </a:pPr>
                      <a:r>
                        <a:rPr lang="zh-CN" altLang="en-US" sz="2800" b="1" dirty="0">
                          <a:solidFill>
                            <a:schemeClr val="bg1"/>
                          </a:solidFill>
                          <a:latin typeface="Arial" panose="020B0604020202020204" pitchFamily="34" charset="0"/>
                          <a:ea typeface="隶书" panose="02010509060101010101" pitchFamily="49" charset="-122"/>
                        </a:rPr>
                        <a:t>哈佛</a:t>
                      </a:r>
                    </a:p>
                  </a:txBody>
                  <a:tcPr marL="18000" marR="18000" marT="18000" marB="1800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B0F0">
                        <a:alpha val="23137"/>
                      </a:srgbClr>
                    </a:solidFill>
                  </a:tcPr>
                </a:tc>
                <a:extLst>
                  <a:ext uri="{0D108BD9-81ED-4DB2-BD59-A6C34878D82A}">
                    <a16:rowId xmlns:a16="http://schemas.microsoft.com/office/drawing/2014/main" val="10005"/>
                  </a:ext>
                </a:extLst>
              </a:tr>
            </a:tbl>
          </a:graphicData>
        </a:graphic>
      </p:graphicFrame>
      <p:sp>
        <p:nvSpPr>
          <p:cNvPr id="4" name="Rectangle 20"/>
          <p:cNvSpPr txBox="1">
            <a:spLocks noChangeArrowheads="1"/>
          </p:cNvSpPr>
          <p:nvPr/>
        </p:nvSpPr>
        <p:spPr>
          <a:xfrm>
            <a:off x="214630" y="142875"/>
            <a:ext cx="8806180" cy="676275"/>
          </a:xfrm>
          <a:prstGeom prst="rect">
            <a:avLst/>
          </a:prstGeom>
        </p:spPr>
        <p:txBody>
          <a:bodyPr/>
          <a:lstStyle/>
          <a:p>
            <a:pPr marR="0" algn="ctr" defTabSz="914400">
              <a:buClr>
                <a:srgbClr val="000000"/>
              </a:buClr>
              <a:buSzPct val="100000"/>
              <a:buFontTx/>
              <a:buNone/>
              <a:defRPr/>
            </a:pPr>
            <a:r>
              <a:rPr kumimoji="0" lang="en-US" altLang="zh-CN" sz="3200" b="1" kern="0" cap="none" spc="0" normalizeH="0" baseline="0" noProof="0" dirty="0">
                <a:solidFill>
                  <a:schemeClr val="tx1"/>
                </a:solidFill>
                <a:latin typeface="+mj-lt"/>
                <a:ea typeface="+mj-ea"/>
                <a:cs typeface="+mj-cs"/>
              </a:rPr>
              <a:t>ARM</a:t>
            </a:r>
            <a:r>
              <a:rPr kumimoji="0" lang="zh-CN" altLang="en-US" sz="3200" b="1" kern="0" cap="none" spc="0" normalizeH="0" baseline="0" noProof="0" dirty="0">
                <a:solidFill>
                  <a:schemeClr val="tx1"/>
                </a:solidFill>
                <a:latin typeface="+mj-lt"/>
                <a:ea typeface="+mj-ea"/>
                <a:cs typeface="+mj-cs"/>
              </a:rPr>
              <a:t>处理器（核）比较</a:t>
            </a:r>
          </a:p>
        </p:txBody>
      </p:sp>
      <p:sp>
        <p:nvSpPr>
          <p:cNvPr id="5" name="圆角矩形 4"/>
          <p:cNvSpPr/>
          <p:nvPr/>
        </p:nvSpPr>
        <p:spPr>
          <a:xfrm>
            <a:off x="2072005" y="5713730"/>
            <a:ext cx="3406140" cy="696595"/>
          </a:xfrm>
          <a:prstGeom prst="roundRect">
            <a:avLst>
              <a:gd name="adj" fmla="val 16667"/>
            </a:avLst>
          </a:prstGeom>
          <a:solidFill>
            <a:srgbClr val="FF0000">
              <a:alpha val="32941"/>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5" name="Picture 5"/>
          <p:cNvPicPr>
            <a:picLocks noChangeAspect="1"/>
          </p:cNvPicPr>
          <p:nvPr/>
        </p:nvPicPr>
        <p:blipFill>
          <a:blip r:embed="rId3">
            <a:lum bright="6000" contrast="30000"/>
          </a:blip>
          <a:stretch>
            <a:fillRect/>
          </a:stretch>
        </p:blipFill>
        <p:spPr>
          <a:xfrm>
            <a:off x="0" y="0"/>
            <a:ext cx="9144000" cy="6832600"/>
          </a:xfrm>
          <a:prstGeom prst="rect">
            <a:avLst/>
          </a:prstGeom>
          <a:solidFill>
            <a:srgbClr val="000099"/>
          </a:solidFill>
          <a:ln w="9525">
            <a:noFill/>
          </a:ln>
        </p:spPr>
      </p:pic>
      <p:sp>
        <p:nvSpPr>
          <p:cNvPr id="7" name="圆角矩形 6"/>
          <p:cNvSpPr/>
          <p:nvPr/>
        </p:nvSpPr>
        <p:spPr>
          <a:xfrm>
            <a:off x="3857625" y="357188"/>
            <a:ext cx="1214438" cy="214312"/>
          </a:xfrm>
          <a:prstGeom prst="roundRect">
            <a:avLst>
              <a:gd name="adj" fmla="val 16667"/>
            </a:avLst>
          </a:prstGeom>
          <a:solidFill>
            <a:srgbClr val="000099">
              <a:alpha val="47842"/>
            </a:srgbClr>
          </a:solidFill>
          <a:ln w="38100">
            <a:noFill/>
          </a:ln>
        </p:spPr>
        <p:txBody>
          <a:bodyPr anchor="ctr"/>
          <a:lstStyle/>
          <a:p>
            <a:pPr algn="ctr"/>
            <a:endParaRPr lang="zh-CN" altLang="en-US" dirty="0">
              <a:latin typeface="Comic Sans MS" panose="030F0702030302020204" pitchFamily="66" charset="0"/>
            </a:endParaRPr>
          </a:p>
        </p:txBody>
      </p:sp>
      <p:sp>
        <p:nvSpPr>
          <p:cNvPr id="8" name="圆角矩形 7"/>
          <p:cNvSpPr/>
          <p:nvPr/>
        </p:nvSpPr>
        <p:spPr>
          <a:xfrm>
            <a:off x="3857625" y="3143250"/>
            <a:ext cx="1214438" cy="285750"/>
          </a:xfrm>
          <a:prstGeom prst="roundRect">
            <a:avLst>
              <a:gd name="adj" fmla="val 16667"/>
            </a:avLst>
          </a:prstGeom>
          <a:solidFill>
            <a:srgbClr val="000099">
              <a:alpha val="47842"/>
            </a:srgbClr>
          </a:solidFill>
          <a:ln w="38100">
            <a:noFill/>
          </a:ln>
        </p:spPr>
        <p:txBody>
          <a:bodyPr anchor="ctr"/>
          <a:lstStyle/>
          <a:p>
            <a:pPr algn="ctr"/>
            <a:endParaRPr lang="zh-CN" altLang="en-US" dirty="0">
              <a:latin typeface="Comic Sans MS" panose="030F0702030302020204" pitchFamily="66" charset="0"/>
            </a:endParaRPr>
          </a:p>
        </p:txBody>
      </p:sp>
      <p:sp>
        <p:nvSpPr>
          <p:cNvPr id="9" name="圆角矩形 8"/>
          <p:cNvSpPr/>
          <p:nvPr/>
        </p:nvSpPr>
        <p:spPr>
          <a:xfrm>
            <a:off x="3857625" y="6000750"/>
            <a:ext cx="1214438" cy="285750"/>
          </a:xfrm>
          <a:prstGeom prst="roundRect">
            <a:avLst>
              <a:gd name="adj" fmla="val 16667"/>
            </a:avLst>
          </a:prstGeom>
          <a:solidFill>
            <a:srgbClr val="000099">
              <a:alpha val="47842"/>
            </a:srgbClr>
          </a:solidFill>
          <a:ln w="38100">
            <a:noFill/>
          </a:ln>
        </p:spPr>
        <p:txBody>
          <a:bodyPr anchor="ctr"/>
          <a:lstStyle/>
          <a:p>
            <a:pPr algn="ctr"/>
            <a:endParaRPr lang="zh-CN" altLang="en-US" dirty="0">
              <a:latin typeface="Comic Sans MS" panose="030F0702030302020204" pitchFamily="66" charset="0"/>
            </a:endParaRPr>
          </a:p>
        </p:txBody>
      </p:sp>
      <p:sp>
        <p:nvSpPr>
          <p:cNvPr id="10" name="圆角矩形 9"/>
          <p:cNvSpPr/>
          <p:nvPr/>
        </p:nvSpPr>
        <p:spPr>
          <a:xfrm>
            <a:off x="142875" y="71438"/>
            <a:ext cx="8715375" cy="285750"/>
          </a:xfrm>
          <a:prstGeom prst="roundRect">
            <a:avLst>
              <a:gd name="adj" fmla="val 16667"/>
            </a:avLst>
          </a:prstGeom>
          <a:solidFill>
            <a:srgbClr val="00B0F0">
              <a:alpha val="47842"/>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4565"/>
                                        </p:tgtEl>
                                        <p:attrNameLst>
                                          <p:attrName>style.visibility</p:attrName>
                                        </p:attrNameLst>
                                      </p:cBhvr>
                                      <p:to>
                                        <p:strVal val="visible"/>
                                      </p:to>
                                    </p:set>
                                    <p:animEffect transition="in" filter="dissolve">
                                      <p:cBhvr>
                                        <p:cTn id="7" dur="500"/>
                                        <p:tgtEl>
                                          <p:spTgt spid="1945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42558" y="286068"/>
            <a:ext cx="8805862" cy="642937"/>
          </a:xfrm>
        </p:spPr>
        <p:txBody>
          <a:bodyPr vert="horz" wrap="square" lIns="91440" tIns="45720" rIns="91440" bIns="45720" anchor="b"/>
          <a:lstStyle/>
          <a:p>
            <a:pPr eaLnBrk="1" hangingPunct="1"/>
            <a:r>
              <a:rPr lang="en-US" altLang="zh-CN" sz="3200" b="1" dirty="0">
                <a:solidFill>
                  <a:schemeClr val="tx1"/>
                </a:solidFill>
              </a:rPr>
              <a:t>ARM</a:t>
            </a:r>
            <a:r>
              <a:rPr lang="zh-CN" altLang="en-US" sz="3200" b="1" dirty="0">
                <a:solidFill>
                  <a:schemeClr val="tx1"/>
                </a:solidFill>
              </a:rPr>
              <a:t>处理器（核）命名规则</a:t>
            </a:r>
          </a:p>
        </p:txBody>
      </p:sp>
      <p:sp>
        <p:nvSpPr>
          <p:cNvPr id="16388" name="Rectangle 3"/>
          <p:cNvSpPr>
            <a:spLocks noGrp="1" noChangeArrowheads="1"/>
          </p:cNvSpPr>
          <p:nvPr>
            <p:ph type="body" idx="1"/>
          </p:nvPr>
        </p:nvSpPr>
        <p:spPr>
          <a:xfrm>
            <a:off x="142875" y="1285875"/>
            <a:ext cx="8877300" cy="5429250"/>
          </a:xfrm>
        </p:spPr>
        <p:txBody>
          <a:bodyPr vert="horz" wrap="square" lIns="91440" tIns="45720" rIns="91440" bIns="45720" numCol="1" anchor="t" anchorCtr="0" compatLnSpc="1"/>
          <a:lstStyle/>
          <a:p>
            <a:pPr marL="571500" marR="0" lvl="0" indent="-571500" algn="ctr" defTabSz="914400" rtl="0" eaLnBrk="1" fontAlgn="base" latinLnBrk="0" hangingPunct="1">
              <a:lnSpc>
                <a:spcPct val="90000"/>
              </a:lnSpc>
              <a:spcBef>
                <a:spcPct val="20000"/>
              </a:spcBef>
              <a:spcAft>
                <a:spcPct val="0"/>
              </a:spcAft>
              <a:buClr>
                <a:srgbClr val="FFC000"/>
              </a:buClr>
              <a:buSzPct val="100000"/>
              <a:buFont typeface="隶书" panose="02010509060101010101" pitchFamily="49" charset="-122"/>
              <a:buNone/>
              <a:defRPr/>
            </a:pPr>
            <a:r>
              <a:rPr kumimoji="0" lang="en-US" altLang="zh-CN" b="1" i="0" u="none" strike="noStrike" kern="0" cap="none" spc="0" normalizeH="0" baseline="0" noProof="0" dirty="0">
                <a:ln>
                  <a:noFill/>
                </a:ln>
                <a:solidFill>
                  <a:srgbClr val="1E0FEF"/>
                </a:solidFill>
                <a:effectLst/>
                <a:uLnTx/>
                <a:uFillTx/>
                <a:latin typeface="+mj-lt"/>
                <a:ea typeface="+mn-ea"/>
                <a:cs typeface="+mn-cs"/>
              </a:rPr>
              <a:t>ARM{x}{y}{z}{T}{D}{M}{I}{E}{J}{F}{-S}</a:t>
            </a:r>
            <a:endParaRPr kumimoji="0" lang="en-US" altLang="zh-CN" sz="3600" b="1" i="0" u="none" strike="noStrike" kern="0" cap="none" spc="0" normalizeH="0" baseline="0" noProof="0" dirty="0">
              <a:ln>
                <a:noFill/>
              </a:ln>
              <a:solidFill>
                <a:srgbClr val="FFC000"/>
              </a:solidFill>
              <a:effectLst/>
              <a:uLnTx/>
              <a:uFillTx/>
              <a:latin typeface="+mj-lt"/>
              <a:ea typeface="+mn-ea"/>
              <a:cs typeface="+mn-cs"/>
            </a:endParaRP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endParaRPr kumimoji="0" lang="en-US" altLang="zh-CN" sz="2400" b="1" i="0" u="none" strike="noStrike" kern="0" cap="none" spc="0" normalizeH="0" baseline="0" noProof="0" dirty="0">
              <a:ln>
                <a:noFill/>
              </a:ln>
              <a:solidFill>
                <a:srgbClr val="F2F2F2"/>
              </a:solidFill>
              <a:effectLst/>
              <a:uLnTx/>
              <a:uFillTx/>
              <a:latin typeface="+mj-lt"/>
              <a:ea typeface="华文宋体" panose="02010600040101010101" pitchFamily="2" charset="-122"/>
            </a:endParaRP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x——</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系列号                                              </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y——</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存储管理</a:t>
            </a: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保护单元</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z——Cache</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T——Thumb</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指令集</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D——JTAG</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调试器</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M——</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快速乘法器</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I——</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嵌入式跟踪宏单元</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E——</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增强</a:t>
            </a: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DSP</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指令</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J——</a:t>
            </a:r>
            <a:r>
              <a:rPr kumimoji="0" lang="en-US" altLang="zh-CN" sz="2400" b="1" i="0" u="none" strike="noStrike" kern="0" cap="none" spc="0" normalizeH="0" baseline="0" noProof="0" dirty="0" err="1">
                <a:ln>
                  <a:noFill/>
                </a:ln>
                <a:solidFill>
                  <a:schemeClr val="tx1"/>
                </a:solidFill>
                <a:effectLst/>
                <a:uLnTx/>
                <a:uFillTx/>
                <a:latin typeface="+mj-lt"/>
                <a:ea typeface="华文宋体" panose="02010600040101010101" pitchFamily="2" charset="-122"/>
              </a:rPr>
              <a:t>Jazelle</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技术</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F——</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向量浮点单元</a:t>
            </a:r>
          </a:p>
          <a:p>
            <a:pPr marL="624205" marR="0" lvl="1" indent="6350" algn="l" defTabSz="914400" rtl="0" eaLnBrk="1" fontAlgn="base" latinLnBrk="0" hangingPunct="1">
              <a:lnSpc>
                <a:spcPct val="9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rPr>
              <a:t>S——</a:t>
            </a:r>
            <a:r>
              <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rPr>
              <a:t>可综合的内核</a:t>
            </a:r>
          </a:p>
        </p:txBody>
      </p:sp>
      <p:sp>
        <p:nvSpPr>
          <p:cNvPr id="18436" name="矩形 3"/>
          <p:cNvSpPr/>
          <p:nvPr/>
        </p:nvSpPr>
        <p:spPr>
          <a:xfrm>
            <a:off x="5072063" y="4243388"/>
            <a:ext cx="3357562" cy="2399665"/>
          </a:xfrm>
          <a:prstGeom prst="rect">
            <a:avLst/>
          </a:prstGeom>
          <a:noFill/>
          <a:ln w="9525">
            <a:noFill/>
          </a:ln>
        </p:spPr>
        <p:txBody>
          <a:bodyPr>
            <a:spAutoFit/>
          </a:bodyPr>
          <a:lstStyle/>
          <a:p>
            <a:pPr>
              <a:lnSpc>
                <a:spcPts val="4500"/>
              </a:lnSpc>
            </a:pPr>
            <a:r>
              <a:rPr lang="en-US" altLang="zh-CN" sz="3200" b="1" dirty="0">
                <a:solidFill>
                  <a:srgbClr val="000099"/>
                </a:solidFill>
                <a:latin typeface="Comic Sans MS" panose="030F0702030302020204" pitchFamily="66" charset="0"/>
              </a:rPr>
              <a:t>ARM7TDMI-S</a:t>
            </a:r>
          </a:p>
          <a:p>
            <a:pPr>
              <a:lnSpc>
                <a:spcPts val="4500"/>
              </a:lnSpc>
            </a:pPr>
            <a:r>
              <a:rPr lang="en-US" altLang="zh-CN" sz="3200" b="1" dirty="0">
                <a:solidFill>
                  <a:srgbClr val="000099"/>
                </a:solidFill>
                <a:latin typeface="Comic Sans MS" panose="030F0702030302020204" pitchFamily="66" charset="0"/>
              </a:rPr>
              <a:t>ARM926EJ-S</a:t>
            </a:r>
            <a:endParaRPr lang="zh-CN" altLang="en-US" sz="3200" b="1" dirty="0">
              <a:solidFill>
                <a:srgbClr val="000099"/>
              </a:solidFill>
              <a:latin typeface="Comic Sans MS" panose="030F0702030302020204" pitchFamily="66" charset="0"/>
            </a:endParaRPr>
          </a:p>
          <a:p>
            <a:pPr>
              <a:lnSpc>
                <a:spcPts val="4500"/>
              </a:lnSpc>
            </a:pPr>
            <a:r>
              <a:rPr lang="en-US" altLang="zh-CN" sz="3200" b="1" dirty="0">
                <a:solidFill>
                  <a:srgbClr val="000099"/>
                </a:solidFill>
                <a:latin typeface="Comic Sans MS" panose="030F0702030302020204" pitchFamily="66" charset="0"/>
              </a:rPr>
              <a:t>ARM966E-S</a:t>
            </a:r>
            <a:endParaRPr lang="zh-CN" altLang="en-US" sz="3200" b="1" dirty="0">
              <a:solidFill>
                <a:srgbClr val="000099"/>
              </a:solidFill>
              <a:latin typeface="Comic Sans MS" panose="030F0702030302020204" pitchFamily="66" charset="0"/>
            </a:endParaRPr>
          </a:p>
          <a:p>
            <a:pPr>
              <a:lnSpc>
                <a:spcPts val="4500"/>
              </a:lnSpc>
            </a:pPr>
            <a:r>
              <a:rPr lang="en-US" altLang="zh-CN" sz="3200" b="1" dirty="0">
                <a:solidFill>
                  <a:srgbClr val="000099"/>
                </a:solidFill>
                <a:latin typeface="Comic Sans MS" panose="030F0702030302020204" pitchFamily="66" charset="0"/>
              </a:rPr>
              <a:t>ARM1022E</a:t>
            </a:r>
          </a:p>
        </p:txBody>
      </p:sp>
      <p:sp>
        <p:nvSpPr>
          <p:cNvPr id="18437" name="矩形 4"/>
          <p:cNvSpPr/>
          <p:nvPr/>
        </p:nvSpPr>
        <p:spPr>
          <a:xfrm>
            <a:off x="4214813" y="2127250"/>
            <a:ext cx="2714625" cy="1016000"/>
          </a:xfrm>
          <a:prstGeom prst="rect">
            <a:avLst/>
          </a:prstGeom>
          <a:noFill/>
          <a:ln w="9525">
            <a:noFill/>
          </a:ln>
        </p:spPr>
        <p:txBody>
          <a:bodyPr>
            <a:spAutoFit/>
          </a:bodyPr>
          <a:lstStyle/>
          <a:p>
            <a:r>
              <a:rPr lang="en-US" altLang="zh-CN" b="1" dirty="0">
                <a:solidFill>
                  <a:srgbClr val="7030A0"/>
                </a:solidFill>
                <a:latin typeface="Comic Sans MS" panose="030F0702030302020204" pitchFamily="66" charset="0"/>
              </a:rPr>
              <a:t>2</a:t>
            </a:r>
            <a:r>
              <a:rPr lang="zh-CN" altLang="en-US" b="1" dirty="0">
                <a:solidFill>
                  <a:srgbClr val="7030A0"/>
                </a:solidFill>
                <a:latin typeface="Comic Sans MS" panose="030F0702030302020204" pitchFamily="66" charset="0"/>
              </a:rPr>
              <a:t>：</a:t>
            </a:r>
            <a:r>
              <a:rPr lang="zh-CN" altLang="zh-CN" b="1" dirty="0">
                <a:solidFill>
                  <a:srgbClr val="7030A0"/>
                </a:solidFill>
                <a:latin typeface="Comic Sans MS" panose="030F0702030302020204" pitchFamily="66" charset="0"/>
              </a:rPr>
              <a:t>带</a:t>
            </a:r>
            <a:r>
              <a:rPr lang="en-US" altLang="zh-CN" b="1" dirty="0">
                <a:solidFill>
                  <a:srgbClr val="7030A0"/>
                </a:solidFill>
                <a:latin typeface="Comic Sans MS" panose="030F0702030302020204" pitchFamily="66" charset="0"/>
              </a:rPr>
              <a:t>MMU</a:t>
            </a:r>
            <a:endParaRPr lang="zh-CN" altLang="zh-CN" b="1" dirty="0">
              <a:solidFill>
                <a:srgbClr val="7030A0"/>
              </a:solidFill>
              <a:latin typeface="Comic Sans MS" panose="030F0702030302020204" pitchFamily="66" charset="0"/>
            </a:endParaRPr>
          </a:p>
          <a:p>
            <a:r>
              <a:rPr lang="en-US" altLang="zh-CN" b="1" dirty="0">
                <a:solidFill>
                  <a:srgbClr val="7030A0"/>
                </a:solidFill>
                <a:latin typeface="Comic Sans MS" panose="030F0702030302020204" pitchFamily="66" charset="0"/>
              </a:rPr>
              <a:t>4</a:t>
            </a:r>
            <a:r>
              <a:rPr lang="zh-CN" altLang="en-US" b="1" dirty="0">
                <a:solidFill>
                  <a:srgbClr val="7030A0"/>
                </a:solidFill>
                <a:latin typeface="Comic Sans MS" panose="030F0702030302020204" pitchFamily="66" charset="0"/>
              </a:rPr>
              <a:t>：</a:t>
            </a:r>
            <a:r>
              <a:rPr lang="zh-CN" altLang="zh-CN" b="1" dirty="0">
                <a:solidFill>
                  <a:srgbClr val="7030A0"/>
                </a:solidFill>
                <a:latin typeface="Comic Sans MS" panose="030F0702030302020204" pitchFamily="66" charset="0"/>
              </a:rPr>
              <a:t>带</a:t>
            </a:r>
            <a:r>
              <a:rPr lang="en-US" altLang="zh-CN" b="1" dirty="0">
                <a:solidFill>
                  <a:srgbClr val="7030A0"/>
                </a:solidFill>
                <a:latin typeface="Comic Sans MS" panose="030F0702030302020204" pitchFamily="66" charset="0"/>
              </a:rPr>
              <a:t>MPU</a:t>
            </a:r>
            <a:endParaRPr lang="zh-CN" altLang="zh-CN" b="1" dirty="0">
              <a:solidFill>
                <a:srgbClr val="7030A0"/>
              </a:solidFill>
              <a:latin typeface="Comic Sans MS" panose="030F0702030302020204" pitchFamily="66" charset="0"/>
            </a:endParaRPr>
          </a:p>
          <a:p>
            <a:r>
              <a:rPr lang="en-US" altLang="zh-CN" b="1" dirty="0">
                <a:solidFill>
                  <a:srgbClr val="7030A0"/>
                </a:solidFill>
                <a:latin typeface="Comic Sans MS" panose="030F0702030302020204" pitchFamily="66" charset="0"/>
              </a:rPr>
              <a:t>6</a:t>
            </a:r>
            <a:r>
              <a:rPr lang="zh-CN" altLang="en-US" b="1" dirty="0">
                <a:solidFill>
                  <a:srgbClr val="7030A0"/>
                </a:solidFill>
                <a:latin typeface="Comic Sans MS" panose="030F0702030302020204" pitchFamily="66" charset="0"/>
              </a:rPr>
              <a:t>：</a:t>
            </a:r>
            <a:r>
              <a:rPr lang="zh-CN" altLang="zh-CN" b="1" dirty="0">
                <a:solidFill>
                  <a:srgbClr val="7030A0"/>
                </a:solidFill>
                <a:latin typeface="Comic Sans MS" panose="030F0702030302020204" pitchFamily="66" charset="0"/>
              </a:rPr>
              <a:t>无</a:t>
            </a:r>
            <a:r>
              <a:rPr lang="en-US" altLang="zh-CN" b="1" dirty="0">
                <a:solidFill>
                  <a:srgbClr val="7030A0"/>
                </a:solidFill>
                <a:latin typeface="Comic Sans MS" panose="030F0702030302020204" pitchFamily="66" charset="0"/>
              </a:rPr>
              <a:t>MMU</a:t>
            </a:r>
            <a:r>
              <a:rPr lang="zh-CN" altLang="zh-CN" b="1" dirty="0">
                <a:solidFill>
                  <a:srgbClr val="7030A0"/>
                </a:solidFill>
                <a:latin typeface="Comic Sans MS" panose="030F0702030302020204" pitchFamily="66" charset="0"/>
              </a:rPr>
              <a:t>和</a:t>
            </a:r>
            <a:r>
              <a:rPr lang="en-US" altLang="zh-CN" b="1" dirty="0">
                <a:solidFill>
                  <a:srgbClr val="7030A0"/>
                </a:solidFill>
                <a:latin typeface="Comic Sans MS" panose="030F0702030302020204" pitchFamily="66" charset="0"/>
              </a:rPr>
              <a:t>MPU</a:t>
            </a:r>
            <a:endParaRPr lang="zh-CN" altLang="en-US" b="1" dirty="0">
              <a:solidFill>
                <a:srgbClr val="7030A0"/>
              </a:solidFill>
              <a:latin typeface="Comic Sans MS" panose="030F0702030302020204" pitchFamily="66" charset="0"/>
            </a:endParaRPr>
          </a:p>
        </p:txBody>
      </p:sp>
      <p:sp>
        <p:nvSpPr>
          <p:cNvPr id="18438" name="矩形 5"/>
          <p:cNvSpPr/>
          <p:nvPr/>
        </p:nvSpPr>
        <p:spPr>
          <a:xfrm>
            <a:off x="4214813" y="3127375"/>
            <a:ext cx="2214562" cy="1016000"/>
          </a:xfrm>
          <a:prstGeom prst="rect">
            <a:avLst/>
          </a:prstGeom>
          <a:noFill/>
          <a:ln w="9525">
            <a:noFill/>
          </a:ln>
        </p:spPr>
        <p:txBody>
          <a:bodyPr>
            <a:spAutoFit/>
          </a:bodyPr>
          <a:lstStyle/>
          <a:p>
            <a:r>
              <a:rPr lang="en-US" altLang="zh-CN" b="1" dirty="0">
                <a:solidFill>
                  <a:srgbClr val="FF0000"/>
                </a:solidFill>
                <a:latin typeface="Comic Sans MS" panose="030F0702030302020204" pitchFamily="66" charset="0"/>
              </a:rPr>
              <a:t>0</a:t>
            </a:r>
            <a:r>
              <a:rPr lang="zh-CN" altLang="en-US" b="1" dirty="0">
                <a:solidFill>
                  <a:srgbClr val="FF0000"/>
                </a:solidFill>
                <a:latin typeface="Comic Sans MS" panose="030F0702030302020204" pitchFamily="66" charset="0"/>
              </a:rPr>
              <a:t>：</a:t>
            </a:r>
            <a:r>
              <a:rPr lang="zh-CN" altLang="zh-CN" b="1" dirty="0">
                <a:solidFill>
                  <a:srgbClr val="FF0000"/>
                </a:solidFill>
                <a:latin typeface="Comic Sans MS" panose="030F0702030302020204" pitchFamily="66" charset="0"/>
              </a:rPr>
              <a:t>标准</a:t>
            </a:r>
            <a:r>
              <a:rPr lang="en-US" altLang="zh-CN" b="1" dirty="0">
                <a:solidFill>
                  <a:srgbClr val="FF0000"/>
                </a:solidFill>
                <a:latin typeface="Comic Sans MS" panose="030F0702030302020204" pitchFamily="66" charset="0"/>
              </a:rPr>
              <a:t>cache</a:t>
            </a:r>
            <a:endParaRPr lang="zh-CN" altLang="zh-CN" b="1" dirty="0">
              <a:solidFill>
                <a:srgbClr val="FF0000"/>
              </a:solidFill>
              <a:latin typeface="Comic Sans MS" panose="030F0702030302020204" pitchFamily="66" charset="0"/>
            </a:endParaRPr>
          </a:p>
          <a:p>
            <a:r>
              <a:rPr lang="en-US" altLang="zh-CN" b="1" dirty="0">
                <a:solidFill>
                  <a:srgbClr val="FF0000"/>
                </a:solidFill>
                <a:latin typeface="Comic Sans MS" panose="030F0702030302020204" pitchFamily="66" charset="0"/>
              </a:rPr>
              <a:t>2</a:t>
            </a:r>
            <a:r>
              <a:rPr lang="zh-CN" altLang="en-US" b="1" dirty="0">
                <a:solidFill>
                  <a:srgbClr val="FF0000"/>
                </a:solidFill>
                <a:latin typeface="Comic Sans MS" panose="030F0702030302020204" pitchFamily="66" charset="0"/>
              </a:rPr>
              <a:t>：</a:t>
            </a:r>
            <a:r>
              <a:rPr lang="zh-CN" altLang="zh-CN" b="1" dirty="0">
                <a:solidFill>
                  <a:srgbClr val="FF0000"/>
                </a:solidFill>
                <a:latin typeface="Comic Sans MS" panose="030F0702030302020204" pitchFamily="66" charset="0"/>
              </a:rPr>
              <a:t>小</a:t>
            </a:r>
            <a:r>
              <a:rPr lang="en-US" altLang="zh-CN" b="1" dirty="0">
                <a:solidFill>
                  <a:srgbClr val="FF0000"/>
                </a:solidFill>
                <a:latin typeface="Comic Sans MS" panose="030F0702030302020204" pitchFamily="66" charset="0"/>
              </a:rPr>
              <a:t>cache</a:t>
            </a:r>
            <a:endParaRPr lang="zh-CN" altLang="zh-CN" b="1" dirty="0">
              <a:solidFill>
                <a:srgbClr val="FF0000"/>
              </a:solidFill>
              <a:latin typeface="Comic Sans MS" panose="030F0702030302020204" pitchFamily="66" charset="0"/>
            </a:endParaRPr>
          </a:p>
          <a:p>
            <a:r>
              <a:rPr lang="en-US" altLang="zh-CN" b="1" dirty="0">
                <a:solidFill>
                  <a:srgbClr val="FF0000"/>
                </a:solidFill>
                <a:latin typeface="Comic Sans MS" panose="030F0702030302020204" pitchFamily="66" charset="0"/>
              </a:rPr>
              <a:t>6</a:t>
            </a:r>
            <a:r>
              <a:rPr lang="zh-CN" altLang="en-US" b="1" dirty="0">
                <a:solidFill>
                  <a:srgbClr val="FF0000"/>
                </a:solidFill>
                <a:latin typeface="Comic Sans MS" panose="030F0702030302020204" pitchFamily="66" charset="0"/>
              </a:rPr>
              <a:t>：</a:t>
            </a:r>
            <a:r>
              <a:rPr lang="zh-CN" altLang="zh-CN" b="1" dirty="0">
                <a:solidFill>
                  <a:srgbClr val="FF0000"/>
                </a:solidFill>
                <a:latin typeface="Comic Sans MS" panose="030F0702030302020204" pitchFamily="66" charset="0"/>
              </a:rPr>
              <a:t>可变</a:t>
            </a:r>
            <a:r>
              <a:rPr lang="en-US" altLang="zh-CN" b="1" dirty="0">
                <a:solidFill>
                  <a:srgbClr val="FF0000"/>
                </a:solidFill>
                <a:latin typeface="Comic Sans MS" panose="030F0702030302020204" pitchFamily="66" charset="0"/>
              </a:rPr>
              <a:t>cache</a:t>
            </a:r>
            <a:endParaRPr lang="zh-CN" altLang="en-US" b="1" dirty="0">
              <a:solidFill>
                <a:srgbClr val="FF0000"/>
              </a:solidFill>
              <a:latin typeface="Comic Sans MS" panose="030F0702030302020204" pitchFamily="66" charset="0"/>
            </a:endParaRPr>
          </a:p>
        </p:txBody>
      </p:sp>
      <p:sp>
        <p:nvSpPr>
          <p:cNvPr id="7" name="矩形 6"/>
          <p:cNvSpPr/>
          <p:nvPr/>
        </p:nvSpPr>
        <p:spPr>
          <a:xfrm>
            <a:off x="786130" y="2571750"/>
            <a:ext cx="3429000" cy="345440"/>
          </a:xfrm>
          <a:prstGeom prst="rect">
            <a:avLst/>
          </a:prstGeom>
          <a:solidFill>
            <a:srgbClr val="7030A0">
              <a:alpha val="41960"/>
            </a:srgbClr>
          </a:solidFill>
          <a:ln w="38100">
            <a:noFill/>
          </a:ln>
        </p:spPr>
        <p:txBody>
          <a:bodyPr anchor="ctr"/>
          <a:lstStyle/>
          <a:p>
            <a:pPr algn="ctr"/>
            <a:endParaRPr lang="zh-CN" altLang="en-US" dirty="0">
              <a:latin typeface="Comic Sans MS" panose="030F0702030302020204" pitchFamily="66" charset="0"/>
            </a:endParaRPr>
          </a:p>
        </p:txBody>
      </p:sp>
      <p:sp>
        <p:nvSpPr>
          <p:cNvPr id="8" name="矩形 7"/>
          <p:cNvSpPr/>
          <p:nvPr/>
        </p:nvSpPr>
        <p:spPr>
          <a:xfrm>
            <a:off x="786130" y="3000375"/>
            <a:ext cx="2000250" cy="373380"/>
          </a:xfrm>
          <a:prstGeom prst="rect">
            <a:avLst/>
          </a:prstGeom>
          <a:solidFill>
            <a:srgbClr val="FF0000">
              <a:alpha val="41960"/>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dissolve">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dissolve">
                                      <p:cBhvr>
                                        <p:cTn id="12" dur="500"/>
                                        <p:tgtEl>
                                          <p:spTgt spid="16388">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388">
                                            <p:txEl>
                                              <p:pRg st="3" end="3"/>
                                            </p:txEl>
                                          </p:spTgt>
                                        </p:tgtEl>
                                        <p:attrNameLst>
                                          <p:attrName>style.visibility</p:attrName>
                                        </p:attrNameLst>
                                      </p:cBhvr>
                                      <p:to>
                                        <p:strVal val="visible"/>
                                      </p:to>
                                    </p:set>
                                    <p:animEffect transition="in" filter="dissolve">
                                      <p:cBhvr>
                                        <p:cTn id="15" dur="500"/>
                                        <p:tgtEl>
                                          <p:spTgt spid="16388">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388">
                                            <p:txEl>
                                              <p:pRg st="4" end="4"/>
                                            </p:txEl>
                                          </p:spTgt>
                                        </p:tgtEl>
                                        <p:attrNameLst>
                                          <p:attrName>style.visibility</p:attrName>
                                        </p:attrNameLst>
                                      </p:cBhvr>
                                      <p:to>
                                        <p:strVal val="visible"/>
                                      </p:to>
                                    </p:set>
                                    <p:animEffect transition="in" filter="dissolve">
                                      <p:cBhvr>
                                        <p:cTn id="18" dur="500"/>
                                        <p:tgtEl>
                                          <p:spTgt spid="16388">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388">
                                            <p:txEl>
                                              <p:pRg st="5" end="5"/>
                                            </p:txEl>
                                          </p:spTgt>
                                        </p:tgtEl>
                                        <p:attrNameLst>
                                          <p:attrName>style.visibility</p:attrName>
                                        </p:attrNameLst>
                                      </p:cBhvr>
                                      <p:to>
                                        <p:strVal val="visible"/>
                                      </p:to>
                                    </p:set>
                                    <p:animEffect transition="in" filter="dissolve">
                                      <p:cBhvr>
                                        <p:cTn id="21" dur="500"/>
                                        <p:tgtEl>
                                          <p:spTgt spid="16388">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388">
                                            <p:txEl>
                                              <p:pRg st="6" end="6"/>
                                            </p:txEl>
                                          </p:spTgt>
                                        </p:tgtEl>
                                        <p:attrNameLst>
                                          <p:attrName>style.visibility</p:attrName>
                                        </p:attrNameLst>
                                      </p:cBhvr>
                                      <p:to>
                                        <p:strVal val="visible"/>
                                      </p:to>
                                    </p:set>
                                    <p:animEffect transition="in" filter="dissolve">
                                      <p:cBhvr>
                                        <p:cTn id="24" dur="500"/>
                                        <p:tgtEl>
                                          <p:spTgt spid="16388">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388">
                                            <p:txEl>
                                              <p:pRg st="7" end="7"/>
                                            </p:txEl>
                                          </p:spTgt>
                                        </p:tgtEl>
                                        <p:attrNameLst>
                                          <p:attrName>style.visibility</p:attrName>
                                        </p:attrNameLst>
                                      </p:cBhvr>
                                      <p:to>
                                        <p:strVal val="visible"/>
                                      </p:to>
                                    </p:set>
                                    <p:animEffect transition="in" filter="dissolve">
                                      <p:cBhvr>
                                        <p:cTn id="27" dur="500"/>
                                        <p:tgtEl>
                                          <p:spTgt spid="16388">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388">
                                            <p:txEl>
                                              <p:pRg st="8" end="8"/>
                                            </p:txEl>
                                          </p:spTgt>
                                        </p:tgtEl>
                                        <p:attrNameLst>
                                          <p:attrName>style.visibility</p:attrName>
                                        </p:attrNameLst>
                                      </p:cBhvr>
                                      <p:to>
                                        <p:strVal val="visible"/>
                                      </p:to>
                                    </p:set>
                                    <p:animEffect transition="in" filter="dissolve">
                                      <p:cBhvr>
                                        <p:cTn id="30" dur="500"/>
                                        <p:tgtEl>
                                          <p:spTgt spid="16388">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388">
                                            <p:txEl>
                                              <p:pRg st="9" end="9"/>
                                            </p:txEl>
                                          </p:spTgt>
                                        </p:tgtEl>
                                        <p:attrNameLst>
                                          <p:attrName>style.visibility</p:attrName>
                                        </p:attrNameLst>
                                      </p:cBhvr>
                                      <p:to>
                                        <p:strVal val="visible"/>
                                      </p:to>
                                    </p:set>
                                    <p:animEffect transition="in" filter="dissolve">
                                      <p:cBhvr>
                                        <p:cTn id="33" dur="500"/>
                                        <p:tgtEl>
                                          <p:spTgt spid="16388">
                                            <p:txEl>
                                              <p:pRg st="9" end="9"/>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388">
                                            <p:txEl>
                                              <p:pRg st="10" end="10"/>
                                            </p:txEl>
                                          </p:spTgt>
                                        </p:tgtEl>
                                        <p:attrNameLst>
                                          <p:attrName>style.visibility</p:attrName>
                                        </p:attrNameLst>
                                      </p:cBhvr>
                                      <p:to>
                                        <p:strVal val="visible"/>
                                      </p:to>
                                    </p:set>
                                    <p:animEffect transition="in" filter="dissolve">
                                      <p:cBhvr>
                                        <p:cTn id="36" dur="500"/>
                                        <p:tgtEl>
                                          <p:spTgt spid="16388">
                                            <p:txEl>
                                              <p:pRg st="10" end="1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388">
                                            <p:txEl>
                                              <p:pRg st="11" end="11"/>
                                            </p:txEl>
                                          </p:spTgt>
                                        </p:tgtEl>
                                        <p:attrNameLst>
                                          <p:attrName>style.visibility</p:attrName>
                                        </p:attrNameLst>
                                      </p:cBhvr>
                                      <p:to>
                                        <p:strVal val="visible"/>
                                      </p:to>
                                    </p:set>
                                    <p:animEffect transition="in" filter="dissolve">
                                      <p:cBhvr>
                                        <p:cTn id="39" dur="500"/>
                                        <p:tgtEl>
                                          <p:spTgt spid="16388">
                                            <p:txEl>
                                              <p:pRg st="11" end="11"/>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6388">
                                            <p:txEl>
                                              <p:pRg st="12" end="12"/>
                                            </p:txEl>
                                          </p:spTgt>
                                        </p:tgtEl>
                                        <p:attrNameLst>
                                          <p:attrName>style.visibility</p:attrName>
                                        </p:attrNameLst>
                                      </p:cBhvr>
                                      <p:to>
                                        <p:strVal val="visible"/>
                                      </p:to>
                                    </p:set>
                                    <p:animEffect transition="in" filter="dissolve">
                                      <p:cBhvr>
                                        <p:cTn id="42" dur="500"/>
                                        <p:tgtEl>
                                          <p:spTgt spid="16388">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8437"/>
                                        </p:tgtEl>
                                        <p:attrNameLst>
                                          <p:attrName>style.visibility</p:attrName>
                                        </p:attrNameLst>
                                      </p:cBhvr>
                                      <p:to>
                                        <p:strVal val="visible"/>
                                      </p:to>
                                    </p:set>
                                    <p:animEffect transition="in" filter="dissolve">
                                      <p:cBhvr>
                                        <p:cTn id="50" dur="500"/>
                                        <p:tgtEl>
                                          <p:spTgt spid="1843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8438"/>
                                        </p:tgtEl>
                                        <p:attrNameLst>
                                          <p:attrName>style.visibility</p:attrName>
                                        </p:attrNameLst>
                                      </p:cBhvr>
                                      <p:to>
                                        <p:strVal val="visible"/>
                                      </p:to>
                                    </p:set>
                                    <p:animEffect transition="in" filter="dissolve">
                                      <p:cBhvr>
                                        <p:cTn id="58" dur="500"/>
                                        <p:tgtEl>
                                          <p:spTgt spid="1843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8436"/>
                                        </p:tgtEl>
                                        <p:attrNameLst>
                                          <p:attrName>style.visibility</p:attrName>
                                        </p:attrNameLst>
                                      </p:cBhvr>
                                      <p:to>
                                        <p:strVal val="visible"/>
                                      </p:to>
                                    </p:set>
                                    <p:animEffect transition="in" filter="dissolve">
                                      <p:cBhvr>
                                        <p:cTn id="63"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P spid="18436" grpId="0"/>
      <p:bldP spid="18437" grpId="0"/>
      <p:bldP spid="18438" grpId="0"/>
      <p:bldP spid="7" grpId="0" bldLvl="0" animBg="1"/>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5" name="Group 25"/>
          <p:cNvGraphicFramePr>
            <a:graphicFrameLocks noGrp="1"/>
          </p:cNvGraphicFramePr>
          <p:nvPr>
            <p:ph idx="1"/>
          </p:nvPr>
        </p:nvGraphicFramePr>
        <p:xfrm>
          <a:off x="179388" y="908050"/>
          <a:ext cx="8729662" cy="5545138"/>
        </p:xfrm>
        <a:graphic>
          <a:graphicData uri="http://schemas.openxmlformats.org/drawingml/2006/table">
            <a:tbl>
              <a:tblPr/>
              <a:tblGrid>
                <a:gridCol w="1184275">
                  <a:extLst>
                    <a:ext uri="{9D8B030D-6E8A-4147-A177-3AD203B41FA5}">
                      <a16:colId xmlns:a16="http://schemas.microsoft.com/office/drawing/2014/main" val="20000"/>
                    </a:ext>
                  </a:extLst>
                </a:gridCol>
                <a:gridCol w="3170237">
                  <a:extLst>
                    <a:ext uri="{9D8B030D-6E8A-4147-A177-3AD203B41FA5}">
                      <a16:colId xmlns:a16="http://schemas.microsoft.com/office/drawing/2014/main" val="20001"/>
                    </a:ext>
                  </a:extLst>
                </a:gridCol>
                <a:gridCol w="4375150">
                  <a:extLst>
                    <a:ext uri="{9D8B030D-6E8A-4147-A177-3AD203B41FA5}">
                      <a16:colId xmlns:a16="http://schemas.microsoft.com/office/drawing/2014/main" val="20002"/>
                    </a:ext>
                  </a:extLst>
                </a:gridCol>
              </a:tblGrid>
              <a:tr h="687388">
                <a:tc>
                  <a:txBody>
                    <a:bodyPr/>
                    <a:lstStyle/>
                    <a:p>
                      <a:pPr marL="254000" marR="0" lvl="0" indent="-254000" algn="ctr" defTabSz="677545"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ARM</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系列</a:t>
                      </a:r>
                    </a:p>
                  </a:txBody>
                  <a:tcPr marL="90000" marR="90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ctr" defTabSz="677545" rtl="0" eaLnBrk="1" fontAlgn="base" latinLnBrk="0" hangingPunct="1">
                        <a:lnSpc>
                          <a:spcPct val="100000"/>
                        </a:lnSpc>
                        <a:spcBef>
                          <a:spcPct val="0"/>
                        </a:spcBef>
                        <a:spcAft>
                          <a:spcPct val="0"/>
                        </a:spcAft>
                        <a:buClr>
                          <a:srgbClr val="0000FF"/>
                        </a:buClr>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微处理器核</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ctr" defTabSz="677545" rtl="0" eaLnBrk="1" fontAlgn="base" latinLnBrk="0" hangingPunct="1">
                        <a:lnSpc>
                          <a:spcPct val="100000"/>
                        </a:lnSpc>
                        <a:spcBef>
                          <a:spcPct val="0"/>
                        </a:spcBef>
                        <a:spcAft>
                          <a:spcPct val="0"/>
                        </a:spcAft>
                        <a:buClr>
                          <a:srgbClr val="0000FF"/>
                        </a:buClr>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特点</a:t>
                      </a: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8875">
                <a:tc>
                  <a:txBody>
                    <a:bodyPr/>
                    <a:lstStyle/>
                    <a:p>
                      <a:pPr marL="254000" marR="0" lvl="0" indent="-254000" algn="l" defTabSz="677545"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ARM7</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l" defTabSz="677545" rtl="0" eaLnBrk="1" fontAlgn="base" latinLnBrk="0" hangingPunct="1">
                        <a:lnSpc>
                          <a:spcPct val="100000"/>
                        </a:lnSpc>
                        <a:spcBef>
                          <a:spcPct val="0"/>
                        </a:spcBef>
                        <a:spcAft>
                          <a:spcPct val="0"/>
                        </a:spcAft>
                        <a:buClr>
                          <a:srgbClr val="0000FF"/>
                        </a:buClr>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ARM7TDMI</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：整数处理核</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ARM7TDMI </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处理器的可综合版本； </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254000" marR="0" lvl="0" indent="-254000" algn="l" defTabSz="677545"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Times New Roman" panose="02020603050405020304" pitchFamily="18" charset="0"/>
                        </a:rPr>
                        <a:t>ARM720T</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：带</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MMU</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的处理器核心，支持操作系统；</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254000" marR="0" lvl="0" indent="-254000" algn="l" defTabSz="677545"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ARM7EJ-S</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：带有</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DSP</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和</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Jazelle </a:t>
                      </a:r>
                      <a:r>
                        <a:rPr kumimoji="1" lang="en-US" altLang="zh-CN" sz="1800" b="1" i="0" u="none" strike="noStrike" cap="none" normalizeH="0" baseline="3000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TM</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 </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技术，能够实现</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Java</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加速功能</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l" defTabSz="677545" rtl="0" eaLnBrk="1" fontAlgn="base" latinLnBrk="0" hangingPunct="1">
                        <a:lnSpc>
                          <a:spcPct val="100000"/>
                        </a:lnSpc>
                        <a:spcBef>
                          <a:spcPct val="0"/>
                        </a:spcBef>
                        <a:spcAft>
                          <a:spcPct val="0"/>
                        </a:spcAft>
                        <a:buClr>
                          <a:schemeClr val="tx1"/>
                        </a:buClr>
                        <a:buSzTx/>
                        <a:buFont typeface="Wingdings" panose="05000000000000000000" pitchFamily="2" charset="2"/>
                        <a:buChar char="l"/>
                        <a:tabLst>
                          <a:tab pos="266700" algn="l"/>
                        </a:tabLst>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冯</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诺伊曼体系结构；</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endParaRP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ARMTDMI</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是目前应用最广的微处理器核</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ARM720T</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带有</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MMU</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和</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8KB</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的指令数据混合</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cache</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ARM7EJ-</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执行</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ARMv5TEJ</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指令，</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5</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级流水线，提供</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Java</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加速指令，没有存储器保护。</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8875">
                <a:tc>
                  <a:txBody>
                    <a:bodyPr/>
                    <a:lstStyle/>
                    <a:p>
                      <a:pPr marL="254000" marR="0" lvl="0" indent="-254000" algn="l" defTabSz="677545"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ARM9</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l" defTabSz="677545" rtl="0" eaLnBrk="1" fontAlgn="base" latinLnBrk="0" hangingPunct="1">
                        <a:lnSpc>
                          <a:spcPct val="100000"/>
                        </a:lnSpc>
                        <a:spcBef>
                          <a:spcPct val="0"/>
                        </a:spcBef>
                        <a:spcAft>
                          <a:spcPct val="0"/>
                        </a:spcAft>
                        <a:buClr>
                          <a:srgbClr val="0000FF"/>
                        </a:buClr>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Times New Roman" panose="02020603050405020304" pitchFamily="18" charset="0"/>
                        </a:rPr>
                        <a:t>ARM920T</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：带有独立的</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16KB </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数据和指令</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254000" marR="0" lvl="0" indent="-254000" algn="l" defTabSz="677545"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ARM922T</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：带有独立的</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8</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位</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KB </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数据和指令</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t>
                      </a:r>
                      <a:endPar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254000" marR="0" lvl="0" indent="-254000" algn="l" defTabSz="677545"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ARM940T</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包括更小数据和指令</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和一个</a:t>
                      </a:r>
                      <a:r>
                        <a:rPr kumimoji="1" lang="en-US" altLang="zh-CN"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MPU</a:t>
                      </a:r>
                      <a:endPar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254000" marR="0" lvl="0" indent="-254000" algn="l" defTabSz="677545" rtl="0" eaLnBrk="1" fontAlgn="base" latinLnBrk="0" hangingPunct="1">
                        <a:lnSpc>
                          <a:spcPct val="100000"/>
                        </a:lnSpc>
                        <a:spcBef>
                          <a:spcPct val="0"/>
                        </a:spcBef>
                        <a:spcAft>
                          <a:spcPct val="0"/>
                        </a:spcAft>
                        <a:buClr>
                          <a:schemeClr val="tx1"/>
                        </a:buClr>
                        <a:buSzTx/>
                        <a:buFont typeface="Wingdings" panose="05000000000000000000" pitchFamily="2" charset="2"/>
                        <a:buChar char="l"/>
                        <a:tabLst>
                          <a:tab pos="266700" algn="l"/>
                        </a:tabLst>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基于</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ARM9TDMI </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，带</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16</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位的</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Thumb</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指令集，增强代码密度最多到</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35%</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在</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0.13µm</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工艺下最高性能可达到</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300MIPS</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Dhrystone 2.1</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测试标准）；</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集成了数据和指令</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Chche</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32</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位</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AMBA</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总线接口的</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MMU</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支持；</a:t>
                      </a:r>
                    </a:p>
                    <a:p>
                      <a:pPr marL="254000" marR="0" lvl="0" indent="-254000" algn="l" defTabSz="677545"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可在</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0.18µm</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0.15µm</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和</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0.13µm</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工艺的硅芯片上实现。</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16" name="Rectangle 20"/>
          <p:cNvSpPr>
            <a:spLocks noGrp="1"/>
          </p:cNvSpPr>
          <p:nvPr>
            <p:ph type="title"/>
          </p:nvPr>
        </p:nvSpPr>
        <p:spPr>
          <a:xfrm>
            <a:off x="214313" y="214313"/>
            <a:ext cx="8805862" cy="642937"/>
          </a:xfrm>
        </p:spPr>
        <p:txBody>
          <a:bodyPr vert="horz" wrap="square" lIns="91440" tIns="45720" rIns="91440" bIns="45720" anchor="b"/>
          <a:lstStyle/>
          <a:p>
            <a:pPr eaLnBrk="1" hangingPunct="1"/>
            <a:r>
              <a:rPr lang="en-US" altLang="zh-CN" sz="3200" b="1" dirty="0">
                <a:solidFill>
                  <a:schemeClr val="tx1"/>
                </a:solidFill>
              </a:rPr>
              <a:t>ARM</a:t>
            </a:r>
            <a:r>
              <a:rPr lang="zh-CN" altLang="en-US" sz="3200" b="1" dirty="0">
                <a:solidFill>
                  <a:schemeClr val="tx1"/>
                </a:solidFill>
              </a:rPr>
              <a:t>处理器（核）简介</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84" name="Group 16"/>
          <p:cNvGraphicFramePr>
            <a:graphicFrameLocks noGrp="1"/>
          </p:cNvGraphicFramePr>
          <p:nvPr>
            <p:ph idx="1"/>
          </p:nvPr>
        </p:nvGraphicFramePr>
        <p:xfrm>
          <a:off x="0" y="142875"/>
          <a:ext cx="9144000" cy="6618288"/>
        </p:xfrm>
        <a:graphic>
          <a:graphicData uri="http://schemas.openxmlformats.org/drawingml/2006/table">
            <a:tbl>
              <a:tblPr/>
              <a:tblGrid>
                <a:gridCol w="1025525">
                  <a:extLst>
                    <a:ext uri="{9D8B030D-6E8A-4147-A177-3AD203B41FA5}">
                      <a16:colId xmlns:a16="http://schemas.microsoft.com/office/drawing/2014/main" val="20000"/>
                    </a:ext>
                  </a:extLst>
                </a:gridCol>
                <a:gridCol w="3489325">
                  <a:extLst>
                    <a:ext uri="{9D8B030D-6E8A-4147-A177-3AD203B41FA5}">
                      <a16:colId xmlns:a16="http://schemas.microsoft.com/office/drawing/2014/main" val="20001"/>
                    </a:ext>
                  </a:extLst>
                </a:gridCol>
                <a:gridCol w="4629150">
                  <a:extLst>
                    <a:ext uri="{9D8B030D-6E8A-4147-A177-3AD203B41FA5}">
                      <a16:colId xmlns:a16="http://schemas.microsoft.com/office/drawing/2014/main" val="20002"/>
                    </a:ext>
                  </a:extLst>
                </a:gridCol>
              </a:tblGrid>
              <a:tr h="3584575">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ARM9E</a:t>
                      </a:r>
                    </a:p>
                  </a:txBody>
                  <a:tcPr marL="18000" marR="1800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ARM926EJ-S</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Jazelle </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技术，有</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MMU</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，可配置的数据和指令</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Cache,TCM</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接口；</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ARM946E-S</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：可配置的数据和指令</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及</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TCM;</a:t>
                      </a:r>
                      <a:endPar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ARM966E-S</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：针对要求高性能和低功耗的可预测的指令执行时间的硬实时应用设计 </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ARM968E-S</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：最小、功耗最小的</a:t>
                      </a:r>
                      <a:r>
                        <a:rPr kumimoji="1" lang="zh-CN" altLang="en-US" sz="18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 </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ARM9E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系列处理器，针对嵌入式实时应用设计；</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marL="18000" marR="180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ARM9E</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是针对微控制器、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DSP</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和</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Java</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的单处理器解决方案；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Jazelle</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技术提供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8</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倍的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Java </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加速性能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(ARM926EJ-S) </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5-</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级整数流水线；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0.13</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工艺下最高性能可达到</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300MIPS</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Dhrystone 2.1</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测试标准）；</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可选择的</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向量浮点单元</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VFP9 </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协处理器指令优秀海浮点性能，对于</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3D</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图形加速和实时控制可达到</a:t>
                      </a:r>
                      <a:r>
                        <a:rPr kumimoji="1" lang="zh-CN" altLang="en-US"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215MFLOPS</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高性能的</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AHB</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总线，带</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MMU</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可在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0.18</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 0.15</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 0.13</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工艺的硅芯片上实现。 </a:t>
                      </a:r>
                    </a:p>
                  </a:txBody>
                  <a:tcPr marL="18000" marR="1800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3713">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ARM10E</a:t>
                      </a:r>
                    </a:p>
                  </a:txBody>
                  <a:tcPr marL="18000" marR="1800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ARM1020E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：带</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DSP</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指令集，在片调试功能，独立的</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32KB</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数据和指令</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MMU</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支持；</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ARM1022E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：与</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ARM1020E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相同，只是独立的数据和指令</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变为</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16KB</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ARM1026EJ-S</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：同时具有</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MPU</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和</a:t>
                      </a:r>
                      <a:r>
                        <a:rPr kumimoji="1" lang="en-US" altLang="zh-CN"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MMU</a:t>
                      </a:r>
                      <a:r>
                        <a:rPr kumimoji="1" lang="zh-CN" altLang="en-US" sz="18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，可综合版本； </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marL="18000" marR="180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带分支预测的</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6</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级整数流水线；</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0.13</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工艺下最高性能可达到</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430MIPS</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Dhrystone 2.1</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测试标准）；</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对于</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3D</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图形运算和实时控制采用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VFP</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协处理器，浮点运算性能最高可达</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650MFLOPS</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双</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64</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位</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AMBA</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总线接口和</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64</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位内部总路线接口；</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优化的缓存结构提高了处理器访问低速存储器的性能；</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可在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0.18</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 0.15</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 0.13</a:t>
                      </a: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工艺的硅芯片上实现</a:t>
                      </a:r>
                    </a:p>
                  </a:txBody>
                  <a:tcPr marL="18000" marR="1800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2721" name="Group 17"/>
          <p:cNvGraphicFramePr>
            <a:graphicFrameLocks noGrp="1"/>
          </p:cNvGraphicFramePr>
          <p:nvPr>
            <p:ph idx="1"/>
          </p:nvPr>
        </p:nvGraphicFramePr>
        <p:xfrm>
          <a:off x="142875" y="142875"/>
          <a:ext cx="9001125" cy="6572251"/>
        </p:xfrm>
        <a:graphic>
          <a:graphicData uri="http://schemas.openxmlformats.org/drawingml/2006/table">
            <a:tbl>
              <a:tblPr/>
              <a:tblGrid>
                <a:gridCol w="1139825">
                  <a:extLst>
                    <a:ext uri="{9D8B030D-6E8A-4147-A177-3AD203B41FA5}">
                      <a16:colId xmlns:a16="http://schemas.microsoft.com/office/drawing/2014/main" val="20000"/>
                    </a:ext>
                  </a:extLst>
                </a:gridCol>
                <a:gridCol w="3303588">
                  <a:extLst>
                    <a:ext uri="{9D8B030D-6E8A-4147-A177-3AD203B41FA5}">
                      <a16:colId xmlns:a16="http://schemas.microsoft.com/office/drawing/2014/main" val="20001"/>
                    </a:ext>
                  </a:extLst>
                </a:gridCol>
                <a:gridCol w="4557712">
                  <a:extLst>
                    <a:ext uri="{9D8B030D-6E8A-4147-A177-3AD203B41FA5}">
                      <a16:colId xmlns:a16="http://schemas.microsoft.com/office/drawing/2014/main" val="20002"/>
                    </a:ext>
                  </a:extLst>
                </a:gridCol>
              </a:tblGrid>
              <a:tr h="4176713">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ARM11</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ARM11 MPCore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：可综合的多处理器核，</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1</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至</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4</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个处理器可配置；</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ARM1136J(F)-S</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：可配置的数据和指令</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，可提供</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1.9</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位的</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MPEG4</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编码加速功能；</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ARM1156T2(F)-S</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：带集成浮点协处理器，带内存保护单元</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MPU</a:t>
                      </a:r>
                      <a:r>
                        <a:rPr kumimoji="1" lang="en-US" altLang="zh-CN" sz="2000" b="1" i="0" u="none" strike="noStrike" cap="none" normalizeH="0" baseline="0">
                          <a:ln>
                            <a:noFill/>
                          </a:ln>
                          <a:solidFill>
                            <a:srgbClr val="000000"/>
                          </a:solidFill>
                          <a:effectLst/>
                          <a:latin typeface="Times New Roman" panose="02020603050405020304" pitchFamily="18" charset="0"/>
                          <a:ea typeface="隶书" panose="02010509060101010101" pitchFamily="49" charset="-122"/>
                          <a:cs typeface="Arial" panose="020B0604020202020204" pitchFamily="34" charset="0"/>
                        </a:rPr>
                        <a:t> </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ARM1176JZ(F)-S</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：带针对</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CPU</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和系统安全架构扩展的</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TrustZone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技术。</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增强的</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Thumb</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Jazelle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DSP</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扩展支持； </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带片上和系统安全</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TrustZone </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技术支持 ；</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在</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0.13</a:t>
                      </a:r>
                      <a:r>
                        <a:rPr kumimoji="1" lang="en-US" altLang="zh-CN" sz="20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工艺下最高可达到</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550MHz</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MPCore</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在</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0.13</a:t>
                      </a:r>
                      <a:r>
                        <a:rPr kumimoji="1" lang="en-US" altLang="zh-CN" sz="20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µ</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工艺下最高性能可达到</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740MIPS</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Dhrystone 2.1</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测试标准）；</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支持多媒体指令</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SIMD</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采用三种电源模式：全速</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待命</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休眠</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集成</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DMA</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TCM</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低功耗、高性能。 </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5538">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Secur</a:t>
                      </a:r>
                    </a:p>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Core</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SC100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：第一个</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32</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位安全处理器；、</a:t>
                      </a: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SC110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：在</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SC100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上增加密钥协处理器；</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SC200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：带</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Jazelle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技术的高级安全处理器；</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SC210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：在</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SC200</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上增加密钥协处理器</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SecurCore</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是专门为智能卡、安全</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IC</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提供的</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32</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位安全处理器， 为电子商务、银行、网络、移动多媒体、公共交通提供安全解决方案；</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体积小、功耗低，代码压缩密度高；</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为快速增长的</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Java</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卡平台提供</a:t>
                      </a:r>
                      <a:r>
                        <a:rPr kumimoji="1"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Java</a:t>
                      </a:r>
                      <a:r>
                        <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加速功能；</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88" name="Group 24"/>
          <p:cNvGraphicFramePr>
            <a:graphicFrameLocks noGrp="1"/>
          </p:cNvGraphicFramePr>
          <p:nvPr>
            <p:ph idx="1"/>
          </p:nvPr>
        </p:nvGraphicFramePr>
        <p:xfrm>
          <a:off x="107950" y="142875"/>
          <a:ext cx="9036050" cy="6680201"/>
        </p:xfrm>
        <a:graphic>
          <a:graphicData uri="http://schemas.openxmlformats.org/drawingml/2006/table">
            <a:tbl>
              <a:tblPr/>
              <a:tblGrid>
                <a:gridCol w="1150938">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gridCol w="4356100">
                  <a:extLst>
                    <a:ext uri="{9D8B030D-6E8A-4147-A177-3AD203B41FA5}">
                      <a16:colId xmlns:a16="http://schemas.microsoft.com/office/drawing/2014/main" val="20002"/>
                    </a:ext>
                  </a:extLst>
                </a:gridCol>
              </a:tblGrid>
              <a:tr h="3382963">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400" b="1" i="0" u="none" strike="noStrike" cap="none" normalizeH="0" baseline="0">
                          <a:ln>
                            <a:noFill/>
                          </a:ln>
                          <a:solidFill>
                            <a:srgbClr val="000000"/>
                          </a:solidFill>
                          <a:effectLst/>
                          <a:latin typeface="Arial" panose="020B0604020202020204" pitchFamily="34" charset="0"/>
                          <a:ea typeface="隶书" panose="02010509060101010101" pitchFamily="49" charset="-122"/>
                        </a:rPr>
                        <a:t>Cortex</a:t>
                      </a:r>
                      <a:endPar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400" b="1" i="0" u="sng"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Cortex-A</a:t>
                      </a:r>
                      <a:r>
                        <a:rPr kumimoji="1" lang="zh-CN" altLang="en-US" sz="2400" b="1" i="0" u="none"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：面向应用的微处理器，针对复杂操作系统和应用程序设计；</a:t>
                      </a:r>
                      <a:endParaRPr kumimoji="1" lang="zh-CN" altLang="en-US" sz="2400" b="1" i="0" u="none" strike="noStrike" cap="none" normalizeH="0" baseline="0">
                        <a:ln>
                          <a:noFill/>
                        </a:ln>
                        <a:solidFill>
                          <a:srgbClr val="000099"/>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sng"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Cortex-R</a:t>
                      </a:r>
                      <a:r>
                        <a:rPr kumimoji="1" lang="zh-CN" altLang="en-US" sz="2400" b="1" i="0" u="none"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：针对实时系统的嵌入式处理器；</a:t>
                      </a:r>
                      <a:endParaRPr kumimoji="1" lang="zh-CN" altLang="en-US" sz="2400" b="1" i="0" u="none" strike="noStrike" cap="none" normalizeH="0" baseline="0">
                        <a:ln>
                          <a:noFill/>
                        </a:ln>
                        <a:solidFill>
                          <a:srgbClr val="000099"/>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sng"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Cortex-M</a:t>
                      </a:r>
                      <a:r>
                        <a:rPr kumimoji="1" lang="zh-CN" altLang="en-US" sz="2400" b="1" i="0" u="none" strike="noStrike" cap="none" normalizeH="0" baseline="0">
                          <a:ln>
                            <a:noFill/>
                          </a:ln>
                          <a:solidFill>
                            <a:srgbClr val="000099"/>
                          </a:solidFill>
                          <a:effectLst/>
                          <a:latin typeface="Arial" panose="020B0604020202020204" pitchFamily="34" charset="0"/>
                          <a:ea typeface="隶书" panose="02010509060101010101" pitchFamily="49" charset="-122"/>
                          <a:cs typeface="Arial" panose="020B0604020202020204" pitchFamily="34" charset="0"/>
                        </a:rPr>
                        <a:t>：针对成本敏感应用优化的深度嵌入式处理器；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2004</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年发布，提供增强的媒体和数字处理能力，增加了系统性能；</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支持</a:t>
                      </a: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ARM</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Thumb</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Thumb-2</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指令集；</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Thumb-2</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指令集提供了更高的代码存储密度，进一步降低成本；</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97238">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Intel</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系列（</a:t>
                      </a:r>
                      <a:r>
                        <a:rPr kumimoji="1"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Marvell</a:t>
                      </a: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FF"/>
                        </a:buClr>
                        <a:buSzTx/>
                        <a:buFontTx/>
                        <a:buNone/>
                      </a:pPr>
                      <a:r>
                        <a:rPr kumimoji="1" lang="en-US" altLang="zh-CN" sz="24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StrongARM</a:t>
                      </a:r>
                      <a:r>
                        <a:rPr kumimoji="1" lang="zh-CN" altLang="en-US"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ARMv4</a:t>
                      </a:r>
                      <a:r>
                        <a:rPr kumimoji="1" lang="zh-CN" altLang="en-US"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体系</a:t>
                      </a:r>
                      <a:endPar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sng"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XScale</a:t>
                      </a:r>
                      <a:r>
                        <a:rPr kumimoji="1" lang="zh-CN" altLang="en-US"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ARMv5TE</a:t>
                      </a:r>
                      <a:r>
                        <a:rPr kumimoji="1" lang="zh-CN" altLang="en-US"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体系，增加</a:t>
                      </a:r>
                      <a:r>
                        <a:rPr kumimoji="1" lang="en-US" altLang="zh-CN"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MMX</a:t>
                      </a:r>
                      <a:r>
                        <a:rPr kumimoji="1" lang="zh-CN" altLang="en-US" sz="24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指令</a:t>
                      </a:r>
                      <a:endPar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StrongARM</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主要应用于手持设备和</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PDA</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5</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级流水线，具有独立的数据和指令</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Cache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，不支持</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Thumb</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指令集，目前已停产；</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XScale</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是目前</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Intel</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公司主推的高性能嵌入式处理器，分通用处理器、网络处理器和</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I/O</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处理器三类。其中通用处理器有</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PXA25x</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PXA26x</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PXA27x</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三个系列，被广泛应用于智能手机、</a:t>
                      </a:r>
                      <a:r>
                        <a:rPr kumimoji="1" lang="en-US" altLang="zh-CN"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PDA</a:t>
                      </a:r>
                      <a:r>
                        <a:rPr kumimoji="1" lang="zh-CN" altLang="en-US" sz="2000" b="1" i="0" u="none" strike="noStrike" cap="none" normalizeH="0" baseline="0">
                          <a:ln>
                            <a:noFill/>
                          </a:ln>
                          <a:solidFill>
                            <a:srgbClr val="000000"/>
                          </a:solidFill>
                          <a:effectLst/>
                          <a:latin typeface="Arial" panose="020B0604020202020204" pitchFamily="34" charset="0"/>
                          <a:ea typeface="隶书" panose="02010509060101010101" pitchFamily="49" charset="-122"/>
                          <a:cs typeface="Arial" panose="020B0604020202020204" pitchFamily="34" charset="0"/>
                        </a:rPr>
                        <a:t>领域。</a:t>
                      </a:r>
                      <a:endParaRPr kumimoji="1"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214313" y="214313"/>
            <a:ext cx="8805862" cy="642937"/>
          </a:xfrm>
        </p:spPr>
        <p:txBody>
          <a:bodyPr vert="horz" wrap="square" lIns="91440" tIns="45720" rIns="91440" bIns="45720" anchor="ctr"/>
          <a:lstStyle/>
          <a:p>
            <a:pPr eaLnBrk="1" hangingPunct="1"/>
            <a:r>
              <a:rPr lang="en-US" altLang="zh-CN" sz="3200" b="1" dirty="0">
                <a:solidFill>
                  <a:srgbClr val="000099"/>
                </a:solidFill>
              </a:rPr>
              <a:t>ARM</a:t>
            </a:r>
            <a:r>
              <a:rPr lang="zh-CN" altLang="en-US" sz="3200" b="1" dirty="0">
                <a:solidFill>
                  <a:srgbClr val="000099"/>
                </a:solidFill>
              </a:rPr>
              <a:t>处理器的工作状态</a:t>
            </a:r>
          </a:p>
        </p:txBody>
      </p:sp>
      <p:sp>
        <p:nvSpPr>
          <p:cNvPr id="732163" name="Rectangle 3"/>
          <p:cNvSpPr>
            <a:spLocks noGrp="1" noChangeArrowheads="1"/>
          </p:cNvSpPr>
          <p:nvPr>
            <p:ph type="body" idx="1"/>
          </p:nvPr>
        </p:nvSpPr>
        <p:spPr>
          <a:xfrm>
            <a:off x="214313" y="1214438"/>
            <a:ext cx="8715375" cy="2357438"/>
          </a:xfrm>
        </p:spPr>
        <p:txBody>
          <a:bodyPr vert="horz" wrap="square" lIns="91440" tIns="45720" rIns="91440" bIns="45720" numCol="1" anchor="t" anchorCtr="0" compatLnSpc="1"/>
          <a:lstStyle/>
          <a:p>
            <a:pPr lvl="1" eaLnBrk="1" hangingPunct="1">
              <a:buNone/>
            </a:pPr>
            <a:r>
              <a:rPr lang="en-US" altLang="zh-CN" sz="3200" dirty="0">
                <a:solidFill>
                  <a:srgbClr val="000099"/>
                </a:solidFill>
                <a:latin typeface="Comic Sans MS" panose="030F0702030302020204" pitchFamily="66" charset="0"/>
              </a:rPr>
              <a:t>ARM</a:t>
            </a:r>
            <a:r>
              <a:rPr lang="zh-CN" altLang="en-US" sz="3200" dirty="0">
                <a:solidFill>
                  <a:srgbClr val="000099"/>
                </a:solidFill>
                <a:latin typeface="Comic Sans MS" panose="030F0702030302020204" pitchFamily="66" charset="0"/>
              </a:rPr>
              <a:t>状态</a:t>
            </a:r>
            <a:r>
              <a:rPr lang="zh-CN" altLang="en-US" sz="3200" dirty="0">
                <a:latin typeface="Comic Sans MS" panose="030F0702030302020204" pitchFamily="66" charset="0"/>
              </a:rPr>
              <a:t>     </a:t>
            </a:r>
            <a:r>
              <a:rPr lang="zh-CN" altLang="en-US" dirty="0">
                <a:solidFill>
                  <a:schemeClr val="tx1"/>
                </a:solidFill>
                <a:latin typeface="Comic Sans MS" panose="030F0702030302020204" pitchFamily="66" charset="0"/>
              </a:rPr>
              <a:t>执行</a:t>
            </a:r>
            <a:r>
              <a:rPr lang="en-US" altLang="zh-CN" dirty="0">
                <a:solidFill>
                  <a:schemeClr val="tx1"/>
                </a:solidFill>
                <a:latin typeface="Comic Sans MS" panose="030F0702030302020204" pitchFamily="66" charset="0"/>
              </a:rPr>
              <a:t>32</a:t>
            </a:r>
            <a:r>
              <a:rPr lang="zh-CN" altLang="en-US" dirty="0">
                <a:solidFill>
                  <a:schemeClr val="tx1"/>
                </a:solidFill>
                <a:latin typeface="Comic Sans MS" panose="030F0702030302020204" pitchFamily="66" charset="0"/>
              </a:rPr>
              <a:t>位字方式的</a:t>
            </a:r>
            <a:r>
              <a:rPr lang="en-US" altLang="zh-CN" dirty="0">
                <a:solidFill>
                  <a:schemeClr val="tx1"/>
                </a:solidFill>
                <a:latin typeface="Comic Sans MS" panose="030F0702030302020204" pitchFamily="66" charset="0"/>
              </a:rPr>
              <a:t>ARM</a:t>
            </a:r>
            <a:r>
              <a:rPr lang="zh-CN" altLang="en-US" dirty="0">
                <a:solidFill>
                  <a:schemeClr val="tx1"/>
                </a:solidFill>
                <a:latin typeface="Comic Sans MS" panose="030F0702030302020204" pitchFamily="66" charset="0"/>
              </a:rPr>
              <a:t>指令</a:t>
            </a:r>
            <a:endParaRPr lang="zh-CN" altLang="en-US" sz="3200" dirty="0">
              <a:solidFill>
                <a:schemeClr val="tx1"/>
              </a:solidFill>
              <a:latin typeface="Comic Sans MS" panose="030F0702030302020204" pitchFamily="66" charset="0"/>
            </a:endParaRPr>
          </a:p>
          <a:p>
            <a:pPr lvl="1" eaLnBrk="1" hangingPunct="1">
              <a:buNone/>
            </a:pPr>
            <a:r>
              <a:rPr lang="en-US" altLang="zh-CN" sz="3200" dirty="0">
                <a:solidFill>
                  <a:srgbClr val="000099"/>
                </a:solidFill>
                <a:latin typeface="Comic Sans MS" panose="030F0702030302020204" pitchFamily="66" charset="0"/>
              </a:rPr>
              <a:t>Thumb</a:t>
            </a:r>
            <a:r>
              <a:rPr lang="zh-CN" altLang="en-US" sz="3200" dirty="0">
                <a:solidFill>
                  <a:srgbClr val="000099"/>
                </a:solidFill>
                <a:latin typeface="Comic Sans MS" panose="030F0702030302020204" pitchFamily="66" charset="0"/>
              </a:rPr>
              <a:t>状态</a:t>
            </a:r>
            <a:r>
              <a:rPr lang="zh-CN" altLang="en-US" sz="3200" dirty="0">
                <a:latin typeface="Comic Sans MS" panose="030F0702030302020204" pitchFamily="66" charset="0"/>
              </a:rPr>
              <a:t>   </a:t>
            </a:r>
            <a:r>
              <a:rPr lang="zh-CN" altLang="en-US" dirty="0">
                <a:solidFill>
                  <a:schemeClr val="tx1"/>
                </a:solidFill>
                <a:latin typeface="Comic Sans MS" panose="030F0702030302020204" pitchFamily="66" charset="0"/>
              </a:rPr>
              <a:t>执行</a:t>
            </a:r>
            <a:r>
              <a:rPr lang="en-US" altLang="zh-CN" dirty="0">
                <a:solidFill>
                  <a:schemeClr val="tx1"/>
                </a:solidFill>
                <a:latin typeface="Comic Sans MS" panose="030F0702030302020204" pitchFamily="66" charset="0"/>
              </a:rPr>
              <a:t>16</a:t>
            </a:r>
            <a:r>
              <a:rPr lang="zh-CN" altLang="en-US" dirty="0">
                <a:solidFill>
                  <a:schemeClr val="tx1"/>
                </a:solidFill>
                <a:latin typeface="Comic Sans MS" panose="030F0702030302020204" pitchFamily="66" charset="0"/>
              </a:rPr>
              <a:t>位半字方式的</a:t>
            </a:r>
            <a:r>
              <a:rPr lang="en-US" altLang="zh-CN" dirty="0">
                <a:solidFill>
                  <a:schemeClr val="tx1"/>
                </a:solidFill>
                <a:latin typeface="Comic Sans MS" panose="030F0702030302020204" pitchFamily="66" charset="0"/>
              </a:rPr>
              <a:t>Thumb</a:t>
            </a:r>
            <a:r>
              <a:rPr lang="zh-CN" altLang="en-US" dirty="0">
                <a:solidFill>
                  <a:schemeClr val="tx1"/>
                </a:solidFill>
                <a:latin typeface="Comic Sans MS" panose="030F0702030302020204" pitchFamily="66" charset="0"/>
              </a:rPr>
              <a:t>指令</a:t>
            </a:r>
            <a:endParaRPr lang="en-US" altLang="zh-CN" sz="3200" dirty="0">
              <a:latin typeface="Comic Sans MS" panose="030F0702030302020204" pitchFamily="66" charset="0"/>
            </a:endParaRPr>
          </a:p>
          <a:p>
            <a:pPr lvl="1" eaLnBrk="1" hangingPunct="1">
              <a:buNone/>
            </a:pPr>
            <a:r>
              <a:rPr lang="en-US" altLang="zh-CN" sz="3200" dirty="0">
                <a:solidFill>
                  <a:srgbClr val="000099"/>
                </a:solidFill>
                <a:latin typeface="Comic Sans MS" panose="030F0702030302020204" pitchFamily="66" charset="0"/>
                <a:sym typeface="+mn-ea"/>
              </a:rPr>
              <a:t>Jazelle</a:t>
            </a:r>
            <a:r>
              <a:rPr lang="zh-CN" altLang="en-US" sz="3200" dirty="0">
                <a:solidFill>
                  <a:srgbClr val="000099"/>
                </a:solidFill>
                <a:latin typeface="Comic Sans MS" panose="030F0702030302020204" pitchFamily="66" charset="0"/>
              </a:rPr>
              <a:t>状态</a:t>
            </a:r>
            <a:r>
              <a:rPr lang="zh-CN" altLang="en-US" sz="3200" dirty="0">
                <a:latin typeface="Comic Sans MS" panose="030F0702030302020204" pitchFamily="66" charset="0"/>
              </a:rPr>
              <a:t>  </a:t>
            </a:r>
            <a:r>
              <a:rPr lang="zh-CN" altLang="en-US" dirty="0">
                <a:solidFill>
                  <a:schemeClr val="tx1"/>
                </a:solidFill>
                <a:latin typeface="Comic Sans MS" panose="030F0702030302020204" pitchFamily="66" charset="0"/>
              </a:rPr>
              <a:t>执行可变长的、以字节为单位的</a:t>
            </a:r>
            <a:r>
              <a:rPr lang="en-US" altLang="zh-CN" dirty="0">
                <a:solidFill>
                  <a:schemeClr val="tx1"/>
                </a:solidFill>
                <a:latin typeface="Comic Sans MS" panose="030F0702030302020204" pitchFamily="66" charset="0"/>
              </a:rPr>
              <a:t>					Jazelle</a:t>
            </a:r>
            <a:r>
              <a:rPr lang="zh-CN" altLang="en-US" dirty="0">
                <a:solidFill>
                  <a:schemeClr val="tx1"/>
                </a:solidFill>
                <a:latin typeface="Comic Sans MS" panose="030F0702030302020204" pitchFamily="66" charset="0"/>
              </a:rPr>
              <a:t>（</a:t>
            </a:r>
            <a:r>
              <a:rPr lang="en-US" altLang="zh-CN" dirty="0">
                <a:solidFill>
                  <a:schemeClr val="tx1"/>
                </a:solidFill>
                <a:latin typeface="Comic Sans MS" panose="030F0702030302020204" pitchFamily="66" charset="0"/>
              </a:rPr>
              <a:t>Java</a:t>
            </a:r>
            <a:r>
              <a:rPr lang="zh-CN" altLang="en-US" dirty="0">
                <a:solidFill>
                  <a:schemeClr val="tx1"/>
                </a:solidFill>
                <a:latin typeface="Comic Sans MS" panose="030F0702030302020204" pitchFamily="66" charset="0"/>
              </a:rPr>
              <a:t>）指令</a:t>
            </a:r>
            <a:endParaRPr lang="zh-CN" altLang="en-US" sz="3200" dirty="0">
              <a:solidFill>
                <a:schemeClr val="tx1"/>
              </a:solidFill>
              <a:latin typeface="Comic Sans MS" panose="030F0702030302020204" pitchFamily="66" charset="0"/>
            </a:endParaRPr>
          </a:p>
        </p:txBody>
      </p:sp>
      <p:sp>
        <p:nvSpPr>
          <p:cNvPr id="732165" name="Text Box 5"/>
          <p:cNvSpPr txBox="1">
            <a:spLocks noChangeArrowheads="1"/>
          </p:cNvSpPr>
          <p:nvPr/>
        </p:nvSpPr>
        <p:spPr bwMode="auto">
          <a:xfrm>
            <a:off x="714375" y="3571875"/>
            <a:ext cx="7786688" cy="3063875"/>
          </a:xfrm>
          <a:prstGeom prst="rect">
            <a:avLst/>
          </a:prstGeom>
          <a:noFill/>
          <a:ln w="9525">
            <a:noFill/>
            <a:miter lim="800000"/>
          </a:ln>
        </p:spPr>
        <p:txBody>
          <a:bodyPr>
            <a:spAutoFit/>
          </a:bodyPr>
          <a:lstStyle/>
          <a:p>
            <a:pPr marR="0" defTabSz="914400">
              <a:spcBef>
                <a:spcPts val="600"/>
              </a:spcBef>
              <a:buClrTx/>
              <a:buSzTx/>
              <a:buFontTx/>
              <a:buNone/>
              <a:defRPr/>
            </a:pPr>
            <a:r>
              <a:rPr kumimoji="0" lang="zh-CN" altLang="en-US" sz="32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rPr>
              <a:t>注意：</a:t>
            </a:r>
            <a:endParaRPr kumimoji="0" lang="en-US" altLang="zh-CN" sz="32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endParaRPr>
          </a:p>
          <a:p>
            <a:pPr marL="457200" marR="0" indent="-457200" defTabSz="914400">
              <a:spcBef>
                <a:spcPts val="600"/>
              </a:spcBef>
              <a:buClr>
                <a:srgbClr val="C00000"/>
              </a:buClr>
              <a:buSzTx/>
              <a:buFont typeface="Wingdings" panose="05000000000000000000" charset="0"/>
              <a:buChar char="ü"/>
              <a:defRPr/>
            </a:pP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处理器</a:t>
            </a:r>
            <a:r>
              <a:rPr kumimoji="0" lang="zh-CN" altLang="en-US" sz="28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rPr>
              <a:t>复位</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后处于</a:t>
            </a:r>
            <a:r>
              <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ARM</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状态；</a:t>
            </a:r>
            <a:endPar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endParaRPr>
          </a:p>
          <a:p>
            <a:pPr marL="457200" marR="0" indent="-457200" defTabSz="914400">
              <a:spcBef>
                <a:spcPts val="600"/>
              </a:spcBef>
              <a:buClr>
                <a:srgbClr val="C00000"/>
              </a:buClr>
              <a:buSzTx/>
              <a:buFont typeface="Wingdings" panose="05000000000000000000" charset="0"/>
              <a:buChar char="ü"/>
              <a:defRPr/>
            </a:pP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处理器</a:t>
            </a:r>
            <a:r>
              <a:rPr kumimoji="0" lang="zh-CN" altLang="en-US" sz="28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rPr>
              <a:t>异常处理</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时进入</a:t>
            </a:r>
            <a:r>
              <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ARM</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状态；</a:t>
            </a:r>
            <a:endParaRPr kumimoji="0" lang="en-US" altLang="zh-CN" sz="2800" b="1" kern="1200" cap="none" spc="0" normalizeH="0" baseline="0" noProof="0" dirty="0">
              <a:solidFill>
                <a:schemeClr val="bg1"/>
              </a:solidFill>
              <a:latin typeface="华文新魏" panose="02010800040101010101" pitchFamily="2" charset="-122"/>
              <a:ea typeface="华文新魏" panose="02010800040101010101" pitchFamily="2" charset="-122"/>
              <a:cs typeface="+mn-cs"/>
            </a:endParaRPr>
          </a:p>
          <a:p>
            <a:pPr marL="533400" marR="0" indent="-533400" defTabSz="914400">
              <a:spcBef>
                <a:spcPct val="20000"/>
              </a:spcBef>
              <a:buClr>
                <a:srgbClr val="C00000"/>
              </a:buClr>
              <a:buSzPct val="80000"/>
              <a:buFont typeface="Wingdings" panose="05000000000000000000" charset="0"/>
              <a:buChar char="ü"/>
              <a:defRPr/>
            </a:pP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若处理器在</a:t>
            </a:r>
            <a:r>
              <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Thumb</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状态进入异常，则</a:t>
            </a:r>
            <a:r>
              <a:rPr kumimoji="0" lang="zh-CN" altLang="en-US" sz="28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rPr>
              <a:t>异常返回</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仍然自动转换到</a:t>
            </a:r>
            <a:r>
              <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Thumb</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状态</a:t>
            </a:r>
            <a:r>
              <a:rPr kumimoji="0" lang="en-US" altLang="zh-CN"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a:t>
            </a:r>
          </a:p>
          <a:p>
            <a:pPr marL="533400" marR="0" indent="-533400" defTabSz="914400">
              <a:spcBef>
                <a:spcPct val="20000"/>
              </a:spcBef>
              <a:buClr>
                <a:srgbClr val="C00000"/>
              </a:buClr>
              <a:buSzPct val="80000"/>
              <a:buFont typeface="Wingdings" panose="05000000000000000000" charset="0"/>
              <a:buChar char="ü"/>
              <a:defRPr/>
            </a:pP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状态切换</a:t>
            </a:r>
            <a:r>
              <a:rPr kumimoji="0" lang="zh-CN" altLang="en-US" sz="2800" b="1" kern="1200" cap="none" spc="0" normalizeH="0" baseline="0" noProof="0" dirty="0">
                <a:solidFill>
                  <a:srgbClr val="000099"/>
                </a:solidFill>
                <a:latin typeface="华文新魏" panose="02010800040101010101" pitchFamily="2" charset="-122"/>
                <a:ea typeface="华文新魏" panose="02010800040101010101" pitchFamily="2" charset="-122"/>
                <a:cs typeface="+mn-cs"/>
              </a:rPr>
              <a:t>不影响工作模式及寄存器</a:t>
            </a:r>
            <a:r>
              <a:rPr kumimoji="0" lang="zh-CN" altLang="en-US" sz="2800" b="1" kern="1200" cap="none" spc="0" normalizeH="0" baseline="0" noProof="0" dirty="0">
                <a:solidFill>
                  <a:schemeClr val="tx1"/>
                </a:solidFill>
                <a:latin typeface="华文新魏" panose="02010800040101010101" pitchFamily="2" charset="-122"/>
                <a:ea typeface="华文新魏" panose="02010800040101010101" pitchFamily="2" charset="-122"/>
                <a:cs typeface="+mn-cs"/>
              </a:rPr>
              <a:t>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Effect transition="in" filter="dissolve">
                                      <p:cBhvr>
                                        <p:cTn id="7" dur="500"/>
                                        <p:tgtEl>
                                          <p:spTgt spid="73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2163">
                                            <p:txEl>
                                              <p:pRg st="1" end="1"/>
                                            </p:txEl>
                                          </p:spTgt>
                                        </p:tgtEl>
                                        <p:attrNameLst>
                                          <p:attrName>style.visibility</p:attrName>
                                        </p:attrNameLst>
                                      </p:cBhvr>
                                      <p:to>
                                        <p:strVal val="visible"/>
                                      </p:to>
                                    </p:set>
                                    <p:animEffect transition="in" filter="dissolve">
                                      <p:cBhvr>
                                        <p:cTn id="12" dur="500"/>
                                        <p:tgtEl>
                                          <p:spTgt spid="73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2163">
                                            <p:txEl>
                                              <p:pRg st="2" end="2"/>
                                            </p:txEl>
                                          </p:spTgt>
                                        </p:tgtEl>
                                        <p:attrNameLst>
                                          <p:attrName>style.visibility</p:attrName>
                                        </p:attrNameLst>
                                      </p:cBhvr>
                                      <p:to>
                                        <p:strVal val="visible"/>
                                      </p:to>
                                    </p:set>
                                    <p:animEffect transition="in" filter="dissolve">
                                      <p:cBhvr>
                                        <p:cTn id="17" dur="500"/>
                                        <p:tgtEl>
                                          <p:spTgt spid="73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2165">
                                            <p:txEl>
                                              <p:pRg st="0" end="0"/>
                                            </p:txEl>
                                          </p:spTgt>
                                        </p:tgtEl>
                                        <p:attrNameLst>
                                          <p:attrName>style.visibility</p:attrName>
                                        </p:attrNameLst>
                                      </p:cBhvr>
                                      <p:to>
                                        <p:strVal val="visible"/>
                                      </p:to>
                                    </p:set>
                                    <p:animEffect transition="in" filter="dissolve">
                                      <p:cBhvr>
                                        <p:cTn id="22" dur="500"/>
                                        <p:tgtEl>
                                          <p:spTgt spid="7321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2165">
                                            <p:txEl>
                                              <p:pRg st="1" end="1"/>
                                            </p:txEl>
                                          </p:spTgt>
                                        </p:tgtEl>
                                        <p:attrNameLst>
                                          <p:attrName>style.visibility</p:attrName>
                                        </p:attrNameLst>
                                      </p:cBhvr>
                                      <p:to>
                                        <p:strVal val="visible"/>
                                      </p:to>
                                    </p:set>
                                    <p:animEffect transition="in" filter="dissolve">
                                      <p:cBhvr>
                                        <p:cTn id="27" dur="500"/>
                                        <p:tgtEl>
                                          <p:spTgt spid="7321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2165">
                                            <p:txEl>
                                              <p:pRg st="2" end="2"/>
                                            </p:txEl>
                                          </p:spTgt>
                                        </p:tgtEl>
                                        <p:attrNameLst>
                                          <p:attrName>style.visibility</p:attrName>
                                        </p:attrNameLst>
                                      </p:cBhvr>
                                      <p:to>
                                        <p:strVal val="visible"/>
                                      </p:to>
                                    </p:set>
                                    <p:animEffect transition="in" filter="dissolve">
                                      <p:cBhvr>
                                        <p:cTn id="32" dur="500"/>
                                        <p:tgtEl>
                                          <p:spTgt spid="73216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32165">
                                            <p:txEl>
                                              <p:pRg st="3" end="3"/>
                                            </p:txEl>
                                          </p:spTgt>
                                        </p:tgtEl>
                                        <p:attrNameLst>
                                          <p:attrName>style.visibility</p:attrName>
                                        </p:attrNameLst>
                                      </p:cBhvr>
                                      <p:to>
                                        <p:strVal val="visible"/>
                                      </p:to>
                                    </p:set>
                                    <p:animEffect transition="in" filter="dissolve">
                                      <p:cBhvr>
                                        <p:cTn id="37" dur="500"/>
                                        <p:tgtEl>
                                          <p:spTgt spid="73216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32165">
                                            <p:txEl>
                                              <p:pRg st="4" end="4"/>
                                            </p:txEl>
                                          </p:spTgt>
                                        </p:tgtEl>
                                        <p:attrNameLst>
                                          <p:attrName>style.visibility</p:attrName>
                                        </p:attrNameLst>
                                      </p:cBhvr>
                                      <p:to>
                                        <p:strVal val="visible"/>
                                      </p:to>
                                    </p:set>
                                    <p:animEffect transition="in" filter="dissolve">
                                      <p:cBhvr>
                                        <p:cTn id="42" dur="500"/>
                                        <p:tgtEl>
                                          <p:spTgt spid="7321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advAuto="1000"/>
      <p:bldP spid="73216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Rectangle 3"/>
          <p:cNvSpPr>
            <a:spLocks noGrp="1" noChangeArrowheads="1"/>
          </p:cNvSpPr>
          <p:nvPr>
            <p:ph type="body" sz="half" idx="1"/>
          </p:nvPr>
        </p:nvSpPr>
        <p:spPr>
          <a:xfrm>
            <a:off x="214313" y="214313"/>
            <a:ext cx="4183063" cy="6500813"/>
          </a:xfrm>
        </p:spPr>
        <p:txBody>
          <a:bodyPr vert="horz" wrap="square" lIns="18000" tIns="45720" rIns="0" bIns="45720" numCol="1" anchor="t" anchorCtr="0" compatLnSpc="1"/>
          <a:lstStyle/>
          <a:p>
            <a:pPr marL="88900" marR="0" lvl="0" indent="355600" algn="l" defTabSz="914400" rtl="0" eaLnBrk="1" fontAlgn="base" latinLnBrk="0" hangingPunct="1">
              <a:lnSpc>
                <a:spcPct val="150000"/>
              </a:lnSpc>
              <a:spcBef>
                <a:spcPct val="20000"/>
              </a:spcBef>
              <a:spcAft>
                <a:spcPct val="0"/>
              </a:spcAft>
              <a:buClr>
                <a:srgbClr val="FFC000"/>
              </a:buClr>
              <a:buSzPct val="100000"/>
              <a:buFont typeface="隶书" panose="02010509060101010101" pitchFamily="49" charset="-122"/>
              <a:buNone/>
              <a:defRPr/>
            </a:pPr>
            <a:r>
              <a:rPr kumimoji="0" lang="en-US" altLang="zh-CN" sz="2800" b="1" i="0" u="none" strike="noStrike" kern="0" cap="none" spc="0" normalizeH="0" baseline="0" noProof="0" dirty="0">
                <a:ln>
                  <a:noFill/>
                </a:ln>
                <a:solidFill>
                  <a:srgbClr val="FFC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mn-cs"/>
              </a:rPr>
              <a:t>ARM</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是</a:t>
            </a:r>
            <a:r>
              <a:rPr kumimoji="0"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dvanced</a:t>
            </a:r>
            <a:r>
              <a:rPr kumimoji="0" lang="en-US" altLang="zh-CN" sz="2800" b="1" i="0" u="none" strike="noStrike" kern="0" cap="none" spc="0" normalizeH="0" baseline="0" noProof="0" dirty="0">
                <a:ln>
                  <a:noFill/>
                </a:ln>
                <a:solidFill>
                  <a:srgbClr val="FFC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mn-cs"/>
              </a:rPr>
              <a:t>R</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ISC </a:t>
            </a:r>
            <a:r>
              <a:rPr kumimoji="0" lang="en-US" altLang="zh-CN" sz="2800" b="1" i="0" u="none" strike="noStrike" kern="0" cap="none" spc="0" normalizeH="0" baseline="0" noProof="0" dirty="0">
                <a:ln>
                  <a:noFill/>
                </a:ln>
                <a:solidFill>
                  <a:srgbClr val="FFC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mn-cs"/>
              </a:rPr>
              <a:t>M</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achines</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的缩写，该公司设计了大量</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mn-ea"/>
                <a:cs typeface="+mn-cs"/>
              </a:rPr>
              <a:t>高性能、廉价、耗能低</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的</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RISC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精简指令集</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处理器</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444500" algn="l" defTabSz="914400" rtl="0" eaLnBrk="1" fontAlgn="base" latinLnBrk="0" hangingPunct="1">
              <a:lnSpc>
                <a:spcPct val="150000"/>
              </a:lnSpc>
              <a:spcBef>
                <a:spcPct val="20000"/>
              </a:spcBef>
              <a:spcAft>
                <a:spcPct val="0"/>
              </a:spcAft>
              <a:buClr>
                <a:srgbClr val="FFC000"/>
              </a:buClr>
              <a:buSzPct val="100000"/>
              <a:buFont typeface="隶书" panose="02010509060101010101" pitchFamily="49" charset="-12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ARM</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公司的特点是</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mn-ea"/>
                <a:cs typeface="+mn-cs"/>
              </a:rPr>
              <a:t>只设计而不生产</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。它将</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mn-ea"/>
                <a:cs typeface="+mn-cs"/>
              </a:rPr>
              <a:t>技术授权</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给世界上许多著名的半导体、软件和</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OEM</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厂商，并提供服务。</a:t>
            </a:r>
          </a:p>
        </p:txBody>
      </p:sp>
      <p:pic>
        <p:nvPicPr>
          <p:cNvPr id="694280" name="Picture 8" descr="ARM_logo_98x45"/>
          <p:cNvPicPr>
            <a:picLocks noChangeAspect="1"/>
          </p:cNvPicPr>
          <p:nvPr/>
        </p:nvPicPr>
        <p:blipFill>
          <a:blip r:embed="rId3">
            <a:clrChange>
              <a:clrFrom>
                <a:srgbClr val="FFFFFF">
                  <a:alpha val="100000"/>
                </a:srgbClr>
              </a:clrFrom>
              <a:clrTo>
                <a:srgbClr val="FFFFFF">
                  <a:alpha val="100000"/>
                  <a:alpha val="0"/>
                </a:srgbClr>
              </a:clrTo>
            </a:clrChange>
          </a:blip>
          <a:srcRect r="2019"/>
          <a:stretch>
            <a:fillRect/>
          </a:stretch>
        </p:blipFill>
        <p:spPr>
          <a:xfrm>
            <a:off x="5767070" y="441325"/>
            <a:ext cx="1648777" cy="773430"/>
          </a:xfrm>
          <a:prstGeom prst="rect">
            <a:avLst/>
          </a:prstGeom>
          <a:noFill/>
          <a:ln w="9525">
            <a:noFill/>
          </a:ln>
        </p:spPr>
      </p:pic>
      <p:pic>
        <p:nvPicPr>
          <p:cNvPr id="694281" name="Picture 9" descr="circuit_scope"/>
          <p:cNvPicPr>
            <a:picLocks noChangeAspect="1"/>
          </p:cNvPicPr>
          <p:nvPr/>
        </p:nvPicPr>
        <p:blipFill>
          <a:blip r:embed="rId4"/>
          <a:stretch>
            <a:fillRect/>
          </a:stretch>
        </p:blipFill>
        <p:spPr>
          <a:xfrm>
            <a:off x="4643438" y="5137150"/>
            <a:ext cx="4191000" cy="935038"/>
          </a:xfrm>
          <a:prstGeom prst="rect">
            <a:avLst/>
          </a:prstGeom>
          <a:noFill/>
          <a:ln w="9525">
            <a:noFill/>
          </a:ln>
        </p:spPr>
      </p:pic>
      <p:sp>
        <p:nvSpPr>
          <p:cNvPr id="694282" name="AutoShape 10"/>
          <p:cNvSpPr/>
          <p:nvPr/>
        </p:nvSpPr>
        <p:spPr>
          <a:xfrm>
            <a:off x="6329363" y="1214438"/>
            <a:ext cx="600075" cy="1049337"/>
          </a:xfrm>
          <a:prstGeom prst="downArrow">
            <a:avLst>
              <a:gd name="adj1" fmla="val 50000"/>
              <a:gd name="adj2" fmla="val 37499"/>
            </a:avLst>
          </a:prstGeom>
          <a:gradFill>
            <a:gsLst>
              <a:gs pos="0">
                <a:srgbClr val="FBFB11"/>
              </a:gs>
              <a:gs pos="100000">
                <a:srgbClr val="838309"/>
              </a:gs>
            </a:gsLst>
            <a:lin ang="5400000" scaled="0"/>
          </a:gradFill>
          <a:ln w="9525">
            <a:noFill/>
          </a:ln>
        </p:spPr>
        <p:txBody>
          <a:bodyPr vert="eaVert" wrap="none" anchor="ctr"/>
          <a:lstStyle/>
          <a:p>
            <a:endParaRPr lang="zh-CN" altLang="en-US" dirty="0">
              <a:latin typeface="Comic Sans MS" panose="030F0702030302020204" pitchFamily="66" charset="0"/>
            </a:endParaRPr>
          </a:p>
        </p:txBody>
      </p:sp>
      <p:sp>
        <p:nvSpPr>
          <p:cNvPr id="694283" name="AutoShape 11"/>
          <p:cNvSpPr/>
          <p:nvPr/>
        </p:nvSpPr>
        <p:spPr>
          <a:xfrm>
            <a:off x="6286500" y="3898900"/>
            <a:ext cx="642938" cy="1244600"/>
          </a:xfrm>
          <a:prstGeom prst="downArrow">
            <a:avLst>
              <a:gd name="adj1" fmla="val 50000"/>
              <a:gd name="adj2" fmla="val 55116"/>
            </a:avLst>
          </a:prstGeom>
          <a:gradFill>
            <a:gsLst>
              <a:gs pos="0">
                <a:srgbClr val="FBFB11"/>
              </a:gs>
              <a:gs pos="100000">
                <a:srgbClr val="838309"/>
              </a:gs>
            </a:gsLst>
            <a:lin ang="5400000" scaled="0"/>
          </a:gradFill>
          <a:ln w="9525">
            <a:noFill/>
          </a:ln>
        </p:spPr>
        <p:txBody>
          <a:bodyPr vert="eaVert" wrap="none" anchor="ctr"/>
          <a:lstStyle/>
          <a:p>
            <a:endParaRPr lang="zh-CN" altLang="en-US" dirty="0">
              <a:latin typeface="Comic Sans MS" panose="030F0702030302020204" pitchFamily="66" charset="0"/>
            </a:endParaRPr>
          </a:p>
        </p:txBody>
      </p:sp>
      <p:sp>
        <p:nvSpPr>
          <p:cNvPr id="694284" name="Text Box 12"/>
          <p:cNvSpPr txBox="1"/>
          <p:nvPr/>
        </p:nvSpPr>
        <p:spPr>
          <a:xfrm>
            <a:off x="6958013" y="1285875"/>
            <a:ext cx="1828800" cy="738188"/>
          </a:xfrm>
          <a:prstGeom prst="rect">
            <a:avLst/>
          </a:prstGeom>
          <a:noFill/>
          <a:ln w="9525">
            <a:noFill/>
          </a:ln>
        </p:spPr>
        <p:txBody>
          <a:bodyPr lIns="0" tIns="0" rIns="0" bIns="0">
            <a:spAutoFit/>
          </a:bodyPr>
          <a:lstStyle/>
          <a:p>
            <a:pPr algn="ctr">
              <a:spcBef>
                <a:spcPct val="50000"/>
              </a:spcBef>
            </a:pPr>
            <a:r>
              <a:rPr lang="zh-CN" altLang="en-US" sz="2400" dirty="0">
                <a:solidFill>
                  <a:srgbClr val="1E0FEF"/>
                </a:solidFill>
                <a:latin typeface="隶书" panose="02010509060101010101" pitchFamily="49" charset="-122"/>
                <a:ea typeface="隶书" panose="02010509060101010101" pitchFamily="49" charset="-122"/>
              </a:rPr>
              <a:t>将技术授权给其它芯片厂商</a:t>
            </a:r>
          </a:p>
        </p:txBody>
      </p:sp>
      <p:sp>
        <p:nvSpPr>
          <p:cNvPr id="694285" name="Text Box 13"/>
          <p:cNvSpPr txBox="1">
            <a:spLocks noChangeArrowheads="1"/>
          </p:cNvSpPr>
          <p:nvPr/>
        </p:nvSpPr>
        <p:spPr bwMode="auto">
          <a:xfrm>
            <a:off x="6786563" y="4076700"/>
            <a:ext cx="2049463" cy="739775"/>
          </a:xfrm>
          <a:prstGeom prst="rect">
            <a:avLst/>
          </a:prstGeom>
          <a:noFill/>
          <a:ln w="9525">
            <a:noFill/>
            <a:miter lim="800000"/>
          </a:ln>
        </p:spPr>
        <p:txBody>
          <a:bodyPr lIns="0" tIns="0" rIns="0" bIns="0">
            <a:spAutoFit/>
          </a:bodyPr>
          <a:lstStyle/>
          <a:p>
            <a:pPr marR="0" algn="ctr" defTabSz="914400">
              <a:spcBef>
                <a:spcPct val="50000"/>
              </a:spcBef>
              <a:buClrTx/>
              <a:buSzTx/>
              <a:buFontTx/>
              <a:buNone/>
              <a:defRPr/>
            </a:pPr>
            <a:r>
              <a:rPr kumimoji="0" lang="zh-CN" altLang="en-US" sz="2400" kern="1200" cap="none" spc="0" normalizeH="0" baseline="0" noProof="0" dirty="0">
                <a:solidFill>
                  <a:srgbClr val="1E0FEF"/>
                </a:solidFill>
                <a:latin typeface="+mj-lt"/>
                <a:ea typeface="隶书" panose="02010509060101010101" pitchFamily="49" charset="-122"/>
                <a:cs typeface="+mn-cs"/>
              </a:rPr>
              <a:t>形成各具特色的</a:t>
            </a:r>
            <a:r>
              <a:rPr kumimoji="0" lang="en-US" altLang="zh-CN" sz="2400" kern="1200" cap="none" spc="0" normalizeH="0" baseline="0" noProof="0" dirty="0">
                <a:solidFill>
                  <a:srgbClr val="1E0FEF"/>
                </a:solidFill>
                <a:latin typeface="+mj-lt"/>
                <a:ea typeface="隶书" panose="02010509060101010101" pitchFamily="49" charset="-122"/>
                <a:cs typeface="+mn-cs"/>
              </a:rPr>
              <a:t>ARM</a:t>
            </a:r>
            <a:r>
              <a:rPr kumimoji="0" lang="zh-CN" altLang="en-US" sz="2400" kern="1200" cap="none" spc="0" normalizeH="0" baseline="0" noProof="0" dirty="0">
                <a:solidFill>
                  <a:srgbClr val="1E0FEF"/>
                </a:solidFill>
                <a:latin typeface="+mj-lt"/>
                <a:ea typeface="隶书" panose="02010509060101010101" pitchFamily="49" charset="-122"/>
                <a:cs typeface="+mn-cs"/>
              </a:rPr>
              <a:t>芯片</a:t>
            </a:r>
          </a:p>
        </p:txBody>
      </p:sp>
      <p:sp>
        <p:nvSpPr>
          <p:cNvPr id="694287" name="Rectangle 15"/>
          <p:cNvSpPr/>
          <p:nvPr/>
        </p:nvSpPr>
        <p:spPr>
          <a:xfrm>
            <a:off x="4714875" y="2257425"/>
            <a:ext cx="4071938" cy="1630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pic>
        <p:nvPicPr>
          <p:cNvPr id="694288" name="Picture 16" descr="atmel"/>
          <p:cNvPicPr>
            <a:picLocks noChangeAspect="1"/>
          </p:cNvPicPr>
          <p:nvPr/>
        </p:nvPicPr>
        <p:blipFill>
          <a:blip r:embed="rId5"/>
          <a:stretch>
            <a:fillRect/>
          </a:stretch>
        </p:blipFill>
        <p:spPr>
          <a:xfrm>
            <a:off x="7072313" y="2857500"/>
            <a:ext cx="1063625" cy="538163"/>
          </a:xfrm>
          <a:prstGeom prst="rect">
            <a:avLst/>
          </a:prstGeom>
          <a:noFill/>
          <a:ln w="9525">
            <a:noFill/>
          </a:ln>
        </p:spPr>
      </p:pic>
      <p:pic>
        <p:nvPicPr>
          <p:cNvPr id="694289" name="Picture 17" descr="Intel"/>
          <p:cNvPicPr>
            <a:picLocks noChangeAspect="1"/>
          </p:cNvPicPr>
          <p:nvPr/>
        </p:nvPicPr>
        <p:blipFill>
          <a:blip r:embed="rId6"/>
          <a:srcRect l="14502" r="20242"/>
          <a:stretch>
            <a:fillRect/>
          </a:stretch>
        </p:blipFill>
        <p:spPr>
          <a:xfrm>
            <a:off x="5357813" y="3429000"/>
            <a:ext cx="1071562" cy="355600"/>
          </a:xfrm>
          <a:prstGeom prst="rect">
            <a:avLst/>
          </a:prstGeom>
          <a:noFill/>
          <a:ln w="9525">
            <a:noFill/>
          </a:ln>
        </p:spPr>
      </p:pic>
      <p:pic>
        <p:nvPicPr>
          <p:cNvPr id="694290" name="Picture 18" descr="philips"/>
          <p:cNvPicPr>
            <a:picLocks noChangeAspect="1"/>
          </p:cNvPicPr>
          <p:nvPr/>
        </p:nvPicPr>
        <p:blipFill>
          <a:blip r:embed="rId7"/>
          <a:stretch>
            <a:fillRect/>
          </a:stretch>
        </p:blipFill>
        <p:spPr>
          <a:xfrm>
            <a:off x="6804025" y="2401888"/>
            <a:ext cx="1828800" cy="390525"/>
          </a:xfrm>
          <a:prstGeom prst="rect">
            <a:avLst/>
          </a:prstGeom>
          <a:noFill/>
          <a:ln w="9525">
            <a:noFill/>
          </a:ln>
        </p:spPr>
      </p:pic>
      <p:pic>
        <p:nvPicPr>
          <p:cNvPr id="694292" name="Picture 20" descr="samsung 拷贝"/>
          <p:cNvPicPr>
            <a:picLocks noChangeAspect="1"/>
          </p:cNvPicPr>
          <p:nvPr/>
        </p:nvPicPr>
        <p:blipFill>
          <a:blip r:embed="rId8"/>
          <a:stretch>
            <a:fillRect/>
          </a:stretch>
        </p:blipFill>
        <p:spPr>
          <a:xfrm>
            <a:off x="5214938" y="3000375"/>
            <a:ext cx="1143000" cy="395288"/>
          </a:xfrm>
          <a:prstGeom prst="rect">
            <a:avLst/>
          </a:prstGeom>
          <a:noFill/>
          <a:ln w="9525">
            <a:noFill/>
          </a:ln>
        </p:spPr>
      </p:pic>
      <p:pic>
        <p:nvPicPr>
          <p:cNvPr id="694293" name="Picture 21" descr="sharp 拷贝"/>
          <p:cNvPicPr>
            <a:picLocks noChangeAspect="1"/>
          </p:cNvPicPr>
          <p:nvPr/>
        </p:nvPicPr>
        <p:blipFill>
          <a:blip r:embed="rId9"/>
          <a:stretch>
            <a:fillRect/>
          </a:stretch>
        </p:blipFill>
        <p:spPr>
          <a:xfrm>
            <a:off x="6715125" y="3562350"/>
            <a:ext cx="1843088" cy="295275"/>
          </a:xfrm>
          <a:prstGeom prst="rect">
            <a:avLst/>
          </a:prstGeom>
          <a:solidFill>
            <a:schemeClr val="bg1"/>
          </a:solidFill>
          <a:ln w="9525">
            <a:noFill/>
          </a:ln>
        </p:spPr>
      </p:pic>
      <p:pic>
        <p:nvPicPr>
          <p:cNvPr id="694295" name="Picture 23" descr="Freescale Semiconductor">
            <a:hlinkClick r:id="rId10" tooltip="Freescale"/>
          </p:cNvPr>
          <p:cNvPicPr>
            <a:picLocks noGrp="1" noChangeAspect="1"/>
          </p:cNvPicPr>
          <p:nvPr>
            <p:ph sz="half" idx="1"/>
          </p:nvPr>
        </p:nvPicPr>
        <p:blipFill>
          <a:blip r:embed="rId11"/>
          <a:srcRect/>
          <a:stretch>
            <a:fillRect/>
          </a:stretch>
        </p:blipFill>
        <p:spPr>
          <a:xfrm>
            <a:off x="4857750" y="2330450"/>
            <a:ext cx="1619250" cy="47625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4275">
                                            <p:txEl>
                                              <p:pRg st="0" end="0"/>
                                            </p:txEl>
                                          </p:spTgt>
                                        </p:tgtEl>
                                        <p:attrNameLst>
                                          <p:attrName>style.visibility</p:attrName>
                                        </p:attrNameLst>
                                      </p:cBhvr>
                                      <p:to>
                                        <p:strVal val="visible"/>
                                      </p:to>
                                    </p:set>
                                    <p:animEffect transition="in" filter="dissolve">
                                      <p:cBhvr>
                                        <p:cTn id="7" dur="500"/>
                                        <p:tgtEl>
                                          <p:spTgt spid="69427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694275">
                                            <p:txEl>
                                              <p:pRg st="1" end="1"/>
                                            </p:txEl>
                                          </p:spTgt>
                                        </p:tgtEl>
                                        <p:attrNameLst>
                                          <p:attrName>style.visibility</p:attrName>
                                        </p:attrNameLst>
                                      </p:cBhvr>
                                      <p:to>
                                        <p:strVal val="visible"/>
                                      </p:to>
                                    </p:set>
                                    <p:animEffect transition="in" filter="dissolve">
                                      <p:cBhvr>
                                        <p:cTn id="11" dur="500"/>
                                        <p:tgtEl>
                                          <p:spTgt spid="6942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94280"/>
                                        </p:tgtEl>
                                        <p:attrNameLst>
                                          <p:attrName>style.visibility</p:attrName>
                                        </p:attrNameLst>
                                      </p:cBhvr>
                                      <p:to>
                                        <p:strVal val="visible"/>
                                      </p:to>
                                    </p:set>
                                    <p:animEffect transition="in" filter="dissolve">
                                      <p:cBhvr>
                                        <p:cTn id="16" dur="500"/>
                                        <p:tgtEl>
                                          <p:spTgt spid="69428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94282"/>
                                        </p:tgtEl>
                                        <p:attrNameLst>
                                          <p:attrName>style.visibility</p:attrName>
                                        </p:attrNameLst>
                                      </p:cBhvr>
                                      <p:to>
                                        <p:strVal val="visible"/>
                                      </p:to>
                                    </p:set>
                                    <p:animEffect transition="in" filter="dissolve">
                                      <p:cBhvr>
                                        <p:cTn id="21" dur="500"/>
                                        <p:tgtEl>
                                          <p:spTgt spid="69428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94284"/>
                                        </p:tgtEl>
                                        <p:attrNameLst>
                                          <p:attrName>style.visibility</p:attrName>
                                        </p:attrNameLst>
                                      </p:cBhvr>
                                      <p:to>
                                        <p:strVal val="visible"/>
                                      </p:to>
                                    </p:set>
                                    <p:animEffect transition="in" filter="dissolve">
                                      <p:cBhvr>
                                        <p:cTn id="24" dur="500"/>
                                        <p:tgtEl>
                                          <p:spTgt spid="6942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94287"/>
                                        </p:tgtEl>
                                        <p:attrNameLst>
                                          <p:attrName>style.visibility</p:attrName>
                                        </p:attrNameLst>
                                      </p:cBhvr>
                                      <p:to>
                                        <p:strVal val="visible"/>
                                      </p:to>
                                    </p:set>
                                    <p:animEffect transition="in" filter="dissolve">
                                      <p:cBhvr>
                                        <p:cTn id="29" dur="500"/>
                                        <p:tgtEl>
                                          <p:spTgt spid="694287"/>
                                        </p:tgtEl>
                                      </p:cBhvr>
                                    </p:animEffect>
                                  </p:childTnLst>
                                </p:cTn>
                              </p:par>
                              <p:par>
                                <p:cTn id="30" presetID="9" presetClass="entr" presetSubtype="0" fill="hold" nodeType="withEffect">
                                  <p:stCondLst>
                                    <p:cond delay="0"/>
                                  </p:stCondLst>
                                  <p:childTnLst>
                                    <p:set>
                                      <p:cBhvr>
                                        <p:cTn id="31" dur="1" fill="hold">
                                          <p:stCondLst>
                                            <p:cond delay="0"/>
                                          </p:stCondLst>
                                        </p:cTn>
                                        <p:tgtEl>
                                          <p:spTgt spid="694288"/>
                                        </p:tgtEl>
                                        <p:attrNameLst>
                                          <p:attrName>style.visibility</p:attrName>
                                        </p:attrNameLst>
                                      </p:cBhvr>
                                      <p:to>
                                        <p:strVal val="visible"/>
                                      </p:to>
                                    </p:set>
                                    <p:animEffect transition="in" filter="dissolve">
                                      <p:cBhvr>
                                        <p:cTn id="32" dur="500"/>
                                        <p:tgtEl>
                                          <p:spTgt spid="694288"/>
                                        </p:tgtEl>
                                      </p:cBhvr>
                                    </p:animEffect>
                                  </p:childTnLst>
                                </p:cTn>
                              </p:par>
                              <p:par>
                                <p:cTn id="33" presetID="9" presetClass="entr" presetSubtype="0" fill="hold" nodeType="withEffect">
                                  <p:stCondLst>
                                    <p:cond delay="0"/>
                                  </p:stCondLst>
                                  <p:childTnLst>
                                    <p:set>
                                      <p:cBhvr>
                                        <p:cTn id="34" dur="1" fill="hold">
                                          <p:stCondLst>
                                            <p:cond delay="0"/>
                                          </p:stCondLst>
                                        </p:cTn>
                                        <p:tgtEl>
                                          <p:spTgt spid="694289"/>
                                        </p:tgtEl>
                                        <p:attrNameLst>
                                          <p:attrName>style.visibility</p:attrName>
                                        </p:attrNameLst>
                                      </p:cBhvr>
                                      <p:to>
                                        <p:strVal val="visible"/>
                                      </p:to>
                                    </p:set>
                                    <p:animEffect transition="in" filter="dissolve">
                                      <p:cBhvr>
                                        <p:cTn id="35" dur="500"/>
                                        <p:tgtEl>
                                          <p:spTgt spid="694289"/>
                                        </p:tgtEl>
                                      </p:cBhvr>
                                    </p:animEffect>
                                  </p:childTnLst>
                                </p:cTn>
                              </p:par>
                              <p:par>
                                <p:cTn id="36" presetID="9" presetClass="entr" presetSubtype="0" fill="hold" nodeType="withEffect">
                                  <p:stCondLst>
                                    <p:cond delay="0"/>
                                  </p:stCondLst>
                                  <p:childTnLst>
                                    <p:set>
                                      <p:cBhvr>
                                        <p:cTn id="37" dur="1" fill="hold">
                                          <p:stCondLst>
                                            <p:cond delay="0"/>
                                          </p:stCondLst>
                                        </p:cTn>
                                        <p:tgtEl>
                                          <p:spTgt spid="694290"/>
                                        </p:tgtEl>
                                        <p:attrNameLst>
                                          <p:attrName>style.visibility</p:attrName>
                                        </p:attrNameLst>
                                      </p:cBhvr>
                                      <p:to>
                                        <p:strVal val="visible"/>
                                      </p:to>
                                    </p:set>
                                    <p:animEffect transition="in" filter="dissolve">
                                      <p:cBhvr>
                                        <p:cTn id="38" dur="500"/>
                                        <p:tgtEl>
                                          <p:spTgt spid="694290"/>
                                        </p:tgtEl>
                                      </p:cBhvr>
                                    </p:animEffect>
                                  </p:childTnLst>
                                </p:cTn>
                              </p:par>
                              <p:par>
                                <p:cTn id="39" presetID="9" presetClass="entr" presetSubtype="0" fill="hold" nodeType="withEffect">
                                  <p:stCondLst>
                                    <p:cond delay="0"/>
                                  </p:stCondLst>
                                  <p:childTnLst>
                                    <p:set>
                                      <p:cBhvr>
                                        <p:cTn id="40" dur="1" fill="hold">
                                          <p:stCondLst>
                                            <p:cond delay="0"/>
                                          </p:stCondLst>
                                        </p:cTn>
                                        <p:tgtEl>
                                          <p:spTgt spid="694292"/>
                                        </p:tgtEl>
                                        <p:attrNameLst>
                                          <p:attrName>style.visibility</p:attrName>
                                        </p:attrNameLst>
                                      </p:cBhvr>
                                      <p:to>
                                        <p:strVal val="visible"/>
                                      </p:to>
                                    </p:set>
                                    <p:animEffect transition="in" filter="dissolve">
                                      <p:cBhvr>
                                        <p:cTn id="41" dur="500"/>
                                        <p:tgtEl>
                                          <p:spTgt spid="694292"/>
                                        </p:tgtEl>
                                      </p:cBhvr>
                                    </p:animEffect>
                                  </p:childTnLst>
                                </p:cTn>
                              </p:par>
                              <p:par>
                                <p:cTn id="42" presetID="9" presetClass="entr" presetSubtype="0" fill="hold" nodeType="withEffect">
                                  <p:stCondLst>
                                    <p:cond delay="0"/>
                                  </p:stCondLst>
                                  <p:childTnLst>
                                    <p:set>
                                      <p:cBhvr>
                                        <p:cTn id="43" dur="1" fill="hold">
                                          <p:stCondLst>
                                            <p:cond delay="0"/>
                                          </p:stCondLst>
                                        </p:cTn>
                                        <p:tgtEl>
                                          <p:spTgt spid="694293"/>
                                        </p:tgtEl>
                                        <p:attrNameLst>
                                          <p:attrName>style.visibility</p:attrName>
                                        </p:attrNameLst>
                                      </p:cBhvr>
                                      <p:to>
                                        <p:strVal val="visible"/>
                                      </p:to>
                                    </p:set>
                                    <p:animEffect transition="in" filter="dissolve">
                                      <p:cBhvr>
                                        <p:cTn id="44" dur="500"/>
                                        <p:tgtEl>
                                          <p:spTgt spid="694293"/>
                                        </p:tgtEl>
                                      </p:cBhvr>
                                    </p:animEffect>
                                  </p:childTnLst>
                                </p:cTn>
                              </p:par>
                              <p:par>
                                <p:cTn id="45" presetID="9" presetClass="entr" presetSubtype="0" fill="hold" nodeType="withEffect">
                                  <p:stCondLst>
                                    <p:cond delay="0"/>
                                  </p:stCondLst>
                                  <p:childTnLst>
                                    <p:set>
                                      <p:cBhvr>
                                        <p:cTn id="46" dur="1" fill="hold">
                                          <p:stCondLst>
                                            <p:cond delay="0"/>
                                          </p:stCondLst>
                                        </p:cTn>
                                        <p:tgtEl>
                                          <p:spTgt spid="694295"/>
                                        </p:tgtEl>
                                        <p:attrNameLst>
                                          <p:attrName>style.visibility</p:attrName>
                                        </p:attrNameLst>
                                      </p:cBhvr>
                                      <p:to>
                                        <p:strVal val="visible"/>
                                      </p:to>
                                    </p:set>
                                    <p:animEffect transition="in" filter="dissolve">
                                      <p:cBhvr>
                                        <p:cTn id="47" dur="500"/>
                                        <p:tgtEl>
                                          <p:spTgt spid="69429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94283"/>
                                        </p:tgtEl>
                                        <p:attrNameLst>
                                          <p:attrName>style.visibility</p:attrName>
                                        </p:attrNameLst>
                                      </p:cBhvr>
                                      <p:to>
                                        <p:strVal val="visible"/>
                                      </p:to>
                                    </p:set>
                                    <p:animEffect transition="in" filter="dissolve">
                                      <p:cBhvr>
                                        <p:cTn id="52" dur="500"/>
                                        <p:tgtEl>
                                          <p:spTgt spid="69428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94285"/>
                                        </p:tgtEl>
                                        <p:attrNameLst>
                                          <p:attrName>style.visibility</p:attrName>
                                        </p:attrNameLst>
                                      </p:cBhvr>
                                      <p:to>
                                        <p:strVal val="visible"/>
                                      </p:to>
                                    </p:set>
                                    <p:animEffect transition="in" filter="dissolve">
                                      <p:cBhvr>
                                        <p:cTn id="55" dur="500"/>
                                        <p:tgtEl>
                                          <p:spTgt spid="69428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694281"/>
                                        </p:tgtEl>
                                        <p:attrNameLst>
                                          <p:attrName>style.visibility</p:attrName>
                                        </p:attrNameLst>
                                      </p:cBhvr>
                                      <p:to>
                                        <p:strVal val="visible"/>
                                      </p:to>
                                    </p:set>
                                    <p:animEffect transition="in" filter="dissolve">
                                      <p:cBhvr>
                                        <p:cTn id="60" dur="500"/>
                                        <p:tgtEl>
                                          <p:spTgt spid="69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build="p" advAuto="1000"/>
      <p:bldP spid="694282" grpId="0" bldLvl="0" animBg="1"/>
      <p:bldP spid="694283" grpId="0" bldLvl="0" animBg="1"/>
      <p:bldP spid="694284" grpId="0"/>
      <p:bldP spid="694285" grpId="0"/>
      <p:bldP spid="69428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214313" y="214313"/>
            <a:ext cx="8805862" cy="857250"/>
          </a:xfrm>
        </p:spPr>
        <p:txBody>
          <a:bodyPr vert="horz" wrap="square" lIns="91440" tIns="45720" rIns="91440" bIns="45720" anchor="ctr"/>
          <a:lstStyle/>
          <a:p>
            <a:pPr eaLnBrk="1" hangingPunct="1"/>
            <a:r>
              <a:rPr lang="en-US" altLang="zh-CN" sz="3200" b="1" dirty="0">
                <a:solidFill>
                  <a:schemeClr val="tx1"/>
                </a:solidFill>
              </a:rPr>
              <a:t>ARM</a:t>
            </a:r>
            <a:r>
              <a:rPr lang="zh-CN" altLang="en-US" sz="3200" b="1" dirty="0">
                <a:solidFill>
                  <a:schemeClr val="tx1"/>
                </a:solidFill>
              </a:rPr>
              <a:t>处理器工作状态的切换</a:t>
            </a:r>
          </a:p>
        </p:txBody>
      </p:sp>
      <p:sp>
        <p:nvSpPr>
          <p:cNvPr id="25604" name="Rectangle 3"/>
          <p:cNvSpPr>
            <a:spLocks noGrp="1" noChangeArrowheads="1"/>
          </p:cNvSpPr>
          <p:nvPr>
            <p:ph type="body" idx="1"/>
          </p:nvPr>
        </p:nvSpPr>
        <p:spPr>
          <a:xfrm>
            <a:off x="214630" y="928370"/>
            <a:ext cx="8543925" cy="1385570"/>
          </a:xfrm>
        </p:spPr>
        <p:txBody>
          <a:bodyPr vert="horz" wrap="square" lIns="91440" tIns="45720" rIns="91440" bIns="45720" numCol="1" anchor="t" anchorCtr="0" compatLnSpc="1"/>
          <a:lstStyle/>
          <a:p>
            <a:pPr marL="88900" marR="0" lvl="0" indent="452755" algn="l" defTabSz="914400" rtl="0" eaLnBrk="1" fontAlgn="base" latinLnBrk="0" hangingPunct="1">
              <a:lnSpc>
                <a:spcPct val="150000"/>
              </a:lnSpc>
              <a:spcBef>
                <a:spcPct val="20000"/>
              </a:spcBef>
              <a:spcAft>
                <a:spcPct val="0"/>
              </a:spcAft>
              <a:buClr>
                <a:srgbClr val="FFC000"/>
              </a:buClr>
              <a:buSzPct val="100000"/>
              <a:buFont typeface="隶书" panose="02010509060101010101" pitchFamily="49" charset="-122"/>
              <a:buNone/>
              <a:defRPr/>
            </a:pP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n-cs"/>
              </a:rPr>
              <a:t> </a:t>
            </a:r>
            <a:r>
              <a:rPr kumimoji="0" lang="zh-CN" altLang="en-US"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使用跳转指令</a:t>
            </a:r>
            <a:r>
              <a:rPr kumimoji="0" lang="en-US" altLang="zh-CN"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BX</a:t>
            </a:r>
            <a:r>
              <a:rPr kumimoji="0" lang="zh-CN" altLang="en-US"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可将处理器内核在</a:t>
            </a:r>
            <a:r>
              <a:rPr kumimoji="0" lang="en-US" altLang="zh-CN"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ARM</a:t>
            </a:r>
            <a:r>
              <a:rPr kumimoji="0" lang="zh-CN" altLang="en-US"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状态</a:t>
            </a:r>
            <a:r>
              <a:rPr kumimoji="0" lang="zh-CN" altLang="en-US"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和</a:t>
            </a:r>
            <a:r>
              <a:rPr kumimoji="0" lang="en-US" altLang="zh-CN"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Thumb</a:t>
            </a:r>
            <a:r>
              <a:rPr kumimoji="0" lang="zh-CN" altLang="en-US"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状态</a:t>
            </a:r>
            <a:r>
              <a:rPr kumimoji="0" lang="zh-CN" altLang="en-US"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之间进行切换。</a:t>
            </a:r>
          </a:p>
        </p:txBody>
      </p:sp>
      <p:sp>
        <p:nvSpPr>
          <p:cNvPr id="733189" name="Text Box 5"/>
          <p:cNvSpPr txBox="1"/>
          <p:nvPr/>
        </p:nvSpPr>
        <p:spPr>
          <a:xfrm>
            <a:off x="428625" y="3286125"/>
            <a:ext cx="4572000" cy="323215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algn="just">
              <a:spcBef>
                <a:spcPct val="50000"/>
              </a:spcBef>
            </a:pPr>
            <a:r>
              <a:rPr lang="en-US" altLang="zh-CN" sz="2400" b="1" dirty="0">
                <a:latin typeface="Courier New" panose="02070309020205020404" pitchFamily="49" charset="0"/>
                <a:ea typeface="华文新魏" panose="02010800040101010101" pitchFamily="2" charset="-122"/>
              </a:rPr>
              <a:t>;</a:t>
            </a:r>
            <a:r>
              <a:rPr lang="zh-CN" altLang="en-US" sz="2400" b="1" dirty="0">
                <a:latin typeface="Courier New" panose="02070309020205020404" pitchFamily="49" charset="0"/>
                <a:ea typeface="华文新魏" panose="02010800040101010101" pitchFamily="2" charset="-122"/>
              </a:rPr>
              <a:t>从</a:t>
            </a:r>
            <a:r>
              <a:rPr lang="en-US" altLang="zh-CN" sz="2400" b="1" dirty="0">
                <a:latin typeface="Courier New" panose="02070309020205020404" pitchFamily="49" charset="0"/>
                <a:ea typeface="华文新魏" panose="02010800040101010101" pitchFamily="2" charset="-122"/>
              </a:rPr>
              <a:t>Arm</a:t>
            </a:r>
            <a:r>
              <a:rPr lang="zh-CN" altLang="en-US" sz="2400" b="1" dirty="0">
                <a:latin typeface="Courier New" panose="02070309020205020404" pitchFamily="49" charset="0"/>
                <a:ea typeface="华文新魏" panose="02010800040101010101" pitchFamily="2" charset="-122"/>
              </a:rPr>
              <a:t>状态切换到</a:t>
            </a:r>
            <a:r>
              <a:rPr lang="en-US" altLang="zh-CN" sz="2400" b="1" dirty="0">
                <a:latin typeface="Courier New" panose="02070309020205020404" pitchFamily="49" charset="0"/>
                <a:ea typeface="华文新魏" panose="02010800040101010101" pitchFamily="2" charset="-122"/>
              </a:rPr>
              <a:t>Thumb</a:t>
            </a:r>
            <a:r>
              <a:rPr lang="zh-CN" altLang="en-US" sz="2400" b="1" dirty="0">
                <a:latin typeface="Courier New" panose="02070309020205020404" pitchFamily="49" charset="0"/>
                <a:ea typeface="华文新魏" panose="02010800040101010101" pitchFamily="2" charset="-122"/>
              </a:rPr>
              <a:t>状态</a:t>
            </a:r>
          </a:p>
          <a:p>
            <a:pPr algn="just">
              <a:spcBef>
                <a:spcPct val="50000"/>
              </a:spcBef>
            </a:pPr>
            <a:r>
              <a:rPr lang="zh-CN" altLang="en-US" sz="2400" b="1" dirty="0">
                <a:latin typeface="Courier New" panose="02070309020205020404" pitchFamily="49" charset="0"/>
                <a:ea typeface="华文新魏" panose="02010800040101010101" pitchFamily="2" charset="-122"/>
              </a:rPr>
              <a:t>    </a:t>
            </a:r>
            <a:r>
              <a:rPr lang="en-US" altLang="zh-CN" sz="2400" b="1" dirty="0">
                <a:latin typeface="Courier New" panose="02070309020205020404" pitchFamily="49" charset="0"/>
                <a:ea typeface="华文新魏" panose="02010800040101010101" pitchFamily="2" charset="-122"/>
              </a:rPr>
              <a:t>LDR    R0,=Lable+1</a:t>
            </a:r>
          </a:p>
          <a:p>
            <a:pPr algn="just">
              <a:spcBef>
                <a:spcPct val="50000"/>
              </a:spcBef>
            </a:pPr>
            <a:r>
              <a:rPr lang="en-US" altLang="zh-CN" sz="2400" b="1" dirty="0">
                <a:latin typeface="Courier New" panose="02070309020205020404" pitchFamily="49" charset="0"/>
                <a:ea typeface="华文新魏" panose="02010800040101010101" pitchFamily="2" charset="-122"/>
              </a:rPr>
              <a:t>    BX     R0</a:t>
            </a:r>
          </a:p>
          <a:p>
            <a:pPr algn="just">
              <a:spcBef>
                <a:spcPct val="50000"/>
              </a:spcBef>
            </a:pPr>
            <a:r>
              <a:rPr lang="en-US" altLang="zh-CN" sz="2400" b="1" dirty="0">
                <a:latin typeface="Courier New" panose="02070309020205020404" pitchFamily="49" charset="0"/>
                <a:ea typeface="华文新魏" panose="02010800040101010101" pitchFamily="2" charset="-122"/>
              </a:rPr>
              <a:t>;</a:t>
            </a:r>
            <a:r>
              <a:rPr lang="zh-CN" altLang="en-US" sz="2400" b="1" dirty="0">
                <a:latin typeface="Courier New" panose="02070309020205020404" pitchFamily="49" charset="0"/>
                <a:ea typeface="华文新魏" panose="02010800040101010101" pitchFamily="2" charset="-122"/>
              </a:rPr>
              <a:t>从</a:t>
            </a:r>
            <a:r>
              <a:rPr lang="en-US" altLang="zh-CN" sz="2400" b="1" dirty="0">
                <a:latin typeface="Courier New" panose="02070309020205020404" pitchFamily="49" charset="0"/>
                <a:ea typeface="华文新魏" panose="02010800040101010101" pitchFamily="2" charset="-122"/>
              </a:rPr>
              <a:t>Thumb</a:t>
            </a:r>
            <a:r>
              <a:rPr lang="zh-CN" altLang="en-US" sz="2400" b="1" dirty="0">
                <a:latin typeface="Courier New" panose="02070309020205020404" pitchFamily="49" charset="0"/>
                <a:ea typeface="华文新魏" panose="02010800040101010101" pitchFamily="2" charset="-122"/>
              </a:rPr>
              <a:t>状态切换到</a:t>
            </a:r>
            <a:r>
              <a:rPr lang="en-US" altLang="zh-CN" sz="2400" b="1" dirty="0">
                <a:latin typeface="Courier New" panose="02070309020205020404" pitchFamily="49" charset="0"/>
                <a:ea typeface="华文新魏" panose="02010800040101010101" pitchFamily="2" charset="-122"/>
              </a:rPr>
              <a:t>ARM</a:t>
            </a:r>
            <a:r>
              <a:rPr lang="zh-CN" altLang="en-US" sz="2400" b="1" dirty="0">
                <a:latin typeface="Courier New" panose="02070309020205020404" pitchFamily="49" charset="0"/>
                <a:ea typeface="华文新魏" panose="02010800040101010101" pitchFamily="2" charset="-122"/>
              </a:rPr>
              <a:t>状态</a:t>
            </a:r>
          </a:p>
          <a:p>
            <a:pPr algn="just">
              <a:spcBef>
                <a:spcPct val="50000"/>
              </a:spcBef>
            </a:pPr>
            <a:r>
              <a:rPr lang="zh-CN" altLang="en-US" sz="2400" b="1" dirty="0">
                <a:latin typeface="Courier New" panose="02070309020205020404" pitchFamily="49" charset="0"/>
                <a:ea typeface="华文新魏" panose="02010800040101010101" pitchFamily="2" charset="-122"/>
              </a:rPr>
              <a:t>    </a:t>
            </a:r>
            <a:r>
              <a:rPr lang="en-US" altLang="zh-CN" sz="2400" b="1" dirty="0">
                <a:latin typeface="Courier New" panose="02070309020205020404" pitchFamily="49" charset="0"/>
                <a:ea typeface="华文新魏" panose="02010800040101010101" pitchFamily="2" charset="-122"/>
              </a:rPr>
              <a:t>LDR    R0,=Lable</a:t>
            </a:r>
          </a:p>
          <a:p>
            <a:pPr algn="just">
              <a:spcBef>
                <a:spcPct val="50000"/>
              </a:spcBef>
            </a:pPr>
            <a:r>
              <a:rPr lang="en-US" altLang="zh-CN" sz="2400" b="1" dirty="0">
                <a:latin typeface="Courier New" panose="02070309020205020404" pitchFamily="49" charset="0"/>
                <a:ea typeface="华文新魏" panose="02010800040101010101" pitchFamily="2" charset="-122"/>
              </a:rPr>
              <a:t>    BX     R0</a:t>
            </a:r>
          </a:p>
        </p:txBody>
      </p:sp>
      <p:sp>
        <p:nvSpPr>
          <p:cNvPr id="733190" name="Oval 6"/>
          <p:cNvSpPr/>
          <p:nvPr/>
        </p:nvSpPr>
        <p:spPr>
          <a:xfrm>
            <a:off x="4357688" y="3910013"/>
            <a:ext cx="152400" cy="304800"/>
          </a:xfrm>
          <a:prstGeom prst="ellipse">
            <a:avLst/>
          </a:prstGeom>
          <a:noFill/>
          <a:ln w="19050" cap="flat" cmpd="sng">
            <a:solidFill>
              <a:srgbClr val="FF0000"/>
            </a:solidFill>
            <a:prstDash val="solid"/>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33191" name="Line 7"/>
          <p:cNvSpPr/>
          <p:nvPr/>
        </p:nvSpPr>
        <p:spPr>
          <a:xfrm flipH="1">
            <a:off x="4500563" y="4000500"/>
            <a:ext cx="928687" cy="71438"/>
          </a:xfrm>
          <a:prstGeom prst="line">
            <a:avLst/>
          </a:prstGeom>
          <a:ln w="19050" cap="flat" cmpd="sng">
            <a:solidFill>
              <a:srgbClr val="FF0000"/>
            </a:solidFill>
            <a:prstDash val="solid"/>
            <a:headEnd type="none" w="med" len="med"/>
            <a:tailEnd type="triangle" w="med" len="med"/>
          </a:ln>
        </p:spPr>
      </p:sp>
      <p:sp>
        <p:nvSpPr>
          <p:cNvPr id="733192" name="Text Box 8"/>
          <p:cNvSpPr txBox="1"/>
          <p:nvPr/>
        </p:nvSpPr>
        <p:spPr>
          <a:xfrm>
            <a:off x="5453063" y="3929063"/>
            <a:ext cx="3405187" cy="830262"/>
          </a:xfrm>
          <a:prstGeom prst="rect">
            <a:avLst/>
          </a:prstGeom>
          <a:solidFill>
            <a:srgbClr val="CCCCFF">
              <a:alpha val="50195"/>
            </a:srgbClr>
          </a:solidFill>
          <a:ln w="9525">
            <a:noFill/>
          </a:ln>
        </p:spPr>
        <p:txBody>
          <a:bodyPr>
            <a:spAutoFit/>
          </a:bodyPr>
          <a:lstStyle/>
          <a:p>
            <a:pPr>
              <a:spcBef>
                <a:spcPct val="50000"/>
              </a:spcBef>
            </a:pPr>
            <a:r>
              <a:rPr lang="zh-CN" altLang="en-US" sz="2400" b="1" dirty="0">
                <a:latin typeface="华文新魏" panose="02010800040101010101" pitchFamily="2" charset="-122"/>
                <a:ea typeface="华文新魏" panose="02010800040101010101" pitchFamily="2" charset="-122"/>
              </a:rPr>
              <a:t>  地址最低位为</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，表示切换到</a:t>
            </a:r>
            <a:r>
              <a:rPr lang="en-US" altLang="zh-CN" sz="2400" b="1" dirty="0">
                <a:latin typeface="华文新魏" panose="02010800040101010101" pitchFamily="2" charset="-122"/>
                <a:ea typeface="华文新魏" panose="02010800040101010101" pitchFamily="2" charset="-122"/>
              </a:rPr>
              <a:t>Thumb</a:t>
            </a:r>
            <a:r>
              <a:rPr lang="zh-CN" altLang="en-US" sz="2400" b="1" dirty="0">
                <a:latin typeface="华文新魏" panose="02010800040101010101" pitchFamily="2" charset="-122"/>
                <a:ea typeface="华文新魏" panose="02010800040101010101" pitchFamily="2" charset="-122"/>
              </a:rPr>
              <a:t>状态</a:t>
            </a:r>
          </a:p>
        </p:txBody>
      </p:sp>
      <p:sp>
        <p:nvSpPr>
          <p:cNvPr id="733193" name="Text Box 9"/>
          <p:cNvSpPr txBox="1"/>
          <p:nvPr/>
        </p:nvSpPr>
        <p:spPr>
          <a:xfrm>
            <a:off x="5500688" y="5313363"/>
            <a:ext cx="3357562" cy="830262"/>
          </a:xfrm>
          <a:prstGeom prst="rect">
            <a:avLst/>
          </a:prstGeom>
          <a:solidFill>
            <a:srgbClr val="CCCCFF">
              <a:alpha val="50195"/>
            </a:srgbClr>
          </a:solidFill>
          <a:ln w="9525">
            <a:noFill/>
          </a:ln>
        </p:spPr>
        <p:txBody>
          <a:bodyPr>
            <a:spAutoFit/>
          </a:bodyPr>
          <a:lstStyle/>
          <a:p>
            <a:pPr>
              <a:spcBef>
                <a:spcPct val="50000"/>
              </a:spcBef>
            </a:pPr>
            <a:r>
              <a:rPr lang="zh-CN" altLang="en-US" sz="2400" b="1" dirty="0">
                <a:latin typeface="华文新魏" panose="02010800040101010101" pitchFamily="2" charset="-122"/>
                <a:ea typeface="华文新魏" panose="02010800040101010101" pitchFamily="2" charset="-122"/>
              </a:rPr>
              <a:t>   地址最低位为</a:t>
            </a:r>
            <a:r>
              <a:rPr lang="en-US" altLang="zh-CN" sz="2400" b="1" dirty="0">
                <a:latin typeface="华文新魏" panose="02010800040101010101" pitchFamily="2" charset="-122"/>
                <a:ea typeface="华文新魏" panose="02010800040101010101" pitchFamily="2" charset="-122"/>
              </a:rPr>
              <a:t>0</a:t>
            </a:r>
            <a:r>
              <a:rPr lang="zh-CN" altLang="en-US" sz="2400" b="1" dirty="0">
                <a:latin typeface="华文新魏" panose="02010800040101010101" pitchFamily="2" charset="-122"/>
                <a:ea typeface="华文新魏" panose="02010800040101010101" pitchFamily="2" charset="-122"/>
              </a:rPr>
              <a:t>，表示切换到</a:t>
            </a:r>
            <a:r>
              <a:rPr lang="en-US" altLang="zh-CN" sz="2400" b="1" dirty="0">
                <a:latin typeface="华文新魏" panose="02010800040101010101" pitchFamily="2" charset="-122"/>
                <a:ea typeface="华文新魏" panose="02010800040101010101" pitchFamily="2" charset="-122"/>
              </a:rPr>
              <a:t>ARM</a:t>
            </a:r>
            <a:r>
              <a:rPr lang="zh-CN" altLang="en-US" sz="2400" b="1" dirty="0">
                <a:latin typeface="华文新魏" panose="02010800040101010101" pitchFamily="2" charset="-122"/>
                <a:ea typeface="华文新魏" panose="02010800040101010101" pitchFamily="2" charset="-122"/>
              </a:rPr>
              <a:t>状态</a:t>
            </a:r>
          </a:p>
        </p:txBody>
      </p:sp>
      <p:sp>
        <p:nvSpPr>
          <p:cNvPr id="733194" name="Line 10"/>
          <p:cNvSpPr/>
          <p:nvPr/>
        </p:nvSpPr>
        <p:spPr>
          <a:xfrm flipH="1">
            <a:off x="4214813" y="5715000"/>
            <a:ext cx="1285875" cy="0"/>
          </a:xfrm>
          <a:prstGeom prst="line">
            <a:avLst/>
          </a:prstGeom>
          <a:ln w="19050" cap="flat" cmpd="sng">
            <a:solidFill>
              <a:srgbClr val="FF0000"/>
            </a:solidFill>
            <a:prstDash val="solid"/>
            <a:headEnd type="none" w="med" len="med"/>
            <a:tailEnd type="triangle" w="med" len="med"/>
          </a:ln>
        </p:spPr>
      </p:sp>
      <p:sp>
        <p:nvSpPr>
          <p:cNvPr id="733195" name="Text Box 11"/>
          <p:cNvSpPr txBox="1"/>
          <p:nvPr/>
        </p:nvSpPr>
        <p:spPr>
          <a:xfrm>
            <a:off x="5357813" y="3241675"/>
            <a:ext cx="3786187" cy="461963"/>
          </a:xfrm>
          <a:prstGeom prst="rect">
            <a:avLst/>
          </a:prstGeom>
          <a:solidFill>
            <a:srgbClr val="CCCCFF">
              <a:alpha val="50195"/>
            </a:srgbClr>
          </a:solidFill>
          <a:ln w="9525">
            <a:noFill/>
          </a:ln>
        </p:spPr>
        <p:txBody>
          <a:bodyPr>
            <a:spAutoFit/>
          </a:bodyPr>
          <a:lstStyle/>
          <a:p>
            <a:pPr>
              <a:spcBef>
                <a:spcPct val="50000"/>
              </a:spcBef>
            </a:pPr>
            <a:r>
              <a:rPr lang="zh-CN" altLang="en-US" sz="2400" b="1" dirty="0">
                <a:latin typeface="华文新魏" panose="02010800040101010101" pitchFamily="2" charset="-122"/>
                <a:ea typeface="华文新魏" panose="02010800040101010101" pitchFamily="2" charset="-122"/>
              </a:rPr>
              <a:t>跳转地址标号</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最低</a:t>
            </a:r>
            <a:r>
              <a:rPr lang="en-US" altLang="zh-CN" sz="2400" b="1" dirty="0">
                <a:latin typeface="华文新魏" panose="02010800040101010101" pitchFamily="2" charset="-122"/>
                <a:ea typeface="华文新魏" panose="02010800040101010101" pitchFamily="2" charset="-122"/>
              </a:rPr>
              <a:t>2bit</a:t>
            </a:r>
            <a:r>
              <a:rPr lang="zh-CN" altLang="en-US" sz="2400" b="1" dirty="0">
                <a:latin typeface="华文新魏" panose="02010800040101010101" pitchFamily="2" charset="-122"/>
                <a:ea typeface="华文新魏" panose="02010800040101010101" pitchFamily="2" charset="-122"/>
              </a:rPr>
              <a:t>为</a:t>
            </a:r>
            <a:r>
              <a:rPr lang="en-US" altLang="zh-CN" sz="2400" b="1" dirty="0">
                <a:latin typeface="华文新魏" panose="02010800040101010101" pitchFamily="2" charset="-122"/>
                <a:ea typeface="华文新魏" panose="02010800040101010101" pitchFamily="2" charset="-122"/>
              </a:rPr>
              <a:t>0</a:t>
            </a:r>
            <a:endParaRPr lang="zh-CN" altLang="en-US" sz="2400" b="1" dirty="0">
              <a:latin typeface="华文新魏" panose="02010800040101010101" pitchFamily="2" charset="-122"/>
              <a:ea typeface="华文新魏" panose="02010800040101010101" pitchFamily="2" charset="-122"/>
            </a:endParaRPr>
          </a:p>
        </p:txBody>
      </p:sp>
      <p:sp>
        <p:nvSpPr>
          <p:cNvPr id="733196" name="Freeform 12"/>
          <p:cNvSpPr/>
          <p:nvPr/>
        </p:nvSpPr>
        <p:spPr>
          <a:xfrm>
            <a:off x="3643313" y="3429000"/>
            <a:ext cx="1643062" cy="428625"/>
          </a:xfrm>
          <a:custGeom>
            <a:avLst/>
            <a:gdLst>
              <a:gd name="txL" fmla="*/ 0 w 932"/>
              <a:gd name="txT" fmla="*/ 0 h 306"/>
              <a:gd name="txR" fmla="*/ 932 w 932"/>
              <a:gd name="txB" fmla="*/ 306 h 306"/>
            </a:gdLst>
            <a:ahLst/>
            <a:cxnLst>
              <a:cxn ang="0">
                <a:pos x="0" y="2147483647"/>
              </a:cxn>
              <a:cxn ang="0">
                <a:pos x="2147483647" y="2147483647"/>
              </a:cxn>
              <a:cxn ang="0">
                <a:pos x="2147483647" y="2147483647"/>
              </a:cxn>
            </a:cxnLst>
            <a:rect l="txL" t="txT" r="txR" b="txB"/>
            <a:pathLst>
              <a:path w="932" h="306">
                <a:moveTo>
                  <a:pt x="0" y="306"/>
                </a:moveTo>
                <a:cubicBezTo>
                  <a:pt x="50" y="263"/>
                  <a:pt x="146" y="100"/>
                  <a:pt x="301" y="50"/>
                </a:cubicBezTo>
                <a:cubicBezTo>
                  <a:pt x="456" y="0"/>
                  <a:pt x="801" y="14"/>
                  <a:pt x="932" y="4"/>
                </a:cubicBezTo>
              </a:path>
            </a:pathLst>
          </a:custGeom>
          <a:noFill/>
          <a:ln w="19050" cap="flat" cmpd="sng">
            <a:solidFill>
              <a:srgbClr val="FF0000">
                <a:alpha val="100000"/>
              </a:srgbClr>
            </a:solidFill>
            <a:prstDash val="solid"/>
            <a:round/>
            <a:headEnd type="triangle" w="med" len="med"/>
            <a:tailEnd type="none" w="med" len="med"/>
          </a:ln>
        </p:spPr>
        <p:txBody>
          <a:bodyPr/>
          <a:lstStyle/>
          <a:p>
            <a:endParaRPr lang="zh-CN" altLang="en-US"/>
          </a:p>
        </p:txBody>
      </p:sp>
      <p:sp>
        <p:nvSpPr>
          <p:cNvPr id="733197" name="Oval 13"/>
          <p:cNvSpPr/>
          <p:nvPr/>
        </p:nvSpPr>
        <p:spPr>
          <a:xfrm>
            <a:off x="3214688" y="3857625"/>
            <a:ext cx="960437" cy="423863"/>
          </a:xfrm>
          <a:prstGeom prst="ellipse">
            <a:avLst/>
          </a:prstGeom>
          <a:noFill/>
          <a:ln w="19050" cap="flat" cmpd="sng">
            <a:solidFill>
              <a:srgbClr val="FF0000"/>
            </a:solidFill>
            <a:prstDash val="solid"/>
            <a:headEnd type="none" w="med" len="med"/>
            <a:tailEnd type="none" w="med" len="med"/>
          </a:ln>
        </p:spPr>
        <p:txBody>
          <a:bodyPr wrap="none" anchor="ctr"/>
          <a:lstStyle/>
          <a:p>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dissolve">
                                      <p:cBhvr>
                                        <p:cTn id="7" dur="500"/>
                                        <p:tgtEl>
                                          <p:spTgt spid="25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3189"/>
                                        </p:tgtEl>
                                        <p:attrNameLst>
                                          <p:attrName>style.visibility</p:attrName>
                                        </p:attrNameLst>
                                      </p:cBhvr>
                                      <p:to>
                                        <p:strVal val="visible"/>
                                      </p:to>
                                    </p:set>
                                    <p:animEffect transition="in" filter="dissolve">
                                      <p:cBhvr>
                                        <p:cTn id="12" dur="500"/>
                                        <p:tgtEl>
                                          <p:spTgt spid="7331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3195"/>
                                        </p:tgtEl>
                                        <p:attrNameLst>
                                          <p:attrName>style.visibility</p:attrName>
                                        </p:attrNameLst>
                                      </p:cBhvr>
                                      <p:to>
                                        <p:strVal val="visible"/>
                                      </p:to>
                                    </p:set>
                                    <p:animEffect transition="in" filter="dissolve">
                                      <p:cBhvr>
                                        <p:cTn id="17" dur="500"/>
                                        <p:tgtEl>
                                          <p:spTgt spid="733195"/>
                                        </p:tgtEl>
                                      </p:cBhvr>
                                    </p:animEffect>
                                  </p:childTnLst>
                                </p:cTn>
                              </p:par>
                              <p:par>
                                <p:cTn id="18" presetID="9" presetClass="entr" presetSubtype="0" fill="hold" nodeType="withEffect">
                                  <p:stCondLst>
                                    <p:cond delay="0"/>
                                  </p:stCondLst>
                                  <p:childTnLst>
                                    <p:set>
                                      <p:cBhvr>
                                        <p:cTn id="19" dur="1" fill="hold">
                                          <p:stCondLst>
                                            <p:cond delay="0"/>
                                          </p:stCondLst>
                                        </p:cTn>
                                        <p:tgtEl>
                                          <p:spTgt spid="733196"/>
                                        </p:tgtEl>
                                        <p:attrNameLst>
                                          <p:attrName>style.visibility</p:attrName>
                                        </p:attrNameLst>
                                      </p:cBhvr>
                                      <p:to>
                                        <p:strVal val="visible"/>
                                      </p:to>
                                    </p:set>
                                    <p:animEffect transition="in" filter="dissolve">
                                      <p:cBhvr>
                                        <p:cTn id="20" dur="500"/>
                                        <p:tgtEl>
                                          <p:spTgt spid="73319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33197"/>
                                        </p:tgtEl>
                                        <p:attrNameLst>
                                          <p:attrName>style.visibility</p:attrName>
                                        </p:attrNameLst>
                                      </p:cBhvr>
                                      <p:to>
                                        <p:strVal val="visible"/>
                                      </p:to>
                                    </p:set>
                                    <p:animEffect transition="in" filter="dissolve">
                                      <p:cBhvr>
                                        <p:cTn id="23" dur="500"/>
                                        <p:tgtEl>
                                          <p:spTgt spid="73319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33192"/>
                                        </p:tgtEl>
                                        <p:attrNameLst>
                                          <p:attrName>style.visibility</p:attrName>
                                        </p:attrNameLst>
                                      </p:cBhvr>
                                      <p:to>
                                        <p:strVal val="visible"/>
                                      </p:to>
                                    </p:set>
                                    <p:animEffect transition="in" filter="dissolve">
                                      <p:cBhvr>
                                        <p:cTn id="28" dur="500"/>
                                        <p:tgtEl>
                                          <p:spTgt spid="733192"/>
                                        </p:tgtEl>
                                      </p:cBhvr>
                                    </p:animEffect>
                                  </p:childTnLst>
                                </p:cTn>
                              </p:par>
                              <p:par>
                                <p:cTn id="29" presetID="9" presetClass="entr" presetSubtype="0" fill="hold" nodeType="withEffect">
                                  <p:stCondLst>
                                    <p:cond delay="0"/>
                                  </p:stCondLst>
                                  <p:childTnLst>
                                    <p:set>
                                      <p:cBhvr>
                                        <p:cTn id="30" dur="1" fill="hold">
                                          <p:stCondLst>
                                            <p:cond delay="0"/>
                                          </p:stCondLst>
                                        </p:cTn>
                                        <p:tgtEl>
                                          <p:spTgt spid="733191"/>
                                        </p:tgtEl>
                                        <p:attrNameLst>
                                          <p:attrName>style.visibility</p:attrName>
                                        </p:attrNameLst>
                                      </p:cBhvr>
                                      <p:to>
                                        <p:strVal val="visible"/>
                                      </p:to>
                                    </p:set>
                                    <p:animEffect transition="in" filter="dissolve">
                                      <p:cBhvr>
                                        <p:cTn id="31" dur="500"/>
                                        <p:tgtEl>
                                          <p:spTgt spid="73319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33190"/>
                                        </p:tgtEl>
                                        <p:attrNameLst>
                                          <p:attrName>style.visibility</p:attrName>
                                        </p:attrNameLst>
                                      </p:cBhvr>
                                      <p:to>
                                        <p:strVal val="visible"/>
                                      </p:to>
                                    </p:set>
                                    <p:animEffect transition="in" filter="dissolve">
                                      <p:cBhvr>
                                        <p:cTn id="34" dur="500"/>
                                        <p:tgtEl>
                                          <p:spTgt spid="73319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33193"/>
                                        </p:tgtEl>
                                        <p:attrNameLst>
                                          <p:attrName>style.visibility</p:attrName>
                                        </p:attrNameLst>
                                      </p:cBhvr>
                                      <p:to>
                                        <p:strVal val="visible"/>
                                      </p:to>
                                    </p:set>
                                    <p:animEffect transition="in" filter="dissolve">
                                      <p:cBhvr>
                                        <p:cTn id="39" dur="500"/>
                                        <p:tgtEl>
                                          <p:spTgt spid="733193"/>
                                        </p:tgtEl>
                                      </p:cBhvr>
                                    </p:animEffect>
                                  </p:childTnLst>
                                </p:cTn>
                              </p:par>
                              <p:par>
                                <p:cTn id="40" presetID="9" presetClass="entr" presetSubtype="0" fill="hold" nodeType="withEffect">
                                  <p:stCondLst>
                                    <p:cond delay="0"/>
                                  </p:stCondLst>
                                  <p:childTnLst>
                                    <p:set>
                                      <p:cBhvr>
                                        <p:cTn id="41" dur="1" fill="hold">
                                          <p:stCondLst>
                                            <p:cond delay="0"/>
                                          </p:stCondLst>
                                        </p:cTn>
                                        <p:tgtEl>
                                          <p:spTgt spid="733194"/>
                                        </p:tgtEl>
                                        <p:attrNameLst>
                                          <p:attrName>style.visibility</p:attrName>
                                        </p:attrNameLst>
                                      </p:cBhvr>
                                      <p:to>
                                        <p:strVal val="visible"/>
                                      </p:to>
                                    </p:set>
                                    <p:animEffect transition="in" filter="dissolve">
                                      <p:cBhvr>
                                        <p:cTn id="42" dur="500"/>
                                        <p:tgtEl>
                                          <p:spTgt spid="73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733189" grpId="0" animBg="1"/>
      <p:bldP spid="733190" grpId="0" animBg="1"/>
      <p:bldP spid="733192" grpId="0" animBg="1"/>
      <p:bldP spid="733193" grpId="0" animBg="1"/>
      <p:bldP spid="733195" grpId="0" animBg="1"/>
      <p:bldP spid="7331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5279" name="Group 47"/>
          <p:cNvGraphicFramePr>
            <a:graphicFrameLocks noGrp="1"/>
          </p:cNvGraphicFramePr>
          <p:nvPr/>
        </p:nvGraphicFramePr>
        <p:xfrm>
          <a:off x="142875" y="928688"/>
          <a:ext cx="8858312" cy="5786475"/>
        </p:xfrm>
        <a:graphic>
          <a:graphicData uri="http://schemas.openxmlformats.org/drawingml/2006/table">
            <a:tbl>
              <a:tblPr/>
              <a:tblGrid>
                <a:gridCol w="1991326">
                  <a:extLst>
                    <a:ext uri="{9D8B030D-6E8A-4147-A177-3AD203B41FA5}">
                      <a16:colId xmlns:a16="http://schemas.microsoft.com/office/drawing/2014/main" val="20000"/>
                    </a:ext>
                  </a:extLst>
                </a:gridCol>
                <a:gridCol w="2652144">
                  <a:extLst>
                    <a:ext uri="{9D8B030D-6E8A-4147-A177-3AD203B41FA5}">
                      <a16:colId xmlns:a16="http://schemas.microsoft.com/office/drawing/2014/main" val="20001"/>
                    </a:ext>
                  </a:extLst>
                </a:gridCol>
                <a:gridCol w="4214842">
                  <a:extLst>
                    <a:ext uri="{9D8B030D-6E8A-4147-A177-3AD203B41FA5}">
                      <a16:colId xmlns:a16="http://schemas.microsoft.com/office/drawing/2014/main" val="20002"/>
                    </a:ext>
                  </a:extLst>
                </a:gridCol>
              </a:tblGrid>
              <a:tr h="492265">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处理器模式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说明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备注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alpha val="50000"/>
                      </a:srgbClr>
                    </a:solidFill>
                  </a:tcPr>
                </a:tc>
                <a:extLst>
                  <a:ext uri="{0D108BD9-81ED-4DB2-BD59-A6C34878D82A}">
                    <a16:rowId xmlns:a16="http://schemas.microsoft.com/office/drawing/2014/main" val="10000"/>
                  </a:ext>
                </a:extLst>
              </a:tr>
              <a:tr h="492265">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用户</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1"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usr</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正常程序执行模式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不能直接切换到其它模式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1"/>
                  </a:ext>
                </a:extLst>
              </a:tr>
              <a:tr h="86193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系统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(sys)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运行操作系统的特权任务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与用户模式类似，但具有可以直接切换到其它模式等特权</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86193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快中断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1"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fiq</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支持高速数据传输及通道处理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FIQ</a:t>
                      </a: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异常响应时进入此模式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3"/>
                  </a:ext>
                </a:extLst>
              </a:tr>
              <a:tr h="492265">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中断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1"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irq</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用于通用中断处理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IRQ</a:t>
                      </a: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异常响应时进入此模式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86193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管理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(svc)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操作系统保护模式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系统复位和软件中断响应时进入此模式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5"/>
                  </a:ext>
                </a:extLst>
              </a:tr>
              <a:tr h="86193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中止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1"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abt</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用于支持虚拟内存和</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或存储器保护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在</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ARM7TDMI</a:t>
                      </a: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没有大用处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86193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未定义 </a:t>
                      </a:r>
                      <a:r>
                        <a:rPr kumimoji="1"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支持硬件协处理器的软件仿真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未定义指令异常响应时进入此模式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7"/>
                  </a:ext>
                </a:extLst>
              </a:tr>
            </a:tbl>
          </a:graphicData>
        </a:graphic>
      </p:graphicFrame>
      <p:sp>
        <p:nvSpPr>
          <p:cNvPr id="35880" name="Rectangle 40"/>
          <p:cNvSpPr>
            <a:spLocks noGrp="1"/>
          </p:cNvSpPr>
          <p:nvPr>
            <p:ph type="title"/>
          </p:nvPr>
        </p:nvSpPr>
        <p:spPr>
          <a:xfrm>
            <a:off x="214313" y="214313"/>
            <a:ext cx="8805862" cy="642937"/>
          </a:xfrm>
        </p:spPr>
        <p:txBody>
          <a:bodyPr vert="horz" wrap="square" lIns="91440" tIns="45720" rIns="91440" bIns="45720" anchor="ctr"/>
          <a:lstStyle/>
          <a:p>
            <a:pPr eaLnBrk="1" hangingPunct="1"/>
            <a:r>
              <a:rPr lang="en-US" altLang="zh-CN" sz="2800" b="1" dirty="0">
                <a:solidFill>
                  <a:schemeClr val="tx1"/>
                </a:solidFill>
              </a:rPr>
              <a:t>ARM</a:t>
            </a:r>
            <a:r>
              <a:rPr lang="zh-CN" altLang="en-US" sz="2800" b="1" dirty="0">
                <a:solidFill>
                  <a:schemeClr val="tx1"/>
                </a:solidFill>
              </a:rPr>
              <a:t>处理器的运行模式</a:t>
            </a:r>
          </a:p>
        </p:txBody>
      </p:sp>
      <p:sp>
        <p:nvSpPr>
          <p:cNvPr id="5" name="AutoShape 42"/>
          <p:cNvSpPr/>
          <p:nvPr/>
        </p:nvSpPr>
        <p:spPr>
          <a:xfrm>
            <a:off x="2500313" y="2071688"/>
            <a:ext cx="5857875" cy="4143375"/>
          </a:xfrm>
          <a:prstGeom prst="roundRect">
            <a:avLst>
              <a:gd name="adj" fmla="val 5704"/>
            </a:avLst>
          </a:prstGeom>
          <a:solidFill>
            <a:srgbClr val="99CCFF"/>
          </a:solidFill>
          <a:ln w="9525" cap="flat" cmpd="sng">
            <a:solidFill>
              <a:schemeClr val="tx1"/>
            </a:solidFill>
            <a:prstDash val="solid"/>
            <a:headEnd type="none" w="med" len="med"/>
            <a:tailEnd type="none" w="med" len="med"/>
          </a:ln>
        </p:spPr>
        <p:txBody>
          <a:bodyPr anchor="ctr"/>
          <a:lstStyle/>
          <a:p>
            <a:r>
              <a:rPr lang="zh-CN" altLang="en-US" sz="2800" b="1" dirty="0">
                <a:latin typeface="华文新魏" panose="02010800040101010101" pitchFamily="2" charset="-122"/>
                <a:ea typeface="华文新魏" panose="02010800040101010101" pitchFamily="2" charset="-122"/>
              </a:rPr>
              <a:t>         除用户模式外，其它模式均为</a:t>
            </a:r>
            <a:r>
              <a:rPr lang="zh-CN" altLang="en-US" sz="2800" b="1" dirty="0">
                <a:solidFill>
                  <a:srgbClr val="FF0000"/>
                </a:solidFill>
                <a:latin typeface="华文新魏" panose="02010800040101010101" pitchFamily="2" charset="-122"/>
                <a:ea typeface="华文新魏" panose="02010800040101010101" pitchFamily="2" charset="-122"/>
              </a:rPr>
              <a:t>特权模式</a:t>
            </a:r>
            <a:r>
              <a:rPr lang="zh-CN" altLang="en-US" sz="2800" b="1" dirty="0">
                <a:latin typeface="华文新魏" panose="02010800040101010101" pitchFamily="2" charset="-122"/>
                <a:ea typeface="华文新魏" panose="02010800040101010101" pitchFamily="2" charset="-122"/>
              </a:rPr>
              <a:t>。</a:t>
            </a:r>
            <a:r>
              <a:rPr lang="en-US" altLang="zh-CN" sz="2800" b="1" dirty="0">
                <a:latin typeface="华文新魏" panose="02010800040101010101" pitchFamily="2" charset="-122"/>
                <a:ea typeface="华文新魏" panose="02010800040101010101" pitchFamily="2" charset="-122"/>
              </a:rPr>
              <a:t>ARM</a:t>
            </a:r>
            <a:r>
              <a:rPr lang="zh-CN" altLang="en-US" sz="2800" b="1" dirty="0">
                <a:latin typeface="华文新魏" panose="02010800040101010101" pitchFamily="2" charset="-122"/>
                <a:ea typeface="华文新魏" panose="02010800040101010101" pitchFamily="2" charset="-122"/>
              </a:rPr>
              <a:t>内部寄存器和一些片内外设在硬件设计上只允许（或者可选为只允许）特权模式下访问。此外，特权模式可以自由的切换处理器模式，而用户模式不能直接切换到别的模式。</a:t>
            </a:r>
          </a:p>
        </p:txBody>
      </p:sp>
      <p:grpSp>
        <p:nvGrpSpPr>
          <p:cNvPr id="2" name="Group 43"/>
          <p:cNvGrpSpPr/>
          <p:nvPr/>
        </p:nvGrpSpPr>
        <p:grpSpPr>
          <a:xfrm>
            <a:off x="142875" y="1928813"/>
            <a:ext cx="2000250" cy="4786312"/>
            <a:chOff x="192" y="1680"/>
            <a:chExt cx="960" cy="2036"/>
          </a:xfrm>
        </p:grpSpPr>
        <p:sp>
          <p:nvSpPr>
            <p:cNvPr id="35895" name="Rectangle 44"/>
            <p:cNvSpPr/>
            <p:nvPr/>
          </p:nvSpPr>
          <p:spPr>
            <a:xfrm>
              <a:off x="192" y="3351"/>
              <a:ext cx="960" cy="365"/>
            </a:xfrm>
            <a:prstGeom prst="rect">
              <a:avLst/>
            </a:prstGeom>
            <a:solidFill>
              <a:srgbClr val="99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未定义</a:t>
              </a:r>
              <a:r>
                <a:rPr lang="en-US" altLang="zh-CN" sz="2400" b="1" dirty="0">
                  <a:latin typeface="Arial" panose="020B0604020202020204" pitchFamily="34" charset="0"/>
                  <a:ea typeface="隶书" panose="02010509060101010101" pitchFamily="49" charset="-122"/>
                </a:rPr>
                <a:t>(und)</a:t>
              </a:r>
            </a:p>
          </p:txBody>
        </p:sp>
        <p:sp>
          <p:nvSpPr>
            <p:cNvPr id="35896" name="Rectangle 45"/>
            <p:cNvSpPr/>
            <p:nvPr/>
          </p:nvSpPr>
          <p:spPr>
            <a:xfrm>
              <a:off x="192" y="2986"/>
              <a:ext cx="960" cy="365"/>
            </a:xfrm>
            <a:prstGeom prst="rect">
              <a:avLst/>
            </a:prstGeom>
            <a:solidFill>
              <a:srgbClr val="99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中止</a:t>
              </a:r>
              <a:r>
                <a:rPr lang="en-US" altLang="zh-CN" sz="2400" b="1" dirty="0">
                  <a:latin typeface="Arial" panose="020B0604020202020204" pitchFamily="34" charset="0"/>
                  <a:ea typeface="隶书" panose="02010509060101010101" pitchFamily="49" charset="-122"/>
                </a:rPr>
                <a:t>(abt)</a:t>
              </a:r>
            </a:p>
          </p:txBody>
        </p:sp>
        <p:sp>
          <p:nvSpPr>
            <p:cNvPr id="35897" name="Rectangle 46"/>
            <p:cNvSpPr/>
            <p:nvPr/>
          </p:nvSpPr>
          <p:spPr>
            <a:xfrm>
              <a:off x="192" y="2621"/>
              <a:ext cx="960" cy="365"/>
            </a:xfrm>
            <a:prstGeom prst="rect">
              <a:avLst/>
            </a:prstGeom>
            <a:solidFill>
              <a:srgbClr val="99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管理</a:t>
              </a:r>
              <a:r>
                <a:rPr lang="en-US" altLang="zh-CN" sz="2400" b="1" dirty="0">
                  <a:latin typeface="Arial" panose="020B0604020202020204" pitchFamily="34" charset="0"/>
                  <a:ea typeface="隶书" panose="02010509060101010101" pitchFamily="49" charset="-122"/>
                </a:rPr>
                <a:t>(svc)</a:t>
              </a:r>
            </a:p>
          </p:txBody>
        </p:sp>
        <p:sp>
          <p:nvSpPr>
            <p:cNvPr id="35898" name="Rectangle 47"/>
            <p:cNvSpPr/>
            <p:nvPr/>
          </p:nvSpPr>
          <p:spPr>
            <a:xfrm>
              <a:off x="192" y="2410"/>
              <a:ext cx="960" cy="211"/>
            </a:xfrm>
            <a:prstGeom prst="rect">
              <a:avLst/>
            </a:prstGeom>
            <a:solidFill>
              <a:srgbClr val="99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中断</a:t>
              </a:r>
              <a:r>
                <a:rPr lang="en-US" altLang="zh-CN" sz="2400" b="1" dirty="0">
                  <a:latin typeface="Arial" panose="020B0604020202020204" pitchFamily="34" charset="0"/>
                  <a:ea typeface="隶书" panose="02010509060101010101" pitchFamily="49" charset="-122"/>
                </a:rPr>
                <a:t>(irq)</a:t>
              </a:r>
            </a:p>
          </p:txBody>
        </p:sp>
        <p:sp>
          <p:nvSpPr>
            <p:cNvPr id="35899" name="Rectangle 48"/>
            <p:cNvSpPr/>
            <p:nvPr/>
          </p:nvSpPr>
          <p:spPr>
            <a:xfrm>
              <a:off x="192" y="2045"/>
              <a:ext cx="960" cy="365"/>
            </a:xfrm>
            <a:prstGeom prst="rect">
              <a:avLst/>
            </a:prstGeom>
            <a:solidFill>
              <a:srgbClr val="99CCFF"/>
            </a:solidFill>
            <a:ln w="9525">
              <a:noFill/>
            </a:ln>
          </p:spPr>
          <p:txBody>
            <a:bodyPr anchor="ctr"/>
            <a:lstStyle/>
            <a:p>
              <a:pPr algn="ctr">
                <a:spcBef>
                  <a:spcPct val="20000"/>
                </a:spcBef>
                <a:buClr>
                  <a:srgbClr val="0000FF"/>
                </a:buClr>
                <a:buSzPct val="80000"/>
                <a:buFont typeface="Wingdings" panose="05000000000000000000" pitchFamily="2" charset="2"/>
                <a:buNone/>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快中断</a:t>
              </a:r>
              <a:r>
                <a:rPr lang="en-US" altLang="zh-CN" sz="2400" b="1" dirty="0">
                  <a:latin typeface="Arial" panose="020B0604020202020204" pitchFamily="34" charset="0"/>
                  <a:ea typeface="隶书" panose="02010509060101010101" pitchFamily="49" charset="-122"/>
                </a:rPr>
                <a:t>(fiq)</a:t>
              </a:r>
            </a:p>
          </p:txBody>
        </p:sp>
        <p:sp>
          <p:nvSpPr>
            <p:cNvPr id="35900" name="Rectangle 49"/>
            <p:cNvSpPr/>
            <p:nvPr/>
          </p:nvSpPr>
          <p:spPr>
            <a:xfrm>
              <a:off x="192" y="1680"/>
              <a:ext cx="960" cy="365"/>
            </a:xfrm>
            <a:prstGeom prst="rect">
              <a:avLst/>
            </a:prstGeom>
            <a:solidFill>
              <a:srgbClr val="99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系统</a:t>
              </a:r>
              <a:r>
                <a:rPr lang="en-US" altLang="zh-CN" sz="2400" b="1" dirty="0">
                  <a:latin typeface="Arial" panose="020B0604020202020204" pitchFamily="34" charset="0"/>
                  <a:ea typeface="隶书" panose="02010509060101010101" pitchFamily="49" charset="-122"/>
                </a:rPr>
                <a:t>(sys)</a:t>
              </a:r>
            </a:p>
          </p:txBody>
        </p:sp>
        <p:sp>
          <p:nvSpPr>
            <p:cNvPr id="35901" name="Line 50"/>
            <p:cNvSpPr/>
            <p:nvPr/>
          </p:nvSpPr>
          <p:spPr>
            <a:xfrm>
              <a:off x="192" y="1680"/>
              <a:ext cx="960" cy="0"/>
            </a:xfrm>
            <a:prstGeom prst="line">
              <a:avLst/>
            </a:prstGeom>
            <a:ln w="28575" cap="sq" cmpd="sng">
              <a:solidFill>
                <a:schemeClr val="tx1"/>
              </a:solidFill>
              <a:prstDash val="solid"/>
              <a:headEnd type="none" w="med" len="med"/>
              <a:tailEnd type="none" w="med" len="med"/>
            </a:ln>
          </p:spPr>
        </p:sp>
        <p:sp>
          <p:nvSpPr>
            <p:cNvPr id="35902" name="Line 51"/>
            <p:cNvSpPr/>
            <p:nvPr/>
          </p:nvSpPr>
          <p:spPr>
            <a:xfrm>
              <a:off x="192" y="2045"/>
              <a:ext cx="960" cy="0"/>
            </a:xfrm>
            <a:prstGeom prst="line">
              <a:avLst/>
            </a:prstGeom>
            <a:ln w="12700" cap="flat" cmpd="sng">
              <a:solidFill>
                <a:schemeClr val="tx1"/>
              </a:solidFill>
              <a:prstDash val="solid"/>
              <a:headEnd type="none" w="med" len="med"/>
              <a:tailEnd type="none" w="med" len="med"/>
            </a:ln>
          </p:spPr>
        </p:sp>
        <p:sp>
          <p:nvSpPr>
            <p:cNvPr id="35903" name="Line 52"/>
            <p:cNvSpPr/>
            <p:nvPr/>
          </p:nvSpPr>
          <p:spPr>
            <a:xfrm>
              <a:off x="192" y="2410"/>
              <a:ext cx="960" cy="0"/>
            </a:xfrm>
            <a:prstGeom prst="line">
              <a:avLst/>
            </a:prstGeom>
            <a:ln w="12700" cap="flat" cmpd="sng">
              <a:solidFill>
                <a:schemeClr val="tx1"/>
              </a:solidFill>
              <a:prstDash val="solid"/>
              <a:headEnd type="none" w="med" len="med"/>
              <a:tailEnd type="none" w="med" len="med"/>
            </a:ln>
          </p:spPr>
        </p:sp>
        <p:sp>
          <p:nvSpPr>
            <p:cNvPr id="35904" name="Line 53"/>
            <p:cNvSpPr/>
            <p:nvPr/>
          </p:nvSpPr>
          <p:spPr>
            <a:xfrm>
              <a:off x="192" y="2621"/>
              <a:ext cx="960" cy="0"/>
            </a:xfrm>
            <a:prstGeom prst="line">
              <a:avLst/>
            </a:prstGeom>
            <a:ln w="12700" cap="flat" cmpd="sng">
              <a:solidFill>
                <a:schemeClr val="tx1"/>
              </a:solidFill>
              <a:prstDash val="solid"/>
              <a:headEnd type="none" w="med" len="med"/>
              <a:tailEnd type="none" w="med" len="med"/>
            </a:ln>
          </p:spPr>
        </p:sp>
        <p:sp>
          <p:nvSpPr>
            <p:cNvPr id="35905" name="Line 54"/>
            <p:cNvSpPr/>
            <p:nvPr/>
          </p:nvSpPr>
          <p:spPr>
            <a:xfrm>
              <a:off x="192" y="2986"/>
              <a:ext cx="960" cy="0"/>
            </a:xfrm>
            <a:prstGeom prst="line">
              <a:avLst/>
            </a:prstGeom>
            <a:ln w="12700" cap="flat" cmpd="sng">
              <a:solidFill>
                <a:schemeClr val="tx1"/>
              </a:solidFill>
              <a:prstDash val="solid"/>
              <a:headEnd type="none" w="med" len="med"/>
              <a:tailEnd type="none" w="med" len="med"/>
            </a:ln>
          </p:spPr>
        </p:sp>
        <p:sp>
          <p:nvSpPr>
            <p:cNvPr id="35906" name="Line 55"/>
            <p:cNvSpPr/>
            <p:nvPr/>
          </p:nvSpPr>
          <p:spPr>
            <a:xfrm>
              <a:off x="192" y="3351"/>
              <a:ext cx="960" cy="0"/>
            </a:xfrm>
            <a:prstGeom prst="line">
              <a:avLst/>
            </a:prstGeom>
            <a:ln w="12700" cap="flat" cmpd="sng">
              <a:solidFill>
                <a:schemeClr val="tx1"/>
              </a:solidFill>
              <a:prstDash val="solid"/>
              <a:headEnd type="none" w="med" len="med"/>
              <a:tailEnd type="none" w="med" len="med"/>
            </a:ln>
          </p:spPr>
        </p:sp>
        <p:sp>
          <p:nvSpPr>
            <p:cNvPr id="35907" name="Line 56"/>
            <p:cNvSpPr/>
            <p:nvPr/>
          </p:nvSpPr>
          <p:spPr>
            <a:xfrm>
              <a:off x="192" y="3716"/>
              <a:ext cx="960" cy="0"/>
            </a:xfrm>
            <a:prstGeom prst="line">
              <a:avLst/>
            </a:prstGeom>
            <a:ln w="28575" cap="sq" cmpd="sng">
              <a:solidFill>
                <a:schemeClr val="tx1"/>
              </a:solidFill>
              <a:prstDash val="solid"/>
              <a:headEnd type="none" w="med" len="med"/>
              <a:tailEnd type="none" w="med" len="med"/>
            </a:ln>
          </p:spPr>
        </p:sp>
        <p:sp>
          <p:nvSpPr>
            <p:cNvPr id="35908" name="Line 57"/>
            <p:cNvSpPr/>
            <p:nvPr/>
          </p:nvSpPr>
          <p:spPr>
            <a:xfrm>
              <a:off x="192" y="1680"/>
              <a:ext cx="0" cy="2036"/>
            </a:xfrm>
            <a:prstGeom prst="line">
              <a:avLst/>
            </a:prstGeom>
            <a:ln w="28575" cap="sq" cmpd="sng">
              <a:solidFill>
                <a:schemeClr val="tx1"/>
              </a:solidFill>
              <a:prstDash val="solid"/>
              <a:headEnd type="none" w="med" len="med"/>
              <a:tailEnd type="none" w="med" len="med"/>
            </a:ln>
          </p:spPr>
        </p:sp>
        <p:sp>
          <p:nvSpPr>
            <p:cNvPr id="35909" name="Line 58"/>
            <p:cNvSpPr/>
            <p:nvPr/>
          </p:nvSpPr>
          <p:spPr>
            <a:xfrm>
              <a:off x="1152" y="1680"/>
              <a:ext cx="0" cy="2036"/>
            </a:xfrm>
            <a:prstGeom prst="line">
              <a:avLst/>
            </a:prstGeom>
            <a:ln w="28575" cap="sq" cmpd="sng">
              <a:solidFill>
                <a:schemeClr val="tx1"/>
              </a:solidFill>
              <a:prstDash val="solid"/>
              <a:headEnd type="none" w="med" len="med"/>
              <a:tailEnd type="none" w="med" len="med"/>
            </a:ln>
          </p:spPr>
        </p:sp>
      </p:grpSp>
      <p:grpSp>
        <p:nvGrpSpPr>
          <p:cNvPr id="3" name="Group 42"/>
          <p:cNvGrpSpPr/>
          <p:nvPr/>
        </p:nvGrpSpPr>
        <p:grpSpPr bwMode="auto">
          <a:xfrm>
            <a:off x="142844" y="2786058"/>
            <a:ext cx="2000264" cy="3929090"/>
            <a:chOff x="864" y="2468"/>
            <a:chExt cx="960" cy="1671"/>
          </a:xfrm>
          <a:solidFill>
            <a:srgbClr val="FFC000"/>
          </a:solidFill>
        </p:grpSpPr>
        <p:sp>
          <p:nvSpPr>
            <p:cNvPr id="24" name="Rectangle 43"/>
            <p:cNvSpPr>
              <a:spLocks noChangeArrowheads="1"/>
            </p:cNvSpPr>
            <p:nvPr/>
          </p:nvSpPr>
          <p:spPr bwMode="auto">
            <a:xfrm>
              <a:off x="864" y="3774"/>
              <a:ext cx="960" cy="365"/>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Tx/>
                <a:buNone/>
                <a:defRPr/>
              </a:pPr>
              <a:r>
                <a:rPr kumimoji="0" lang="zh-CN" altLang="en-US" sz="1600" b="0"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未定义</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(und)</a:t>
              </a:r>
            </a:p>
          </p:txBody>
        </p:sp>
        <p:sp>
          <p:nvSpPr>
            <p:cNvPr id="25" name="Rectangle 44"/>
            <p:cNvSpPr>
              <a:spLocks noChangeArrowheads="1"/>
            </p:cNvSpPr>
            <p:nvPr/>
          </p:nvSpPr>
          <p:spPr bwMode="auto">
            <a:xfrm>
              <a:off x="864" y="3409"/>
              <a:ext cx="960" cy="365"/>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zh-CN" altLang="en-US" sz="1600" b="0"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中止</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r>
                <a:rPr kumimoji="1"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隶书" panose="02010509060101010101" pitchFamily="49" charset="-122"/>
                  <a:cs typeface="+mn-cs"/>
                </a:rPr>
                <a:t>abt</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p>
          </p:txBody>
        </p:sp>
        <p:sp>
          <p:nvSpPr>
            <p:cNvPr id="26" name="Rectangle 45"/>
            <p:cNvSpPr>
              <a:spLocks noChangeArrowheads="1"/>
            </p:cNvSpPr>
            <p:nvPr/>
          </p:nvSpPr>
          <p:spPr bwMode="auto">
            <a:xfrm>
              <a:off x="864" y="3044"/>
              <a:ext cx="960" cy="365"/>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 管理</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(svc)</a:t>
              </a:r>
            </a:p>
          </p:txBody>
        </p:sp>
        <p:sp>
          <p:nvSpPr>
            <p:cNvPr id="27" name="Rectangle 46"/>
            <p:cNvSpPr>
              <a:spLocks noChangeArrowheads="1"/>
            </p:cNvSpPr>
            <p:nvPr/>
          </p:nvSpPr>
          <p:spPr bwMode="auto">
            <a:xfrm>
              <a:off x="864" y="2833"/>
              <a:ext cx="960" cy="211"/>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zh-CN" altLang="en-US" sz="1600" b="0"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中断</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r>
                <a:rPr kumimoji="1"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隶书" panose="02010509060101010101" pitchFamily="49" charset="-122"/>
                  <a:cs typeface="+mn-cs"/>
                </a:rPr>
                <a:t>irq</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p>
          </p:txBody>
        </p:sp>
        <p:sp>
          <p:nvSpPr>
            <p:cNvPr id="28" name="Rectangle 47"/>
            <p:cNvSpPr>
              <a:spLocks noChangeArrowheads="1"/>
            </p:cNvSpPr>
            <p:nvPr/>
          </p:nvSpPr>
          <p:spPr bwMode="auto">
            <a:xfrm>
              <a:off x="864" y="2468"/>
              <a:ext cx="960" cy="365"/>
            </a:xfrm>
            <a:prstGeom prst="rect">
              <a:avLst/>
            </a:prstGeom>
            <a:grpFill/>
            <a:ln w="9525">
              <a:solidFill>
                <a:schemeClr val="tx1"/>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Tx/>
                <a:buNone/>
                <a:defRPr/>
              </a:pPr>
              <a:r>
                <a:rPr kumimoji="0" lang="zh-CN" altLang="en-US" sz="1600" b="0"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快中断</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r>
                <a:rPr kumimoji="1"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隶书" panose="02010509060101010101" pitchFamily="49" charset="-122"/>
                  <a:cs typeface="+mn-cs"/>
                </a:rPr>
                <a:t>fiq</a:t>
              </a: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a:t>
              </a:r>
            </a:p>
          </p:txBody>
        </p:sp>
        <p:sp>
          <p:nvSpPr>
            <p:cNvPr id="29" name="Line 48"/>
            <p:cNvSpPr>
              <a:spLocks noChangeShapeType="1"/>
            </p:cNvSpPr>
            <p:nvPr/>
          </p:nvSpPr>
          <p:spPr bwMode="auto">
            <a:xfrm>
              <a:off x="864" y="2833"/>
              <a:ext cx="960"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0" name="Line 49"/>
            <p:cNvSpPr>
              <a:spLocks noChangeShapeType="1"/>
            </p:cNvSpPr>
            <p:nvPr/>
          </p:nvSpPr>
          <p:spPr bwMode="auto">
            <a:xfrm>
              <a:off x="864" y="3044"/>
              <a:ext cx="960"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1" name="Line 50"/>
            <p:cNvSpPr>
              <a:spLocks noChangeShapeType="1"/>
            </p:cNvSpPr>
            <p:nvPr/>
          </p:nvSpPr>
          <p:spPr bwMode="auto">
            <a:xfrm>
              <a:off x="864" y="3409"/>
              <a:ext cx="960"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2" name="Line 51"/>
            <p:cNvSpPr>
              <a:spLocks noChangeShapeType="1"/>
            </p:cNvSpPr>
            <p:nvPr/>
          </p:nvSpPr>
          <p:spPr bwMode="auto">
            <a:xfrm>
              <a:off x="864" y="3774"/>
              <a:ext cx="960"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3" name="Line 52"/>
            <p:cNvSpPr>
              <a:spLocks noChangeShapeType="1"/>
            </p:cNvSpPr>
            <p:nvPr/>
          </p:nvSpPr>
          <p:spPr bwMode="auto">
            <a:xfrm>
              <a:off x="864" y="4139"/>
              <a:ext cx="960" cy="0"/>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34" name="AutoShape 55"/>
          <p:cNvSpPr/>
          <p:nvPr/>
        </p:nvSpPr>
        <p:spPr>
          <a:xfrm>
            <a:off x="2357438" y="3429000"/>
            <a:ext cx="6215062" cy="2928938"/>
          </a:xfrm>
          <a:prstGeom prst="roundRect">
            <a:avLst>
              <a:gd name="adj" fmla="val 5704"/>
            </a:avLst>
          </a:prstGeom>
          <a:solidFill>
            <a:srgbClr val="FFC000"/>
          </a:solidFill>
          <a:ln w="9525" cap="flat" cmpd="sng">
            <a:solidFill>
              <a:schemeClr val="tx1"/>
            </a:solidFill>
            <a:prstDash val="solid"/>
            <a:headEnd type="none" w="med" len="med"/>
            <a:tailEnd type="none" w="med" len="med"/>
          </a:ln>
        </p:spPr>
        <p:txBody>
          <a:bodyPr anchor="ctr"/>
          <a:lstStyle/>
          <a:p>
            <a:r>
              <a:rPr lang="zh-CN" altLang="en-US" sz="2800" b="1" dirty="0">
                <a:latin typeface="华文新魏" panose="02010800040101010101" pitchFamily="2" charset="-122"/>
                <a:ea typeface="华文新魏" panose="02010800040101010101" pitchFamily="2" charset="-122"/>
              </a:rPr>
              <a:t>         这五种模式称为</a:t>
            </a:r>
            <a:r>
              <a:rPr lang="zh-CN" altLang="en-US" sz="2800" b="1" dirty="0">
                <a:solidFill>
                  <a:srgbClr val="FF0000"/>
                </a:solidFill>
                <a:latin typeface="华文新魏" panose="02010800040101010101" pitchFamily="2" charset="-122"/>
                <a:ea typeface="华文新魏" panose="02010800040101010101" pitchFamily="2" charset="-122"/>
              </a:rPr>
              <a:t>异常模式</a:t>
            </a:r>
            <a:r>
              <a:rPr lang="zh-CN" altLang="en-US" sz="2800" b="1" dirty="0">
                <a:latin typeface="华文新魏" panose="02010800040101010101" pitchFamily="2" charset="-122"/>
                <a:ea typeface="华文新魏" panose="02010800040101010101" pitchFamily="2" charset="-122"/>
              </a:rPr>
              <a:t>。它们除了可以通过程序切换进入外，也可以由特定的异常进入。每种异常模式都有一些独立的寄存器，以避免异常退出时用户模式的状态不可靠。</a:t>
            </a:r>
          </a:p>
        </p:txBody>
      </p:sp>
      <p:sp>
        <p:nvSpPr>
          <p:cNvPr id="36" name="AutoShape 44"/>
          <p:cNvSpPr/>
          <p:nvPr/>
        </p:nvSpPr>
        <p:spPr>
          <a:xfrm>
            <a:off x="2286000" y="1000125"/>
            <a:ext cx="6643688" cy="2357438"/>
          </a:xfrm>
          <a:prstGeom prst="roundRect">
            <a:avLst>
              <a:gd name="adj" fmla="val 5704"/>
            </a:avLst>
          </a:prstGeom>
          <a:solidFill>
            <a:srgbClr val="FFCCFF"/>
          </a:solidFill>
          <a:ln w="9525" cap="flat" cmpd="sng">
            <a:solidFill>
              <a:schemeClr val="tx1"/>
            </a:solidFill>
            <a:prstDash val="solid"/>
            <a:headEnd type="none" w="med" len="med"/>
            <a:tailEnd type="none" w="med" len="med"/>
          </a:ln>
        </p:spPr>
        <p:txBody>
          <a:bodyPr anchor="ctr"/>
          <a:lstStyle/>
          <a:p>
            <a:r>
              <a:rPr lang="zh-CN" altLang="en-US" sz="2400" b="1" dirty="0">
                <a:latin typeface="华文新魏" panose="02010800040101010101" pitchFamily="2" charset="-122"/>
                <a:ea typeface="华文新魏" panose="02010800040101010101" pitchFamily="2" charset="-122"/>
              </a:rPr>
              <a:t>         这两种模式都不能由异常进入，而且它们使用完全相同的寄存器组。</a:t>
            </a:r>
          </a:p>
          <a:p>
            <a:r>
              <a:rPr lang="zh-CN" altLang="en-US" sz="2400" b="1" dirty="0">
                <a:latin typeface="华文新魏" panose="02010800040101010101" pitchFamily="2" charset="-122"/>
                <a:ea typeface="华文新魏" panose="02010800040101010101" pitchFamily="2" charset="-122"/>
              </a:rPr>
              <a:t>        系统模式是特权模式，操作系统在该模式下访问用户模式的寄存器就比较方便，而且操作系统的一些特权任务可以使用这个模式访问一些受控的资源。</a:t>
            </a:r>
          </a:p>
        </p:txBody>
      </p:sp>
      <p:grpSp>
        <p:nvGrpSpPr>
          <p:cNvPr id="4" name="Group 45"/>
          <p:cNvGrpSpPr/>
          <p:nvPr/>
        </p:nvGrpSpPr>
        <p:grpSpPr>
          <a:xfrm>
            <a:off x="142875" y="1428750"/>
            <a:ext cx="2000250" cy="1357313"/>
            <a:chOff x="864" y="1872"/>
            <a:chExt cx="960" cy="576"/>
          </a:xfrm>
        </p:grpSpPr>
        <p:sp>
          <p:nvSpPr>
            <p:cNvPr id="35888" name="Rectangle 46"/>
            <p:cNvSpPr/>
            <p:nvPr/>
          </p:nvSpPr>
          <p:spPr>
            <a:xfrm>
              <a:off x="864" y="2083"/>
              <a:ext cx="960" cy="365"/>
            </a:xfrm>
            <a:prstGeom prst="rect">
              <a:avLst/>
            </a:prstGeom>
            <a:solidFill>
              <a:srgbClr val="FFCCFF"/>
            </a:solidFill>
            <a:ln w="9525">
              <a:noFill/>
            </a:ln>
          </p:spPr>
          <p:txBody>
            <a:bodyPr anchor="ctr"/>
            <a:lstStyle/>
            <a:p>
              <a:pPr algn="ctr">
                <a:spcBef>
                  <a:spcPct val="20000"/>
                </a:spcBef>
                <a:buClr>
                  <a:srgbClr val="0000FF"/>
                </a:buClr>
                <a:buSzPct val="80000"/>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系统</a:t>
              </a:r>
              <a:r>
                <a:rPr lang="en-US" altLang="zh-CN" sz="2400" b="1" dirty="0">
                  <a:latin typeface="Arial" panose="020B0604020202020204" pitchFamily="34" charset="0"/>
                  <a:ea typeface="隶书" panose="02010509060101010101" pitchFamily="49" charset="-122"/>
                </a:rPr>
                <a:t>(sys)</a:t>
              </a:r>
            </a:p>
          </p:txBody>
        </p:sp>
        <p:sp>
          <p:nvSpPr>
            <p:cNvPr id="35889" name="Rectangle 47"/>
            <p:cNvSpPr/>
            <p:nvPr/>
          </p:nvSpPr>
          <p:spPr>
            <a:xfrm>
              <a:off x="864" y="1872"/>
              <a:ext cx="960" cy="211"/>
            </a:xfrm>
            <a:prstGeom prst="rect">
              <a:avLst/>
            </a:prstGeom>
            <a:solidFill>
              <a:srgbClr val="FFCCFF"/>
            </a:solidFill>
            <a:ln w="9525">
              <a:noFill/>
            </a:ln>
          </p:spPr>
          <p:txBody>
            <a:bodyPr anchor="ctr"/>
            <a:lstStyle/>
            <a:p>
              <a:pPr algn="ctr">
                <a:spcBef>
                  <a:spcPct val="20000"/>
                </a:spcBef>
                <a:buClr>
                  <a:srgbClr val="0000FF"/>
                </a:buClr>
                <a:buSzPct val="80000"/>
                <a:buFont typeface="Wingdings" panose="05000000000000000000" pitchFamily="2" charset="2"/>
                <a:buNone/>
              </a:pPr>
              <a:r>
                <a:rPr lang="zh-CN" altLang="en-US" sz="1600" dirty="0">
                  <a:latin typeface="Arial" panose="020B0604020202020204" pitchFamily="34" charset="0"/>
                  <a:ea typeface="隶书" panose="02010509060101010101" pitchFamily="49" charset="-122"/>
                </a:rPr>
                <a:t> </a:t>
              </a:r>
              <a:r>
                <a:rPr lang="zh-CN" altLang="en-US" sz="2400" b="1" dirty="0">
                  <a:latin typeface="Arial" panose="020B0604020202020204" pitchFamily="34" charset="0"/>
                  <a:ea typeface="隶书" panose="02010509060101010101" pitchFamily="49" charset="-122"/>
                </a:rPr>
                <a:t>用户 </a:t>
              </a:r>
              <a:r>
                <a:rPr lang="en-US" altLang="zh-CN" sz="2400" b="1" dirty="0">
                  <a:latin typeface="Arial" panose="020B0604020202020204" pitchFamily="34" charset="0"/>
                  <a:ea typeface="隶书" panose="02010509060101010101" pitchFamily="49" charset="-122"/>
                </a:rPr>
                <a:t>(usr)</a:t>
              </a:r>
            </a:p>
          </p:txBody>
        </p:sp>
        <p:sp>
          <p:nvSpPr>
            <p:cNvPr id="35890" name="Line 48"/>
            <p:cNvSpPr/>
            <p:nvPr/>
          </p:nvSpPr>
          <p:spPr>
            <a:xfrm>
              <a:off x="864" y="1872"/>
              <a:ext cx="960" cy="0"/>
            </a:xfrm>
            <a:prstGeom prst="line">
              <a:avLst/>
            </a:prstGeom>
            <a:ln w="28575" cap="sq" cmpd="sng">
              <a:solidFill>
                <a:schemeClr val="tx1"/>
              </a:solidFill>
              <a:prstDash val="solid"/>
              <a:headEnd type="none" w="med" len="med"/>
              <a:tailEnd type="none" w="med" len="med"/>
            </a:ln>
          </p:spPr>
        </p:sp>
        <p:sp>
          <p:nvSpPr>
            <p:cNvPr id="35891" name="Line 49"/>
            <p:cNvSpPr/>
            <p:nvPr/>
          </p:nvSpPr>
          <p:spPr>
            <a:xfrm>
              <a:off x="864" y="2083"/>
              <a:ext cx="960" cy="0"/>
            </a:xfrm>
            <a:prstGeom prst="line">
              <a:avLst/>
            </a:prstGeom>
            <a:ln w="12700" cap="flat" cmpd="sng">
              <a:solidFill>
                <a:schemeClr val="tx1"/>
              </a:solidFill>
              <a:prstDash val="solid"/>
              <a:headEnd type="none" w="med" len="med"/>
              <a:tailEnd type="none" w="med" len="med"/>
            </a:ln>
          </p:spPr>
        </p:sp>
        <p:sp>
          <p:nvSpPr>
            <p:cNvPr id="35892" name="Line 50"/>
            <p:cNvSpPr/>
            <p:nvPr/>
          </p:nvSpPr>
          <p:spPr>
            <a:xfrm>
              <a:off x="864" y="2448"/>
              <a:ext cx="960" cy="0"/>
            </a:xfrm>
            <a:prstGeom prst="line">
              <a:avLst/>
            </a:prstGeom>
            <a:ln w="28575" cap="sq" cmpd="sng">
              <a:solidFill>
                <a:schemeClr val="tx1"/>
              </a:solidFill>
              <a:prstDash val="solid"/>
              <a:headEnd type="none" w="med" len="med"/>
              <a:tailEnd type="none" w="med" len="med"/>
            </a:ln>
          </p:spPr>
        </p:sp>
        <p:sp>
          <p:nvSpPr>
            <p:cNvPr id="35893" name="Line 51"/>
            <p:cNvSpPr/>
            <p:nvPr/>
          </p:nvSpPr>
          <p:spPr>
            <a:xfrm>
              <a:off x="864" y="1872"/>
              <a:ext cx="0" cy="576"/>
            </a:xfrm>
            <a:prstGeom prst="line">
              <a:avLst/>
            </a:prstGeom>
            <a:ln w="28575" cap="sq" cmpd="sng">
              <a:solidFill>
                <a:schemeClr val="tx1"/>
              </a:solidFill>
              <a:prstDash val="solid"/>
              <a:headEnd type="none" w="med" len="med"/>
              <a:tailEnd type="none" w="med" len="med"/>
            </a:ln>
          </p:spPr>
        </p:sp>
        <p:sp>
          <p:nvSpPr>
            <p:cNvPr id="35894" name="Line 52"/>
            <p:cNvSpPr/>
            <p:nvPr/>
          </p:nvSpPr>
          <p:spPr>
            <a:xfrm>
              <a:off x="1824" y="1872"/>
              <a:ext cx="0" cy="576"/>
            </a:xfrm>
            <a:prstGeom prst="line">
              <a:avLst/>
            </a:prstGeom>
            <a:ln w="28575" cap="sq"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5279"/>
                                        </p:tgtEl>
                                        <p:attrNameLst>
                                          <p:attrName>style.visibility</p:attrName>
                                        </p:attrNameLst>
                                      </p:cBhvr>
                                      <p:to>
                                        <p:strVal val="visible"/>
                                      </p:to>
                                    </p:set>
                                    <p:animEffect transition="in" filter="dissolve">
                                      <p:cBhvr>
                                        <p:cTn id="7" dur="500"/>
                                        <p:tgtEl>
                                          <p:spTgt spid="735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4450" name="Group 2"/>
          <p:cNvGraphicFramePr>
            <a:graphicFrameLocks noGrp="1"/>
          </p:cNvGraphicFramePr>
          <p:nvPr/>
        </p:nvGraphicFramePr>
        <p:xfrm>
          <a:off x="457200" y="690563"/>
          <a:ext cx="8305800" cy="6096000"/>
        </p:xfrm>
        <a:graphic>
          <a:graphicData uri="http://schemas.openxmlformats.org/drawingml/2006/table">
            <a:tbl>
              <a:tblPr/>
              <a:tblGrid>
                <a:gridCol w="685800">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957262">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203200">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寄存器类别</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寄存器在汇编中的名称</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各模式下实际访问的寄存器</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3200">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用户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系统</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管理</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中止</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未定义</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中断</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快中断</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203200">
                <a:tc rowSpan="1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通用寄存器和程序计数器</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R0(a1)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R1(a2)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R2(a3)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R2</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R3(a4)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R3</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R4(v1)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R4</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R5(v2)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R5</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R6(v3)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R6</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R7(v4)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R7</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9"/>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R8(v5)</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R8</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R8_fiq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0"/>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R9(SB,v6)</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R9</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R9_fiq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1"/>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R10(SL,v7)</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R10_fiq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2"/>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R11(FP,v8)</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R11_fiq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3"/>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R12(IP)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R12_fiq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4"/>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R13(SP)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R13_svc</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R13_abt</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R13_und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R13_irq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R13_fiq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5"/>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R14(LR)</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R14_svc</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R14_abt</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R14_und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R14_irq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R14_fiq</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6"/>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R15(PC)</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R15</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7"/>
                  </a:ext>
                </a:extLst>
              </a:tr>
              <a:tr h="203200">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状态寄存器</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CPSR</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CPSR</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8"/>
                  </a:ext>
                </a:extLst>
              </a:tr>
              <a:tr h="2032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SPSR</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无</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tc>
                  <a:txBody>
                    <a:bodyPr/>
                    <a:lstStyle/>
                    <a:p>
                      <a:pPr marL="0" marR="0" lvl="0" indent="0" algn="ctr" defTabSz="914400" rtl="0" eaLnBrk="0" fontAlgn="base" latinLnBrk="0" hangingPunct="0">
                        <a:lnSpc>
                          <a:spcPct val="100000"/>
                        </a:lnSpc>
                        <a:spcBef>
                          <a:spcPct val="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SPSR_svc</a:t>
                      </a:r>
                      <a:endParaRPr kumimoji="1" lang="en-US" altLang="zh-CN"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SPSR_abt</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SPSR_und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a:ln>
                            <a:noFill/>
                          </a:ln>
                          <a:solidFill>
                            <a:schemeClr val="tx1"/>
                          </a:solidFill>
                          <a:effectLst/>
                          <a:latin typeface="Arial" panose="020B0604020202020204" pitchFamily="34" charset="0"/>
                          <a:ea typeface="隶书" panose="02010509060101010101" pitchFamily="49" charset="-122"/>
                        </a:rPr>
                        <a:t>SPSR_irq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SPSR_fiq</a:t>
                      </a:r>
                      <a:endParaRPr kumimoji="1" lang="en-US" altLang="zh-CN" sz="1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9"/>
                  </a:ext>
                </a:extLst>
              </a:tr>
            </a:tbl>
          </a:graphicData>
        </a:graphic>
      </p:graphicFrame>
      <p:grpSp>
        <p:nvGrpSpPr>
          <p:cNvPr id="2" name="Group 112"/>
          <p:cNvGrpSpPr/>
          <p:nvPr/>
        </p:nvGrpSpPr>
        <p:grpSpPr>
          <a:xfrm>
            <a:off x="2320925" y="990600"/>
            <a:ext cx="6443663" cy="5761038"/>
            <a:chOff x="851" y="346"/>
            <a:chExt cx="4059" cy="3629"/>
          </a:xfrm>
        </p:grpSpPr>
        <p:sp>
          <p:nvSpPr>
            <p:cNvPr id="37143" name="Rectangle 113"/>
            <p:cNvSpPr/>
            <p:nvPr/>
          </p:nvSpPr>
          <p:spPr>
            <a:xfrm>
              <a:off x="851" y="3784"/>
              <a:ext cx="117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latin typeface="Arial" panose="020B0604020202020204" pitchFamily="34" charset="0"/>
                  <a:ea typeface="隶书" panose="02010509060101010101" pitchFamily="49" charset="-122"/>
                </a:rPr>
                <a:t>无</a:t>
              </a:r>
            </a:p>
          </p:txBody>
        </p:sp>
        <p:sp>
          <p:nvSpPr>
            <p:cNvPr id="37144" name="Rectangle 114"/>
            <p:cNvSpPr/>
            <p:nvPr/>
          </p:nvSpPr>
          <p:spPr>
            <a:xfrm>
              <a:off x="851" y="3593"/>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145" name="Rectangle 115"/>
            <p:cNvSpPr/>
            <p:nvPr/>
          </p:nvSpPr>
          <p:spPr>
            <a:xfrm>
              <a:off x="851" y="3402"/>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146" name="Rectangle 116"/>
            <p:cNvSpPr/>
            <p:nvPr/>
          </p:nvSpPr>
          <p:spPr>
            <a:xfrm>
              <a:off x="851" y="3211"/>
              <a:ext cx="117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a:t>
              </a:r>
            </a:p>
          </p:txBody>
        </p:sp>
        <p:sp>
          <p:nvSpPr>
            <p:cNvPr id="37147" name="Rectangle 117"/>
            <p:cNvSpPr/>
            <p:nvPr/>
          </p:nvSpPr>
          <p:spPr>
            <a:xfrm>
              <a:off x="851" y="3020"/>
              <a:ext cx="117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a:t>
              </a:r>
            </a:p>
          </p:txBody>
        </p:sp>
        <p:sp>
          <p:nvSpPr>
            <p:cNvPr id="37148" name="Rectangle 118"/>
            <p:cNvSpPr/>
            <p:nvPr/>
          </p:nvSpPr>
          <p:spPr>
            <a:xfrm>
              <a:off x="851" y="2829"/>
              <a:ext cx="348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149" name="Rectangle 119"/>
            <p:cNvSpPr/>
            <p:nvPr/>
          </p:nvSpPr>
          <p:spPr>
            <a:xfrm>
              <a:off x="851" y="2638"/>
              <a:ext cx="348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150" name="Rectangle 120"/>
            <p:cNvSpPr/>
            <p:nvPr/>
          </p:nvSpPr>
          <p:spPr>
            <a:xfrm>
              <a:off x="851" y="2447"/>
              <a:ext cx="348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151" name="Rectangle 121"/>
            <p:cNvSpPr/>
            <p:nvPr/>
          </p:nvSpPr>
          <p:spPr>
            <a:xfrm>
              <a:off x="851" y="2256"/>
              <a:ext cx="348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152" name="Rectangle 122"/>
            <p:cNvSpPr/>
            <p:nvPr/>
          </p:nvSpPr>
          <p:spPr>
            <a:xfrm>
              <a:off x="851" y="2065"/>
              <a:ext cx="348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153" name="Rectangle 123"/>
            <p:cNvSpPr/>
            <p:nvPr/>
          </p:nvSpPr>
          <p:spPr>
            <a:xfrm>
              <a:off x="851" y="1874"/>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154" name="Rectangle 124"/>
            <p:cNvSpPr/>
            <p:nvPr/>
          </p:nvSpPr>
          <p:spPr>
            <a:xfrm>
              <a:off x="851" y="1683"/>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155" name="Rectangle 125"/>
            <p:cNvSpPr/>
            <p:nvPr/>
          </p:nvSpPr>
          <p:spPr>
            <a:xfrm>
              <a:off x="851" y="1492"/>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156" name="Rectangle 126"/>
            <p:cNvSpPr/>
            <p:nvPr/>
          </p:nvSpPr>
          <p:spPr>
            <a:xfrm>
              <a:off x="851" y="1301"/>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157" name="Rectangle 127"/>
            <p:cNvSpPr/>
            <p:nvPr/>
          </p:nvSpPr>
          <p:spPr>
            <a:xfrm>
              <a:off x="851" y="1110"/>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158" name="Rectangle 128"/>
            <p:cNvSpPr/>
            <p:nvPr/>
          </p:nvSpPr>
          <p:spPr>
            <a:xfrm>
              <a:off x="851" y="919"/>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159" name="Rectangle 129"/>
            <p:cNvSpPr/>
            <p:nvPr/>
          </p:nvSpPr>
          <p:spPr>
            <a:xfrm>
              <a:off x="851" y="728"/>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160" name="Rectangle 130"/>
            <p:cNvSpPr/>
            <p:nvPr/>
          </p:nvSpPr>
          <p:spPr>
            <a:xfrm>
              <a:off x="851" y="537"/>
              <a:ext cx="4059"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161" name="Rectangle 131"/>
            <p:cNvSpPr/>
            <p:nvPr/>
          </p:nvSpPr>
          <p:spPr>
            <a:xfrm>
              <a:off x="851" y="346"/>
              <a:ext cx="603" cy="191"/>
            </a:xfrm>
            <a:prstGeom prst="rect">
              <a:avLst/>
            </a:prstGeom>
            <a:solidFill>
              <a:srgbClr val="CCFFCC"/>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用户</a:t>
              </a:r>
            </a:p>
          </p:txBody>
        </p:sp>
      </p:grpSp>
      <p:grpSp>
        <p:nvGrpSpPr>
          <p:cNvPr id="3" name="Group 132"/>
          <p:cNvGrpSpPr/>
          <p:nvPr/>
        </p:nvGrpSpPr>
        <p:grpSpPr>
          <a:xfrm>
            <a:off x="2320925" y="990600"/>
            <a:ext cx="6443663" cy="5761038"/>
            <a:chOff x="851" y="346"/>
            <a:chExt cx="4059" cy="3629"/>
          </a:xfrm>
        </p:grpSpPr>
        <p:sp>
          <p:nvSpPr>
            <p:cNvPr id="37124" name="Rectangle 133"/>
            <p:cNvSpPr/>
            <p:nvPr/>
          </p:nvSpPr>
          <p:spPr>
            <a:xfrm>
              <a:off x="851" y="3784"/>
              <a:ext cx="117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latin typeface="Arial" panose="020B0604020202020204" pitchFamily="34" charset="0"/>
                  <a:ea typeface="隶书" panose="02010509060101010101" pitchFamily="49" charset="-122"/>
                </a:rPr>
                <a:t>无</a:t>
              </a:r>
            </a:p>
          </p:txBody>
        </p:sp>
        <p:sp>
          <p:nvSpPr>
            <p:cNvPr id="37125" name="Rectangle 134"/>
            <p:cNvSpPr/>
            <p:nvPr/>
          </p:nvSpPr>
          <p:spPr>
            <a:xfrm>
              <a:off x="851" y="3593"/>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126" name="Rectangle 135"/>
            <p:cNvSpPr/>
            <p:nvPr/>
          </p:nvSpPr>
          <p:spPr>
            <a:xfrm>
              <a:off x="851" y="3402"/>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127" name="Rectangle 136"/>
            <p:cNvSpPr/>
            <p:nvPr/>
          </p:nvSpPr>
          <p:spPr>
            <a:xfrm>
              <a:off x="851" y="3211"/>
              <a:ext cx="117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a:t>
              </a:r>
            </a:p>
          </p:txBody>
        </p:sp>
        <p:sp>
          <p:nvSpPr>
            <p:cNvPr id="37128" name="Rectangle 137"/>
            <p:cNvSpPr/>
            <p:nvPr/>
          </p:nvSpPr>
          <p:spPr>
            <a:xfrm>
              <a:off x="851" y="3020"/>
              <a:ext cx="117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a:t>
              </a:r>
            </a:p>
          </p:txBody>
        </p:sp>
        <p:sp>
          <p:nvSpPr>
            <p:cNvPr id="37129" name="Rectangle 138"/>
            <p:cNvSpPr/>
            <p:nvPr/>
          </p:nvSpPr>
          <p:spPr>
            <a:xfrm>
              <a:off x="851" y="2829"/>
              <a:ext cx="3483"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130" name="Rectangle 139"/>
            <p:cNvSpPr/>
            <p:nvPr/>
          </p:nvSpPr>
          <p:spPr>
            <a:xfrm>
              <a:off x="851" y="2638"/>
              <a:ext cx="3483"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131" name="Rectangle 140"/>
            <p:cNvSpPr/>
            <p:nvPr/>
          </p:nvSpPr>
          <p:spPr>
            <a:xfrm>
              <a:off x="851" y="2447"/>
              <a:ext cx="3483"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132" name="Rectangle 141"/>
            <p:cNvSpPr/>
            <p:nvPr/>
          </p:nvSpPr>
          <p:spPr>
            <a:xfrm>
              <a:off x="851" y="2256"/>
              <a:ext cx="3483"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133" name="Rectangle 142"/>
            <p:cNvSpPr/>
            <p:nvPr/>
          </p:nvSpPr>
          <p:spPr>
            <a:xfrm>
              <a:off x="851" y="2065"/>
              <a:ext cx="3483"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134" name="Rectangle 143"/>
            <p:cNvSpPr/>
            <p:nvPr/>
          </p:nvSpPr>
          <p:spPr>
            <a:xfrm>
              <a:off x="851" y="1874"/>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135" name="Rectangle 144"/>
            <p:cNvSpPr/>
            <p:nvPr/>
          </p:nvSpPr>
          <p:spPr>
            <a:xfrm>
              <a:off x="851" y="1683"/>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136" name="Rectangle 145"/>
            <p:cNvSpPr/>
            <p:nvPr/>
          </p:nvSpPr>
          <p:spPr>
            <a:xfrm>
              <a:off x="851" y="1492"/>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137" name="Rectangle 146"/>
            <p:cNvSpPr/>
            <p:nvPr/>
          </p:nvSpPr>
          <p:spPr>
            <a:xfrm>
              <a:off x="851" y="1301"/>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138" name="Rectangle 147"/>
            <p:cNvSpPr/>
            <p:nvPr/>
          </p:nvSpPr>
          <p:spPr>
            <a:xfrm>
              <a:off x="851" y="1110"/>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139" name="Rectangle 148"/>
            <p:cNvSpPr/>
            <p:nvPr/>
          </p:nvSpPr>
          <p:spPr>
            <a:xfrm>
              <a:off x="851" y="919"/>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140" name="Rectangle 149"/>
            <p:cNvSpPr/>
            <p:nvPr/>
          </p:nvSpPr>
          <p:spPr>
            <a:xfrm>
              <a:off x="851" y="728"/>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141" name="Rectangle 150"/>
            <p:cNvSpPr/>
            <p:nvPr/>
          </p:nvSpPr>
          <p:spPr>
            <a:xfrm>
              <a:off x="851" y="537"/>
              <a:ext cx="4059"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142" name="Rectangle 151"/>
            <p:cNvSpPr/>
            <p:nvPr/>
          </p:nvSpPr>
          <p:spPr>
            <a:xfrm>
              <a:off x="1454" y="346"/>
              <a:ext cx="576" cy="191"/>
            </a:xfrm>
            <a:prstGeom prst="rect">
              <a:avLst/>
            </a:prstGeom>
            <a:solidFill>
              <a:srgbClr val="FFCC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系统</a:t>
              </a:r>
            </a:p>
          </p:txBody>
        </p:sp>
      </p:grpSp>
      <p:grpSp>
        <p:nvGrpSpPr>
          <p:cNvPr id="4" name="Group 152"/>
          <p:cNvGrpSpPr/>
          <p:nvPr/>
        </p:nvGrpSpPr>
        <p:grpSpPr>
          <a:xfrm>
            <a:off x="2320925" y="990600"/>
            <a:ext cx="6443663" cy="5741988"/>
            <a:chOff x="851" y="346"/>
            <a:chExt cx="4059" cy="3617"/>
          </a:xfrm>
        </p:grpSpPr>
        <p:sp>
          <p:nvSpPr>
            <p:cNvPr id="37105" name="Rectangle 153"/>
            <p:cNvSpPr/>
            <p:nvPr/>
          </p:nvSpPr>
          <p:spPr>
            <a:xfrm>
              <a:off x="2044" y="3772"/>
              <a:ext cx="576"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eaLnBrk="0" hangingPunct="0">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SPSR_svc</a:t>
              </a:r>
            </a:p>
          </p:txBody>
        </p:sp>
        <p:sp>
          <p:nvSpPr>
            <p:cNvPr id="37106" name="Rectangle 154"/>
            <p:cNvSpPr/>
            <p:nvPr/>
          </p:nvSpPr>
          <p:spPr>
            <a:xfrm>
              <a:off x="851" y="3593"/>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107" name="Rectangle 155"/>
            <p:cNvSpPr/>
            <p:nvPr/>
          </p:nvSpPr>
          <p:spPr>
            <a:xfrm>
              <a:off x="851" y="3402"/>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108" name="Rectangle 156"/>
            <p:cNvSpPr/>
            <p:nvPr/>
          </p:nvSpPr>
          <p:spPr>
            <a:xfrm>
              <a:off x="2030" y="3211"/>
              <a:ext cx="576"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R14_svc</a:t>
              </a:r>
            </a:p>
          </p:txBody>
        </p:sp>
        <p:sp>
          <p:nvSpPr>
            <p:cNvPr id="37109" name="Rectangle 157"/>
            <p:cNvSpPr/>
            <p:nvPr/>
          </p:nvSpPr>
          <p:spPr>
            <a:xfrm>
              <a:off x="2030" y="3020"/>
              <a:ext cx="576"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R13_svc</a:t>
              </a:r>
            </a:p>
          </p:txBody>
        </p:sp>
        <p:sp>
          <p:nvSpPr>
            <p:cNvPr id="37110" name="Rectangle 158"/>
            <p:cNvSpPr/>
            <p:nvPr/>
          </p:nvSpPr>
          <p:spPr>
            <a:xfrm>
              <a:off x="851" y="2829"/>
              <a:ext cx="3483"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111" name="Rectangle 159"/>
            <p:cNvSpPr/>
            <p:nvPr/>
          </p:nvSpPr>
          <p:spPr>
            <a:xfrm>
              <a:off x="851" y="2638"/>
              <a:ext cx="3483"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112" name="Rectangle 160"/>
            <p:cNvSpPr/>
            <p:nvPr/>
          </p:nvSpPr>
          <p:spPr>
            <a:xfrm>
              <a:off x="851" y="2447"/>
              <a:ext cx="3483"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113" name="Rectangle 161"/>
            <p:cNvSpPr/>
            <p:nvPr/>
          </p:nvSpPr>
          <p:spPr>
            <a:xfrm>
              <a:off x="851" y="2256"/>
              <a:ext cx="3483"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114" name="Rectangle 162"/>
            <p:cNvSpPr/>
            <p:nvPr/>
          </p:nvSpPr>
          <p:spPr>
            <a:xfrm>
              <a:off x="851" y="2065"/>
              <a:ext cx="3483"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115" name="Rectangle 163"/>
            <p:cNvSpPr/>
            <p:nvPr/>
          </p:nvSpPr>
          <p:spPr>
            <a:xfrm>
              <a:off x="851" y="1874"/>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116" name="Rectangle 164"/>
            <p:cNvSpPr/>
            <p:nvPr/>
          </p:nvSpPr>
          <p:spPr>
            <a:xfrm>
              <a:off x="851" y="1683"/>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117" name="Rectangle 165"/>
            <p:cNvSpPr/>
            <p:nvPr/>
          </p:nvSpPr>
          <p:spPr>
            <a:xfrm>
              <a:off x="851" y="1492"/>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118" name="Rectangle 166"/>
            <p:cNvSpPr/>
            <p:nvPr/>
          </p:nvSpPr>
          <p:spPr>
            <a:xfrm>
              <a:off x="851" y="1301"/>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119" name="Rectangle 167"/>
            <p:cNvSpPr/>
            <p:nvPr/>
          </p:nvSpPr>
          <p:spPr>
            <a:xfrm>
              <a:off x="851" y="1110"/>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120" name="Rectangle 168"/>
            <p:cNvSpPr/>
            <p:nvPr/>
          </p:nvSpPr>
          <p:spPr>
            <a:xfrm>
              <a:off x="851" y="919"/>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121" name="Rectangle 169"/>
            <p:cNvSpPr/>
            <p:nvPr/>
          </p:nvSpPr>
          <p:spPr>
            <a:xfrm>
              <a:off x="851" y="728"/>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122" name="Rectangle 170"/>
            <p:cNvSpPr/>
            <p:nvPr/>
          </p:nvSpPr>
          <p:spPr>
            <a:xfrm>
              <a:off x="851" y="537"/>
              <a:ext cx="4059"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123" name="Rectangle 171"/>
            <p:cNvSpPr/>
            <p:nvPr/>
          </p:nvSpPr>
          <p:spPr>
            <a:xfrm>
              <a:off x="2030" y="346"/>
              <a:ext cx="576" cy="191"/>
            </a:xfrm>
            <a:prstGeom prst="rect">
              <a:avLst/>
            </a:prstGeom>
            <a:solidFill>
              <a:srgbClr val="99FF99"/>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管理</a:t>
              </a:r>
            </a:p>
          </p:txBody>
        </p:sp>
      </p:grpSp>
      <p:grpSp>
        <p:nvGrpSpPr>
          <p:cNvPr id="5" name="Group 172"/>
          <p:cNvGrpSpPr/>
          <p:nvPr/>
        </p:nvGrpSpPr>
        <p:grpSpPr>
          <a:xfrm>
            <a:off x="2320925" y="990600"/>
            <a:ext cx="6443663" cy="5761038"/>
            <a:chOff x="851" y="346"/>
            <a:chExt cx="4059" cy="3629"/>
          </a:xfrm>
        </p:grpSpPr>
        <p:sp>
          <p:nvSpPr>
            <p:cNvPr id="37086" name="Rectangle 173"/>
            <p:cNvSpPr/>
            <p:nvPr/>
          </p:nvSpPr>
          <p:spPr>
            <a:xfrm>
              <a:off x="2606" y="3784"/>
              <a:ext cx="576"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SPSR_abt</a:t>
              </a:r>
            </a:p>
          </p:txBody>
        </p:sp>
        <p:sp>
          <p:nvSpPr>
            <p:cNvPr id="37087" name="Rectangle 174"/>
            <p:cNvSpPr/>
            <p:nvPr/>
          </p:nvSpPr>
          <p:spPr>
            <a:xfrm>
              <a:off x="851" y="3593"/>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088" name="Rectangle 175"/>
            <p:cNvSpPr/>
            <p:nvPr/>
          </p:nvSpPr>
          <p:spPr>
            <a:xfrm>
              <a:off x="851" y="3402"/>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089" name="Rectangle 176"/>
            <p:cNvSpPr/>
            <p:nvPr/>
          </p:nvSpPr>
          <p:spPr>
            <a:xfrm>
              <a:off x="2606" y="3211"/>
              <a:ext cx="576"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R14_abt</a:t>
              </a:r>
            </a:p>
          </p:txBody>
        </p:sp>
        <p:sp>
          <p:nvSpPr>
            <p:cNvPr id="37090" name="Rectangle 177"/>
            <p:cNvSpPr/>
            <p:nvPr/>
          </p:nvSpPr>
          <p:spPr>
            <a:xfrm>
              <a:off x="2606" y="3020"/>
              <a:ext cx="576"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R13_abt</a:t>
              </a:r>
            </a:p>
          </p:txBody>
        </p:sp>
        <p:sp>
          <p:nvSpPr>
            <p:cNvPr id="37091" name="Rectangle 178"/>
            <p:cNvSpPr/>
            <p:nvPr/>
          </p:nvSpPr>
          <p:spPr>
            <a:xfrm>
              <a:off x="851" y="2829"/>
              <a:ext cx="3483"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092" name="Rectangle 179"/>
            <p:cNvSpPr/>
            <p:nvPr/>
          </p:nvSpPr>
          <p:spPr>
            <a:xfrm>
              <a:off x="851" y="2638"/>
              <a:ext cx="3483"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093" name="Rectangle 180"/>
            <p:cNvSpPr/>
            <p:nvPr/>
          </p:nvSpPr>
          <p:spPr>
            <a:xfrm>
              <a:off x="851" y="2447"/>
              <a:ext cx="3483"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094" name="Rectangle 181"/>
            <p:cNvSpPr/>
            <p:nvPr/>
          </p:nvSpPr>
          <p:spPr>
            <a:xfrm>
              <a:off x="851" y="2256"/>
              <a:ext cx="3483"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095" name="Rectangle 182"/>
            <p:cNvSpPr/>
            <p:nvPr/>
          </p:nvSpPr>
          <p:spPr>
            <a:xfrm>
              <a:off x="851" y="2065"/>
              <a:ext cx="3483"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096" name="Rectangle 183"/>
            <p:cNvSpPr/>
            <p:nvPr/>
          </p:nvSpPr>
          <p:spPr>
            <a:xfrm>
              <a:off x="851" y="1874"/>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097" name="Rectangle 184"/>
            <p:cNvSpPr/>
            <p:nvPr/>
          </p:nvSpPr>
          <p:spPr>
            <a:xfrm>
              <a:off x="851" y="1683"/>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098" name="Rectangle 185"/>
            <p:cNvSpPr/>
            <p:nvPr/>
          </p:nvSpPr>
          <p:spPr>
            <a:xfrm>
              <a:off x="851" y="1492"/>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099" name="Rectangle 186"/>
            <p:cNvSpPr/>
            <p:nvPr/>
          </p:nvSpPr>
          <p:spPr>
            <a:xfrm>
              <a:off x="851" y="1301"/>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100" name="Rectangle 187"/>
            <p:cNvSpPr/>
            <p:nvPr/>
          </p:nvSpPr>
          <p:spPr>
            <a:xfrm>
              <a:off x="851" y="1110"/>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101" name="Rectangle 188"/>
            <p:cNvSpPr/>
            <p:nvPr/>
          </p:nvSpPr>
          <p:spPr>
            <a:xfrm>
              <a:off x="851" y="919"/>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102" name="Rectangle 189"/>
            <p:cNvSpPr/>
            <p:nvPr/>
          </p:nvSpPr>
          <p:spPr>
            <a:xfrm>
              <a:off x="851" y="728"/>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103" name="Rectangle 190"/>
            <p:cNvSpPr/>
            <p:nvPr/>
          </p:nvSpPr>
          <p:spPr>
            <a:xfrm>
              <a:off x="851" y="537"/>
              <a:ext cx="4059"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104" name="Rectangle 191"/>
            <p:cNvSpPr/>
            <p:nvPr/>
          </p:nvSpPr>
          <p:spPr>
            <a:xfrm>
              <a:off x="2606" y="346"/>
              <a:ext cx="576" cy="191"/>
            </a:xfrm>
            <a:prstGeom prst="rect">
              <a:avLst/>
            </a:prstGeom>
            <a:solidFill>
              <a:schemeClr val="hlink"/>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中止</a:t>
              </a:r>
            </a:p>
          </p:txBody>
        </p:sp>
      </p:grpSp>
      <p:grpSp>
        <p:nvGrpSpPr>
          <p:cNvPr id="6" name="Group 192"/>
          <p:cNvGrpSpPr/>
          <p:nvPr/>
        </p:nvGrpSpPr>
        <p:grpSpPr>
          <a:xfrm>
            <a:off x="2320925" y="990600"/>
            <a:ext cx="6443663" cy="5761038"/>
            <a:chOff x="851" y="346"/>
            <a:chExt cx="4059" cy="3629"/>
          </a:xfrm>
        </p:grpSpPr>
        <p:sp>
          <p:nvSpPr>
            <p:cNvPr id="37067" name="Rectangle 193"/>
            <p:cNvSpPr/>
            <p:nvPr/>
          </p:nvSpPr>
          <p:spPr>
            <a:xfrm>
              <a:off x="3182" y="3784"/>
              <a:ext cx="576"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200" b="1" dirty="0">
                  <a:latin typeface="Arial" panose="020B0604020202020204" pitchFamily="34" charset="0"/>
                  <a:ea typeface="隶书" panose="02010509060101010101" pitchFamily="49" charset="-122"/>
                </a:rPr>
                <a:t>SPSR_und</a:t>
              </a:r>
            </a:p>
          </p:txBody>
        </p:sp>
        <p:sp>
          <p:nvSpPr>
            <p:cNvPr id="37068" name="Rectangle 194"/>
            <p:cNvSpPr/>
            <p:nvPr/>
          </p:nvSpPr>
          <p:spPr>
            <a:xfrm>
              <a:off x="851" y="3593"/>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069" name="Rectangle 195"/>
            <p:cNvSpPr/>
            <p:nvPr/>
          </p:nvSpPr>
          <p:spPr>
            <a:xfrm>
              <a:off x="851" y="3402"/>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070" name="Rectangle 196"/>
            <p:cNvSpPr/>
            <p:nvPr/>
          </p:nvSpPr>
          <p:spPr>
            <a:xfrm>
              <a:off x="3182" y="3211"/>
              <a:ext cx="576"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R14_und</a:t>
              </a:r>
            </a:p>
          </p:txBody>
        </p:sp>
        <p:sp>
          <p:nvSpPr>
            <p:cNvPr id="37071" name="Rectangle 197"/>
            <p:cNvSpPr/>
            <p:nvPr/>
          </p:nvSpPr>
          <p:spPr>
            <a:xfrm>
              <a:off x="3182" y="3020"/>
              <a:ext cx="576"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R13_und</a:t>
              </a:r>
            </a:p>
          </p:txBody>
        </p:sp>
        <p:sp>
          <p:nvSpPr>
            <p:cNvPr id="37072" name="Rectangle 198"/>
            <p:cNvSpPr/>
            <p:nvPr/>
          </p:nvSpPr>
          <p:spPr>
            <a:xfrm>
              <a:off x="851" y="2829"/>
              <a:ext cx="3483"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073" name="Rectangle 199"/>
            <p:cNvSpPr/>
            <p:nvPr/>
          </p:nvSpPr>
          <p:spPr>
            <a:xfrm>
              <a:off x="851" y="2638"/>
              <a:ext cx="3483"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074" name="Rectangle 200"/>
            <p:cNvSpPr/>
            <p:nvPr/>
          </p:nvSpPr>
          <p:spPr>
            <a:xfrm>
              <a:off x="851" y="2447"/>
              <a:ext cx="3483"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075" name="Rectangle 201"/>
            <p:cNvSpPr/>
            <p:nvPr/>
          </p:nvSpPr>
          <p:spPr>
            <a:xfrm>
              <a:off x="851" y="2256"/>
              <a:ext cx="3483"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076" name="Rectangle 202"/>
            <p:cNvSpPr/>
            <p:nvPr/>
          </p:nvSpPr>
          <p:spPr>
            <a:xfrm>
              <a:off x="851" y="2065"/>
              <a:ext cx="3483"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077" name="Rectangle 203"/>
            <p:cNvSpPr/>
            <p:nvPr/>
          </p:nvSpPr>
          <p:spPr>
            <a:xfrm>
              <a:off x="851" y="1874"/>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078" name="Rectangle 204"/>
            <p:cNvSpPr/>
            <p:nvPr/>
          </p:nvSpPr>
          <p:spPr>
            <a:xfrm>
              <a:off x="851" y="1683"/>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079" name="Rectangle 205"/>
            <p:cNvSpPr/>
            <p:nvPr/>
          </p:nvSpPr>
          <p:spPr>
            <a:xfrm>
              <a:off x="851" y="1492"/>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080" name="Rectangle 206"/>
            <p:cNvSpPr/>
            <p:nvPr/>
          </p:nvSpPr>
          <p:spPr>
            <a:xfrm>
              <a:off x="851" y="1301"/>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081" name="Rectangle 207"/>
            <p:cNvSpPr/>
            <p:nvPr/>
          </p:nvSpPr>
          <p:spPr>
            <a:xfrm>
              <a:off x="851" y="1110"/>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082" name="Rectangle 208"/>
            <p:cNvSpPr/>
            <p:nvPr/>
          </p:nvSpPr>
          <p:spPr>
            <a:xfrm>
              <a:off x="851" y="919"/>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083" name="Rectangle 209"/>
            <p:cNvSpPr/>
            <p:nvPr/>
          </p:nvSpPr>
          <p:spPr>
            <a:xfrm>
              <a:off x="851" y="728"/>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084" name="Rectangle 210"/>
            <p:cNvSpPr/>
            <p:nvPr/>
          </p:nvSpPr>
          <p:spPr>
            <a:xfrm>
              <a:off x="851" y="537"/>
              <a:ext cx="4059"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085" name="Rectangle 211"/>
            <p:cNvSpPr/>
            <p:nvPr/>
          </p:nvSpPr>
          <p:spPr>
            <a:xfrm>
              <a:off x="3182" y="346"/>
              <a:ext cx="576" cy="191"/>
            </a:xfrm>
            <a:prstGeom prst="rect">
              <a:avLst/>
            </a:prstGeom>
            <a:solidFill>
              <a:srgbClr val="00FF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未定义</a:t>
              </a:r>
            </a:p>
          </p:txBody>
        </p:sp>
      </p:grpSp>
      <p:grpSp>
        <p:nvGrpSpPr>
          <p:cNvPr id="7" name="Group 212"/>
          <p:cNvGrpSpPr/>
          <p:nvPr/>
        </p:nvGrpSpPr>
        <p:grpSpPr>
          <a:xfrm>
            <a:off x="2320925" y="990600"/>
            <a:ext cx="6443663" cy="5761038"/>
            <a:chOff x="851" y="346"/>
            <a:chExt cx="4059" cy="3629"/>
          </a:xfrm>
        </p:grpSpPr>
        <p:sp>
          <p:nvSpPr>
            <p:cNvPr id="37048" name="Rectangle 213"/>
            <p:cNvSpPr/>
            <p:nvPr/>
          </p:nvSpPr>
          <p:spPr>
            <a:xfrm>
              <a:off x="3758" y="3784"/>
              <a:ext cx="576"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SPSR_irq</a:t>
              </a:r>
            </a:p>
          </p:txBody>
        </p:sp>
        <p:sp>
          <p:nvSpPr>
            <p:cNvPr id="37049" name="Rectangle 214"/>
            <p:cNvSpPr/>
            <p:nvPr/>
          </p:nvSpPr>
          <p:spPr>
            <a:xfrm>
              <a:off x="851" y="3593"/>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050" name="Rectangle 215"/>
            <p:cNvSpPr/>
            <p:nvPr/>
          </p:nvSpPr>
          <p:spPr>
            <a:xfrm>
              <a:off x="851" y="3402"/>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051" name="Rectangle 216"/>
            <p:cNvSpPr/>
            <p:nvPr/>
          </p:nvSpPr>
          <p:spPr>
            <a:xfrm>
              <a:off x="3758" y="3211"/>
              <a:ext cx="576"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R14_irq</a:t>
              </a:r>
            </a:p>
          </p:txBody>
        </p:sp>
        <p:sp>
          <p:nvSpPr>
            <p:cNvPr id="37052" name="Rectangle 217"/>
            <p:cNvSpPr/>
            <p:nvPr/>
          </p:nvSpPr>
          <p:spPr>
            <a:xfrm>
              <a:off x="3758" y="3020"/>
              <a:ext cx="576"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R13_irq</a:t>
              </a:r>
            </a:p>
          </p:txBody>
        </p:sp>
        <p:sp>
          <p:nvSpPr>
            <p:cNvPr id="37053" name="Rectangle 218"/>
            <p:cNvSpPr/>
            <p:nvPr/>
          </p:nvSpPr>
          <p:spPr>
            <a:xfrm>
              <a:off x="851" y="2829"/>
              <a:ext cx="3483"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054" name="Rectangle 219"/>
            <p:cNvSpPr/>
            <p:nvPr/>
          </p:nvSpPr>
          <p:spPr>
            <a:xfrm>
              <a:off x="851" y="2638"/>
              <a:ext cx="3483"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055" name="Rectangle 220"/>
            <p:cNvSpPr/>
            <p:nvPr/>
          </p:nvSpPr>
          <p:spPr>
            <a:xfrm>
              <a:off x="851" y="2447"/>
              <a:ext cx="3483"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056" name="Rectangle 221"/>
            <p:cNvSpPr/>
            <p:nvPr/>
          </p:nvSpPr>
          <p:spPr>
            <a:xfrm>
              <a:off x="851" y="2256"/>
              <a:ext cx="3483"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057" name="Rectangle 222"/>
            <p:cNvSpPr/>
            <p:nvPr/>
          </p:nvSpPr>
          <p:spPr>
            <a:xfrm>
              <a:off x="851" y="2065"/>
              <a:ext cx="3483"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058" name="Rectangle 223"/>
            <p:cNvSpPr/>
            <p:nvPr/>
          </p:nvSpPr>
          <p:spPr>
            <a:xfrm>
              <a:off x="851" y="1874"/>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059" name="Rectangle 224"/>
            <p:cNvSpPr/>
            <p:nvPr/>
          </p:nvSpPr>
          <p:spPr>
            <a:xfrm>
              <a:off x="851" y="1683"/>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060" name="Rectangle 225"/>
            <p:cNvSpPr/>
            <p:nvPr/>
          </p:nvSpPr>
          <p:spPr>
            <a:xfrm>
              <a:off x="851" y="1492"/>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061" name="Rectangle 226"/>
            <p:cNvSpPr/>
            <p:nvPr/>
          </p:nvSpPr>
          <p:spPr>
            <a:xfrm>
              <a:off x="851" y="1301"/>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062" name="Rectangle 227"/>
            <p:cNvSpPr/>
            <p:nvPr/>
          </p:nvSpPr>
          <p:spPr>
            <a:xfrm>
              <a:off x="851" y="1110"/>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063" name="Rectangle 228"/>
            <p:cNvSpPr/>
            <p:nvPr/>
          </p:nvSpPr>
          <p:spPr>
            <a:xfrm>
              <a:off x="851" y="919"/>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064" name="Rectangle 229"/>
            <p:cNvSpPr/>
            <p:nvPr/>
          </p:nvSpPr>
          <p:spPr>
            <a:xfrm>
              <a:off x="851" y="728"/>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065" name="Rectangle 230"/>
            <p:cNvSpPr/>
            <p:nvPr/>
          </p:nvSpPr>
          <p:spPr>
            <a:xfrm>
              <a:off x="851" y="537"/>
              <a:ext cx="4059"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066" name="Rectangle 231"/>
            <p:cNvSpPr/>
            <p:nvPr/>
          </p:nvSpPr>
          <p:spPr>
            <a:xfrm>
              <a:off x="3758" y="346"/>
              <a:ext cx="576" cy="191"/>
            </a:xfrm>
            <a:prstGeom prst="rect">
              <a:avLst/>
            </a:prstGeom>
            <a:solidFill>
              <a:srgbClr val="66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中断</a:t>
              </a:r>
            </a:p>
          </p:txBody>
        </p:sp>
      </p:grpSp>
      <p:grpSp>
        <p:nvGrpSpPr>
          <p:cNvPr id="8" name="Group 232"/>
          <p:cNvGrpSpPr/>
          <p:nvPr/>
        </p:nvGrpSpPr>
        <p:grpSpPr>
          <a:xfrm>
            <a:off x="2320925" y="990600"/>
            <a:ext cx="6443663" cy="5761038"/>
            <a:chOff x="851" y="346"/>
            <a:chExt cx="4059" cy="3629"/>
          </a:xfrm>
        </p:grpSpPr>
        <p:sp>
          <p:nvSpPr>
            <p:cNvPr id="37029" name="Rectangle 233"/>
            <p:cNvSpPr/>
            <p:nvPr/>
          </p:nvSpPr>
          <p:spPr>
            <a:xfrm>
              <a:off x="4334" y="3784"/>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SPSR_fiq</a:t>
              </a:r>
            </a:p>
          </p:txBody>
        </p:sp>
        <p:sp>
          <p:nvSpPr>
            <p:cNvPr id="37030" name="Rectangle 234"/>
            <p:cNvSpPr/>
            <p:nvPr/>
          </p:nvSpPr>
          <p:spPr>
            <a:xfrm>
              <a:off x="851" y="3593"/>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CPSR</a:t>
              </a:r>
            </a:p>
          </p:txBody>
        </p:sp>
        <p:sp>
          <p:nvSpPr>
            <p:cNvPr id="37031" name="Rectangle 235"/>
            <p:cNvSpPr/>
            <p:nvPr/>
          </p:nvSpPr>
          <p:spPr>
            <a:xfrm>
              <a:off x="851" y="3402"/>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R15</a:t>
              </a:r>
            </a:p>
          </p:txBody>
        </p:sp>
        <p:sp>
          <p:nvSpPr>
            <p:cNvPr id="37032" name="Rectangle 236"/>
            <p:cNvSpPr/>
            <p:nvPr/>
          </p:nvSpPr>
          <p:spPr>
            <a:xfrm>
              <a:off x="4334" y="3211"/>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R14_fiq</a:t>
              </a:r>
            </a:p>
          </p:txBody>
        </p:sp>
        <p:sp>
          <p:nvSpPr>
            <p:cNvPr id="37033" name="Rectangle 237"/>
            <p:cNvSpPr/>
            <p:nvPr/>
          </p:nvSpPr>
          <p:spPr>
            <a:xfrm>
              <a:off x="4334" y="3020"/>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R13_fiq</a:t>
              </a:r>
            </a:p>
          </p:txBody>
        </p:sp>
        <p:sp>
          <p:nvSpPr>
            <p:cNvPr id="37034" name="Rectangle 238"/>
            <p:cNvSpPr/>
            <p:nvPr/>
          </p:nvSpPr>
          <p:spPr>
            <a:xfrm>
              <a:off x="4334" y="2829"/>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R12_fiq</a:t>
              </a:r>
            </a:p>
          </p:txBody>
        </p:sp>
        <p:sp>
          <p:nvSpPr>
            <p:cNvPr id="37035" name="Rectangle 239"/>
            <p:cNvSpPr/>
            <p:nvPr/>
          </p:nvSpPr>
          <p:spPr>
            <a:xfrm>
              <a:off x="4334" y="2638"/>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R11_fiq</a:t>
              </a:r>
            </a:p>
          </p:txBody>
        </p:sp>
        <p:sp>
          <p:nvSpPr>
            <p:cNvPr id="37036" name="Rectangle 240"/>
            <p:cNvSpPr/>
            <p:nvPr/>
          </p:nvSpPr>
          <p:spPr>
            <a:xfrm>
              <a:off x="4334" y="2447"/>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R10_fiq</a:t>
              </a:r>
            </a:p>
          </p:txBody>
        </p:sp>
        <p:sp>
          <p:nvSpPr>
            <p:cNvPr id="37037" name="Rectangle 241"/>
            <p:cNvSpPr/>
            <p:nvPr/>
          </p:nvSpPr>
          <p:spPr>
            <a:xfrm>
              <a:off x="4334" y="2256"/>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R9_fiq</a:t>
              </a:r>
            </a:p>
          </p:txBody>
        </p:sp>
        <p:sp>
          <p:nvSpPr>
            <p:cNvPr id="37038" name="Rectangle 242"/>
            <p:cNvSpPr/>
            <p:nvPr/>
          </p:nvSpPr>
          <p:spPr>
            <a:xfrm>
              <a:off x="4334" y="2065"/>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R8_fiq</a:t>
              </a:r>
            </a:p>
          </p:txBody>
        </p:sp>
        <p:sp>
          <p:nvSpPr>
            <p:cNvPr id="37039" name="Rectangle 243"/>
            <p:cNvSpPr/>
            <p:nvPr/>
          </p:nvSpPr>
          <p:spPr>
            <a:xfrm>
              <a:off x="851" y="1874"/>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R7</a:t>
              </a:r>
            </a:p>
          </p:txBody>
        </p:sp>
        <p:sp>
          <p:nvSpPr>
            <p:cNvPr id="37040" name="Rectangle 244"/>
            <p:cNvSpPr/>
            <p:nvPr/>
          </p:nvSpPr>
          <p:spPr>
            <a:xfrm>
              <a:off x="851" y="1683"/>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R6</a:t>
              </a:r>
            </a:p>
          </p:txBody>
        </p:sp>
        <p:sp>
          <p:nvSpPr>
            <p:cNvPr id="37041" name="Rectangle 245"/>
            <p:cNvSpPr/>
            <p:nvPr/>
          </p:nvSpPr>
          <p:spPr>
            <a:xfrm>
              <a:off x="851" y="1492"/>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R5</a:t>
              </a:r>
            </a:p>
          </p:txBody>
        </p:sp>
        <p:sp>
          <p:nvSpPr>
            <p:cNvPr id="37042" name="Rectangle 246"/>
            <p:cNvSpPr/>
            <p:nvPr/>
          </p:nvSpPr>
          <p:spPr>
            <a:xfrm>
              <a:off x="851" y="1301"/>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R4</a:t>
              </a:r>
            </a:p>
          </p:txBody>
        </p:sp>
        <p:sp>
          <p:nvSpPr>
            <p:cNvPr id="37043" name="Rectangle 247"/>
            <p:cNvSpPr/>
            <p:nvPr/>
          </p:nvSpPr>
          <p:spPr>
            <a:xfrm>
              <a:off x="851" y="1110"/>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R3</a:t>
              </a:r>
            </a:p>
          </p:txBody>
        </p:sp>
        <p:sp>
          <p:nvSpPr>
            <p:cNvPr id="37044" name="Rectangle 248"/>
            <p:cNvSpPr/>
            <p:nvPr/>
          </p:nvSpPr>
          <p:spPr>
            <a:xfrm>
              <a:off x="851" y="919"/>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R2</a:t>
              </a:r>
            </a:p>
          </p:txBody>
        </p:sp>
        <p:sp>
          <p:nvSpPr>
            <p:cNvPr id="37045" name="Rectangle 249"/>
            <p:cNvSpPr/>
            <p:nvPr/>
          </p:nvSpPr>
          <p:spPr>
            <a:xfrm>
              <a:off x="851" y="728"/>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a:t>
              </a:r>
            </a:p>
          </p:txBody>
        </p:sp>
        <p:sp>
          <p:nvSpPr>
            <p:cNvPr id="37046" name="Rectangle 250"/>
            <p:cNvSpPr/>
            <p:nvPr/>
          </p:nvSpPr>
          <p:spPr>
            <a:xfrm>
              <a:off x="851" y="537"/>
              <a:ext cx="4059"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R0</a:t>
              </a:r>
            </a:p>
          </p:txBody>
        </p:sp>
        <p:sp>
          <p:nvSpPr>
            <p:cNvPr id="37047" name="Rectangle 251"/>
            <p:cNvSpPr/>
            <p:nvPr/>
          </p:nvSpPr>
          <p:spPr>
            <a:xfrm>
              <a:off x="4334" y="346"/>
              <a:ext cx="576" cy="191"/>
            </a:xfrm>
            <a:prstGeom prst="rect">
              <a:avLst/>
            </a:prstGeom>
            <a:solidFill>
              <a:srgbClr val="CC99FF"/>
            </a:solidFill>
            <a:ln w="9525" cap="flat" cmpd="sng">
              <a:solidFill>
                <a:schemeClr val="tx1"/>
              </a:solidFill>
              <a:prstDash val="solid"/>
              <a:miter/>
              <a:headEnd type="none" w="med" len="med"/>
              <a:tailEnd type="none" w="med" len="med"/>
            </a:ln>
          </p:spPr>
          <p:txBody>
            <a:bodyPr lIns="0" rIns="0" anchor="ctr"/>
            <a:lstStyle/>
            <a:p>
              <a:pPr algn="ctr">
                <a:spcBef>
                  <a:spcPct val="20000"/>
                </a:spcBef>
                <a:buClr>
                  <a:srgbClr val="0000FF"/>
                </a:buClr>
                <a:buSzPct val="80000"/>
                <a:buFont typeface="Wingdings" panose="05000000000000000000" pitchFamily="2" charset="2"/>
                <a:buNone/>
              </a:pPr>
              <a:r>
                <a:rPr lang="zh-CN" altLang="en-US" sz="1400" b="1" dirty="0">
                  <a:solidFill>
                    <a:srgbClr val="FF0000"/>
                  </a:solidFill>
                  <a:latin typeface="Arial" panose="020B0604020202020204" pitchFamily="34" charset="0"/>
                  <a:ea typeface="隶书" panose="02010509060101010101" pitchFamily="49" charset="-122"/>
                </a:rPr>
                <a:t>快中断</a:t>
              </a:r>
            </a:p>
          </p:txBody>
        </p:sp>
      </p:grpSp>
      <p:sp>
        <p:nvSpPr>
          <p:cNvPr id="145" name="Text Box 112"/>
          <p:cNvSpPr txBox="1">
            <a:spLocks noChangeArrowheads="1"/>
          </p:cNvSpPr>
          <p:nvPr/>
        </p:nvSpPr>
        <p:spPr bwMode="auto">
          <a:xfrm>
            <a:off x="428625" y="0"/>
            <a:ext cx="8429625" cy="521970"/>
          </a:xfrm>
          <a:prstGeom prst="rect">
            <a:avLst/>
          </a:prstGeom>
          <a:noFill/>
          <a:ln w="9525">
            <a:noFill/>
            <a:miter lim="800000"/>
          </a:ln>
        </p:spPr>
        <p:txBody>
          <a:bodyPr>
            <a:spAutoFit/>
          </a:bodyPr>
          <a:lstStyle/>
          <a:p>
            <a:pPr marR="0" algn="ctr" defTabSz="914400">
              <a:buClr>
                <a:srgbClr val="000000"/>
              </a:buClr>
              <a:buSzPct val="100000"/>
              <a:buFontTx/>
              <a:buNone/>
              <a:defRPr/>
            </a:pPr>
            <a:r>
              <a:rPr kumimoji="0" lang="en-US" altLang="zh-CN" sz="2800" b="1" kern="1200" cap="none" spc="0" normalizeH="0" baseline="0" noProof="0" dirty="0">
                <a:solidFill>
                  <a:schemeClr val="tx1"/>
                </a:solidFill>
                <a:latin typeface="+mj-lt"/>
                <a:ea typeface="+mj-ea"/>
                <a:cs typeface="+mj-cs"/>
              </a:rPr>
              <a:t>ARM</a:t>
            </a:r>
            <a:r>
              <a:rPr kumimoji="0" lang="zh-CN" altLang="en-US" sz="2800" b="1" kern="1200" cap="none" spc="0" normalizeH="0" baseline="0" noProof="0" dirty="0">
                <a:solidFill>
                  <a:schemeClr val="tx1"/>
                </a:solidFill>
                <a:latin typeface="+mj-lt"/>
                <a:ea typeface="+mj-ea"/>
                <a:cs typeface="+mj-cs"/>
              </a:rPr>
              <a:t>状态各模式下的寄存器组织</a:t>
            </a:r>
          </a:p>
        </p:txBody>
      </p:sp>
      <p:grpSp>
        <p:nvGrpSpPr>
          <p:cNvPr id="9" name="组合 46"/>
          <p:cNvGrpSpPr/>
          <p:nvPr/>
        </p:nvGrpSpPr>
        <p:grpSpPr bwMode="auto">
          <a:xfrm>
            <a:off x="2343180" y="1285860"/>
            <a:ext cx="6443662" cy="2428892"/>
            <a:chOff x="2285984" y="1214422"/>
            <a:chExt cx="6443662" cy="2428910"/>
          </a:xfrm>
          <a:solidFill>
            <a:srgbClr val="FFCC66"/>
          </a:solidFill>
        </p:grpSpPr>
        <p:sp>
          <p:nvSpPr>
            <p:cNvPr id="183" name="Rectangle 130"/>
            <p:cNvSpPr>
              <a:spLocks noChangeArrowheads="1"/>
            </p:cNvSpPr>
            <p:nvPr/>
          </p:nvSpPr>
          <p:spPr bwMode="auto">
            <a:xfrm>
              <a:off x="2285984" y="3336910"/>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R7</a:t>
              </a:r>
            </a:p>
          </p:txBody>
        </p:sp>
        <p:sp>
          <p:nvSpPr>
            <p:cNvPr id="184" name="Rectangle 131"/>
            <p:cNvSpPr>
              <a:spLocks noChangeArrowheads="1"/>
            </p:cNvSpPr>
            <p:nvPr/>
          </p:nvSpPr>
          <p:spPr bwMode="auto">
            <a:xfrm>
              <a:off x="2285984" y="3033697"/>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R6</a:t>
              </a:r>
            </a:p>
          </p:txBody>
        </p:sp>
        <p:sp>
          <p:nvSpPr>
            <p:cNvPr id="185" name="Rectangle 132"/>
            <p:cNvSpPr>
              <a:spLocks noChangeArrowheads="1"/>
            </p:cNvSpPr>
            <p:nvPr/>
          </p:nvSpPr>
          <p:spPr bwMode="auto">
            <a:xfrm>
              <a:off x="2285984" y="2730485"/>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R5</a:t>
              </a:r>
            </a:p>
          </p:txBody>
        </p:sp>
        <p:sp>
          <p:nvSpPr>
            <p:cNvPr id="186" name="Rectangle 133"/>
            <p:cNvSpPr>
              <a:spLocks noChangeArrowheads="1"/>
            </p:cNvSpPr>
            <p:nvPr/>
          </p:nvSpPr>
          <p:spPr bwMode="auto">
            <a:xfrm>
              <a:off x="2285984" y="2427272"/>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R4</a:t>
              </a:r>
            </a:p>
          </p:txBody>
        </p:sp>
        <p:sp>
          <p:nvSpPr>
            <p:cNvPr id="187" name="Rectangle 134"/>
            <p:cNvSpPr>
              <a:spLocks noChangeArrowheads="1"/>
            </p:cNvSpPr>
            <p:nvPr/>
          </p:nvSpPr>
          <p:spPr bwMode="auto">
            <a:xfrm>
              <a:off x="2285984" y="2124060"/>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R3</a:t>
              </a:r>
            </a:p>
          </p:txBody>
        </p:sp>
        <p:sp>
          <p:nvSpPr>
            <p:cNvPr id="188" name="Rectangle 135"/>
            <p:cNvSpPr>
              <a:spLocks noChangeArrowheads="1"/>
            </p:cNvSpPr>
            <p:nvPr/>
          </p:nvSpPr>
          <p:spPr bwMode="auto">
            <a:xfrm>
              <a:off x="2285984" y="1820847"/>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R2</a:t>
              </a:r>
            </a:p>
          </p:txBody>
        </p:sp>
        <p:sp>
          <p:nvSpPr>
            <p:cNvPr id="189" name="Rectangle 136"/>
            <p:cNvSpPr>
              <a:spLocks noChangeArrowheads="1"/>
            </p:cNvSpPr>
            <p:nvPr/>
          </p:nvSpPr>
          <p:spPr bwMode="auto">
            <a:xfrm>
              <a:off x="2285984" y="1517635"/>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a:t>
              </a:r>
            </a:p>
          </p:txBody>
        </p:sp>
        <p:sp>
          <p:nvSpPr>
            <p:cNvPr id="190" name="Rectangle 137"/>
            <p:cNvSpPr>
              <a:spLocks noChangeArrowheads="1"/>
            </p:cNvSpPr>
            <p:nvPr/>
          </p:nvSpPr>
          <p:spPr bwMode="auto">
            <a:xfrm>
              <a:off x="2285984" y="1214422"/>
              <a:ext cx="6443662" cy="303213"/>
            </a:xfrm>
            <a:prstGeom prst="rect">
              <a:avLst/>
            </a:prstGeom>
            <a:grpFill/>
            <a:ln w="9525">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R0</a:t>
              </a:r>
            </a:p>
          </p:txBody>
        </p:sp>
        <p:sp>
          <p:nvSpPr>
            <p:cNvPr id="191" name="Line 138"/>
            <p:cNvSpPr>
              <a:spLocks noChangeShapeType="1"/>
            </p:cNvSpPr>
            <p:nvPr/>
          </p:nvSpPr>
          <p:spPr bwMode="auto">
            <a:xfrm>
              <a:off x="2285984" y="1214422"/>
              <a:ext cx="6443662" cy="0"/>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2" name="Line 139"/>
            <p:cNvSpPr>
              <a:spLocks noChangeShapeType="1"/>
            </p:cNvSpPr>
            <p:nvPr/>
          </p:nvSpPr>
          <p:spPr bwMode="auto">
            <a:xfrm>
              <a:off x="2285984" y="1517635"/>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3" name="Line 140"/>
            <p:cNvSpPr>
              <a:spLocks noChangeShapeType="1"/>
            </p:cNvSpPr>
            <p:nvPr/>
          </p:nvSpPr>
          <p:spPr bwMode="auto">
            <a:xfrm>
              <a:off x="2285984" y="1820847"/>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4" name="Line 141"/>
            <p:cNvSpPr>
              <a:spLocks noChangeShapeType="1"/>
            </p:cNvSpPr>
            <p:nvPr/>
          </p:nvSpPr>
          <p:spPr bwMode="auto">
            <a:xfrm>
              <a:off x="2285984" y="2124060"/>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5" name="Line 142"/>
            <p:cNvSpPr>
              <a:spLocks noChangeShapeType="1"/>
            </p:cNvSpPr>
            <p:nvPr/>
          </p:nvSpPr>
          <p:spPr bwMode="auto">
            <a:xfrm>
              <a:off x="2285984" y="2427272"/>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6" name="Line 143"/>
            <p:cNvSpPr>
              <a:spLocks noChangeShapeType="1"/>
            </p:cNvSpPr>
            <p:nvPr/>
          </p:nvSpPr>
          <p:spPr bwMode="auto">
            <a:xfrm>
              <a:off x="2285984" y="2730485"/>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7" name="Line 144"/>
            <p:cNvSpPr>
              <a:spLocks noChangeShapeType="1"/>
            </p:cNvSpPr>
            <p:nvPr/>
          </p:nvSpPr>
          <p:spPr bwMode="auto">
            <a:xfrm>
              <a:off x="2285984" y="3033697"/>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8" name="Line 145"/>
            <p:cNvSpPr>
              <a:spLocks noChangeShapeType="1"/>
            </p:cNvSpPr>
            <p:nvPr/>
          </p:nvSpPr>
          <p:spPr bwMode="auto">
            <a:xfrm>
              <a:off x="2285984" y="3336910"/>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99" name="Line 146"/>
            <p:cNvSpPr>
              <a:spLocks noChangeShapeType="1"/>
            </p:cNvSpPr>
            <p:nvPr/>
          </p:nvSpPr>
          <p:spPr bwMode="auto">
            <a:xfrm>
              <a:off x="2285984" y="3640122"/>
              <a:ext cx="6443662"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00" name="Line 153"/>
            <p:cNvSpPr>
              <a:spLocks noChangeShapeType="1"/>
            </p:cNvSpPr>
            <p:nvPr/>
          </p:nvSpPr>
          <p:spPr bwMode="auto">
            <a:xfrm flipH="1">
              <a:off x="2285984" y="1214423"/>
              <a:ext cx="0" cy="2428909"/>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01" name="Line 154"/>
            <p:cNvSpPr>
              <a:spLocks noChangeShapeType="1"/>
            </p:cNvSpPr>
            <p:nvPr/>
          </p:nvSpPr>
          <p:spPr bwMode="auto">
            <a:xfrm flipH="1">
              <a:off x="8715404" y="1214423"/>
              <a:ext cx="14242" cy="2428892"/>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202" name="AutoShape 169"/>
          <p:cNvSpPr/>
          <p:nvPr/>
        </p:nvSpPr>
        <p:spPr>
          <a:xfrm>
            <a:off x="714375" y="1714500"/>
            <a:ext cx="4000500" cy="1500188"/>
          </a:xfrm>
          <a:prstGeom prst="roundRect">
            <a:avLst>
              <a:gd name="adj" fmla="val 5704"/>
            </a:avLst>
          </a:prstGeom>
          <a:solidFill>
            <a:srgbClr val="FFCC66"/>
          </a:solidFill>
          <a:ln w="9525" cap="flat" cmpd="sng">
            <a:solidFill>
              <a:schemeClr val="tx1"/>
            </a:solidFill>
            <a:prstDash val="solid"/>
            <a:headEnd type="none" w="med" len="med"/>
            <a:tailEnd type="none" w="med" len="med"/>
          </a:ln>
        </p:spPr>
        <p:txBody>
          <a:bodyPr anchor="ctr"/>
          <a:lstStyle/>
          <a:p>
            <a:r>
              <a:rPr lang="en-US" altLang="zh-CN" sz="2400" b="1" dirty="0">
                <a:latin typeface="华文新魏" panose="02010800040101010101" pitchFamily="2" charset="-122"/>
                <a:ea typeface="华文新魏" panose="02010800040101010101" pitchFamily="2" charset="-122"/>
              </a:rPr>
              <a:t>R0</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R7</a:t>
            </a:r>
            <a:r>
              <a:rPr lang="zh-CN" altLang="en-US" sz="2400" b="1" dirty="0">
                <a:latin typeface="华文新魏" panose="02010800040101010101" pitchFamily="2" charset="-122"/>
                <a:ea typeface="华文新魏" panose="02010800040101010101" pitchFamily="2" charset="-122"/>
              </a:rPr>
              <a:t>为</a:t>
            </a:r>
            <a:r>
              <a:rPr lang="zh-CN" altLang="en-US" sz="2400" b="1" dirty="0">
                <a:solidFill>
                  <a:srgbClr val="FF0000"/>
                </a:solidFill>
                <a:latin typeface="华文新魏" panose="02010800040101010101" pitchFamily="2" charset="-122"/>
                <a:ea typeface="华文新魏" panose="02010800040101010101" pitchFamily="2" charset="-122"/>
              </a:rPr>
              <a:t>不分组寄存器</a:t>
            </a:r>
            <a:endParaRPr lang="zh-CN" altLang="en-US" sz="2400" b="1" dirty="0">
              <a:latin typeface="华文新魏" panose="02010800040101010101" pitchFamily="2" charset="-122"/>
              <a:ea typeface="华文新魏" panose="02010800040101010101" pitchFamily="2" charset="-122"/>
            </a:endParaRPr>
          </a:p>
          <a:p>
            <a:r>
              <a:rPr lang="zh-CN" altLang="en-US" sz="2400" b="1" dirty="0">
                <a:latin typeface="隶书" panose="02010509060101010101" pitchFamily="49" charset="-122"/>
                <a:ea typeface="隶书" panose="02010509060101010101" pitchFamily="49" charset="-122"/>
              </a:rPr>
              <a:t>注意：在异常处理中进行模式切换时，可能会破坏寄存器中的数据，需要保护；</a:t>
            </a:r>
          </a:p>
        </p:txBody>
      </p:sp>
      <p:grpSp>
        <p:nvGrpSpPr>
          <p:cNvPr id="10" name="Group 113"/>
          <p:cNvGrpSpPr/>
          <p:nvPr/>
        </p:nvGrpSpPr>
        <p:grpSpPr>
          <a:xfrm>
            <a:off x="2343150" y="3684588"/>
            <a:ext cx="6443663" cy="2122487"/>
            <a:chOff x="1440" y="2304"/>
            <a:chExt cx="4059" cy="1337"/>
          </a:xfrm>
        </p:grpSpPr>
        <p:sp>
          <p:nvSpPr>
            <p:cNvPr id="36992" name="Rectangle 114"/>
            <p:cNvSpPr/>
            <p:nvPr/>
          </p:nvSpPr>
          <p:spPr>
            <a:xfrm>
              <a:off x="4923" y="3450"/>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R14_fiq</a:t>
              </a:r>
            </a:p>
          </p:txBody>
        </p:sp>
        <p:sp>
          <p:nvSpPr>
            <p:cNvPr id="36993" name="Rectangle 115"/>
            <p:cNvSpPr/>
            <p:nvPr/>
          </p:nvSpPr>
          <p:spPr>
            <a:xfrm>
              <a:off x="4347" y="3450"/>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R14_irq</a:t>
              </a:r>
            </a:p>
          </p:txBody>
        </p:sp>
        <p:sp>
          <p:nvSpPr>
            <p:cNvPr id="36994" name="Rectangle 116"/>
            <p:cNvSpPr/>
            <p:nvPr/>
          </p:nvSpPr>
          <p:spPr>
            <a:xfrm>
              <a:off x="3771" y="3450"/>
              <a:ext cx="576" cy="191"/>
            </a:xfrm>
            <a:prstGeom prst="rect">
              <a:avLst/>
            </a:prstGeom>
            <a:solidFill>
              <a:srgbClr val="00CCFF"/>
            </a:solidFill>
            <a:ln w="9525">
              <a:noFill/>
            </a:ln>
          </p:spPr>
          <p:txBody>
            <a:bodyPr lIns="18000" rIns="18000"/>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R14_und</a:t>
              </a:r>
            </a:p>
          </p:txBody>
        </p:sp>
        <p:sp>
          <p:nvSpPr>
            <p:cNvPr id="36995" name="Rectangle 117"/>
            <p:cNvSpPr/>
            <p:nvPr/>
          </p:nvSpPr>
          <p:spPr>
            <a:xfrm>
              <a:off x="3195" y="3450"/>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R14_abt</a:t>
              </a:r>
            </a:p>
          </p:txBody>
        </p:sp>
        <p:sp>
          <p:nvSpPr>
            <p:cNvPr id="36996" name="Rectangle 118"/>
            <p:cNvSpPr/>
            <p:nvPr/>
          </p:nvSpPr>
          <p:spPr>
            <a:xfrm>
              <a:off x="2619" y="3450"/>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R14_svc</a:t>
              </a:r>
            </a:p>
          </p:txBody>
        </p:sp>
        <p:sp>
          <p:nvSpPr>
            <p:cNvPr id="36997" name="Rectangle 119"/>
            <p:cNvSpPr/>
            <p:nvPr/>
          </p:nvSpPr>
          <p:spPr>
            <a:xfrm>
              <a:off x="1440" y="3450"/>
              <a:ext cx="1179"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R14</a:t>
              </a:r>
            </a:p>
          </p:txBody>
        </p:sp>
        <p:sp>
          <p:nvSpPr>
            <p:cNvPr id="36998" name="Rectangle 120"/>
            <p:cNvSpPr/>
            <p:nvPr/>
          </p:nvSpPr>
          <p:spPr>
            <a:xfrm>
              <a:off x="4923" y="3259"/>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R13_fiq</a:t>
              </a:r>
            </a:p>
          </p:txBody>
        </p:sp>
        <p:sp>
          <p:nvSpPr>
            <p:cNvPr id="36999" name="Rectangle 121"/>
            <p:cNvSpPr/>
            <p:nvPr/>
          </p:nvSpPr>
          <p:spPr>
            <a:xfrm>
              <a:off x="4347" y="3259"/>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R13_irq</a:t>
              </a:r>
            </a:p>
          </p:txBody>
        </p:sp>
        <p:sp>
          <p:nvSpPr>
            <p:cNvPr id="37000" name="Rectangle 122"/>
            <p:cNvSpPr/>
            <p:nvPr/>
          </p:nvSpPr>
          <p:spPr>
            <a:xfrm>
              <a:off x="3771" y="3259"/>
              <a:ext cx="576" cy="191"/>
            </a:xfrm>
            <a:prstGeom prst="rect">
              <a:avLst/>
            </a:prstGeom>
            <a:solidFill>
              <a:srgbClr val="00CCFF"/>
            </a:solidFill>
            <a:ln w="9525">
              <a:noFill/>
            </a:ln>
          </p:spPr>
          <p:txBody>
            <a:bodyPr lIns="18000" rIns="18000"/>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R13_und</a:t>
              </a:r>
            </a:p>
          </p:txBody>
        </p:sp>
        <p:sp>
          <p:nvSpPr>
            <p:cNvPr id="37001" name="Rectangle 123"/>
            <p:cNvSpPr/>
            <p:nvPr/>
          </p:nvSpPr>
          <p:spPr>
            <a:xfrm>
              <a:off x="3195" y="3259"/>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R13_abt</a:t>
              </a:r>
            </a:p>
          </p:txBody>
        </p:sp>
        <p:sp>
          <p:nvSpPr>
            <p:cNvPr id="37002" name="Rectangle 124"/>
            <p:cNvSpPr/>
            <p:nvPr/>
          </p:nvSpPr>
          <p:spPr>
            <a:xfrm>
              <a:off x="2619" y="3259"/>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R13_svc</a:t>
              </a:r>
            </a:p>
          </p:txBody>
        </p:sp>
        <p:sp>
          <p:nvSpPr>
            <p:cNvPr id="37003" name="Rectangle 125"/>
            <p:cNvSpPr/>
            <p:nvPr/>
          </p:nvSpPr>
          <p:spPr>
            <a:xfrm>
              <a:off x="1440" y="3259"/>
              <a:ext cx="1179"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R13</a:t>
              </a:r>
            </a:p>
          </p:txBody>
        </p:sp>
        <p:sp>
          <p:nvSpPr>
            <p:cNvPr id="37004" name="Rectangle 126"/>
            <p:cNvSpPr/>
            <p:nvPr/>
          </p:nvSpPr>
          <p:spPr>
            <a:xfrm>
              <a:off x="4923" y="3068"/>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R12_fiq</a:t>
              </a:r>
            </a:p>
          </p:txBody>
        </p:sp>
        <p:sp>
          <p:nvSpPr>
            <p:cNvPr id="37005" name="Rectangle 127"/>
            <p:cNvSpPr/>
            <p:nvPr/>
          </p:nvSpPr>
          <p:spPr>
            <a:xfrm>
              <a:off x="1440" y="3068"/>
              <a:ext cx="3483"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R12</a:t>
              </a:r>
            </a:p>
          </p:txBody>
        </p:sp>
        <p:sp>
          <p:nvSpPr>
            <p:cNvPr id="37006" name="Rectangle 128"/>
            <p:cNvSpPr/>
            <p:nvPr/>
          </p:nvSpPr>
          <p:spPr>
            <a:xfrm>
              <a:off x="4923" y="2877"/>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R11_fiq</a:t>
              </a:r>
            </a:p>
          </p:txBody>
        </p:sp>
        <p:sp>
          <p:nvSpPr>
            <p:cNvPr id="37007" name="Rectangle 129"/>
            <p:cNvSpPr/>
            <p:nvPr/>
          </p:nvSpPr>
          <p:spPr>
            <a:xfrm>
              <a:off x="1440" y="2877"/>
              <a:ext cx="3483"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R11</a:t>
              </a:r>
            </a:p>
          </p:txBody>
        </p:sp>
        <p:sp>
          <p:nvSpPr>
            <p:cNvPr id="37008" name="Rectangle 130"/>
            <p:cNvSpPr/>
            <p:nvPr/>
          </p:nvSpPr>
          <p:spPr>
            <a:xfrm>
              <a:off x="4923" y="2686"/>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R10_fiq</a:t>
              </a:r>
            </a:p>
          </p:txBody>
        </p:sp>
        <p:sp>
          <p:nvSpPr>
            <p:cNvPr id="37009" name="Rectangle 131"/>
            <p:cNvSpPr/>
            <p:nvPr/>
          </p:nvSpPr>
          <p:spPr>
            <a:xfrm>
              <a:off x="1440" y="2686"/>
              <a:ext cx="3483"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R10</a:t>
              </a:r>
            </a:p>
          </p:txBody>
        </p:sp>
        <p:sp>
          <p:nvSpPr>
            <p:cNvPr id="37010" name="Rectangle 132"/>
            <p:cNvSpPr/>
            <p:nvPr/>
          </p:nvSpPr>
          <p:spPr>
            <a:xfrm>
              <a:off x="4923" y="2495"/>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R9_fiq</a:t>
              </a:r>
            </a:p>
          </p:txBody>
        </p:sp>
        <p:sp>
          <p:nvSpPr>
            <p:cNvPr id="37011" name="Rectangle 133"/>
            <p:cNvSpPr/>
            <p:nvPr/>
          </p:nvSpPr>
          <p:spPr>
            <a:xfrm>
              <a:off x="1440" y="2495"/>
              <a:ext cx="3483"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R9</a:t>
              </a:r>
            </a:p>
          </p:txBody>
        </p:sp>
        <p:sp>
          <p:nvSpPr>
            <p:cNvPr id="37012" name="Rectangle 134"/>
            <p:cNvSpPr/>
            <p:nvPr/>
          </p:nvSpPr>
          <p:spPr>
            <a:xfrm>
              <a:off x="4923" y="2304"/>
              <a:ext cx="576"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R8_fiq</a:t>
              </a:r>
            </a:p>
          </p:txBody>
        </p:sp>
        <p:sp>
          <p:nvSpPr>
            <p:cNvPr id="37013" name="Rectangle 135"/>
            <p:cNvSpPr/>
            <p:nvPr/>
          </p:nvSpPr>
          <p:spPr>
            <a:xfrm>
              <a:off x="1440" y="2304"/>
              <a:ext cx="3483" cy="191"/>
            </a:xfrm>
            <a:prstGeom prst="rect">
              <a:avLst/>
            </a:prstGeom>
            <a:solidFill>
              <a:srgbClr val="00CCFF"/>
            </a:solidFill>
            <a:ln w="9525">
              <a:noFill/>
            </a:ln>
          </p:spPr>
          <p:txBody>
            <a:bodyPr/>
            <a:lstStyle/>
            <a:p>
              <a:pPr algn="ctr">
                <a:spcBef>
                  <a:spcPct val="20000"/>
                </a:spcBef>
                <a:buClr>
                  <a:srgbClr val="0000FF"/>
                </a:buClr>
                <a:buSzPct val="80000"/>
                <a:buFont typeface="Wingdings" panose="05000000000000000000" pitchFamily="2" charset="2"/>
                <a:buNone/>
              </a:pPr>
              <a:r>
                <a:rPr lang="en-US" altLang="zh-CN" sz="1400" b="1" dirty="0">
                  <a:latin typeface="Arial" panose="020B0604020202020204" pitchFamily="34" charset="0"/>
                  <a:ea typeface="隶书" panose="02010509060101010101" pitchFamily="49" charset="-122"/>
                </a:rPr>
                <a:t>R8</a:t>
              </a:r>
            </a:p>
          </p:txBody>
        </p:sp>
        <p:sp>
          <p:nvSpPr>
            <p:cNvPr id="37014" name="Line 136"/>
            <p:cNvSpPr/>
            <p:nvPr/>
          </p:nvSpPr>
          <p:spPr>
            <a:xfrm>
              <a:off x="1440" y="2304"/>
              <a:ext cx="4059" cy="0"/>
            </a:xfrm>
            <a:prstGeom prst="line">
              <a:avLst/>
            </a:prstGeom>
            <a:ln w="28575" cap="sq" cmpd="sng">
              <a:solidFill>
                <a:schemeClr val="tx1"/>
              </a:solidFill>
              <a:prstDash val="solid"/>
              <a:headEnd type="none" w="med" len="med"/>
              <a:tailEnd type="none" w="med" len="med"/>
            </a:ln>
          </p:spPr>
        </p:sp>
        <p:sp>
          <p:nvSpPr>
            <p:cNvPr id="37015" name="Line 137"/>
            <p:cNvSpPr/>
            <p:nvPr/>
          </p:nvSpPr>
          <p:spPr>
            <a:xfrm>
              <a:off x="1440" y="2495"/>
              <a:ext cx="4059" cy="0"/>
            </a:xfrm>
            <a:prstGeom prst="line">
              <a:avLst/>
            </a:prstGeom>
            <a:ln w="12700" cap="flat" cmpd="sng">
              <a:solidFill>
                <a:schemeClr val="tx1"/>
              </a:solidFill>
              <a:prstDash val="solid"/>
              <a:headEnd type="none" w="med" len="med"/>
              <a:tailEnd type="none" w="med" len="med"/>
            </a:ln>
          </p:spPr>
        </p:sp>
        <p:sp>
          <p:nvSpPr>
            <p:cNvPr id="37016" name="Line 138"/>
            <p:cNvSpPr/>
            <p:nvPr/>
          </p:nvSpPr>
          <p:spPr>
            <a:xfrm>
              <a:off x="1440" y="2686"/>
              <a:ext cx="4059" cy="0"/>
            </a:xfrm>
            <a:prstGeom prst="line">
              <a:avLst/>
            </a:prstGeom>
            <a:ln w="12700" cap="flat" cmpd="sng">
              <a:solidFill>
                <a:schemeClr val="tx1"/>
              </a:solidFill>
              <a:prstDash val="solid"/>
              <a:headEnd type="none" w="med" len="med"/>
              <a:tailEnd type="none" w="med" len="med"/>
            </a:ln>
          </p:spPr>
        </p:sp>
        <p:sp>
          <p:nvSpPr>
            <p:cNvPr id="37017" name="Line 139"/>
            <p:cNvSpPr/>
            <p:nvPr/>
          </p:nvSpPr>
          <p:spPr>
            <a:xfrm>
              <a:off x="1440" y="2877"/>
              <a:ext cx="4059" cy="0"/>
            </a:xfrm>
            <a:prstGeom prst="line">
              <a:avLst/>
            </a:prstGeom>
            <a:ln w="12700" cap="flat" cmpd="sng">
              <a:solidFill>
                <a:schemeClr val="tx1"/>
              </a:solidFill>
              <a:prstDash val="solid"/>
              <a:headEnd type="none" w="med" len="med"/>
              <a:tailEnd type="none" w="med" len="med"/>
            </a:ln>
          </p:spPr>
        </p:sp>
        <p:sp>
          <p:nvSpPr>
            <p:cNvPr id="37018" name="Line 140"/>
            <p:cNvSpPr/>
            <p:nvPr/>
          </p:nvSpPr>
          <p:spPr>
            <a:xfrm>
              <a:off x="1440" y="3068"/>
              <a:ext cx="4059" cy="0"/>
            </a:xfrm>
            <a:prstGeom prst="line">
              <a:avLst/>
            </a:prstGeom>
            <a:ln w="12700" cap="flat" cmpd="sng">
              <a:solidFill>
                <a:schemeClr val="tx1"/>
              </a:solidFill>
              <a:prstDash val="solid"/>
              <a:headEnd type="none" w="med" len="med"/>
              <a:tailEnd type="none" w="med" len="med"/>
            </a:ln>
          </p:spPr>
        </p:sp>
        <p:sp>
          <p:nvSpPr>
            <p:cNvPr id="37019" name="Line 141"/>
            <p:cNvSpPr/>
            <p:nvPr/>
          </p:nvSpPr>
          <p:spPr>
            <a:xfrm>
              <a:off x="1440" y="3259"/>
              <a:ext cx="4059" cy="0"/>
            </a:xfrm>
            <a:prstGeom prst="line">
              <a:avLst/>
            </a:prstGeom>
            <a:ln w="12700" cap="flat" cmpd="sng">
              <a:solidFill>
                <a:schemeClr val="tx1"/>
              </a:solidFill>
              <a:prstDash val="solid"/>
              <a:headEnd type="none" w="med" len="med"/>
              <a:tailEnd type="none" w="med" len="med"/>
            </a:ln>
          </p:spPr>
        </p:sp>
        <p:sp>
          <p:nvSpPr>
            <p:cNvPr id="37020" name="Line 142"/>
            <p:cNvSpPr/>
            <p:nvPr/>
          </p:nvSpPr>
          <p:spPr>
            <a:xfrm>
              <a:off x="1440" y="3450"/>
              <a:ext cx="4059" cy="0"/>
            </a:xfrm>
            <a:prstGeom prst="line">
              <a:avLst/>
            </a:prstGeom>
            <a:ln w="12700" cap="flat" cmpd="sng">
              <a:solidFill>
                <a:schemeClr val="tx1"/>
              </a:solidFill>
              <a:prstDash val="solid"/>
              <a:headEnd type="none" w="med" len="med"/>
              <a:tailEnd type="none" w="med" len="med"/>
            </a:ln>
          </p:spPr>
        </p:sp>
        <p:sp>
          <p:nvSpPr>
            <p:cNvPr id="37021" name="Line 143"/>
            <p:cNvSpPr/>
            <p:nvPr/>
          </p:nvSpPr>
          <p:spPr>
            <a:xfrm>
              <a:off x="1440" y="3641"/>
              <a:ext cx="4059" cy="0"/>
            </a:xfrm>
            <a:prstGeom prst="line">
              <a:avLst/>
            </a:prstGeom>
            <a:ln w="28575" cap="sq" cmpd="sng">
              <a:solidFill>
                <a:schemeClr val="tx1"/>
              </a:solidFill>
              <a:prstDash val="solid"/>
              <a:headEnd type="none" w="med" len="med"/>
              <a:tailEnd type="none" w="med" len="med"/>
            </a:ln>
          </p:spPr>
        </p:sp>
        <p:sp>
          <p:nvSpPr>
            <p:cNvPr id="37022" name="Line 144"/>
            <p:cNvSpPr/>
            <p:nvPr/>
          </p:nvSpPr>
          <p:spPr>
            <a:xfrm>
              <a:off x="1440" y="2304"/>
              <a:ext cx="0" cy="1337"/>
            </a:xfrm>
            <a:prstGeom prst="line">
              <a:avLst/>
            </a:prstGeom>
            <a:ln w="28575" cap="sq" cmpd="sng">
              <a:solidFill>
                <a:schemeClr val="tx1"/>
              </a:solidFill>
              <a:prstDash val="solid"/>
              <a:headEnd type="none" w="med" len="med"/>
              <a:tailEnd type="none" w="med" len="med"/>
            </a:ln>
          </p:spPr>
        </p:sp>
        <p:sp>
          <p:nvSpPr>
            <p:cNvPr id="37023" name="Line 145"/>
            <p:cNvSpPr/>
            <p:nvPr/>
          </p:nvSpPr>
          <p:spPr>
            <a:xfrm>
              <a:off x="4923" y="2304"/>
              <a:ext cx="0" cy="1337"/>
            </a:xfrm>
            <a:prstGeom prst="line">
              <a:avLst/>
            </a:prstGeom>
            <a:ln w="12700" cap="flat" cmpd="sng">
              <a:solidFill>
                <a:schemeClr val="tx1"/>
              </a:solidFill>
              <a:prstDash val="solid"/>
              <a:headEnd type="none" w="med" len="med"/>
              <a:tailEnd type="none" w="med" len="med"/>
            </a:ln>
          </p:spPr>
        </p:sp>
        <p:sp>
          <p:nvSpPr>
            <p:cNvPr id="37024" name="Line 146"/>
            <p:cNvSpPr/>
            <p:nvPr/>
          </p:nvSpPr>
          <p:spPr>
            <a:xfrm>
              <a:off x="5499" y="2304"/>
              <a:ext cx="0" cy="1337"/>
            </a:xfrm>
            <a:prstGeom prst="line">
              <a:avLst/>
            </a:prstGeom>
            <a:ln w="28575" cap="sq" cmpd="sng">
              <a:solidFill>
                <a:schemeClr val="tx1"/>
              </a:solidFill>
              <a:prstDash val="solid"/>
              <a:headEnd type="none" w="med" len="med"/>
              <a:tailEnd type="none" w="med" len="med"/>
            </a:ln>
          </p:spPr>
        </p:sp>
        <p:sp>
          <p:nvSpPr>
            <p:cNvPr id="37025" name="Line 147"/>
            <p:cNvSpPr/>
            <p:nvPr/>
          </p:nvSpPr>
          <p:spPr>
            <a:xfrm>
              <a:off x="2619" y="3259"/>
              <a:ext cx="0" cy="382"/>
            </a:xfrm>
            <a:prstGeom prst="line">
              <a:avLst/>
            </a:prstGeom>
            <a:ln w="12700" cap="flat" cmpd="sng">
              <a:solidFill>
                <a:schemeClr val="tx1"/>
              </a:solidFill>
              <a:prstDash val="solid"/>
              <a:headEnd type="none" w="med" len="med"/>
              <a:tailEnd type="none" w="med" len="med"/>
            </a:ln>
          </p:spPr>
        </p:sp>
        <p:sp>
          <p:nvSpPr>
            <p:cNvPr id="37026" name="Line 148"/>
            <p:cNvSpPr/>
            <p:nvPr/>
          </p:nvSpPr>
          <p:spPr>
            <a:xfrm>
              <a:off x="3195" y="3259"/>
              <a:ext cx="0" cy="382"/>
            </a:xfrm>
            <a:prstGeom prst="line">
              <a:avLst/>
            </a:prstGeom>
            <a:ln w="12700" cap="flat" cmpd="sng">
              <a:solidFill>
                <a:schemeClr val="tx1"/>
              </a:solidFill>
              <a:prstDash val="solid"/>
              <a:headEnd type="none" w="med" len="med"/>
              <a:tailEnd type="none" w="med" len="med"/>
            </a:ln>
          </p:spPr>
        </p:sp>
        <p:sp>
          <p:nvSpPr>
            <p:cNvPr id="37027" name="Line 149"/>
            <p:cNvSpPr/>
            <p:nvPr/>
          </p:nvSpPr>
          <p:spPr>
            <a:xfrm>
              <a:off x="3771" y="3259"/>
              <a:ext cx="0" cy="382"/>
            </a:xfrm>
            <a:prstGeom prst="line">
              <a:avLst/>
            </a:prstGeom>
            <a:ln w="12700" cap="flat" cmpd="sng">
              <a:solidFill>
                <a:schemeClr val="tx1"/>
              </a:solidFill>
              <a:prstDash val="solid"/>
              <a:headEnd type="none" w="med" len="med"/>
              <a:tailEnd type="none" w="med" len="med"/>
            </a:ln>
          </p:spPr>
        </p:sp>
        <p:sp>
          <p:nvSpPr>
            <p:cNvPr id="37028" name="Line 150"/>
            <p:cNvSpPr/>
            <p:nvPr/>
          </p:nvSpPr>
          <p:spPr>
            <a:xfrm>
              <a:off x="4347" y="3259"/>
              <a:ext cx="0" cy="382"/>
            </a:xfrm>
            <a:prstGeom prst="line">
              <a:avLst/>
            </a:prstGeom>
            <a:ln w="12700" cap="flat" cmpd="sng">
              <a:solidFill>
                <a:schemeClr val="tx1"/>
              </a:solidFill>
              <a:prstDash val="solid"/>
              <a:headEnd type="none" w="med" len="med"/>
              <a:tailEnd type="none" w="med" len="med"/>
            </a:ln>
          </p:spPr>
        </p:sp>
      </p:grpSp>
      <p:sp>
        <p:nvSpPr>
          <p:cNvPr id="241" name="AutoShape 151"/>
          <p:cNvSpPr/>
          <p:nvPr/>
        </p:nvSpPr>
        <p:spPr>
          <a:xfrm>
            <a:off x="714375" y="3429000"/>
            <a:ext cx="3605213" cy="1643063"/>
          </a:xfrm>
          <a:prstGeom prst="roundRect">
            <a:avLst>
              <a:gd name="adj" fmla="val 5704"/>
            </a:avLst>
          </a:prstGeom>
          <a:solidFill>
            <a:srgbClr val="33CCFF"/>
          </a:solidFill>
          <a:ln w="9525" cap="flat" cmpd="sng">
            <a:solidFill>
              <a:schemeClr val="tx1"/>
            </a:solidFill>
            <a:prstDash val="solid"/>
            <a:headEnd type="none" w="med" len="med"/>
            <a:tailEnd type="none" w="med" len="med"/>
          </a:ln>
        </p:spPr>
        <p:txBody>
          <a:bodyPr anchor="ctr"/>
          <a:lstStyle/>
          <a:p>
            <a:r>
              <a:rPr lang="en-US" altLang="zh-CN" sz="2400" b="1" dirty="0">
                <a:latin typeface="华文新魏" panose="02010800040101010101" pitchFamily="2" charset="-122"/>
                <a:ea typeface="华文新魏" panose="02010800040101010101" pitchFamily="2" charset="-122"/>
              </a:rPr>
              <a:t>R8</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R14</a:t>
            </a:r>
            <a:r>
              <a:rPr lang="zh-CN" altLang="en-US" sz="2400" b="1" dirty="0">
                <a:latin typeface="华文新魏" panose="02010800040101010101" pitchFamily="2" charset="-122"/>
                <a:ea typeface="华文新魏" panose="02010800040101010101" pitchFamily="2" charset="-122"/>
              </a:rPr>
              <a:t>为</a:t>
            </a:r>
            <a:r>
              <a:rPr lang="zh-CN" altLang="en-US" sz="2400" b="1" dirty="0">
                <a:solidFill>
                  <a:srgbClr val="FF0000"/>
                </a:solidFill>
                <a:latin typeface="华文新魏" panose="02010800040101010101" pitchFamily="2" charset="-122"/>
                <a:ea typeface="华文新魏" panose="02010800040101010101" pitchFamily="2" charset="-122"/>
              </a:rPr>
              <a:t>分组寄存器</a:t>
            </a:r>
            <a:r>
              <a:rPr lang="zh-CN" altLang="en-US" sz="2400" b="1" dirty="0">
                <a:latin typeface="华文新魏" panose="02010800040101010101" pitchFamily="2" charset="-122"/>
                <a:ea typeface="华文新魏" panose="02010800040101010101" pitchFamily="2" charset="-122"/>
              </a:rPr>
              <a:t>。不同处理器模式下它们对应不同的物理寄存器。</a:t>
            </a:r>
          </a:p>
        </p:txBody>
      </p:sp>
      <p:grpSp>
        <p:nvGrpSpPr>
          <p:cNvPr id="11" name="Group 113"/>
          <p:cNvGrpSpPr/>
          <p:nvPr/>
        </p:nvGrpSpPr>
        <p:grpSpPr bwMode="auto">
          <a:xfrm>
            <a:off x="2316163" y="3698887"/>
            <a:ext cx="6443662" cy="1516063"/>
            <a:chOff x="1459" y="2304"/>
            <a:chExt cx="4059" cy="955"/>
          </a:xfrm>
          <a:solidFill>
            <a:srgbClr val="FF66FF"/>
          </a:solidFill>
        </p:grpSpPr>
        <p:sp>
          <p:nvSpPr>
            <p:cNvPr id="243" name="Rectangle 114"/>
            <p:cNvSpPr>
              <a:spLocks noChangeArrowheads="1"/>
            </p:cNvSpPr>
            <p:nvPr/>
          </p:nvSpPr>
          <p:spPr bwMode="auto">
            <a:xfrm>
              <a:off x="4942" y="3068"/>
              <a:ext cx="576"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R12_fiq</a:t>
              </a:r>
            </a:p>
          </p:txBody>
        </p:sp>
        <p:sp>
          <p:nvSpPr>
            <p:cNvPr id="244" name="Rectangle 115"/>
            <p:cNvSpPr>
              <a:spLocks noChangeArrowheads="1"/>
            </p:cNvSpPr>
            <p:nvPr/>
          </p:nvSpPr>
          <p:spPr bwMode="auto">
            <a:xfrm>
              <a:off x="1459" y="3068"/>
              <a:ext cx="3483"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R12</a:t>
              </a:r>
            </a:p>
          </p:txBody>
        </p:sp>
        <p:sp>
          <p:nvSpPr>
            <p:cNvPr id="245" name="Rectangle 116"/>
            <p:cNvSpPr>
              <a:spLocks noChangeArrowheads="1"/>
            </p:cNvSpPr>
            <p:nvPr/>
          </p:nvSpPr>
          <p:spPr bwMode="auto">
            <a:xfrm>
              <a:off x="4942" y="2877"/>
              <a:ext cx="576"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R11_fiq</a:t>
              </a:r>
            </a:p>
          </p:txBody>
        </p:sp>
        <p:sp>
          <p:nvSpPr>
            <p:cNvPr id="246" name="Rectangle 117"/>
            <p:cNvSpPr>
              <a:spLocks noChangeArrowheads="1"/>
            </p:cNvSpPr>
            <p:nvPr/>
          </p:nvSpPr>
          <p:spPr bwMode="auto">
            <a:xfrm>
              <a:off x="1459" y="2877"/>
              <a:ext cx="3483"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R11</a:t>
              </a:r>
            </a:p>
          </p:txBody>
        </p:sp>
        <p:sp>
          <p:nvSpPr>
            <p:cNvPr id="247" name="Rectangle 118"/>
            <p:cNvSpPr>
              <a:spLocks noChangeArrowheads="1"/>
            </p:cNvSpPr>
            <p:nvPr/>
          </p:nvSpPr>
          <p:spPr bwMode="auto">
            <a:xfrm>
              <a:off x="4942" y="2686"/>
              <a:ext cx="576"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R10_fiq</a:t>
              </a:r>
            </a:p>
          </p:txBody>
        </p:sp>
        <p:sp>
          <p:nvSpPr>
            <p:cNvPr id="248" name="Rectangle 119"/>
            <p:cNvSpPr>
              <a:spLocks noChangeArrowheads="1"/>
            </p:cNvSpPr>
            <p:nvPr/>
          </p:nvSpPr>
          <p:spPr bwMode="auto">
            <a:xfrm>
              <a:off x="1459" y="2686"/>
              <a:ext cx="3483"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R10</a:t>
              </a:r>
            </a:p>
          </p:txBody>
        </p:sp>
        <p:sp>
          <p:nvSpPr>
            <p:cNvPr id="249" name="Rectangle 120"/>
            <p:cNvSpPr>
              <a:spLocks noChangeArrowheads="1"/>
            </p:cNvSpPr>
            <p:nvPr/>
          </p:nvSpPr>
          <p:spPr bwMode="auto">
            <a:xfrm>
              <a:off x="4942" y="2495"/>
              <a:ext cx="576"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R9_fiq</a:t>
              </a:r>
            </a:p>
          </p:txBody>
        </p:sp>
        <p:sp>
          <p:nvSpPr>
            <p:cNvPr id="250" name="Rectangle 121"/>
            <p:cNvSpPr>
              <a:spLocks noChangeArrowheads="1"/>
            </p:cNvSpPr>
            <p:nvPr/>
          </p:nvSpPr>
          <p:spPr bwMode="auto">
            <a:xfrm>
              <a:off x="1459" y="2495"/>
              <a:ext cx="3483"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R9</a:t>
              </a:r>
            </a:p>
          </p:txBody>
        </p:sp>
        <p:sp>
          <p:nvSpPr>
            <p:cNvPr id="251" name="Rectangle 122"/>
            <p:cNvSpPr>
              <a:spLocks noChangeArrowheads="1"/>
            </p:cNvSpPr>
            <p:nvPr/>
          </p:nvSpPr>
          <p:spPr bwMode="auto">
            <a:xfrm>
              <a:off x="4942" y="2304"/>
              <a:ext cx="576"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R8_fiq</a:t>
              </a:r>
            </a:p>
          </p:txBody>
        </p:sp>
        <p:sp>
          <p:nvSpPr>
            <p:cNvPr id="252" name="Rectangle 123"/>
            <p:cNvSpPr>
              <a:spLocks noChangeArrowheads="1"/>
            </p:cNvSpPr>
            <p:nvPr/>
          </p:nvSpPr>
          <p:spPr bwMode="auto">
            <a:xfrm>
              <a:off x="1459" y="2304"/>
              <a:ext cx="3483" cy="191"/>
            </a:xfrm>
            <a:prstGeom prst="rect">
              <a:avLst/>
            </a:prstGeom>
            <a:grpFill/>
            <a:ln w="9525">
              <a:solidFill>
                <a:schemeClr val="tx1"/>
              </a:solid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R8</a:t>
              </a:r>
            </a:p>
          </p:txBody>
        </p:sp>
        <p:sp>
          <p:nvSpPr>
            <p:cNvPr id="253" name="Line 124"/>
            <p:cNvSpPr>
              <a:spLocks noChangeShapeType="1"/>
            </p:cNvSpPr>
            <p:nvPr/>
          </p:nvSpPr>
          <p:spPr bwMode="auto">
            <a:xfrm>
              <a:off x="1459" y="2495"/>
              <a:ext cx="4059"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54" name="Line 125"/>
            <p:cNvSpPr>
              <a:spLocks noChangeShapeType="1"/>
            </p:cNvSpPr>
            <p:nvPr/>
          </p:nvSpPr>
          <p:spPr bwMode="auto">
            <a:xfrm>
              <a:off x="1459" y="2686"/>
              <a:ext cx="4059"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55" name="Line 126"/>
            <p:cNvSpPr>
              <a:spLocks noChangeShapeType="1"/>
            </p:cNvSpPr>
            <p:nvPr/>
          </p:nvSpPr>
          <p:spPr bwMode="auto">
            <a:xfrm>
              <a:off x="1459" y="2877"/>
              <a:ext cx="4059"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56" name="Line 127"/>
            <p:cNvSpPr>
              <a:spLocks noChangeShapeType="1"/>
            </p:cNvSpPr>
            <p:nvPr/>
          </p:nvSpPr>
          <p:spPr bwMode="auto">
            <a:xfrm>
              <a:off x="1459" y="3068"/>
              <a:ext cx="4059" cy="0"/>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257" name="AutoShape 130"/>
          <p:cNvSpPr/>
          <p:nvPr/>
        </p:nvSpPr>
        <p:spPr>
          <a:xfrm>
            <a:off x="3990975" y="2214563"/>
            <a:ext cx="4367213" cy="1423987"/>
          </a:xfrm>
          <a:prstGeom prst="roundRect">
            <a:avLst>
              <a:gd name="adj" fmla="val 5704"/>
            </a:avLst>
          </a:prstGeom>
          <a:solidFill>
            <a:srgbClr val="FF66FF"/>
          </a:solidFill>
          <a:ln w="9525" cap="flat" cmpd="sng">
            <a:solidFill>
              <a:schemeClr val="tx1"/>
            </a:solidFill>
            <a:prstDash val="solid"/>
            <a:headEnd type="none" w="med" len="med"/>
            <a:tailEnd type="none" w="med" len="med"/>
          </a:ln>
        </p:spPr>
        <p:txBody>
          <a:bodyPr anchor="ctr"/>
          <a:lstStyle/>
          <a:p>
            <a:r>
              <a:rPr lang="en-US" altLang="zh-CN" sz="2400" b="1" dirty="0">
                <a:latin typeface="华文新魏" panose="02010800040101010101" pitchFamily="2" charset="-122"/>
                <a:ea typeface="华文新魏" panose="02010800040101010101" pitchFamily="2" charset="-122"/>
              </a:rPr>
              <a:t>  R8</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R12</a:t>
            </a:r>
            <a:r>
              <a:rPr lang="zh-CN" altLang="en-US" sz="2400" b="1" dirty="0">
                <a:latin typeface="华文新魏" panose="02010800040101010101" pitchFamily="2" charset="-122"/>
                <a:ea typeface="华文新魏" panose="02010800040101010101" pitchFamily="2" charset="-122"/>
              </a:rPr>
              <a:t>有一个分组专用于</a:t>
            </a:r>
            <a:r>
              <a:rPr lang="en-US" altLang="zh-CN" sz="2400" b="1" dirty="0">
                <a:latin typeface="华文新魏" panose="02010800040101010101" pitchFamily="2" charset="-122"/>
                <a:ea typeface="华文新魏" panose="02010800040101010101" pitchFamily="2" charset="-122"/>
              </a:rPr>
              <a:t>FIQ</a:t>
            </a:r>
            <a:r>
              <a:rPr lang="zh-CN" altLang="en-US" sz="2400" b="1" dirty="0">
                <a:latin typeface="华文新魏" panose="02010800040101010101" pitchFamily="2" charset="-122"/>
                <a:ea typeface="华文新魏" panose="02010800040101010101" pitchFamily="2" charset="-122"/>
              </a:rPr>
              <a:t>模式。这样在发生</a:t>
            </a:r>
            <a:r>
              <a:rPr lang="en-US" altLang="zh-CN" sz="2400" b="1" dirty="0">
                <a:latin typeface="华文新魏" panose="02010800040101010101" pitchFamily="2" charset="-122"/>
                <a:ea typeface="华文新魏" panose="02010800040101010101" pitchFamily="2" charset="-122"/>
              </a:rPr>
              <a:t>FIQ</a:t>
            </a:r>
            <a:r>
              <a:rPr lang="zh-CN" altLang="en-US" sz="2400" b="1" dirty="0">
                <a:latin typeface="华文新魏" panose="02010800040101010101" pitchFamily="2" charset="-122"/>
                <a:ea typeface="华文新魏" panose="02010800040101010101" pitchFamily="2" charset="-122"/>
              </a:rPr>
              <a:t>中断后，可以加速</a:t>
            </a:r>
            <a:r>
              <a:rPr lang="en-US" altLang="zh-CN" sz="2400" b="1" dirty="0">
                <a:latin typeface="华文新魏" panose="02010800040101010101" pitchFamily="2" charset="-122"/>
                <a:ea typeface="华文新魏" panose="02010800040101010101" pitchFamily="2" charset="-122"/>
              </a:rPr>
              <a:t>FIQ</a:t>
            </a:r>
            <a:r>
              <a:rPr lang="zh-CN" altLang="en-US" sz="2400" b="1" dirty="0">
                <a:latin typeface="华文新魏" panose="02010800040101010101" pitchFamily="2" charset="-122"/>
                <a:ea typeface="华文新魏" panose="02010800040101010101" pitchFamily="2" charset="-122"/>
              </a:rPr>
              <a:t>的处理速度。</a:t>
            </a:r>
          </a:p>
        </p:txBody>
      </p:sp>
      <p:sp>
        <p:nvSpPr>
          <p:cNvPr id="258" name="AutoShape 115"/>
          <p:cNvSpPr/>
          <p:nvPr/>
        </p:nvSpPr>
        <p:spPr>
          <a:xfrm>
            <a:off x="2714625" y="3214688"/>
            <a:ext cx="5857875" cy="2143125"/>
          </a:xfrm>
          <a:prstGeom prst="roundRect">
            <a:avLst>
              <a:gd name="adj" fmla="val 5704"/>
            </a:avLst>
          </a:prstGeom>
          <a:solidFill>
            <a:srgbClr val="64A05A"/>
          </a:solidFill>
          <a:ln w="9525" cap="flat" cmpd="sng">
            <a:solidFill>
              <a:schemeClr val="tx1"/>
            </a:solidFill>
            <a:prstDash val="solid"/>
            <a:headEnd type="none" w="med" len="med"/>
            <a:tailEnd type="none" w="med" len="med"/>
          </a:ln>
        </p:spPr>
        <p:txBody>
          <a:bodyPr anchor="ctr"/>
          <a:lstStyle/>
          <a:p>
            <a:r>
              <a:rPr lang="en-US" altLang="zh-CN" sz="2400" b="1" dirty="0">
                <a:latin typeface="华文新魏" panose="02010800040101010101" pitchFamily="2" charset="-122"/>
                <a:ea typeface="华文新魏" panose="02010800040101010101" pitchFamily="2" charset="-122"/>
              </a:rPr>
              <a:t>R14</a:t>
            </a:r>
            <a:r>
              <a:rPr lang="zh-CN" altLang="en-US" sz="2400" b="1" dirty="0">
                <a:latin typeface="华文新魏" panose="02010800040101010101" pitchFamily="2" charset="-122"/>
                <a:ea typeface="华文新魏" panose="02010800040101010101" pitchFamily="2" charset="-122"/>
              </a:rPr>
              <a:t>为</a:t>
            </a:r>
            <a:r>
              <a:rPr lang="zh-CN" altLang="en-US" sz="2400" b="1" dirty="0">
                <a:solidFill>
                  <a:srgbClr val="FF0000"/>
                </a:solidFill>
                <a:latin typeface="华文新魏" panose="02010800040101010101" pitchFamily="2" charset="-122"/>
                <a:ea typeface="华文新魏" panose="02010800040101010101" pitchFamily="2" charset="-122"/>
              </a:rPr>
              <a:t>链接寄存器</a:t>
            </a:r>
            <a:r>
              <a:rPr lang="en-US" altLang="zh-CN" sz="2400" b="1" dirty="0">
                <a:solidFill>
                  <a:srgbClr val="FF0000"/>
                </a:solidFill>
                <a:latin typeface="华文新魏" panose="02010800040101010101" pitchFamily="2" charset="-122"/>
                <a:ea typeface="华文新魏" panose="02010800040101010101" pitchFamily="2" charset="-122"/>
              </a:rPr>
              <a:t>LR</a:t>
            </a:r>
            <a:r>
              <a:rPr lang="zh-CN" altLang="en-US" sz="2400" b="1" dirty="0">
                <a:latin typeface="华文新魏" panose="02010800040101010101" pitchFamily="2" charset="-122"/>
                <a:ea typeface="华文新魏" panose="02010800040101010101" pitchFamily="2" charset="-122"/>
              </a:rPr>
              <a:t>，具有两个特殊功能：</a:t>
            </a:r>
          </a:p>
          <a:p>
            <a:pPr>
              <a:buFont typeface="Wingdings" panose="05000000000000000000" pitchFamily="2" charset="2"/>
              <a:buChar char="§"/>
            </a:pPr>
            <a:r>
              <a:rPr lang="zh-CN" altLang="en-US" sz="2400" b="1" dirty="0">
                <a:latin typeface="华文新魏" panose="02010800040101010101" pitchFamily="2" charset="-122"/>
                <a:ea typeface="华文新魏" panose="02010800040101010101" pitchFamily="2" charset="-122"/>
              </a:rPr>
              <a:t>用于保存子程序返回地址；</a:t>
            </a:r>
          </a:p>
          <a:p>
            <a:pPr>
              <a:buFont typeface="Wingdings" panose="05000000000000000000" pitchFamily="2" charset="2"/>
              <a:buChar char="§"/>
            </a:pPr>
            <a:r>
              <a:rPr lang="zh-CN" altLang="en-US" sz="2400" b="1" dirty="0">
                <a:latin typeface="华文新魏" panose="02010800040101010101" pitchFamily="2" charset="-122"/>
                <a:ea typeface="华文新魏" panose="02010800040101010101" pitchFamily="2" charset="-122"/>
              </a:rPr>
              <a:t>根据不同的异常模式保存为异常返回地址（有些异常有一个小的固定偏移量）。</a:t>
            </a:r>
          </a:p>
        </p:txBody>
      </p:sp>
      <p:grpSp>
        <p:nvGrpSpPr>
          <p:cNvPr id="12" name="组合 285"/>
          <p:cNvGrpSpPr/>
          <p:nvPr/>
        </p:nvGrpSpPr>
        <p:grpSpPr>
          <a:xfrm>
            <a:off x="2343180" y="5500702"/>
            <a:ext cx="6443662" cy="320674"/>
            <a:chOff x="2285984" y="5500702"/>
            <a:chExt cx="6443662" cy="320674"/>
          </a:xfrm>
          <a:solidFill>
            <a:srgbClr val="64A05A"/>
          </a:solidFill>
        </p:grpSpPr>
        <p:sp>
          <p:nvSpPr>
            <p:cNvPr id="260" name="Rectangle 117"/>
            <p:cNvSpPr>
              <a:spLocks noChangeArrowheads="1"/>
            </p:cNvSpPr>
            <p:nvPr/>
          </p:nvSpPr>
          <p:spPr bwMode="auto">
            <a:xfrm>
              <a:off x="7815246" y="5518163"/>
              <a:ext cx="914400" cy="303213"/>
            </a:xfrm>
            <a:prstGeom prst="rect">
              <a:avLst/>
            </a:prstGeom>
            <a:grpFill/>
            <a:ln w="9525">
              <a:no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R14_fiq</a:t>
              </a:r>
            </a:p>
          </p:txBody>
        </p:sp>
        <p:sp>
          <p:nvSpPr>
            <p:cNvPr id="261" name="Rectangle 118"/>
            <p:cNvSpPr>
              <a:spLocks noChangeArrowheads="1"/>
            </p:cNvSpPr>
            <p:nvPr/>
          </p:nvSpPr>
          <p:spPr bwMode="auto">
            <a:xfrm>
              <a:off x="6900846" y="5518163"/>
              <a:ext cx="914400" cy="303213"/>
            </a:xfrm>
            <a:prstGeom prst="rect">
              <a:avLst/>
            </a:prstGeom>
            <a:grpFill/>
            <a:ln w="9525">
              <a:no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R14_irq</a:t>
              </a:r>
            </a:p>
          </p:txBody>
        </p:sp>
        <p:sp>
          <p:nvSpPr>
            <p:cNvPr id="262" name="Rectangle 119"/>
            <p:cNvSpPr>
              <a:spLocks noChangeArrowheads="1"/>
            </p:cNvSpPr>
            <p:nvPr/>
          </p:nvSpPr>
          <p:spPr bwMode="auto">
            <a:xfrm>
              <a:off x="5986446" y="5518163"/>
              <a:ext cx="914400" cy="303213"/>
            </a:xfrm>
            <a:prstGeom prst="rect">
              <a:avLst/>
            </a:prstGeom>
            <a:grpFill/>
            <a:ln w="9525">
              <a:noFill/>
              <a:miter lim="800000"/>
            </a:ln>
          </p:spPr>
          <p:txBody>
            <a:bodyPr lIns="18000" rIns="18000"/>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R14_und</a:t>
              </a:r>
            </a:p>
          </p:txBody>
        </p:sp>
        <p:sp>
          <p:nvSpPr>
            <p:cNvPr id="263" name="Rectangle 120"/>
            <p:cNvSpPr>
              <a:spLocks noChangeArrowheads="1"/>
            </p:cNvSpPr>
            <p:nvPr/>
          </p:nvSpPr>
          <p:spPr bwMode="auto">
            <a:xfrm>
              <a:off x="5072046" y="5518163"/>
              <a:ext cx="914400" cy="303213"/>
            </a:xfrm>
            <a:prstGeom prst="rect">
              <a:avLst/>
            </a:prstGeom>
            <a:grpFill/>
            <a:ln w="9525">
              <a:no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pitchFamily="49" charset="-122"/>
                  <a:cs typeface="+mn-cs"/>
                </a:rPr>
                <a:t>R14_abt</a:t>
              </a:r>
            </a:p>
          </p:txBody>
        </p:sp>
        <p:sp>
          <p:nvSpPr>
            <p:cNvPr id="264" name="Rectangle 121"/>
            <p:cNvSpPr>
              <a:spLocks noChangeArrowheads="1"/>
            </p:cNvSpPr>
            <p:nvPr/>
          </p:nvSpPr>
          <p:spPr bwMode="auto">
            <a:xfrm>
              <a:off x="4157646" y="5518163"/>
              <a:ext cx="914400" cy="303213"/>
            </a:xfrm>
            <a:prstGeom prst="rect">
              <a:avLst/>
            </a:prstGeom>
            <a:grpFill/>
            <a:ln w="9525">
              <a:no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R14_svc</a:t>
              </a:r>
            </a:p>
          </p:txBody>
        </p:sp>
        <p:sp>
          <p:nvSpPr>
            <p:cNvPr id="265" name="Rectangle 122"/>
            <p:cNvSpPr>
              <a:spLocks noChangeArrowheads="1"/>
            </p:cNvSpPr>
            <p:nvPr/>
          </p:nvSpPr>
          <p:spPr bwMode="auto">
            <a:xfrm>
              <a:off x="2285984" y="5518163"/>
              <a:ext cx="1871662" cy="303213"/>
            </a:xfrm>
            <a:prstGeom prst="rect">
              <a:avLst/>
            </a:prstGeom>
            <a:grpFill/>
            <a:ln w="9525">
              <a:noFill/>
              <a:miter lim="800000"/>
            </a:ln>
          </p:spPr>
          <p: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rPr>
                <a:t>R14</a:t>
              </a:r>
            </a:p>
          </p:txBody>
        </p:sp>
        <p:sp>
          <p:nvSpPr>
            <p:cNvPr id="274" name="Line 131"/>
            <p:cNvSpPr>
              <a:spLocks noChangeShapeType="1"/>
            </p:cNvSpPr>
            <p:nvPr/>
          </p:nvSpPr>
          <p:spPr bwMode="auto">
            <a:xfrm>
              <a:off x="2285984" y="5821375"/>
              <a:ext cx="6443662" cy="0"/>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75" name="Line 132"/>
            <p:cNvSpPr>
              <a:spLocks noChangeShapeType="1"/>
            </p:cNvSpPr>
            <p:nvPr/>
          </p:nvSpPr>
          <p:spPr bwMode="auto">
            <a:xfrm>
              <a:off x="2285984" y="5500702"/>
              <a:ext cx="0" cy="320673"/>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76" name="Line 133"/>
            <p:cNvSpPr>
              <a:spLocks noChangeShapeType="1"/>
            </p:cNvSpPr>
            <p:nvPr/>
          </p:nvSpPr>
          <p:spPr bwMode="auto">
            <a:xfrm>
              <a:off x="4143372" y="5500702"/>
              <a:ext cx="14274" cy="320673"/>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77" name="Line 134"/>
            <p:cNvSpPr>
              <a:spLocks noChangeShapeType="1"/>
            </p:cNvSpPr>
            <p:nvPr/>
          </p:nvSpPr>
          <p:spPr bwMode="auto">
            <a:xfrm flipH="1">
              <a:off x="5072046" y="5500702"/>
              <a:ext cx="20" cy="320673"/>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79" name="Line 136"/>
            <p:cNvSpPr>
              <a:spLocks noChangeShapeType="1"/>
            </p:cNvSpPr>
            <p:nvPr/>
          </p:nvSpPr>
          <p:spPr bwMode="auto">
            <a:xfrm>
              <a:off x="6900846" y="5500702"/>
              <a:ext cx="0" cy="320673"/>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80" name="Line 137"/>
            <p:cNvSpPr>
              <a:spLocks noChangeShapeType="1"/>
            </p:cNvSpPr>
            <p:nvPr/>
          </p:nvSpPr>
          <p:spPr bwMode="auto">
            <a:xfrm>
              <a:off x="7815246" y="5500702"/>
              <a:ext cx="0" cy="320673"/>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81" name="Line 138"/>
            <p:cNvSpPr>
              <a:spLocks noChangeShapeType="1"/>
            </p:cNvSpPr>
            <p:nvPr/>
          </p:nvSpPr>
          <p:spPr bwMode="auto">
            <a:xfrm>
              <a:off x="8729646" y="5500702"/>
              <a:ext cx="0" cy="320673"/>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84" name="Line 134"/>
            <p:cNvSpPr>
              <a:spLocks noChangeShapeType="1"/>
            </p:cNvSpPr>
            <p:nvPr/>
          </p:nvSpPr>
          <p:spPr bwMode="auto">
            <a:xfrm flipH="1">
              <a:off x="6000760" y="5500702"/>
              <a:ext cx="20" cy="320673"/>
            </a:xfrm>
            <a:prstGeom prst="line">
              <a:avLst/>
            </a:prstGeom>
            <a:grpFill/>
            <a:ln w="1270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285" name="Line 131"/>
            <p:cNvSpPr>
              <a:spLocks noChangeShapeType="1"/>
            </p:cNvSpPr>
            <p:nvPr/>
          </p:nvSpPr>
          <p:spPr bwMode="auto">
            <a:xfrm>
              <a:off x="2285984" y="5500702"/>
              <a:ext cx="6443662" cy="0"/>
            </a:xfrm>
            <a:prstGeom prst="line">
              <a:avLst/>
            </a:prstGeom>
            <a:grpFill/>
            <a:ln w="28575" cap="sq">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4450"/>
                                        </p:tgtEl>
                                        <p:attrNameLst>
                                          <p:attrName>style.visibility</p:attrName>
                                        </p:attrNameLst>
                                      </p:cBhvr>
                                      <p:to>
                                        <p:strVal val="visible"/>
                                      </p:to>
                                    </p:set>
                                    <p:animEffect transition="in" filter="dissolve">
                                      <p:cBhvr>
                                        <p:cTn id="7" dur="500"/>
                                        <p:tgtEl>
                                          <p:spTgt spid="7444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02"/>
                                        </p:tgtEl>
                                        <p:attrNameLst>
                                          <p:attrName>style.visibility</p:attrName>
                                        </p:attrNameLst>
                                      </p:cBhvr>
                                      <p:to>
                                        <p:strVal val="visible"/>
                                      </p:to>
                                    </p:set>
                                    <p:animEffect transition="in" filter="dissolve">
                                      <p:cBhvr>
                                        <p:cTn id="45" dur="500"/>
                                        <p:tgtEl>
                                          <p:spTgt spid="20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41"/>
                                        </p:tgtEl>
                                        <p:attrNameLst>
                                          <p:attrName>style.visibility</p:attrName>
                                        </p:attrNameLst>
                                      </p:cBhvr>
                                      <p:to>
                                        <p:strVal val="visible"/>
                                      </p:to>
                                    </p:set>
                                    <p:animEffect transition="in" filter="dissolve">
                                      <p:cBhvr>
                                        <p:cTn id="55" dur="500"/>
                                        <p:tgtEl>
                                          <p:spTgt spid="24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57"/>
                                        </p:tgtEl>
                                        <p:attrNameLst>
                                          <p:attrName>style.visibility</p:attrName>
                                        </p:attrNameLst>
                                      </p:cBhvr>
                                      <p:to>
                                        <p:strVal val="visible"/>
                                      </p:to>
                                    </p:set>
                                    <p:animEffect transition="in" filter="dissolve">
                                      <p:cBhvr>
                                        <p:cTn id="65" dur="500"/>
                                        <p:tgtEl>
                                          <p:spTgt spid="25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dissolve">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58"/>
                                        </p:tgtEl>
                                        <p:attrNameLst>
                                          <p:attrName>style.visibility</p:attrName>
                                        </p:attrNameLst>
                                      </p:cBhvr>
                                      <p:to>
                                        <p:strVal val="visible"/>
                                      </p:to>
                                    </p:set>
                                    <p:animEffect transition="in" filter="dissolve">
                                      <p:cBhvr>
                                        <p:cTn id="7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41" grpId="0" animBg="1"/>
      <p:bldP spid="257" grpId="0" animBg="1"/>
      <p:bldP spid="2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0" y="2001838"/>
            <a:ext cx="5181600" cy="2819400"/>
            <a:chOff x="2400" y="1776"/>
            <a:chExt cx="3264" cy="1776"/>
          </a:xfrm>
        </p:grpSpPr>
        <p:grpSp>
          <p:nvGrpSpPr>
            <p:cNvPr id="37913" name="Group 3"/>
            <p:cNvGrpSpPr/>
            <p:nvPr/>
          </p:nvGrpSpPr>
          <p:grpSpPr>
            <a:xfrm>
              <a:off x="2400" y="1776"/>
              <a:ext cx="3264" cy="1776"/>
              <a:chOff x="2400" y="1776"/>
              <a:chExt cx="3264" cy="1776"/>
            </a:xfrm>
          </p:grpSpPr>
          <p:sp>
            <p:nvSpPr>
              <p:cNvPr id="37915" name="Text Box 4"/>
              <p:cNvSpPr txBox="1"/>
              <p:nvPr/>
            </p:nvSpPr>
            <p:spPr>
              <a:xfrm>
                <a:off x="4176" y="2064"/>
                <a:ext cx="576" cy="212"/>
              </a:xfrm>
              <a:prstGeom prst="rect">
                <a:avLst/>
              </a:prstGeom>
              <a:noFill/>
              <a:ln w="9525">
                <a:noFill/>
              </a:ln>
            </p:spPr>
            <p:txBody>
              <a:bodyPr>
                <a:spAutoFit/>
              </a:bodyPr>
              <a:lstStyle/>
              <a:p>
                <a:pPr>
                  <a:spcBef>
                    <a:spcPct val="50000"/>
                  </a:spcBef>
                </a:pPr>
                <a:r>
                  <a:rPr lang="en-US" altLang="zh-CN" sz="1600" b="1" dirty="0">
                    <a:latin typeface="Times New Roman" panose="02020603050405020304" pitchFamily="18" charset="0"/>
                  </a:rPr>
                  <a:t>Lable</a:t>
                </a:r>
              </a:p>
            </p:txBody>
          </p:sp>
          <p:sp>
            <p:nvSpPr>
              <p:cNvPr id="37916" name="Rectangle 5"/>
              <p:cNvSpPr/>
              <p:nvPr/>
            </p:nvSpPr>
            <p:spPr>
              <a:xfrm>
                <a:off x="2928" y="2112"/>
                <a:ext cx="960" cy="1008"/>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7917" name="Rectangle 6"/>
              <p:cNvSpPr/>
              <p:nvPr/>
            </p:nvSpPr>
            <p:spPr>
              <a:xfrm>
                <a:off x="4608" y="2112"/>
                <a:ext cx="960" cy="1008"/>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b="1" dirty="0">
                  <a:latin typeface="Courier New" panose="02070309020205020404" pitchFamily="49" charset="0"/>
                  <a:ea typeface="华文新魏" panose="02010800040101010101" pitchFamily="2" charset="-122"/>
                </a:endParaRPr>
              </a:p>
            </p:txBody>
          </p:sp>
          <p:sp>
            <p:nvSpPr>
              <p:cNvPr id="37918" name="Text Box 7"/>
              <p:cNvSpPr txBox="1"/>
              <p:nvPr/>
            </p:nvSpPr>
            <p:spPr>
              <a:xfrm>
                <a:off x="3072" y="1920"/>
                <a:ext cx="672" cy="231"/>
              </a:xfrm>
              <a:prstGeom prst="rect">
                <a:avLst/>
              </a:prstGeom>
              <a:noFill/>
              <a:ln w="9525">
                <a:noFill/>
              </a:ln>
            </p:spPr>
            <p:txBody>
              <a:bodyPr>
                <a:spAutoFit/>
              </a:bodyPr>
              <a:lstStyle/>
              <a:p>
                <a:pPr algn="ctr">
                  <a:spcBef>
                    <a:spcPct val="50000"/>
                  </a:spcBef>
                </a:pPr>
                <a:r>
                  <a:rPr lang="zh-CN" altLang="en-US" sz="1800" b="1" dirty="0">
                    <a:latin typeface="Times New Roman" panose="02020603050405020304" pitchFamily="18" charset="0"/>
                  </a:rPr>
                  <a:t>程序</a:t>
                </a:r>
                <a:r>
                  <a:rPr lang="en-US" altLang="zh-CN" sz="1800" b="1" dirty="0">
                    <a:latin typeface="Times New Roman" panose="02020603050405020304" pitchFamily="18" charset="0"/>
                  </a:rPr>
                  <a:t>1</a:t>
                </a:r>
              </a:p>
            </p:txBody>
          </p:sp>
          <p:sp>
            <p:nvSpPr>
              <p:cNvPr id="37919" name="Text Box 8"/>
              <p:cNvSpPr txBox="1"/>
              <p:nvPr/>
            </p:nvSpPr>
            <p:spPr>
              <a:xfrm>
                <a:off x="4800" y="1920"/>
                <a:ext cx="672" cy="231"/>
              </a:xfrm>
              <a:prstGeom prst="rect">
                <a:avLst/>
              </a:prstGeom>
              <a:noFill/>
              <a:ln w="9525">
                <a:noFill/>
              </a:ln>
            </p:spPr>
            <p:txBody>
              <a:bodyPr>
                <a:spAutoFit/>
              </a:bodyPr>
              <a:lstStyle/>
              <a:p>
                <a:pPr algn="ctr">
                  <a:spcBef>
                    <a:spcPct val="50000"/>
                  </a:spcBef>
                </a:pPr>
                <a:r>
                  <a:rPr lang="zh-CN" altLang="en-US" sz="1800" b="1" dirty="0">
                    <a:latin typeface="Courier New" panose="02070309020205020404" pitchFamily="49" charset="0"/>
                  </a:rPr>
                  <a:t>程序</a:t>
                </a:r>
                <a:r>
                  <a:rPr lang="en-US" altLang="zh-CN" sz="1800" b="1" dirty="0">
                    <a:latin typeface="Courier New" panose="02070309020205020404" pitchFamily="49" charset="0"/>
                  </a:rPr>
                  <a:t>2</a:t>
                </a:r>
              </a:p>
            </p:txBody>
          </p:sp>
          <p:sp>
            <p:nvSpPr>
              <p:cNvPr id="37920" name="Rectangle 9"/>
              <p:cNvSpPr/>
              <p:nvPr/>
            </p:nvSpPr>
            <p:spPr>
              <a:xfrm>
                <a:off x="2400" y="1776"/>
                <a:ext cx="3264" cy="1776"/>
              </a:xfrm>
              <a:prstGeom prst="rect">
                <a:avLst/>
              </a:prstGeom>
              <a:noFill/>
              <a:ln w="12700"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grpSp>
        <p:sp>
          <p:nvSpPr>
            <p:cNvPr id="37914" name="Rectangle 10"/>
            <p:cNvSpPr/>
            <p:nvPr/>
          </p:nvSpPr>
          <p:spPr>
            <a:xfrm>
              <a:off x="3744" y="3264"/>
              <a:ext cx="1104" cy="19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latin typeface="Courier New" panose="02070309020205020404" pitchFamily="49" charset="0"/>
                </a:rPr>
                <a:t>R14</a:t>
              </a:r>
            </a:p>
          </p:txBody>
        </p:sp>
      </p:grpSp>
      <p:sp>
        <p:nvSpPr>
          <p:cNvPr id="37891" name="Rectangle 11"/>
          <p:cNvSpPr>
            <a:spLocks noGrp="1"/>
          </p:cNvSpPr>
          <p:nvPr>
            <p:ph type="title"/>
          </p:nvPr>
        </p:nvSpPr>
        <p:spPr>
          <a:xfrm>
            <a:off x="214313" y="214313"/>
            <a:ext cx="8805862" cy="642937"/>
          </a:xfrm>
        </p:spPr>
        <p:txBody>
          <a:bodyPr vert="horz" wrap="square" lIns="91440" tIns="45720" rIns="91440" bIns="45720" anchor="ctr"/>
          <a:lstStyle/>
          <a:p>
            <a:pPr eaLnBrk="1" hangingPunct="1"/>
            <a:r>
              <a:rPr lang="en-US" altLang="zh-CN" sz="2800" b="1" dirty="0">
                <a:solidFill>
                  <a:schemeClr val="tx1"/>
                </a:solidFill>
              </a:rPr>
              <a:t>R14</a:t>
            </a:r>
            <a:r>
              <a:rPr lang="zh-CN" altLang="en-US" sz="2800" b="1" dirty="0">
                <a:solidFill>
                  <a:schemeClr val="tx1"/>
                </a:solidFill>
              </a:rPr>
              <a:t>（</a:t>
            </a:r>
            <a:r>
              <a:rPr lang="en-US" altLang="zh-CN" sz="2800" b="1" dirty="0">
                <a:solidFill>
                  <a:schemeClr val="tx1"/>
                </a:solidFill>
              </a:rPr>
              <a:t>LR</a:t>
            </a:r>
            <a:r>
              <a:rPr lang="zh-CN" altLang="en-US" sz="2800" b="1" dirty="0">
                <a:solidFill>
                  <a:schemeClr val="tx1"/>
                </a:solidFill>
              </a:rPr>
              <a:t>）寄存器与子程序调用</a:t>
            </a:r>
          </a:p>
        </p:txBody>
      </p:sp>
      <p:sp>
        <p:nvSpPr>
          <p:cNvPr id="752653" name="AutoShape 13"/>
          <p:cNvSpPr/>
          <p:nvPr/>
        </p:nvSpPr>
        <p:spPr>
          <a:xfrm>
            <a:off x="5257800" y="2611438"/>
            <a:ext cx="304800" cy="533400"/>
          </a:xfrm>
          <a:prstGeom prst="downArrow">
            <a:avLst>
              <a:gd name="adj1" fmla="val 50000"/>
              <a:gd name="adj2" fmla="val 43750"/>
            </a:avLst>
          </a:prstGeom>
          <a:solidFill>
            <a:schemeClr val="accent2"/>
          </a:solidFill>
          <a:ln w="9525" cap="flat" cmpd="sng">
            <a:solidFill>
              <a:schemeClr val="tx1"/>
            </a:solidFill>
            <a:prstDash val="solid"/>
            <a:miter/>
            <a:headEnd type="none" w="med" len="med"/>
            <a:tailEnd type="none" w="med" len="med"/>
          </a:ln>
        </p:spPr>
        <p:txBody>
          <a:bodyPr vert="eaVert" wrap="none" anchor="ctr"/>
          <a:lstStyle/>
          <a:p>
            <a:endParaRPr lang="zh-CN" altLang="en-US" b="1" dirty="0">
              <a:latin typeface="Comic Sans MS" panose="030F0702030302020204" pitchFamily="66" charset="0"/>
            </a:endParaRPr>
          </a:p>
        </p:txBody>
      </p:sp>
      <p:grpSp>
        <p:nvGrpSpPr>
          <p:cNvPr id="4" name="Group 14"/>
          <p:cNvGrpSpPr/>
          <p:nvPr/>
        </p:nvGrpSpPr>
        <p:grpSpPr>
          <a:xfrm>
            <a:off x="3962400" y="3221038"/>
            <a:ext cx="2209800" cy="641350"/>
            <a:chOff x="2496" y="2544"/>
            <a:chExt cx="1392" cy="404"/>
          </a:xfrm>
        </p:grpSpPr>
        <p:sp>
          <p:nvSpPr>
            <p:cNvPr id="37910" name="Rectangle 15"/>
            <p:cNvSpPr/>
            <p:nvPr/>
          </p:nvSpPr>
          <p:spPr>
            <a:xfrm>
              <a:off x="2928" y="2544"/>
              <a:ext cx="960" cy="19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latin typeface="Courier New" panose="02070309020205020404" pitchFamily="49" charset="0"/>
                </a:rPr>
                <a:t>BL   Lable</a:t>
              </a:r>
            </a:p>
          </p:txBody>
        </p:sp>
        <p:sp>
          <p:nvSpPr>
            <p:cNvPr id="37911" name="Text Box 16"/>
            <p:cNvSpPr txBox="1"/>
            <p:nvPr/>
          </p:nvSpPr>
          <p:spPr>
            <a:xfrm>
              <a:off x="2496" y="2736"/>
              <a:ext cx="576" cy="212"/>
            </a:xfrm>
            <a:prstGeom prst="rect">
              <a:avLst/>
            </a:prstGeom>
            <a:noFill/>
            <a:ln w="9525">
              <a:noFill/>
            </a:ln>
          </p:spPr>
          <p:txBody>
            <a:bodyPr>
              <a:spAutoFit/>
            </a:bodyPr>
            <a:lstStyle/>
            <a:p>
              <a:pPr>
                <a:spcBef>
                  <a:spcPct val="50000"/>
                </a:spcBef>
              </a:pPr>
              <a:r>
                <a:rPr lang="zh-CN" altLang="en-US" sz="1600" b="1" dirty="0">
                  <a:latin typeface="Times New Roman" panose="02020603050405020304" pitchFamily="18" charset="0"/>
                </a:rPr>
                <a:t>地址</a:t>
              </a:r>
              <a:r>
                <a:rPr lang="en-US" altLang="zh-CN" sz="1600" b="1" dirty="0">
                  <a:latin typeface="Times New Roman" panose="02020603050405020304" pitchFamily="18" charset="0"/>
                </a:rPr>
                <a:t>A</a:t>
              </a:r>
            </a:p>
          </p:txBody>
        </p:sp>
        <p:sp>
          <p:nvSpPr>
            <p:cNvPr id="37912" name="Rectangle 17"/>
            <p:cNvSpPr/>
            <p:nvPr/>
          </p:nvSpPr>
          <p:spPr>
            <a:xfrm>
              <a:off x="2928" y="2736"/>
              <a:ext cx="960" cy="19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latin typeface="Courier New" panose="02070309020205020404" pitchFamily="49" charset="0"/>
                </a:rPr>
                <a:t>???</a:t>
              </a:r>
            </a:p>
          </p:txBody>
        </p:sp>
      </p:grpSp>
      <p:sp>
        <p:nvSpPr>
          <p:cNvPr id="752658" name="Rectangle 18"/>
          <p:cNvSpPr/>
          <p:nvPr/>
        </p:nvSpPr>
        <p:spPr>
          <a:xfrm>
            <a:off x="7315200" y="3754438"/>
            <a:ext cx="1524000" cy="3810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latin typeface="Courier New" panose="02070309020205020404" pitchFamily="49" charset="0"/>
              </a:rPr>
              <a:t>MOV  PC,LR</a:t>
            </a:r>
          </a:p>
        </p:txBody>
      </p:sp>
      <p:sp>
        <p:nvSpPr>
          <p:cNvPr id="752659" name="AutoShape 19"/>
          <p:cNvSpPr/>
          <p:nvPr/>
        </p:nvSpPr>
        <p:spPr>
          <a:xfrm>
            <a:off x="8001000" y="2916238"/>
            <a:ext cx="304800" cy="762000"/>
          </a:xfrm>
          <a:prstGeom prst="downArrow">
            <a:avLst>
              <a:gd name="adj1" fmla="val 50000"/>
              <a:gd name="adj2" fmla="val 62500"/>
            </a:avLst>
          </a:prstGeom>
          <a:solidFill>
            <a:schemeClr val="accent2"/>
          </a:solidFill>
          <a:ln w="9525" cap="flat" cmpd="sng">
            <a:solidFill>
              <a:schemeClr val="tx1"/>
            </a:solidFill>
            <a:prstDash val="solid"/>
            <a:miter/>
            <a:headEnd type="none" w="med" len="med"/>
            <a:tailEnd type="none" w="med" len="med"/>
          </a:ln>
        </p:spPr>
        <p:txBody>
          <a:bodyPr vert="eaVert" wrap="none" anchor="ctr"/>
          <a:lstStyle/>
          <a:p>
            <a:endParaRPr lang="zh-CN" altLang="en-US" b="1" dirty="0">
              <a:latin typeface="Comic Sans MS" panose="030F0702030302020204" pitchFamily="66" charset="0"/>
            </a:endParaRPr>
          </a:p>
        </p:txBody>
      </p:sp>
      <p:sp>
        <p:nvSpPr>
          <p:cNvPr id="752660" name="Rectangle 20"/>
          <p:cNvSpPr/>
          <p:nvPr/>
        </p:nvSpPr>
        <p:spPr>
          <a:xfrm>
            <a:off x="5943600" y="4364038"/>
            <a:ext cx="1752600" cy="3048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solidFill>
                  <a:srgbClr val="FF0000"/>
                </a:solidFill>
                <a:latin typeface="Courier New" panose="02070309020205020404" pitchFamily="49" charset="0"/>
              </a:rPr>
              <a:t>R14(</a:t>
            </a:r>
            <a:r>
              <a:rPr lang="zh-CN" altLang="en-US" sz="1800" b="1" dirty="0">
                <a:solidFill>
                  <a:srgbClr val="FF0000"/>
                </a:solidFill>
                <a:latin typeface="Courier New" panose="02070309020205020404" pitchFamily="49" charset="0"/>
              </a:rPr>
              <a:t>地址</a:t>
            </a:r>
            <a:r>
              <a:rPr lang="en-US" altLang="zh-CN" b="1" dirty="0">
                <a:solidFill>
                  <a:srgbClr val="FF0000"/>
                </a:solidFill>
                <a:latin typeface="Courier New" panose="02070309020205020404" pitchFamily="49" charset="0"/>
              </a:rPr>
              <a:t>A)</a:t>
            </a:r>
          </a:p>
        </p:txBody>
      </p:sp>
      <p:grpSp>
        <p:nvGrpSpPr>
          <p:cNvPr id="5" name="Group 21"/>
          <p:cNvGrpSpPr/>
          <p:nvPr/>
        </p:nvGrpSpPr>
        <p:grpSpPr>
          <a:xfrm>
            <a:off x="6629400" y="2459038"/>
            <a:ext cx="2209800" cy="381000"/>
            <a:chOff x="4176" y="2064"/>
            <a:chExt cx="1392" cy="240"/>
          </a:xfrm>
        </p:grpSpPr>
        <p:sp>
          <p:nvSpPr>
            <p:cNvPr id="37908" name="Text Box 22"/>
            <p:cNvSpPr txBox="1"/>
            <p:nvPr/>
          </p:nvSpPr>
          <p:spPr>
            <a:xfrm>
              <a:off x="4176" y="2064"/>
              <a:ext cx="480" cy="212"/>
            </a:xfrm>
            <a:prstGeom prst="rect">
              <a:avLst/>
            </a:prstGeom>
            <a:noFill/>
            <a:ln w="9525">
              <a:noFill/>
            </a:ln>
          </p:spPr>
          <p:txBody>
            <a:bodyPr>
              <a:spAutoFit/>
            </a:bodyPr>
            <a:lstStyle/>
            <a:p>
              <a:pPr>
                <a:spcBef>
                  <a:spcPct val="50000"/>
                </a:spcBef>
              </a:pPr>
              <a:r>
                <a:rPr lang="en-US" altLang="zh-CN" sz="1600" b="1" dirty="0">
                  <a:solidFill>
                    <a:srgbClr val="FF0000"/>
                  </a:solidFill>
                  <a:latin typeface="Times New Roman" panose="02020603050405020304" pitchFamily="18" charset="0"/>
                </a:rPr>
                <a:t>Lable</a:t>
              </a:r>
            </a:p>
          </p:txBody>
        </p:sp>
        <p:sp>
          <p:nvSpPr>
            <p:cNvPr id="37909" name="Rectangle 23"/>
            <p:cNvSpPr/>
            <p:nvPr/>
          </p:nvSpPr>
          <p:spPr>
            <a:xfrm>
              <a:off x="4608" y="2112"/>
              <a:ext cx="960" cy="19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800" b="1" dirty="0">
                  <a:latin typeface="Courier New" panose="02070309020205020404" pitchFamily="49" charset="0"/>
                </a:rPr>
                <a:t>???</a:t>
              </a:r>
            </a:p>
          </p:txBody>
        </p:sp>
      </p:grpSp>
      <p:sp>
        <p:nvSpPr>
          <p:cNvPr id="752664" name="Line 24"/>
          <p:cNvSpPr/>
          <p:nvPr/>
        </p:nvSpPr>
        <p:spPr>
          <a:xfrm flipV="1">
            <a:off x="6096000" y="2687638"/>
            <a:ext cx="1371600" cy="685800"/>
          </a:xfrm>
          <a:prstGeom prst="line">
            <a:avLst/>
          </a:prstGeom>
          <a:ln w="28575" cap="flat" cmpd="sng">
            <a:solidFill>
              <a:srgbClr val="FF0000"/>
            </a:solidFill>
            <a:prstDash val="solid"/>
            <a:headEnd type="none" w="med" len="med"/>
            <a:tailEnd type="triangle" w="med" len="med"/>
          </a:ln>
        </p:spPr>
      </p:sp>
      <p:sp>
        <p:nvSpPr>
          <p:cNvPr id="752665" name="Line 25"/>
          <p:cNvSpPr/>
          <p:nvPr/>
        </p:nvSpPr>
        <p:spPr>
          <a:xfrm flipH="1" flipV="1">
            <a:off x="6096000" y="3678238"/>
            <a:ext cx="1295400" cy="304800"/>
          </a:xfrm>
          <a:prstGeom prst="line">
            <a:avLst/>
          </a:prstGeom>
          <a:ln w="28575" cap="flat" cmpd="sng">
            <a:solidFill>
              <a:srgbClr val="FF0000"/>
            </a:solidFill>
            <a:prstDash val="solid"/>
            <a:headEnd type="none" w="med" len="med"/>
            <a:tailEnd type="triangle" w="med" len="med"/>
          </a:ln>
        </p:spPr>
      </p:sp>
      <p:sp>
        <p:nvSpPr>
          <p:cNvPr id="752666" name="Oval 26"/>
          <p:cNvSpPr/>
          <p:nvPr/>
        </p:nvSpPr>
        <p:spPr>
          <a:xfrm>
            <a:off x="3957638" y="3449638"/>
            <a:ext cx="685800" cy="457200"/>
          </a:xfrm>
          <a:prstGeom prst="ellipse">
            <a:avLst/>
          </a:prstGeom>
          <a:noFill/>
          <a:ln w="9525" cap="flat" cmpd="sng">
            <a:solidFill>
              <a:srgbClr val="0000FF"/>
            </a:solidFill>
            <a:prstDash val="solid"/>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752667" name="Freeform 27"/>
          <p:cNvSpPr/>
          <p:nvPr/>
        </p:nvSpPr>
        <p:spPr>
          <a:xfrm>
            <a:off x="4292600" y="3830638"/>
            <a:ext cx="1727200" cy="685800"/>
          </a:xfrm>
          <a:custGeom>
            <a:avLst/>
            <a:gdLst>
              <a:gd name="txL" fmla="*/ 0 w 1088"/>
              <a:gd name="txT" fmla="*/ 0 h 432"/>
              <a:gd name="txR" fmla="*/ 1088 w 1088"/>
              <a:gd name="txB" fmla="*/ 432 h 432"/>
            </a:gdLst>
            <a:ahLst/>
            <a:cxnLst>
              <a:cxn ang="0">
                <a:pos x="2147483647" y="0"/>
              </a:cxn>
              <a:cxn ang="0">
                <a:pos x="2147483647" y="2147483647"/>
              </a:cxn>
              <a:cxn ang="0">
                <a:pos x="2147483647" y="2147483647"/>
              </a:cxn>
            </a:cxnLst>
            <a:rect l="txL" t="txT" r="txR" b="txB"/>
            <a:pathLst>
              <a:path w="1088" h="432">
                <a:moveTo>
                  <a:pt x="32" y="0"/>
                </a:moveTo>
                <a:cubicBezTo>
                  <a:pt x="16" y="108"/>
                  <a:pt x="0" y="216"/>
                  <a:pt x="176" y="288"/>
                </a:cubicBezTo>
                <a:cubicBezTo>
                  <a:pt x="352" y="360"/>
                  <a:pt x="720" y="396"/>
                  <a:pt x="1088" y="432"/>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752668" name="Freeform 28"/>
          <p:cNvSpPr/>
          <p:nvPr/>
        </p:nvSpPr>
        <p:spPr>
          <a:xfrm>
            <a:off x="7467600" y="4059238"/>
            <a:ext cx="762000" cy="457200"/>
          </a:xfrm>
          <a:custGeom>
            <a:avLst/>
            <a:gdLst>
              <a:gd name="txL" fmla="*/ 0 w 480"/>
              <a:gd name="txT" fmla="*/ 0 h 288"/>
              <a:gd name="txR" fmla="*/ 480 w 480"/>
              <a:gd name="txB" fmla="*/ 288 h 288"/>
            </a:gdLst>
            <a:ahLst/>
            <a:cxnLst>
              <a:cxn ang="0">
                <a:pos x="0" y="2147483647"/>
              </a:cxn>
              <a:cxn ang="0">
                <a:pos x="2147483647" y="2147483647"/>
              </a:cxn>
              <a:cxn ang="0">
                <a:pos x="2147483647" y="0"/>
              </a:cxn>
            </a:cxnLst>
            <a:rect l="txL" t="txT" r="txR" b="txB"/>
            <a:pathLst>
              <a:path w="480" h="288">
                <a:moveTo>
                  <a:pt x="0" y="288"/>
                </a:moveTo>
                <a:cubicBezTo>
                  <a:pt x="152" y="288"/>
                  <a:pt x="304" y="288"/>
                  <a:pt x="384" y="240"/>
                </a:cubicBezTo>
                <a:cubicBezTo>
                  <a:pt x="464" y="192"/>
                  <a:pt x="464" y="24"/>
                  <a:pt x="480"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752669" name="Text Box 29"/>
          <p:cNvSpPr txBox="1"/>
          <p:nvPr/>
        </p:nvSpPr>
        <p:spPr>
          <a:xfrm>
            <a:off x="428625" y="1214438"/>
            <a:ext cx="3276600" cy="829945"/>
          </a:xfrm>
          <a:prstGeom prst="rect">
            <a:avLst/>
          </a:prstGeom>
          <a:noFill/>
          <a:ln w="9525">
            <a:noFill/>
          </a:ln>
        </p:spPr>
        <p:txBody>
          <a:bodyPr>
            <a:spAutoFit/>
          </a:bodyPr>
          <a:lstStyle/>
          <a:p>
            <a:pPr>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1.</a:t>
            </a:r>
            <a:r>
              <a:rPr lang="zh-CN" altLang="en-US" sz="2400" b="1" dirty="0">
                <a:solidFill>
                  <a:schemeClr val="tx1"/>
                </a:solidFill>
                <a:latin typeface="华文新魏" panose="02010800040101010101" pitchFamily="2" charset="-122"/>
                <a:ea typeface="华文新魏" panose="02010800040101010101" pitchFamily="2" charset="-122"/>
              </a:rPr>
              <a:t>程序</a:t>
            </a:r>
            <a:r>
              <a:rPr lang="en-US" altLang="zh-CN" sz="2400" b="1" dirty="0">
                <a:solidFill>
                  <a:schemeClr val="tx1"/>
                </a:solidFill>
                <a:latin typeface="华文新魏" panose="02010800040101010101" pitchFamily="2" charset="-122"/>
                <a:ea typeface="华文新魏" panose="02010800040101010101" pitchFamily="2" charset="-122"/>
              </a:rPr>
              <a:t>1</a:t>
            </a:r>
            <a:r>
              <a:rPr lang="zh-CN" altLang="en-US" sz="2400" b="1" dirty="0">
                <a:solidFill>
                  <a:schemeClr val="tx1"/>
                </a:solidFill>
                <a:latin typeface="华文新魏" panose="02010800040101010101" pitchFamily="2" charset="-122"/>
                <a:ea typeface="华文新魏" panose="02010800040101010101" pitchFamily="2" charset="-122"/>
              </a:rPr>
              <a:t>执行过程中调用程序</a:t>
            </a:r>
            <a:r>
              <a:rPr lang="en-US" altLang="zh-CN" sz="2400" b="1" dirty="0">
                <a:solidFill>
                  <a:schemeClr val="tx1"/>
                </a:solidFill>
                <a:latin typeface="华文新魏" panose="02010800040101010101" pitchFamily="2" charset="-122"/>
                <a:ea typeface="华文新魏" panose="02010800040101010101" pitchFamily="2" charset="-122"/>
              </a:rPr>
              <a:t>2</a:t>
            </a:r>
            <a:r>
              <a:rPr lang="zh-CN" altLang="en-US" sz="2400" b="1" dirty="0">
                <a:solidFill>
                  <a:schemeClr val="tx1"/>
                </a:solidFill>
                <a:latin typeface="华文新魏" panose="02010800040101010101" pitchFamily="2" charset="-122"/>
                <a:ea typeface="华文新魏" panose="02010800040101010101" pitchFamily="2" charset="-122"/>
              </a:rPr>
              <a:t>；</a:t>
            </a:r>
          </a:p>
        </p:txBody>
      </p:sp>
      <p:sp>
        <p:nvSpPr>
          <p:cNvPr id="752671" name="Text Box 31"/>
          <p:cNvSpPr txBox="1"/>
          <p:nvPr/>
        </p:nvSpPr>
        <p:spPr>
          <a:xfrm>
            <a:off x="395288" y="2276475"/>
            <a:ext cx="3455987" cy="2122805"/>
          </a:xfrm>
          <a:prstGeom prst="rect">
            <a:avLst/>
          </a:prstGeom>
          <a:noFill/>
          <a:ln w="9525">
            <a:noFill/>
          </a:ln>
        </p:spPr>
        <p:txBody>
          <a:bodyPr>
            <a:spAutoFit/>
          </a:bodyPr>
          <a:lstStyle/>
          <a:p>
            <a:pPr>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2.</a:t>
            </a:r>
            <a:r>
              <a:rPr lang="zh-CN" altLang="en-US" sz="2400" b="1" dirty="0">
                <a:solidFill>
                  <a:schemeClr val="tx1"/>
                </a:solidFill>
                <a:latin typeface="华文新魏" panose="02010800040101010101" pitchFamily="2" charset="-122"/>
                <a:ea typeface="华文新魏" panose="02010800040101010101" pitchFamily="2" charset="-122"/>
              </a:rPr>
              <a:t>程序跳转至标号</a:t>
            </a:r>
            <a:r>
              <a:rPr lang="en-US" altLang="zh-CN" sz="2400" b="1" dirty="0">
                <a:solidFill>
                  <a:schemeClr val="tx1"/>
                </a:solidFill>
                <a:latin typeface="华文新魏" panose="02010800040101010101" pitchFamily="2" charset="-122"/>
                <a:ea typeface="华文新魏" panose="02010800040101010101" pitchFamily="2" charset="-122"/>
              </a:rPr>
              <a:t>Lable</a:t>
            </a:r>
            <a:r>
              <a:rPr lang="zh-CN" altLang="en-US" sz="2400" b="1" dirty="0">
                <a:solidFill>
                  <a:schemeClr val="tx1"/>
                </a:solidFill>
                <a:latin typeface="华文新魏" panose="02010800040101010101" pitchFamily="2" charset="-122"/>
                <a:ea typeface="华文新魏" panose="02010800040101010101" pitchFamily="2" charset="-122"/>
              </a:rPr>
              <a:t>，执行程序</a:t>
            </a:r>
            <a:r>
              <a:rPr lang="en-US" altLang="zh-CN" sz="2400" b="1" dirty="0">
                <a:solidFill>
                  <a:schemeClr val="tx1"/>
                </a:solidFill>
                <a:latin typeface="华文新魏" panose="02010800040101010101" pitchFamily="2" charset="-122"/>
                <a:ea typeface="华文新魏" panose="02010800040101010101" pitchFamily="2" charset="-122"/>
              </a:rPr>
              <a:t>2</a:t>
            </a:r>
            <a:r>
              <a:rPr lang="zh-CN" altLang="en-US" sz="2400" b="1" dirty="0">
                <a:solidFill>
                  <a:schemeClr val="tx1"/>
                </a:solidFill>
                <a:latin typeface="华文新魏" panose="02010800040101010101" pitchFamily="2" charset="-122"/>
                <a:ea typeface="华文新魏" panose="02010800040101010101" pitchFamily="2" charset="-122"/>
              </a:rPr>
              <a:t>。</a:t>
            </a:r>
            <a:endParaRPr lang="en-US" altLang="zh-CN" sz="2400" b="1" dirty="0">
              <a:solidFill>
                <a:schemeClr val="tx1"/>
              </a:solidFill>
              <a:latin typeface="华文新魏" panose="02010800040101010101" pitchFamily="2" charset="-122"/>
              <a:ea typeface="华文新魏" panose="02010800040101010101" pitchFamily="2" charset="-122"/>
            </a:endParaRPr>
          </a:p>
          <a:p>
            <a:pPr>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3.</a:t>
            </a:r>
            <a:r>
              <a:rPr lang="zh-CN" altLang="en-US" sz="2400" b="1" dirty="0">
                <a:solidFill>
                  <a:schemeClr val="tx1"/>
                </a:solidFill>
                <a:latin typeface="华文新魏" panose="02010800040101010101" pitchFamily="2" charset="-122"/>
                <a:ea typeface="华文新魏" panose="02010800040101010101" pitchFamily="2" charset="-122"/>
              </a:rPr>
              <a:t>同时硬件将</a:t>
            </a:r>
            <a:r>
              <a:rPr lang="zh-CN" altLang="en-US" sz="2400" b="1" dirty="0">
                <a:solidFill>
                  <a:schemeClr val="tx1"/>
                </a:solidFill>
                <a:latin typeface="Times New Roman" panose="02020603050405020304" pitchFamily="18" charset="0"/>
                <a:ea typeface="华文新魏" panose="02010800040101010101" pitchFamily="2" charset="-122"/>
              </a:rPr>
              <a:t>“</a:t>
            </a:r>
            <a:r>
              <a:rPr lang="en-US" altLang="zh-CN" sz="2400" b="1" dirty="0">
                <a:solidFill>
                  <a:schemeClr val="tx1"/>
                </a:solidFill>
                <a:latin typeface="华文新魏" panose="02010800040101010101" pitchFamily="2" charset="-122"/>
                <a:ea typeface="华文新魏" panose="02010800040101010101" pitchFamily="2" charset="-122"/>
              </a:rPr>
              <a:t>BL  Lable</a:t>
            </a:r>
            <a:r>
              <a:rPr lang="en-US" altLang="zh-CN" sz="2400" b="1" dirty="0">
                <a:solidFill>
                  <a:schemeClr val="tx1"/>
                </a:solidFill>
                <a:latin typeface="Times New Roman" panose="02020603050405020304" pitchFamily="18" charset="0"/>
                <a:ea typeface="华文新魏" panose="02010800040101010101" pitchFamily="2" charset="-122"/>
              </a:rPr>
              <a:t>”</a:t>
            </a:r>
            <a:r>
              <a:rPr lang="zh-CN" altLang="en-US" sz="2400" b="1" dirty="0">
                <a:solidFill>
                  <a:schemeClr val="tx1"/>
                </a:solidFill>
                <a:latin typeface="华文新魏" panose="02010800040101010101" pitchFamily="2" charset="-122"/>
                <a:ea typeface="华文新魏" panose="02010800040101010101" pitchFamily="2" charset="-122"/>
              </a:rPr>
              <a:t> 的下一条指令所在地址存入</a:t>
            </a:r>
            <a:r>
              <a:rPr lang="en-US" altLang="zh-CN" sz="2400" b="1" dirty="0">
                <a:solidFill>
                  <a:schemeClr val="tx1"/>
                </a:solidFill>
                <a:latin typeface="华文新魏" panose="02010800040101010101" pitchFamily="2" charset="-122"/>
                <a:ea typeface="华文新魏" panose="02010800040101010101" pitchFamily="2" charset="-122"/>
              </a:rPr>
              <a:t>R14</a:t>
            </a:r>
            <a:r>
              <a:rPr lang="zh-CN" altLang="en-US" sz="2400" b="1" dirty="0">
                <a:solidFill>
                  <a:schemeClr val="tx1"/>
                </a:solidFill>
                <a:latin typeface="华文新魏" panose="02010800040101010101" pitchFamily="2" charset="-122"/>
                <a:ea typeface="华文新魏" panose="02010800040101010101" pitchFamily="2" charset="-122"/>
              </a:rPr>
              <a:t>（</a:t>
            </a:r>
            <a:r>
              <a:rPr lang="en-US" altLang="zh-CN" sz="2400" b="1" dirty="0">
                <a:solidFill>
                  <a:schemeClr val="tx1"/>
                </a:solidFill>
                <a:latin typeface="华文新魏" panose="02010800040101010101" pitchFamily="2" charset="-122"/>
                <a:ea typeface="华文新魏" panose="02010800040101010101" pitchFamily="2" charset="-122"/>
              </a:rPr>
              <a:t>LR</a:t>
            </a:r>
            <a:r>
              <a:rPr lang="zh-CN" altLang="en-US" sz="2400" b="1" dirty="0">
                <a:solidFill>
                  <a:schemeClr val="tx1"/>
                </a:solidFill>
                <a:latin typeface="华文新魏" panose="02010800040101010101" pitchFamily="2" charset="-122"/>
                <a:ea typeface="华文新魏" panose="02010800040101010101" pitchFamily="2" charset="-122"/>
              </a:rPr>
              <a:t>）；</a:t>
            </a:r>
          </a:p>
        </p:txBody>
      </p:sp>
      <p:sp>
        <p:nvSpPr>
          <p:cNvPr id="752672" name="Text Box 32"/>
          <p:cNvSpPr txBox="1"/>
          <p:nvPr/>
        </p:nvSpPr>
        <p:spPr>
          <a:xfrm>
            <a:off x="357188" y="5187950"/>
            <a:ext cx="4502150" cy="1198880"/>
          </a:xfrm>
          <a:prstGeom prst="rect">
            <a:avLst/>
          </a:prstGeom>
          <a:noFill/>
          <a:ln w="9525">
            <a:noFill/>
          </a:ln>
        </p:spPr>
        <p:txBody>
          <a:bodyPr>
            <a:spAutoFit/>
          </a:bodyPr>
          <a:lstStyle/>
          <a:p>
            <a:pPr>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3.</a:t>
            </a:r>
            <a:r>
              <a:rPr lang="zh-CN" altLang="en-US" sz="2400" b="1" dirty="0">
                <a:solidFill>
                  <a:schemeClr val="tx1"/>
                </a:solidFill>
                <a:latin typeface="华文新魏" panose="02010800040101010101" pitchFamily="2" charset="-122"/>
                <a:ea typeface="华文新魏" panose="02010800040101010101" pitchFamily="2" charset="-122"/>
              </a:rPr>
              <a:t>程序</a:t>
            </a:r>
            <a:r>
              <a:rPr lang="en-US" altLang="zh-CN" sz="2400" b="1" dirty="0">
                <a:solidFill>
                  <a:schemeClr val="tx1"/>
                </a:solidFill>
                <a:latin typeface="华文新魏" panose="02010800040101010101" pitchFamily="2" charset="-122"/>
                <a:ea typeface="华文新魏" panose="02010800040101010101" pitchFamily="2" charset="-122"/>
              </a:rPr>
              <a:t>2</a:t>
            </a:r>
            <a:r>
              <a:rPr lang="zh-CN" altLang="en-US" sz="2400" b="1" dirty="0">
                <a:solidFill>
                  <a:schemeClr val="tx1"/>
                </a:solidFill>
                <a:latin typeface="华文新魏" panose="02010800040101010101" pitchFamily="2" charset="-122"/>
                <a:ea typeface="华文新魏" panose="02010800040101010101" pitchFamily="2" charset="-122"/>
              </a:rPr>
              <a:t>执行完后，将</a:t>
            </a:r>
            <a:r>
              <a:rPr lang="en-US" altLang="zh-CN" sz="2400" b="1" dirty="0">
                <a:solidFill>
                  <a:schemeClr val="tx1"/>
                </a:solidFill>
                <a:latin typeface="华文新魏" panose="02010800040101010101" pitchFamily="2" charset="-122"/>
                <a:ea typeface="华文新魏" panose="02010800040101010101" pitchFamily="2" charset="-122"/>
              </a:rPr>
              <a:t>R14</a:t>
            </a:r>
            <a:r>
              <a:rPr lang="zh-CN" altLang="en-US" sz="2400" b="1" dirty="0">
                <a:solidFill>
                  <a:schemeClr val="tx1"/>
                </a:solidFill>
                <a:latin typeface="华文新魏" panose="02010800040101010101" pitchFamily="2" charset="-122"/>
                <a:ea typeface="华文新魏" panose="02010800040101010101" pitchFamily="2" charset="-122"/>
              </a:rPr>
              <a:t> （</a:t>
            </a:r>
            <a:r>
              <a:rPr lang="en-US" altLang="zh-CN" sz="2400" b="1" dirty="0">
                <a:solidFill>
                  <a:schemeClr val="tx1"/>
                </a:solidFill>
                <a:latin typeface="华文新魏" panose="02010800040101010101" pitchFamily="2" charset="-122"/>
                <a:ea typeface="华文新魏" panose="02010800040101010101" pitchFamily="2" charset="-122"/>
              </a:rPr>
              <a:t>LR</a:t>
            </a:r>
            <a:r>
              <a:rPr lang="zh-CN" altLang="en-US" sz="2400" b="1" dirty="0">
                <a:solidFill>
                  <a:schemeClr val="tx1"/>
                </a:solidFill>
                <a:latin typeface="华文新魏" panose="02010800040101010101" pitchFamily="2" charset="-122"/>
                <a:ea typeface="华文新魏" panose="02010800040101010101" pitchFamily="2" charset="-122"/>
              </a:rPr>
              <a:t>）寄存器的内容放入</a:t>
            </a:r>
            <a:r>
              <a:rPr lang="en-US" altLang="zh-CN" sz="2400" b="1" dirty="0">
                <a:solidFill>
                  <a:schemeClr val="tx1"/>
                </a:solidFill>
                <a:latin typeface="华文新魏" panose="02010800040101010101" pitchFamily="2" charset="-122"/>
                <a:ea typeface="华文新魏" panose="02010800040101010101" pitchFamily="2" charset="-122"/>
              </a:rPr>
              <a:t>PC</a:t>
            </a:r>
            <a:r>
              <a:rPr lang="zh-CN" altLang="en-US" sz="2400" b="1" dirty="0">
                <a:solidFill>
                  <a:schemeClr val="tx1"/>
                </a:solidFill>
                <a:latin typeface="华文新魏" panose="02010800040101010101" pitchFamily="2" charset="-122"/>
                <a:ea typeface="华文新魏" panose="02010800040101010101" pitchFamily="2" charset="-122"/>
              </a:rPr>
              <a:t>，返回程序</a:t>
            </a:r>
            <a:r>
              <a:rPr lang="en-US" altLang="zh-CN" sz="2400" b="1" dirty="0">
                <a:solidFill>
                  <a:schemeClr val="tx1"/>
                </a:solidFill>
                <a:latin typeface="华文新魏" panose="02010800040101010101" pitchFamily="2" charset="-122"/>
                <a:ea typeface="华文新魏" panose="02010800040101010101" pitchFamily="2" charset="-122"/>
              </a:rPr>
              <a:t>1</a:t>
            </a:r>
            <a:r>
              <a:rPr lang="zh-CN" altLang="en-US" sz="2400" b="1" dirty="0">
                <a:solidFill>
                  <a:schemeClr val="tx1"/>
                </a:solidFill>
                <a:latin typeface="华文新魏" panose="02010800040101010101" pitchFamily="2" charset="-122"/>
                <a:ea typeface="华文新魏" panose="02010800040101010101" pitchFamily="2" charset="-122"/>
              </a:rPr>
              <a:t>继续执行；</a:t>
            </a:r>
          </a:p>
        </p:txBody>
      </p:sp>
      <p:sp>
        <p:nvSpPr>
          <p:cNvPr id="752673" name="AutoShape 33"/>
          <p:cNvSpPr/>
          <p:nvPr/>
        </p:nvSpPr>
        <p:spPr>
          <a:xfrm>
            <a:off x="5257800" y="3830638"/>
            <a:ext cx="304800" cy="304800"/>
          </a:xfrm>
          <a:prstGeom prst="downArrow">
            <a:avLst>
              <a:gd name="adj1" fmla="val 50000"/>
              <a:gd name="adj2" fmla="val 25000"/>
            </a:avLst>
          </a:prstGeom>
          <a:solidFill>
            <a:schemeClr val="accent2"/>
          </a:solidFill>
          <a:ln w="9525" cap="flat" cmpd="sng">
            <a:solidFill>
              <a:schemeClr val="tx1"/>
            </a:solidFill>
            <a:prstDash val="solid"/>
            <a:miter/>
            <a:headEnd type="none" w="med" len="med"/>
            <a:tailEnd type="none" w="med" len="med"/>
          </a:ln>
        </p:spPr>
        <p:txBody>
          <a:bodyPr vert="eaVert" wrap="none" anchor="ctr"/>
          <a:lstStyle/>
          <a:p>
            <a:endParaRPr lang="zh-CN" altLang="en-US" b="1" dirty="0">
              <a:latin typeface="Comic Sans MS" panose="030F0702030302020204" pitchFamily="66" charset="0"/>
            </a:endParaRPr>
          </a:p>
        </p:txBody>
      </p:sp>
      <p:sp>
        <p:nvSpPr>
          <p:cNvPr id="33" name="Oval 26"/>
          <p:cNvSpPr/>
          <p:nvPr/>
        </p:nvSpPr>
        <p:spPr>
          <a:xfrm>
            <a:off x="8001000" y="3786188"/>
            <a:ext cx="471488" cy="357187"/>
          </a:xfrm>
          <a:prstGeom prst="ellipse">
            <a:avLst/>
          </a:prstGeom>
          <a:noFill/>
          <a:ln w="9525" cap="flat" cmpd="sng">
            <a:solidFill>
              <a:srgbClr val="0000FF"/>
            </a:solidFill>
            <a:prstDash val="solid"/>
            <a:headEnd type="none" w="med" len="med"/>
            <a:tailEnd type="none" w="med" len="med"/>
          </a:ln>
        </p:spPr>
        <p:txBody>
          <a:bodyPr wrap="none" anchor="ctr"/>
          <a:lstStyle/>
          <a:p>
            <a:endParaRPr lang="zh-CN" altLang="en-US" b="1"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2669"/>
                                        </p:tgtEl>
                                        <p:attrNameLst>
                                          <p:attrName>style.visibility</p:attrName>
                                        </p:attrNameLst>
                                      </p:cBhvr>
                                      <p:to>
                                        <p:strVal val="visible"/>
                                      </p:to>
                                    </p:set>
                                    <p:animEffect transition="in" filter="dissolve">
                                      <p:cBhvr>
                                        <p:cTn id="12" dur="500"/>
                                        <p:tgtEl>
                                          <p:spTgt spid="7526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2653"/>
                                        </p:tgtEl>
                                        <p:attrNameLst>
                                          <p:attrName>style.visibility</p:attrName>
                                        </p:attrNameLst>
                                      </p:cBhvr>
                                      <p:to>
                                        <p:strVal val="visible"/>
                                      </p:to>
                                    </p:set>
                                    <p:animEffect transition="in" filter="dissolve">
                                      <p:cBhvr>
                                        <p:cTn id="17" dur="500"/>
                                        <p:tgtEl>
                                          <p:spTgt spid="7526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52671">
                                            <p:txEl>
                                              <p:pRg st="0" end="0"/>
                                            </p:txEl>
                                          </p:spTgt>
                                        </p:tgtEl>
                                        <p:attrNameLst>
                                          <p:attrName>style.visibility</p:attrName>
                                        </p:attrNameLst>
                                      </p:cBhvr>
                                      <p:to>
                                        <p:strVal val="visible"/>
                                      </p:to>
                                    </p:set>
                                    <p:animEffect transition="in" filter="dissolve">
                                      <p:cBhvr>
                                        <p:cTn id="27" dur="500"/>
                                        <p:tgtEl>
                                          <p:spTgt spid="75267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52664"/>
                                        </p:tgtEl>
                                        <p:attrNameLst>
                                          <p:attrName>style.visibility</p:attrName>
                                        </p:attrNameLst>
                                      </p:cBhvr>
                                      <p:to>
                                        <p:strVal val="visible"/>
                                      </p:to>
                                    </p:set>
                                    <p:animEffect transition="in" filter="dissolve">
                                      <p:cBhvr>
                                        <p:cTn id="32" dur="500"/>
                                        <p:tgtEl>
                                          <p:spTgt spid="752664"/>
                                        </p:tgtEl>
                                      </p:cBhvr>
                                    </p:animEffect>
                                  </p:childTnLst>
                                </p:cTn>
                              </p:par>
                              <p:par>
                                <p:cTn id="33" presetID="9"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52671">
                                            <p:txEl>
                                              <p:pRg st="1" end="1"/>
                                            </p:txEl>
                                          </p:spTgt>
                                        </p:tgtEl>
                                        <p:attrNameLst>
                                          <p:attrName>style.visibility</p:attrName>
                                        </p:attrNameLst>
                                      </p:cBhvr>
                                      <p:to>
                                        <p:strVal val="visible"/>
                                      </p:to>
                                    </p:set>
                                    <p:animEffect transition="in" filter="dissolve">
                                      <p:cBhvr>
                                        <p:cTn id="40" dur="500"/>
                                        <p:tgtEl>
                                          <p:spTgt spid="75267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52666"/>
                                        </p:tgtEl>
                                        <p:attrNameLst>
                                          <p:attrName>style.visibility</p:attrName>
                                        </p:attrNameLst>
                                      </p:cBhvr>
                                      <p:to>
                                        <p:strVal val="visible"/>
                                      </p:to>
                                    </p:set>
                                    <p:animEffect transition="in" filter="dissolve">
                                      <p:cBhvr>
                                        <p:cTn id="45" dur="500"/>
                                        <p:tgtEl>
                                          <p:spTgt spid="752666"/>
                                        </p:tgtEl>
                                      </p:cBhvr>
                                    </p:animEffect>
                                  </p:childTnLst>
                                </p:cTn>
                              </p:par>
                              <p:par>
                                <p:cTn id="46" presetID="9" presetClass="entr" presetSubtype="0" fill="hold" nodeType="withEffect">
                                  <p:stCondLst>
                                    <p:cond delay="0"/>
                                  </p:stCondLst>
                                  <p:childTnLst>
                                    <p:set>
                                      <p:cBhvr>
                                        <p:cTn id="47" dur="1" fill="hold">
                                          <p:stCondLst>
                                            <p:cond delay="0"/>
                                          </p:stCondLst>
                                        </p:cTn>
                                        <p:tgtEl>
                                          <p:spTgt spid="752667"/>
                                        </p:tgtEl>
                                        <p:attrNameLst>
                                          <p:attrName>style.visibility</p:attrName>
                                        </p:attrNameLst>
                                      </p:cBhvr>
                                      <p:to>
                                        <p:strVal val="visible"/>
                                      </p:to>
                                    </p:set>
                                    <p:animEffect transition="in" filter="dissolve">
                                      <p:cBhvr>
                                        <p:cTn id="48" dur="500"/>
                                        <p:tgtEl>
                                          <p:spTgt spid="75266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752660"/>
                                        </p:tgtEl>
                                        <p:attrNameLst>
                                          <p:attrName>style.visibility</p:attrName>
                                        </p:attrNameLst>
                                      </p:cBhvr>
                                      <p:to>
                                        <p:strVal val="visible"/>
                                      </p:to>
                                    </p:set>
                                    <p:animEffect transition="in" filter="dissolve">
                                      <p:cBhvr>
                                        <p:cTn id="53" dur="500"/>
                                        <p:tgtEl>
                                          <p:spTgt spid="75266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752672"/>
                                        </p:tgtEl>
                                        <p:attrNameLst>
                                          <p:attrName>style.visibility</p:attrName>
                                        </p:attrNameLst>
                                      </p:cBhvr>
                                      <p:to>
                                        <p:strVal val="visible"/>
                                      </p:to>
                                    </p:set>
                                    <p:animEffect transition="in" filter="dissolve">
                                      <p:cBhvr>
                                        <p:cTn id="58" dur="500"/>
                                        <p:tgtEl>
                                          <p:spTgt spid="75267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52659"/>
                                        </p:tgtEl>
                                        <p:attrNameLst>
                                          <p:attrName>style.visibility</p:attrName>
                                        </p:attrNameLst>
                                      </p:cBhvr>
                                      <p:to>
                                        <p:strVal val="visible"/>
                                      </p:to>
                                    </p:set>
                                    <p:animEffect transition="in" filter="dissolve">
                                      <p:cBhvr>
                                        <p:cTn id="63" dur="500"/>
                                        <p:tgtEl>
                                          <p:spTgt spid="75265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52658"/>
                                        </p:tgtEl>
                                        <p:attrNameLst>
                                          <p:attrName>style.visibility</p:attrName>
                                        </p:attrNameLst>
                                      </p:cBhvr>
                                      <p:to>
                                        <p:strVal val="visible"/>
                                      </p:to>
                                    </p:set>
                                    <p:animEffect transition="in" filter="dissolve">
                                      <p:cBhvr>
                                        <p:cTn id="66" dur="500"/>
                                        <p:tgtEl>
                                          <p:spTgt spid="752658"/>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752668"/>
                                        </p:tgtEl>
                                        <p:attrNameLst>
                                          <p:attrName>style.visibility</p:attrName>
                                        </p:attrNameLst>
                                      </p:cBhvr>
                                      <p:to>
                                        <p:strVal val="visible"/>
                                      </p:to>
                                    </p:set>
                                    <p:animEffect transition="in" filter="dissolve">
                                      <p:cBhvr>
                                        <p:cTn id="71" dur="500"/>
                                        <p:tgtEl>
                                          <p:spTgt spid="752668"/>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dissolv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752665"/>
                                        </p:tgtEl>
                                        <p:attrNameLst>
                                          <p:attrName>style.visibility</p:attrName>
                                        </p:attrNameLst>
                                      </p:cBhvr>
                                      <p:to>
                                        <p:strVal val="visible"/>
                                      </p:to>
                                    </p:set>
                                    <p:animEffect transition="in" filter="dissolve">
                                      <p:cBhvr>
                                        <p:cTn id="79" dur="500"/>
                                        <p:tgtEl>
                                          <p:spTgt spid="752665"/>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752673"/>
                                        </p:tgtEl>
                                        <p:attrNameLst>
                                          <p:attrName>style.visibility</p:attrName>
                                        </p:attrNameLst>
                                      </p:cBhvr>
                                      <p:to>
                                        <p:strVal val="visible"/>
                                      </p:to>
                                    </p:set>
                                    <p:animEffect transition="in" filter="dissolve">
                                      <p:cBhvr>
                                        <p:cTn id="84" dur="500"/>
                                        <p:tgtEl>
                                          <p:spTgt spid="752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53" grpId="0" animBg="1"/>
      <p:bldP spid="752658" grpId="0" animBg="1"/>
      <p:bldP spid="752659" grpId="0" animBg="1"/>
      <p:bldP spid="752660" grpId="0" animBg="1"/>
      <p:bldP spid="752666" grpId="0" animBg="1"/>
      <p:bldP spid="752669" grpId="0"/>
      <p:bldP spid="752671" grpId="0" build="p"/>
      <p:bldP spid="752672" grpId="0"/>
      <p:bldP spid="752673"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body" idx="1"/>
          </p:nvPr>
        </p:nvSpPr>
        <p:spPr>
          <a:xfrm>
            <a:off x="0" y="885825"/>
            <a:ext cx="9144000" cy="2328863"/>
          </a:xfrm>
        </p:spPr>
        <p:txBody>
          <a:bodyPr vert="horz" wrap="square" lIns="91440" tIns="45720" rIns="91440" bIns="45720" numCol="1" anchor="t" anchorCtr="0" compatLnSpc="1"/>
          <a:lstStyle/>
          <a:p>
            <a:pPr lvl="1" eaLnBrk="1" hangingPunct="1">
              <a:buNone/>
            </a:pPr>
            <a:r>
              <a:rPr lang="en-US" altLang="zh-CN" sz="2400" dirty="0">
                <a:solidFill>
                  <a:schemeClr val="tx1"/>
                </a:solidFill>
                <a:latin typeface="华文新魏" panose="02010800040101010101" pitchFamily="2" charset="-122"/>
                <a:ea typeface="华文新魏" panose="02010800040101010101" pitchFamily="2" charset="-122"/>
              </a:rPr>
              <a:t>1.</a:t>
            </a:r>
            <a:r>
              <a:rPr lang="zh-CN" altLang="en-US" sz="2400" dirty="0">
                <a:solidFill>
                  <a:schemeClr val="tx1"/>
                </a:solidFill>
                <a:latin typeface="华文新魏" panose="02010800040101010101" pitchFamily="2" charset="-122"/>
                <a:ea typeface="华文新魏" panose="02010800040101010101" pitchFamily="2" charset="-122"/>
              </a:rPr>
              <a:t>异常返回地址的处理与子程序调用类似，都是由硬件自动完成。区别在于有些异常有一个小</a:t>
            </a:r>
            <a:r>
              <a:rPr lang="zh-CN" altLang="en-US" sz="2400" dirty="0">
                <a:solidFill>
                  <a:srgbClr val="C00000"/>
                </a:solidFill>
                <a:latin typeface="华文新魏" panose="02010800040101010101" pitchFamily="2" charset="-122"/>
                <a:ea typeface="华文新魏" panose="02010800040101010101" pitchFamily="2" charset="-122"/>
              </a:rPr>
              <a:t>常量偏移</a:t>
            </a:r>
            <a:r>
              <a:rPr lang="zh-CN" altLang="en-US" sz="2400" dirty="0">
                <a:solidFill>
                  <a:schemeClr val="tx1"/>
                </a:solidFill>
                <a:latin typeface="华文新魏" panose="02010800040101010101" pitchFamily="2" charset="-122"/>
                <a:ea typeface="华文新魏" panose="02010800040101010101" pitchFamily="2" charset="-122"/>
              </a:rPr>
              <a:t>。</a:t>
            </a:r>
          </a:p>
          <a:p>
            <a:pPr lvl="1" eaLnBrk="1" hangingPunct="1">
              <a:buNone/>
            </a:pPr>
            <a:r>
              <a:rPr lang="en-US" altLang="zh-CN" sz="2400" dirty="0">
                <a:solidFill>
                  <a:schemeClr val="tx1"/>
                </a:solidFill>
                <a:latin typeface="华文新魏" panose="02010800040101010101" pitchFamily="2" charset="-122"/>
                <a:ea typeface="华文新魏" panose="02010800040101010101" pitchFamily="2" charset="-122"/>
              </a:rPr>
              <a:t>2.</a:t>
            </a:r>
            <a:r>
              <a:rPr lang="zh-CN" altLang="en-US" sz="2400" dirty="0">
                <a:solidFill>
                  <a:schemeClr val="tx1"/>
                </a:solidFill>
                <a:latin typeface="华文新魏" panose="02010800040101010101" pitchFamily="2" charset="-122"/>
                <a:ea typeface="华文新魏" panose="02010800040101010101" pitchFamily="2" charset="-122"/>
              </a:rPr>
              <a:t>当发生异常嵌套时，这些异常之间可能会发生冲突。如用户模式下发生</a:t>
            </a:r>
            <a:r>
              <a:rPr lang="en-US" altLang="zh-CN" sz="2400" dirty="0">
                <a:solidFill>
                  <a:schemeClr val="tx1"/>
                </a:solidFill>
                <a:latin typeface="华文新魏" panose="02010800040101010101" pitchFamily="2" charset="-122"/>
                <a:ea typeface="华文新魏" panose="02010800040101010101" pitchFamily="2" charset="-122"/>
              </a:rPr>
              <a:t>IRQ</a:t>
            </a:r>
            <a:r>
              <a:rPr lang="zh-CN" altLang="en-US" sz="2400" dirty="0">
                <a:solidFill>
                  <a:srgbClr val="C00000"/>
                </a:solidFill>
                <a:latin typeface="华文新魏" panose="02010800040101010101" pitchFamily="2" charset="-122"/>
                <a:ea typeface="华文新魏" panose="02010800040101010101" pitchFamily="2" charset="-122"/>
              </a:rPr>
              <a:t>中断嵌套</a:t>
            </a:r>
            <a:r>
              <a:rPr lang="zh-CN" altLang="en-US" sz="2400" dirty="0">
                <a:solidFill>
                  <a:schemeClr val="tx1"/>
                </a:solidFill>
                <a:latin typeface="华文新魏" panose="02010800040101010101" pitchFamily="2" charset="-122"/>
                <a:ea typeface="华文新魏" panose="02010800040101010101" pitchFamily="2" charset="-122"/>
              </a:rPr>
              <a:t>时，</a:t>
            </a:r>
            <a:r>
              <a:rPr lang="en-US" altLang="zh-CN" sz="2400" dirty="0">
                <a:solidFill>
                  <a:schemeClr val="tx1"/>
                </a:solidFill>
                <a:latin typeface="华文新魏" panose="02010800040101010101" pitchFamily="2" charset="-122"/>
                <a:ea typeface="华文新魏" panose="02010800040101010101" pitchFamily="2" charset="-122"/>
              </a:rPr>
              <a:t>R14_irq</a:t>
            </a:r>
            <a:r>
              <a:rPr lang="zh-CN" altLang="en-US" sz="2400" dirty="0">
                <a:solidFill>
                  <a:schemeClr val="tx1"/>
                </a:solidFill>
                <a:latin typeface="华文新魏" panose="02010800040101010101" pitchFamily="2" charset="-122"/>
                <a:ea typeface="华文新魏" panose="02010800040101010101" pitchFamily="2" charset="-122"/>
              </a:rPr>
              <a:t>中低级中断返回主程序的地址将被高级中断的返回地址所覆盖；</a:t>
            </a:r>
          </a:p>
        </p:txBody>
      </p:sp>
      <p:sp>
        <p:nvSpPr>
          <p:cNvPr id="38915" name="标题 4"/>
          <p:cNvSpPr>
            <a:spLocks noGrp="1"/>
          </p:cNvSpPr>
          <p:nvPr>
            <p:ph type="title"/>
          </p:nvPr>
        </p:nvSpPr>
        <p:spPr>
          <a:xfrm>
            <a:off x="142875" y="142875"/>
            <a:ext cx="8805863" cy="642938"/>
          </a:xfrm>
        </p:spPr>
        <p:txBody>
          <a:bodyPr vert="horz" wrap="square" lIns="91440" tIns="45720" rIns="91440" bIns="45720" anchor="b"/>
          <a:lstStyle/>
          <a:p>
            <a:r>
              <a:rPr lang="en-US" altLang="zh-CN" sz="2800" b="1" dirty="0">
                <a:solidFill>
                  <a:schemeClr val="tx1"/>
                </a:solidFill>
              </a:rPr>
              <a:t>R14</a:t>
            </a:r>
            <a:r>
              <a:rPr lang="zh-CN" altLang="en-US" sz="2800" b="1" dirty="0">
                <a:solidFill>
                  <a:schemeClr val="tx1"/>
                </a:solidFill>
              </a:rPr>
              <a:t>（</a:t>
            </a:r>
            <a:r>
              <a:rPr lang="en-US" altLang="zh-CN" sz="2800" b="1" dirty="0">
                <a:solidFill>
                  <a:schemeClr val="tx1"/>
                </a:solidFill>
              </a:rPr>
              <a:t>LR</a:t>
            </a:r>
            <a:r>
              <a:rPr lang="zh-CN" altLang="en-US" sz="2800" b="1" dirty="0">
                <a:solidFill>
                  <a:schemeClr val="tx1"/>
                </a:solidFill>
              </a:rPr>
              <a:t>）寄存器与异常处理</a:t>
            </a:r>
          </a:p>
        </p:txBody>
      </p:sp>
      <p:grpSp>
        <p:nvGrpSpPr>
          <p:cNvPr id="2" name="Group 4"/>
          <p:cNvGrpSpPr/>
          <p:nvPr/>
        </p:nvGrpSpPr>
        <p:grpSpPr>
          <a:xfrm>
            <a:off x="2833688" y="3389313"/>
            <a:ext cx="4038600" cy="3048000"/>
            <a:chOff x="864" y="1824"/>
            <a:chExt cx="2544" cy="1920"/>
          </a:xfrm>
        </p:grpSpPr>
        <p:sp>
          <p:nvSpPr>
            <p:cNvPr id="38960" name="Rectangle 5"/>
            <p:cNvSpPr/>
            <p:nvPr/>
          </p:nvSpPr>
          <p:spPr>
            <a:xfrm>
              <a:off x="1056" y="2016"/>
              <a:ext cx="864" cy="129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8961" name="Rectangle 6"/>
            <p:cNvSpPr/>
            <p:nvPr/>
          </p:nvSpPr>
          <p:spPr>
            <a:xfrm>
              <a:off x="2352" y="2016"/>
              <a:ext cx="864" cy="129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8962" name="Rectangle 7"/>
            <p:cNvSpPr/>
            <p:nvPr/>
          </p:nvSpPr>
          <p:spPr>
            <a:xfrm>
              <a:off x="1056" y="3552"/>
              <a:ext cx="864" cy="192"/>
            </a:xfrm>
            <a:prstGeom prst="rect">
              <a:avLst/>
            </a:prstGeom>
            <a:solidFill>
              <a:srgbClr val="FF0000">
                <a:alpha val="43921"/>
              </a:srgbClr>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R14</a:t>
              </a:r>
            </a:p>
          </p:txBody>
        </p:sp>
        <p:sp>
          <p:nvSpPr>
            <p:cNvPr id="38963" name="Rectangle 8"/>
            <p:cNvSpPr/>
            <p:nvPr/>
          </p:nvSpPr>
          <p:spPr>
            <a:xfrm>
              <a:off x="2352" y="3552"/>
              <a:ext cx="864" cy="19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R14_irq</a:t>
              </a:r>
            </a:p>
          </p:txBody>
        </p:sp>
        <p:sp>
          <p:nvSpPr>
            <p:cNvPr id="38964" name="Text Box 9"/>
            <p:cNvSpPr txBox="1"/>
            <p:nvPr/>
          </p:nvSpPr>
          <p:spPr>
            <a:xfrm>
              <a:off x="864" y="1824"/>
              <a:ext cx="1296" cy="212"/>
            </a:xfrm>
            <a:prstGeom prst="rect">
              <a:avLst/>
            </a:prstGeom>
            <a:noFill/>
            <a:ln w="9525">
              <a:noFill/>
            </a:ln>
          </p:spPr>
          <p:txBody>
            <a:bodyPr>
              <a:spAutoFit/>
            </a:bodyPr>
            <a:lstStyle/>
            <a:p>
              <a:pPr algn="ctr">
                <a:spcBef>
                  <a:spcPct val="50000"/>
                </a:spcBef>
              </a:pPr>
              <a:r>
                <a:rPr lang="zh-CN" altLang="en-US" sz="1600" b="1" dirty="0">
                  <a:solidFill>
                    <a:srgbClr val="000099"/>
                  </a:solidFill>
                  <a:latin typeface="Times New Roman" panose="02020603050405020304" pitchFamily="18" charset="0"/>
                </a:rPr>
                <a:t>用户模式下的程序</a:t>
              </a:r>
              <a:r>
                <a:rPr lang="en-US" altLang="zh-CN" sz="1600" b="1" dirty="0">
                  <a:solidFill>
                    <a:srgbClr val="000099"/>
                  </a:solidFill>
                  <a:latin typeface="Times New Roman" panose="02020603050405020304" pitchFamily="18" charset="0"/>
                </a:rPr>
                <a:t>0</a:t>
              </a:r>
              <a:endParaRPr lang="zh-CN" altLang="en-US" sz="1600" b="1" dirty="0">
                <a:solidFill>
                  <a:srgbClr val="000099"/>
                </a:solidFill>
                <a:latin typeface="Times New Roman" panose="02020603050405020304" pitchFamily="18" charset="0"/>
              </a:endParaRPr>
            </a:p>
          </p:txBody>
        </p:sp>
        <p:sp>
          <p:nvSpPr>
            <p:cNvPr id="38965" name="Text Box 10"/>
            <p:cNvSpPr txBox="1"/>
            <p:nvPr/>
          </p:nvSpPr>
          <p:spPr>
            <a:xfrm>
              <a:off x="2112" y="1824"/>
              <a:ext cx="1296" cy="212"/>
            </a:xfrm>
            <a:prstGeom prst="rect">
              <a:avLst/>
            </a:prstGeom>
            <a:noFill/>
            <a:ln w="9525">
              <a:noFill/>
            </a:ln>
          </p:spPr>
          <p:txBody>
            <a:bodyPr>
              <a:spAutoFit/>
            </a:bodyPr>
            <a:lstStyle/>
            <a:p>
              <a:pPr algn="ctr">
                <a:spcBef>
                  <a:spcPct val="50000"/>
                </a:spcBef>
              </a:pPr>
              <a:r>
                <a:rPr lang="en-US" altLang="zh-CN" sz="1600" b="1" dirty="0">
                  <a:solidFill>
                    <a:srgbClr val="000099"/>
                  </a:solidFill>
                  <a:latin typeface="Times New Roman" panose="02020603050405020304" pitchFamily="18" charset="0"/>
                </a:rPr>
                <a:t>IRQ</a:t>
              </a:r>
              <a:r>
                <a:rPr lang="zh-CN" altLang="en-US" sz="1600" b="1" dirty="0">
                  <a:solidFill>
                    <a:srgbClr val="000099"/>
                  </a:solidFill>
                  <a:latin typeface="Times New Roman" panose="02020603050405020304" pitchFamily="18" charset="0"/>
                </a:rPr>
                <a:t>模式下的程序</a:t>
              </a:r>
              <a:r>
                <a:rPr lang="en-US" altLang="zh-CN" sz="1600" b="1" dirty="0">
                  <a:solidFill>
                    <a:srgbClr val="000099"/>
                  </a:solidFill>
                  <a:latin typeface="Times New Roman" panose="02020603050405020304" pitchFamily="18" charset="0"/>
                </a:rPr>
                <a:t>1</a:t>
              </a:r>
            </a:p>
          </p:txBody>
        </p:sp>
      </p:grpSp>
      <p:sp>
        <p:nvSpPr>
          <p:cNvPr id="14" name="AutoShape 11"/>
          <p:cNvSpPr/>
          <p:nvPr/>
        </p:nvSpPr>
        <p:spPr>
          <a:xfrm>
            <a:off x="3671888" y="5294313"/>
            <a:ext cx="304800" cy="381000"/>
          </a:xfrm>
          <a:prstGeom prst="downArrow">
            <a:avLst>
              <a:gd name="adj1" fmla="val 50000"/>
              <a:gd name="adj2" fmla="val 31250"/>
            </a:avLst>
          </a:prstGeom>
          <a:solidFill>
            <a:srgbClr val="6699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15" name="Rectangle 12"/>
          <p:cNvSpPr/>
          <p:nvPr/>
        </p:nvSpPr>
        <p:spPr>
          <a:xfrm>
            <a:off x="5195888" y="3694113"/>
            <a:ext cx="1371600" cy="228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a:t>
            </a:r>
          </a:p>
        </p:txBody>
      </p:sp>
      <p:sp>
        <p:nvSpPr>
          <p:cNvPr id="16" name="AutoShape 13"/>
          <p:cNvSpPr/>
          <p:nvPr/>
        </p:nvSpPr>
        <p:spPr>
          <a:xfrm>
            <a:off x="3671888" y="3770313"/>
            <a:ext cx="304800" cy="457200"/>
          </a:xfrm>
          <a:prstGeom prst="downArrow">
            <a:avLst>
              <a:gd name="adj1" fmla="val 50000"/>
              <a:gd name="adj2" fmla="val 37500"/>
            </a:avLst>
          </a:prstGeom>
          <a:solidFill>
            <a:srgbClr val="6699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grpSp>
        <p:nvGrpSpPr>
          <p:cNvPr id="3" name="Group 14"/>
          <p:cNvGrpSpPr/>
          <p:nvPr/>
        </p:nvGrpSpPr>
        <p:grpSpPr>
          <a:xfrm>
            <a:off x="2452688" y="4303713"/>
            <a:ext cx="2057400" cy="946150"/>
            <a:chOff x="624" y="2400"/>
            <a:chExt cx="1296" cy="596"/>
          </a:xfrm>
        </p:grpSpPr>
        <p:sp>
          <p:nvSpPr>
            <p:cNvPr id="38955" name="Rectangle 15"/>
            <p:cNvSpPr/>
            <p:nvPr/>
          </p:nvSpPr>
          <p:spPr>
            <a:xfrm>
              <a:off x="1056" y="2544"/>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m+1</a:t>
              </a:r>
            </a:p>
          </p:txBody>
        </p:sp>
        <p:sp>
          <p:nvSpPr>
            <p:cNvPr id="38956" name="Rectangle 16"/>
            <p:cNvSpPr/>
            <p:nvPr/>
          </p:nvSpPr>
          <p:spPr>
            <a:xfrm>
              <a:off x="1056" y="2688"/>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a:t>
              </a:r>
            </a:p>
          </p:txBody>
        </p:sp>
        <p:sp>
          <p:nvSpPr>
            <p:cNvPr id="38957" name="Rectangle 17"/>
            <p:cNvSpPr/>
            <p:nvPr/>
          </p:nvSpPr>
          <p:spPr>
            <a:xfrm>
              <a:off x="1056" y="2832"/>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m+n</a:t>
              </a:r>
            </a:p>
          </p:txBody>
        </p:sp>
        <p:sp>
          <p:nvSpPr>
            <p:cNvPr id="38958" name="Rectangle 18"/>
            <p:cNvSpPr/>
            <p:nvPr/>
          </p:nvSpPr>
          <p:spPr>
            <a:xfrm>
              <a:off x="1056" y="2400"/>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m</a:t>
              </a:r>
            </a:p>
          </p:txBody>
        </p:sp>
        <p:sp>
          <p:nvSpPr>
            <p:cNvPr id="38959" name="Text Box 19"/>
            <p:cNvSpPr txBox="1"/>
            <p:nvPr/>
          </p:nvSpPr>
          <p:spPr>
            <a:xfrm>
              <a:off x="624" y="2784"/>
              <a:ext cx="480" cy="212"/>
            </a:xfrm>
            <a:prstGeom prst="rect">
              <a:avLst/>
            </a:prstGeom>
            <a:noFill/>
            <a:ln w="9525">
              <a:noFill/>
            </a:ln>
          </p:spPr>
          <p:txBody>
            <a:bodyPr>
              <a:spAutoFit/>
            </a:bodyPr>
            <a:lstStyle/>
            <a:p>
              <a:pPr>
                <a:spcBef>
                  <a:spcPct val="50000"/>
                </a:spcBef>
              </a:pPr>
              <a:r>
                <a:rPr lang="zh-CN" altLang="en-US" sz="1600" b="1" dirty="0">
                  <a:solidFill>
                    <a:srgbClr val="000099"/>
                  </a:solidFill>
                  <a:latin typeface="Times New Roman" panose="02020603050405020304" pitchFamily="18" charset="0"/>
                </a:rPr>
                <a:t>地址</a:t>
              </a:r>
              <a:r>
                <a:rPr lang="en-US" altLang="zh-CN" sz="1600" b="1" dirty="0">
                  <a:solidFill>
                    <a:srgbClr val="000099"/>
                  </a:solidFill>
                  <a:latin typeface="Times New Roman" panose="02020603050405020304" pitchFamily="18" charset="0"/>
                </a:rPr>
                <a:t>A</a:t>
              </a:r>
            </a:p>
          </p:txBody>
        </p:sp>
      </p:grpSp>
      <p:sp>
        <p:nvSpPr>
          <p:cNvPr id="39945" name="Rectangle 20"/>
          <p:cNvSpPr/>
          <p:nvPr/>
        </p:nvSpPr>
        <p:spPr>
          <a:xfrm>
            <a:off x="5195888" y="6132513"/>
            <a:ext cx="1371600" cy="3048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地址</a:t>
            </a:r>
            <a:r>
              <a:rPr lang="en-US" altLang="zh-CN" sz="1600" b="1" dirty="0">
                <a:latin typeface="Times New Roman" panose="02020603050405020304" pitchFamily="18" charset="0"/>
              </a:rPr>
              <a:t>A</a:t>
            </a:r>
          </a:p>
        </p:txBody>
      </p:sp>
      <p:sp>
        <p:nvSpPr>
          <p:cNvPr id="24" name="Line 21"/>
          <p:cNvSpPr/>
          <p:nvPr/>
        </p:nvSpPr>
        <p:spPr>
          <a:xfrm flipV="1">
            <a:off x="4433888" y="3770313"/>
            <a:ext cx="838200" cy="609600"/>
          </a:xfrm>
          <a:prstGeom prst="line">
            <a:avLst/>
          </a:prstGeom>
          <a:ln w="28575" cap="flat" cmpd="sng">
            <a:solidFill>
              <a:srgbClr val="FF0000"/>
            </a:solidFill>
            <a:prstDash val="solid"/>
            <a:headEnd type="none" w="med" len="med"/>
            <a:tailEnd type="triangle" w="med" len="med"/>
          </a:ln>
        </p:spPr>
      </p:sp>
      <p:sp>
        <p:nvSpPr>
          <p:cNvPr id="39947" name="Freeform 22"/>
          <p:cNvSpPr/>
          <p:nvPr/>
        </p:nvSpPr>
        <p:spPr>
          <a:xfrm>
            <a:off x="4416425" y="5108575"/>
            <a:ext cx="855663" cy="1252538"/>
          </a:xfrm>
          <a:custGeom>
            <a:avLst/>
            <a:gdLst>
              <a:gd name="txL" fmla="*/ 0 w 539"/>
              <a:gd name="txT" fmla="*/ 0 h 789"/>
              <a:gd name="txR" fmla="*/ 539 w 539"/>
              <a:gd name="txB" fmla="*/ 789 h 789"/>
            </a:gdLst>
            <a:ahLst/>
            <a:cxnLst>
              <a:cxn ang="0">
                <a:pos x="0" y="0"/>
              </a:cxn>
              <a:cxn ang="0">
                <a:pos x="2147483647" y="2147483647"/>
              </a:cxn>
              <a:cxn ang="0">
                <a:pos x="2147483647" y="2147483647"/>
              </a:cxn>
              <a:cxn ang="0">
                <a:pos x="2147483647" y="2147483647"/>
              </a:cxn>
            </a:cxnLst>
            <a:rect l="txL" t="txT" r="txR" b="txB"/>
            <a:pathLst>
              <a:path w="539" h="789">
                <a:moveTo>
                  <a:pt x="0" y="0"/>
                </a:moveTo>
                <a:cubicBezTo>
                  <a:pt x="24" y="20"/>
                  <a:pt x="117" y="11"/>
                  <a:pt x="146" y="110"/>
                </a:cubicBezTo>
                <a:cubicBezTo>
                  <a:pt x="175" y="209"/>
                  <a:pt x="108" y="482"/>
                  <a:pt x="173" y="595"/>
                </a:cubicBezTo>
                <a:cubicBezTo>
                  <a:pt x="238" y="708"/>
                  <a:pt x="463" y="749"/>
                  <a:pt x="539" y="789"/>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30" name="Text Box 27"/>
          <p:cNvSpPr txBox="1"/>
          <p:nvPr/>
        </p:nvSpPr>
        <p:spPr>
          <a:xfrm>
            <a:off x="2986088" y="6389688"/>
            <a:ext cx="1600200" cy="396875"/>
          </a:xfrm>
          <a:prstGeom prst="rect">
            <a:avLst/>
          </a:prstGeom>
          <a:noFill/>
          <a:ln w="9525">
            <a:noFill/>
          </a:ln>
        </p:spPr>
        <p:txBody>
          <a:bodyPr>
            <a:spAutoFit/>
          </a:bodyPr>
          <a:lstStyle/>
          <a:p>
            <a:pPr algn="ctr">
              <a:spcBef>
                <a:spcPct val="50000"/>
              </a:spcBef>
            </a:pPr>
            <a:r>
              <a:rPr lang="zh-CN" altLang="en-US" b="1" dirty="0">
                <a:solidFill>
                  <a:srgbClr val="FF0000"/>
                </a:solidFill>
                <a:latin typeface="Times New Roman" panose="02020603050405020304" pitchFamily="18" charset="0"/>
                <a:ea typeface="华文新魏" panose="02010800040101010101" pitchFamily="2" charset="-122"/>
              </a:rPr>
              <a:t>未被破坏</a:t>
            </a:r>
          </a:p>
        </p:txBody>
      </p:sp>
      <p:grpSp>
        <p:nvGrpSpPr>
          <p:cNvPr id="4" name="Group 28"/>
          <p:cNvGrpSpPr/>
          <p:nvPr/>
        </p:nvGrpSpPr>
        <p:grpSpPr>
          <a:xfrm>
            <a:off x="6872288" y="3389313"/>
            <a:ext cx="2057400" cy="2362200"/>
            <a:chOff x="4272" y="1824"/>
            <a:chExt cx="1296" cy="1488"/>
          </a:xfrm>
        </p:grpSpPr>
        <p:sp>
          <p:nvSpPr>
            <p:cNvPr id="38953" name="Rectangle 29"/>
            <p:cNvSpPr/>
            <p:nvPr/>
          </p:nvSpPr>
          <p:spPr>
            <a:xfrm>
              <a:off x="4512" y="2016"/>
              <a:ext cx="864" cy="129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8954" name="Text Box 30"/>
            <p:cNvSpPr txBox="1"/>
            <p:nvPr/>
          </p:nvSpPr>
          <p:spPr>
            <a:xfrm>
              <a:off x="4272" y="1824"/>
              <a:ext cx="1296" cy="212"/>
            </a:xfrm>
            <a:prstGeom prst="rect">
              <a:avLst/>
            </a:prstGeom>
            <a:noFill/>
            <a:ln w="9525">
              <a:noFill/>
            </a:ln>
          </p:spPr>
          <p:txBody>
            <a:bodyPr>
              <a:spAutoFit/>
            </a:bodyPr>
            <a:lstStyle/>
            <a:p>
              <a:pPr algn="ctr">
                <a:spcBef>
                  <a:spcPct val="50000"/>
                </a:spcBef>
              </a:pPr>
              <a:r>
                <a:rPr lang="en-US" altLang="zh-CN" sz="1600" b="1" dirty="0">
                  <a:solidFill>
                    <a:srgbClr val="000099"/>
                  </a:solidFill>
                  <a:latin typeface="Times New Roman" panose="02020603050405020304" pitchFamily="18" charset="0"/>
                </a:rPr>
                <a:t>IRQ</a:t>
              </a:r>
              <a:r>
                <a:rPr lang="zh-CN" altLang="en-US" sz="1600" b="1" dirty="0">
                  <a:solidFill>
                    <a:srgbClr val="000099"/>
                  </a:solidFill>
                  <a:latin typeface="Times New Roman" panose="02020603050405020304" pitchFamily="18" charset="0"/>
                </a:rPr>
                <a:t>模式下的程序</a:t>
              </a:r>
              <a:r>
                <a:rPr lang="en-US" altLang="zh-CN" sz="1600" b="1" dirty="0">
                  <a:solidFill>
                    <a:srgbClr val="000099"/>
                  </a:solidFill>
                  <a:latin typeface="Times New Roman" panose="02020603050405020304" pitchFamily="18" charset="0"/>
                </a:rPr>
                <a:t>2</a:t>
              </a:r>
            </a:p>
          </p:txBody>
        </p:sp>
      </p:grpSp>
      <p:sp>
        <p:nvSpPr>
          <p:cNvPr id="34" name="Rectangle 31"/>
          <p:cNvSpPr/>
          <p:nvPr/>
        </p:nvSpPr>
        <p:spPr>
          <a:xfrm>
            <a:off x="7253288" y="3694113"/>
            <a:ext cx="1371600" cy="228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a:t>
            </a:r>
          </a:p>
        </p:txBody>
      </p:sp>
      <p:sp>
        <p:nvSpPr>
          <p:cNvPr id="35" name="Rectangle 32"/>
          <p:cNvSpPr/>
          <p:nvPr/>
        </p:nvSpPr>
        <p:spPr>
          <a:xfrm>
            <a:off x="7253288" y="5522913"/>
            <a:ext cx="1371600" cy="228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return</a:t>
            </a:r>
          </a:p>
        </p:txBody>
      </p:sp>
      <p:sp>
        <p:nvSpPr>
          <p:cNvPr id="36" name="AutoShape 33"/>
          <p:cNvSpPr/>
          <p:nvPr/>
        </p:nvSpPr>
        <p:spPr>
          <a:xfrm>
            <a:off x="7786688" y="4075113"/>
            <a:ext cx="304800" cy="1371600"/>
          </a:xfrm>
          <a:prstGeom prst="downArrow">
            <a:avLst>
              <a:gd name="adj1" fmla="val 50000"/>
              <a:gd name="adj2" fmla="val 112500"/>
            </a:avLst>
          </a:prstGeom>
          <a:solidFill>
            <a:srgbClr val="6699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7" name="AutoShape 34"/>
          <p:cNvSpPr/>
          <p:nvPr/>
        </p:nvSpPr>
        <p:spPr>
          <a:xfrm>
            <a:off x="5729288" y="3922713"/>
            <a:ext cx="304800" cy="395287"/>
          </a:xfrm>
          <a:prstGeom prst="downArrow">
            <a:avLst>
              <a:gd name="adj1" fmla="val 50000"/>
              <a:gd name="adj2" fmla="val 25000"/>
            </a:avLst>
          </a:prstGeom>
          <a:solidFill>
            <a:srgbClr val="6699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38" name="Freeform 35"/>
          <p:cNvSpPr/>
          <p:nvPr/>
        </p:nvSpPr>
        <p:spPr>
          <a:xfrm>
            <a:off x="6491288" y="5675313"/>
            <a:ext cx="1371600" cy="723900"/>
          </a:xfrm>
          <a:custGeom>
            <a:avLst/>
            <a:gdLst>
              <a:gd name="txL" fmla="*/ 0 w 864"/>
              <a:gd name="txT" fmla="*/ 0 h 456"/>
              <a:gd name="txR" fmla="*/ 864 w 864"/>
              <a:gd name="txB" fmla="*/ 456 h 456"/>
            </a:gdLst>
            <a:ahLst/>
            <a:cxnLst>
              <a:cxn ang="0">
                <a:pos x="0" y="2147483647"/>
              </a:cxn>
              <a:cxn ang="0">
                <a:pos x="2147483647" y="2147483647"/>
              </a:cxn>
              <a:cxn ang="0">
                <a:pos x="2147483647" y="0"/>
              </a:cxn>
            </a:cxnLst>
            <a:rect l="txL" t="txT" r="txR" b="txB"/>
            <a:pathLst>
              <a:path w="864" h="456">
                <a:moveTo>
                  <a:pt x="0" y="432"/>
                </a:moveTo>
                <a:cubicBezTo>
                  <a:pt x="240" y="444"/>
                  <a:pt x="480" y="456"/>
                  <a:pt x="624" y="384"/>
                </a:cubicBezTo>
                <a:cubicBezTo>
                  <a:pt x="768" y="312"/>
                  <a:pt x="824" y="48"/>
                  <a:pt x="864" y="0"/>
                </a:cubicBezTo>
              </a:path>
            </a:pathLst>
          </a:custGeom>
          <a:noFill/>
          <a:ln w="28575" cap="flat" cmpd="sng">
            <a:solidFill>
              <a:srgbClr val="800080">
                <a:alpha val="100000"/>
              </a:srgbClr>
            </a:solidFill>
            <a:prstDash val="dash"/>
            <a:round/>
            <a:headEnd type="none" w="med" len="med"/>
            <a:tailEnd type="triangle" w="med" len="med"/>
          </a:ln>
        </p:spPr>
        <p:txBody>
          <a:bodyPr/>
          <a:lstStyle/>
          <a:p>
            <a:endParaRPr lang="zh-CN" altLang="en-US"/>
          </a:p>
        </p:txBody>
      </p:sp>
      <p:grpSp>
        <p:nvGrpSpPr>
          <p:cNvPr id="5" name="Group 36"/>
          <p:cNvGrpSpPr/>
          <p:nvPr/>
        </p:nvGrpSpPr>
        <p:grpSpPr>
          <a:xfrm>
            <a:off x="4510088" y="4303713"/>
            <a:ext cx="2057400" cy="946150"/>
            <a:chOff x="2784" y="2400"/>
            <a:chExt cx="1296" cy="596"/>
          </a:xfrm>
        </p:grpSpPr>
        <p:sp>
          <p:nvSpPr>
            <p:cNvPr id="38948" name="Rectangle 37"/>
            <p:cNvSpPr/>
            <p:nvPr/>
          </p:nvSpPr>
          <p:spPr>
            <a:xfrm>
              <a:off x="3216" y="2544"/>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j+1</a:t>
              </a:r>
            </a:p>
          </p:txBody>
        </p:sp>
        <p:sp>
          <p:nvSpPr>
            <p:cNvPr id="38949" name="Rectangle 38"/>
            <p:cNvSpPr/>
            <p:nvPr/>
          </p:nvSpPr>
          <p:spPr>
            <a:xfrm>
              <a:off x="3216" y="2688"/>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a:t>
              </a:r>
            </a:p>
          </p:txBody>
        </p:sp>
        <p:sp>
          <p:nvSpPr>
            <p:cNvPr id="38950" name="Rectangle 39"/>
            <p:cNvSpPr/>
            <p:nvPr/>
          </p:nvSpPr>
          <p:spPr>
            <a:xfrm>
              <a:off x="3216" y="2832"/>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j+k</a:t>
              </a:r>
            </a:p>
          </p:txBody>
        </p:sp>
        <p:sp>
          <p:nvSpPr>
            <p:cNvPr id="38951" name="Rectangle 40"/>
            <p:cNvSpPr/>
            <p:nvPr/>
          </p:nvSpPr>
          <p:spPr>
            <a:xfrm>
              <a:off x="3216" y="2400"/>
              <a:ext cx="864" cy="14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指令</a:t>
              </a:r>
              <a:r>
                <a:rPr lang="en-US" altLang="zh-CN" sz="1600" b="1" dirty="0">
                  <a:latin typeface="Times New Roman" panose="02020603050405020304" pitchFamily="18" charset="0"/>
                </a:rPr>
                <a:t>j</a:t>
              </a:r>
            </a:p>
          </p:txBody>
        </p:sp>
        <p:sp>
          <p:nvSpPr>
            <p:cNvPr id="38952" name="Text Box 41"/>
            <p:cNvSpPr txBox="1"/>
            <p:nvPr/>
          </p:nvSpPr>
          <p:spPr>
            <a:xfrm>
              <a:off x="2784" y="2784"/>
              <a:ext cx="480" cy="212"/>
            </a:xfrm>
            <a:prstGeom prst="rect">
              <a:avLst/>
            </a:prstGeom>
            <a:noFill/>
            <a:ln w="9525">
              <a:noFill/>
            </a:ln>
          </p:spPr>
          <p:txBody>
            <a:bodyPr>
              <a:spAutoFit/>
            </a:bodyPr>
            <a:lstStyle/>
            <a:p>
              <a:pPr>
                <a:spcBef>
                  <a:spcPct val="50000"/>
                </a:spcBef>
              </a:pPr>
              <a:r>
                <a:rPr lang="zh-CN" altLang="en-US" sz="1600" b="1" dirty="0">
                  <a:solidFill>
                    <a:srgbClr val="000099"/>
                  </a:solidFill>
                  <a:latin typeface="Times New Roman" panose="02020603050405020304" pitchFamily="18" charset="0"/>
                </a:rPr>
                <a:t>地址</a:t>
              </a:r>
              <a:r>
                <a:rPr lang="en-US" altLang="zh-CN" sz="1600" b="1" dirty="0">
                  <a:solidFill>
                    <a:srgbClr val="000099"/>
                  </a:solidFill>
                  <a:latin typeface="Times New Roman" panose="02020603050405020304" pitchFamily="18" charset="0"/>
                </a:rPr>
                <a:t>B</a:t>
              </a:r>
            </a:p>
          </p:txBody>
        </p:sp>
      </p:grpSp>
      <p:sp>
        <p:nvSpPr>
          <p:cNvPr id="45" name="Rectangle 42"/>
          <p:cNvSpPr/>
          <p:nvPr/>
        </p:nvSpPr>
        <p:spPr>
          <a:xfrm>
            <a:off x="5219700" y="6156325"/>
            <a:ext cx="1371600" cy="304800"/>
          </a:xfrm>
          <a:prstGeom prst="rect">
            <a:avLst/>
          </a:prstGeom>
          <a:solidFill>
            <a:srgbClr val="7030A0"/>
          </a:solidFill>
          <a:ln w="9525" cap="flat" cmpd="sng">
            <a:solidFill>
              <a:schemeClr val="tx1"/>
            </a:solidFill>
            <a:prstDash val="solid"/>
            <a:miter/>
            <a:headEnd type="none" w="med" len="med"/>
            <a:tailEnd type="none" w="med" len="med"/>
          </a:ln>
        </p:spPr>
        <p:txBody>
          <a:bodyPr wrap="none" anchor="ctr"/>
          <a:lstStyle/>
          <a:p>
            <a:pPr algn="ctr"/>
            <a:r>
              <a:rPr lang="zh-CN" altLang="en-US" sz="1600" b="1" dirty="0">
                <a:latin typeface="Times New Roman" panose="02020603050405020304" pitchFamily="18" charset="0"/>
              </a:rPr>
              <a:t>地址</a:t>
            </a:r>
            <a:r>
              <a:rPr lang="en-US" altLang="zh-CN" sz="1600" b="1" dirty="0">
                <a:latin typeface="Times New Roman" panose="02020603050405020304" pitchFamily="18" charset="0"/>
              </a:rPr>
              <a:t>B</a:t>
            </a:r>
          </a:p>
        </p:txBody>
      </p:sp>
      <p:sp>
        <p:nvSpPr>
          <p:cNvPr id="48" name="Freeform 45"/>
          <p:cNvSpPr/>
          <p:nvPr/>
        </p:nvSpPr>
        <p:spPr>
          <a:xfrm>
            <a:off x="4989513" y="5153025"/>
            <a:ext cx="282575" cy="1055688"/>
          </a:xfrm>
          <a:custGeom>
            <a:avLst/>
            <a:gdLst>
              <a:gd name="txL" fmla="*/ 0 w 178"/>
              <a:gd name="txT" fmla="*/ 0 h 665"/>
              <a:gd name="txR" fmla="*/ 178 w 178"/>
              <a:gd name="txB" fmla="*/ 665 h 665"/>
            </a:gdLst>
            <a:ahLst/>
            <a:cxnLst>
              <a:cxn ang="0">
                <a:pos x="2147483647" y="0"/>
              </a:cxn>
              <a:cxn ang="0">
                <a:pos x="2147483647" y="2147483647"/>
              </a:cxn>
              <a:cxn ang="0">
                <a:pos x="2147483647" y="2147483647"/>
              </a:cxn>
              <a:cxn ang="0">
                <a:pos x="2147483647" y="2147483647"/>
              </a:cxn>
            </a:cxnLst>
            <a:rect l="txL" t="txT" r="txR" b="txB"/>
            <a:pathLst>
              <a:path w="178" h="665">
                <a:moveTo>
                  <a:pt x="169" y="0"/>
                </a:moveTo>
                <a:cubicBezTo>
                  <a:pt x="148" y="20"/>
                  <a:pt x="65" y="38"/>
                  <a:pt x="41" y="110"/>
                </a:cubicBezTo>
                <a:cubicBezTo>
                  <a:pt x="17" y="182"/>
                  <a:pt x="0" y="338"/>
                  <a:pt x="23" y="430"/>
                </a:cubicBezTo>
                <a:cubicBezTo>
                  <a:pt x="46" y="522"/>
                  <a:pt x="146" y="616"/>
                  <a:pt x="178" y="665"/>
                </a:cubicBezTo>
              </a:path>
            </a:pathLst>
          </a:custGeom>
          <a:noFill/>
          <a:ln w="28575" cap="flat" cmpd="sng">
            <a:solidFill>
              <a:srgbClr val="800080">
                <a:alpha val="100000"/>
              </a:srgbClr>
            </a:solidFill>
            <a:prstDash val="dash"/>
            <a:round/>
            <a:headEnd type="none" w="med" len="med"/>
            <a:tailEnd type="triangle" w="med" len="med"/>
          </a:ln>
        </p:spPr>
        <p:txBody>
          <a:bodyPr/>
          <a:lstStyle/>
          <a:p>
            <a:endParaRPr lang="zh-CN" altLang="en-US"/>
          </a:p>
        </p:txBody>
      </p:sp>
      <p:sp>
        <p:nvSpPr>
          <p:cNvPr id="49" name="AutoShape 46"/>
          <p:cNvSpPr/>
          <p:nvPr/>
        </p:nvSpPr>
        <p:spPr>
          <a:xfrm>
            <a:off x="5729288" y="5218113"/>
            <a:ext cx="304800" cy="304800"/>
          </a:xfrm>
          <a:prstGeom prst="downArrow">
            <a:avLst>
              <a:gd name="adj1" fmla="val 50000"/>
              <a:gd name="adj2" fmla="val 25000"/>
            </a:avLst>
          </a:prstGeom>
          <a:solidFill>
            <a:srgbClr val="6699FF"/>
          </a:solidFill>
          <a:ln w="9525" cap="flat" cmpd="sng">
            <a:solidFill>
              <a:schemeClr val="tx1"/>
            </a:solidFill>
            <a:prstDash val="solid"/>
            <a:miter/>
            <a:headEnd type="none" w="med" len="med"/>
            <a:tailEnd type="none" w="med" len="med"/>
          </a:ln>
        </p:spPr>
        <p:txBody>
          <a:bodyPr wrap="none" anchor="ctr"/>
          <a:lstStyle/>
          <a:p>
            <a:endParaRPr lang="zh-CN" altLang="en-US" b="1" dirty="0">
              <a:latin typeface="Comic Sans MS" panose="030F0702030302020204" pitchFamily="66" charset="0"/>
            </a:endParaRPr>
          </a:p>
        </p:txBody>
      </p:sp>
      <p:sp>
        <p:nvSpPr>
          <p:cNvPr id="50" name="Line 47"/>
          <p:cNvSpPr/>
          <p:nvPr/>
        </p:nvSpPr>
        <p:spPr>
          <a:xfrm flipV="1">
            <a:off x="6491288" y="3846513"/>
            <a:ext cx="838200" cy="609600"/>
          </a:xfrm>
          <a:prstGeom prst="line">
            <a:avLst/>
          </a:prstGeom>
          <a:ln w="28575" cap="flat" cmpd="sng">
            <a:solidFill>
              <a:srgbClr val="FF0000"/>
            </a:solidFill>
            <a:prstDash val="solid"/>
            <a:headEnd type="none" w="med" len="med"/>
            <a:tailEnd type="triangle" w="med" len="med"/>
          </a:ln>
        </p:spPr>
      </p:sp>
      <p:sp>
        <p:nvSpPr>
          <p:cNvPr id="52" name="Text Box 49"/>
          <p:cNvSpPr txBox="1"/>
          <p:nvPr/>
        </p:nvSpPr>
        <p:spPr>
          <a:xfrm>
            <a:off x="5043488" y="6389688"/>
            <a:ext cx="2139950" cy="396875"/>
          </a:xfrm>
          <a:prstGeom prst="rect">
            <a:avLst/>
          </a:prstGeom>
          <a:noFill/>
          <a:ln w="9525">
            <a:noFill/>
          </a:ln>
        </p:spPr>
        <p:txBody>
          <a:bodyPr>
            <a:spAutoFit/>
          </a:bodyPr>
          <a:lstStyle/>
          <a:p>
            <a:pPr algn="ctr">
              <a:spcBef>
                <a:spcPct val="50000"/>
              </a:spcBef>
            </a:pPr>
            <a:r>
              <a:rPr lang="en-US" altLang="zh-CN" b="1" dirty="0">
                <a:solidFill>
                  <a:srgbClr val="7030A0"/>
                </a:solidFill>
                <a:latin typeface="Times New Roman" panose="02020603050405020304" pitchFamily="18" charset="0"/>
                <a:ea typeface="华文新魏" panose="02010800040101010101" pitchFamily="2" charset="-122"/>
              </a:rPr>
              <a:t>R14_irq </a:t>
            </a:r>
            <a:r>
              <a:rPr lang="zh-CN" altLang="en-US" b="1" dirty="0">
                <a:solidFill>
                  <a:srgbClr val="7030A0"/>
                </a:solidFill>
                <a:latin typeface="Times New Roman" panose="02020603050405020304" pitchFamily="18" charset="0"/>
                <a:ea typeface="华文新魏" panose="02010800040101010101" pitchFamily="2" charset="-122"/>
              </a:rPr>
              <a:t>被破坏</a:t>
            </a:r>
          </a:p>
        </p:txBody>
      </p:sp>
      <p:sp>
        <p:nvSpPr>
          <p:cNvPr id="54" name="Rectangle 51"/>
          <p:cNvSpPr/>
          <p:nvPr/>
        </p:nvSpPr>
        <p:spPr>
          <a:xfrm>
            <a:off x="5195888" y="5522913"/>
            <a:ext cx="1371600" cy="228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return</a:t>
            </a:r>
          </a:p>
        </p:txBody>
      </p:sp>
      <p:sp>
        <p:nvSpPr>
          <p:cNvPr id="55" name="Rectangle 52"/>
          <p:cNvSpPr/>
          <p:nvPr/>
        </p:nvSpPr>
        <p:spPr>
          <a:xfrm>
            <a:off x="5162550" y="5532438"/>
            <a:ext cx="1371600" cy="2286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sz="1600" b="1" dirty="0">
                <a:latin typeface="Times New Roman" panose="02020603050405020304" pitchFamily="18" charset="0"/>
              </a:rPr>
              <a:t>return</a:t>
            </a:r>
          </a:p>
        </p:txBody>
      </p:sp>
      <p:sp>
        <p:nvSpPr>
          <p:cNvPr id="56" name="Freeform 53"/>
          <p:cNvSpPr/>
          <p:nvPr/>
        </p:nvSpPr>
        <p:spPr>
          <a:xfrm>
            <a:off x="5881688" y="5675313"/>
            <a:ext cx="1587" cy="533400"/>
          </a:xfrm>
          <a:custGeom>
            <a:avLst/>
            <a:gdLst>
              <a:gd name="txL" fmla="*/ 0 w 1"/>
              <a:gd name="txT" fmla="*/ 0 h 336"/>
              <a:gd name="txR" fmla="*/ 1 w 1"/>
              <a:gd name="txB" fmla="*/ 336 h 336"/>
            </a:gdLst>
            <a:ahLst/>
            <a:cxnLst>
              <a:cxn ang="0">
                <a:pos x="0" y="2147483647"/>
              </a:cxn>
              <a:cxn ang="0">
                <a:pos x="0" y="0"/>
              </a:cxn>
            </a:cxnLst>
            <a:rect l="txL" t="txT" r="txR" b="txB"/>
            <a:pathLst>
              <a:path w="1" h="336">
                <a:moveTo>
                  <a:pt x="0" y="336"/>
                </a:moveTo>
                <a:cubicBezTo>
                  <a:pt x="0" y="200"/>
                  <a:pt x="0" y="64"/>
                  <a:pt x="0"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57" name="Line 54"/>
          <p:cNvSpPr/>
          <p:nvPr/>
        </p:nvSpPr>
        <p:spPr>
          <a:xfrm flipH="1" flipV="1">
            <a:off x="6491288" y="4608513"/>
            <a:ext cx="838200" cy="1066800"/>
          </a:xfrm>
          <a:prstGeom prst="line">
            <a:avLst/>
          </a:prstGeom>
          <a:ln w="28575" cap="flat" cmpd="sng">
            <a:solidFill>
              <a:srgbClr val="FF0000"/>
            </a:solidFill>
            <a:prstDash val="solid"/>
            <a:headEnd type="none" w="med" len="med"/>
            <a:tailEnd type="triangle" w="med" len="med"/>
          </a:ln>
        </p:spPr>
      </p:sp>
      <p:sp>
        <p:nvSpPr>
          <p:cNvPr id="59" name="AutoShape 23"/>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执行用户模式下的程序</a:t>
            </a:r>
            <a:r>
              <a:rPr lang="en-US" altLang="zh-CN" b="1" dirty="0">
                <a:latin typeface="华文新魏" panose="02010800040101010101" pitchFamily="2" charset="-122"/>
                <a:ea typeface="华文新魏" panose="02010800040101010101" pitchFamily="2" charset="-122"/>
              </a:rPr>
              <a:t>0</a:t>
            </a:r>
            <a:r>
              <a:rPr lang="zh-CN" altLang="en-US" b="1" dirty="0">
                <a:latin typeface="华文新魏" panose="02010800040101010101" pitchFamily="2" charset="-122"/>
                <a:ea typeface="华文新魏" panose="02010800040101010101" pitchFamily="2" charset="-122"/>
              </a:rPr>
              <a:t>；</a:t>
            </a:r>
          </a:p>
        </p:txBody>
      </p:sp>
      <p:sp>
        <p:nvSpPr>
          <p:cNvPr id="60" name="AutoShape 24"/>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发生</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中断后，硬件将带偏移的返回地址存入</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模式下的</a:t>
            </a:r>
            <a:r>
              <a:rPr lang="en-US" altLang="zh-CN" b="1" dirty="0">
                <a:latin typeface="华文新魏" panose="02010800040101010101" pitchFamily="2" charset="-122"/>
                <a:ea typeface="华文新魏" panose="02010800040101010101" pitchFamily="2" charset="-122"/>
              </a:rPr>
              <a:t>R14_irq</a:t>
            </a:r>
            <a:r>
              <a:rPr lang="zh-CN" altLang="en-US" b="1" dirty="0">
                <a:latin typeface="华文新魏" panose="02010800040101010101" pitchFamily="2" charset="-122"/>
                <a:ea typeface="华文新魏" panose="02010800040101010101" pitchFamily="2" charset="-122"/>
              </a:rPr>
              <a:t>寄存器，</a:t>
            </a:r>
            <a:r>
              <a:rPr lang="zh-CN" altLang="en-US" b="1" dirty="0">
                <a:solidFill>
                  <a:srgbClr val="FF0000"/>
                </a:solidFill>
                <a:latin typeface="华文新魏" panose="02010800040101010101" pitchFamily="2" charset="-122"/>
                <a:ea typeface="华文新魏" panose="02010800040101010101" pitchFamily="2" charset="-122"/>
              </a:rPr>
              <a:t>用户模式下的</a:t>
            </a:r>
            <a:r>
              <a:rPr lang="en-US" altLang="zh-CN" b="1" dirty="0">
                <a:solidFill>
                  <a:srgbClr val="FF0000"/>
                </a:solidFill>
                <a:latin typeface="华文新魏" panose="02010800040101010101" pitchFamily="2" charset="-122"/>
                <a:ea typeface="华文新魏" panose="02010800040101010101" pitchFamily="2" charset="-122"/>
              </a:rPr>
              <a:t>R14</a:t>
            </a:r>
            <a:r>
              <a:rPr lang="zh-CN" altLang="en-US" b="1" dirty="0">
                <a:solidFill>
                  <a:srgbClr val="FF0000"/>
                </a:solidFill>
                <a:latin typeface="华文新魏" panose="02010800040101010101" pitchFamily="2" charset="-122"/>
                <a:ea typeface="华文新魏" panose="02010800040101010101" pitchFamily="2" charset="-122"/>
              </a:rPr>
              <a:t>没有被破坏</a:t>
            </a:r>
            <a:r>
              <a:rPr lang="zh-CN" altLang="en-US" b="1" dirty="0">
                <a:latin typeface="华文新魏" panose="02010800040101010101" pitchFamily="2" charset="-122"/>
                <a:ea typeface="华文新魏" panose="02010800040101010101" pitchFamily="2" charset="-122"/>
              </a:rPr>
              <a:t>；</a:t>
            </a:r>
          </a:p>
        </p:txBody>
      </p:sp>
      <p:sp>
        <p:nvSpPr>
          <p:cNvPr id="28" name="AutoShape 25"/>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3. IRQ</a:t>
            </a:r>
            <a:r>
              <a:rPr lang="zh-CN" altLang="en-US" b="1" dirty="0">
                <a:latin typeface="华文新魏" panose="02010800040101010101" pitchFamily="2" charset="-122"/>
                <a:ea typeface="华文新魏" panose="02010800040101010101" pitchFamily="2" charset="-122"/>
              </a:rPr>
              <a:t>服务程序</a:t>
            </a:r>
            <a:r>
              <a:rPr lang="en-US" altLang="zh-CN" b="1"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执行完后，可将</a:t>
            </a:r>
            <a:r>
              <a:rPr lang="en-US" altLang="zh-CN" b="1" dirty="0">
                <a:latin typeface="华文新魏" panose="02010800040101010101" pitchFamily="2" charset="-122"/>
                <a:ea typeface="华文新魏" panose="02010800040101010101" pitchFamily="2" charset="-122"/>
              </a:rPr>
              <a:t>R14_irq</a:t>
            </a:r>
            <a:r>
              <a:rPr lang="zh-CN" altLang="en-US" b="1" dirty="0">
                <a:latin typeface="华文新魏" panose="02010800040101010101" pitchFamily="2" charset="-122"/>
                <a:ea typeface="华文新魏" panose="02010800040101010101" pitchFamily="2" charset="-122"/>
              </a:rPr>
              <a:t>寄存器的内容减去偏移量后存入</a:t>
            </a:r>
            <a:r>
              <a:rPr lang="en-US" altLang="zh-CN" b="1" dirty="0">
                <a:latin typeface="华文新魏" panose="02010800040101010101" pitchFamily="2" charset="-122"/>
                <a:ea typeface="华文新魏" panose="02010800040101010101" pitchFamily="2" charset="-122"/>
              </a:rPr>
              <a:t>PC</a:t>
            </a:r>
            <a:r>
              <a:rPr lang="zh-CN" altLang="en-US" b="1" dirty="0">
                <a:latin typeface="华文新魏" panose="02010800040101010101" pitchFamily="2" charset="-122"/>
                <a:ea typeface="华文新魏" panose="02010800040101010101" pitchFamily="2" charset="-122"/>
              </a:rPr>
              <a:t>，返回之前被中断的程序；</a:t>
            </a:r>
          </a:p>
        </p:txBody>
      </p:sp>
      <p:sp>
        <p:nvSpPr>
          <p:cNvPr id="46" name="AutoShape 43"/>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4. </a:t>
            </a:r>
            <a:r>
              <a:rPr lang="zh-CN" altLang="en-US" b="1" dirty="0">
                <a:latin typeface="华文新魏" panose="02010800040101010101" pitchFamily="2" charset="-122"/>
                <a:ea typeface="华文新魏" panose="02010800040101010101" pitchFamily="2" charset="-122"/>
              </a:rPr>
              <a:t>如果在</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处理程序中打开</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中断，并且再次发生</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a:t>
            </a:r>
          </a:p>
        </p:txBody>
      </p:sp>
      <p:sp>
        <p:nvSpPr>
          <p:cNvPr id="47" name="AutoShape 44"/>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5. </a:t>
            </a:r>
            <a:r>
              <a:rPr lang="zh-CN" altLang="en-US" b="1" dirty="0">
                <a:latin typeface="华文新魏" panose="02010800040101010101" pitchFamily="2" charset="-122"/>
                <a:ea typeface="华文新魏" panose="02010800040101010101" pitchFamily="2" charset="-122"/>
              </a:rPr>
              <a:t>硬件将返回地址保存在</a:t>
            </a:r>
            <a:r>
              <a:rPr lang="en-US" altLang="zh-CN" b="1" dirty="0">
                <a:latin typeface="华文新魏" panose="02010800040101010101" pitchFamily="2" charset="-122"/>
                <a:ea typeface="华文新魏" panose="02010800040101010101" pitchFamily="2" charset="-122"/>
              </a:rPr>
              <a:t>R14_irq</a:t>
            </a:r>
            <a:r>
              <a:rPr lang="zh-CN" altLang="en-US" b="1" dirty="0">
                <a:latin typeface="华文新魏" panose="02010800040101010101" pitchFamily="2" charset="-122"/>
                <a:ea typeface="华文新魏" panose="02010800040101010101" pitchFamily="2" charset="-122"/>
              </a:rPr>
              <a:t>寄存器中，</a:t>
            </a:r>
            <a:r>
              <a:rPr lang="zh-CN" altLang="en-US" b="1" dirty="0">
                <a:solidFill>
                  <a:srgbClr val="7030A0"/>
                </a:solidFill>
                <a:latin typeface="华文新魏" panose="02010800040101010101" pitchFamily="2" charset="-122"/>
                <a:ea typeface="华文新魏" panose="02010800040101010101" pitchFamily="2" charset="-122"/>
              </a:rPr>
              <a:t>原来保存的返回地址信息将被覆盖，造成错误</a:t>
            </a:r>
            <a:r>
              <a:rPr lang="zh-CN" altLang="en-US" b="1" dirty="0">
                <a:latin typeface="华文新魏" panose="02010800040101010101" pitchFamily="2" charset="-122"/>
                <a:ea typeface="华文新魏" panose="02010800040101010101" pitchFamily="2" charset="-122"/>
              </a:rPr>
              <a:t>；</a:t>
            </a:r>
          </a:p>
        </p:txBody>
      </p:sp>
      <p:sp>
        <p:nvSpPr>
          <p:cNvPr id="53" name="AutoShape 50"/>
          <p:cNvSpPr/>
          <p:nvPr/>
        </p:nvSpPr>
        <p:spPr>
          <a:xfrm>
            <a:off x="447675" y="3532188"/>
            <a:ext cx="1981200" cy="2743200"/>
          </a:xfrm>
          <a:prstGeom prst="roundRect">
            <a:avLst>
              <a:gd name="adj" fmla="val 4968"/>
            </a:avLst>
          </a:prstGeom>
          <a:solidFill>
            <a:srgbClr val="CCFFCC"/>
          </a:solidFill>
          <a:ln w="9525" cap="flat" cmpd="sng">
            <a:solidFill>
              <a:schemeClr val="tx1"/>
            </a:solidFill>
            <a:prstDash val="solid"/>
            <a:headEnd type="none" w="med" len="med"/>
            <a:tailEnd type="none" w="med" len="med"/>
          </a:ln>
        </p:spPr>
        <p:txBody>
          <a:bodyPr anchor="ctr"/>
          <a:lstStyle/>
          <a:p>
            <a:r>
              <a:rPr lang="en-US" altLang="zh-CN" b="1" dirty="0">
                <a:latin typeface="华文新魏" panose="02010800040101010101" pitchFamily="2" charset="-122"/>
                <a:ea typeface="华文新魏" panose="02010800040101010101" pitchFamily="2" charset="-122"/>
              </a:rPr>
              <a:t>6. </a:t>
            </a:r>
            <a:r>
              <a:rPr lang="zh-CN" altLang="en-US" b="1" dirty="0">
                <a:latin typeface="华文新魏" panose="02010800040101010101" pitchFamily="2" charset="-122"/>
                <a:ea typeface="华文新魏" panose="02010800040101010101" pitchFamily="2" charset="-122"/>
              </a:rPr>
              <a:t>在程序</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返回到程序</a:t>
            </a:r>
            <a:r>
              <a:rPr lang="en-US" altLang="zh-CN" b="1"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，然后在返回到用户模式下被中断的程序时，发生错误，将不能正确返回；</a:t>
            </a:r>
          </a:p>
        </p:txBody>
      </p:sp>
      <p:sp>
        <p:nvSpPr>
          <p:cNvPr id="58" name="AutoShape 55"/>
          <p:cNvSpPr/>
          <p:nvPr/>
        </p:nvSpPr>
        <p:spPr>
          <a:xfrm>
            <a:off x="304800" y="3532188"/>
            <a:ext cx="2214563" cy="2743200"/>
          </a:xfrm>
          <a:prstGeom prst="roundRect">
            <a:avLst>
              <a:gd name="adj" fmla="val 4968"/>
            </a:avLst>
          </a:prstGeom>
          <a:solidFill>
            <a:schemeClr val="accent1"/>
          </a:solidFill>
          <a:ln w="9525" cap="flat" cmpd="sng">
            <a:solidFill>
              <a:schemeClr val="tx1"/>
            </a:solidFill>
            <a:prstDash val="solid"/>
            <a:headEnd type="none" w="med" len="med"/>
            <a:tailEnd type="none" w="med" len="med"/>
          </a:ln>
        </p:spPr>
        <p:txBody>
          <a:bodyPr anchor="ctr"/>
          <a:lstStyle/>
          <a:p>
            <a:r>
              <a:rPr lang="zh-CN" altLang="en-US" b="1" dirty="0">
                <a:latin typeface="华文新魏" panose="02010800040101010101" pitchFamily="2" charset="-122"/>
                <a:ea typeface="华文新魏" panose="02010800040101010101" pitchFamily="2" charset="-122"/>
              </a:rPr>
              <a:t>    解决办法是确保</a:t>
            </a:r>
            <a:r>
              <a:rPr lang="en-US" altLang="zh-CN" b="1" dirty="0">
                <a:latin typeface="华文新魏" panose="02010800040101010101" pitchFamily="2" charset="-122"/>
                <a:ea typeface="华文新魏" panose="02010800040101010101" pitchFamily="2" charset="-122"/>
              </a:rPr>
              <a:t>R14</a:t>
            </a:r>
            <a:r>
              <a:rPr lang="zh-CN" altLang="en-US" b="1" dirty="0">
                <a:latin typeface="华文新魏" panose="02010800040101010101" pitchFamily="2" charset="-122"/>
                <a:ea typeface="华文新魏" panose="02010800040101010101" pitchFamily="2" charset="-122"/>
              </a:rPr>
              <a:t>的对应版本在发生中断嵌套时不再保存任何有意义的值（将</a:t>
            </a:r>
            <a:r>
              <a:rPr lang="en-US" altLang="zh-CN" b="1" dirty="0">
                <a:latin typeface="华文新魏" panose="02010800040101010101" pitchFamily="2" charset="-122"/>
                <a:ea typeface="华文新魏" panose="02010800040101010101" pitchFamily="2" charset="-122"/>
              </a:rPr>
              <a:t>R14</a:t>
            </a:r>
            <a:r>
              <a:rPr lang="zh-CN" altLang="en-US" b="1" dirty="0">
                <a:latin typeface="华文新魏" panose="02010800040101010101" pitchFamily="2" charset="-122"/>
                <a:ea typeface="华文新魏" panose="02010800040101010101" pitchFamily="2" charset="-122"/>
              </a:rPr>
              <a:t>入栈），或者切换到其它处理器模式下。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dissolve">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dissolve">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dissolve">
                                      <p:cBhvr>
                                        <p:cTn id="31" dur="500"/>
                                        <p:tgtEl>
                                          <p:spTgt spid="5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dissolv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9947"/>
                                        </p:tgtEl>
                                        <p:attrNameLst>
                                          <p:attrName>style.visibility</p:attrName>
                                        </p:attrNameLst>
                                      </p:cBhvr>
                                      <p:to>
                                        <p:strVal val="visible"/>
                                      </p:to>
                                    </p:set>
                                    <p:animEffect transition="in" filter="dissolve">
                                      <p:cBhvr>
                                        <p:cTn id="54" dur="500"/>
                                        <p:tgtEl>
                                          <p:spTgt spid="3994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9945"/>
                                        </p:tgtEl>
                                        <p:attrNameLst>
                                          <p:attrName>style.visibility</p:attrName>
                                        </p:attrNameLst>
                                      </p:cBhvr>
                                      <p:to>
                                        <p:strVal val="visible"/>
                                      </p:to>
                                    </p:set>
                                    <p:animEffect transition="in" filter="dissolve">
                                      <p:cBhvr>
                                        <p:cTn id="57" dur="500"/>
                                        <p:tgtEl>
                                          <p:spTgt spid="3994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dissolv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dissolv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dissolve">
                                      <p:cBhvr>
                                        <p:cTn id="77" dur="500"/>
                                        <p:tgtEl>
                                          <p:spTgt spid="37"/>
                                        </p:tgtEl>
                                      </p:cBhvr>
                                    </p:animEffect>
                                  </p:childTnLst>
                                </p:cTn>
                              </p:par>
                              <p:par>
                                <p:cTn id="78" presetID="9" presetClass="entr" presetSubtype="0" fill="hold" nodeType="with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dissolve">
                                      <p:cBhvr>
                                        <p:cTn id="80" dur="500"/>
                                        <p:tgtEl>
                                          <p:spTgt spid="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dissolve">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dissolve">
                                      <p:cBhvr>
                                        <p:cTn id="88" dur="500"/>
                                        <p:tgtEl>
                                          <p:spTgt spid="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dissolve">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dissolve">
                                      <p:cBhvr>
                                        <p:cTn id="99" dur="500"/>
                                        <p:tgtEl>
                                          <p:spTgt spid="5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dissolve">
                                      <p:cBhvr>
                                        <p:cTn id="104" dur="500"/>
                                        <p:tgtEl>
                                          <p:spTgt spid="4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dissolve">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dissolve">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dissolve">
                                      <p:cBhvr>
                                        <p:cTn id="117" dur="500"/>
                                        <p:tgtEl>
                                          <p:spTgt spid="47"/>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dissolve">
                                      <p:cBhvr>
                                        <p:cTn id="122" dur="5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dissolve">
                                      <p:cBhvr>
                                        <p:cTn id="132" dur="500"/>
                                        <p:tgtEl>
                                          <p:spTgt spid="5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dissolve">
                                      <p:cBhvr>
                                        <p:cTn id="137" dur="500"/>
                                        <p:tgtEl>
                                          <p:spTgt spid="55"/>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dissolve">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dissolve">
                                      <p:cBhvr>
                                        <p:cTn id="147" dur="500"/>
                                        <p:tgtEl>
                                          <p:spTgt spid="53"/>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dissolve">
                                      <p:cBhvr>
                                        <p:cTn id="15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advAuto="1000"/>
      <p:bldP spid="14" grpId="0" animBg="1"/>
      <p:bldP spid="15" grpId="0" animBg="1"/>
      <p:bldP spid="16" grpId="0" animBg="1"/>
      <p:bldP spid="39945" grpId="0" animBg="1"/>
      <p:bldP spid="30" grpId="0"/>
      <p:bldP spid="34" grpId="0" animBg="1"/>
      <p:bldP spid="35" grpId="0" animBg="1"/>
      <p:bldP spid="36" grpId="0" animBg="1"/>
      <p:bldP spid="37" grpId="0" animBg="1"/>
      <p:bldP spid="45" grpId="0" animBg="1"/>
      <p:bldP spid="49" grpId="0" animBg="1"/>
      <p:bldP spid="52" grpId="0"/>
      <p:bldP spid="54" grpId="0" animBg="1"/>
      <p:bldP spid="55" grpId="0" animBg="1"/>
      <p:bldP spid="46" grpId="0" animBg="1"/>
      <p:bldP spid="47" grpId="0" animBg="1"/>
      <p:bldP spid="53"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214313" y="0"/>
            <a:ext cx="8805862" cy="571500"/>
          </a:xfrm>
        </p:spPr>
        <p:txBody>
          <a:bodyPr vert="horz" wrap="square" lIns="91440" tIns="45720" rIns="91440" bIns="45720" anchor="ctr"/>
          <a:lstStyle/>
          <a:p>
            <a:pPr eaLnBrk="1" hangingPunct="1"/>
            <a:r>
              <a:rPr lang="en-US" altLang="zh-CN" sz="2800" b="1" dirty="0">
                <a:solidFill>
                  <a:schemeClr val="tx1"/>
                </a:solidFill>
              </a:rPr>
              <a:t>R15</a:t>
            </a:r>
            <a:r>
              <a:rPr lang="zh-CN" altLang="en-US" sz="2800" b="1" dirty="0">
                <a:solidFill>
                  <a:schemeClr val="tx1"/>
                </a:solidFill>
              </a:rPr>
              <a:t>（</a:t>
            </a:r>
            <a:r>
              <a:rPr lang="en-US" altLang="zh-CN" sz="2800" b="1" dirty="0">
                <a:solidFill>
                  <a:schemeClr val="tx1"/>
                </a:solidFill>
              </a:rPr>
              <a:t>PC</a:t>
            </a:r>
            <a:r>
              <a:rPr lang="zh-CN" altLang="en-US" sz="2800" b="1" dirty="0">
                <a:solidFill>
                  <a:schemeClr val="tx1"/>
                </a:solidFill>
              </a:rPr>
              <a:t>）寄存器的读操作</a:t>
            </a:r>
          </a:p>
        </p:txBody>
      </p:sp>
      <p:sp>
        <p:nvSpPr>
          <p:cNvPr id="758787" name="Rectangle 3"/>
          <p:cNvSpPr>
            <a:spLocks noGrp="1" noChangeArrowheads="1"/>
          </p:cNvSpPr>
          <p:nvPr>
            <p:ph type="body" idx="1"/>
          </p:nvPr>
        </p:nvSpPr>
        <p:spPr>
          <a:xfrm>
            <a:off x="0" y="571500"/>
            <a:ext cx="9144000" cy="4429125"/>
          </a:xfrm>
        </p:spPr>
        <p:txBody>
          <a:bodyPr vert="horz" wrap="square" lIns="91440" tIns="45720" rIns="91440" bIns="45720" numCol="1" anchor="t" anchorCtr="0" compatLnSpc="1"/>
          <a:lstStyle/>
          <a:p>
            <a:pPr marL="179705" lvl="1" indent="0" eaLnBrk="1" hangingPunct="1">
              <a:lnSpc>
                <a:spcPct val="90000"/>
              </a:lnSpc>
              <a:buClr>
                <a:srgbClr val="000099"/>
              </a:buClr>
              <a:buNone/>
            </a:pPr>
            <a:r>
              <a:rPr lang="en-US" altLang="zh-CN" sz="2400" dirty="0">
                <a:solidFill>
                  <a:srgbClr val="000099"/>
                </a:solidFill>
                <a:latin typeface="华文新魏" panose="02010800040101010101" pitchFamily="2" charset="-122"/>
                <a:ea typeface="华文新魏" panose="02010800040101010101" pitchFamily="2" charset="-122"/>
              </a:rPr>
              <a:t>1</a:t>
            </a:r>
            <a:r>
              <a:rPr lang="zh-CN" altLang="en-US" sz="2400" dirty="0">
                <a:solidFill>
                  <a:srgbClr val="000099"/>
                </a:solidFill>
                <a:latin typeface="华文新魏" panose="02010800040101010101" pitchFamily="2" charset="-122"/>
                <a:ea typeface="华文新魏" panose="02010800040101010101" pitchFamily="2" charset="-122"/>
              </a:rPr>
              <a:t>、</a:t>
            </a:r>
            <a:r>
              <a:rPr lang="en-US" altLang="zh-CN" sz="2400" dirty="0">
                <a:solidFill>
                  <a:srgbClr val="000099"/>
                </a:solidFill>
                <a:latin typeface="华文新魏" panose="02010800040101010101" pitchFamily="2" charset="-122"/>
                <a:ea typeface="华文新魏" panose="02010800040101010101" pitchFamily="2" charset="-122"/>
              </a:rPr>
              <a:t>ARM</a:t>
            </a:r>
            <a:r>
              <a:rPr lang="zh-CN" altLang="en-US" sz="2400" dirty="0">
                <a:solidFill>
                  <a:srgbClr val="000099"/>
                </a:solidFill>
                <a:latin typeface="华文新魏" panose="02010800040101010101" pitchFamily="2" charset="-122"/>
                <a:ea typeface="华文新魏" panose="02010800040101010101" pitchFamily="2" charset="-122"/>
              </a:rPr>
              <a:t>指令以字为单位，因此</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a:t>
            </a:r>
            <a:r>
              <a:rPr lang="zh-CN" altLang="en-US" sz="2400" dirty="0">
                <a:solidFill>
                  <a:schemeClr val="tx1"/>
                </a:solidFill>
                <a:latin typeface="华文新魏" panose="02010800040101010101" pitchFamily="2" charset="-122"/>
                <a:ea typeface="华文新魏" panose="02010800040101010101" pitchFamily="2" charset="-122"/>
              </a:rPr>
              <a:t>最低两位总是为</a:t>
            </a:r>
            <a:r>
              <a:rPr lang="en-US" altLang="zh-CN" sz="2400" dirty="0">
                <a:solidFill>
                  <a:schemeClr val="tx1"/>
                </a:solidFill>
                <a:latin typeface="华文新魏" panose="02010800040101010101" pitchFamily="2" charset="-122"/>
                <a:ea typeface="华文新魏" panose="02010800040101010101" pitchFamily="2" charset="-122"/>
              </a:rPr>
              <a:t>0</a:t>
            </a:r>
            <a:r>
              <a:rPr lang="en-US" altLang="zh-CN" sz="2400" dirty="0">
                <a:solidFill>
                  <a:srgbClr val="000099"/>
                </a:solidFill>
                <a:latin typeface="华文新魏" panose="02010800040101010101" pitchFamily="2" charset="-122"/>
                <a:ea typeface="华文新魏" panose="02010800040101010101" pitchFamily="2" charset="-122"/>
              </a:rPr>
              <a:t>;</a:t>
            </a:r>
          </a:p>
          <a:p>
            <a:pPr marL="179705" lvl="1" indent="0" eaLnBrk="1" hangingPunct="1">
              <a:lnSpc>
                <a:spcPct val="90000"/>
              </a:lnSpc>
              <a:buClr>
                <a:srgbClr val="000099"/>
              </a:buClr>
              <a:buNone/>
            </a:pPr>
            <a:r>
              <a:rPr lang="en-US" altLang="zh-CN" sz="2400" dirty="0">
                <a:solidFill>
                  <a:srgbClr val="000099"/>
                </a:solidFill>
                <a:latin typeface="华文新魏" panose="02010800040101010101" pitchFamily="2" charset="-122"/>
                <a:ea typeface="华文新魏" panose="02010800040101010101" pitchFamily="2" charset="-122"/>
              </a:rPr>
              <a:t>2</a:t>
            </a:r>
            <a:r>
              <a:rPr lang="zh-CN" altLang="en-US" sz="2400" dirty="0">
                <a:solidFill>
                  <a:srgbClr val="000099"/>
                </a:solidFill>
                <a:latin typeface="华文新魏" panose="02010800040101010101" pitchFamily="2" charset="-122"/>
                <a:ea typeface="华文新魏" panose="02010800040101010101" pitchFamily="2" charset="-122"/>
              </a:rPr>
              <a:t>、</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的值是处理器</a:t>
            </a:r>
            <a:r>
              <a:rPr lang="zh-CN" altLang="en-US" sz="2400" dirty="0">
                <a:solidFill>
                  <a:schemeClr val="tx1"/>
                </a:solidFill>
                <a:latin typeface="华文新魏" panose="02010800040101010101" pitchFamily="2" charset="-122"/>
                <a:ea typeface="华文新魏" panose="02010800040101010101" pitchFamily="2" charset="-122"/>
              </a:rPr>
              <a:t>正在取指的指令地址</a:t>
            </a:r>
            <a:r>
              <a:rPr lang="zh-CN" altLang="en-US" sz="2400" dirty="0">
                <a:solidFill>
                  <a:srgbClr val="000099"/>
                </a:solidFill>
                <a:latin typeface="华文新魏" panose="02010800040101010101" pitchFamily="2" charset="-122"/>
                <a:ea typeface="华文新魏" panose="02010800040101010101" pitchFamily="2" charset="-122"/>
              </a:rPr>
              <a:t>。因为有流水线，它与当前正在执行指令的地址之间存在一个</a:t>
            </a:r>
            <a:r>
              <a:rPr lang="zh-CN" altLang="en-US" sz="2400" dirty="0">
                <a:solidFill>
                  <a:schemeClr val="tx1"/>
                </a:solidFill>
                <a:latin typeface="华文新魏" panose="02010800040101010101" pitchFamily="2" charset="-122"/>
                <a:ea typeface="华文新魏" panose="02010800040101010101" pitchFamily="2" charset="-122"/>
              </a:rPr>
              <a:t>偏移</a:t>
            </a:r>
            <a:r>
              <a:rPr lang="zh-CN" altLang="en-US" sz="2400" dirty="0">
                <a:solidFill>
                  <a:srgbClr val="000099"/>
                </a:solidFill>
                <a:latin typeface="华文新魏" panose="02010800040101010101" pitchFamily="2" charset="-122"/>
                <a:ea typeface="华文新魏" panose="02010800040101010101" pitchFamily="2" charset="-122"/>
              </a:rPr>
              <a:t>（对于确定的</a:t>
            </a:r>
            <a:r>
              <a:rPr lang="en-US" altLang="zh-CN" sz="2400" dirty="0">
                <a:solidFill>
                  <a:srgbClr val="000099"/>
                </a:solidFill>
                <a:latin typeface="华文新魏" panose="02010800040101010101" pitchFamily="2" charset="-122"/>
                <a:ea typeface="华文新魏" panose="02010800040101010101" pitchFamily="2" charset="-122"/>
              </a:rPr>
              <a:t>ARM</a:t>
            </a:r>
            <a:r>
              <a:rPr lang="zh-CN" altLang="en-US" sz="2400" dirty="0">
                <a:solidFill>
                  <a:srgbClr val="000099"/>
                </a:solidFill>
                <a:latin typeface="华文新魏" panose="02010800040101010101" pitchFamily="2" charset="-122"/>
                <a:ea typeface="华文新魏" panose="02010800040101010101" pitchFamily="2" charset="-122"/>
              </a:rPr>
              <a:t>芯片该值为常量）。</a:t>
            </a:r>
            <a:endParaRPr lang="en-US" altLang="zh-CN" sz="2400" dirty="0">
              <a:solidFill>
                <a:srgbClr val="000099"/>
              </a:solidFill>
              <a:latin typeface="华文新魏" panose="02010800040101010101" pitchFamily="2" charset="-122"/>
              <a:ea typeface="华文新魏" panose="02010800040101010101" pitchFamily="2" charset="-122"/>
            </a:endParaRPr>
          </a:p>
          <a:p>
            <a:pPr marL="694055" lvl="1" indent="-514350" eaLnBrk="1" hangingPunct="1">
              <a:lnSpc>
                <a:spcPct val="90000"/>
              </a:lnSpc>
              <a:buClr>
                <a:srgbClr val="000099"/>
              </a:buClr>
            </a:pPr>
            <a:endParaRPr lang="en-US" altLang="zh-CN" dirty="0">
              <a:solidFill>
                <a:srgbClr val="000099"/>
              </a:solidFill>
              <a:latin typeface="隶书" panose="02010509060101010101" pitchFamily="49" charset="-122"/>
            </a:endParaRPr>
          </a:p>
          <a:p>
            <a:pPr marL="694055" lvl="1" indent="-514350" eaLnBrk="1" hangingPunct="1">
              <a:lnSpc>
                <a:spcPct val="90000"/>
              </a:lnSpc>
              <a:buClr>
                <a:srgbClr val="000099"/>
              </a:buClr>
            </a:pPr>
            <a:endParaRPr lang="en-US" altLang="zh-CN" dirty="0">
              <a:solidFill>
                <a:srgbClr val="000099"/>
              </a:solidFill>
              <a:latin typeface="隶书" panose="02010509060101010101" pitchFamily="49" charset="-122"/>
            </a:endParaRPr>
          </a:p>
          <a:p>
            <a:pPr marL="694055" lvl="1" indent="-514350" eaLnBrk="1" hangingPunct="1">
              <a:lnSpc>
                <a:spcPct val="90000"/>
              </a:lnSpc>
              <a:buClr>
                <a:srgbClr val="000099"/>
              </a:buClr>
            </a:pPr>
            <a:endParaRPr lang="en-US" altLang="zh-CN" dirty="0">
              <a:solidFill>
                <a:srgbClr val="000099"/>
              </a:solidFill>
              <a:latin typeface="隶书" panose="02010509060101010101" pitchFamily="49" charset="-122"/>
            </a:endParaRPr>
          </a:p>
          <a:p>
            <a:pPr marL="694055" lvl="1" indent="-514350" eaLnBrk="1" hangingPunct="1">
              <a:lnSpc>
                <a:spcPct val="90000"/>
              </a:lnSpc>
              <a:buClr>
                <a:srgbClr val="000099"/>
              </a:buClr>
            </a:pPr>
            <a:endParaRPr lang="en-US" altLang="zh-CN" dirty="0">
              <a:solidFill>
                <a:srgbClr val="000099"/>
              </a:solidFill>
              <a:latin typeface="隶书" panose="02010509060101010101" pitchFamily="49" charset="-122"/>
            </a:endParaRPr>
          </a:p>
          <a:p>
            <a:pPr marL="179705" lvl="1" indent="0" eaLnBrk="1" hangingPunct="1">
              <a:lnSpc>
                <a:spcPct val="90000"/>
              </a:lnSpc>
              <a:buClr>
                <a:srgbClr val="000099"/>
              </a:buClr>
              <a:buNone/>
            </a:pPr>
            <a:r>
              <a:rPr lang="en-US" altLang="zh-CN" sz="2400" dirty="0">
                <a:solidFill>
                  <a:srgbClr val="000099"/>
                </a:solidFill>
                <a:latin typeface="华文新魏" panose="02010800040101010101" pitchFamily="2" charset="-122"/>
                <a:ea typeface="华文新魏" panose="02010800040101010101" pitchFamily="2" charset="-122"/>
              </a:rPr>
              <a:t>3</a:t>
            </a:r>
            <a:r>
              <a:rPr lang="zh-CN" altLang="en-US" sz="2400" dirty="0">
                <a:solidFill>
                  <a:srgbClr val="000099"/>
                </a:solidFill>
                <a:latin typeface="华文新魏" panose="02010800040101010101" pitchFamily="2" charset="-122"/>
                <a:ea typeface="华文新魏" panose="02010800040101010101" pitchFamily="2" charset="-122"/>
              </a:rPr>
              <a:t>、当使用指令</a:t>
            </a:r>
            <a:r>
              <a:rPr lang="en-US" altLang="zh-CN" sz="2400" dirty="0">
                <a:solidFill>
                  <a:srgbClr val="000099"/>
                </a:solidFill>
                <a:latin typeface="华文新魏" panose="02010800040101010101" pitchFamily="2" charset="-122"/>
                <a:ea typeface="华文新魏" panose="02010800040101010101" pitchFamily="2" charset="-122"/>
              </a:rPr>
              <a:t>STR/STM</a:t>
            </a:r>
            <a:r>
              <a:rPr lang="zh-CN" altLang="en-US" sz="2400" dirty="0">
                <a:solidFill>
                  <a:srgbClr val="000099"/>
                </a:solidFill>
                <a:latin typeface="华文新魏" panose="02010800040101010101" pitchFamily="2" charset="-122"/>
                <a:ea typeface="华文新魏" panose="02010800040101010101" pitchFamily="2" charset="-122"/>
              </a:rPr>
              <a:t>保存</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时，不同芯片中</a:t>
            </a:r>
            <a:r>
              <a:rPr lang="en-US" altLang="zh-CN" sz="2400" dirty="0">
                <a:solidFill>
                  <a:srgbClr val="000099"/>
                </a:solidFill>
                <a:latin typeface="华文新魏" panose="02010800040101010101" pitchFamily="2" charset="-122"/>
                <a:ea typeface="华文新魏" panose="02010800040101010101" pitchFamily="2" charset="-122"/>
              </a:rPr>
              <a:t>(</a:t>
            </a:r>
            <a:r>
              <a:rPr lang="zh-CN" altLang="en-US" sz="2400" dirty="0">
                <a:solidFill>
                  <a:srgbClr val="000099"/>
                </a:solidFill>
                <a:latin typeface="华文新魏" panose="02010800040101010101" pitchFamily="2" charset="-122"/>
                <a:ea typeface="华文新魏" panose="02010800040101010101" pitchFamily="2" charset="-122"/>
              </a:rPr>
              <a:t>可能是三级流水的</a:t>
            </a:r>
            <a:r>
              <a:rPr lang="en-US" altLang="zh-CN" sz="2400" dirty="0">
                <a:solidFill>
                  <a:srgbClr val="000099"/>
                </a:solidFill>
                <a:latin typeface="华文新魏" panose="02010800040101010101" pitchFamily="2" charset="-122"/>
                <a:ea typeface="华文新魏" panose="02010800040101010101" pitchFamily="2" charset="-122"/>
              </a:rPr>
              <a:t>ARM7</a:t>
            </a:r>
            <a:r>
              <a:rPr lang="zh-CN" altLang="en-US" sz="2400" dirty="0">
                <a:solidFill>
                  <a:srgbClr val="000099"/>
                </a:solidFill>
                <a:latin typeface="华文新魏" panose="02010800040101010101" pitchFamily="2" charset="-122"/>
                <a:ea typeface="华文新魏" panose="02010800040101010101" pitchFamily="2" charset="-122"/>
              </a:rPr>
              <a:t>或五级流水的</a:t>
            </a:r>
            <a:r>
              <a:rPr lang="en-US" altLang="zh-CN" sz="2400" dirty="0">
                <a:solidFill>
                  <a:srgbClr val="000099"/>
                </a:solidFill>
                <a:latin typeface="华文新魏" panose="02010800040101010101" pitchFamily="2" charset="-122"/>
                <a:ea typeface="华文新魏" panose="02010800040101010101" pitchFamily="2" charset="-122"/>
              </a:rPr>
              <a:t>ARM9)PC</a:t>
            </a:r>
            <a:r>
              <a:rPr lang="zh-CN" altLang="en-US" sz="2400" dirty="0">
                <a:solidFill>
                  <a:srgbClr val="000099"/>
                </a:solidFill>
                <a:latin typeface="华文新魏" panose="02010800040101010101" pitchFamily="2" charset="-122"/>
                <a:ea typeface="华文新魏" panose="02010800040101010101" pitchFamily="2" charset="-122"/>
              </a:rPr>
              <a:t>偏移量可能是</a:t>
            </a:r>
            <a:r>
              <a:rPr lang="en-US" altLang="zh-CN" sz="2400" dirty="0">
                <a:solidFill>
                  <a:srgbClr val="000099"/>
                </a:solidFill>
                <a:latin typeface="华文新魏" panose="02010800040101010101" pitchFamily="2" charset="-122"/>
                <a:ea typeface="华文新魏" panose="02010800040101010101" pitchFamily="2" charset="-122"/>
              </a:rPr>
              <a:t>8</a:t>
            </a:r>
            <a:r>
              <a:rPr lang="zh-CN" altLang="en-US" sz="2400" dirty="0">
                <a:solidFill>
                  <a:srgbClr val="000099"/>
                </a:solidFill>
                <a:latin typeface="华文新魏" panose="02010800040101010101" pitchFamily="2" charset="-122"/>
                <a:ea typeface="华文新魏" panose="02010800040101010101" pitchFamily="2" charset="-122"/>
              </a:rPr>
              <a:t>或</a:t>
            </a:r>
            <a:r>
              <a:rPr lang="en-US" altLang="zh-CN" sz="2400" dirty="0">
                <a:solidFill>
                  <a:srgbClr val="000099"/>
                </a:solidFill>
                <a:latin typeface="华文新魏" panose="02010800040101010101" pitchFamily="2" charset="-122"/>
                <a:ea typeface="华文新魏" panose="02010800040101010101" pitchFamily="2" charset="-122"/>
              </a:rPr>
              <a:t>12</a:t>
            </a:r>
            <a:r>
              <a:rPr lang="zh-CN" altLang="en-US" sz="2400" dirty="0">
                <a:solidFill>
                  <a:srgbClr val="000099"/>
                </a:solidFill>
                <a:latin typeface="华文新魏" panose="02010800040101010101" pitchFamily="2" charset="-122"/>
                <a:ea typeface="华文新魏" panose="02010800040101010101" pitchFamily="2" charset="-122"/>
              </a:rPr>
              <a:t>，因此需</a:t>
            </a:r>
            <a:r>
              <a:rPr lang="zh-CN" altLang="en-US" sz="2400" dirty="0">
                <a:solidFill>
                  <a:schemeClr val="tx1"/>
                </a:solidFill>
                <a:latin typeface="华文新魏" panose="02010800040101010101" pitchFamily="2" charset="-122"/>
                <a:ea typeface="华文新魏" panose="02010800040101010101" pitchFamily="2" charset="-122"/>
              </a:rPr>
              <a:t>事先计算出该芯片的</a:t>
            </a:r>
            <a:r>
              <a:rPr lang="en-US" altLang="zh-CN" sz="2400" dirty="0">
                <a:solidFill>
                  <a:schemeClr val="tx1"/>
                </a:solidFill>
                <a:latin typeface="华文新魏" panose="02010800040101010101" pitchFamily="2" charset="-122"/>
                <a:ea typeface="华文新魏" panose="02010800040101010101" pitchFamily="2" charset="-122"/>
              </a:rPr>
              <a:t>PC</a:t>
            </a:r>
            <a:r>
              <a:rPr lang="zh-CN" altLang="en-US" sz="2400" dirty="0">
                <a:solidFill>
                  <a:schemeClr val="tx1"/>
                </a:solidFill>
                <a:latin typeface="华文新魏" panose="02010800040101010101" pitchFamily="2" charset="-122"/>
                <a:ea typeface="华文新魏" panose="02010800040101010101" pitchFamily="2" charset="-122"/>
              </a:rPr>
              <a:t>偏移量</a:t>
            </a:r>
            <a:r>
              <a:rPr lang="zh-CN" altLang="en-US" sz="2400" dirty="0">
                <a:solidFill>
                  <a:srgbClr val="000099"/>
                </a:solidFill>
                <a:latin typeface="华文新魏" panose="02010800040101010101" pitchFamily="2" charset="-122"/>
                <a:ea typeface="华文新魏" panose="02010800040101010101" pitchFamily="2" charset="-122"/>
              </a:rPr>
              <a:t>。</a:t>
            </a:r>
          </a:p>
        </p:txBody>
      </p:sp>
      <p:grpSp>
        <p:nvGrpSpPr>
          <p:cNvPr id="2" name="Group 5"/>
          <p:cNvGrpSpPr/>
          <p:nvPr/>
        </p:nvGrpSpPr>
        <p:grpSpPr>
          <a:xfrm>
            <a:off x="1428750" y="2214563"/>
            <a:ext cx="6643688" cy="1524000"/>
            <a:chOff x="1776" y="2880"/>
            <a:chExt cx="2400" cy="960"/>
          </a:xfrm>
        </p:grpSpPr>
        <p:sp>
          <p:nvSpPr>
            <p:cNvPr id="39945" name="Rectangle 6"/>
            <p:cNvSpPr/>
            <p:nvPr/>
          </p:nvSpPr>
          <p:spPr>
            <a:xfrm>
              <a:off x="2256" y="3120"/>
              <a:ext cx="888" cy="24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Courier New" panose="02070309020205020404" pitchFamily="49" charset="0"/>
                  <a:ea typeface="华文新魏" panose="02010800040101010101" pitchFamily="2" charset="-122"/>
                </a:rPr>
                <a:t>MOV R0,PC</a:t>
              </a:r>
            </a:p>
          </p:txBody>
        </p:sp>
        <p:sp>
          <p:nvSpPr>
            <p:cNvPr id="39946" name="Rectangle 7"/>
            <p:cNvSpPr/>
            <p:nvPr/>
          </p:nvSpPr>
          <p:spPr>
            <a:xfrm>
              <a:off x="2256" y="3360"/>
              <a:ext cx="888" cy="24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华文新魏" panose="02010800040101010101" pitchFamily="2" charset="-122"/>
                  <a:ea typeface="华文新魏" panose="02010800040101010101" pitchFamily="2" charset="-122"/>
                </a:rPr>
                <a:t>???</a:t>
              </a:r>
            </a:p>
          </p:txBody>
        </p:sp>
        <p:sp>
          <p:nvSpPr>
            <p:cNvPr id="39947" name="Rectangle 8"/>
            <p:cNvSpPr/>
            <p:nvPr/>
          </p:nvSpPr>
          <p:spPr>
            <a:xfrm>
              <a:off x="2256" y="3600"/>
              <a:ext cx="888" cy="24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华文新魏" panose="02010800040101010101" pitchFamily="2" charset="-122"/>
                  <a:ea typeface="华文新魏" panose="02010800040101010101" pitchFamily="2" charset="-122"/>
                </a:rPr>
                <a:t>???</a:t>
              </a:r>
            </a:p>
          </p:txBody>
        </p:sp>
        <p:sp>
          <p:nvSpPr>
            <p:cNvPr id="39948" name="Rectangle 9"/>
            <p:cNvSpPr/>
            <p:nvPr/>
          </p:nvSpPr>
          <p:spPr>
            <a:xfrm>
              <a:off x="1776" y="3600"/>
              <a:ext cx="480" cy="24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华文新魏" panose="02010800040101010101" pitchFamily="2" charset="-122"/>
                  <a:ea typeface="华文新魏" panose="02010800040101010101" pitchFamily="2" charset="-122"/>
                </a:rPr>
                <a:t>PC</a:t>
              </a:r>
            </a:p>
          </p:txBody>
        </p:sp>
        <p:sp>
          <p:nvSpPr>
            <p:cNvPr id="39949" name="Rectangle 10"/>
            <p:cNvSpPr/>
            <p:nvPr/>
          </p:nvSpPr>
          <p:spPr>
            <a:xfrm>
              <a:off x="1776" y="3360"/>
              <a:ext cx="480" cy="24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华文新魏" panose="02010800040101010101" pitchFamily="2" charset="-122"/>
                  <a:ea typeface="华文新魏" panose="02010800040101010101" pitchFamily="2" charset="-122"/>
                </a:rPr>
                <a:t>PC-4</a:t>
              </a:r>
            </a:p>
          </p:txBody>
        </p:sp>
        <p:sp>
          <p:nvSpPr>
            <p:cNvPr id="39950" name="Rectangle 11"/>
            <p:cNvSpPr/>
            <p:nvPr/>
          </p:nvSpPr>
          <p:spPr>
            <a:xfrm>
              <a:off x="1776" y="3120"/>
              <a:ext cx="480" cy="24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b="1" dirty="0">
                  <a:solidFill>
                    <a:srgbClr val="660066"/>
                  </a:solidFill>
                  <a:latin typeface="华文新魏" panose="02010800040101010101" pitchFamily="2" charset="-122"/>
                  <a:ea typeface="华文新魏" panose="02010800040101010101" pitchFamily="2" charset="-122"/>
                </a:rPr>
                <a:t>PC-8</a:t>
              </a:r>
            </a:p>
          </p:txBody>
        </p:sp>
        <p:sp>
          <p:nvSpPr>
            <p:cNvPr id="39951" name="Rectangle 12"/>
            <p:cNvSpPr/>
            <p:nvPr/>
          </p:nvSpPr>
          <p:spPr>
            <a:xfrm>
              <a:off x="3144" y="3120"/>
              <a:ext cx="1032" cy="24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Courier New" panose="02070309020205020404" pitchFamily="49" charset="0"/>
                  <a:ea typeface="华文新魏" panose="02010800040101010101" pitchFamily="2" charset="-122"/>
                </a:rPr>
                <a:t>正在执行</a:t>
              </a:r>
            </a:p>
          </p:txBody>
        </p:sp>
        <p:sp>
          <p:nvSpPr>
            <p:cNvPr id="39952" name="Rectangle 13"/>
            <p:cNvSpPr/>
            <p:nvPr/>
          </p:nvSpPr>
          <p:spPr>
            <a:xfrm>
              <a:off x="3144" y="3360"/>
              <a:ext cx="1032" cy="24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华文新魏" panose="02010800040101010101" pitchFamily="2" charset="-122"/>
                  <a:ea typeface="华文新魏" panose="02010800040101010101" pitchFamily="2" charset="-122"/>
                </a:rPr>
                <a:t>正在译码</a:t>
              </a:r>
            </a:p>
          </p:txBody>
        </p:sp>
        <p:sp>
          <p:nvSpPr>
            <p:cNvPr id="39953" name="Rectangle 14"/>
            <p:cNvSpPr/>
            <p:nvPr/>
          </p:nvSpPr>
          <p:spPr>
            <a:xfrm>
              <a:off x="3144" y="3600"/>
              <a:ext cx="1032" cy="24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华文新魏" panose="02010800040101010101" pitchFamily="2" charset="-122"/>
                  <a:ea typeface="华文新魏" panose="02010800040101010101" pitchFamily="2" charset="-122"/>
                </a:rPr>
                <a:t>正在取指</a:t>
              </a:r>
            </a:p>
          </p:txBody>
        </p:sp>
        <p:sp>
          <p:nvSpPr>
            <p:cNvPr id="39954" name="Rectangle 15"/>
            <p:cNvSpPr/>
            <p:nvPr/>
          </p:nvSpPr>
          <p:spPr>
            <a:xfrm>
              <a:off x="3144" y="2880"/>
              <a:ext cx="1032"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Courier New" panose="02070309020205020404" pitchFamily="49" charset="0"/>
                  <a:ea typeface="华文新魏" panose="02010800040101010101" pitchFamily="2" charset="-122"/>
                </a:rPr>
                <a:t>流水线、</a:t>
              </a:r>
              <a:r>
                <a:rPr lang="en-US" altLang="zh-CN" b="1" dirty="0">
                  <a:solidFill>
                    <a:srgbClr val="660066"/>
                  </a:solidFill>
                  <a:latin typeface="Courier New" panose="02070309020205020404" pitchFamily="49" charset="0"/>
                  <a:ea typeface="华文新魏" panose="02010800040101010101" pitchFamily="2" charset="-122"/>
                </a:rPr>
                <a:t>ARM</a:t>
              </a:r>
              <a:r>
                <a:rPr lang="zh-CN" altLang="en-US" b="1" dirty="0">
                  <a:solidFill>
                    <a:srgbClr val="660066"/>
                  </a:solidFill>
                  <a:latin typeface="Courier New" panose="02070309020205020404" pitchFamily="49" charset="0"/>
                  <a:ea typeface="华文新魏" panose="02010800040101010101" pitchFamily="2" charset="-122"/>
                </a:rPr>
                <a:t>状态下</a:t>
              </a:r>
            </a:p>
          </p:txBody>
        </p:sp>
        <p:sp>
          <p:nvSpPr>
            <p:cNvPr id="39955" name="Rectangle 16"/>
            <p:cNvSpPr/>
            <p:nvPr/>
          </p:nvSpPr>
          <p:spPr>
            <a:xfrm>
              <a:off x="1776" y="2880"/>
              <a:ext cx="480"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华文新魏" panose="02010800040101010101" pitchFamily="2" charset="-122"/>
                  <a:ea typeface="华文新魏" panose="02010800040101010101" pitchFamily="2" charset="-122"/>
                </a:rPr>
                <a:t>指令地址</a:t>
              </a:r>
            </a:p>
          </p:txBody>
        </p:sp>
        <p:sp>
          <p:nvSpPr>
            <p:cNvPr id="39956" name="Rectangle 17"/>
            <p:cNvSpPr/>
            <p:nvPr/>
          </p:nvSpPr>
          <p:spPr>
            <a:xfrm>
              <a:off x="2256" y="2880"/>
              <a:ext cx="888"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b="1" dirty="0">
                  <a:solidFill>
                    <a:srgbClr val="660066"/>
                  </a:solidFill>
                  <a:latin typeface="Courier New" panose="02070309020205020404" pitchFamily="49" charset="0"/>
                  <a:ea typeface="华文新魏" panose="02010800040101010101" pitchFamily="2" charset="-122"/>
                </a:rPr>
                <a:t>程序代码</a:t>
              </a:r>
            </a:p>
          </p:txBody>
        </p:sp>
      </p:grpSp>
      <p:sp>
        <p:nvSpPr>
          <p:cNvPr id="18" name="Text Box 5"/>
          <p:cNvSpPr txBox="1"/>
          <p:nvPr/>
        </p:nvSpPr>
        <p:spPr>
          <a:xfrm>
            <a:off x="642938" y="5027613"/>
            <a:ext cx="8429625" cy="1785937"/>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algn="just">
              <a:spcBef>
                <a:spcPct val="50000"/>
              </a:spcBef>
            </a:pPr>
            <a:r>
              <a:rPr lang="en-US" altLang="zh-CN" b="1" dirty="0">
                <a:latin typeface="Courier New" panose="02070309020205020404" pitchFamily="49" charset="0"/>
                <a:ea typeface="华文新魏" panose="02010800040101010101" pitchFamily="2" charset="-122"/>
              </a:rPr>
              <a:t>SUB R1,PC,#4  ;</a:t>
            </a:r>
            <a:r>
              <a:rPr lang="zh-CN" altLang="en-US" b="1" dirty="0">
                <a:latin typeface="Courier New" panose="02070309020205020404" pitchFamily="49" charset="0"/>
                <a:ea typeface="华文新魏" panose="02010800040101010101" pitchFamily="2" charset="-122"/>
              </a:rPr>
              <a:t>将</a:t>
            </a:r>
            <a:r>
              <a:rPr lang="zh-CN" altLang="en-US" b="1" dirty="0">
                <a:solidFill>
                  <a:srgbClr val="FF0000"/>
                </a:solidFill>
                <a:latin typeface="Courier New" panose="02070309020205020404" pitchFamily="49" charset="0"/>
                <a:ea typeface="华文新魏" panose="02010800040101010101" pitchFamily="2" charset="-122"/>
              </a:rPr>
              <a:t>正在译码的指令的地址</a:t>
            </a:r>
            <a:r>
              <a:rPr lang="zh-CN" altLang="en-US" b="1" dirty="0">
                <a:latin typeface="Courier New" panose="02070309020205020404" pitchFamily="49" charset="0"/>
                <a:ea typeface="华文新魏" panose="02010800040101010101" pitchFamily="2" charset="-122"/>
              </a:rPr>
              <a:t>保存在</a:t>
            </a:r>
            <a:r>
              <a:rPr lang="en-US" altLang="zh-CN" b="1" dirty="0">
                <a:latin typeface="Courier New" panose="02070309020205020404" pitchFamily="49" charset="0"/>
                <a:ea typeface="华文新魏" panose="02010800040101010101" pitchFamily="2" charset="-122"/>
              </a:rPr>
              <a:t>R1</a:t>
            </a:r>
            <a:r>
              <a:rPr lang="zh-CN" altLang="en-US" b="1" dirty="0">
                <a:latin typeface="Courier New" panose="02070309020205020404" pitchFamily="49" charset="0"/>
                <a:ea typeface="华文新魏" panose="02010800040101010101" pitchFamily="2" charset="-122"/>
              </a:rPr>
              <a:t>中</a:t>
            </a:r>
          </a:p>
          <a:p>
            <a:pPr algn="just">
              <a:spcBef>
                <a:spcPct val="50000"/>
              </a:spcBef>
            </a:pPr>
            <a:r>
              <a:rPr lang="en-US" altLang="zh-CN" b="1" dirty="0">
                <a:latin typeface="Courier New" panose="02070309020205020404" pitchFamily="49" charset="0"/>
                <a:ea typeface="华文新魏" panose="02010800040101010101" pitchFamily="2" charset="-122"/>
              </a:rPr>
              <a:t>STR PC,[R0]	  ;</a:t>
            </a:r>
            <a:r>
              <a:rPr lang="zh-CN" altLang="en-US" b="1" dirty="0">
                <a:latin typeface="Courier New" panose="02070309020205020404" pitchFamily="49" charset="0"/>
                <a:ea typeface="华文新魏" panose="02010800040101010101" pitchFamily="2" charset="-122"/>
              </a:rPr>
              <a:t>保存当前</a:t>
            </a:r>
            <a:r>
              <a:rPr lang="en-US" altLang="zh-CN" b="1" dirty="0">
                <a:latin typeface="Courier New" panose="02070309020205020404" pitchFamily="49" charset="0"/>
                <a:ea typeface="华文新魏" panose="02010800040101010101" pitchFamily="2" charset="-122"/>
              </a:rPr>
              <a:t>PC</a:t>
            </a:r>
            <a:r>
              <a:rPr lang="zh-CN" altLang="en-US" b="1" dirty="0">
                <a:latin typeface="Courier New" panose="02070309020205020404" pitchFamily="49" charset="0"/>
                <a:ea typeface="华文新魏" panose="02010800040101010101" pitchFamily="2" charset="-122"/>
              </a:rPr>
              <a:t>值</a:t>
            </a:r>
            <a:r>
              <a:rPr lang="en-US" altLang="zh-CN" b="1" dirty="0">
                <a:latin typeface="Courier New" panose="02070309020205020404" pitchFamily="49" charset="0"/>
                <a:ea typeface="华文新魏" panose="02010800040101010101" pitchFamily="2" charset="-122"/>
              </a:rPr>
              <a:t>=</a:t>
            </a:r>
            <a:r>
              <a:rPr lang="zh-CN" altLang="en-US" b="1" dirty="0">
                <a:solidFill>
                  <a:srgbClr val="FF0000"/>
                </a:solidFill>
                <a:latin typeface="Courier New" panose="02070309020205020404" pitchFamily="49" charset="0"/>
                <a:ea typeface="华文新魏" panose="02010800040101010101" pitchFamily="2" charset="-122"/>
              </a:rPr>
              <a:t>正在执行的指令的地址</a:t>
            </a:r>
            <a:r>
              <a:rPr lang="en-US" altLang="zh-CN" b="1" dirty="0">
                <a:latin typeface="Courier New" panose="02070309020205020404" pitchFamily="49" charset="0"/>
                <a:ea typeface="华文新魏" panose="02010800040101010101" pitchFamily="2" charset="-122"/>
              </a:rPr>
              <a:t>+</a:t>
            </a:r>
            <a:r>
              <a:rPr lang="zh-CN" altLang="en-US" b="1" dirty="0">
                <a:latin typeface="Courier New" panose="02070309020205020404" pitchFamily="49" charset="0"/>
                <a:ea typeface="华文新魏" panose="02010800040101010101" pitchFamily="2" charset="-122"/>
              </a:rPr>
              <a:t>偏移量</a:t>
            </a:r>
          </a:p>
          <a:p>
            <a:pPr algn="just">
              <a:spcBef>
                <a:spcPct val="50000"/>
              </a:spcBef>
            </a:pPr>
            <a:r>
              <a:rPr lang="en-US" altLang="zh-CN" b="1" dirty="0">
                <a:latin typeface="Courier New" panose="02070309020205020404" pitchFamily="49" charset="0"/>
                <a:ea typeface="华文新魏" panose="02010800040101010101" pitchFamily="2" charset="-122"/>
              </a:rPr>
              <a:t>LDR R0,[R0]	  ;</a:t>
            </a:r>
            <a:r>
              <a:rPr lang="zh-CN" altLang="en-US" b="1" dirty="0">
                <a:latin typeface="Courier New" panose="02070309020205020404" pitchFamily="49" charset="0"/>
                <a:ea typeface="华文新魏" panose="02010800040101010101" pitchFamily="2" charset="-122"/>
              </a:rPr>
              <a:t>然后重装</a:t>
            </a:r>
          </a:p>
          <a:p>
            <a:pPr algn="just">
              <a:spcBef>
                <a:spcPct val="50000"/>
              </a:spcBef>
            </a:pPr>
            <a:r>
              <a:rPr lang="en-US" altLang="zh-CN" b="1" dirty="0">
                <a:latin typeface="Courier New" panose="02070309020205020404" pitchFamily="49" charset="0"/>
                <a:ea typeface="华文新魏" panose="02010800040101010101" pitchFamily="2" charset="-122"/>
              </a:rPr>
              <a:t>SUB R0,R0,R1  ;</a:t>
            </a:r>
            <a:r>
              <a:rPr lang="zh-CN" altLang="en-US" b="1" dirty="0">
                <a:latin typeface="Courier New" panose="02070309020205020404" pitchFamily="49" charset="0"/>
                <a:ea typeface="华文新魏" panose="02010800040101010101" pitchFamily="2" charset="-122"/>
              </a:rPr>
              <a:t>计算偏移量</a:t>
            </a:r>
          </a:p>
        </p:txBody>
      </p:sp>
      <p:sp>
        <p:nvSpPr>
          <p:cNvPr id="24" name="Text Box 10"/>
          <p:cNvSpPr txBox="1"/>
          <p:nvPr/>
        </p:nvSpPr>
        <p:spPr>
          <a:xfrm>
            <a:off x="5643563" y="6143625"/>
            <a:ext cx="1857375" cy="400050"/>
          </a:xfrm>
          <a:prstGeom prst="rect">
            <a:avLst/>
          </a:prstGeom>
          <a:noFill/>
          <a:ln w="9525">
            <a:noFill/>
          </a:ln>
        </p:spPr>
        <p:txBody>
          <a:bodyPr>
            <a:spAutoFit/>
          </a:bodyPr>
          <a:lstStyle/>
          <a:p>
            <a:pPr>
              <a:spcBef>
                <a:spcPct val="50000"/>
              </a:spcBef>
            </a:pPr>
            <a:r>
              <a:rPr lang="zh-CN" altLang="en-US" b="1" dirty="0">
                <a:solidFill>
                  <a:srgbClr val="FF0000"/>
                </a:solidFill>
                <a:latin typeface="Courier New" panose="02070309020205020404" pitchFamily="49" charset="0"/>
                <a:ea typeface="华文新魏" panose="02010800040101010101" pitchFamily="2" charset="-122"/>
              </a:rPr>
              <a:t>是同一条指令</a:t>
            </a:r>
          </a:p>
        </p:txBody>
      </p:sp>
      <p:cxnSp>
        <p:nvCxnSpPr>
          <p:cNvPr id="26" name="直接连接符 25"/>
          <p:cNvCxnSpPr/>
          <p:nvPr/>
        </p:nvCxnSpPr>
        <p:spPr>
          <a:xfrm>
            <a:off x="4929188" y="5357813"/>
            <a:ext cx="1285875" cy="7858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6107906" y="5965031"/>
            <a:ext cx="285750" cy="7143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8787">
                                            <p:txEl>
                                              <p:pRg st="0" end="0"/>
                                            </p:txEl>
                                          </p:spTgt>
                                        </p:tgtEl>
                                        <p:attrNameLst>
                                          <p:attrName>style.visibility</p:attrName>
                                        </p:attrNameLst>
                                      </p:cBhvr>
                                      <p:to>
                                        <p:strVal val="visible"/>
                                      </p:to>
                                    </p:set>
                                    <p:animEffect transition="in" filter="dissolve">
                                      <p:cBhvr>
                                        <p:cTn id="7" dur="500"/>
                                        <p:tgtEl>
                                          <p:spTgt spid="75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8787">
                                            <p:txEl>
                                              <p:pRg st="1" end="1"/>
                                            </p:txEl>
                                          </p:spTgt>
                                        </p:tgtEl>
                                        <p:attrNameLst>
                                          <p:attrName>style.visibility</p:attrName>
                                        </p:attrNameLst>
                                      </p:cBhvr>
                                      <p:to>
                                        <p:strVal val="visible"/>
                                      </p:to>
                                    </p:set>
                                    <p:animEffect transition="in" filter="dissolve">
                                      <p:cBhvr>
                                        <p:cTn id="12" dur="500"/>
                                        <p:tgtEl>
                                          <p:spTgt spid="75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8787">
                                            <p:txEl>
                                              <p:pRg st="6" end="6"/>
                                            </p:txEl>
                                          </p:spTgt>
                                        </p:tgtEl>
                                        <p:attrNameLst>
                                          <p:attrName>style.visibility</p:attrName>
                                        </p:attrNameLst>
                                      </p:cBhvr>
                                      <p:to>
                                        <p:strVal val="visible"/>
                                      </p:to>
                                    </p:set>
                                    <p:animEffect transition="in" filter="dissolve">
                                      <p:cBhvr>
                                        <p:cTn id="22" dur="500"/>
                                        <p:tgtEl>
                                          <p:spTgt spid="7587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par>
                                <p:cTn id="33" presetID="9"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par>
                                <p:cTn id="36" presetID="9"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build="p"/>
      <p:bldP spid="18"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body" idx="1"/>
          </p:nvPr>
        </p:nvSpPr>
        <p:spPr>
          <a:xfrm>
            <a:off x="215265" y="1143000"/>
            <a:ext cx="8559800" cy="4254500"/>
          </a:xfrm>
        </p:spPr>
        <p:txBody>
          <a:bodyPr vert="horz" wrap="square" lIns="91440" tIns="45720" rIns="91440" bIns="45720" numCol="1" anchor="t" anchorCtr="0" compatLnSpc="1"/>
          <a:lstStyle/>
          <a:p>
            <a:pPr marL="179705" lvl="1" indent="0" eaLnBrk="1" hangingPunct="1">
              <a:spcBef>
                <a:spcPts val="1200"/>
              </a:spcBef>
              <a:buClr>
                <a:srgbClr val="000099"/>
              </a:buClr>
              <a:buNone/>
            </a:pPr>
            <a:r>
              <a:rPr lang="en-US" altLang="zh-CN" sz="2400" dirty="0">
                <a:solidFill>
                  <a:srgbClr val="000099"/>
                </a:solidFill>
                <a:latin typeface="华文新魏" panose="02010800040101010101" pitchFamily="2" charset="-122"/>
                <a:ea typeface="华文新魏" panose="02010800040101010101" pitchFamily="2" charset="-122"/>
              </a:rPr>
              <a:t>1</a:t>
            </a:r>
            <a:r>
              <a:rPr lang="zh-CN" altLang="en-US" sz="2400" dirty="0">
                <a:solidFill>
                  <a:srgbClr val="000099"/>
                </a:solidFill>
                <a:latin typeface="华文新魏" panose="02010800040101010101" pitchFamily="2" charset="-122"/>
                <a:ea typeface="华文新魏" panose="02010800040101010101" pitchFamily="2" charset="-122"/>
              </a:rPr>
              <a:t>、写入</a:t>
            </a:r>
            <a:r>
              <a:rPr lang="en-US" altLang="zh-CN" sz="2400" dirty="0">
                <a:solidFill>
                  <a:srgbClr val="000099"/>
                </a:solidFill>
                <a:latin typeface="华文新魏" panose="02010800040101010101" pitchFamily="2" charset="-122"/>
                <a:ea typeface="华文新魏" panose="02010800040101010101" pitchFamily="2" charset="-122"/>
              </a:rPr>
              <a:t>R15 </a:t>
            </a:r>
            <a:r>
              <a:rPr lang="zh-CN" altLang="en-US" sz="2400" dirty="0">
                <a:solidFill>
                  <a:srgbClr val="000099"/>
                </a:solidFill>
                <a:latin typeface="华文新魏" panose="02010800040101010101" pitchFamily="2" charset="-122"/>
                <a:ea typeface="华文新魏" panose="02010800040101010101" pitchFamily="2" charset="-122"/>
              </a:rPr>
              <a:t>的值被当作指令地址，程序将从这个地址处继续执行（相当于执行</a:t>
            </a:r>
            <a:r>
              <a:rPr lang="zh-CN" altLang="en-US" sz="2400" dirty="0">
                <a:solidFill>
                  <a:schemeClr val="tx1"/>
                </a:solidFill>
                <a:latin typeface="华文新魏" panose="02010800040101010101" pitchFamily="2" charset="-122"/>
                <a:ea typeface="华文新魏" panose="02010800040101010101" pitchFamily="2" charset="-122"/>
              </a:rPr>
              <a:t>无条件跳转</a:t>
            </a:r>
            <a:r>
              <a:rPr lang="zh-CN" altLang="en-US" sz="2400" dirty="0">
                <a:solidFill>
                  <a:srgbClr val="000099"/>
                </a:solidFill>
                <a:latin typeface="华文新魏" panose="02010800040101010101" pitchFamily="2" charset="-122"/>
                <a:ea typeface="华文新魏" panose="02010800040101010101" pitchFamily="2" charset="-122"/>
              </a:rPr>
              <a:t>）；</a:t>
            </a:r>
            <a:endParaRPr lang="en-US" altLang="zh-CN" sz="2400" dirty="0">
              <a:solidFill>
                <a:srgbClr val="000099"/>
              </a:solidFill>
              <a:latin typeface="华文新魏" panose="02010800040101010101" pitchFamily="2" charset="-122"/>
              <a:ea typeface="华文新魏" panose="02010800040101010101" pitchFamily="2" charset="-122"/>
            </a:endParaRPr>
          </a:p>
          <a:p>
            <a:pPr marL="179705" lvl="1" indent="0" eaLnBrk="1" hangingPunct="1">
              <a:spcBef>
                <a:spcPts val="1200"/>
              </a:spcBef>
              <a:buClr>
                <a:srgbClr val="000099"/>
              </a:buClr>
              <a:buNone/>
            </a:pPr>
            <a:r>
              <a:rPr lang="en-US" altLang="zh-CN" sz="2400" dirty="0">
                <a:solidFill>
                  <a:srgbClr val="000099"/>
                </a:solidFill>
                <a:latin typeface="华文新魏" panose="02010800040101010101" pitchFamily="2" charset="-122"/>
                <a:ea typeface="华文新魏" panose="02010800040101010101" pitchFamily="2" charset="-122"/>
              </a:rPr>
              <a:t>2</a:t>
            </a:r>
            <a:r>
              <a:rPr lang="zh-CN" altLang="en-US" sz="2400" dirty="0">
                <a:solidFill>
                  <a:srgbClr val="000099"/>
                </a:solidFill>
                <a:latin typeface="华文新魏" panose="02010800040101010101" pitchFamily="2" charset="-122"/>
                <a:ea typeface="华文新魏" panose="02010800040101010101" pitchFamily="2" charset="-122"/>
              </a:rPr>
              <a:t>、由于</a:t>
            </a:r>
            <a:r>
              <a:rPr lang="en-US" altLang="zh-CN" sz="2400" dirty="0">
                <a:solidFill>
                  <a:srgbClr val="000099"/>
                </a:solidFill>
                <a:latin typeface="华文新魏" panose="02010800040101010101" pitchFamily="2" charset="-122"/>
                <a:ea typeface="华文新魏" panose="02010800040101010101" pitchFamily="2" charset="-122"/>
              </a:rPr>
              <a:t>ARM</a:t>
            </a:r>
            <a:r>
              <a:rPr lang="zh-CN" altLang="en-US" sz="2400" dirty="0">
                <a:solidFill>
                  <a:srgbClr val="000099"/>
                </a:solidFill>
                <a:latin typeface="华文新魏" panose="02010800040101010101" pitchFamily="2" charset="-122"/>
                <a:ea typeface="华文新魏" panose="02010800040101010101" pitchFamily="2" charset="-122"/>
              </a:rPr>
              <a:t>指令以字为边界，因此写入</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的值</a:t>
            </a:r>
            <a:r>
              <a:rPr lang="zh-CN" altLang="en-US" sz="2400" dirty="0">
                <a:solidFill>
                  <a:schemeClr val="tx1"/>
                </a:solidFill>
                <a:latin typeface="华文新魏" panose="02010800040101010101" pitchFamily="2" charset="-122"/>
                <a:ea typeface="华文新魏" panose="02010800040101010101" pitchFamily="2" charset="-122"/>
              </a:rPr>
              <a:t>最低两位通常为</a:t>
            </a:r>
            <a:r>
              <a:rPr lang="en-US" altLang="zh-CN" sz="2400" dirty="0">
                <a:solidFill>
                  <a:schemeClr val="tx1"/>
                </a:solidFill>
                <a:latin typeface="华文新魏" panose="02010800040101010101" pitchFamily="2" charset="-122"/>
                <a:ea typeface="华文新魏" panose="02010800040101010101" pitchFamily="2" charset="-122"/>
              </a:rPr>
              <a:t>0b00</a:t>
            </a:r>
            <a:r>
              <a:rPr lang="zh-CN" altLang="en-US" sz="2400" dirty="0">
                <a:solidFill>
                  <a:srgbClr val="000099"/>
                </a:solidFill>
                <a:latin typeface="华文新魏" panose="02010800040101010101" pitchFamily="2" charset="-122"/>
                <a:ea typeface="华文新魏" panose="02010800040101010101" pitchFamily="2" charset="-122"/>
              </a:rPr>
              <a:t>。具体的规则取决于内核结构的版本：</a:t>
            </a:r>
          </a:p>
          <a:p>
            <a:pPr lvl="1" eaLnBrk="1" hangingPunct="1">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在</a:t>
            </a:r>
            <a:r>
              <a:rPr lang="en-US" altLang="zh-CN" sz="2400" dirty="0">
                <a:solidFill>
                  <a:srgbClr val="000099"/>
                </a:solidFill>
                <a:latin typeface="华文新魏" panose="02010800040101010101" pitchFamily="2" charset="-122"/>
                <a:ea typeface="华文新魏" panose="02010800040101010101" pitchFamily="2" charset="-122"/>
              </a:rPr>
              <a:t>V3</a:t>
            </a:r>
            <a:r>
              <a:rPr lang="zh-CN" altLang="en-US" sz="2400" dirty="0">
                <a:solidFill>
                  <a:srgbClr val="000099"/>
                </a:solidFill>
                <a:latin typeface="华文新魏" panose="02010800040101010101" pitchFamily="2" charset="-122"/>
                <a:ea typeface="华文新魏" panose="02010800040101010101" pitchFamily="2" charset="-122"/>
              </a:rPr>
              <a:t>及以下版本中，写入</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的值的最低两位被忽略，因此跳转地址由指令的实际目标地址（写入</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的值）和</a:t>
            </a:r>
            <a:r>
              <a:rPr lang="en-US" altLang="zh-CN" sz="2400" dirty="0">
                <a:solidFill>
                  <a:srgbClr val="000099"/>
                </a:solidFill>
                <a:latin typeface="华文新魏" panose="02010800040101010101" pitchFamily="2" charset="-122"/>
                <a:ea typeface="华文新魏" panose="02010800040101010101" pitchFamily="2" charset="-122"/>
              </a:rPr>
              <a:t>0xFFFFFFFC</a:t>
            </a:r>
            <a:r>
              <a:rPr lang="zh-CN" altLang="en-US" sz="2400" dirty="0">
                <a:solidFill>
                  <a:srgbClr val="000099"/>
                </a:solidFill>
                <a:latin typeface="华文新魏" panose="02010800040101010101" pitchFamily="2" charset="-122"/>
                <a:ea typeface="华文新魏" panose="02010800040101010101" pitchFamily="2" charset="-122"/>
              </a:rPr>
              <a:t>相与得到；</a:t>
            </a:r>
          </a:p>
          <a:p>
            <a:pPr lvl="1">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在</a:t>
            </a:r>
            <a:r>
              <a:rPr lang="en-US" altLang="zh-CN" sz="2400" dirty="0">
                <a:solidFill>
                  <a:srgbClr val="000099"/>
                </a:solidFill>
                <a:latin typeface="华文新魏" panose="02010800040101010101" pitchFamily="2" charset="-122"/>
                <a:ea typeface="华文新魏" panose="02010800040101010101" pitchFamily="2" charset="-122"/>
              </a:rPr>
              <a:t>V4</a:t>
            </a:r>
            <a:r>
              <a:rPr lang="zh-CN" altLang="en-US" sz="2400" dirty="0">
                <a:solidFill>
                  <a:srgbClr val="000099"/>
                </a:solidFill>
                <a:latin typeface="华文新魏" panose="02010800040101010101" pitchFamily="2" charset="-122"/>
                <a:ea typeface="华文新魏" panose="02010800040101010101" pitchFamily="2" charset="-122"/>
              </a:rPr>
              <a:t>及以上版本中，写入</a:t>
            </a:r>
            <a:r>
              <a:rPr lang="en-US" altLang="zh-CN" sz="2400" dirty="0">
                <a:solidFill>
                  <a:srgbClr val="000099"/>
                </a:solidFill>
                <a:latin typeface="华文新魏" panose="02010800040101010101" pitchFamily="2" charset="-122"/>
                <a:ea typeface="华文新魏" panose="02010800040101010101" pitchFamily="2" charset="-122"/>
              </a:rPr>
              <a:t>R15</a:t>
            </a:r>
            <a:r>
              <a:rPr lang="zh-CN" altLang="en-US" sz="2400" dirty="0">
                <a:solidFill>
                  <a:srgbClr val="000099"/>
                </a:solidFill>
                <a:latin typeface="华文新魏" panose="02010800040101010101" pitchFamily="2" charset="-122"/>
                <a:ea typeface="华文新魏" panose="02010800040101010101" pitchFamily="2" charset="-122"/>
              </a:rPr>
              <a:t>的值的最低两位如果不为</a:t>
            </a:r>
            <a:r>
              <a:rPr lang="en-US" altLang="zh-CN" sz="2400" dirty="0">
                <a:solidFill>
                  <a:srgbClr val="000099"/>
                </a:solidFill>
                <a:latin typeface="华文新魏" panose="02010800040101010101" pitchFamily="2" charset="-122"/>
                <a:ea typeface="华文新魏" panose="02010800040101010101" pitchFamily="2" charset="-122"/>
              </a:rPr>
              <a:t>0</a:t>
            </a:r>
            <a:r>
              <a:rPr lang="zh-CN" altLang="en-US" sz="2400" dirty="0">
                <a:solidFill>
                  <a:srgbClr val="000099"/>
                </a:solidFill>
                <a:latin typeface="华文新魏" panose="02010800040101010101" pitchFamily="2" charset="-122"/>
                <a:ea typeface="华文新魏" panose="02010800040101010101" pitchFamily="2" charset="-122"/>
              </a:rPr>
              <a:t>，结果将不可预测。</a:t>
            </a:r>
            <a:endParaRPr lang="zh-CN" altLang="en-US" sz="2400" dirty="0">
              <a:solidFill>
                <a:srgbClr val="000099"/>
              </a:solidFill>
            </a:endParaRPr>
          </a:p>
        </p:txBody>
      </p:sp>
      <p:sp>
        <p:nvSpPr>
          <p:cNvPr id="13" name="Rectangle 2"/>
          <p:cNvSpPr txBox="1">
            <a:spLocks noChangeArrowheads="1"/>
          </p:cNvSpPr>
          <p:nvPr/>
        </p:nvSpPr>
        <p:spPr bwMode="auto">
          <a:xfrm>
            <a:off x="214313" y="0"/>
            <a:ext cx="8805863" cy="642938"/>
          </a:xfrm>
          <a:prstGeom prst="rect">
            <a:avLst/>
          </a:prstGeom>
          <a:noFill/>
          <a:ln w="9525">
            <a:noFill/>
            <a:miter lim="800000"/>
          </a:ln>
        </p:spPr>
        <p:txBody>
          <a:bodyPr anchor="ctr"/>
          <a:lstStyle/>
          <a:p>
            <a:pPr marR="0" algn="ctr" defTabSz="914400">
              <a:buClr>
                <a:srgbClr val="000000"/>
              </a:buClr>
              <a:buSzPct val="100000"/>
              <a:buFontTx/>
              <a:buNone/>
              <a:defRPr/>
            </a:pPr>
            <a:endParaRPr kumimoji="0" lang="zh-CN" altLang="en-US" sz="4000" kern="0" cap="none" spc="0" normalizeH="0" baseline="0" noProof="0" dirty="0">
              <a:solidFill>
                <a:srgbClr val="FFFF00"/>
              </a:solidFill>
              <a:latin typeface="+mj-lt"/>
              <a:ea typeface="+mj-ea"/>
              <a:cs typeface="+mj-cs"/>
            </a:endParaRPr>
          </a:p>
        </p:txBody>
      </p:sp>
      <p:sp>
        <p:nvSpPr>
          <p:cNvPr id="40964" name="标题 14"/>
          <p:cNvSpPr>
            <a:spLocks noGrp="1"/>
          </p:cNvSpPr>
          <p:nvPr>
            <p:ph type="title"/>
          </p:nvPr>
        </p:nvSpPr>
        <p:spPr>
          <a:xfrm>
            <a:off x="214313" y="70168"/>
            <a:ext cx="8805862" cy="642937"/>
          </a:xfrm>
        </p:spPr>
        <p:txBody>
          <a:bodyPr vert="horz" wrap="square" lIns="91440" tIns="45720" rIns="91440" bIns="45720" anchor="b"/>
          <a:lstStyle/>
          <a:p>
            <a:r>
              <a:rPr lang="en-US" altLang="zh-CN" sz="2800" b="1" dirty="0">
                <a:solidFill>
                  <a:schemeClr val="tx1"/>
                </a:solidFill>
              </a:rPr>
              <a:t>R15</a:t>
            </a:r>
            <a:r>
              <a:rPr lang="zh-CN" altLang="en-US" sz="2800" b="1" dirty="0">
                <a:solidFill>
                  <a:schemeClr val="tx1"/>
                </a:solidFill>
              </a:rPr>
              <a:t>（</a:t>
            </a:r>
            <a:r>
              <a:rPr lang="en-US" altLang="zh-CN" sz="2800" b="1" dirty="0">
                <a:solidFill>
                  <a:schemeClr val="tx1"/>
                </a:solidFill>
              </a:rPr>
              <a:t>PC</a:t>
            </a:r>
            <a:r>
              <a:rPr lang="zh-CN" altLang="en-US" sz="2800" b="1" dirty="0">
                <a:solidFill>
                  <a:schemeClr val="tx1"/>
                </a:solidFill>
              </a:rPr>
              <a:t>）寄存器的写操作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dissolve">
                                      <p:cBhvr>
                                        <p:cTn id="7" dur="500"/>
                                        <p:tgtEl>
                                          <p:spTgt spid="3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dissolve">
                                      <p:cBhvr>
                                        <p:cTn id="12" dur="500"/>
                                        <p:tgtEl>
                                          <p:spTgt spid="3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dissolve">
                                      <p:cBhvr>
                                        <p:cTn id="17" dur="500"/>
                                        <p:tgtEl>
                                          <p:spTgt spid="33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6">
                                            <p:txEl>
                                              <p:pRg st="3" end="3"/>
                                            </p:txEl>
                                          </p:spTgt>
                                        </p:tgtEl>
                                        <p:attrNameLst>
                                          <p:attrName>style.visibility</p:attrName>
                                        </p:attrNameLst>
                                      </p:cBhvr>
                                      <p:to>
                                        <p:strVal val="visible"/>
                                      </p:to>
                                    </p:set>
                                    <p:animEffect transition="in" filter="dissolve">
                                      <p:cBhvr>
                                        <p:cTn id="22" dur="500"/>
                                        <p:tgtEl>
                                          <p:spTgt spid="33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p:nvPr/>
        </p:nvGrpSpPr>
        <p:grpSpPr>
          <a:xfrm>
            <a:off x="500063" y="1552575"/>
            <a:ext cx="8077200" cy="838200"/>
            <a:chOff x="384" y="2352"/>
            <a:chExt cx="5088" cy="528"/>
          </a:xfrm>
        </p:grpSpPr>
        <p:grpSp>
          <p:nvGrpSpPr>
            <p:cNvPr id="42055" name="Group 3"/>
            <p:cNvGrpSpPr/>
            <p:nvPr/>
          </p:nvGrpSpPr>
          <p:grpSpPr>
            <a:xfrm>
              <a:off x="384" y="2592"/>
              <a:ext cx="4896" cy="288"/>
              <a:chOff x="384" y="2208"/>
              <a:chExt cx="4896" cy="288"/>
            </a:xfrm>
          </p:grpSpPr>
          <p:sp>
            <p:nvSpPr>
              <p:cNvPr id="42057" name="Rectangle 4"/>
              <p:cNvSpPr/>
              <p:nvPr/>
            </p:nvSpPr>
            <p:spPr>
              <a:xfrm>
                <a:off x="384" y="2208"/>
                <a:ext cx="4896" cy="288"/>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42058" name="Rectangle 5"/>
              <p:cNvSpPr/>
              <p:nvPr/>
            </p:nvSpPr>
            <p:spPr>
              <a:xfrm>
                <a:off x="384"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N</a:t>
                </a:r>
              </a:p>
            </p:txBody>
          </p:sp>
          <p:sp>
            <p:nvSpPr>
              <p:cNvPr id="42059" name="Rectangle 6"/>
              <p:cNvSpPr/>
              <p:nvPr/>
            </p:nvSpPr>
            <p:spPr>
              <a:xfrm>
                <a:off x="672"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Z</a:t>
                </a:r>
              </a:p>
            </p:txBody>
          </p:sp>
          <p:sp>
            <p:nvSpPr>
              <p:cNvPr id="42060" name="Rectangle 7"/>
              <p:cNvSpPr/>
              <p:nvPr/>
            </p:nvSpPr>
            <p:spPr>
              <a:xfrm>
                <a:off x="960"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C</a:t>
                </a:r>
              </a:p>
            </p:txBody>
          </p:sp>
          <p:sp>
            <p:nvSpPr>
              <p:cNvPr id="42061" name="Rectangle 8"/>
              <p:cNvSpPr/>
              <p:nvPr/>
            </p:nvSpPr>
            <p:spPr>
              <a:xfrm>
                <a:off x="1248"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V</a:t>
                </a:r>
              </a:p>
            </p:txBody>
          </p:sp>
          <p:sp>
            <p:nvSpPr>
              <p:cNvPr id="42062" name="Rectangle 9"/>
              <p:cNvSpPr/>
              <p:nvPr/>
            </p:nvSpPr>
            <p:spPr>
              <a:xfrm>
                <a:off x="1536" y="2208"/>
                <a:ext cx="288" cy="288"/>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sp>
            <p:nvSpPr>
              <p:cNvPr id="42063" name="Rectangle 10"/>
              <p:cNvSpPr/>
              <p:nvPr/>
            </p:nvSpPr>
            <p:spPr>
              <a:xfrm>
                <a:off x="1824" y="2208"/>
                <a:ext cx="288" cy="288"/>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sp>
            <p:nvSpPr>
              <p:cNvPr id="42064" name="Rectangle 11"/>
              <p:cNvSpPr/>
              <p:nvPr/>
            </p:nvSpPr>
            <p:spPr>
              <a:xfrm>
                <a:off x="2976"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I</a:t>
                </a:r>
              </a:p>
            </p:txBody>
          </p:sp>
          <p:sp>
            <p:nvSpPr>
              <p:cNvPr id="42065" name="Rectangle 12"/>
              <p:cNvSpPr/>
              <p:nvPr/>
            </p:nvSpPr>
            <p:spPr>
              <a:xfrm>
                <a:off x="4992"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M0</a:t>
                </a:r>
              </a:p>
            </p:txBody>
          </p:sp>
          <p:sp>
            <p:nvSpPr>
              <p:cNvPr id="42066" name="Rectangle 13"/>
              <p:cNvSpPr/>
              <p:nvPr/>
            </p:nvSpPr>
            <p:spPr>
              <a:xfrm>
                <a:off x="4704"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M1</a:t>
                </a:r>
              </a:p>
            </p:txBody>
          </p:sp>
          <p:sp>
            <p:nvSpPr>
              <p:cNvPr id="42067" name="Rectangle 14"/>
              <p:cNvSpPr/>
              <p:nvPr/>
            </p:nvSpPr>
            <p:spPr>
              <a:xfrm>
                <a:off x="4416"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M2</a:t>
                </a:r>
              </a:p>
            </p:txBody>
          </p:sp>
          <p:sp>
            <p:nvSpPr>
              <p:cNvPr id="42068" name="Rectangle 15"/>
              <p:cNvSpPr/>
              <p:nvPr/>
            </p:nvSpPr>
            <p:spPr>
              <a:xfrm>
                <a:off x="4128"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M3</a:t>
                </a:r>
              </a:p>
            </p:txBody>
          </p:sp>
          <p:sp>
            <p:nvSpPr>
              <p:cNvPr id="42069" name="Rectangle 16"/>
              <p:cNvSpPr/>
              <p:nvPr/>
            </p:nvSpPr>
            <p:spPr>
              <a:xfrm>
                <a:off x="3840"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M4</a:t>
                </a:r>
              </a:p>
            </p:txBody>
          </p:sp>
          <p:sp>
            <p:nvSpPr>
              <p:cNvPr id="42070" name="Rectangle 17"/>
              <p:cNvSpPr/>
              <p:nvPr/>
            </p:nvSpPr>
            <p:spPr>
              <a:xfrm>
                <a:off x="3552"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T</a:t>
                </a:r>
              </a:p>
            </p:txBody>
          </p:sp>
          <p:sp>
            <p:nvSpPr>
              <p:cNvPr id="42071" name="Rectangle 18"/>
              <p:cNvSpPr/>
              <p:nvPr/>
            </p:nvSpPr>
            <p:spPr>
              <a:xfrm>
                <a:off x="3264" y="2208"/>
                <a:ext cx="288" cy="2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F</a:t>
                </a:r>
              </a:p>
            </p:txBody>
          </p:sp>
          <p:sp>
            <p:nvSpPr>
              <p:cNvPr id="42072" name="Rectangle 19"/>
              <p:cNvSpPr/>
              <p:nvPr/>
            </p:nvSpPr>
            <p:spPr>
              <a:xfrm>
                <a:off x="2688" y="2208"/>
                <a:ext cx="288" cy="288"/>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sp>
            <p:nvSpPr>
              <p:cNvPr id="42073" name="Rectangle 20"/>
              <p:cNvSpPr/>
              <p:nvPr/>
            </p:nvSpPr>
            <p:spPr>
              <a:xfrm>
                <a:off x="2112" y="2208"/>
                <a:ext cx="576" cy="288"/>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 . .</a:t>
                </a:r>
              </a:p>
            </p:txBody>
          </p:sp>
        </p:grpSp>
        <p:sp>
          <p:nvSpPr>
            <p:cNvPr id="42056" name="Text Box 21"/>
            <p:cNvSpPr txBox="1"/>
            <p:nvPr/>
          </p:nvSpPr>
          <p:spPr>
            <a:xfrm>
              <a:off x="384" y="2352"/>
              <a:ext cx="5088" cy="231"/>
            </a:xfrm>
            <a:prstGeom prst="rect">
              <a:avLst/>
            </a:prstGeom>
            <a:noFill/>
            <a:ln w="9525">
              <a:noFill/>
            </a:ln>
          </p:spPr>
          <p:txBody>
            <a:bodyPr>
              <a:spAutoFit/>
            </a:bodyPr>
            <a:lstStyle/>
            <a:p>
              <a:pPr>
                <a:spcBef>
                  <a:spcPct val="50000"/>
                </a:spcBef>
              </a:pPr>
              <a:r>
                <a:rPr lang="en-US" altLang="zh-CN" sz="1800" dirty="0">
                  <a:latin typeface="华文新魏" panose="02010800040101010101" pitchFamily="2" charset="-122"/>
                  <a:ea typeface="华文新魏" panose="02010800040101010101" pitchFamily="2" charset="-122"/>
                </a:rPr>
                <a:t>31    30    29   28   27    26                      8      7     6      5      4      3      2      1      0</a:t>
              </a:r>
            </a:p>
          </p:txBody>
        </p:sp>
      </p:grpSp>
      <p:sp>
        <p:nvSpPr>
          <p:cNvPr id="41987" name="Rectangle 22"/>
          <p:cNvSpPr>
            <a:spLocks noGrp="1"/>
          </p:cNvSpPr>
          <p:nvPr>
            <p:ph type="title"/>
          </p:nvPr>
        </p:nvSpPr>
        <p:spPr>
          <a:xfrm>
            <a:off x="214313" y="71438"/>
            <a:ext cx="8805862" cy="642937"/>
          </a:xfrm>
        </p:spPr>
        <p:txBody>
          <a:bodyPr vert="horz" wrap="square" lIns="91440" tIns="45720" rIns="91440" bIns="45720" anchor="ctr"/>
          <a:lstStyle/>
          <a:p>
            <a:pPr eaLnBrk="1" hangingPunct="1"/>
            <a:r>
              <a:rPr lang="zh-CN" altLang="en-US" sz="2800" b="1" dirty="0">
                <a:solidFill>
                  <a:schemeClr val="tx1"/>
                </a:solidFill>
              </a:rPr>
              <a:t>程序状态寄存器</a:t>
            </a:r>
            <a:r>
              <a:rPr lang="en-US" altLang="zh-CN" sz="2800" b="1" dirty="0">
                <a:solidFill>
                  <a:schemeClr val="tx1"/>
                </a:solidFill>
                <a:latin typeface="华文新魏" panose="02010800040101010101" pitchFamily="2" charset="-122"/>
                <a:ea typeface="华文新魏" panose="02010800040101010101" pitchFamily="2" charset="-122"/>
              </a:rPr>
              <a:t>PSR</a:t>
            </a:r>
          </a:p>
        </p:txBody>
      </p:sp>
      <p:grpSp>
        <p:nvGrpSpPr>
          <p:cNvPr id="4" name="Group 24"/>
          <p:cNvGrpSpPr/>
          <p:nvPr/>
        </p:nvGrpSpPr>
        <p:grpSpPr>
          <a:xfrm>
            <a:off x="728663" y="1095375"/>
            <a:ext cx="1371600" cy="457200"/>
            <a:chOff x="672" y="2112"/>
            <a:chExt cx="864" cy="288"/>
          </a:xfrm>
        </p:grpSpPr>
        <p:sp>
          <p:nvSpPr>
            <p:cNvPr id="42051" name="Line 25"/>
            <p:cNvSpPr/>
            <p:nvPr/>
          </p:nvSpPr>
          <p:spPr>
            <a:xfrm flipV="1">
              <a:off x="672" y="2256"/>
              <a:ext cx="0" cy="144"/>
            </a:xfrm>
            <a:prstGeom prst="line">
              <a:avLst/>
            </a:prstGeom>
            <a:ln w="9525" cap="flat" cmpd="sng">
              <a:solidFill>
                <a:schemeClr val="tx1"/>
              </a:solidFill>
              <a:prstDash val="solid"/>
              <a:headEnd type="none" w="med" len="med"/>
              <a:tailEnd type="none" w="med" len="med"/>
            </a:ln>
          </p:spPr>
        </p:sp>
        <p:sp>
          <p:nvSpPr>
            <p:cNvPr id="42052" name="Line 26"/>
            <p:cNvSpPr/>
            <p:nvPr/>
          </p:nvSpPr>
          <p:spPr>
            <a:xfrm flipV="1">
              <a:off x="1536" y="2256"/>
              <a:ext cx="0" cy="144"/>
            </a:xfrm>
            <a:prstGeom prst="line">
              <a:avLst/>
            </a:prstGeom>
            <a:ln w="9525" cap="flat" cmpd="sng">
              <a:solidFill>
                <a:schemeClr val="tx1"/>
              </a:solidFill>
              <a:prstDash val="solid"/>
              <a:headEnd type="none" w="med" len="med"/>
              <a:tailEnd type="none" w="med" len="med"/>
            </a:ln>
          </p:spPr>
        </p:sp>
        <p:sp>
          <p:nvSpPr>
            <p:cNvPr id="42053" name="Line 27"/>
            <p:cNvSpPr/>
            <p:nvPr/>
          </p:nvSpPr>
          <p:spPr>
            <a:xfrm>
              <a:off x="672" y="2256"/>
              <a:ext cx="864" cy="0"/>
            </a:xfrm>
            <a:prstGeom prst="line">
              <a:avLst/>
            </a:prstGeom>
            <a:ln w="9525" cap="flat" cmpd="sng">
              <a:solidFill>
                <a:schemeClr val="tx1"/>
              </a:solidFill>
              <a:prstDash val="solid"/>
              <a:headEnd type="none" w="med" len="med"/>
              <a:tailEnd type="none" w="med" len="med"/>
            </a:ln>
          </p:spPr>
        </p:sp>
        <p:sp>
          <p:nvSpPr>
            <p:cNvPr id="42054" name="Line 28"/>
            <p:cNvSpPr/>
            <p:nvPr/>
          </p:nvSpPr>
          <p:spPr>
            <a:xfrm flipV="1">
              <a:off x="1104" y="2112"/>
              <a:ext cx="0" cy="144"/>
            </a:xfrm>
            <a:prstGeom prst="line">
              <a:avLst/>
            </a:prstGeom>
            <a:ln w="9525" cap="flat" cmpd="sng">
              <a:solidFill>
                <a:schemeClr val="tx1"/>
              </a:solidFill>
              <a:prstDash val="solid"/>
              <a:headEnd type="none" w="med" len="med"/>
              <a:tailEnd type="none" w="med" len="med"/>
            </a:ln>
          </p:spPr>
        </p:sp>
      </p:grpSp>
      <p:sp>
        <p:nvSpPr>
          <p:cNvPr id="770077" name="Text Box 29"/>
          <p:cNvSpPr txBox="1"/>
          <p:nvPr/>
        </p:nvSpPr>
        <p:spPr>
          <a:xfrm>
            <a:off x="576263" y="714375"/>
            <a:ext cx="1752600" cy="396875"/>
          </a:xfrm>
          <a:prstGeom prst="rect">
            <a:avLst/>
          </a:prstGeom>
          <a:noFill/>
          <a:ln w="9525">
            <a:noFill/>
          </a:ln>
        </p:spPr>
        <p:txBody>
          <a:bodyPr>
            <a:spAutoFit/>
          </a:bodyPr>
          <a:lstStyle/>
          <a:p>
            <a:pPr algn="ctr">
              <a:spcBef>
                <a:spcPct val="50000"/>
              </a:spcBef>
            </a:pPr>
            <a:r>
              <a:rPr lang="zh-CN" altLang="en-US" b="1" dirty="0">
                <a:latin typeface="华文新魏" panose="02010800040101010101" pitchFamily="2" charset="-122"/>
                <a:ea typeface="华文新魏" panose="02010800040101010101" pitchFamily="2" charset="-122"/>
              </a:rPr>
              <a:t>条件代码标志</a:t>
            </a:r>
          </a:p>
        </p:txBody>
      </p:sp>
      <p:sp>
        <p:nvSpPr>
          <p:cNvPr id="770078" name="Text Box 30"/>
          <p:cNvSpPr txBox="1"/>
          <p:nvPr/>
        </p:nvSpPr>
        <p:spPr>
          <a:xfrm>
            <a:off x="2633663" y="714375"/>
            <a:ext cx="1752600" cy="396875"/>
          </a:xfrm>
          <a:prstGeom prst="rect">
            <a:avLst/>
          </a:prstGeom>
          <a:noFill/>
          <a:ln w="9525">
            <a:noFill/>
          </a:ln>
        </p:spPr>
        <p:txBody>
          <a:bodyPr>
            <a:spAutoFit/>
          </a:bodyPr>
          <a:lstStyle/>
          <a:p>
            <a:pPr algn="ctr">
              <a:spcBef>
                <a:spcPct val="50000"/>
              </a:spcBef>
            </a:pPr>
            <a:r>
              <a:rPr lang="zh-CN" altLang="en-US" b="1" dirty="0">
                <a:latin typeface="华文新魏" panose="02010800040101010101" pitchFamily="2" charset="-122"/>
                <a:ea typeface="华文新魏" panose="02010800040101010101" pitchFamily="2" charset="-122"/>
              </a:rPr>
              <a:t>保留</a:t>
            </a:r>
          </a:p>
        </p:txBody>
      </p:sp>
      <p:grpSp>
        <p:nvGrpSpPr>
          <p:cNvPr id="5" name="Group 31"/>
          <p:cNvGrpSpPr/>
          <p:nvPr/>
        </p:nvGrpSpPr>
        <p:grpSpPr>
          <a:xfrm>
            <a:off x="2557463" y="1095375"/>
            <a:ext cx="1828800" cy="457200"/>
            <a:chOff x="1824" y="2112"/>
            <a:chExt cx="1152" cy="288"/>
          </a:xfrm>
        </p:grpSpPr>
        <p:sp>
          <p:nvSpPr>
            <p:cNvPr id="42047" name="Line 32"/>
            <p:cNvSpPr/>
            <p:nvPr/>
          </p:nvSpPr>
          <p:spPr>
            <a:xfrm flipV="1">
              <a:off x="1824" y="2256"/>
              <a:ext cx="0" cy="144"/>
            </a:xfrm>
            <a:prstGeom prst="line">
              <a:avLst/>
            </a:prstGeom>
            <a:ln w="9525" cap="flat" cmpd="sng">
              <a:solidFill>
                <a:schemeClr val="tx1"/>
              </a:solidFill>
              <a:prstDash val="solid"/>
              <a:headEnd type="none" w="med" len="med"/>
              <a:tailEnd type="none" w="med" len="med"/>
            </a:ln>
          </p:spPr>
        </p:sp>
        <p:sp>
          <p:nvSpPr>
            <p:cNvPr id="42048" name="Line 33"/>
            <p:cNvSpPr/>
            <p:nvPr/>
          </p:nvSpPr>
          <p:spPr>
            <a:xfrm>
              <a:off x="1824" y="2256"/>
              <a:ext cx="1152" cy="0"/>
            </a:xfrm>
            <a:prstGeom prst="line">
              <a:avLst/>
            </a:prstGeom>
            <a:ln w="9525" cap="flat" cmpd="sng">
              <a:solidFill>
                <a:schemeClr val="tx1"/>
              </a:solidFill>
              <a:prstDash val="solid"/>
              <a:headEnd type="none" w="med" len="med"/>
              <a:tailEnd type="none" w="med" len="med"/>
            </a:ln>
          </p:spPr>
        </p:sp>
        <p:sp>
          <p:nvSpPr>
            <p:cNvPr id="42049" name="Line 34"/>
            <p:cNvSpPr/>
            <p:nvPr/>
          </p:nvSpPr>
          <p:spPr>
            <a:xfrm flipV="1">
              <a:off x="2400" y="2112"/>
              <a:ext cx="0" cy="144"/>
            </a:xfrm>
            <a:prstGeom prst="line">
              <a:avLst/>
            </a:prstGeom>
            <a:ln w="9525" cap="flat" cmpd="sng">
              <a:solidFill>
                <a:schemeClr val="tx1"/>
              </a:solidFill>
              <a:prstDash val="solid"/>
              <a:headEnd type="none" w="med" len="med"/>
              <a:tailEnd type="none" w="med" len="med"/>
            </a:ln>
          </p:spPr>
        </p:sp>
        <p:sp>
          <p:nvSpPr>
            <p:cNvPr id="42050" name="Line 35"/>
            <p:cNvSpPr/>
            <p:nvPr/>
          </p:nvSpPr>
          <p:spPr>
            <a:xfrm flipV="1">
              <a:off x="2976" y="2256"/>
              <a:ext cx="0" cy="144"/>
            </a:xfrm>
            <a:prstGeom prst="line">
              <a:avLst/>
            </a:prstGeom>
            <a:ln w="9525" cap="flat" cmpd="sng">
              <a:solidFill>
                <a:schemeClr val="tx1"/>
              </a:solidFill>
              <a:prstDash val="solid"/>
              <a:headEnd type="none" w="med" len="med"/>
              <a:tailEnd type="none" w="med" len="med"/>
            </a:ln>
          </p:spPr>
        </p:sp>
      </p:grpSp>
      <p:grpSp>
        <p:nvGrpSpPr>
          <p:cNvPr id="6" name="Group 36"/>
          <p:cNvGrpSpPr/>
          <p:nvPr/>
        </p:nvGrpSpPr>
        <p:grpSpPr>
          <a:xfrm>
            <a:off x="4843463" y="1095375"/>
            <a:ext cx="3124200" cy="457200"/>
            <a:chOff x="3120" y="1920"/>
            <a:chExt cx="1968" cy="288"/>
          </a:xfrm>
        </p:grpSpPr>
        <p:sp>
          <p:nvSpPr>
            <p:cNvPr id="42043" name="Line 37"/>
            <p:cNvSpPr/>
            <p:nvPr/>
          </p:nvSpPr>
          <p:spPr>
            <a:xfrm flipV="1">
              <a:off x="3120" y="2064"/>
              <a:ext cx="0" cy="144"/>
            </a:xfrm>
            <a:prstGeom prst="line">
              <a:avLst/>
            </a:prstGeom>
            <a:ln w="9525" cap="flat" cmpd="sng">
              <a:solidFill>
                <a:schemeClr val="tx1"/>
              </a:solidFill>
              <a:prstDash val="solid"/>
              <a:headEnd type="none" w="med" len="med"/>
              <a:tailEnd type="none" w="med" len="med"/>
            </a:ln>
          </p:spPr>
        </p:sp>
        <p:sp>
          <p:nvSpPr>
            <p:cNvPr id="42044" name="Line 38"/>
            <p:cNvSpPr/>
            <p:nvPr/>
          </p:nvSpPr>
          <p:spPr>
            <a:xfrm>
              <a:off x="3120" y="2064"/>
              <a:ext cx="1968" cy="0"/>
            </a:xfrm>
            <a:prstGeom prst="line">
              <a:avLst/>
            </a:prstGeom>
            <a:ln w="9525" cap="flat" cmpd="sng">
              <a:solidFill>
                <a:schemeClr val="tx1"/>
              </a:solidFill>
              <a:prstDash val="solid"/>
              <a:headEnd type="none" w="med" len="med"/>
              <a:tailEnd type="none" w="med" len="med"/>
            </a:ln>
          </p:spPr>
        </p:sp>
        <p:sp>
          <p:nvSpPr>
            <p:cNvPr id="42045" name="Line 39"/>
            <p:cNvSpPr/>
            <p:nvPr/>
          </p:nvSpPr>
          <p:spPr>
            <a:xfrm flipV="1">
              <a:off x="4128" y="1920"/>
              <a:ext cx="0" cy="144"/>
            </a:xfrm>
            <a:prstGeom prst="line">
              <a:avLst/>
            </a:prstGeom>
            <a:ln w="9525" cap="flat" cmpd="sng">
              <a:solidFill>
                <a:schemeClr val="tx1"/>
              </a:solidFill>
              <a:prstDash val="solid"/>
              <a:headEnd type="none" w="med" len="med"/>
              <a:tailEnd type="none" w="med" len="med"/>
            </a:ln>
          </p:spPr>
        </p:sp>
        <p:sp>
          <p:nvSpPr>
            <p:cNvPr id="42046" name="Line 40"/>
            <p:cNvSpPr/>
            <p:nvPr/>
          </p:nvSpPr>
          <p:spPr>
            <a:xfrm flipV="1">
              <a:off x="5088" y="2064"/>
              <a:ext cx="0" cy="144"/>
            </a:xfrm>
            <a:prstGeom prst="line">
              <a:avLst/>
            </a:prstGeom>
            <a:ln w="9525" cap="flat" cmpd="sng">
              <a:solidFill>
                <a:schemeClr val="tx1"/>
              </a:solidFill>
              <a:prstDash val="solid"/>
              <a:headEnd type="none" w="med" len="med"/>
              <a:tailEnd type="none" w="med" len="med"/>
            </a:ln>
          </p:spPr>
        </p:sp>
      </p:grpSp>
      <p:sp>
        <p:nvSpPr>
          <p:cNvPr id="770089" name="Text Box 41"/>
          <p:cNvSpPr txBox="1"/>
          <p:nvPr/>
        </p:nvSpPr>
        <p:spPr>
          <a:xfrm>
            <a:off x="5529263" y="714375"/>
            <a:ext cx="1752600" cy="396875"/>
          </a:xfrm>
          <a:prstGeom prst="rect">
            <a:avLst/>
          </a:prstGeom>
          <a:noFill/>
          <a:ln w="9525">
            <a:noFill/>
          </a:ln>
        </p:spPr>
        <p:txBody>
          <a:bodyPr>
            <a:spAutoFit/>
          </a:bodyPr>
          <a:lstStyle/>
          <a:p>
            <a:pPr algn="ctr">
              <a:spcBef>
                <a:spcPct val="50000"/>
              </a:spcBef>
            </a:pPr>
            <a:r>
              <a:rPr lang="zh-CN" altLang="en-US" b="1" dirty="0">
                <a:latin typeface="华文新魏" panose="02010800040101010101" pitchFamily="2" charset="-122"/>
                <a:ea typeface="华文新魏" panose="02010800040101010101" pitchFamily="2" charset="-122"/>
              </a:rPr>
              <a:t>控制位</a:t>
            </a:r>
          </a:p>
        </p:txBody>
      </p:sp>
      <p:grpSp>
        <p:nvGrpSpPr>
          <p:cNvPr id="7" name="Group 42"/>
          <p:cNvGrpSpPr/>
          <p:nvPr/>
        </p:nvGrpSpPr>
        <p:grpSpPr>
          <a:xfrm>
            <a:off x="2100263" y="2390775"/>
            <a:ext cx="228600" cy="304800"/>
            <a:chOff x="1392" y="2496"/>
            <a:chExt cx="144" cy="192"/>
          </a:xfrm>
        </p:grpSpPr>
        <p:sp>
          <p:nvSpPr>
            <p:cNvPr id="42041" name="Line 43"/>
            <p:cNvSpPr/>
            <p:nvPr/>
          </p:nvSpPr>
          <p:spPr>
            <a:xfrm>
              <a:off x="1392" y="2496"/>
              <a:ext cx="0" cy="192"/>
            </a:xfrm>
            <a:prstGeom prst="line">
              <a:avLst/>
            </a:prstGeom>
            <a:ln w="9525" cap="flat" cmpd="sng">
              <a:solidFill>
                <a:schemeClr val="tx1"/>
              </a:solidFill>
              <a:prstDash val="solid"/>
              <a:headEnd type="none" w="med" len="med"/>
              <a:tailEnd type="none" w="med" len="med"/>
            </a:ln>
          </p:spPr>
        </p:sp>
        <p:sp>
          <p:nvSpPr>
            <p:cNvPr id="42042" name="Line 44"/>
            <p:cNvSpPr/>
            <p:nvPr/>
          </p:nvSpPr>
          <p:spPr>
            <a:xfrm>
              <a:off x="1392" y="2688"/>
              <a:ext cx="144" cy="0"/>
            </a:xfrm>
            <a:prstGeom prst="line">
              <a:avLst/>
            </a:prstGeom>
            <a:ln w="9525" cap="flat" cmpd="sng">
              <a:solidFill>
                <a:schemeClr val="tx1"/>
              </a:solidFill>
              <a:prstDash val="solid"/>
              <a:headEnd type="none" w="med" len="med"/>
              <a:tailEnd type="none" w="med" len="med"/>
            </a:ln>
          </p:spPr>
        </p:sp>
      </p:grpSp>
      <p:grpSp>
        <p:nvGrpSpPr>
          <p:cNvPr id="8" name="Group 45"/>
          <p:cNvGrpSpPr/>
          <p:nvPr/>
        </p:nvGrpSpPr>
        <p:grpSpPr>
          <a:xfrm>
            <a:off x="1643063" y="2390775"/>
            <a:ext cx="685800" cy="609600"/>
            <a:chOff x="1104" y="2496"/>
            <a:chExt cx="432" cy="384"/>
          </a:xfrm>
        </p:grpSpPr>
        <p:sp>
          <p:nvSpPr>
            <p:cNvPr id="42039" name="Line 46"/>
            <p:cNvSpPr/>
            <p:nvPr/>
          </p:nvSpPr>
          <p:spPr>
            <a:xfrm>
              <a:off x="1104" y="2496"/>
              <a:ext cx="0" cy="384"/>
            </a:xfrm>
            <a:prstGeom prst="line">
              <a:avLst/>
            </a:prstGeom>
            <a:ln w="9525" cap="flat" cmpd="sng">
              <a:solidFill>
                <a:schemeClr val="tx1"/>
              </a:solidFill>
              <a:prstDash val="solid"/>
              <a:headEnd type="none" w="med" len="med"/>
              <a:tailEnd type="none" w="med" len="med"/>
            </a:ln>
          </p:spPr>
        </p:sp>
        <p:sp>
          <p:nvSpPr>
            <p:cNvPr id="42040" name="Line 47"/>
            <p:cNvSpPr/>
            <p:nvPr/>
          </p:nvSpPr>
          <p:spPr>
            <a:xfrm>
              <a:off x="1104" y="2880"/>
              <a:ext cx="432" cy="0"/>
            </a:xfrm>
            <a:prstGeom prst="line">
              <a:avLst/>
            </a:prstGeom>
            <a:ln w="9525" cap="flat" cmpd="sng">
              <a:solidFill>
                <a:schemeClr val="tx1"/>
              </a:solidFill>
              <a:prstDash val="solid"/>
              <a:headEnd type="none" w="med" len="med"/>
              <a:tailEnd type="none" w="med" len="med"/>
            </a:ln>
          </p:spPr>
        </p:sp>
      </p:grpSp>
      <p:grpSp>
        <p:nvGrpSpPr>
          <p:cNvPr id="9" name="Group 48"/>
          <p:cNvGrpSpPr/>
          <p:nvPr/>
        </p:nvGrpSpPr>
        <p:grpSpPr>
          <a:xfrm>
            <a:off x="1185863" y="2390775"/>
            <a:ext cx="1143000" cy="990600"/>
            <a:chOff x="816" y="2496"/>
            <a:chExt cx="720" cy="624"/>
          </a:xfrm>
        </p:grpSpPr>
        <p:sp>
          <p:nvSpPr>
            <p:cNvPr id="42037" name="Line 49"/>
            <p:cNvSpPr/>
            <p:nvPr/>
          </p:nvSpPr>
          <p:spPr>
            <a:xfrm>
              <a:off x="816" y="2496"/>
              <a:ext cx="0" cy="624"/>
            </a:xfrm>
            <a:prstGeom prst="line">
              <a:avLst/>
            </a:prstGeom>
            <a:ln w="9525" cap="flat" cmpd="sng">
              <a:solidFill>
                <a:schemeClr val="tx1"/>
              </a:solidFill>
              <a:prstDash val="solid"/>
              <a:headEnd type="none" w="med" len="med"/>
              <a:tailEnd type="none" w="med" len="med"/>
            </a:ln>
          </p:spPr>
        </p:sp>
        <p:sp>
          <p:nvSpPr>
            <p:cNvPr id="42038" name="Line 50"/>
            <p:cNvSpPr/>
            <p:nvPr/>
          </p:nvSpPr>
          <p:spPr>
            <a:xfrm>
              <a:off x="816" y="3120"/>
              <a:ext cx="720" cy="0"/>
            </a:xfrm>
            <a:prstGeom prst="line">
              <a:avLst/>
            </a:prstGeom>
            <a:ln w="9525" cap="flat" cmpd="sng">
              <a:solidFill>
                <a:schemeClr val="tx1"/>
              </a:solidFill>
              <a:prstDash val="solid"/>
              <a:headEnd type="none" w="med" len="med"/>
              <a:tailEnd type="none" w="med" len="med"/>
            </a:ln>
          </p:spPr>
        </p:sp>
      </p:grpSp>
      <p:grpSp>
        <p:nvGrpSpPr>
          <p:cNvPr id="10" name="Group 51"/>
          <p:cNvGrpSpPr/>
          <p:nvPr/>
        </p:nvGrpSpPr>
        <p:grpSpPr>
          <a:xfrm>
            <a:off x="728663" y="2390775"/>
            <a:ext cx="1600200" cy="1371600"/>
            <a:chOff x="528" y="2496"/>
            <a:chExt cx="1008" cy="864"/>
          </a:xfrm>
        </p:grpSpPr>
        <p:sp>
          <p:nvSpPr>
            <p:cNvPr id="42035" name="Line 52"/>
            <p:cNvSpPr/>
            <p:nvPr/>
          </p:nvSpPr>
          <p:spPr>
            <a:xfrm>
              <a:off x="528" y="2496"/>
              <a:ext cx="0" cy="864"/>
            </a:xfrm>
            <a:prstGeom prst="line">
              <a:avLst/>
            </a:prstGeom>
            <a:ln w="9525" cap="flat" cmpd="sng">
              <a:solidFill>
                <a:schemeClr val="tx1"/>
              </a:solidFill>
              <a:prstDash val="solid"/>
              <a:headEnd type="none" w="med" len="med"/>
              <a:tailEnd type="none" w="med" len="med"/>
            </a:ln>
          </p:spPr>
        </p:sp>
        <p:sp>
          <p:nvSpPr>
            <p:cNvPr id="42036" name="Line 53"/>
            <p:cNvSpPr/>
            <p:nvPr/>
          </p:nvSpPr>
          <p:spPr>
            <a:xfrm>
              <a:off x="528" y="3360"/>
              <a:ext cx="1008" cy="0"/>
            </a:xfrm>
            <a:prstGeom prst="line">
              <a:avLst/>
            </a:prstGeom>
            <a:ln w="9525" cap="flat" cmpd="sng">
              <a:solidFill>
                <a:schemeClr val="tx1"/>
              </a:solidFill>
              <a:prstDash val="solid"/>
              <a:headEnd type="none" w="med" len="med"/>
              <a:tailEnd type="none" w="med" len="med"/>
            </a:ln>
          </p:spPr>
        </p:sp>
      </p:grpSp>
      <p:grpSp>
        <p:nvGrpSpPr>
          <p:cNvPr id="11" name="Group 54"/>
          <p:cNvGrpSpPr/>
          <p:nvPr/>
        </p:nvGrpSpPr>
        <p:grpSpPr>
          <a:xfrm>
            <a:off x="5757863" y="2390775"/>
            <a:ext cx="1447800" cy="990600"/>
            <a:chOff x="3696" y="2496"/>
            <a:chExt cx="912" cy="624"/>
          </a:xfrm>
        </p:grpSpPr>
        <p:sp>
          <p:nvSpPr>
            <p:cNvPr id="42033" name="Line 55"/>
            <p:cNvSpPr/>
            <p:nvPr/>
          </p:nvSpPr>
          <p:spPr>
            <a:xfrm>
              <a:off x="3696" y="2496"/>
              <a:ext cx="0" cy="624"/>
            </a:xfrm>
            <a:prstGeom prst="line">
              <a:avLst/>
            </a:prstGeom>
            <a:ln w="9525" cap="flat" cmpd="sng">
              <a:solidFill>
                <a:schemeClr val="tx1"/>
              </a:solidFill>
              <a:prstDash val="solid"/>
              <a:headEnd type="none" w="med" len="med"/>
              <a:tailEnd type="none" w="med" len="med"/>
            </a:ln>
          </p:spPr>
        </p:sp>
        <p:sp>
          <p:nvSpPr>
            <p:cNvPr id="42034" name="Line 56"/>
            <p:cNvSpPr/>
            <p:nvPr/>
          </p:nvSpPr>
          <p:spPr>
            <a:xfrm>
              <a:off x="3696" y="3120"/>
              <a:ext cx="912" cy="0"/>
            </a:xfrm>
            <a:prstGeom prst="line">
              <a:avLst/>
            </a:prstGeom>
            <a:ln w="9525" cap="flat" cmpd="sng">
              <a:solidFill>
                <a:schemeClr val="tx1"/>
              </a:solidFill>
              <a:prstDash val="solid"/>
              <a:headEnd type="none" w="med" len="med"/>
              <a:tailEnd type="none" w="med" len="med"/>
            </a:ln>
          </p:spPr>
        </p:sp>
      </p:grpSp>
      <p:grpSp>
        <p:nvGrpSpPr>
          <p:cNvPr id="12" name="Group 57"/>
          <p:cNvGrpSpPr/>
          <p:nvPr/>
        </p:nvGrpSpPr>
        <p:grpSpPr>
          <a:xfrm>
            <a:off x="5300663" y="2390775"/>
            <a:ext cx="1905000" cy="1371600"/>
            <a:chOff x="3408" y="2496"/>
            <a:chExt cx="1200" cy="864"/>
          </a:xfrm>
        </p:grpSpPr>
        <p:sp>
          <p:nvSpPr>
            <p:cNvPr id="42031" name="Line 58"/>
            <p:cNvSpPr/>
            <p:nvPr/>
          </p:nvSpPr>
          <p:spPr>
            <a:xfrm>
              <a:off x="3408" y="2496"/>
              <a:ext cx="0" cy="864"/>
            </a:xfrm>
            <a:prstGeom prst="line">
              <a:avLst/>
            </a:prstGeom>
            <a:ln w="9525" cap="flat" cmpd="sng">
              <a:solidFill>
                <a:schemeClr val="tx1"/>
              </a:solidFill>
              <a:prstDash val="solid"/>
              <a:headEnd type="none" w="med" len="med"/>
              <a:tailEnd type="none" w="med" len="med"/>
            </a:ln>
          </p:spPr>
        </p:sp>
        <p:sp>
          <p:nvSpPr>
            <p:cNvPr id="42032" name="Line 59"/>
            <p:cNvSpPr/>
            <p:nvPr/>
          </p:nvSpPr>
          <p:spPr>
            <a:xfrm>
              <a:off x="3408" y="3360"/>
              <a:ext cx="1200" cy="0"/>
            </a:xfrm>
            <a:prstGeom prst="line">
              <a:avLst/>
            </a:prstGeom>
            <a:ln w="9525" cap="flat" cmpd="sng">
              <a:solidFill>
                <a:schemeClr val="tx1"/>
              </a:solidFill>
              <a:prstDash val="solid"/>
              <a:headEnd type="none" w="med" len="med"/>
              <a:tailEnd type="none" w="med" len="med"/>
            </a:ln>
          </p:spPr>
        </p:sp>
      </p:grpSp>
      <p:grpSp>
        <p:nvGrpSpPr>
          <p:cNvPr id="13" name="Group 60"/>
          <p:cNvGrpSpPr/>
          <p:nvPr/>
        </p:nvGrpSpPr>
        <p:grpSpPr>
          <a:xfrm>
            <a:off x="4843463" y="2390775"/>
            <a:ext cx="2282825" cy="1736725"/>
            <a:chOff x="3120" y="2496"/>
            <a:chExt cx="1488" cy="1104"/>
          </a:xfrm>
        </p:grpSpPr>
        <p:sp>
          <p:nvSpPr>
            <p:cNvPr id="42029" name="Line 61"/>
            <p:cNvSpPr/>
            <p:nvPr/>
          </p:nvSpPr>
          <p:spPr>
            <a:xfrm>
              <a:off x="3120" y="2496"/>
              <a:ext cx="0" cy="1104"/>
            </a:xfrm>
            <a:prstGeom prst="line">
              <a:avLst/>
            </a:prstGeom>
            <a:ln w="9525" cap="flat" cmpd="sng">
              <a:solidFill>
                <a:schemeClr val="tx1"/>
              </a:solidFill>
              <a:prstDash val="solid"/>
              <a:headEnd type="none" w="med" len="med"/>
              <a:tailEnd type="none" w="med" len="med"/>
            </a:ln>
          </p:spPr>
        </p:sp>
        <p:sp>
          <p:nvSpPr>
            <p:cNvPr id="42030" name="Line 62"/>
            <p:cNvSpPr/>
            <p:nvPr/>
          </p:nvSpPr>
          <p:spPr>
            <a:xfrm>
              <a:off x="3120" y="3600"/>
              <a:ext cx="1488" cy="0"/>
            </a:xfrm>
            <a:prstGeom prst="line">
              <a:avLst/>
            </a:prstGeom>
            <a:ln w="9525" cap="flat" cmpd="sng">
              <a:solidFill>
                <a:schemeClr val="tx1"/>
              </a:solidFill>
              <a:prstDash val="solid"/>
              <a:headEnd type="none" w="med" len="med"/>
              <a:tailEnd type="none" w="med" len="med"/>
            </a:ln>
          </p:spPr>
        </p:sp>
      </p:grpSp>
      <p:sp>
        <p:nvSpPr>
          <p:cNvPr id="770111" name="Text Box 63"/>
          <p:cNvSpPr txBox="1"/>
          <p:nvPr/>
        </p:nvSpPr>
        <p:spPr>
          <a:xfrm>
            <a:off x="2286000" y="2466975"/>
            <a:ext cx="2273300" cy="396875"/>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溢出</a:t>
            </a:r>
            <a:r>
              <a:rPr lang="en-US" altLang="zh-CN" b="1" dirty="0">
                <a:latin typeface="Times New Roman" panose="02020603050405020304" pitchFamily="18" charset="0"/>
                <a:ea typeface="华文新魏" panose="02010800040101010101" pitchFamily="2" charset="-122"/>
              </a:rPr>
              <a:t>oVerflow</a:t>
            </a:r>
          </a:p>
        </p:txBody>
      </p:sp>
      <p:sp>
        <p:nvSpPr>
          <p:cNvPr id="770112" name="Text Box 64"/>
          <p:cNvSpPr txBox="1"/>
          <p:nvPr/>
        </p:nvSpPr>
        <p:spPr>
          <a:xfrm>
            <a:off x="2286000" y="2771775"/>
            <a:ext cx="2665413" cy="400050"/>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进</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借位扩展 </a:t>
            </a:r>
            <a:r>
              <a:rPr lang="en-US" altLang="zh-CN" b="1" dirty="0">
                <a:latin typeface="Times New Roman" panose="02020603050405020304" pitchFamily="18" charset="0"/>
                <a:ea typeface="华文新魏" panose="02010800040101010101" pitchFamily="2" charset="-122"/>
              </a:rPr>
              <a:t>Carry</a:t>
            </a:r>
          </a:p>
        </p:txBody>
      </p:sp>
      <p:sp>
        <p:nvSpPr>
          <p:cNvPr id="770113" name="Text Box 65"/>
          <p:cNvSpPr txBox="1"/>
          <p:nvPr/>
        </p:nvSpPr>
        <p:spPr>
          <a:xfrm>
            <a:off x="2286000" y="3143250"/>
            <a:ext cx="2133600" cy="396875"/>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零 </a:t>
            </a:r>
            <a:r>
              <a:rPr lang="en-US" altLang="zh-CN" b="1" dirty="0">
                <a:latin typeface="Times New Roman" panose="02020603050405020304" pitchFamily="18" charset="0"/>
                <a:ea typeface="华文新魏" panose="02010800040101010101" pitchFamily="2" charset="-122"/>
              </a:rPr>
              <a:t>Zero</a:t>
            </a:r>
          </a:p>
        </p:txBody>
      </p:sp>
      <p:sp>
        <p:nvSpPr>
          <p:cNvPr id="770114" name="Text Box 66"/>
          <p:cNvSpPr txBox="1"/>
          <p:nvPr/>
        </p:nvSpPr>
        <p:spPr>
          <a:xfrm>
            <a:off x="2298700" y="3532188"/>
            <a:ext cx="1844675" cy="396875"/>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负</a:t>
            </a:r>
            <a:r>
              <a:rPr lang="en-US" altLang="zh-CN" b="1" dirty="0">
                <a:latin typeface="Times New Roman" panose="02020603050405020304" pitchFamily="18" charset="0"/>
                <a:ea typeface="华文新魏" panose="02010800040101010101" pitchFamily="2" charset="-122"/>
              </a:rPr>
              <a:t>Negative</a:t>
            </a:r>
          </a:p>
        </p:txBody>
      </p:sp>
      <p:sp>
        <p:nvSpPr>
          <p:cNvPr id="770115" name="Text Box 67"/>
          <p:cNvSpPr txBox="1"/>
          <p:nvPr/>
        </p:nvSpPr>
        <p:spPr>
          <a:xfrm>
            <a:off x="7215188" y="3786188"/>
            <a:ext cx="1285875" cy="400050"/>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禁止</a:t>
            </a:r>
            <a:r>
              <a:rPr lang="en-US" altLang="zh-CN" b="1" dirty="0">
                <a:latin typeface="华文新魏" panose="02010800040101010101" pitchFamily="2" charset="-122"/>
                <a:ea typeface="华文新魏" panose="02010800040101010101" pitchFamily="2" charset="-122"/>
              </a:rPr>
              <a:t>I</a:t>
            </a:r>
            <a:r>
              <a:rPr lang="en-US" altLang="zh-CN" b="1" dirty="0">
                <a:latin typeface="Times New Roman" panose="02020603050405020304" pitchFamily="18" charset="0"/>
                <a:ea typeface="华文新魏" panose="02010800040101010101" pitchFamily="2" charset="-122"/>
              </a:rPr>
              <a:t>RQ</a:t>
            </a:r>
          </a:p>
        </p:txBody>
      </p:sp>
      <p:sp>
        <p:nvSpPr>
          <p:cNvPr id="770116" name="Text Box 68"/>
          <p:cNvSpPr txBox="1"/>
          <p:nvPr/>
        </p:nvSpPr>
        <p:spPr>
          <a:xfrm>
            <a:off x="7215188" y="3429000"/>
            <a:ext cx="1428750" cy="400050"/>
          </a:xfrm>
          <a:prstGeom prst="rect">
            <a:avLst/>
          </a:prstGeom>
          <a:noFill/>
          <a:ln w="9525">
            <a:noFill/>
          </a:ln>
        </p:spPr>
        <p:txBody>
          <a:bodyPr>
            <a:spAutoFit/>
          </a:bodyPr>
          <a:lstStyle/>
          <a:p>
            <a:pPr>
              <a:spcBef>
                <a:spcPct val="50000"/>
              </a:spcBef>
            </a:pPr>
            <a:r>
              <a:rPr lang="zh-CN" altLang="en-US" b="1" dirty="0">
                <a:latin typeface="华文新魏" panose="02010800040101010101" pitchFamily="2" charset="-122"/>
                <a:ea typeface="华文新魏" panose="02010800040101010101" pitchFamily="2" charset="-122"/>
              </a:rPr>
              <a:t>禁止 </a:t>
            </a:r>
            <a:r>
              <a:rPr lang="en-US" altLang="zh-CN" b="1" dirty="0">
                <a:latin typeface="Times New Roman" panose="02020603050405020304" pitchFamily="18" charset="0"/>
                <a:ea typeface="华文新魏" panose="02010800040101010101" pitchFamily="2" charset="-122"/>
              </a:rPr>
              <a:t>FIQ</a:t>
            </a:r>
          </a:p>
        </p:txBody>
      </p:sp>
      <p:sp>
        <p:nvSpPr>
          <p:cNvPr id="770117" name="Text Box 69"/>
          <p:cNvSpPr txBox="1"/>
          <p:nvPr/>
        </p:nvSpPr>
        <p:spPr>
          <a:xfrm>
            <a:off x="7215188" y="3071813"/>
            <a:ext cx="1643062" cy="396875"/>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华文新魏" panose="02010800040101010101" pitchFamily="2" charset="-122"/>
              </a:rPr>
              <a:t>Thumb</a:t>
            </a:r>
            <a:r>
              <a:rPr lang="zh-CN" altLang="en-US" b="1" dirty="0">
                <a:latin typeface="华文新魏" panose="02010800040101010101" pitchFamily="2" charset="-122"/>
                <a:ea typeface="华文新魏" panose="02010800040101010101" pitchFamily="2" charset="-122"/>
              </a:rPr>
              <a:t>状态</a:t>
            </a:r>
            <a:endParaRPr lang="en-US" altLang="zh-CN" b="1" dirty="0">
              <a:latin typeface="Times New Roman" panose="02020603050405020304" pitchFamily="18" charset="0"/>
              <a:ea typeface="华文新魏" panose="02010800040101010101" pitchFamily="2" charset="-122"/>
            </a:endParaRPr>
          </a:p>
        </p:txBody>
      </p:sp>
      <p:grpSp>
        <p:nvGrpSpPr>
          <p:cNvPr id="14" name="Group 70"/>
          <p:cNvGrpSpPr/>
          <p:nvPr/>
        </p:nvGrpSpPr>
        <p:grpSpPr>
          <a:xfrm>
            <a:off x="6215063" y="2390775"/>
            <a:ext cx="1752600" cy="533400"/>
            <a:chOff x="3984" y="2496"/>
            <a:chExt cx="1104" cy="336"/>
          </a:xfrm>
        </p:grpSpPr>
        <p:sp>
          <p:nvSpPr>
            <p:cNvPr id="42024" name="Line 71"/>
            <p:cNvSpPr/>
            <p:nvPr/>
          </p:nvSpPr>
          <p:spPr>
            <a:xfrm>
              <a:off x="3984" y="2496"/>
              <a:ext cx="0" cy="144"/>
            </a:xfrm>
            <a:prstGeom prst="line">
              <a:avLst/>
            </a:prstGeom>
            <a:ln w="9525" cap="flat" cmpd="sng">
              <a:solidFill>
                <a:schemeClr val="tx1"/>
              </a:solidFill>
              <a:prstDash val="solid"/>
              <a:headEnd type="none" w="med" len="med"/>
              <a:tailEnd type="none" w="med" len="med"/>
            </a:ln>
          </p:spPr>
        </p:sp>
        <p:sp>
          <p:nvSpPr>
            <p:cNvPr id="42025" name="Line 72"/>
            <p:cNvSpPr/>
            <p:nvPr/>
          </p:nvSpPr>
          <p:spPr>
            <a:xfrm>
              <a:off x="5088" y="2496"/>
              <a:ext cx="0" cy="144"/>
            </a:xfrm>
            <a:prstGeom prst="line">
              <a:avLst/>
            </a:prstGeom>
            <a:ln w="9525" cap="flat" cmpd="sng">
              <a:solidFill>
                <a:schemeClr val="tx1"/>
              </a:solidFill>
              <a:prstDash val="solid"/>
              <a:headEnd type="none" w="med" len="med"/>
              <a:tailEnd type="none" w="med" len="med"/>
            </a:ln>
          </p:spPr>
        </p:sp>
        <p:sp>
          <p:nvSpPr>
            <p:cNvPr id="42026" name="Line 73"/>
            <p:cNvSpPr/>
            <p:nvPr/>
          </p:nvSpPr>
          <p:spPr>
            <a:xfrm flipV="1">
              <a:off x="3984" y="2640"/>
              <a:ext cx="1104" cy="0"/>
            </a:xfrm>
            <a:prstGeom prst="line">
              <a:avLst/>
            </a:prstGeom>
            <a:ln w="9525" cap="flat" cmpd="sng">
              <a:solidFill>
                <a:schemeClr val="tx1"/>
              </a:solidFill>
              <a:prstDash val="solid"/>
              <a:headEnd type="none" w="med" len="med"/>
              <a:tailEnd type="none" w="med" len="med"/>
            </a:ln>
          </p:spPr>
        </p:sp>
        <p:sp>
          <p:nvSpPr>
            <p:cNvPr id="42027" name="Line 74"/>
            <p:cNvSpPr/>
            <p:nvPr/>
          </p:nvSpPr>
          <p:spPr>
            <a:xfrm>
              <a:off x="4464" y="2640"/>
              <a:ext cx="0" cy="192"/>
            </a:xfrm>
            <a:prstGeom prst="line">
              <a:avLst/>
            </a:prstGeom>
            <a:ln w="9525" cap="flat" cmpd="sng">
              <a:solidFill>
                <a:schemeClr val="tx1"/>
              </a:solidFill>
              <a:prstDash val="solid"/>
              <a:headEnd type="none" w="med" len="med"/>
              <a:tailEnd type="none" w="med" len="med"/>
            </a:ln>
          </p:spPr>
        </p:sp>
        <p:sp>
          <p:nvSpPr>
            <p:cNvPr id="42028" name="Line 75"/>
            <p:cNvSpPr/>
            <p:nvPr/>
          </p:nvSpPr>
          <p:spPr>
            <a:xfrm flipV="1">
              <a:off x="4464" y="2832"/>
              <a:ext cx="144" cy="0"/>
            </a:xfrm>
            <a:prstGeom prst="line">
              <a:avLst/>
            </a:prstGeom>
            <a:ln w="9525" cap="flat" cmpd="sng">
              <a:solidFill>
                <a:schemeClr val="tx1"/>
              </a:solidFill>
              <a:prstDash val="solid"/>
              <a:headEnd type="none" w="med" len="med"/>
              <a:tailEnd type="none" w="med" len="med"/>
            </a:ln>
          </p:spPr>
        </p:sp>
      </p:grpSp>
      <p:sp>
        <p:nvSpPr>
          <p:cNvPr id="770124" name="Text Box 76"/>
          <p:cNvSpPr txBox="1"/>
          <p:nvPr/>
        </p:nvSpPr>
        <p:spPr>
          <a:xfrm>
            <a:off x="7225030" y="2714625"/>
            <a:ext cx="1633220" cy="398780"/>
          </a:xfrm>
          <a:prstGeom prst="rect">
            <a:avLst/>
          </a:prstGeom>
          <a:noFill/>
          <a:ln w="9525">
            <a:noFill/>
          </a:ln>
        </p:spPr>
        <p:txBody>
          <a:bodyPr wrap="square">
            <a:spAutoFit/>
          </a:bodyPr>
          <a:lstStyle/>
          <a:p>
            <a:pPr>
              <a:spcBef>
                <a:spcPct val="50000"/>
              </a:spcBef>
            </a:pPr>
            <a:r>
              <a:rPr lang="zh-CN" altLang="en-US" b="1" dirty="0">
                <a:latin typeface="华文新魏" panose="02010800040101010101" pitchFamily="2" charset="-122"/>
                <a:ea typeface="华文新魏" panose="02010800040101010101" pitchFamily="2" charset="-122"/>
              </a:rPr>
              <a:t>模式 </a:t>
            </a:r>
            <a:r>
              <a:rPr lang="en-US" altLang="zh-CN" b="1" dirty="0">
                <a:latin typeface="Times New Roman" panose="02020603050405020304" pitchFamily="18" charset="0"/>
                <a:ea typeface="华文新魏" panose="02010800040101010101" pitchFamily="2" charset="-122"/>
              </a:rPr>
              <a:t>Mode</a:t>
            </a:r>
          </a:p>
        </p:txBody>
      </p:sp>
      <p:sp>
        <p:nvSpPr>
          <p:cNvPr id="770125" name="Rectangle 77"/>
          <p:cNvSpPr/>
          <p:nvPr/>
        </p:nvSpPr>
        <p:spPr>
          <a:xfrm>
            <a:off x="5000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N</a:t>
            </a:r>
          </a:p>
        </p:txBody>
      </p:sp>
      <p:sp>
        <p:nvSpPr>
          <p:cNvPr id="770126" name="Rectangle 78"/>
          <p:cNvSpPr/>
          <p:nvPr/>
        </p:nvSpPr>
        <p:spPr>
          <a:xfrm>
            <a:off x="9572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Z</a:t>
            </a:r>
          </a:p>
        </p:txBody>
      </p:sp>
      <p:sp>
        <p:nvSpPr>
          <p:cNvPr id="770127" name="Rectangle 79"/>
          <p:cNvSpPr/>
          <p:nvPr/>
        </p:nvSpPr>
        <p:spPr>
          <a:xfrm>
            <a:off x="14144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C</a:t>
            </a:r>
          </a:p>
        </p:txBody>
      </p:sp>
      <p:sp>
        <p:nvSpPr>
          <p:cNvPr id="770128" name="Rectangle 80"/>
          <p:cNvSpPr/>
          <p:nvPr/>
        </p:nvSpPr>
        <p:spPr>
          <a:xfrm>
            <a:off x="18716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V</a:t>
            </a:r>
          </a:p>
        </p:txBody>
      </p:sp>
      <p:sp>
        <p:nvSpPr>
          <p:cNvPr id="770129" name="Rectangle 81"/>
          <p:cNvSpPr/>
          <p:nvPr/>
        </p:nvSpPr>
        <p:spPr>
          <a:xfrm>
            <a:off x="46148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I</a:t>
            </a:r>
          </a:p>
        </p:txBody>
      </p:sp>
      <p:grpSp>
        <p:nvGrpSpPr>
          <p:cNvPr id="15" name="Group 82"/>
          <p:cNvGrpSpPr/>
          <p:nvPr/>
        </p:nvGrpSpPr>
        <p:grpSpPr>
          <a:xfrm>
            <a:off x="5986463" y="1933575"/>
            <a:ext cx="2286000" cy="457200"/>
            <a:chOff x="3888" y="960"/>
            <a:chExt cx="1440" cy="288"/>
          </a:xfrm>
        </p:grpSpPr>
        <p:sp>
          <p:nvSpPr>
            <p:cNvPr id="42019" name="Rectangle 83"/>
            <p:cNvSpPr/>
            <p:nvPr/>
          </p:nvSpPr>
          <p:spPr>
            <a:xfrm>
              <a:off x="5040" y="960"/>
              <a:ext cx="288" cy="28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M0</a:t>
              </a:r>
            </a:p>
          </p:txBody>
        </p:sp>
        <p:sp>
          <p:nvSpPr>
            <p:cNvPr id="42020" name="Rectangle 84"/>
            <p:cNvSpPr/>
            <p:nvPr/>
          </p:nvSpPr>
          <p:spPr>
            <a:xfrm>
              <a:off x="4752" y="960"/>
              <a:ext cx="288" cy="28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M1</a:t>
              </a:r>
            </a:p>
          </p:txBody>
        </p:sp>
        <p:sp>
          <p:nvSpPr>
            <p:cNvPr id="42021" name="Rectangle 85"/>
            <p:cNvSpPr/>
            <p:nvPr/>
          </p:nvSpPr>
          <p:spPr>
            <a:xfrm>
              <a:off x="4464" y="960"/>
              <a:ext cx="288" cy="28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M2</a:t>
              </a:r>
            </a:p>
          </p:txBody>
        </p:sp>
        <p:sp>
          <p:nvSpPr>
            <p:cNvPr id="42022" name="Rectangle 86"/>
            <p:cNvSpPr/>
            <p:nvPr/>
          </p:nvSpPr>
          <p:spPr>
            <a:xfrm>
              <a:off x="4176" y="960"/>
              <a:ext cx="288" cy="28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M3</a:t>
              </a:r>
            </a:p>
          </p:txBody>
        </p:sp>
        <p:sp>
          <p:nvSpPr>
            <p:cNvPr id="42023" name="Rectangle 87"/>
            <p:cNvSpPr/>
            <p:nvPr/>
          </p:nvSpPr>
          <p:spPr>
            <a:xfrm>
              <a:off x="3888" y="960"/>
              <a:ext cx="288" cy="28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M4</a:t>
              </a:r>
            </a:p>
          </p:txBody>
        </p:sp>
      </p:grpSp>
      <p:sp>
        <p:nvSpPr>
          <p:cNvPr id="770136" name="Rectangle 88"/>
          <p:cNvSpPr/>
          <p:nvPr/>
        </p:nvSpPr>
        <p:spPr>
          <a:xfrm>
            <a:off x="55292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T</a:t>
            </a:r>
          </a:p>
        </p:txBody>
      </p:sp>
      <p:sp>
        <p:nvSpPr>
          <p:cNvPr id="770137" name="Rectangle 89"/>
          <p:cNvSpPr/>
          <p:nvPr/>
        </p:nvSpPr>
        <p:spPr>
          <a:xfrm>
            <a:off x="5072063" y="1933575"/>
            <a:ext cx="4572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华文新魏" panose="02010800040101010101" pitchFamily="2" charset="-122"/>
                <a:ea typeface="华文新魏" panose="02010800040101010101" pitchFamily="2" charset="-122"/>
              </a:rPr>
              <a:t>F</a:t>
            </a:r>
          </a:p>
        </p:txBody>
      </p:sp>
      <p:sp>
        <p:nvSpPr>
          <p:cNvPr id="92" name="Rectangle 3"/>
          <p:cNvSpPr txBox="1">
            <a:spLocks noChangeArrowheads="1"/>
          </p:cNvSpPr>
          <p:nvPr/>
        </p:nvSpPr>
        <p:spPr bwMode="auto">
          <a:xfrm>
            <a:off x="-19050" y="4286250"/>
            <a:ext cx="8877300" cy="2428875"/>
          </a:xfrm>
          <a:prstGeom prst="rect">
            <a:avLst/>
          </a:prstGeom>
          <a:noFill/>
          <a:ln w="9525">
            <a:noFill/>
            <a:miter lim="800000"/>
          </a:ln>
        </p:spPr>
        <p:txBody>
          <a:bodyPr/>
          <a:lstStyle/>
          <a:p>
            <a:pPr marL="571500" marR="0" indent="-571500" defTabSz="914400">
              <a:spcBef>
                <a:spcPct val="20000"/>
              </a:spcBef>
              <a:buClr>
                <a:srgbClr val="000099"/>
              </a:buClr>
              <a:buSzPct val="100000"/>
              <a:buFont typeface="+mj-lt"/>
              <a:buAutoNum type="arabicPeriod"/>
              <a:defRPr/>
            </a:pPr>
            <a:r>
              <a:rPr kumimoji="0" lang="zh-CN" altLang="en-US" sz="2400" b="1" kern="0" cap="none" spc="0" normalizeH="0" baseline="0" noProof="0" dirty="0">
                <a:solidFill>
                  <a:srgbClr val="000099"/>
                </a:solidFill>
                <a:latin typeface="+mj-lt"/>
                <a:ea typeface="华文新魏" panose="02010800040101010101" pitchFamily="2" charset="-122"/>
                <a:cs typeface="+mn-cs"/>
              </a:rPr>
              <a:t>一般指令带</a:t>
            </a:r>
            <a:r>
              <a:rPr kumimoji="0" lang="en-US" altLang="zh-CN" sz="2400" b="1" kern="0" cap="none" spc="0" normalizeH="0" baseline="0" noProof="0" dirty="0">
                <a:solidFill>
                  <a:schemeClr val="tx1"/>
                </a:solidFill>
                <a:latin typeface="+mj-lt"/>
                <a:ea typeface="华文新魏" panose="02010800040101010101" pitchFamily="2" charset="-122"/>
                <a:cs typeface="+mn-cs"/>
              </a:rPr>
              <a:t>S</a:t>
            </a:r>
            <a:r>
              <a:rPr kumimoji="0" lang="zh-CN" altLang="en-US" sz="2400" b="1" kern="0" cap="none" spc="0" normalizeH="0" baseline="0" noProof="0" dirty="0">
                <a:solidFill>
                  <a:schemeClr val="tx1"/>
                </a:solidFill>
                <a:latin typeface="+mj-lt"/>
                <a:ea typeface="华文新魏" panose="02010800040101010101" pitchFamily="2" charset="-122"/>
                <a:cs typeface="+mn-cs"/>
              </a:rPr>
              <a:t>后缀</a:t>
            </a:r>
            <a:r>
              <a:rPr kumimoji="0" lang="zh-CN" altLang="en-US" sz="2400" b="1" kern="0" cap="none" spc="0" normalizeH="0" baseline="0" noProof="0" dirty="0">
                <a:solidFill>
                  <a:srgbClr val="000099"/>
                </a:solidFill>
                <a:latin typeface="+mj-lt"/>
                <a:ea typeface="华文新魏" panose="02010800040101010101" pitchFamily="2" charset="-122"/>
                <a:cs typeface="+mn-cs"/>
              </a:rPr>
              <a:t>时，执行结果会影响条件代码标志；但有一些指令的执行总是会影响条件代码标志。</a:t>
            </a:r>
          </a:p>
          <a:p>
            <a:pPr marL="571500" marR="0" indent="-571500" defTabSz="914400">
              <a:spcBef>
                <a:spcPct val="20000"/>
              </a:spcBef>
              <a:buClr>
                <a:srgbClr val="000099"/>
              </a:buClr>
              <a:buSzPct val="100000"/>
              <a:buFont typeface="+mj-lt"/>
              <a:buAutoNum type="arabicPeriod"/>
              <a:defRPr/>
            </a:pPr>
            <a:r>
              <a:rPr kumimoji="0" lang="zh-CN" altLang="en-US" sz="2400" b="1" kern="0" cap="none" spc="0" normalizeH="0" baseline="0" noProof="0" dirty="0">
                <a:solidFill>
                  <a:srgbClr val="000099"/>
                </a:solidFill>
                <a:latin typeface="+mj-lt"/>
                <a:ea typeface="华文新魏" panose="02010800040101010101" pitchFamily="2" charset="-122"/>
                <a:cs typeface="+mn-cs"/>
              </a:rPr>
              <a:t>所有</a:t>
            </a:r>
            <a:r>
              <a:rPr kumimoji="0" lang="en-US" altLang="zh-CN" sz="2400" b="1" kern="0" cap="none" spc="0" normalizeH="0" baseline="0" noProof="0" dirty="0">
                <a:solidFill>
                  <a:srgbClr val="000099"/>
                </a:solidFill>
                <a:latin typeface="+mj-lt"/>
                <a:ea typeface="华文新魏" panose="02010800040101010101" pitchFamily="2" charset="-122"/>
                <a:cs typeface="+mn-cs"/>
              </a:rPr>
              <a:t>ARM</a:t>
            </a:r>
            <a:r>
              <a:rPr kumimoji="0" lang="zh-CN" altLang="en-US" sz="2400" b="1" kern="0" cap="none" spc="0" normalizeH="0" baseline="0" noProof="0" dirty="0">
                <a:solidFill>
                  <a:srgbClr val="000099"/>
                </a:solidFill>
                <a:latin typeface="+mj-lt"/>
                <a:ea typeface="华文新魏" panose="02010800040101010101" pitchFamily="2" charset="-122"/>
                <a:cs typeface="+mn-cs"/>
              </a:rPr>
              <a:t>指令都可由</a:t>
            </a:r>
            <a:r>
              <a:rPr kumimoji="0" lang="zh-CN" altLang="en-US" sz="2400" b="1" kern="0" cap="none" spc="0" normalizeH="0" baseline="0" noProof="0" dirty="0">
                <a:solidFill>
                  <a:schemeClr val="tx1"/>
                </a:solidFill>
                <a:latin typeface="+mj-lt"/>
                <a:ea typeface="华文新魏" panose="02010800040101010101" pitchFamily="2" charset="-122"/>
                <a:cs typeface="+mn-cs"/>
              </a:rPr>
              <a:t>条件域</a:t>
            </a:r>
            <a:r>
              <a:rPr kumimoji="0" lang="zh-CN" altLang="en-US" sz="2400" b="1" kern="0" cap="none" spc="0" normalizeH="0" baseline="0" noProof="0" dirty="0">
                <a:solidFill>
                  <a:srgbClr val="000099"/>
                </a:solidFill>
                <a:latin typeface="+mj-lt"/>
                <a:ea typeface="华文新魏" panose="02010800040101010101" pitchFamily="2" charset="-122"/>
                <a:cs typeface="+mn-cs"/>
              </a:rPr>
              <a:t>来指定是否需要执行，而</a:t>
            </a:r>
            <a:r>
              <a:rPr kumimoji="0" lang="en-US" altLang="zh-CN" sz="2400" b="1" kern="0" cap="none" spc="0" normalizeH="0" baseline="0" noProof="0" dirty="0">
                <a:solidFill>
                  <a:srgbClr val="000099"/>
                </a:solidFill>
                <a:latin typeface="+mj-lt"/>
                <a:ea typeface="华文新魏" panose="02010800040101010101" pitchFamily="2" charset="-122"/>
                <a:cs typeface="+mn-cs"/>
              </a:rPr>
              <a:t>Thumb</a:t>
            </a:r>
            <a:r>
              <a:rPr kumimoji="0" lang="zh-CN" altLang="en-US" sz="2400" b="1" kern="0" cap="none" spc="0" normalizeH="0" baseline="0" noProof="0" dirty="0">
                <a:solidFill>
                  <a:srgbClr val="000099"/>
                </a:solidFill>
                <a:latin typeface="+mj-lt"/>
                <a:ea typeface="华文新魏" panose="02010800040101010101" pitchFamily="2" charset="-122"/>
                <a:cs typeface="+mn-cs"/>
              </a:rPr>
              <a:t>指令中只有分支指令可按条件执行。</a:t>
            </a:r>
            <a:endParaRPr kumimoji="0" lang="en-US" altLang="zh-CN" sz="2400" b="1" kern="0" cap="none" spc="0" normalizeH="0" baseline="0" noProof="0" dirty="0">
              <a:solidFill>
                <a:srgbClr val="000099"/>
              </a:solidFill>
              <a:latin typeface="+mj-lt"/>
              <a:ea typeface="华文新魏" panose="02010800040101010101" pitchFamily="2" charset="-122"/>
              <a:cs typeface="+mn-cs"/>
            </a:endParaRPr>
          </a:p>
          <a:p>
            <a:pPr marL="571500" marR="0" indent="-571500" defTabSz="914400">
              <a:spcBef>
                <a:spcPct val="20000"/>
              </a:spcBef>
              <a:buClr>
                <a:srgbClr val="000099"/>
              </a:buClr>
              <a:buSzPct val="100000"/>
              <a:buFont typeface="+mj-lt"/>
              <a:buAutoNum type="arabicPeriod"/>
              <a:defRPr/>
            </a:pPr>
            <a:r>
              <a:rPr kumimoji="0" lang="zh-CN" altLang="en-US" sz="2400" b="1" kern="0" cap="none" spc="0" normalizeH="0" baseline="0" noProof="0" dirty="0">
                <a:solidFill>
                  <a:srgbClr val="000099"/>
                </a:solidFill>
                <a:latin typeface="+mj-lt"/>
                <a:ea typeface="华文新魏" panose="02010800040101010101" pitchFamily="2" charset="-122"/>
                <a:cs typeface="+mn-cs"/>
              </a:rPr>
              <a:t>每个异常模式还有</a:t>
            </a:r>
            <a:r>
              <a:rPr kumimoji="0" lang="en-US" altLang="zh-CN" sz="2400" b="1" kern="0" cap="none" spc="0" normalizeH="0" baseline="0" noProof="0" dirty="0">
                <a:solidFill>
                  <a:schemeClr val="tx1"/>
                </a:solidFill>
                <a:latin typeface="+mj-lt"/>
                <a:ea typeface="华文新魏" panose="02010800040101010101" pitchFamily="2" charset="-122"/>
                <a:cs typeface="+mn-cs"/>
              </a:rPr>
              <a:t>SPSR</a:t>
            </a:r>
            <a:r>
              <a:rPr kumimoji="0" lang="zh-CN" altLang="en-US" sz="2400" b="1" kern="0" cap="none" spc="0" normalizeH="0" baseline="0" noProof="0" dirty="0">
                <a:solidFill>
                  <a:srgbClr val="000099"/>
                </a:solidFill>
                <a:latin typeface="+mj-lt"/>
                <a:ea typeface="华文新魏" panose="02010800040101010101" pitchFamily="2" charset="-122"/>
                <a:cs typeface="+mn-cs"/>
              </a:rPr>
              <a:t>用于保存在异常发生之前的</a:t>
            </a:r>
            <a:r>
              <a:rPr kumimoji="0" lang="en-US" altLang="zh-CN" sz="2400" b="1" kern="0" cap="none" spc="0" normalizeH="0" baseline="0" noProof="0" dirty="0">
                <a:solidFill>
                  <a:srgbClr val="000099"/>
                </a:solidFill>
                <a:latin typeface="+mj-lt"/>
                <a:ea typeface="华文新魏" panose="02010800040101010101" pitchFamily="2" charset="-122"/>
                <a:cs typeface="+mn-cs"/>
              </a:rPr>
              <a:t>CPSR</a:t>
            </a:r>
            <a:r>
              <a:rPr kumimoji="0" lang="zh-CN" altLang="en-US" sz="2400" b="1" kern="0" cap="none" spc="0" normalizeH="0" baseline="0" noProof="0" dirty="0">
                <a:solidFill>
                  <a:srgbClr val="000099"/>
                </a:solidFill>
                <a:latin typeface="+mj-lt"/>
                <a:ea typeface="华文新魏" panose="02010800040101010101" pitchFamily="2" charset="-122"/>
                <a:cs typeface="+mn-cs"/>
              </a:rPr>
              <a:t>。</a:t>
            </a:r>
            <a:r>
              <a:rPr kumimoji="0" lang="en-US" altLang="zh-CN" sz="2400" b="1" kern="0" cap="none" spc="0" normalizeH="0" baseline="0" noProof="0" dirty="0">
                <a:solidFill>
                  <a:srgbClr val="000099"/>
                </a:solidFill>
                <a:latin typeface="+mj-lt"/>
                <a:ea typeface="华文新魏" panose="02010800040101010101" pitchFamily="2" charset="-122"/>
                <a:cs typeface="+mn-cs"/>
              </a:rPr>
              <a:t>CPSR</a:t>
            </a:r>
            <a:r>
              <a:rPr kumimoji="0" lang="zh-CN" altLang="en-US" sz="2400" b="1" kern="0" cap="none" spc="0" normalizeH="0" baseline="0" noProof="0" dirty="0">
                <a:solidFill>
                  <a:srgbClr val="000099"/>
                </a:solidFill>
                <a:latin typeface="+mj-lt"/>
                <a:ea typeface="华文新魏" panose="02010800040101010101" pitchFamily="2" charset="-122"/>
                <a:cs typeface="+mn-cs"/>
              </a:rPr>
              <a:t>和</a:t>
            </a:r>
            <a:r>
              <a:rPr kumimoji="0" lang="en-US" altLang="zh-CN" sz="2400" b="1" kern="0" cap="none" spc="0" normalizeH="0" baseline="0" noProof="0" dirty="0">
                <a:solidFill>
                  <a:srgbClr val="000099"/>
                </a:solidFill>
                <a:latin typeface="+mj-lt"/>
                <a:ea typeface="华文新魏" panose="02010800040101010101" pitchFamily="2" charset="-122"/>
                <a:cs typeface="+mn-cs"/>
              </a:rPr>
              <a:t>SPSR</a:t>
            </a:r>
            <a:r>
              <a:rPr kumimoji="0" lang="zh-CN" altLang="en-US" sz="2400" b="1" kern="0" cap="none" spc="0" normalizeH="0" baseline="0" noProof="0" dirty="0">
                <a:solidFill>
                  <a:srgbClr val="000099"/>
                </a:solidFill>
                <a:latin typeface="+mj-lt"/>
                <a:ea typeface="华文新魏" panose="02010800040101010101" pitchFamily="2" charset="-122"/>
                <a:cs typeface="+mn-cs"/>
              </a:rPr>
              <a:t>可通过特殊指令（</a:t>
            </a:r>
            <a:r>
              <a:rPr kumimoji="0" lang="en-US" altLang="zh-CN" sz="2400" b="1" kern="0" cap="none" spc="0" normalizeH="0" baseline="0" noProof="0" dirty="0">
                <a:solidFill>
                  <a:srgbClr val="000099"/>
                </a:solidFill>
                <a:latin typeface="+mj-lt"/>
                <a:ea typeface="华文新魏" panose="02010800040101010101" pitchFamily="2" charset="-122"/>
                <a:cs typeface="+mn-cs"/>
              </a:rPr>
              <a:t>MRS/MSR</a:t>
            </a:r>
            <a:r>
              <a:rPr kumimoji="0" lang="zh-CN" altLang="en-US" sz="2400" b="1" kern="0" cap="none" spc="0" normalizeH="0" baseline="0" noProof="0" dirty="0">
                <a:solidFill>
                  <a:srgbClr val="000099"/>
                </a:solidFill>
                <a:latin typeface="+mj-lt"/>
                <a:ea typeface="华文新魏" panose="02010800040101010101" pitchFamily="2" charset="-122"/>
                <a:cs typeface="+mn-cs"/>
              </a:rPr>
              <a:t>）进行访问。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70077"/>
                                        </p:tgtEl>
                                        <p:attrNameLst>
                                          <p:attrName>style.visibility</p:attrName>
                                        </p:attrNameLst>
                                      </p:cBhvr>
                                      <p:to>
                                        <p:strVal val="visible"/>
                                      </p:to>
                                    </p:set>
                                    <p:animEffect transition="in" filter="barn(outVertical)">
                                      <p:cBhvr>
                                        <p:cTn id="11" dur="500"/>
                                        <p:tgtEl>
                                          <p:spTgt spid="77007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childTnLst>
                          </p:cTn>
                        </p:par>
                        <p:par>
                          <p:cTn id="17" fill="hold">
                            <p:stCondLst>
                              <p:cond delay="500"/>
                            </p:stCondLst>
                            <p:childTnLst>
                              <p:par>
                                <p:cTn id="18" presetID="16" presetClass="entr" presetSubtype="37" fill="hold" grpId="0" nodeType="afterEffect">
                                  <p:stCondLst>
                                    <p:cond delay="0"/>
                                  </p:stCondLst>
                                  <p:childTnLst>
                                    <p:set>
                                      <p:cBhvr>
                                        <p:cTn id="19" dur="1" fill="hold">
                                          <p:stCondLst>
                                            <p:cond delay="0"/>
                                          </p:stCondLst>
                                        </p:cTn>
                                        <p:tgtEl>
                                          <p:spTgt spid="770089"/>
                                        </p:tgtEl>
                                        <p:attrNameLst>
                                          <p:attrName>style.visibility</p:attrName>
                                        </p:attrNameLst>
                                      </p:cBhvr>
                                      <p:to>
                                        <p:strVal val="visible"/>
                                      </p:to>
                                    </p:set>
                                    <p:animEffect transition="in" filter="barn(outVertical)">
                                      <p:cBhvr>
                                        <p:cTn id="20" dur="500"/>
                                        <p:tgtEl>
                                          <p:spTgt spid="77008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lide(fromBottom)">
                                      <p:cBhvr>
                                        <p:cTn id="25" dur="500"/>
                                        <p:tgtEl>
                                          <p:spTgt spid="5"/>
                                        </p:tgtEl>
                                      </p:cBhvr>
                                    </p:animEffect>
                                  </p:childTnLst>
                                </p:cTn>
                              </p:par>
                            </p:childTnLst>
                          </p:cTn>
                        </p:par>
                        <p:par>
                          <p:cTn id="26" fill="hold">
                            <p:stCondLst>
                              <p:cond delay="500"/>
                            </p:stCondLst>
                            <p:childTnLst>
                              <p:par>
                                <p:cTn id="27" presetID="16" presetClass="entr" presetSubtype="37" fill="hold" grpId="0" nodeType="afterEffect">
                                  <p:stCondLst>
                                    <p:cond delay="0"/>
                                  </p:stCondLst>
                                  <p:childTnLst>
                                    <p:set>
                                      <p:cBhvr>
                                        <p:cTn id="28" dur="1" fill="hold">
                                          <p:stCondLst>
                                            <p:cond delay="0"/>
                                          </p:stCondLst>
                                        </p:cTn>
                                        <p:tgtEl>
                                          <p:spTgt spid="770078"/>
                                        </p:tgtEl>
                                        <p:attrNameLst>
                                          <p:attrName>style.visibility</p:attrName>
                                        </p:attrNameLst>
                                      </p:cBhvr>
                                      <p:to>
                                        <p:strVal val="visible"/>
                                      </p:to>
                                    </p:set>
                                    <p:animEffect transition="in" filter="barn(outVertical)">
                                      <p:cBhvr>
                                        <p:cTn id="29" dur="500"/>
                                        <p:tgtEl>
                                          <p:spTgt spid="770078"/>
                                        </p:tgtEl>
                                      </p:cBhvr>
                                    </p:animEffect>
                                  </p:childTnLst>
                                </p:cTn>
                              </p:par>
                            </p:childTnLst>
                          </p:cTn>
                        </p:par>
                      </p:childTnLst>
                    </p:cTn>
                  </p:par>
                  <p:par>
                    <p:cTn id="30" fill="hold">
                      <p:stCondLst>
                        <p:cond delay="indefinite"/>
                      </p:stCondLst>
                      <p:childTnLst>
                        <p:par>
                          <p:cTn id="31" fill="hold">
                            <p:stCondLst>
                              <p:cond delay="0"/>
                            </p:stCondLst>
                            <p:childTnLst>
                              <p:par>
                                <p:cTn id="32" presetID="11" presetClass="entr" presetSubtype="0" fill="hold" grpId="0" nodeType="clickEffect">
                                  <p:stCondLst>
                                    <p:cond delay="0"/>
                                  </p:stCondLst>
                                  <p:childTnLst>
                                    <p:set>
                                      <p:cBhvr>
                                        <p:cTn id="33" dur="1000">
                                          <p:stCondLst>
                                            <p:cond delay="0"/>
                                          </p:stCondLst>
                                        </p:cTn>
                                        <p:tgtEl>
                                          <p:spTgt spid="770125"/>
                                        </p:tgtEl>
                                        <p:attrNameLst>
                                          <p:attrName>style.visibility</p:attrName>
                                        </p:attrNameLst>
                                      </p:cBhvr>
                                      <p:to>
                                        <p:strVal val="visible"/>
                                      </p:to>
                                    </p:se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770114"/>
                                        </p:tgtEl>
                                        <p:attrNameLst>
                                          <p:attrName>style.visibility</p:attrName>
                                        </p:attrNameLst>
                                      </p:cBhvr>
                                      <p:to>
                                        <p:strVal val="visible"/>
                                      </p:to>
                                    </p:set>
                                    <p:animEffect transition="in" filter="wipe(left)">
                                      <p:cBhvr>
                                        <p:cTn id="41" dur="500"/>
                                        <p:tgtEl>
                                          <p:spTgt spid="770114"/>
                                        </p:tgtEl>
                                      </p:cBhvr>
                                    </p:animEffect>
                                  </p:childTnLst>
                                </p:cTn>
                              </p:par>
                            </p:childTnLst>
                          </p:cTn>
                        </p:par>
                      </p:childTnLst>
                    </p:cTn>
                  </p:par>
                  <p:par>
                    <p:cTn id="42" fill="hold">
                      <p:stCondLst>
                        <p:cond delay="indefinite"/>
                      </p:stCondLst>
                      <p:childTnLst>
                        <p:par>
                          <p:cTn id="43" fill="hold">
                            <p:stCondLst>
                              <p:cond delay="0"/>
                            </p:stCondLst>
                            <p:childTnLst>
                              <p:par>
                                <p:cTn id="44" presetID="11" presetClass="entr" presetSubtype="0" fill="hold" grpId="0" nodeType="clickEffect">
                                  <p:stCondLst>
                                    <p:cond delay="0"/>
                                  </p:stCondLst>
                                  <p:childTnLst>
                                    <p:set>
                                      <p:cBhvr>
                                        <p:cTn id="45" dur="1000">
                                          <p:stCondLst>
                                            <p:cond delay="0"/>
                                          </p:stCondLst>
                                        </p:cTn>
                                        <p:tgtEl>
                                          <p:spTgt spid="770126"/>
                                        </p:tgtEl>
                                        <p:attrNameLst>
                                          <p:attrName>style.visibility</p:attrName>
                                        </p:attrNameLst>
                                      </p:cBhvr>
                                      <p:to>
                                        <p:strVal val="visible"/>
                                      </p:to>
                                    </p:se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770113"/>
                                        </p:tgtEl>
                                        <p:attrNameLst>
                                          <p:attrName>style.visibility</p:attrName>
                                        </p:attrNameLst>
                                      </p:cBhvr>
                                      <p:to>
                                        <p:strVal val="visible"/>
                                      </p:to>
                                    </p:set>
                                    <p:animEffect transition="in" filter="wipe(left)">
                                      <p:cBhvr>
                                        <p:cTn id="53" dur="500"/>
                                        <p:tgtEl>
                                          <p:spTgt spid="770113"/>
                                        </p:tgtEl>
                                      </p:cBhvr>
                                    </p:animEffect>
                                  </p:childTnLst>
                                </p:cTn>
                              </p:par>
                            </p:childTnLst>
                          </p:cTn>
                        </p:par>
                      </p:childTnLst>
                    </p:cTn>
                  </p:par>
                  <p:par>
                    <p:cTn id="54" fill="hold">
                      <p:stCondLst>
                        <p:cond delay="indefinite"/>
                      </p:stCondLst>
                      <p:childTnLst>
                        <p:par>
                          <p:cTn id="55" fill="hold">
                            <p:stCondLst>
                              <p:cond delay="0"/>
                            </p:stCondLst>
                            <p:childTnLst>
                              <p:par>
                                <p:cTn id="56" presetID="11" presetClass="entr" presetSubtype="0" fill="hold" grpId="0" nodeType="clickEffect">
                                  <p:stCondLst>
                                    <p:cond delay="0"/>
                                  </p:stCondLst>
                                  <p:childTnLst>
                                    <p:set>
                                      <p:cBhvr>
                                        <p:cTn id="57" dur="1000">
                                          <p:stCondLst>
                                            <p:cond delay="0"/>
                                          </p:stCondLst>
                                        </p:cTn>
                                        <p:tgtEl>
                                          <p:spTgt spid="770127"/>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770112"/>
                                        </p:tgtEl>
                                        <p:attrNameLst>
                                          <p:attrName>style.visibility</p:attrName>
                                        </p:attrNameLst>
                                      </p:cBhvr>
                                      <p:to>
                                        <p:strVal val="visible"/>
                                      </p:to>
                                    </p:set>
                                    <p:animEffect transition="in" filter="wipe(left)">
                                      <p:cBhvr>
                                        <p:cTn id="65" dur="500"/>
                                        <p:tgtEl>
                                          <p:spTgt spid="770112"/>
                                        </p:tgtEl>
                                      </p:cBhvr>
                                    </p:animEffect>
                                  </p:childTnLst>
                                </p:cTn>
                              </p:par>
                            </p:childTnLst>
                          </p:cTn>
                        </p:par>
                      </p:childTnLst>
                    </p:cTn>
                  </p:par>
                  <p:par>
                    <p:cTn id="66" fill="hold">
                      <p:stCondLst>
                        <p:cond delay="indefinite"/>
                      </p:stCondLst>
                      <p:childTnLst>
                        <p:par>
                          <p:cTn id="67" fill="hold">
                            <p:stCondLst>
                              <p:cond delay="0"/>
                            </p:stCondLst>
                            <p:childTnLst>
                              <p:par>
                                <p:cTn id="68" presetID="11" presetClass="entr" presetSubtype="0" fill="hold" grpId="0" nodeType="clickEffect">
                                  <p:stCondLst>
                                    <p:cond delay="0"/>
                                  </p:stCondLst>
                                  <p:childTnLst>
                                    <p:set>
                                      <p:cBhvr>
                                        <p:cTn id="69" dur="1000">
                                          <p:stCondLst>
                                            <p:cond delay="0"/>
                                          </p:stCondLst>
                                        </p:cTn>
                                        <p:tgtEl>
                                          <p:spTgt spid="770128"/>
                                        </p:tgtEl>
                                        <p:attrNameLst>
                                          <p:attrName>style.visibility</p:attrName>
                                        </p:attrNameLst>
                                      </p:cBhvr>
                                      <p:to>
                                        <p:strVal val="visible"/>
                                      </p:to>
                                    </p:se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770111"/>
                                        </p:tgtEl>
                                        <p:attrNameLst>
                                          <p:attrName>style.visibility</p:attrName>
                                        </p:attrNameLst>
                                      </p:cBhvr>
                                      <p:to>
                                        <p:strVal val="visible"/>
                                      </p:to>
                                    </p:set>
                                    <p:animEffect transition="in" filter="wipe(left)">
                                      <p:cBhvr>
                                        <p:cTn id="77" dur="500"/>
                                        <p:tgtEl>
                                          <p:spTgt spid="770111"/>
                                        </p:tgtEl>
                                      </p:cBhvr>
                                    </p:animEffect>
                                  </p:childTnLst>
                                </p:cTn>
                              </p:par>
                            </p:childTnLst>
                          </p:cTn>
                        </p:par>
                      </p:childTnLst>
                    </p:cTn>
                  </p:par>
                  <p:par>
                    <p:cTn id="78" fill="hold">
                      <p:stCondLst>
                        <p:cond delay="indefinite"/>
                      </p:stCondLst>
                      <p:childTnLst>
                        <p:par>
                          <p:cTn id="79" fill="hold">
                            <p:stCondLst>
                              <p:cond delay="0"/>
                            </p:stCondLst>
                            <p:childTnLst>
                              <p:par>
                                <p:cTn id="80" presetID="11" presetClass="entr" presetSubtype="0" fill="hold" grpId="0" nodeType="clickEffect">
                                  <p:stCondLst>
                                    <p:cond delay="0"/>
                                  </p:stCondLst>
                                  <p:childTnLst>
                                    <p:set>
                                      <p:cBhvr>
                                        <p:cTn id="81" dur="1000">
                                          <p:stCondLst>
                                            <p:cond delay="0"/>
                                          </p:stCondLst>
                                        </p:cTn>
                                        <p:tgtEl>
                                          <p:spTgt spid="770129"/>
                                        </p:tgtEl>
                                        <p:attrNameLst>
                                          <p:attrName>style.visibility</p:attrName>
                                        </p:attrNameLst>
                                      </p:cBhvr>
                                      <p:to>
                                        <p:strVal val="visible"/>
                                      </p:to>
                                    </p:se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770115"/>
                                        </p:tgtEl>
                                        <p:attrNameLst>
                                          <p:attrName>style.visibility</p:attrName>
                                        </p:attrNameLst>
                                      </p:cBhvr>
                                      <p:to>
                                        <p:strVal val="visible"/>
                                      </p:to>
                                    </p:set>
                                    <p:animEffect transition="in" filter="wipe(left)">
                                      <p:cBhvr>
                                        <p:cTn id="89" dur="500"/>
                                        <p:tgtEl>
                                          <p:spTgt spid="770115"/>
                                        </p:tgtEl>
                                      </p:cBhvr>
                                    </p:animEffect>
                                  </p:childTnLst>
                                </p:cTn>
                              </p:par>
                            </p:childTnLst>
                          </p:cTn>
                        </p:par>
                      </p:childTnLst>
                    </p:cTn>
                  </p:par>
                  <p:par>
                    <p:cTn id="90" fill="hold">
                      <p:stCondLst>
                        <p:cond delay="indefinite"/>
                      </p:stCondLst>
                      <p:childTnLst>
                        <p:par>
                          <p:cTn id="91" fill="hold">
                            <p:stCondLst>
                              <p:cond delay="0"/>
                            </p:stCondLst>
                            <p:childTnLst>
                              <p:par>
                                <p:cTn id="92" presetID="11" presetClass="entr" presetSubtype="0" fill="hold" grpId="0" nodeType="clickEffect">
                                  <p:stCondLst>
                                    <p:cond delay="0"/>
                                  </p:stCondLst>
                                  <p:childTnLst>
                                    <p:set>
                                      <p:cBhvr>
                                        <p:cTn id="93" dur="1000">
                                          <p:stCondLst>
                                            <p:cond delay="0"/>
                                          </p:stCondLst>
                                        </p:cTn>
                                        <p:tgtEl>
                                          <p:spTgt spid="770137"/>
                                        </p:tgtEl>
                                        <p:attrNameLst>
                                          <p:attrName>style.visibility</p:attrName>
                                        </p:attrNameLst>
                                      </p:cBhvr>
                                      <p:to>
                                        <p:strVal val="visible"/>
                                      </p:to>
                                    </p:se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left)">
                                      <p:cBhvr>
                                        <p:cTn id="97" dur="500"/>
                                        <p:tgtEl>
                                          <p:spTgt spid="12"/>
                                        </p:tgtEl>
                                      </p:cBhvr>
                                    </p:animEffec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770116"/>
                                        </p:tgtEl>
                                        <p:attrNameLst>
                                          <p:attrName>style.visibility</p:attrName>
                                        </p:attrNameLst>
                                      </p:cBhvr>
                                      <p:to>
                                        <p:strVal val="visible"/>
                                      </p:to>
                                    </p:set>
                                    <p:animEffect transition="in" filter="wipe(left)">
                                      <p:cBhvr>
                                        <p:cTn id="101" dur="500"/>
                                        <p:tgtEl>
                                          <p:spTgt spid="770116"/>
                                        </p:tgtEl>
                                      </p:cBhvr>
                                    </p:animEffect>
                                  </p:childTnLst>
                                </p:cTn>
                              </p:par>
                            </p:childTnLst>
                          </p:cTn>
                        </p:par>
                      </p:childTnLst>
                    </p:cTn>
                  </p:par>
                  <p:par>
                    <p:cTn id="102" fill="hold">
                      <p:stCondLst>
                        <p:cond delay="indefinite"/>
                      </p:stCondLst>
                      <p:childTnLst>
                        <p:par>
                          <p:cTn id="103" fill="hold">
                            <p:stCondLst>
                              <p:cond delay="0"/>
                            </p:stCondLst>
                            <p:childTnLst>
                              <p:par>
                                <p:cTn id="104" presetID="11" presetClass="entr" presetSubtype="0" fill="hold" grpId="0" nodeType="clickEffect">
                                  <p:stCondLst>
                                    <p:cond delay="0"/>
                                  </p:stCondLst>
                                  <p:childTnLst>
                                    <p:set>
                                      <p:cBhvr>
                                        <p:cTn id="105" dur="1000">
                                          <p:stCondLst>
                                            <p:cond delay="0"/>
                                          </p:stCondLst>
                                        </p:cTn>
                                        <p:tgtEl>
                                          <p:spTgt spid="770136"/>
                                        </p:tgtEl>
                                        <p:attrNameLst>
                                          <p:attrName>style.visibility</p:attrName>
                                        </p:attrNameLst>
                                      </p:cBhvr>
                                      <p:to>
                                        <p:strVal val="visible"/>
                                      </p:to>
                                    </p:set>
                                  </p:childTnLst>
                                </p:cTn>
                              </p:par>
                            </p:childTnLst>
                          </p:cTn>
                        </p:par>
                        <p:par>
                          <p:cTn id="106" fill="hold">
                            <p:stCondLst>
                              <p:cond delay="1000"/>
                            </p:stCondLst>
                            <p:childTnLst>
                              <p:par>
                                <p:cTn id="107" presetID="22" presetClass="entr" presetSubtype="8" fill="hold" nodeType="after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wipe(left)">
                                      <p:cBhvr>
                                        <p:cTn id="109" dur="500"/>
                                        <p:tgtEl>
                                          <p:spTgt spid="11"/>
                                        </p:tgtEl>
                                      </p:cBhvr>
                                    </p:animEffect>
                                  </p:childTnLst>
                                </p:cTn>
                              </p:par>
                            </p:childTnLst>
                          </p:cTn>
                        </p:par>
                        <p:par>
                          <p:cTn id="110" fill="hold">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770117"/>
                                        </p:tgtEl>
                                        <p:attrNameLst>
                                          <p:attrName>style.visibility</p:attrName>
                                        </p:attrNameLst>
                                      </p:cBhvr>
                                      <p:to>
                                        <p:strVal val="visible"/>
                                      </p:to>
                                    </p:set>
                                    <p:animEffect transition="in" filter="wipe(left)">
                                      <p:cBhvr>
                                        <p:cTn id="113" dur="500"/>
                                        <p:tgtEl>
                                          <p:spTgt spid="770117"/>
                                        </p:tgtEl>
                                      </p:cBhvr>
                                    </p:animEffect>
                                  </p:childTnLst>
                                </p:cTn>
                              </p:par>
                            </p:childTnLst>
                          </p:cTn>
                        </p:par>
                      </p:childTnLst>
                    </p:cTn>
                  </p:par>
                  <p:par>
                    <p:cTn id="114" fill="hold">
                      <p:stCondLst>
                        <p:cond delay="indefinite"/>
                      </p:stCondLst>
                      <p:childTnLst>
                        <p:par>
                          <p:cTn id="115" fill="hold">
                            <p:stCondLst>
                              <p:cond delay="0"/>
                            </p:stCondLst>
                            <p:childTnLst>
                              <p:par>
                                <p:cTn id="116" presetID="11" presetClass="entr" presetSubtype="0" fill="hold" nodeType="clickEffect">
                                  <p:stCondLst>
                                    <p:cond delay="0"/>
                                  </p:stCondLst>
                                  <p:childTnLst>
                                    <p:set>
                                      <p:cBhvr>
                                        <p:cTn id="117" dur="1000">
                                          <p:stCondLst>
                                            <p:cond delay="0"/>
                                          </p:stCondLst>
                                        </p:cTn>
                                        <p:tgtEl>
                                          <p:spTgt spid="15"/>
                                        </p:tgtEl>
                                        <p:attrNameLst>
                                          <p:attrName>style.visibility</p:attrName>
                                        </p:attrNameLst>
                                      </p:cBhvr>
                                      <p:to>
                                        <p:strVal val="visible"/>
                                      </p:to>
                                    </p:set>
                                  </p:childTnLst>
                                </p:cTn>
                              </p:par>
                            </p:childTnLst>
                          </p:cTn>
                        </p:par>
                        <p:par>
                          <p:cTn id="118" fill="hold">
                            <p:stCondLst>
                              <p:cond delay="1000"/>
                            </p:stCondLst>
                            <p:childTnLst>
                              <p:par>
                                <p:cTn id="119" presetID="22" presetClass="entr" presetSubtype="1" fill="hold" nodeType="after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wipe(up)">
                                      <p:cBhvr>
                                        <p:cTn id="121" dur="500"/>
                                        <p:tgtEl>
                                          <p:spTgt spid="14"/>
                                        </p:tgtEl>
                                      </p:cBhvr>
                                    </p:animEffect>
                                  </p:childTnLst>
                                </p:cTn>
                              </p:par>
                            </p:childTnLst>
                          </p:cTn>
                        </p:par>
                        <p:par>
                          <p:cTn id="122" fill="hold">
                            <p:stCondLst>
                              <p:cond delay="1500"/>
                            </p:stCondLst>
                            <p:childTnLst>
                              <p:par>
                                <p:cTn id="123" presetID="22" presetClass="entr" presetSubtype="8" fill="hold" grpId="0" nodeType="afterEffect">
                                  <p:stCondLst>
                                    <p:cond delay="0"/>
                                  </p:stCondLst>
                                  <p:childTnLst>
                                    <p:set>
                                      <p:cBhvr>
                                        <p:cTn id="124" dur="1" fill="hold">
                                          <p:stCondLst>
                                            <p:cond delay="0"/>
                                          </p:stCondLst>
                                        </p:cTn>
                                        <p:tgtEl>
                                          <p:spTgt spid="770124"/>
                                        </p:tgtEl>
                                        <p:attrNameLst>
                                          <p:attrName>style.visibility</p:attrName>
                                        </p:attrNameLst>
                                      </p:cBhvr>
                                      <p:to>
                                        <p:strVal val="visible"/>
                                      </p:to>
                                    </p:set>
                                    <p:animEffect transition="in" filter="wipe(left)">
                                      <p:cBhvr>
                                        <p:cTn id="125" dur="500"/>
                                        <p:tgtEl>
                                          <p:spTgt spid="77012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92">
                                            <p:txEl>
                                              <p:pRg st="0" end="0"/>
                                            </p:txEl>
                                          </p:spTgt>
                                        </p:tgtEl>
                                        <p:attrNameLst>
                                          <p:attrName>style.visibility</p:attrName>
                                        </p:attrNameLst>
                                      </p:cBhvr>
                                      <p:to>
                                        <p:strVal val="visible"/>
                                      </p:to>
                                    </p:set>
                                    <p:animEffect transition="in" filter="dissolve">
                                      <p:cBhvr>
                                        <p:cTn id="130" dur="500"/>
                                        <p:tgtEl>
                                          <p:spTgt spid="92">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92">
                                            <p:txEl>
                                              <p:pRg st="1" end="1"/>
                                            </p:txEl>
                                          </p:spTgt>
                                        </p:tgtEl>
                                        <p:attrNameLst>
                                          <p:attrName>style.visibility</p:attrName>
                                        </p:attrNameLst>
                                      </p:cBhvr>
                                      <p:to>
                                        <p:strVal val="visible"/>
                                      </p:to>
                                    </p:set>
                                    <p:animEffect transition="in" filter="dissolve">
                                      <p:cBhvr>
                                        <p:cTn id="135" dur="500"/>
                                        <p:tgtEl>
                                          <p:spTgt spid="92">
                                            <p:txEl>
                                              <p:pRg st="1" end="1"/>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92">
                                            <p:txEl>
                                              <p:pRg st="2" end="2"/>
                                            </p:txEl>
                                          </p:spTgt>
                                        </p:tgtEl>
                                        <p:attrNameLst>
                                          <p:attrName>style.visibility</p:attrName>
                                        </p:attrNameLst>
                                      </p:cBhvr>
                                      <p:to>
                                        <p:strVal val="visible"/>
                                      </p:to>
                                    </p:set>
                                    <p:animEffect transition="in" filter="dissolve">
                                      <p:cBhvr>
                                        <p:cTn id="140" dur="500"/>
                                        <p:tgtEl>
                                          <p:spTgt spid="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7" grpId="0"/>
      <p:bldP spid="770078" grpId="0"/>
      <p:bldP spid="770089" grpId="0"/>
      <p:bldP spid="770111" grpId="0"/>
      <p:bldP spid="770112" grpId="0"/>
      <p:bldP spid="770113" grpId="0"/>
      <p:bldP spid="770114" grpId="0"/>
      <p:bldP spid="770115" grpId="0"/>
      <p:bldP spid="770116" grpId="0"/>
      <p:bldP spid="770117" grpId="0"/>
      <p:bldP spid="770124" grpId="0"/>
      <p:bldP spid="770125" grpId="0" animBg="1"/>
      <p:bldP spid="770126" grpId="0" animBg="1"/>
      <p:bldP spid="770127" grpId="0" animBg="1"/>
      <p:bldP spid="770128" grpId="0" animBg="1"/>
      <p:bldP spid="770129" grpId="0" animBg="1"/>
      <p:bldP spid="770136" grpId="0" animBg="1"/>
      <p:bldP spid="770137" grpId="0" animBg="1"/>
      <p:bldP spid="92" grpId="0" build="p" advAuto="10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9317" name="Group 53"/>
          <p:cNvGraphicFramePr>
            <a:graphicFrameLocks noGrp="1"/>
          </p:cNvGraphicFramePr>
          <p:nvPr/>
        </p:nvGraphicFramePr>
        <p:xfrm>
          <a:off x="71438" y="1071563"/>
          <a:ext cx="8929751" cy="5525615"/>
        </p:xfrm>
        <a:graphic>
          <a:graphicData uri="http://schemas.openxmlformats.org/drawingml/2006/table">
            <a:tbl>
              <a:tblPr/>
              <a:tblGrid>
                <a:gridCol w="892483">
                  <a:extLst>
                    <a:ext uri="{9D8B030D-6E8A-4147-A177-3AD203B41FA5}">
                      <a16:colId xmlns:a16="http://schemas.microsoft.com/office/drawing/2014/main" val="20000"/>
                    </a:ext>
                  </a:extLst>
                </a:gridCol>
                <a:gridCol w="1072948">
                  <a:extLst>
                    <a:ext uri="{9D8B030D-6E8A-4147-A177-3AD203B41FA5}">
                      <a16:colId xmlns:a16="http://schemas.microsoft.com/office/drawing/2014/main" val="20001"/>
                    </a:ext>
                  </a:extLst>
                </a:gridCol>
                <a:gridCol w="3660165">
                  <a:extLst>
                    <a:ext uri="{9D8B030D-6E8A-4147-A177-3AD203B41FA5}">
                      <a16:colId xmlns:a16="http://schemas.microsoft.com/office/drawing/2014/main" val="20002"/>
                    </a:ext>
                  </a:extLst>
                </a:gridCol>
                <a:gridCol w="3304155">
                  <a:extLst>
                    <a:ext uri="{9D8B030D-6E8A-4147-A177-3AD203B41FA5}">
                      <a16:colId xmlns:a16="http://schemas.microsoft.com/office/drawing/2014/main" val="20003"/>
                    </a:ext>
                  </a:extLst>
                </a:gridCol>
              </a:tblGrid>
              <a:tr h="461632">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M[4:0]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可见的</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Thumb</a:t>
                      </a:r>
                      <a:r>
                        <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状态寄存器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可见的</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ARM</a:t>
                      </a:r>
                      <a:r>
                        <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状态寄存器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63451">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用户</a:t>
                      </a: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R0~R7,SP,LR,PC,CPSR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R0~R14,PC, CPSR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0149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10001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快中断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R0~R7,SP_fiq,LR_fiq,PC,CPSR,</a:t>
                      </a:r>
                    </a:p>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SPSR_fiq</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R0~R7,R8_fiq~R14_fiq,PC,</a:t>
                      </a:r>
                    </a:p>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SPSR_fiq</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80149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10010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宋体" panose="02010600030101010101" pitchFamily="2" charset="-122"/>
                          <a:ea typeface="隶书" panose="02010509060101010101" pitchFamily="49" charset="-122"/>
                        </a:rPr>
                        <a:t>中断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R0~R7,SP_irq,LR_irq,PC,CPSR,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SPSR_fiq</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R0~R12,R13_irq,R14_irq,PC,</a:t>
                      </a:r>
                    </a:p>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SPSR_irq</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799679">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10011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宋体" panose="02010600030101010101" pitchFamily="2" charset="-122"/>
                          <a:ea typeface="隶书" panose="02010509060101010101" pitchFamily="49" charset="-122"/>
                        </a:rPr>
                        <a:t>管理</a:t>
                      </a:r>
                      <a:endParaRPr kumimoji="1" lang="zh-CN" altLang="en-US"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R0~R7,SP_svc,LR_svc,PC,CPSR,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SPSR_svc</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R0~R12,R13_svc,R14_svc,</a:t>
                      </a:r>
                    </a:p>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PC,CPSR,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SPSR_svc</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80149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10111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宋体" panose="02010600030101010101" pitchFamily="2" charset="-122"/>
                          <a:ea typeface="隶书" panose="02010509060101010101" pitchFamily="49" charset="-122"/>
                        </a:rPr>
                        <a:t>中止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R0~R7,SP_abt,LR_abt,PC,CPSR,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SPSR_abt</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R0~R12,R13_abt,R14_abt,PC,</a:t>
                      </a:r>
                    </a:p>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CPSR, </a:t>
                      </a:r>
                      <a:r>
                        <a:rPr kumimoji="1" lang="en-US" altLang="zh-CN" sz="18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SPSR_abt</a:t>
                      </a: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801496">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11011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未定义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R0~R7,SP_und,LR_und,PC,CPSR, </a:t>
                      </a:r>
                      <a:r>
                        <a:rPr kumimoji="1" lang="en-US" altLang="zh-CN" sz="1800" b="1" i="0" u="none" strike="noStrike" kern="1200" cap="none" normalizeH="0" baseline="0" dirty="0" err="1">
                          <a:ln>
                            <a:noFill/>
                          </a:ln>
                          <a:solidFill>
                            <a:schemeClr val="tx1"/>
                          </a:solidFill>
                          <a:effectLst/>
                          <a:latin typeface="Arial" panose="020B0604020202020204" pitchFamily="34" charset="0"/>
                          <a:ea typeface="隶书" panose="02010509060101010101" pitchFamily="49" charset="-122"/>
                          <a:cs typeface="+mn-cs"/>
                        </a:rPr>
                        <a:t>SPSR_und</a:t>
                      </a:r>
                      <a:r>
                        <a:rPr kumimoji="1" lang="en-US" altLang="zh-CN" sz="1800" b="1"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R0~R12,R13_und,R14_und,</a:t>
                      </a:r>
                    </a:p>
                    <a:p>
                      <a:pPr marL="0" marR="0" lvl="0" indent="0" algn="just"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kern="1200" cap="none" normalizeH="0" baseline="0" dirty="0" err="1">
                          <a:ln>
                            <a:noFill/>
                          </a:ln>
                          <a:solidFill>
                            <a:schemeClr val="tx1"/>
                          </a:solidFill>
                          <a:effectLst/>
                          <a:latin typeface="Arial" panose="020B0604020202020204" pitchFamily="34" charset="0"/>
                          <a:ea typeface="隶书" panose="02010509060101010101" pitchFamily="49" charset="-122"/>
                          <a:cs typeface="+mn-cs"/>
                        </a:rPr>
                        <a:t>PC,CPSR,SPSR_und</a:t>
                      </a:r>
                      <a:endParaRPr kumimoji="1" lang="en-US" altLang="zh-CN" sz="1800" b="1"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427101">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R0~R7,SP,LR,PC,CPSR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R0~R14,PC, CPSR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
        <p:nvSpPr>
          <p:cNvPr id="43057" name="Rectangle 50"/>
          <p:cNvSpPr>
            <a:spLocks noGrp="1"/>
          </p:cNvSpPr>
          <p:nvPr>
            <p:ph type="title"/>
          </p:nvPr>
        </p:nvSpPr>
        <p:spPr>
          <a:xfrm>
            <a:off x="214313" y="214313"/>
            <a:ext cx="8805862" cy="642937"/>
          </a:xfrm>
        </p:spPr>
        <p:txBody>
          <a:bodyPr vert="horz" wrap="square" lIns="91440" tIns="45720" rIns="91440" bIns="45720" anchor="b"/>
          <a:lstStyle/>
          <a:p>
            <a:pPr eaLnBrk="1" hangingPunct="1"/>
            <a:r>
              <a:rPr lang="zh-CN" altLang="en-US" sz="2800" b="1" dirty="0">
                <a:solidFill>
                  <a:schemeClr val="tx1"/>
                </a:solidFill>
              </a:rPr>
              <a:t>程序状态寄存器</a:t>
            </a:r>
            <a:r>
              <a:rPr lang="en-US" altLang="zh-CN" sz="2800" b="1" dirty="0">
                <a:solidFill>
                  <a:schemeClr val="tx1"/>
                </a:solidFill>
              </a:rPr>
              <a:t>CPSR</a:t>
            </a:r>
            <a:r>
              <a:rPr lang="zh-CN" altLang="en-US" sz="2800" b="1" dirty="0">
                <a:solidFill>
                  <a:schemeClr val="tx1"/>
                </a:solidFill>
              </a:rPr>
              <a:t>模式位设置表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9317"/>
                                        </p:tgtEl>
                                        <p:attrNameLst>
                                          <p:attrName>style.visibility</p:attrName>
                                        </p:attrNameLst>
                                      </p:cBhvr>
                                      <p:to>
                                        <p:strVal val="visible"/>
                                      </p:to>
                                    </p:set>
                                    <p:animEffect transition="in" filter="dissolve">
                                      <p:cBhvr>
                                        <p:cTn id="7" dur="500"/>
                                        <p:tgtEl>
                                          <p:spTgt spid="77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214313" y="0"/>
            <a:ext cx="8805862" cy="642938"/>
          </a:xfrm>
        </p:spPr>
        <p:txBody>
          <a:bodyPr vert="horz" wrap="square" lIns="91440" tIns="45720" rIns="91440" bIns="45720" anchor="b"/>
          <a:lstStyle/>
          <a:p>
            <a:r>
              <a:rPr lang="en-US" altLang="zh-CN" sz="2800" b="1" dirty="0">
                <a:solidFill>
                  <a:schemeClr val="tx1"/>
                </a:solidFill>
                <a:latin typeface="华文新魏" panose="02010800040101010101" pitchFamily="2" charset="-122"/>
                <a:ea typeface="华文新魏" panose="02010800040101010101" pitchFamily="2" charset="-122"/>
              </a:rPr>
              <a:t>Thumb</a:t>
            </a:r>
            <a:r>
              <a:rPr lang="zh-CN" altLang="en-US" sz="2800" b="1" dirty="0">
                <a:solidFill>
                  <a:schemeClr val="tx1"/>
                </a:solidFill>
                <a:latin typeface="华文新魏" panose="02010800040101010101" pitchFamily="2" charset="-122"/>
                <a:ea typeface="华文新魏" panose="02010800040101010101" pitchFamily="2" charset="-122"/>
              </a:rPr>
              <a:t>状态与</a:t>
            </a:r>
            <a:r>
              <a:rPr lang="en-US" altLang="zh-CN" sz="2800" b="1" dirty="0">
                <a:solidFill>
                  <a:schemeClr val="tx1"/>
                </a:solidFill>
                <a:latin typeface="华文新魏" panose="02010800040101010101" pitchFamily="2" charset="-122"/>
                <a:ea typeface="华文新魏" panose="02010800040101010101" pitchFamily="2" charset="-122"/>
              </a:rPr>
              <a:t>ARM</a:t>
            </a:r>
            <a:r>
              <a:rPr lang="zh-CN" altLang="en-US" sz="2800" b="1" dirty="0">
                <a:solidFill>
                  <a:schemeClr val="tx1"/>
                </a:solidFill>
                <a:latin typeface="华文新魏" panose="02010800040101010101" pitchFamily="2" charset="-122"/>
                <a:ea typeface="华文新魏" panose="02010800040101010101" pitchFamily="2" charset="-122"/>
              </a:rPr>
              <a:t>状态的寄存器映射关系</a:t>
            </a:r>
          </a:p>
        </p:txBody>
      </p:sp>
      <p:graphicFrame>
        <p:nvGraphicFramePr>
          <p:cNvPr id="4" name="Object 3"/>
          <p:cNvGraphicFramePr/>
          <p:nvPr/>
        </p:nvGraphicFramePr>
        <p:xfrm>
          <a:off x="1285875" y="642938"/>
          <a:ext cx="6251575" cy="5345112"/>
        </p:xfrm>
        <a:graphic>
          <a:graphicData uri="http://schemas.openxmlformats.org/presentationml/2006/ole">
            <mc:AlternateContent xmlns:mc="http://schemas.openxmlformats.org/markup-compatibility/2006">
              <mc:Choice xmlns:v="urn:schemas-microsoft-com:vml" Requires="v">
                <p:oleObj spid="_x0000_s3088" r:id="rId4" imgW="3258820" imgH="2564130" progId="Word.Picture.8">
                  <p:embed/>
                </p:oleObj>
              </mc:Choice>
              <mc:Fallback>
                <p:oleObj r:id="rId4" imgW="3258820" imgH="2564130" progId="Word.Picture.8">
                  <p:embed/>
                  <p:pic>
                    <p:nvPicPr>
                      <p:cNvPr id="0" name="图片 3075"/>
                      <p:cNvPicPr/>
                      <p:nvPr/>
                    </p:nvPicPr>
                    <p:blipFill>
                      <a:blip r:embed="rId5"/>
                      <a:stretch>
                        <a:fillRect/>
                      </a:stretch>
                    </p:blipFill>
                    <p:spPr>
                      <a:xfrm>
                        <a:off x="1285875" y="642938"/>
                        <a:ext cx="6251575" cy="5345112"/>
                      </a:xfrm>
                      <a:prstGeom prst="rect">
                        <a:avLst/>
                      </a:prstGeom>
                      <a:noFill/>
                      <a:ln w="38100">
                        <a:noFill/>
                        <a:miter/>
                      </a:ln>
                    </p:spPr>
                  </p:pic>
                </p:oleObj>
              </mc:Fallback>
            </mc:AlternateContent>
          </a:graphicData>
        </a:graphic>
      </p:graphicFrame>
      <p:grpSp>
        <p:nvGrpSpPr>
          <p:cNvPr id="2" name="Group 5"/>
          <p:cNvGrpSpPr/>
          <p:nvPr/>
        </p:nvGrpSpPr>
        <p:grpSpPr>
          <a:xfrm>
            <a:off x="4929188" y="857250"/>
            <a:ext cx="2565400" cy="3786188"/>
            <a:chOff x="3328" y="835"/>
            <a:chExt cx="1616" cy="2392"/>
          </a:xfrm>
        </p:grpSpPr>
        <p:sp>
          <p:nvSpPr>
            <p:cNvPr id="1033" name="Rectangle 6"/>
            <p:cNvSpPr/>
            <p:nvPr/>
          </p:nvSpPr>
          <p:spPr>
            <a:xfrm>
              <a:off x="3328" y="3060"/>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34" name="Rectangle 8"/>
            <p:cNvSpPr/>
            <p:nvPr/>
          </p:nvSpPr>
          <p:spPr>
            <a:xfrm>
              <a:off x="4078" y="1002"/>
              <a:ext cx="173"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35" name="Rectangle 10"/>
            <p:cNvSpPr/>
            <p:nvPr/>
          </p:nvSpPr>
          <p:spPr>
            <a:xfrm>
              <a:off x="4205" y="1013"/>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36" name="Rectangle 12"/>
            <p:cNvSpPr/>
            <p:nvPr/>
          </p:nvSpPr>
          <p:spPr>
            <a:xfrm>
              <a:off x="4078" y="1127"/>
              <a:ext cx="173" cy="168"/>
            </a:xfrm>
            <a:prstGeom prst="rect">
              <a:avLst/>
            </a:prstGeom>
            <a:noFill/>
            <a:ln w="9525">
              <a:noFill/>
            </a:ln>
          </p:spPr>
          <p:txBody>
            <a:bodyPr/>
            <a:lstStyle/>
            <a:p>
              <a:endParaRPr lang="zh-CN" altLang="en-US" dirty="0">
                <a:latin typeface="Comic Sans MS" panose="030F0702030302020204" pitchFamily="66" charset="0"/>
              </a:endParaRPr>
            </a:p>
          </p:txBody>
        </p:sp>
        <p:sp>
          <p:nvSpPr>
            <p:cNvPr id="1037" name="Rectangle 14"/>
            <p:cNvSpPr/>
            <p:nvPr/>
          </p:nvSpPr>
          <p:spPr>
            <a:xfrm>
              <a:off x="4205" y="1138"/>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38" name="Rectangle 16"/>
            <p:cNvSpPr/>
            <p:nvPr/>
          </p:nvSpPr>
          <p:spPr>
            <a:xfrm>
              <a:off x="4078" y="1284"/>
              <a:ext cx="173"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39" name="Rectangle 18"/>
            <p:cNvSpPr/>
            <p:nvPr/>
          </p:nvSpPr>
          <p:spPr>
            <a:xfrm>
              <a:off x="4205" y="1295"/>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40" name="Rectangle 20"/>
            <p:cNvSpPr/>
            <p:nvPr/>
          </p:nvSpPr>
          <p:spPr>
            <a:xfrm>
              <a:off x="4078" y="1430"/>
              <a:ext cx="173" cy="168"/>
            </a:xfrm>
            <a:prstGeom prst="rect">
              <a:avLst/>
            </a:prstGeom>
            <a:noFill/>
            <a:ln w="9525">
              <a:noFill/>
            </a:ln>
          </p:spPr>
          <p:txBody>
            <a:bodyPr/>
            <a:lstStyle/>
            <a:p>
              <a:endParaRPr lang="zh-CN" altLang="en-US" dirty="0">
                <a:latin typeface="Comic Sans MS" panose="030F0702030302020204" pitchFamily="66" charset="0"/>
              </a:endParaRPr>
            </a:p>
          </p:txBody>
        </p:sp>
        <p:sp>
          <p:nvSpPr>
            <p:cNvPr id="1041" name="Rectangle 22"/>
            <p:cNvSpPr/>
            <p:nvPr/>
          </p:nvSpPr>
          <p:spPr>
            <a:xfrm>
              <a:off x="4205" y="1441"/>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42" name="Rectangle 24"/>
            <p:cNvSpPr/>
            <p:nvPr/>
          </p:nvSpPr>
          <p:spPr>
            <a:xfrm>
              <a:off x="4078" y="1566"/>
              <a:ext cx="173" cy="167"/>
            </a:xfrm>
            <a:prstGeom prst="rect">
              <a:avLst/>
            </a:prstGeom>
            <a:noFill/>
            <a:ln w="9525">
              <a:noFill/>
            </a:ln>
          </p:spPr>
          <p:txBody>
            <a:bodyPr/>
            <a:lstStyle/>
            <a:p>
              <a:endParaRPr lang="zh-CN" altLang="en-US" dirty="0">
                <a:latin typeface="Comic Sans MS" panose="030F0702030302020204" pitchFamily="66" charset="0"/>
              </a:endParaRPr>
            </a:p>
          </p:txBody>
        </p:sp>
        <p:sp>
          <p:nvSpPr>
            <p:cNvPr id="1043" name="Rectangle 28"/>
            <p:cNvSpPr/>
            <p:nvPr/>
          </p:nvSpPr>
          <p:spPr>
            <a:xfrm>
              <a:off x="4078" y="1723"/>
              <a:ext cx="173"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44" name="Rectangle 30"/>
            <p:cNvSpPr/>
            <p:nvPr/>
          </p:nvSpPr>
          <p:spPr>
            <a:xfrm>
              <a:off x="4205" y="1733"/>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45" name="Rectangle 32"/>
            <p:cNvSpPr/>
            <p:nvPr/>
          </p:nvSpPr>
          <p:spPr>
            <a:xfrm>
              <a:off x="4078" y="1880"/>
              <a:ext cx="173" cy="156"/>
            </a:xfrm>
            <a:prstGeom prst="rect">
              <a:avLst/>
            </a:prstGeom>
            <a:noFill/>
            <a:ln w="9525">
              <a:noFill/>
            </a:ln>
          </p:spPr>
          <p:txBody>
            <a:bodyPr/>
            <a:lstStyle/>
            <a:p>
              <a:endParaRPr lang="zh-CN" altLang="en-US" dirty="0">
                <a:latin typeface="Comic Sans MS" panose="030F0702030302020204" pitchFamily="66" charset="0"/>
              </a:endParaRPr>
            </a:p>
          </p:txBody>
        </p:sp>
        <p:sp>
          <p:nvSpPr>
            <p:cNvPr id="1046" name="Rectangle 35"/>
            <p:cNvSpPr/>
            <p:nvPr/>
          </p:nvSpPr>
          <p:spPr>
            <a:xfrm>
              <a:off x="3328" y="2036"/>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47" name="Rectangle 36"/>
            <p:cNvSpPr/>
            <p:nvPr/>
          </p:nvSpPr>
          <p:spPr>
            <a:xfrm>
              <a:off x="4078" y="2015"/>
              <a:ext cx="173"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48" name="Rectangle 37"/>
            <p:cNvSpPr/>
            <p:nvPr/>
          </p:nvSpPr>
          <p:spPr>
            <a:xfrm>
              <a:off x="4078" y="2057"/>
              <a:ext cx="112"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ea typeface="华文新魏" panose="02010800040101010101" pitchFamily="2" charset="-122"/>
                </a:rPr>
                <a:t>R8</a:t>
              </a:r>
              <a:endParaRPr lang="en-US" altLang="zh-CN" dirty="0">
                <a:latin typeface="华文新魏" panose="02010800040101010101" pitchFamily="2" charset="-122"/>
                <a:ea typeface="华文新魏" panose="02010800040101010101" pitchFamily="2" charset="-122"/>
              </a:endParaRPr>
            </a:p>
          </p:txBody>
        </p:sp>
        <p:sp>
          <p:nvSpPr>
            <p:cNvPr id="1049" name="Rectangle 38"/>
            <p:cNvSpPr/>
            <p:nvPr/>
          </p:nvSpPr>
          <p:spPr>
            <a:xfrm>
              <a:off x="4205" y="2026"/>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50" name="Rectangle 39"/>
            <p:cNvSpPr/>
            <p:nvPr/>
          </p:nvSpPr>
          <p:spPr>
            <a:xfrm>
              <a:off x="3328" y="2768"/>
              <a:ext cx="1616" cy="156"/>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51" name="Rectangle 40"/>
            <p:cNvSpPr/>
            <p:nvPr/>
          </p:nvSpPr>
          <p:spPr>
            <a:xfrm>
              <a:off x="3328" y="2914"/>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52" name="Rectangle 41"/>
            <p:cNvSpPr/>
            <p:nvPr/>
          </p:nvSpPr>
          <p:spPr>
            <a:xfrm>
              <a:off x="3328" y="2183"/>
              <a:ext cx="1616" cy="156"/>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53" name="Rectangle 42"/>
            <p:cNvSpPr/>
            <p:nvPr/>
          </p:nvSpPr>
          <p:spPr>
            <a:xfrm>
              <a:off x="4078" y="2162"/>
              <a:ext cx="173" cy="167"/>
            </a:xfrm>
            <a:prstGeom prst="rect">
              <a:avLst/>
            </a:prstGeom>
            <a:noFill/>
            <a:ln w="9525">
              <a:noFill/>
            </a:ln>
          </p:spPr>
          <p:txBody>
            <a:bodyPr/>
            <a:lstStyle/>
            <a:p>
              <a:endParaRPr lang="zh-CN" altLang="en-US" dirty="0">
                <a:latin typeface="Comic Sans MS" panose="030F0702030302020204" pitchFamily="66" charset="0"/>
              </a:endParaRPr>
            </a:p>
          </p:txBody>
        </p:sp>
        <p:sp>
          <p:nvSpPr>
            <p:cNvPr id="1054" name="Rectangle 43"/>
            <p:cNvSpPr/>
            <p:nvPr/>
          </p:nvSpPr>
          <p:spPr>
            <a:xfrm>
              <a:off x="4078" y="2204"/>
              <a:ext cx="112"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ea typeface="华文新魏" panose="02010800040101010101" pitchFamily="2" charset="-122"/>
                </a:rPr>
                <a:t>R9</a:t>
              </a:r>
              <a:endParaRPr lang="en-US" altLang="zh-CN" dirty="0">
                <a:latin typeface="华文新魏" panose="02010800040101010101" pitchFamily="2" charset="-122"/>
                <a:ea typeface="华文新魏" panose="02010800040101010101" pitchFamily="2" charset="-122"/>
              </a:endParaRPr>
            </a:p>
          </p:txBody>
        </p:sp>
        <p:sp>
          <p:nvSpPr>
            <p:cNvPr id="1055" name="Rectangle 44"/>
            <p:cNvSpPr/>
            <p:nvPr/>
          </p:nvSpPr>
          <p:spPr>
            <a:xfrm>
              <a:off x="4205" y="2172"/>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56" name="Rectangle 45"/>
            <p:cNvSpPr/>
            <p:nvPr/>
          </p:nvSpPr>
          <p:spPr>
            <a:xfrm>
              <a:off x="3328" y="2329"/>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57" name="Rectangle 46"/>
            <p:cNvSpPr/>
            <p:nvPr/>
          </p:nvSpPr>
          <p:spPr>
            <a:xfrm>
              <a:off x="4044" y="2308"/>
              <a:ext cx="300"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58" name="Rectangle 47"/>
            <p:cNvSpPr/>
            <p:nvPr/>
          </p:nvSpPr>
          <p:spPr>
            <a:xfrm>
              <a:off x="4044" y="2350"/>
              <a:ext cx="160"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ea typeface="华文新魏" panose="02010800040101010101" pitchFamily="2" charset="-122"/>
                </a:rPr>
                <a:t>R10</a:t>
              </a:r>
              <a:endParaRPr lang="en-US" altLang="zh-CN" dirty="0">
                <a:latin typeface="华文新魏" panose="02010800040101010101" pitchFamily="2" charset="-122"/>
                <a:ea typeface="华文新魏" panose="02010800040101010101" pitchFamily="2" charset="-122"/>
              </a:endParaRPr>
            </a:p>
          </p:txBody>
        </p:sp>
        <p:sp>
          <p:nvSpPr>
            <p:cNvPr id="1059" name="Rectangle 48"/>
            <p:cNvSpPr/>
            <p:nvPr/>
          </p:nvSpPr>
          <p:spPr>
            <a:xfrm>
              <a:off x="4228" y="2318"/>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60" name="Rectangle 49"/>
            <p:cNvSpPr/>
            <p:nvPr/>
          </p:nvSpPr>
          <p:spPr>
            <a:xfrm>
              <a:off x="3328" y="2475"/>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61" name="Rectangle 50"/>
            <p:cNvSpPr/>
            <p:nvPr/>
          </p:nvSpPr>
          <p:spPr>
            <a:xfrm>
              <a:off x="4055" y="2444"/>
              <a:ext cx="289" cy="167"/>
            </a:xfrm>
            <a:prstGeom prst="rect">
              <a:avLst/>
            </a:prstGeom>
            <a:noFill/>
            <a:ln w="9525">
              <a:noFill/>
            </a:ln>
          </p:spPr>
          <p:txBody>
            <a:bodyPr/>
            <a:lstStyle/>
            <a:p>
              <a:endParaRPr lang="zh-CN" altLang="en-US" dirty="0">
                <a:latin typeface="Comic Sans MS" panose="030F0702030302020204" pitchFamily="66" charset="0"/>
              </a:endParaRPr>
            </a:p>
          </p:txBody>
        </p:sp>
        <p:sp>
          <p:nvSpPr>
            <p:cNvPr id="1062" name="Rectangle 51"/>
            <p:cNvSpPr/>
            <p:nvPr/>
          </p:nvSpPr>
          <p:spPr>
            <a:xfrm>
              <a:off x="4055" y="2486"/>
              <a:ext cx="160"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ea typeface="华文新魏" panose="02010800040101010101" pitchFamily="2" charset="-122"/>
                </a:rPr>
                <a:t>R11</a:t>
              </a:r>
              <a:endParaRPr lang="en-US" altLang="zh-CN" dirty="0">
                <a:latin typeface="华文新魏" panose="02010800040101010101" pitchFamily="2" charset="-122"/>
                <a:ea typeface="华文新魏" panose="02010800040101010101" pitchFamily="2" charset="-122"/>
              </a:endParaRPr>
            </a:p>
          </p:txBody>
        </p:sp>
        <p:sp>
          <p:nvSpPr>
            <p:cNvPr id="1063" name="Rectangle 52"/>
            <p:cNvSpPr/>
            <p:nvPr/>
          </p:nvSpPr>
          <p:spPr>
            <a:xfrm>
              <a:off x="4240" y="2454"/>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64" name="Rectangle 53"/>
            <p:cNvSpPr/>
            <p:nvPr/>
          </p:nvSpPr>
          <p:spPr>
            <a:xfrm>
              <a:off x="3328" y="2621"/>
              <a:ext cx="1616" cy="157"/>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Comic Sans MS" panose="030F0702030302020204" pitchFamily="66" charset="0"/>
              </a:endParaRPr>
            </a:p>
          </p:txBody>
        </p:sp>
        <p:sp>
          <p:nvSpPr>
            <p:cNvPr id="1065" name="Rectangle 54"/>
            <p:cNvSpPr/>
            <p:nvPr/>
          </p:nvSpPr>
          <p:spPr>
            <a:xfrm>
              <a:off x="4055" y="2590"/>
              <a:ext cx="289" cy="157"/>
            </a:xfrm>
            <a:prstGeom prst="rect">
              <a:avLst/>
            </a:prstGeom>
            <a:noFill/>
            <a:ln w="9525">
              <a:noFill/>
            </a:ln>
          </p:spPr>
          <p:txBody>
            <a:bodyPr/>
            <a:lstStyle/>
            <a:p>
              <a:endParaRPr lang="zh-CN" altLang="en-US" dirty="0">
                <a:latin typeface="Comic Sans MS" panose="030F0702030302020204" pitchFamily="66" charset="0"/>
              </a:endParaRPr>
            </a:p>
          </p:txBody>
        </p:sp>
        <p:sp>
          <p:nvSpPr>
            <p:cNvPr id="1066" name="Rectangle 55"/>
            <p:cNvSpPr/>
            <p:nvPr/>
          </p:nvSpPr>
          <p:spPr>
            <a:xfrm>
              <a:off x="4055" y="2632"/>
              <a:ext cx="160"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ea typeface="华文新魏" panose="02010800040101010101" pitchFamily="2" charset="-122"/>
                </a:rPr>
                <a:t>R12</a:t>
              </a:r>
              <a:endParaRPr lang="en-US" altLang="zh-CN" dirty="0">
                <a:latin typeface="华文新魏" panose="02010800040101010101" pitchFamily="2" charset="-122"/>
                <a:ea typeface="华文新魏" panose="02010800040101010101" pitchFamily="2" charset="-122"/>
              </a:endParaRPr>
            </a:p>
          </p:txBody>
        </p:sp>
        <p:sp>
          <p:nvSpPr>
            <p:cNvPr id="1067" name="Rectangle 56"/>
            <p:cNvSpPr/>
            <p:nvPr/>
          </p:nvSpPr>
          <p:spPr>
            <a:xfrm>
              <a:off x="4240" y="2600"/>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68" name="Rectangle 58"/>
            <p:cNvSpPr/>
            <p:nvPr/>
          </p:nvSpPr>
          <p:spPr>
            <a:xfrm>
              <a:off x="4078" y="835"/>
              <a:ext cx="173" cy="167"/>
            </a:xfrm>
            <a:prstGeom prst="rect">
              <a:avLst/>
            </a:prstGeom>
            <a:noFill/>
            <a:ln w="9525">
              <a:noFill/>
            </a:ln>
          </p:spPr>
          <p:txBody>
            <a:bodyPr/>
            <a:lstStyle/>
            <a:p>
              <a:endParaRPr lang="zh-CN" altLang="en-US" dirty="0">
                <a:latin typeface="Comic Sans MS" panose="030F0702030302020204" pitchFamily="66" charset="0"/>
              </a:endParaRPr>
            </a:p>
          </p:txBody>
        </p:sp>
        <p:sp>
          <p:nvSpPr>
            <p:cNvPr id="1069" name="Rectangle 60"/>
            <p:cNvSpPr/>
            <p:nvPr/>
          </p:nvSpPr>
          <p:spPr>
            <a:xfrm>
              <a:off x="4205" y="845"/>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70" name="Rectangle 61"/>
            <p:cNvSpPr/>
            <p:nvPr/>
          </p:nvSpPr>
          <p:spPr>
            <a:xfrm>
              <a:off x="3778" y="2757"/>
              <a:ext cx="843" cy="178"/>
            </a:xfrm>
            <a:prstGeom prst="rect">
              <a:avLst/>
            </a:prstGeom>
            <a:noFill/>
            <a:ln w="9525">
              <a:noFill/>
            </a:ln>
          </p:spPr>
          <p:txBody>
            <a:bodyPr/>
            <a:lstStyle/>
            <a:p>
              <a:endParaRPr lang="zh-CN" altLang="en-US" dirty="0">
                <a:latin typeface="Comic Sans MS" panose="030F0702030302020204" pitchFamily="66" charset="0"/>
              </a:endParaRPr>
            </a:p>
          </p:txBody>
        </p:sp>
        <p:sp>
          <p:nvSpPr>
            <p:cNvPr id="1071" name="Rectangle 62"/>
            <p:cNvSpPr/>
            <p:nvPr/>
          </p:nvSpPr>
          <p:spPr>
            <a:xfrm>
              <a:off x="3778" y="2809"/>
              <a:ext cx="384" cy="115"/>
            </a:xfrm>
            <a:prstGeom prst="rect">
              <a:avLst/>
            </a:prstGeom>
            <a:noFill/>
            <a:ln w="9525">
              <a:noFill/>
            </a:ln>
          </p:spPr>
          <p:txBody>
            <a:bodyPr wrap="none" lIns="0" tIns="0" rIns="0" bIns="0">
              <a:spAutoFit/>
            </a:bodyPr>
            <a:lstStyle/>
            <a:p>
              <a:r>
                <a:rPr lang="zh-CN" altLang="en-US" sz="1200" dirty="0">
                  <a:solidFill>
                    <a:srgbClr val="000000"/>
                  </a:solidFill>
                  <a:latin typeface="宋体" panose="02010600030101010101" pitchFamily="2" charset="-122"/>
                </a:rPr>
                <a:t>堆栈指针</a:t>
              </a:r>
              <a:endParaRPr lang="zh-CN" altLang="en-US" dirty="0">
                <a:latin typeface="华文新魏" panose="02010800040101010101" pitchFamily="2" charset="-122"/>
                <a:ea typeface="华文新魏" panose="02010800040101010101" pitchFamily="2" charset="-122"/>
              </a:endParaRPr>
            </a:p>
          </p:txBody>
        </p:sp>
        <p:sp>
          <p:nvSpPr>
            <p:cNvPr id="1072" name="Rectangle 63"/>
            <p:cNvSpPr/>
            <p:nvPr/>
          </p:nvSpPr>
          <p:spPr>
            <a:xfrm>
              <a:off x="4194" y="2809"/>
              <a:ext cx="240" cy="115"/>
            </a:xfrm>
            <a:prstGeom prst="rect">
              <a:avLst/>
            </a:prstGeom>
            <a:noFill/>
            <a:ln w="9525">
              <a:noFill/>
            </a:ln>
          </p:spPr>
          <p:txBody>
            <a:bodyPr wrap="none" lIns="0" tIns="0" rIns="0" bIns="0">
              <a:spAutoFit/>
            </a:bodyPr>
            <a:lstStyle/>
            <a:p>
              <a:r>
                <a:rPr lang="en-US" altLang="zh-CN" sz="1200" dirty="0">
                  <a:solidFill>
                    <a:srgbClr val="000000"/>
                  </a:solidFill>
                  <a:latin typeface="宋体" panose="02010600030101010101" pitchFamily="2" charset="-122"/>
                </a:rPr>
                <a:t>(R13)</a:t>
              </a:r>
              <a:endParaRPr lang="en-US" altLang="zh-CN" dirty="0">
                <a:latin typeface="华文新魏" panose="02010800040101010101" pitchFamily="2" charset="-122"/>
                <a:ea typeface="华文新魏" panose="02010800040101010101" pitchFamily="2" charset="-122"/>
              </a:endParaRPr>
            </a:p>
          </p:txBody>
        </p:sp>
        <p:sp>
          <p:nvSpPr>
            <p:cNvPr id="1073" name="Rectangle 64"/>
            <p:cNvSpPr/>
            <p:nvPr/>
          </p:nvSpPr>
          <p:spPr>
            <a:xfrm>
              <a:off x="4482" y="2757"/>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74" name="Rectangle 65"/>
            <p:cNvSpPr/>
            <p:nvPr/>
          </p:nvSpPr>
          <p:spPr>
            <a:xfrm>
              <a:off x="3732" y="2893"/>
              <a:ext cx="889" cy="178"/>
            </a:xfrm>
            <a:prstGeom prst="rect">
              <a:avLst/>
            </a:prstGeom>
            <a:noFill/>
            <a:ln w="9525">
              <a:noFill/>
            </a:ln>
          </p:spPr>
          <p:txBody>
            <a:bodyPr/>
            <a:lstStyle/>
            <a:p>
              <a:endParaRPr lang="zh-CN" altLang="en-US" dirty="0">
                <a:latin typeface="Comic Sans MS" panose="030F0702030302020204" pitchFamily="66" charset="0"/>
              </a:endParaRPr>
            </a:p>
          </p:txBody>
        </p:sp>
        <p:sp>
          <p:nvSpPr>
            <p:cNvPr id="1075" name="Rectangle 66"/>
            <p:cNvSpPr/>
            <p:nvPr/>
          </p:nvSpPr>
          <p:spPr>
            <a:xfrm>
              <a:off x="3732" y="2945"/>
              <a:ext cx="480" cy="115"/>
            </a:xfrm>
            <a:prstGeom prst="rect">
              <a:avLst/>
            </a:prstGeom>
            <a:noFill/>
            <a:ln w="9525">
              <a:noFill/>
            </a:ln>
          </p:spPr>
          <p:txBody>
            <a:bodyPr wrap="none" lIns="0" tIns="0" rIns="0" bIns="0">
              <a:spAutoFit/>
            </a:bodyPr>
            <a:lstStyle/>
            <a:p>
              <a:r>
                <a:rPr lang="zh-CN" altLang="en-US" sz="1200" dirty="0">
                  <a:solidFill>
                    <a:srgbClr val="000000"/>
                  </a:solidFill>
                  <a:latin typeface="宋体" panose="02010600030101010101" pitchFamily="2" charset="-122"/>
                </a:rPr>
                <a:t>连接寄存器</a:t>
              </a:r>
              <a:endParaRPr lang="zh-CN" altLang="en-US" dirty="0">
                <a:latin typeface="华文新魏" panose="02010800040101010101" pitchFamily="2" charset="-122"/>
                <a:ea typeface="华文新魏" panose="02010800040101010101" pitchFamily="2" charset="-122"/>
              </a:endParaRPr>
            </a:p>
          </p:txBody>
        </p:sp>
        <p:sp>
          <p:nvSpPr>
            <p:cNvPr id="1076" name="Rectangle 67"/>
            <p:cNvSpPr/>
            <p:nvPr/>
          </p:nvSpPr>
          <p:spPr>
            <a:xfrm>
              <a:off x="4251" y="2945"/>
              <a:ext cx="240" cy="115"/>
            </a:xfrm>
            <a:prstGeom prst="rect">
              <a:avLst/>
            </a:prstGeom>
            <a:noFill/>
            <a:ln w="9525">
              <a:noFill/>
            </a:ln>
          </p:spPr>
          <p:txBody>
            <a:bodyPr wrap="none" lIns="0" tIns="0" rIns="0" bIns="0">
              <a:spAutoFit/>
            </a:bodyPr>
            <a:lstStyle/>
            <a:p>
              <a:r>
                <a:rPr lang="en-US" altLang="zh-CN" sz="1200" dirty="0">
                  <a:solidFill>
                    <a:srgbClr val="000000"/>
                  </a:solidFill>
                  <a:latin typeface="宋体" panose="02010600030101010101" pitchFamily="2" charset="-122"/>
                </a:rPr>
                <a:t>(R14)</a:t>
              </a:r>
              <a:endParaRPr lang="en-US" altLang="zh-CN" dirty="0">
                <a:latin typeface="华文新魏" panose="02010800040101010101" pitchFamily="2" charset="-122"/>
                <a:ea typeface="华文新魏" panose="02010800040101010101" pitchFamily="2" charset="-122"/>
              </a:endParaRPr>
            </a:p>
          </p:txBody>
        </p:sp>
        <p:sp>
          <p:nvSpPr>
            <p:cNvPr id="1077" name="Rectangle 68"/>
            <p:cNvSpPr/>
            <p:nvPr/>
          </p:nvSpPr>
          <p:spPr>
            <a:xfrm>
              <a:off x="4540" y="2893"/>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078" name="Rectangle 69"/>
            <p:cNvSpPr/>
            <p:nvPr/>
          </p:nvSpPr>
          <p:spPr>
            <a:xfrm>
              <a:off x="3732" y="3039"/>
              <a:ext cx="889" cy="188"/>
            </a:xfrm>
            <a:prstGeom prst="rect">
              <a:avLst/>
            </a:prstGeom>
            <a:noFill/>
            <a:ln w="9525">
              <a:noFill/>
            </a:ln>
          </p:spPr>
          <p:txBody>
            <a:bodyPr/>
            <a:lstStyle/>
            <a:p>
              <a:endParaRPr lang="zh-CN" altLang="en-US" dirty="0">
                <a:latin typeface="Comic Sans MS" panose="030F0702030302020204" pitchFamily="66" charset="0"/>
              </a:endParaRPr>
            </a:p>
          </p:txBody>
        </p:sp>
        <p:sp>
          <p:nvSpPr>
            <p:cNvPr id="1079" name="Rectangle 70"/>
            <p:cNvSpPr/>
            <p:nvPr/>
          </p:nvSpPr>
          <p:spPr>
            <a:xfrm>
              <a:off x="3732" y="3092"/>
              <a:ext cx="480" cy="115"/>
            </a:xfrm>
            <a:prstGeom prst="rect">
              <a:avLst/>
            </a:prstGeom>
            <a:noFill/>
            <a:ln w="9525">
              <a:noFill/>
            </a:ln>
          </p:spPr>
          <p:txBody>
            <a:bodyPr wrap="none" lIns="0" tIns="0" rIns="0" bIns="0">
              <a:spAutoFit/>
            </a:bodyPr>
            <a:lstStyle/>
            <a:p>
              <a:r>
                <a:rPr lang="zh-CN" altLang="en-US" sz="1200" dirty="0">
                  <a:solidFill>
                    <a:srgbClr val="000000"/>
                  </a:solidFill>
                  <a:latin typeface="宋体" panose="02010600030101010101" pitchFamily="2" charset="-122"/>
                </a:rPr>
                <a:t>程序计数器</a:t>
              </a:r>
              <a:endParaRPr lang="zh-CN" altLang="en-US" dirty="0">
                <a:latin typeface="华文新魏" panose="02010800040101010101" pitchFamily="2" charset="-122"/>
                <a:ea typeface="华文新魏" panose="02010800040101010101" pitchFamily="2" charset="-122"/>
              </a:endParaRPr>
            </a:p>
          </p:txBody>
        </p:sp>
        <p:sp>
          <p:nvSpPr>
            <p:cNvPr id="1080" name="Rectangle 71"/>
            <p:cNvSpPr/>
            <p:nvPr/>
          </p:nvSpPr>
          <p:spPr>
            <a:xfrm>
              <a:off x="4251" y="3092"/>
              <a:ext cx="240" cy="115"/>
            </a:xfrm>
            <a:prstGeom prst="rect">
              <a:avLst/>
            </a:prstGeom>
            <a:noFill/>
            <a:ln w="9525">
              <a:noFill/>
            </a:ln>
          </p:spPr>
          <p:txBody>
            <a:bodyPr wrap="none" lIns="0" tIns="0" rIns="0" bIns="0">
              <a:spAutoFit/>
            </a:bodyPr>
            <a:lstStyle/>
            <a:p>
              <a:r>
                <a:rPr lang="en-US" altLang="zh-CN" sz="1200" dirty="0">
                  <a:solidFill>
                    <a:srgbClr val="000000"/>
                  </a:solidFill>
                  <a:latin typeface="宋体" panose="02010600030101010101" pitchFamily="2" charset="-122"/>
                </a:rPr>
                <a:t>(R15)</a:t>
              </a:r>
              <a:endParaRPr lang="en-US" altLang="zh-CN" dirty="0">
                <a:latin typeface="华文新魏" panose="02010800040101010101" pitchFamily="2" charset="-122"/>
                <a:ea typeface="华文新魏" panose="02010800040101010101" pitchFamily="2" charset="-122"/>
              </a:endParaRPr>
            </a:p>
          </p:txBody>
        </p:sp>
        <p:sp>
          <p:nvSpPr>
            <p:cNvPr id="1081" name="Rectangle 72"/>
            <p:cNvSpPr/>
            <p:nvPr/>
          </p:nvSpPr>
          <p:spPr>
            <a:xfrm>
              <a:off x="4540" y="3039"/>
              <a:ext cx="36" cy="173"/>
            </a:xfrm>
            <a:prstGeom prst="rect">
              <a:avLst/>
            </a:prstGeom>
            <a:noFill/>
            <a:ln w="9525">
              <a:noFill/>
            </a:ln>
          </p:spPr>
          <p:txBody>
            <a:bodyPr wrap="none" lIns="0" tIns="0" rIns="0" bIns="0">
              <a:spAutoFit/>
            </a:bodyPr>
            <a:lstStyle/>
            <a:p>
              <a:r>
                <a:rPr lang="zh-CN" altLang="en-US" sz="1800" dirty="0">
                  <a:solidFill>
                    <a:srgbClr val="000000"/>
                  </a:solidFill>
                  <a:latin typeface="Times New Roman" panose="02020603050405020304" pitchFamily="18" charset="0"/>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grpSp>
      <p:sp>
        <p:nvSpPr>
          <p:cNvPr id="75" name="Text Box 75"/>
          <p:cNvSpPr txBox="1">
            <a:spLocks noChangeArrowheads="1"/>
          </p:cNvSpPr>
          <p:nvPr/>
        </p:nvSpPr>
        <p:spPr bwMode="auto">
          <a:xfrm>
            <a:off x="1393825" y="1028700"/>
            <a:ext cx="428625" cy="1570038"/>
          </a:xfrm>
          <a:prstGeom prst="rect">
            <a:avLst/>
          </a:prstGeom>
          <a:solidFill>
            <a:schemeClr val="tx1">
              <a:lumMod val="65000"/>
              <a:lumOff val="35000"/>
            </a:schemeClr>
          </a:solidFill>
          <a:ln w="9525">
            <a:noFill/>
            <a:miter lim="800000"/>
          </a:ln>
        </p:spPr>
        <p:txBody>
          <a:bodyPr>
            <a:spAutoFit/>
          </a:bodyPr>
          <a:lstStyle/>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低</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寄</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存</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器</a:t>
            </a:r>
          </a:p>
        </p:txBody>
      </p:sp>
      <p:sp>
        <p:nvSpPr>
          <p:cNvPr id="77" name="Text Box 75"/>
          <p:cNvSpPr txBox="1">
            <a:spLocks noChangeArrowheads="1"/>
          </p:cNvSpPr>
          <p:nvPr/>
        </p:nvSpPr>
        <p:spPr bwMode="auto">
          <a:xfrm>
            <a:off x="1465263" y="2955925"/>
            <a:ext cx="428625" cy="1570038"/>
          </a:xfrm>
          <a:prstGeom prst="rect">
            <a:avLst/>
          </a:prstGeom>
          <a:solidFill>
            <a:schemeClr val="tx1">
              <a:lumMod val="65000"/>
              <a:lumOff val="35000"/>
            </a:schemeClr>
          </a:solidFill>
          <a:ln w="9525">
            <a:noFill/>
            <a:miter lim="800000"/>
          </a:ln>
        </p:spPr>
        <p:txBody>
          <a:bodyPr>
            <a:spAutoFit/>
          </a:bodyPr>
          <a:lstStyle/>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高</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寄</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存</a:t>
            </a:r>
            <a:endParaRPr kumimoji="0" lang="en-US" altLang="zh-CN"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endParaRPr>
          </a:p>
          <a:p>
            <a:pPr marR="0" defTabSz="914400">
              <a:spcBef>
                <a:spcPts val="0"/>
              </a:spcBef>
              <a:buClrTx/>
              <a:buSzTx/>
              <a:buFontTx/>
              <a:buNone/>
              <a:defRPr/>
            </a:pPr>
            <a:r>
              <a:rPr kumimoji="0" lang="zh-CN" altLang="en-US" sz="2400" b="1" kern="1200" cap="none" spc="0" normalizeH="0" baseline="0" noProof="0" dirty="0">
                <a:solidFill>
                  <a:srgbClr val="FFC000"/>
                </a:solidFill>
                <a:latin typeface="华文新魏" panose="02010800040101010101" pitchFamily="2" charset="-122"/>
                <a:ea typeface="华文新魏" panose="02010800040101010101" pitchFamily="2" charset="-122"/>
                <a:cs typeface="+mn-cs"/>
              </a:rPr>
              <a:t>器</a:t>
            </a:r>
          </a:p>
        </p:txBody>
      </p:sp>
      <p:sp>
        <p:nvSpPr>
          <p:cNvPr id="79" name="Rectangle 5"/>
          <p:cNvSpPr>
            <a:spLocks noChangeArrowheads="1"/>
          </p:cNvSpPr>
          <p:nvPr/>
        </p:nvSpPr>
        <p:spPr bwMode="auto">
          <a:xfrm>
            <a:off x="142875" y="6035675"/>
            <a:ext cx="9001125" cy="830263"/>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    Thumb</a:t>
            </a:r>
            <a:r>
              <a:rPr kumimoji="0" lang="zh-CN" altLang="en-US"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状态下高寄存器（</a:t>
            </a:r>
            <a:r>
              <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R8~R15</a:t>
            </a:r>
            <a:r>
              <a:rPr kumimoji="0" lang="zh-CN" altLang="en-US"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）不是标准寄存器集的一部分，但可以使用</a:t>
            </a:r>
            <a:r>
              <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MOV</a:t>
            </a:r>
            <a:r>
              <a:rPr kumimoji="0" lang="zh-CN" altLang="en-US"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a:t>
            </a:r>
            <a:r>
              <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CMP</a:t>
            </a:r>
            <a:r>
              <a:rPr kumimoji="0" lang="zh-CN" altLang="en-US"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和</a:t>
            </a:r>
            <a:r>
              <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ADD</a:t>
            </a:r>
            <a:r>
              <a:rPr kumimoji="0" lang="zh-CN" altLang="en-US"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rPr>
              <a:t>指令对高寄存器操作。</a:t>
            </a:r>
            <a:endParaRPr kumimoji="0" lang="en-US" altLang="zh-CN" sz="2400" b="1" i="0" u="none" strike="noStrike" kern="1200" cap="none" spc="0" normalizeH="0" baseline="0" noProof="0" dirty="0">
              <a:ln>
                <a:noFill/>
              </a:ln>
              <a:solidFill>
                <a:srgbClr val="000099"/>
              </a:solidFill>
              <a:effectLst/>
              <a:uLnTx/>
              <a:uFillTx/>
              <a:latin typeface="+mj-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dissolve">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dissolve">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animBg="1"/>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214313" y="214313"/>
            <a:ext cx="8805862" cy="642937"/>
          </a:xfrm>
        </p:spPr>
        <p:txBody>
          <a:bodyPr vert="horz" wrap="square" lIns="91440" tIns="45720" rIns="91440" bIns="45720" anchor="b"/>
          <a:lstStyle/>
          <a:p>
            <a:pPr defTabSz="678180" eaLnBrk="1" hangingPunct="1"/>
            <a:r>
              <a:rPr lang="en-US" altLang="zh-CN" sz="3200" b="1" dirty="0">
                <a:solidFill>
                  <a:srgbClr val="1E0FEF"/>
                </a:solidFill>
              </a:rPr>
              <a:t>ARM</a:t>
            </a:r>
            <a:r>
              <a:rPr lang="zh-CN" altLang="en-US" sz="3200" b="1" dirty="0">
                <a:solidFill>
                  <a:srgbClr val="1E0FEF"/>
                </a:solidFill>
              </a:rPr>
              <a:t>的应用领域</a:t>
            </a:r>
          </a:p>
        </p:txBody>
      </p:sp>
      <p:sp>
        <p:nvSpPr>
          <p:cNvPr id="698371" name="Rectangle 3"/>
          <p:cNvSpPr>
            <a:spLocks noGrp="1" noChangeArrowheads="1"/>
          </p:cNvSpPr>
          <p:nvPr>
            <p:ph type="body" idx="1"/>
          </p:nvPr>
        </p:nvSpPr>
        <p:spPr>
          <a:xfrm>
            <a:off x="285750" y="1000125"/>
            <a:ext cx="8318698" cy="3148955"/>
          </a:xfrm>
        </p:spPr>
        <p:txBody>
          <a:bodyPr vert="horz" wrap="square" lIns="91440" tIns="45720" rIns="91440" bIns="45720" numCol="1" anchor="t" anchorCtr="0" compatLnSpc="1"/>
          <a:lstStyle/>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工业控制领域</a:t>
            </a:r>
            <a:r>
              <a:rPr kumimoji="0" lang="zh-CN" altLang="en-US" sz="2400" b="1" i="0" u="none" strike="noStrike" kern="0" cap="none" spc="0" normalizeH="0" baseline="0" noProof="0" dirty="0">
                <a:ln>
                  <a:noFill/>
                </a:ln>
                <a:solidFill>
                  <a:srgbClr val="FFC000"/>
                </a:solidFill>
                <a:effectLst/>
                <a:uLnTx/>
                <a:uFillTx/>
                <a:latin typeface="+mj-lt"/>
                <a:ea typeface="+mn-ea"/>
                <a:cs typeface="+mn-cs"/>
              </a:rPr>
              <a:t>     </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过程控制、电力控制、数控机床、</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ABS</a:t>
            </a:r>
            <a:endParaRPr kumimoji="0" lang="zh-CN" altLang="en-US" sz="2400" b="1" i="0" u="none" strike="noStrike" kern="0" cap="none" spc="0" normalizeH="0" baseline="0" noProof="0" dirty="0">
              <a:ln>
                <a:noFill/>
              </a:ln>
              <a:solidFill>
                <a:srgbClr val="F2F2F2"/>
              </a:solidFill>
              <a:effectLst/>
              <a:uLnTx/>
              <a:uFillTx/>
              <a:latin typeface="+mj-lt"/>
              <a:ea typeface="华文宋体" panose="02010600040101010101" pitchFamily="2" charset="-122"/>
              <a:cs typeface="+mn-cs"/>
            </a:endParaRPr>
          </a:p>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无线通讯领域</a:t>
            </a:r>
            <a:r>
              <a:rPr kumimoji="0" lang="en-US" altLang="zh-CN" sz="2400" b="1" i="0" u="none" strike="noStrike" kern="0" cap="none" spc="0" normalizeH="0" baseline="0" noProof="0" dirty="0">
                <a:ln>
                  <a:noFill/>
                </a:ln>
                <a:solidFill>
                  <a:schemeClr val="bg1"/>
                </a:solidFill>
                <a:effectLst/>
                <a:uLnTx/>
                <a:uFillTx/>
                <a:latin typeface="+mj-lt"/>
                <a:ea typeface="+mn-ea"/>
                <a:cs typeface="+mn-cs"/>
              </a:rPr>
              <a:t>     </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基站、带蓝牙</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定位等的手机</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/PDA</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GPS</a:t>
            </a:r>
            <a:endParaRPr kumimoji="0" lang="zh-CN" altLang="en-US" sz="2400" b="1" i="0" u="none" strike="noStrike" kern="0" cap="none" spc="0" normalizeH="0" baseline="0" noProof="0" dirty="0">
              <a:ln>
                <a:noFill/>
              </a:ln>
              <a:solidFill>
                <a:srgbClr val="F2F2F2"/>
              </a:solidFill>
              <a:effectLst/>
              <a:uLnTx/>
              <a:uFillTx/>
              <a:latin typeface="+mj-lt"/>
              <a:ea typeface="华文宋体" panose="02010600040101010101" pitchFamily="2" charset="-122"/>
              <a:cs typeface="+mn-cs"/>
            </a:endParaRPr>
          </a:p>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网络应用</a:t>
            </a:r>
            <a:r>
              <a:rPr kumimoji="0" lang="zh-CN" altLang="en-US" sz="2400" b="1" i="0" u="none" strike="noStrike" kern="0" cap="none" spc="0" normalizeH="0" baseline="0" noProof="0" dirty="0">
                <a:ln>
                  <a:noFill/>
                </a:ln>
                <a:solidFill>
                  <a:srgbClr val="FFC000"/>
                </a:solidFill>
                <a:effectLst/>
                <a:uLnTx/>
                <a:uFillTx/>
                <a:latin typeface="+mj-lt"/>
                <a:ea typeface="+mn-ea"/>
                <a:cs typeface="+mn-cs"/>
              </a:rPr>
              <a:t>          </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ADSL</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、路由器、交换机、</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VoIP</a:t>
            </a:r>
            <a:endPar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endParaRPr>
          </a:p>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消费类电子产品</a:t>
            </a:r>
            <a:r>
              <a:rPr kumimoji="0" lang="zh-CN" altLang="en-US" sz="2400" b="1" i="0" u="none" strike="noStrike" kern="0" cap="none" spc="0" normalizeH="0" baseline="0" noProof="0" dirty="0">
                <a:ln>
                  <a:noFill/>
                </a:ln>
                <a:solidFill>
                  <a:schemeClr val="bg1"/>
                </a:solidFill>
                <a:effectLst/>
                <a:uLnTx/>
                <a:uFillTx/>
                <a:latin typeface="+mj-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j-lt"/>
                <a:ea typeface="+mn-ea"/>
                <a:cs typeface="+mn-cs"/>
              </a:rPr>
              <a:t> </a:t>
            </a:r>
            <a:r>
              <a:rPr kumimoji="0" lang="en-US" altLang="zh-CN" sz="2000" b="1" i="0" u="none" strike="noStrike" kern="0" cap="none" spc="0" normalizeH="0" baseline="0" noProof="0" dirty="0">
                <a:ln>
                  <a:noFill/>
                </a:ln>
                <a:solidFill>
                  <a:schemeClr val="tx1"/>
                </a:solidFill>
                <a:effectLst/>
                <a:uLnTx/>
                <a:uFillTx/>
                <a:latin typeface="+mj-lt"/>
                <a:ea typeface="+mn-ea"/>
                <a:cs typeface="+mn-cs"/>
              </a:rPr>
              <a:t>DVD</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、机顶盒、游戏机</a:t>
            </a:r>
            <a:endParaRPr kumimoji="0" lang="zh-CN" altLang="en-US" sz="24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endParaRPr>
          </a:p>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成像</a:t>
            </a:r>
            <a:r>
              <a:rPr kumimoji="0" lang="zh-CN" altLang="en-US" sz="2400" b="1" i="0" u="none" strike="noStrike" kern="0" cap="none" spc="0" normalizeH="0" baseline="0" noProof="0" dirty="0">
                <a:ln>
                  <a:noFill/>
                </a:ln>
                <a:solidFill>
                  <a:srgbClr val="1E0FEF"/>
                </a:solidFill>
                <a:effectLst/>
                <a:uLnTx/>
                <a:uFillTx/>
                <a:latin typeface="+mn-lt"/>
                <a:ea typeface="+mn-ea"/>
                <a:cs typeface="+mn-cs"/>
              </a:rPr>
              <a:t>产品</a:t>
            </a:r>
            <a:r>
              <a:rPr kumimoji="0" lang="zh-CN" altLang="en-US" sz="2400" b="1" i="0" u="none" strike="noStrike" kern="0" cap="none" spc="0" normalizeH="0" baseline="0" noProof="0" dirty="0">
                <a:ln>
                  <a:noFill/>
                </a:ln>
                <a:solidFill>
                  <a:srgbClr val="FFC000"/>
                </a:solidFill>
                <a:effectLst/>
                <a:uLnTx/>
                <a:uFillTx/>
                <a:latin typeface="+mn-lt"/>
                <a:ea typeface="+mn-ea"/>
                <a:cs typeface="+mn-cs"/>
              </a:rPr>
              <a:t>        </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数码相机、打印机、录像机</a:t>
            </a:r>
            <a:endParaRPr kumimoji="0" lang="en-US" altLang="zh-CN" sz="2400" b="1" i="0" u="none" strike="noStrike" kern="0" cap="none" spc="0" normalizeH="0" baseline="0" noProof="0" dirty="0">
              <a:ln>
                <a:noFill/>
              </a:ln>
              <a:solidFill>
                <a:srgbClr val="F2F2F2"/>
              </a:solidFill>
              <a:effectLst/>
              <a:uLnTx/>
              <a:uFillTx/>
              <a:latin typeface="+mj-lt"/>
              <a:ea typeface="华文宋体" panose="02010600040101010101" pitchFamily="2" charset="-122"/>
              <a:cs typeface="+mn-cs"/>
            </a:endParaRPr>
          </a:p>
          <a:p>
            <a:pPr marL="457200" marR="0" lvl="0" indent="-457200" algn="l" defTabSz="677545" rtl="0" eaLnBrk="1" fontAlgn="base" latinLnBrk="0" hangingPunct="1">
              <a:lnSpc>
                <a:spcPct val="100000"/>
              </a:lnSpc>
              <a:spcBef>
                <a:spcPts val="1200"/>
              </a:spcBef>
              <a:spcAft>
                <a:spcPct val="0"/>
              </a:spcAft>
              <a:buClr>
                <a:srgbClr val="1E0FEF"/>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mn-ea"/>
                <a:cs typeface="+mn-cs"/>
              </a:rPr>
              <a:t>安全产品</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        </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ATM</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机、</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POS</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机、考勤系统、</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SIM</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rPr>
              <a:t>卡</a:t>
            </a:r>
            <a:endParaRPr kumimoji="0" lang="en-US" altLang="zh-CN" sz="2400" b="1" i="0" u="none" strike="noStrike" kern="0" cap="none" spc="0" normalizeH="0" baseline="0" noProof="0" dirty="0">
              <a:ln>
                <a:noFill/>
              </a:ln>
              <a:solidFill>
                <a:schemeClr val="tx1"/>
              </a:solidFill>
              <a:effectLst/>
              <a:uLnTx/>
              <a:uFillTx/>
              <a:latin typeface="+mj-lt"/>
              <a:ea typeface="华文宋体" panose="02010600040101010101" pitchFamily="2" charset="-122"/>
              <a:cs typeface="+mn-cs"/>
            </a:endParaRPr>
          </a:p>
          <a:p>
            <a:pPr marL="863600" marR="0" lvl="1" indent="-457200" algn="l" defTabSz="677545" rtl="0" eaLnBrk="1" fontAlgn="base" latinLnBrk="0" hangingPunct="1">
              <a:lnSpc>
                <a:spcPts val="3800"/>
              </a:lnSpc>
              <a:spcBef>
                <a:spcPts val="1200"/>
              </a:spcBef>
              <a:spcAft>
                <a:spcPct val="0"/>
              </a:spcAft>
              <a:buClr>
                <a:srgbClr val="C00000"/>
              </a:buClr>
              <a:buSzPct val="100000"/>
              <a:buFont typeface="Wingdings" panose="05000000000000000000" pitchFamily="2" charset="2"/>
              <a:buChar char="u"/>
              <a:defRPr/>
            </a:pP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到目前为止，基于</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ARM</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技术的</a:t>
            </a:r>
            <a:r>
              <a:rPr kumimoji="0" lang="zh-CN" altLang="en-US" sz="2000" b="1" i="0" u="none" strike="noStrike" kern="0" cap="none" spc="0" normalizeH="0" baseline="0" noProof="0" dirty="0">
                <a:ln>
                  <a:noFill/>
                </a:ln>
                <a:solidFill>
                  <a:srgbClr val="002060"/>
                </a:solidFill>
                <a:effectLst/>
                <a:uLnTx/>
                <a:uFillTx/>
                <a:latin typeface="+mj-lt"/>
                <a:ea typeface="华文宋体" panose="02010600040101010101" pitchFamily="2" charset="-122"/>
              </a:rPr>
              <a:t>微处理器应用</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约占据了</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32</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位嵌入式微处理器</a:t>
            </a:r>
            <a:r>
              <a:rPr kumimoji="0" lang="en-US" altLang="zh-CN" sz="2000" b="1" i="0" u="none" strike="noStrike" kern="0" cap="none" spc="0" normalizeH="0" baseline="0" noProof="0" dirty="0">
                <a:ln>
                  <a:noFill/>
                </a:ln>
                <a:solidFill>
                  <a:srgbClr val="002060"/>
                </a:solidFill>
                <a:effectLst/>
                <a:uLnTx/>
                <a:uFillTx/>
                <a:latin typeface="+mj-lt"/>
                <a:ea typeface="华文宋体" panose="02010600040101010101" pitchFamily="2" charset="-122"/>
              </a:rPr>
              <a:t>75</a:t>
            </a:r>
            <a:r>
              <a:rPr kumimoji="0" lang="zh-CN" altLang="en-US" sz="2000" b="1" i="0" u="none" strike="noStrike" kern="0" cap="none" spc="0" normalizeH="0" baseline="0" noProof="0" dirty="0">
                <a:ln>
                  <a:noFill/>
                </a:ln>
                <a:solidFill>
                  <a:srgbClr val="002060"/>
                </a:solidFill>
                <a:effectLst/>
                <a:uLnTx/>
                <a:uFillTx/>
                <a:latin typeface="+mj-lt"/>
                <a:ea typeface="华文宋体" panose="02010600040101010101" pitchFamily="2" charset="-122"/>
              </a:rPr>
              <a:t>％</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以上的市场份额；</a:t>
            </a:r>
            <a:endParaRPr kumimoji="0" lang="zh-CN" altLang="en-US" sz="2000" b="1" i="0" u="none" strike="noStrike" kern="0" cap="none" spc="0" normalizeH="0" baseline="0" noProof="0" dirty="0">
              <a:ln>
                <a:noFill/>
              </a:ln>
              <a:solidFill>
                <a:srgbClr val="F2F2F2"/>
              </a:solidFill>
              <a:effectLst/>
              <a:uLnTx/>
              <a:uFillTx/>
              <a:latin typeface="+mj-lt"/>
              <a:ea typeface="华文宋体" panose="02010600040101010101" pitchFamily="2" charset="-122"/>
            </a:endParaRPr>
          </a:p>
          <a:p>
            <a:pPr marL="863600" marR="0" lvl="1" indent="-457200" algn="l" defTabSz="677545" rtl="0" eaLnBrk="1" fontAlgn="base" latinLnBrk="0" hangingPunct="1">
              <a:lnSpc>
                <a:spcPts val="3800"/>
              </a:lnSpc>
              <a:spcBef>
                <a:spcPts val="1200"/>
              </a:spcBef>
              <a:spcAft>
                <a:spcPct val="0"/>
              </a:spcAft>
              <a:buClr>
                <a:srgbClr val="C00000"/>
              </a:buClr>
              <a:buSzPct val="100000"/>
              <a:buFont typeface="Wingdings" panose="05000000000000000000" pitchFamily="2" charset="2"/>
              <a:buChar char="u"/>
              <a:defRPr/>
            </a:pP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全球</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80%</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的</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GSM/3G</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手机、</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99%</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的</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CDMA</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手机以及绝大多数</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PDA</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产品均采用</a:t>
            </a:r>
            <a:r>
              <a:rPr kumimoji="0" lang="en-US" altLang="zh-CN" sz="2000" b="1" i="0" u="none" strike="noStrike" kern="0" cap="none" spc="0" normalizeH="0" baseline="0" noProof="0" dirty="0">
                <a:ln>
                  <a:noFill/>
                </a:ln>
                <a:solidFill>
                  <a:schemeClr val="tx1"/>
                </a:solidFill>
                <a:effectLst/>
                <a:uLnTx/>
                <a:uFillTx/>
                <a:latin typeface="+mj-lt"/>
                <a:ea typeface="华文宋体" panose="02010600040101010101" pitchFamily="2" charset="-122"/>
              </a:rPr>
              <a:t>ARM</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体系的</a:t>
            </a:r>
            <a:r>
              <a:rPr kumimoji="0" lang="zh-CN" altLang="en-US" sz="2000" b="1" i="0" u="none" strike="noStrike" kern="0" cap="none" spc="0" normalizeH="0" baseline="0" noProof="0" dirty="0">
                <a:ln>
                  <a:noFill/>
                </a:ln>
                <a:solidFill>
                  <a:srgbClr val="002060"/>
                </a:solidFill>
                <a:effectLst/>
                <a:uLnTx/>
                <a:uFillTx/>
                <a:latin typeface="+mj-lt"/>
                <a:ea typeface="华文宋体" panose="02010600040101010101" pitchFamily="2" charset="-122"/>
              </a:rPr>
              <a:t>嵌入式处理器</a:t>
            </a:r>
            <a:r>
              <a:rPr kumimoji="0" lang="zh-CN" altLang="en-US" sz="2000" b="1" i="0" u="none" strike="noStrike" kern="0" cap="none" spc="0" normalizeH="0" baseline="0" noProof="0" dirty="0">
                <a:ln>
                  <a:noFill/>
                </a:ln>
                <a:solidFill>
                  <a:schemeClr val="tx1"/>
                </a:solidFill>
                <a:effectLst/>
                <a:uLnTx/>
                <a:uFillTx/>
                <a:latin typeface="+mj-lt"/>
                <a:ea typeface="华文宋体" panose="02010600040101010101" pitchFamily="2" charset="-122"/>
              </a:rPr>
              <a:t>，“掌上计算”相关的所有领域皆为其所主宰；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dissolve">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dissolve">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dissolve">
                                      <p:cBhvr>
                                        <p:cTn id="17" dur="500"/>
                                        <p:tgtEl>
                                          <p:spTgt spid="69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98371">
                                            <p:txEl>
                                              <p:pRg st="3" end="3"/>
                                            </p:txEl>
                                          </p:spTgt>
                                        </p:tgtEl>
                                        <p:attrNameLst>
                                          <p:attrName>style.visibility</p:attrName>
                                        </p:attrNameLst>
                                      </p:cBhvr>
                                      <p:to>
                                        <p:strVal val="visible"/>
                                      </p:to>
                                    </p:set>
                                    <p:animEffect transition="in" filter="dissolve">
                                      <p:cBhvr>
                                        <p:cTn id="22" dur="500"/>
                                        <p:tgtEl>
                                          <p:spTgt spid="69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8371">
                                            <p:txEl>
                                              <p:pRg st="4" end="4"/>
                                            </p:txEl>
                                          </p:spTgt>
                                        </p:tgtEl>
                                        <p:attrNameLst>
                                          <p:attrName>style.visibility</p:attrName>
                                        </p:attrNameLst>
                                      </p:cBhvr>
                                      <p:to>
                                        <p:strVal val="visible"/>
                                      </p:to>
                                    </p:set>
                                    <p:animEffect transition="in" filter="dissolve">
                                      <p:cBhvr>
                                        <p:cTn id="27" dur="500"/>
                                        <p:tgtEl>
                                          <p:spTgt spid="69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98371">
                                            <p:txEl>
                                              <p:pRg st="5" end="5"/>
                                            </p:txEl>
                                          </p:spTgt>
                                        </p:tgtEl>
                                        <p:attrNameLst>
                                          <p:attrName>style.visibility</p:attrName>
                                        </p:attrNameLst>
                                      </p:cBhvr>
                                      <p:to>
                                        <p:strVal val="visible"/>
                                      </p:to>
                                    </p:set>
                                    <p:animEffect transition="in" filter="dissolve">
                                      <p:cBhvr>
                                        <p:cTn id="32" dur="500"/>
                                        <p:tgtEl>
                                          <p:spTgt spid="698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98371">
                                            <p:txEl>
                                              <p:pRg st="6" end="6"/>
                                            </p:txEl>
                                          </p:spTgt>
                                        </p:tgtEl>
                                        <p:attrNameLst>
                                          <p:attrName>style.visibility</p:attrName>
                                        </p:attrNameLst>
                                      </p:cBhvr>
                                      <p:to>
                                        <p:strVal val="visible"/>
                                      </p:to>
                                    </p:set>
                                    <p:animEffect transition="in" filter="dissolve">
                                      <p:cBhvr>
                                        <p:cTn id="37" dur="500"/>
                                        <p:tgtEl>
                                          <p:spTgt spid="6983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98371">
                                            <p:txEl>
                                              <p:pRg st="7" end="7"/>
                                            </p:txEl>
                                          </p:spTgt>
                                        </p:tgtEl>
                                        <p:attrNameLst>
                                          <p:attrName>style.visibility</p:attrName>
                                        </p:attrNameLst>
                                      </p:cBhvr>
                                      <p:to>
                                        <p:strVal val="visible"/>
                                      </p:to>
                                    </p:set>
                                    <p:animEffect transition="in" filter="dissolve">
                                      <p:cBhvr>
                                        <p:cTn id="40" dur="500"/>
                                        <p:tgtEl>
                                          <p:spTgt spid="69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214313" y="142875"/>
            <a:ext cx="8805862" cy="642938"/>
          </a:xfrm>
        </p:spPr>
        <p:txBody>
          <a:bodyPr vert="horz" wrap="square" lIns="91440" tIns="45720" rIns="91440" bIns="45720" anchor="ctr"/>
          <a:lstStyle/>
          <a:p>
            <a:pPr eaLnBrk="1" hangingPunct="1"/>
            <a:r>
              <a:rPr lang="zh-CN" altLang="en-US" sz="2800" b="1" dirty="0">
                <a:solidFill>
                  <a:schemeClr val="tx1"/>
                </a:solidFill>
              </a:rPr>
              <a:t>异常</a:t>
            </a:r>
            <a:r>
              <a:rPr lang="en-US" altLang="zh-CN" sz="2800" b="1" dirty="0">
                <a:solidFill>
                  <a:schemeClr val="tx1"/>
                </a:solidFill>
              </a:rPr>
              <a:t>exception</a:t>
            </a:r>
          </a:p>
        </p:txBody>
      </p:sp>
      <p:sp>
        <p:nvSpPr>
          <p:cNvPr id="782339" name="Rectangle 3"/>
          <p:cNvSpPr>
            <a:spLocks noGrp="1" noChangeArrowheads="1"/>
          </p:cNvSpPr>
          <p:nvPr>
            <p:ph type="body" idx="1"/>
          </p:nvPr>
        </p:nvSpPr>
        <p:spPr>
          <a:xfrm>
            <a:off x="0" y="981075"/>
            <a:ext cx="9144000" cy="1662113"/>
          </a:xfrm>
        </p:spPr>
        <p:txBody>
          <a:bodyPr vert="horz" wrap="square" lIns="91440" tIns="45720" rIns="91440" bIns="45720" numCol="1" anchor="t" anchorCtr="0" compatLnSpc="1"/>
          <a:lstStyle/>
          <a:p>
            <a:pPr marL="571500" marR="0" lvl="0" indent="-571500" algn="l" defTabSz="914400" rtl="0" eaLnBrk="1" fontAlgn="base" latinLnBrk="0" hangingPunct="1">
              <a:lnSpc>
                <a:spcPct val="90000"/>
              </a:lnSpc>
              <a:spcBef>
                <a:spcPct val="20000"/>
              </a:spcBef>
              <a:spcAft>
                <a:spcPct val="0"/>
              </a:spcAft>
              <a:buClr>
                <a:srgbClr val="000099"/>
              </a:buClr>
              <a:buSzPct val="100000"/>
              <a:buFont typeface="Wingdings" panose="05000000000000000000" pitchFamily="2" charset="2"/>
              <a:buChar char="Ø"/>
              <a:defRPr/>
            </a:pPr>
            <a:r>
              <a:rPr kumimoji="0" lang="zh-CN" altLang="en-US"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异常指正常执行的程序流因故被暂时中止；</a:t>
            </a:r>
            <a:endParaRPr kumimoji="0" lang="en-US" altLang="zh-CN"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endParaRPr>
          </a:p>
          <a:p>
            <a:pPr marL="571500" marR="0" lvl="0" indent="-571500" algn="l" defTabSz="914400" rtl="0" eaLnBrk="1" fontAlgn="base" latinLnBrk="0" hangingPunct="1">
              <a:lnSpc>
                <a:spcPct val="90000"/>
              </a:lnSpc>
              <a:spcBef>
                <a:spcPct val="20000"/>
              </a:spcBef>
              <a:spcAft>
                <a:spcPct val="0"/>
              </a:spcAft>
              <a:buClr>
                <a:srgbClr val="000099"/>
              </a:buClr>
              <a:buSzPct val="100000"/>
              <a:buFont typeface="Wingdings" panose="05000000000000000000" pitchFamily="2" charset="2"/>
              <a:buChar char="Ø"/>
              <a:defRPr/>
            </a:pPr>
            <a:r>
              <a:rPr kumimoji="0" lang="en-US" altLang="zh-CN"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ARM</a:t>
            </a:r>
            <a:r>
              <a:rPr kumimoji="0" lang="zh-CN" altLang="en-US"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支持</a:t>
            </a:r>
            <a:r>
              <a:rPr kumimoji="0" lang="en-US" altLang="zh-CN"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7</a:t>
            </a:r>
            <a:r>
              <a:rPr kumimoji="0" lang="zh-CN" altLang="en-US"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种异常类型、</a:t>
            </a:r>
            <a:r>
              <a:rPr kumimoji="0" lang="en-US" altLang="zh-CN"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5</a:t>
            </a:r>
            <a:r>
              <a:rPr kumimoji="0" lang="zh-CN" altLang="en-US"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种异常模式；</a:t>
            </a:r>
            <a:endParaRPr kumimoji="0" lang="en-US" altLang="zh-CN"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endParaRPr>
          </a:p>
          <a:p>
            <a:pPr marL="571500" marR="0" lvl="0" indent="-571500" algn="l" defTabSz="914400" rtl="0" eaLnBrk="1" fontAlgn="base" latinLnBrk="0" hangingPunct="1">
              <a:lnSpc>
                <a:spcPct val="90000"/>
              </a:lnSpc>
              <a:spcBef>
                <a:spcPct val="20000"/>
              </a:spcBef>
              <a:spcAft>
                <a:spcPct val="0"/>
              </a:spcAft>
              <a:buClr>
                <a:srgbClr val="000099"/>
              </a:buClr>
              <a:buSzPct val="100000"/>
              <a:buFont typeface="Wingdings" panose="05000000000000000000" pitchFamily="2" charset="2"/>
              <a:buChar char="Ø"/>
              <a:defRPr/>
            </a:pPr>
            <a:r>
              <a:rPr kumimoji="0" lang="zh-CN" altLang="en-US" b="1" i="0" u="none" strike="noStrike" kern="0" cap="none" spc="0" normalizeH="0" baseline="0" noProof="0" dirty="0">
                <a:ln>
                  <a:noFill/>
                </a:ln>
                <a:solidFill>
                  <a:srgbClr val="000099"/>
                </a:solidFill>
                <a:effectLst/>
                <a:uLnTx/>
                <a:uFillTx/>
                <a:latin typeface="+mj-lt"/>
                <a:ea typeface="华文新魏" panose="02010800040101010101" pitchFamily="2" charset="-122"/>
                <a:cs typeface="+mn-cs"/>
              </a:rPr>
              <a:t>若同时发生多个异常，将按优先级顺序处理；</a:t>
            </a:r>
          </a:p>
        </p:txBody>
      </p:sp>
      <p:graphicFrame>
        <p:nvGraphicFramePr>
          <p:cNvPr id="44036" name="表格 44035"/>
          <p:cNvGraphicFramePr/>
          <p:nvPr/>
        </p:nvGraphicFramePr>
        <p:xfrm>
          <a:off x="285750" y="2786063"/>
          <a:ext cx="8429625" cy="3657600"/>
        </p:xfrm>
        <a:graphic>
          <a:graphicData uri="http://schemas.openxmlformats.org/drawingml/2006/table">
            <a:tbl>
              <a:tblPr/>
              <a:tblGrid>
                <a:gridCol w="2374900">
                  <a:extLst>
                    <a:ext uri="{9D8B030D-6E8A-4147-A177-3AD203B41FA5}">
                      <a16:colId xmlns:a16="http://schemas.microsoft.com/office/drawing/2014/main" val="20000"/>
                    </a:ext>
                  </a:extLst>
                </a:gridCol>
                <a:gridCol w="2268538">
                  <a:extLst>
                    <a:ext uri="{9D8B030D-6E8A-4147-A177-3AD203B41FA5}">
                      <a16:colId xmlns:a16="http://schemas.microsoft.com/office/drawing/2014/main" val="20001"/>
                    </a:ext>
                  </a:extLst>
                </a:gridCol>
                <a:gridCol w="2687637">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tblGrid>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异常类型</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对应异常模式</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优先级</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复位</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solidFill>
                            <a:srgbClr val="FFC000"/>
                          </a:solidFill>
                          <a:latin typeface="Comic Sans MS" panose="030F0702030302020204" pitchFamily="66" charset="0"/>
                          <a:ea typeface="隶书" panose="02010509060101010101" pitchFamily="49" charset="-122"/>
                        </a:rPr>
                        <a:t>Supervisor</a:t>
                      </a:r>
                      <a:endParaRPr lang="zh-CN" altLang="en-US" sz="2400" b="1" dirty="0">
                        <a:solidFill>
                          <a:srgbClr val="FFC000"/>
                        </a:solidFill>
                        <a:latin typeface="Comic Sans MS" panose="030F0702030302020204" pitchFamily="66" charset="0"/>
                        <a:ea typeface="隶书" panose="0201050906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1</a:t>
                      </a:r>
                      <a:r>
                        <a:rPr lang="zh-CN" altLang="en-US" sz="2400" b="1" dirty="0">
                          <a:latin typeface="Comic Sans MS" panose="030F0702030302020204" pitchFamily="66" charset="0"/>
                          <a:ea typeface="隶书" panose="02010509060101010101" pitchFamily="49" charset="-122"/>
                        </a:rPr>
                        <a:t>（最高优先级）</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7">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endParaRPr lang="zh-CN" altLang="en-US" sz="2400" b="1" dirty="0">
                        <a:latin typeface="Comic Sans MS" panose="030F0702030302020204" pitchFamily="66" charset="0"/>
                        <a:ea typeface="隶书" panose="0201050906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数据中止</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solidFill>
                            <a:srgbClr val="660066"/>
                          </a:solidFill>
                          <a:latin typeface="Comic Sans MS" panose="030F0702030302020204" pitchFamily="66" charset="0"/>
                          <a:ea typeface="隶书" panose="02010509060101010101" pitchFamily="49" charset="-122"/>
                        </a:rPr>
                        <a:t>Abort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2</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2"/>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FIQ</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FIQ</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3"/>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IRQ</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IRQ</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4</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4"/>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指令预取中止</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solidFill>
                            <a:srgbClr val="660066"/>
                          </a:solidFill>
                          <a:latin typeface="Comic Sans MS" panose="030F0702030302020204" pitchFamily="66" charset="0"/>
                          <a:ea typeface="隶书" panose="02010509060101010101" pitchFamily="49" charset="-122"/>
                        </a:rPr>
                        <a:t>Abort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5"/>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Comic Sans MS" panose="030F0702030302020204" pitchFamily="66" charset="0"/>
                          <a:ea typeface="隶书" panose="02010509060101010101" pitchFamily="49" charset="-122"/>
                        </a:rPr>
                        <a:t>未定义指令</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Undefined</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6"/>
                  </a:ext>
                </a:extLst>
              </a:tr>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SWI</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solidFill>
                            <a:srgbClr val="FFC000"/>
                          </a:solidFill>
                          <a:latin typeface="Comic Sans MS" panose="030F0702030302020204" pitchFamily="66" charset="0"/>
                          <a:ea typeface="隶书" panose="02010509060101010101" pitchFamily="49" charset="-122"/>
                        </a:rPr>
                        <a:t>Supervisor</a:t>
                      </a:r>
                      <a:endParaRPr lang="zh-CN" altLang="en-US" sz="2400" b="1" dirty="0">
                        <a:solidFill>
                          <a:srgbClr val="FFC000"/>
                        </a:solidFill>
                        <a:latin typeface="Comic Sans MS" panose="030F0702030302020204" pitchFamily="66" charset="0"/>
                        <a:ea typeface="隶书" panose="0201050906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sz="2400" b="1" dirty="0">
                          <a:latin typeface="Comic Sans MS" panose="030F0702030302020204" pitchFamily="66" charset="0"/>
                          <a:ea typeface="隶书" panose="02010509060101010101" pitchFamily="49" charset="-122"/>
                        </a:rPr>
                        <a:t>7</a:t>
                      </a:r>
                      <a:r>
                        <a:rPr lang="zh-CN" altLang="en-US" sz="2400" b="1" dirty="0">
                          <a:latin typeface="Comic Sans MS" panose="030F0702030302020204" pitchFamily="66" charset="0"/>
                          <a:ea typeface="隶书" panose="02010509060101010101" pitchFamily="49" charset="-122"/>
                        </a:rPr>
                        <a:t>（最低优先级）</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2" name="Group 36"/>
          <p:cNvGrpSpPr/>
          <p:nvPr/>
        </p:nvGrpSpPr>
        <p:grpSpPr>
          <a:xfrm>
            <a:off x="7834606" y="3429000"/>
            <a:ext cx="737894" cy="2571750"/>
            <a:chOff x="3888" y="2688"/>
            <a:chExt cx="336" cy="1248"/>
          </a:xfrm>
        </p:grpSpPr>
        <p:sp>
          <p:nvSpPr>
            <p:cNvPr id="44077" name="AutoShape 37"/>
            <p:cNvSpPr/>
            <p:nvPr/>
          </p:nvSpPr>
          <p:spPr>
            <a:xfrm>
              <a:off x="3888" y="2736"/>
              <a:ext cx="336" cy="1200"/>
            </a:xfrm>
            <a:prstGeom prst="downArrow">
              <a:avLst>
                <a:gd name="adj1" fmla="val 50000"/>
                <a:gd name="adj2" fmla="val 89285"/>
              </a:avLst>
            </a:prstGeom>
            <a:solidFill>
              <a:srgbClr val="FFFF99"/>
            </a:solidFill>
            <a:ln w="9525" cap="flat" cmpd="sng">
              <a:solidFill>
                <a:schemeClr val="tx1"/>
              </a:solidFill>
              <a:prstDash val="solid"/>
              <a:miter/>
              <a:headEnd type="none" w="med" len="med"/>
              <a:tailEnd type="none" w="med" len="med"/>
            </a:ln>
          </p:spPr>
          <p:txBody>
            <a:bodyPr vert="eaVert" wrap="none" anchor="ctr"/>
            <a:lstStyle/>
            <a:p>
              <a:endParaRPr lang="zh-CN" altLang="en-US" sz="2400" b="1" dirty="0">
                <a:latin typeface="华文新魏" panose="02010800040101010101" pitchFamily="2" charset="-122"/>
                <a:ea typeface="华文新魏" panose="02010800040101010101" pitchFamily="2" charset="-122"/>
              </a:endParaRPr>
            </a:p>
          </p:txBody>
        </p:sp>
        <p:sp>
          <p:nvSpPr>
            <p:cNvPr id="44078" name="Text Box 38"/>
            <p:cNvSpPr txBox="1"/>
            <p:nvPr/>
          </p:nvSpPr>
          <p:spPr>
            <a:xfrm>
              <a:off x="3944" y="2688"/>
              <a:ext cx="223" cy="1200"/>
            </a:xfrm>
            <a:prstGeom prst="rect">
              <a:avLst/>
            </a:prstGeom>
            <a:noFill/>
            <a:ln w="9525">
              <a:noFill/>
            </a:ln>
          </p:spPr>
          <p:txBody>
            <a:bodyPr vert="eaVert">
              <a:spAutoFit/>
            </a:bodyPr>
            <a:lstStyle/>
            <a:p>
              <a:pPr algn="ctr">
                <a:spcBef>
                  <a:spcPct val="50000"/>
                </a:spcBef>
              </a:pPr>
              <a:r>
                <a:rPr lang="zh-CN" altLang="en-US" b="1" dirty="0">
                  <a:latin typeface="华文新魏" panose="02010800040101010101" pitchFamily="2" charset="-122"/>
                  <a:ea typeface="华文新魏" panose="02010800040101010101" pitchFamily="2" charset="-122"/>
                </a:rPr>
                <a:t>优先级降低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dissolve">
                                      <p:cBhvr>
                                        <p:cTn id="7" dur="500"/>
                                        <p:tgtEl>
                                          <p:spTgt spid="78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39">
                                            <p:txEl>
                                              <p:pRg st="1" end="1"/>
                                            </p:txEl>
                                          </p:spTgt>
                                        </p:tgtEl>
                                        <p:attrNameLst>
                                          <p:attrName>style.visibility</p:attrName>
                                        </p:attrNameLst>
                                      </p:cBhvr>
                                      <p:to>
                                        <p:strVal val="visible"/>
                                      </p:to>
                                    </p:set>
                                    <p:animEffect transition="in" filter="dissolve">
                                      <p:cBhvr>
                                        <p:cTn id="12" dur="500"/>
                                        <p:tgtEl>
                                          <p:spTgt spid="78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39">
                                            <p:txEl>
                                              <p:pRg st="2" end="2"/>
                                            </p:txEl>
                                          </p:spTgt>
                                        </p:tgtEl>
                                        <p:attrNameLst>
                                          <p:attrName>style.visibility</p:attrName>
                                        </p:attrNameLst>
                                      </p:cBhvr>
                                      <p:to>
                                        <p:strVal val="visible"/>
                                      </p:to>
                                    </p:set>
                                    <p:animEffect transition="in" filter="dissolve">
                                      <p:cBhvr>
                                        <p:cTn id="17" dur="500"/>
                                        <p:tgtEl>
                                          <p:spTgt spid="78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036"/>
                                        </p:tgtEl>
                                        <p:attrNameLst>
                                          <p:attrName>style.visibility</p:attrName>
                                        </p:attrNameLst>
                                      </p:cBhvr>
                                      <p:to>
                                        <p:strVal val="visible"/>
                                      </p:to>
                                    </p:set>
                                    <p:animEffect transition="in" filter="wipe(up)">
                                      <p:cBhvr>
                                        <p:cTn id="22" dur="500"/>
                                        <p:tgtEl>
                                          <p:spTgt spid="44036"/>
                                        </p:tgtEl>
                                      </p:cBhvr>
                                    </p:animEffect>
                                  </p:childTnLst>
                                </p:cTn>
                              </p:par>
                              <p:par>
                                <p:cTn id="23" presetID="12" presetClass="entr" presetSubtype="1"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build="p" advAuto="100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14313" y="213678"/>
            <a:ext cx="8805862" cy="642937"/>
          </a:xfrm>
        </p:spPr>
        <p:txBody>
          <a:bodyPr vert="horz" wrap="square" lIns="91440" tIns="45720" rIns="91440" bIns="45720" anchor="b"/>
          <a:lstStyle/>
          <a:p>
            <a:r>
              <a:rPr lang="zh-CN" altLang="en-US" sz="2800" b="1" dirty="0">
                <a:solidFill>
                  <a:schemeClr val="tx1"/>
                </a:solidFill>
              </a:rPr>
              <a:t>复位异常</a:t>
            </a:r>
            <a:r>
              <a:rPr lang="en-US" altLang="zh-CN" sz="2800" b="1" dirty="0">
                <a:solidFill>
                  <a:schemeClr val="tx1"/>
                </a:solidFill>
              </a:rPr>
              <a:t>Reset</a:t>
            </a:r>
          </a:p>
        </p:txBody>
      </p:sp>
      <p:sp>
        <p:nvSpPr>
          <p:cNvPr id="3" name="内容占位符 2"/>
          <p:cNvSpPr>
            <a:spLocks noGrp="1"/>
          </p:cNvSpPr>
          <p:nvPr>
            <p:ph idx="1"/>
          </p:nvPr>
        </p:nvSpPr>
        <p:spPr>
          <a:xfrm>
            <a:off x="357188" y="1143000"/>
            <a:ext cx="8215313" cy="5500688"/>
          </a:xfrm>
        </p:spPr>
        <p:txBody>
          <a:bodyPr vert="horz" wrap="square" lIns="91440" tIns="45720" rIns="91440" bIns="45720" numCol="1" anchor="t" anchorCtr="0" compatLnSpc="1"/>
          <a:lstStyle/>
          <a:p>
            <a:pPr eaLnBrk="1" hangingPunct="1">
              <a:spcBef>
                <a:spcPts val="600"/>
              </a:spcBef>
              <a:buNone/>
            </a:pPr>
            <a:r>
              <a:rPr lang="zh-CN" altLang="en-US" sz="2400" dirty="0">
                <a:solidFill>
                  <a:srgbClr val="000099"/>
                </a:solidFill>
                <a:latin typeface="Comic Sans MS" panose="030F0702030302020204" pitchFamily="66" charset="0"/>
                <a:ea typeface="华文新魏" panose="02010800040101010101" pitchFamily="2" charset="-122"/>
              </a:rPr>
              <a:t>当</a:t>
            </a:r>
            <a:r>
              <a:rPr lang="en-US" altLang="zh-CN" sz="2400" dirty="0">
                <a:solidFill>
                  <a:srgbClr val="000099"/>
                </a:solidFill>
                <a:latin typeface="Comic Sans MS" panose="030F0702030302020204" pitchFamily="66" charset="0"/>
                <a:ea typeface="华文新魏" panose="02010800040101010101" pitchFamily="2" charset="-122"/>
              </a:rPr>
              <a:t>nRESET</a:t>
            </a:r>
            <a:r>
              <a:rPr lang="zh-CN" altLang="en-US" sz="2400" dirty="0">
                <a:solidFill>
                  <a:srgbClr val="000099"/>
                </a:solidFill>
                <a:latin typeface="Comic Sans MS" panose="030F0702030302020204" pitchFamily="66" charset="0"/>
                <a:ea typeface="华文新魏" panose="02010800040101010101" pitchFamily="2" charset="-122"/>
              </a:rPr>
              <a:t>引脚信号变为低电平时，</a:t>
            </a:r>
            <a:r>
              <a:rPr lang="en-US" altLang="zh-CN" sz="2400" dirty="0">
                <a:solidFill>
                  <a:srgbClr val="000099"/>
                </a:solidFill>
                <a:latin typeface="Comic Sans MS" panose="030F0702030302020204" pitchFamily="66" charset="0"/>
                <a:ea typeface="华文新魏" panose="02010800040101010101" pitchFamily="2" charset="-122"/>
              </a:rPr>
              <a:t> ARM</a:t>
            </a:r>
            <a:r>
              <a:rPr lang="zh-CN" altLang="en-US" sz="2400" dirty="0">
                <a:solidFill>
                  <a:schemeClr val="tx1"/>
                </a:solidFill>
                <a:latin typeface="Comic Sans MS" panose="030F0702030302020204" pitchFamily="66" charset="0"/>
                <a:ea typeface="华文新魏" panose="02010800040101010101" pitchFamily="2" charset="-122"/>
              </a:rPr>
              <a:t>立即停止执行当前指令</a:t>
            </a:r>
            <a:r>
              <a:rPr lang="zh-CN" altLang="en-US" sz="2400" dirty="0">
                <a:solidFill>
                  <a:srgbClr val="000099"/>
                </a:solidFill>
                <a:latin typeface="Comic Sans MS" panose="030F0702030302020204" pitchFamily="66" charset="0"/>
                <a:ea typeface="华文新魏" panose="02010800040101010101" pitchFamily="2" charset="-122"/>
              </a:rPr>
              <a:t>，产生复位异常；</a:t>
            </a:r>
            <a:endParaRPr lang="en-US" altLang="zh-CN" sz="2400" dirty="0">
              <a:solidFill>
                <a:srgbClr val="000099"/>
              </a:solidFill>
              <a:latin typeface="Comic Sans MS" panose="030F0702030302020204" pitchFamily="66" charset="0"/>
              <a:ea typeface="华文新魏" panose="02010800040101010101" pitchFamily="2" charset="-122"/>
            </a:endParaRPr>
          </a:p>
          <a:p>
            <a:pPr eaLnBrk="1" hangingPunct="1">
              <a:lnSpc>
                <a:spcPct val="150000"/>
              </a:lnSpc>
              <a:spcBef>
                <a:spcPts val="600"/>
              </a:spcBef>
              <a:buNone/>
            </a:pPr>
            <a:r>
              <a:rPr lang="zh-CN" altLang="en-US" sz="2400" dirty="0">
                <a:solidFill>
                  <a:srgbClr val="000099"/>
                </a:solidFill>
                <a:latin typeface="Comic Sans MS" panose="030F0702030302020204" pitchFamily="66" charset="0"/>
                <a:ea typeface="华文新魏" panose="02010800040101010101" pitchFamily="2" charset="-122"/>
              </a:rPr>
              <a:t>当</a:t>
            </a:r>
            <a:r>
              <a:rPr lang="en-US" altLang="zh-CN" sz="2400" dirty="0">
                <a:solidFill>
                  <a:srgbClr val="000099"/>
                </a:solidFill>
                <a:latin typeface="Comic Sans MS" panose="030F0702030302020204" pitchFamily="66" charset="0"/>
                <a:ea typeface="华文新魏" panose="02010800040101010101" pitchFamily="2" charset="-122"/>
              </a:rPr>
              <a:t>nRESET</a:t>
            </a:r>
            <a:r>
              <a:rPr lang="zh-CN" altLang="en-US" sz="2400" dirty="0">
                <a:solidFill>
                  <a:srgbClr val="000099"/>
                </a:solidFill>
                <a:latin typeface="Comic Sans MS" panose="030F0702030302020204" pitchFamily="66" charset="0"/>
                <a:ea typeface="华文新魏" panose="02010800040101010101" pitchFamily="2" charset="-122"/>
              </a:rPr>
              <a:t>再次变为高电平后，</a:t>
            </a:r>
            <a:r>
              <a:rPr lang="en-US" altLang="zh-CN" sz="2400" dirty="0">
                <a:solidFill>
                  <a:srgbClr val="000099"/>
                </a:solidFill>
                <a:latin typeface="Comic Sans MS" panose="030F0702030302020204" pitchFamily="66" charset="0"/>
                <a:ea typeface="华文新魏" panose="02010800040101010101" pitchFamily="2" charset="-122"/>
              </a:rPr>
              <a:t>ARM</a:t>
            </a:r>
            <a:r>
              <a:rPr lang="zh-CN" altLang="en-US" sz="2400" dirty="0">
                <a:solidFill>
                  <a:srgbClr val="000099"/>
                </a:solidFill>
                <a:latin typeface="Comic Sans MS" panose="030F0702030302020204" pitchFamily="66" charset="0"/>
                <a:ea typeface="华文新魏" panose="02010800040101010101" pitchFamily="2" charset="-122"/>
              </a:rPr>
              <a:t>处理器执行下列操作：</a:t>
            </a:r>
          </a:p>
          <a:p>
            <a:pPr eaLnBrk="1" hangingPunct="1">
              <a:lnSpc>
                <a:spcPct val="150000"/>
              </a:lnSpc>
              <a:spcBef>
                <a:spcPts val="600"/>
              </a:spcBef>
              <a:buNone/>
            </a:pPr>
            <a:r>
              <a:rPr lang="en-US" altLang="zh-CN" sz="2400" dirty="0">
                <a:solidFill>
                  <a:srgbClr val="000099"/>
                </a:solidFill>
                <a:latin typeface="Comic Sans MS" panose="030F0702030302020204" pitchFamily="66" charset="0"/>
                <a:ea typeface="华文新魏" panose="02010800040101010101" pitchFamily="2" charset="-122"/>
              </a:rPr>
              <a:t>1.</a:t>
            </a:r>
            <a:r>
              <a:rPr lang="zh-CN" altLang="en-US" sz="2400" dirty="0">
                <a:solidFill>
                  <a:srgbClr val="000099"/>
                </a:solidFill>
                <a:latin typeface="Comic Sans MS" panose="030F0702030302020204" pitchFamily="66" charset="0"/>
                <a:ea typeface="华文新魏" panose="02010800040101010101" pitchFamily="2" charset="-122"/>
              </a:rPr>
              <a:t>强制</a:t>
            </a:r>
            <a:r>
              <a:rPr lang="en-US" altLang="zh-CN" sz="2400" dirty="0">
                <a:solidFill>
                  <a:srgbClr val="000099"/>
                </a:solidFill>
                <a:latin typeface="Comic Sans MS" panose="030F0702030302020204" pitchFamily="66" charset="0"/>
                <a:ea typeface="华文新魏" panose="02010800040101010101" pitchFamily="2" charset="-122"/>
              </a:rPr>
              <a:t>CPSR</a:t>
            </a:r>
            <a:r>
              <a:rPr lang="zh-CN" altLang="en-US" sz="2400" dirty="0">
                <a:solidFill>
                  <a:srgbClr val="000099"/>
                </a:solidFill>
                <a:latin typeface="Comic Sans MS" panose="030F0702030302020204" pitchFamily="66" charset="0"/>
                <a:ea typeface="华文新魏" panose="02010800040101010101" pitchFamily="2" charset="-122"/>
              </a:rPr>
              <a:t>中的</a:t>
            </a:r>
            <a:r>
              <a:rPr lang="en-US" altLang="zh-CN" sz="2400" dirty="0">
                <a:solidFill>
                  <a:srgbClr val="000099"/>
                </a:solidFill>
                <a:latin typeface="Comic Sans MS" panose="030F0702030302020204" pitchFamily="66" charset="0"/>
                <a:ea typeface="华文新魏" panose="02010800040101010101" pitchFamily="2" charset="-122"/>
              </a:rPr>
              <a:t>M[4:0]</a:t>
            </a:r>
            <a:r>
              <a:rPr lang="zh-CN" altLang="en-US" sz="2400" dirty="0">
                <a:solidFill>
                  <a:srgbClr val="000099"/>
                </a:solidFill>
                <a:latin typeface="Comic Sans MS" panose="030F0702030302020204" pitchFamily="66" charset="0"/>
                <a:ea typeface="华文新魏" panose="02010800040101010101" pitchFamily="2" charset="-122"/>
              </a:rPr>
              <a:t>变为</a:t>
            </a:r>
            <a:r>
              <a:rPr lang="en-US" altLang="zh-CN" sz="2400" dirty="0">
                <a:solidFill>
                  <a:srgbClr val="000099"/>
                </a:solidFill>
                <a:latin typeface="Comic Sans MS" panose="030F0702030302020204" pitchFamily="66" charset="0"/>
                <a:ea typeface="华文新魏" panose="02010800040101010101" pitchFamily="2" charset="-122"/>
              </a:rPr>
              <a:t>b10011</a:t>
            </a:r>
            <a:r>
              <a:rPr lang="zh-CN" altLang="en-US" sz="2400" dirty="0">
                <a:solidFill>
                  <a:srgbClr val="000099"/>
                </a:solidFill>
                <a:latin typeface="Comic Sans MS" panose="030F0702030302020204" pitchFamily="66" charset="0"/>
                <a:ea typeface="华文新魏" panose="02010800040101010101" pitchFamily="2" charset="-122"/>
              </a:rPr>
              <a:t>，进入管理模式；</a:t>
            </a:r>
          </a:p>
          <a:p>
            <a:pPr eaLnBrk="1" hangingPunct="1">
              <a:lnSpc>
                <a:spcPct val="150000"/>
              </a:lnSpc>
              <a:spcBef>
                <a:spcPts val="600"/>
              </a:spcBef>
              <a:buNone/>
            </a:pPr>
            <a:r>
              <a:rPr lang="en-US" altLang="zh-CN" sz="2400" dirty="0">
                <a:solidFill>
                  <a:srgbClr val="000099"/>
                </a:solidFill>
                <a:latin typeface="Comic Sans MS" panose="030F0702030302020204" pitchFamily="66" charset="0"/>
                <a:ea typeface="华文新魏" panose="02010800040101010101" pitchFamily="2" charset="-122"/>
              </a:rPr>
              <a:t>2.</a:t>
            </a:r>
            <a:r>
              <a:rPr lang="zh-CN" altLang="en-US" sz="2400" dirty="0">
                <a:solidFill>
                  <a:srgbClr val="000099"/>
                </a:solidFill>
                <a:latin typeface="Comic Sans MS" panose="030F0702030302020204" pitchFamily="66" charset="0"/>
                <a:ea typeface="华文新魏" panose="02010800040101010101" pitchFamily="2" charset="-122"/>
              </a:rPr>
              <a:t>置位</a:t>
            </a:r>
            <a:r>
              <a:rPr lang="en-US" altLang="zh-CN" sz="2400" dirty="0">
                <a:solidFill>
                  <a:srgbClr val="000099"/>
                </a:solidFill>
                <a:latin typeface="Comic Sans MS" panose="030F0702030302020204" pitchFamily="66" charset="0"/>
                <a:ea typeface="华文新魏" panose="02010800040101010101" pitchFamily="2" charset="-122"/>
              </a:rPr>
              <a:t>CPSR</a:t>
            </a:r>
            <a:r>
              <a:rPr lang="zh-CN" altLang="en-US" sz="2400" dirty="0">
                <a:solidFill>
                  <a:srgbClr val="000099"/>
                </a:solidFill>
                <a:latin typeface="Comic Sans MS" panose="030F0702030302020204" pitchFamily="66" charset="0"/>
                <a:ea typeface="华文新魏" panose="02010800040101010101" pitchFamily="2" charset="-122"/>
              </a:rPr>
              <a:t>中的</a:t>
            </a:r>
            <a:r>
              <a:rPr lang="en-US" altLang="zh-CN" sz="2400" dirty="0">
                <a:solidFill>
                  <a:srgbClr val="000099"/>
                </a:solidFill>
                <a:latin typeface="Comic Sans MS" panose="030F0702030302020204" pitchFamily="66" charset="0"/>
                <a:ea typeface="华文新魏" panose="02010800040101010101" pitchFamily="2" charset="-122"/>
              </a:rPr>
              <a:t>I</a:t>
            </a:r>
            <a:r>
              <a:rPr lang="zh-CN" altLang="en-US" sz="2400" dirty="0">
                <a:solidFill>
                  <a:srgbClr val="000099"/>
                </a:solidFill>
                <a:latin typeface="Comic Sans MS" panose="030F0702030302020204" pitchFamily="66" charset="0"/>
                <a:ea typeface="华文新魏" panose="02010800040101010101" pitchFamily="2" charset="-122"/>
              </a:rPr>
              <a:t>和</a:t>
            </a:r>
            <a:r>
              <a:rPr lang="en-US" altLang="zh-CN" sz="2400" dirty="0">
                <a:solidFill>
                  <a:srgbClr val="000099"/>
                </a:solidFill>
                <a:latin typeface="Comic Sans MS" panose="030F0702030302020204" pitchFamily="66" charset="0"/>
                <a:ea typeface="华文新魏" panose="02010800040101010101" pitchFamily="2" charset="-122"/>
              </a:rPr>
              <a:t>F</a:t>
            </a:r>
            <a:r>
              <a:rPr lang="zh-CN" altLang="en-US" sz="2400" dirty="0">
                <a:solidFill>
                  <a:srgbClr val="000099"/>
                </a:solidFill>
                <a:latin typeface="Comic Sans MS" panose="030F0702030302020204" pitchFamily="66" charset="0"/>
                <a:ea typeface="华文新魏" panose="02010800040101010101" pitchFamily="2" charset="-122"/>
              </a:rPr>
              <a:t>位；</a:t>
            </a:r>
          </a:p>
          <a:p>
            <a:pPr eaLnBrk="1" hangingPunct="1">
              <a:lnSpc>
                <a:spcPct val="150000"/>
              </a:lnSpc>
              <a:spcBef>
                <a:spcPts val="600"/>
              </a:spcBef>
              <a:buNone/>
            </a:pPr>
            <a:r>
              <a:rPr lang="en-US" altLang="zh-CN" sz="2400" dirty="0">
                <a:solidFill>
                  <a:srgbClr val="000099"/>
                </a:solidFill>
                <a:latin typeface="Comic Sans MS" panose="030F0702030302020204" pitchFamily="66" charset="0"/>
                <a:ea typeface="华文新魏" panose="02010800040101010101" pitchFamily="2" charset="-122"/>
              </a:rPr>
              <a:t>3.</a:t>
            </a:r>
            <a:r>
              <a:rPr lang="zh-CN" altLang="en-US" sz="2400" dirty="0">
                <a:solidFill>
                  <a:srgbClr val="000099"/>
                </a:solidFill>
                <a:latin typeface="Comic Sans MS" panose="030F0702030302020204" pitchFamily="66" charset="0"/>
                <a:ea typeface="华文新魏" panose="02010800040101010101" pitchFamily="2" charset="-122"/>
              </a:rPr>
              <a:t>清零</a:t>
            </a:r>
            <a:r>
              <a:rPr lang="en-US" altLang="zh-CN" sz="2400" dirty="0">
                <a:solidFill>
                  <a:srgbClr val="000099"/>
                </a:solidFill>
                <a:latin typeface="Comic Sans MS" panose="030F0702030302020204" pitchFamily="66" charset="0"/>
                <a:ea typeface="华文新魏" panose="02010800040101010101" pitchFamily="2" charset="-122"/>
              </a:rPr>
              <a:t>CPSR</a:t>
            </a:r>
            <a:r>
              <a:rPr lang="zh-CN" altLang="en-US" sz="2400" dirty="0">
                <a:solidFill>
                  <a:srgbClr val="000099"/>
                </a:solidFill>
                <a:latin typeface="Comic Sans MS" panose="030F0702030302020204" pitchFamily="66" charset="0"/>
                <a:ea typeface="华文新魏" panose="02010800040101010101" pitchFamily="2" charset="-122"/>
              </a:rPr>
              <a:t>中的</a:t>
            </a:r>
            <a:r>
              <a:rPr lang="en-US" altLang="zh-CN" sz="2400" dirty="0">
                <a:solidFill>
                  <a:srgbClr val="000099"/>
                </a:solidFill>
                <a:latin typeface="Comic Sans MS" panose="030F0702030302020204" pitchFamily="66" charset="0"/>
                <a:ea typeface="华文新魏" panose="02010800040101010101" pitchFamily="2" charset="-122"/>
              </a:rPr>
              <a:t>T</a:t>
            </a:r>
            <a:r>
              <a:rPr lang="zh-CN" altLang="en-US" sz="2400" dirty="0">
                <a:solidFill>
                  <a:srgbClr val="000099"/>
                </a:solidFill>
                <a:latin typeface="Comic Sans MS" panose="030F0702030302020204" pitchFamily="66" charset="0"/>
                <a:ea typeface="华文新魏" panose="02010800040101010101" pitchFamily="2" charset="-122"/>
              </a:rPr>
              <a:t>位；</a:t>
            </a:r>
          </a:p>
          <a:p>
            <a:pPr eaLnBrk="1" hangingPunct="1">
              <a:lnSpc>
                <a:spcPct val="150000"/>
              </a:lnSpc>
              <a:spcBef>
                <a:spcPts val="600"/>
              </a:spcBef>
              <a:buNone/>
            </a:pPr>
            <a:r>
              <a:rPr lang="en-US" altLang="zh-CN" sz="2400" dirty="0">
                <a:solidFill>
                  <a:srgbClr val="000099"/>
                </a:solidFill>
                <a:latin typeface="Comic Sans MS" panose="030F0702030302020204" pitchFamily="66" charset="0"/>
                <a:ea typeface="华文新魏" panose="02010800040101010101" pitchFamily="2" charset="-122"/>
              </a:rPr>
              <a:t>4.</a:t>
            </a:r>
            <a:r>
              <a:rPr lang="zh-CN" altLang="en-US" sz="2400" dirty="0">
                <a:solidFill>
                  <a:srgbClr val="000099"/>
                </a:solidFill>
                <a:latin typeface="Comic Sans MS" panose="030F0702030302020204" pitchFamily="66" charset="0"/>
                <a:ea typeface="华文新魏" panose="02010800040101010101" pitchFamily="2" charset="-122"/>
              </a:rPr>
              <a:t>强制</a:t>
            </a:r>
            <a:r>
              <a:rPr lang="en-US" altLang="zh-CN" sz="2400" dirty="0">
                <a:solidFill>
                  <a:srgbClr val="000099"/>
                </a:solidFill>
                <a:latin typeface="Comic Sans MS" panose="030F0702030302020204" pitchFamily="66" charset="0"/>
                <a:ea typeface="华文新魏" panose="02010800040101010101" pitchFamily="2" charset="-122"/>
              </a:rPr>
              <a:t>PC</a:t>
            </a:r>
            <a:r>
              <a:rPr lang="zh-CN" altLang="en-US" sz="2400" dirty="0">
                <a:solidFill>
                  <a:srgbClr val="000099"/>
                </a:solidFill>
                <a:latin typeface="Comic Sans MS" panose="030F0702030302020204" pitchFamily="66" charset="0"/>
                <a:ea typeface="华文新魏" panose="02010800040101010101" pitchFamily="2" charset="-122"/>
              </a:rPr>
              <a:t>从地址</a:t>
            </a:r>
            <a:r>
              <a:rPr lang="en-US" altLang="zh-CN" sz="2400" dirty="0">
                <a:solidFill>
                  <a:schemeClr val="tx1"/>
                </a:solidFill>
                <a:latin typeface="Comic Sans MS" panose="030F0702030302020204" pitchFamily="66" charset="0"/>
                <a:ea typeface="华文新魏" panose="02010800040101010101" pitchFamily="2" charset="-122"/>
              </a:rPr>
              <a:t>0x00</a:t>
            </a:r>
            <a:r>
              <a:rPr lang="zh-CN" altLang="en-US" sz="2400" dirty="0">
                <a:solidFill>
                  <a:srgbClr val="000099"/>
                </a:solidFill>
                <a:latin typeface="Comic Sans MS" panose="030F0702030302020204" pitchFamily="66" charset="0"/>
                <a:ea typeface="华文新魏" panose="02010800040101010101" pitchFamily="2" charset="-122"/>
              </a:rPr>
              <a:t>开始取第一条指令；</a:t>
            </a:r>
          </a:p>
          <a:p>
            <a:pPr eaLnBrk="1" hangingPunct="1">
              <a:lnSpc>
                <a:spcPct val="150000"/>
              </a:lnSpc>
              <a:spcBef>
                <a:spcPts val="600"/>
              </a:spcBef>
              <a:buNone/>
            </a:pPr>
            <a:r>
              <a:rPr lang="en-US" altLang="zh-CN" sz="2400" dirty="0">
                <a:solidFill>
                  <a:srgbClr val="000099"/>
                </a:solidFill>
                <a:latin typeface="Comic Sans MS" panose="030F0702030302020204" pitchFamily="66" charset="0"/>
                <a:ea typeface="华文新魏" panose="02010800040101010101" pitchFamily="2" charset="-122"/>
              </a:rPr>
              <a:t>5.</a:t>
            </a:r>
            <a:r>
              <a:rPr lang="zh-CN" altLang="en-US" sz="2400" dirty="0">
                <a:solidFill>
                  <a:srgbClr val="000099"/>
                </a:solidFill>
                <a:latin typeface="Comic Sans MS" panose="030F0702030302020204" pitchFamily="66" charset="0"/>
                <a:ea typeface="华文新魏" panose="02010800040101010101" pitchFamily="2" charset="-122"/>
              </a:rPr>
              <a:t>返回到</a:t>
            </a:r>
            <a:r>
              <a:rPr lang="en-US" altLang="zh-CN" sz="2400" dirty="0">
                <a:solidFill>
                  <a:schemeClr val="tx1"/>
                </a:solidFill>
                <a:latin typeface="Comic Sans MS" panose="030F0702030302020204" pitchFamily="66" charset="0"/>
                <a:ea typeface="华文新魏" panose="02010800040101010101" pitchFamily="2" charset="-122"/>
              </a:rPr>
              <a:t>ARM</a:t>
            </a:r>
            <a:r>
              <a:rPr lang="zh-CN" altLang="en-US" sz="2400" dirty="0">
                <a:solidFill>
                  <a:schemeClr val="tx1"/>
                </a:solidFill>
                <a:latin typeface="Comic Sans MS" panose="030F0702030302020204" pitchFamily="66" charset="0"/>
                <a:ea typeface="华文新魏" panose="02010800040101010101" pitchFamily="2" charset="-122"/>
              </a:rPr>
              <a:t>状态</a:t>
            </a:r>
            <a:r>
              <a:rPr lang="zh-CN" altLang="en-US" sz="2400" dirty="0">
                <a:solidFill>
                  <a:srgbClr val="000099"/>
                </a:solidFill>
                <a:latin typeface="Comic Sans MS" panose="030F0702030302020204" pitchFamily="66" charset="0"/>
                <a:ea typeface="华文新魏" panose="02010800040101010101" pitchFamily="2" charset="-122"/>
              </a:rPr>
              <a:t>并恢复执行；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14313" y="285750"/>
            <a:ext cx="8805862" cy="642938"/>
          </a:xfrm>
        </p:spPr>
        <p:txBody>
          <a:bodyPr vert="horz" wrap="square" lIns="91440" tIns="45720" rIns="91440" bIns="45720" anchor="b"/>
          <a:lstStyle/>
          <a:p>
            <a:r>
              <a:rPr lang="zh-CN" altLang="en-US" sz="3200" b="1" dirty="0">
                <a:solidFill>
                  <a:schemeClr val="tx1"/>
                </a:solidFill>
              </a:rPr>
              <a:t>中止异常</a:t>
            </a:r>
            <a:r>
              <a:rPr lang="en-US" altLang="zh-CN" sz="3200" b="1" dirty="0">
                <a:solidFill>
                  <a:schemeClr val="tx1"/>
                </a:solidFill>
              </a:rPr>
              <a:t>Abort</a:t>
            </a:r>
          </a:p>
        </p:txBody>
      </p:sp>
      <p:sp>
        <p:nvSpPr>
          <p:cNvPr id="3" name="内容占位符 2"/>
          <p:cNvSpPr>
            <a:spLocks noGrp="1"/>
          </p:cNvSpPr>
          <p:nvPr>
            <p:ph idx="1"/>
          </p:nvPr>
        </p:nvSpPr>
        <p:spPr>
          <a:xfrm>
            <a:off x="142875" y="1071563"/>
            <a:ext cx="8501063" cy="5500687"/>
          </a:xfrm>
        </p:spPr>
        <p:txBody>
          <a:bodyPr vert="horz" wrap="square" lIns="91440" tIns="45720" rIns="91440" bIns="45720" anchor="t"/>
          <a:lstStyle/>
          <a:p>
            <a:pPr>
              <a:spcBef>
                <a:spcPts val="1200"/>
              </a:spcBef>
              <a:buClr>
                <a:srgbClr val="000099"/>
              </a:buClr>
              <a:buFont typeface="Comic Sans MS" panose="030F0702030302020204" pitchFamily="66" charset="0"/>
              <a:buAutoNum type="arabicPeriod"/>
            </a:pPr>
            <a:r>
              <a:rPr lang="zh-CN" altLang="en-US" sz="2400" dirty="0">
                <a:solidFill>
                  <a:srgbClr val="000099"/>
                </a:solidFill>
                <a:latin typeface="华文新魏" panose="02010800040101010101" pitchFamily="2" charset="-122"/>
                <a:ea typeface="华文新魏" panose="02010800040101010101" pitchFamily="2" charset="-122"/>
              </a:rPr>
              <a:t>中止异常包括</a:t>
            </a:r>
            <a:r>
              <a:rPr lang="zh-CN" altLang="en-US" sz="2400" dirty="0">
                <a:solidFill>
                  <a:schemeClr val="tx1"/>
                </a:solidFill>
                <a:latin typeface="华文新魏" panose="02010800040101010101" pitchFamily="2" charset="-122"/>
                <a:ea typeface="华文新魏" panose="02010800040101010101" pitchFamily="2" charset="-122"/>
              </a:rPr>
              <a:t>指令预取中止和数据中止</a:t>
            </a:r>
            <a:r>
              <a:rPr lang="zh-CN" altLang="en-US" sz="2400" dirty="0">
                <a:solidFill>
                  <a:srgbClr val="000099"/>
                </a:solidFill>
                <a:latin typeface="华文新魏" panose="02010800040101010101" pitchFamily="2" charset="-122"/>
                <a:ea typeface="华文新魏" panose="02010800040101010101" pitchFamily="2" charset="-122"/>
              </a:rPr>
              <a:t>；</a:t>
            </a:r>
            <a:endParaRPr lang="en-US" altLang="zh-CN" sz="2400" dirty="0">
              <a:solidFill>
                <a:srgbClr val="000099"/>
              </a:solidFill>
              <a:latin typeface="华文新魏" panose="02010800040101010101" pitchFamily="2" charset="-122"/>
              <a:ea typeface="华文新魏" panose="02010800040101010101" pitchFamily="2" charset="-122"/>
            </a:endParaRPr>
          </a:p>
          <a:p>
            <a:pPr marL="897255" lvl="1" indent="-266700">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预取中止时，</a:t>
            </a:r>
            <a:r>
              <a:rPr lang="en-US" altLang="zh-CN" sz="2400" dirty="0">
                <a:solidFill>
                  <a:srgbClr val="000099"/>
                </a:solidFill>
                <a:latin typeface="华文新魏" panose="02010800040101010101" pitchFamily="2" charset="-122"/>
                <a:ea typeface="华文新魏" panose="02010800040101010101" pitchFamily="2" charset="-122"/>
              </a:rPr>
              <a:t>ARM</a:t>
            </a:r>
            <a:r>
              <a:rPr lang="zh-CN" altLang="en-US" sz="2400" dirty="0">
                <a:solidFill>
                  <a:srgbClr val="000099"/>
                </a:solidFill>
                <a:latin typeface="华文新魏" panose="02010800040101010101" pitchFamily="2" charset="-122"/>
                <a:ea typeface="华文新魏" panose="02010800040101010101" pitchFamily="2" charset="-122"/>
              </a:rPr>
              <a:t>将预取的指令标记为无效，但在指令到达流水线的执行阶段时才进入异常。如果指令在流水线中因为发生分支而没有被执行，中止将不会发生。</a:t>
            </a:r>
            <a:endParaRPr lang="en-US" altLang="zh-CN" sz="2400" dirty="0">
              <a:solidFill>
                <a:srgbClr val="000099"/>
              </a:solidFill>
              <a:latin typeface="华文新魏" panose="02010800040101010101" pitchFamily="2" charset="-122"/>
              <a:ea typeface="华文新魏" panose="02010800040101010101" pitchFamily="2" charset="-122"/>
            </a:endParaRPr>
          </a:p>
          <a:p>
            <a:pPr marL="897255" lvl="1" indent="-266700">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数据中止时，数据访问被记为无效，中止程序应根据中止原因作出处理，使数据可以被访问。</a:t>
            </a:r>
            <a:endParaRPr lang="en-US" altLang="zh-CN" sz="2400" dirty="0">
              <a:solidFill>
                <a:srgbClr val="000099"/>
              </a:solidFill>
              <a:latin typeface="华文新魏" panose="02010800040101010101" pitchFamily="2" charset="-122"/>
              <a:ea typeface="华文新魏" panose="02010800040101010101" pitchFamily="2" charset="-122"/>
            </a:endParaRPr>
          </a:p>
          <a:p>
            <a:pPr>
              <a:lnSpc>
                <a:spcPct val="150000"/>
              </a:lnSpc>
              <a:spcBef>
                <a:spcPts val="1200"/>
              </a:spcBef>
              <a:buClr>
                <a:srgbClr val="000099"/>
              </a:buClr>
              <a:buFont typeface="Comic Sans MS" panose="030F0702030302020204" pitchFamily="66" charset="0"/>
              <a:buAutoNum type="arabicPeriod"/>
            </a:pPr>
            <a:r>
              <a:rPr lang="zh-CN" altLang="en-US" sz="2400" dirty="0">
                <a:solidFill>
                  <a:srgbClr val="000099"/>
                </a:solidFill>
                <a:latin typeface="华文新魏" panose="02010800040101010101" pitchFamily="2" charset="-122"/>
                <a:ea typeface="华文新魏" panose="02010800040101010101" pitchFamily="2" charset="-122"/>
              </a:rPr>
              <a:t>中止异常表示对存储器的访问失败，这种机制实际保证了</a:t>
            </a:r>
            <a:r>
              <a:rPr lang="zh-CN" altLang="en-US" sz="2400" dirty="0">
                <a:solidFill>
                  <a:schemeClr val="tx1"/>
                </a:solidFill>
                <a:latin typeface="华文新魏" panose="02010800040101010101" pitchFamily="2" charset="-122"/>
                <a:ea typeface="华文新魏" panose="02010800040101010101" pitchFamily="2" charset="-122"/>
              </a:rPr>
              <a:t>虚拟存储技术</a:t>
            </a:r>
            <a:r>
              <a:rPr lang="zh-CN" altLang="en-US" sz="2400" dirty="0">
                <a:solidFill>
                  <a:srgbClr val="000099"/>
                </a:solidFill>
                <a:latin typeface="华文新魏" panose="02010800040101010101" pitchFamily="2" charset="-122"/>
                <a:ea typeface="华文新魏" panose="02010800040101010101" pitchFamily="2" charset="-122"/>
              </a:rPr>
              <a:t>的实现。</a:t>
            </a:r>
            <a:endParaRPr lang="zh-CN" altLang="en-US" sz="24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14313" y="214313"/>
            <a:ext cx="8805862" cy="642937"/>
          </a:xfrm>
        </p:spPr>
        <p:txBody>
          <a:bodyPr vert="horz" wrap="square" lIns="91440" tIns="45720" rIns="91440" bIns="45720" anchor="b"/>
          <a:lstStyle/>
          <a:p>
            <a:r>
              <a:rPr lang="zh-CN" altLang="en-US" sz="2800" b="1" dirty="0">
                <a:solidFill>
                  <a:schemeClr val="tx1"/>
                </a:solidFill>
              </a:rPr>
              <a:t>中断异常（</a:t>
            </a:r>
            <a:r>
              <a:rPr lang="en-US" altLang="zh-CN" sz="2800" b="1" dirty="0">
                <a:solidFill>
                  <a:schemeClr val="tx1"/>
                </a:solidFill>
              </a:rPr>
              <a:t>IRQ</a:t>
            </a:r>
            <a:r>
              <a:rPr lang="zh-CN" altLang="en-US" sz="2800" b="1" dirty="0">
                <a:solidFill>
                  <a:schemeClr val="tx1"/>
                </a:solidFill>
              </a:rPr>
              <a:t>、</a:t>
            </a:r>
            <a:r>
              <a:rPr lang="en-US" altLang="zh-CN" sz="2800" b="1" dirty="0">
                <a:solidFill>
                  <a:schemeClr val="tx1"/>
                </a:solidFill>
              </a:rPr>
              <a:t>FIQ</a:t>
            </a:r>
            <a:r>
              <a:rPr lang="zh-CN" altLang="en-US" sz="2800" b="1" dirty="0">
                <a:solidFill>
                  <a:schemeClr val="tx1"/>
                </a:solidFill>
              </a:rPr>
              <a:t>）</a:t>
            </a:r>
          </a:p>
        </p:txBody>
      </p:sp>
      <p:sp>
        <p:nvSpPr>
          <p:cNvPr id="3" name="内容占位符 2"/>
          <p:cNvSpPr>
            <a:spLocks noGrp="1"/>
          </p:cNvSpPr>
          <p:nvPr>
            <p:ph idx="1"/>
          </p:nvPr>
        </p:nvSpPr>
        <p:spPr>
          <a:xfrm>
            <a:off x="142875" y="1000125"/>
            <a:ext cx="8613140" cy="5857875"/>
          </a:xfrm>
        </p:spPr>
        <p:txBody>
          <a:bodyPr vert="horz" wrap="square" lIns="91440" tIns="45720" rIns="91440" bIns="45720" anchor="t"/>
          <a:lstStyle/>
          <a:p>
            <a:pPr>
              <a:lnSpc>
                <a:spcPct val="1500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中断请求（</a:t>
            </a:r>
            <a:r>
              <a:rPr lang="en-US" altLang="zh-CN" sz="2400" dirty="0">
                <a:solidFill>
                  <a:srgbClr val="000099"/>
                </a:solidFill>
                <a:latin typeface="华文新魏" panose="02010800040101010101" pitchFamily="2" charset="-122"/>
                <a:ea typeface="华文新魏" panose="02010800040101010101" pitchFamily="2" charset="-122"/>
              </a:rPr>
              <a:t>IRQ</a:t>
            </a:r>
            <a:r>
              <a:rPr lang="zh-CN" altLang="en-US" sz="2400" dirty="0">
                <a:solidFill>
                  <a:srgbClr val="000099"/>
                </a:solidFill>
                <a:latin typeface="华文新魏" panose="02010800040101010101" pitchFamily="2" charset="-122"/>
                <a:ea typeface="华文新魏" panose="02010800040101010101" pitchFamily="2" charset="-122"/>
              </a:rPr>
              <a:t>）是一个由</a:t>
            </a:r>
            <a:r>
              <a:rPr lang="en-US" altLang="zh-CN" sz="2400" dirty="0">
                <a:solidFill>
                  <a:srgbClr val="000099"/>
                </a:solidFill>
                <a:latin typeface="华文新魏" panose="02010800040101010101" pitchFamily="2" charset="-122"/>
                <a:ea typeface="华文新魏" panose="02010800040101010101" pitchFamily="2" charset="-122"/>
              </a:rPr>
              <a:t>nIRQ</a:t>
            </a:r>
            <a:r>
              <a:rPr lang="zh-CN" altLang="en-US" sz="2400" dirty="0">
                <a:solidFill>
                  <a:srgbClr val="000099"/>
                </a:solidFill>
                <a:latin typeface="华文新魏" panose="02010800040101010101" pitchFamily="2" charset="-122"/>
                <a:ea typeface="华文新魏" panose="02010800040101010101" pitchFamily="2" charset="-122"/>
              </a:rPr>
              <a:t>引脚信号低电平所产生的</a:t>
            </a:r>
            <a:r>
              <a:rPr lang="zh-CN" altLang="en-US" sz="2400" dirty="0">
                <a:solidFill>
                  <a:srgbClr val="C00000"/>
                </a:solidFill>
                <a:latin typeface="华文新魏" panose="02010800040101010101" pitchFamily="2" charset="-122"/>
                <a:ea typeface="华文新魏" panose="02010800040101010101" pitchFamily="2" charset="-122"/>
              </a:rPr>
              <a:t>正常中断</a:t>
            </a:r>
            <a:r>
              <a:rPr lang="zh-CN" altLang="en-US" sz="2400" dirty="0">
                <a:solidFill>
                  <a:srgbClr val="000099"/>
                </a:solidFill>
                <a:latin typeface="华文新魏" panose="02010800040101010101" pitchFamily="2" charset="-122"/>
                <a:ea typeface="华文新魏" panose="02010800040101010101" pitchFamily="2" charset="-122"/>
              </a:rPr>
              <a:t>（</a:t>
            </a:r>
            <a:r>
              <a:rPr lang="en-US" altLang="zh-CN" sz="2400" dirty="0">
                <a:solidFill>
                  <a:srgbClr val="000099"/>
                </a:solidFill>
                <a:latin typeface="华文新魏" panose="02010800040101010101" pitchFamily="2" charset="-122"/>
                <a:ea typeface="华文新魏" panose="02010800040101010101" pitchFamily="2" charset="-122"/>
              </a:rPr>
              <a:t>nIRQ</a:t>
            </a:r>
            <a:r>
              <a:rPr lang="zh-CN" altLang="en-US" sz="2400" dirty="0">
                <a:solidFill>
                  <a:srgbClr val="000099"/>
                </a:solidFill>
                <a:latin typeface="华文新魏" panose="02010800040101010101" pitchFamily="2" charset="-122"/>
                <a:ea typeface="华文新魏" panose="02010800040101010101" pitchFamily="2" charset="-122"/>
              </a:rPr>
              <a:t>是内核信号，对用户不可见）。</a:t>
            </a:r>
            <a:r>
              <a:rPr lang="en-US" altLang="zh-CN" sz="2400" dirty="0">
                <a:solidFill>
                  <a:srgbClr val="000099"/>
                </a:solidFill>
                <a:latin typeface="华文新魏" panose="02010800040101010101" pitchFamily="2" charset="-122"/>
                <a:ea typeface="华文新魏" panose="02010800040101010101" pitchFamily="2" charset="-122"/>
              </a:rPr>
              <a:t>IRQ</a:t>
            </a:r>
            <a:r>
              <a:rPr lang="zh-CN" altLang="en-US" sz="2400" dirty="0">
                <a:solidFill>
                  <a:srgbClr val="000099"/>
                </a:solidFill>
                <a:latin typeface="华文新魏" panose="02010800040101010101" pitchFamily="2" charset="-122"/>
                <a:ea typeface="华文新魏" panose="02010800040101010101" pitchFamily="2" charset="-122"/>
              </a:rPr>
              <a:t>的优先级低于</a:t>
            </a:r>
            <a:r>
              <a:rPr lang="en-US" altLang="zh-CN" sz="2400" dirty="0">
                <a:solidFill>
                  <a:srgbClr val="000099"/>
                </a:solidFill>
                <a:latin typeface="华文新魏" panose="02010800040101010101" pitchFamily="2" charset="-122"/>
                <a:ea typeface="华文新魏" panose="02010800040101010101" pitchFamily="2" charset="-122"/>
              </a:rPr>
              <a:t>FIQ</a:t>
            </a:r>
            <a:r>
              <a:rPr lang="zh-CN" altLang="en-US" sz="2400" dirty="0">
                <a:solidFill>
                  <a:srgbClr val="000099"/>
                </a:solidFill>
                <a:latin typeface="华文新魏" panose="02010800040101010101" pitchFamily="2" charset="-122"/>
                <a:ea typeface="华文新魏" panose="02010800040101010101" pitchFamily="2" charset="-122"/>
              </a:rPr>
              <a:t>，对于</a:t>
            </a:r>
            <a:r>
              <a:rPr lang="en-US" altLang="zh-CN" sz="2400" dirty="0">
                <a:solidFill>
                  <a:srgbClr val="000099"/>
                </a:solidFill>
                <a:latin typeface="华文新魏" panose="02010800040101010101" pitchFamily="2" charset="-122"/>
                <a:ea typeface="华文新魏" panose="02010800040101010101" pitchFamily="2" charset="-122"/>
              </a:rPr>
              <a:t>FIQ</a:t>
            </a:r>
            <a:r>
              <a:rPr lang="zh-CN" altLang="en-US" sz="2400" dirty="0">
                <a:solidFill>
                  <a:srgbClr val="000099"/>
                </a:solidFill>
                <a:latin typeface="华文新魏" panose="02010800040101010101" pitchFamily="2" charset="-122"/>
                <a:ea typeface="华文新魏" panose="02010800040101010101" pitchFamily="2" charset="-122"/>
              </a:rPr>
              <a:t>异常它是被屏蔽的。在一个特权模式中可通过置位</a:t>
            </a:r>
            <a:r>
              <a:rPr lang="en-US" altLang="zh-CN" sz="2400" dirty="0">
                <a:solidFill>
                  <a:srgbClr val="000099"/>
                </a:solidFill>
                <a:latin typeface="华文新魏" panose="02010800040101010101" pitchFamily="2" charset="-122"/>
                <a:ea typeface="华文新魏" panose="02010800040101010101" pitchFamily="2" charset="-122"/>
              </a:rPr>
              <a:t>CPSR</a:t>
            </a:r>
            <a:r>
              <a:rPr lang="zh-CN" altLang="en-US" sz="2400" dirty="0">
                <a:solidFill>
                  <a:srgbClr val="000099"/>
                </a:solidFill>
                <a:latin typeface="华文新魏" panose="02010800040101010101" pitchFamily="2" charset="-122"/>
                <a:ea typeface="华文新魏" panose="02010800040101010101" pitchFamily="2" charset="-122"/>
              </a:rPr>
              <a:t>中的</a:t>
            </a:r>
            <a:r>
              <a:rPr lang="en-US" altLang="zh-CN" sz="2400" dirty="0">
                <a:solidFill>
                  <a:srgbClr val="000099"/>
                </a:solidFill>
                <a:latin typeface="华文新魏" panose="02010800040101010101" pitchFamily="2" charset="-122"/>
                <a:ea typeface="华文新魏" panose="02010800040101010101" pitchFamily="2" charset="-122"/>
              </a:rPr>
              <a:t>I </a:t>
            </a:r>
            <a:r>
              <a:rPr lang="zh-CN" altLang="en-US" sz="2400" dirty="0">
                <a:solidFill>
                  <a:srgbClr val="000099"/>
                </a:solidFill>
                <a:latin typeface="华文新魏" panose="02010800040101010101" pitchFamily="2" charset="-122"/>
                <a:ea typeface="华文新魏" panose="02010800040101010101" pitchFamily="2" charset="-122"/>
              </a:rPr>
              <a:t>位来禁止</a:t>
            </a:r>
            <a:r>
              <a:rPr lang="en-US" altLang="zh-CN" sz="2400" dirty="0">
                <a:solidFill>
                  <a:srgbClr val="000099"/>
                </a:solidFill>
                <a:latin typeface="华文新魏" panose="02010800040101010101" pitchFamily="2" charset="-122"/>
                <a:ea typeface="华文新魏" panose="02010800040101010101" pitchFamily="2" charset="-122"/>
              </a:rPr>
              <a:t>IRQ</a:t>
            </a:r>
            <a:r>
              <a:rPr lang="zh-CN" altLang="en-US" sz="2400" dirty="0">
                <a:solidFill>
                  <a:srgbClr val="000099"/>
                </a:solidFill>
                <a:latin typeface="华文新魏" panose="02010800040101010101" pitchFamily="2" charset="-122"/>
                <a:ea typeface="华文新魏" panose="02010800040101010101" pitchFamily="2" charset="-122"/>
              </a:rPr>
              <a:t>。</a:t>
            </a:r>
            <a:endParaRPr lang="en-US" altLang="zh-CN" sz="2400" dirty="0">
              <a:solidFill>
                <a:srgbClr val="000099"/>
              </a:solidFill>
              <a:latin typeface="华文新魏" panose="02010800040101010101" pitchFamily="2" charset="-122"/>
              <a:ea typeface="华文新魏" panose="02010800040101010101" pitchFamily="2" charset="-122"/>
            </a:endParaRPr>
          </a:p>
          <a:p>
            <a:pPr>
              <a:lnSpc>
                <a:spcPct val="1500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快速中断请求</a:t>
            </a:r>
            <a:r>
              <a:rPr lang="en-US" altLang="zh-CN" sz="2400" dirty="0">
                <a:solidFill>
                  <a:srgbClr val="000099"/>
                </a:solidFill>
                <a:latin typeface="华文新魏" panose="02010800040101010101" pitchFamily="2" charset="-122"/>
                <a:ea typeface="华文新魏" panose="02010800040101010101" pitchFamily="2" charset="-122"/>
              </a:rPr>
              <a:t>(FIQ)</a:t>
            </a:r>
            <a:r>
              <a:rPr lang="zh-CN" altLang="en-US" sz="2400" dirty="0">
                <a:solidFill>
                  <a:srgbClr val="000099"/>
                </a:solidFill>
                <a:latin typeface="华文新魏" panose="02010800040101010101" pitchFamily="2" charset="-122"/>
                <a:ea typeface="华文新魏" panose="02010800040101010101" pitchFamily="2" charset="-122"/>
              </a:rPr>
              <a:t>适用于对一个突发事件的快速响应。</a:t>
            </a:r>
            <a:r>
              <a:rPr lang="en-US" altLang="zh-CN" sz="2400" dirty="0">
                <a:solidFill>
                  <a:srgbClr val="000099"/>
                </a:solidFill>
                <a:latin typeface="华文新魏" panose="02010800040101010101" pitchFamily="2" charset="-122"/>
                <a:ea typeface="华文新魏" panose="02010800040101010101" pitchFamily="2" charset="-122"/>
              </a:rPr>
              <a:t>ARM</a:t>
            </a:r>
            <a:r>
              <a:rPr lang="zh-CN" altLang="en-US" sz="2400" dirty="0">
                <a:solidFill>
                  <a:srgbClr val="000099"/>
                </a:solidFill>
                <a:latin typeface="华文新魏" panose="02010800040101010101" pitchFamily="2" charset="-122"/>
                <a:ea typeface="华文新魏" panose="02010800040101010101" pitchFamily="2" charset="-122"/>
              </a:rPr>
              <a:t>状态中</a:t>
            </a:r>
            <a:r>
              <a:rPr lang="en-US" altLang="zh-CN" sz="2400" dirty="0">
                <a:solidFill>
                  <a:srgbClr val="000099"/>
                </a:solidFill>
                <a:latin typeface="华文新魏" panose="02010800040101010101" pitchFamily="2" charset="-122"/>
                <a:ea typeface="华文新魏" panose="02010800040101010101" pitchFamily="2" charset="-122"/>
              </a:rPr>
              <a:t>FIQ</a:t>
            </a:r>
            <a:r>
              <a:rPr lang="zh-CN" altLang="en-US" sz="2400" dirty="0">
                <a:solidFill>
                  <a:srgbClr val="000099"/>
                </a:solidFill>
                <a:latin typeface="华文新魏" panose="02010800040101010101" pitchFamily="2" charset="-122"/>
                <a:ea typeface="华文新魏" panose="02010800040101010101" pitchFamily="2" charset="-122"/>
              </a:rPr>
              <a:t>模式多设置了</a:t>
            </a:r>
            <a:r>
              <a:rPr lang="en-US" altLang="zh-CN" sz="2400" dirty="0">
                <a:solidFill>
                  <a:srgbClr val="000099"/>
                </a:solidFill>
                <a:latin typeface="华文新魏" panose="02010800040101010101" pitchFamily="2" charset="-122"/>
                <a:ea typeface="华文新魏" panose="02010800040101010101" pitchFamily="2" charset="-122"/>
              </a:rPr>
              <a:t>7</a:t>
            </a:r>
            <a:r>
              <a:rPr lang="zh-CN" altLang="en-US" sz="2400" dirty="0">
                <a:solidFill>
                  <a:srgbClr val="000099"/>
                </a:solidFill>
                <a:latin typeface="华文新魏" panose="02010800040101010101" pitchFamily="2" charset="-122"/>
                <a:ea typeface="华文新魏" panose="02010800040101010101" pitchFamily="2" charset="-122"/>
              </a:rPr>
              <a:t>个分组寄存器（</a:t>
            </a:r>
            <a:r>
              <a:rPr lang="en-US" altLang="zh-CN" sz="2400" dirty="0">
                <a:solidFill>
                  <a:srgbClr val="000099"/>
                </a:solidFill>
                <a:latin typeface="华文新魏" panose="02010800040101010101" pitchFamily="2" charset="-122"/>
                <a:ea typeface="华文新魏" panose="02010800040101010101" pitchFamily="2" charset="-122"/>
              </a:rPr>
              <a:t>R8_fiq~R14_fiq</a:t>
            </a:r>
            <a:r>
              <a:rPr lang="zh-CN" altLang="en-US" sz="2400" dirty="0">
                <a:solidFill>
                  <a:srgbClr val="000099"/>
                </a:solidFill>
                <a:latin typeface="华文新魏" panose="02010800040101010101" pitchFamily="2" charset="-122"/>
                <a:ea typeface="华文新魏" panose="02010800040101010101" pitchFamily="2" charset="-122"/>
              </a:rPr>
              <a:t>）可</a:t>
            </a:r>
            <a:r>
              <a:rPr lang="zh-CN" altLang="en-US" sz="2400" dirty="0">
                <a:solidFill>
                  <a:srgbClr val="C00000"/>
                </a:solidFill>
                <a:latin typeface="华文新魏" panose="02010800040101010101" pitchFamily="2" charset="-122"/>
                <a:ea typeface="华文新魏" panose="02010800040101010101" pitchFamily="2" charset="-122"/>
              </a:rPr>
              <a:t>加速上下文切换的速度</a:t>
            </a:r>
            <a:r>
              <a:rPr lang="zh-CN" altLang="en-US" sz="2400" dirty="0">
                <a:solidFill>
                  <a:srgbClr val="000099"/>
                </a:solidFill>
                <a:latin typeface="华文新魏" panose="02010800040101010101" pitchFamily="2" charset="-122"/>
                <a:ea typeface="华文新魏" panose="02010800040101010101" pitchFamily="2" charset="-122"/>
              </a:rPr>
              <a:t>。在一个特权模式中可通过置位</a:t>
            </a:r>
            <a:r>
              <a:rPr lang="en-US" altLang="zh-CN" sz="2400" dirty="0">
                <a:solidFill>
                  <a:srgbClr val="000099"/>
                </a:solidFill>
                <a:latin typeface="华文新魏" panose="02010800040101010101" pitchFamily="2" charset="-122"/>
                <a:ea typeface="华文新魏" panose="02010800040101010101" pitchFamily="2" charset="-122"/>
              </a:rPr>
              <a:t>CPSR</a:t>
            </a:r>
            <a:r>
              <a:rPr lang="zh-CN" altLang="en-US" sz="2400" dirty="0">
                <a:solidFill>
                  <a:srgbClr val="000099"/>
                </a:solidFill>
                <a:latin typeface="华文新魏" panose="02010800040101010101" pitchFamily="2" charset="-122"/>
                <a:ea typeface="华文新魏" panose="02010800040101010101" pitchFamily="2" charset="-122"/>
              </a:rPr>
              <a:t>中的</a:t>
            </a:r>
            <a:r>
              <a:rPr lang="en-US" altLang="zh-CN" sz="2400" dirty="0">
                <a:solidFill>
                  <a:srgbClr val="000099"/>
                </a:solidFill>
                <a:latin typeface="华文新魏" panose="02010800040101010101" pitchFamily="2" charset="-122"/>
                <a:ea typeface="华文新魏" panose="02010800040101010101" pitchFamily="2" charset="-122"/>
              </a:rPr>
              <a:t>F</a:t>
            </a:r>
            <a:r>
              <a:rPr lang="zh-CN" altLang="en-US" sz="2400" dirty="0">
                <a:solidFill>
                  <a:srgbClr val="000099"/>
                </a:solidFill>
                <a:latin typeface="华文新魏" panose="02010800040101010101" pitchFamily="2" charset="-122"/>
                <a:ea typeface="华文新魏" panose="02010800040101010101" pitchFamily="2" charset="-122"/>
              </a:rPr>
              <a:t>位来禁止</a:t>
            </a:r>
            <a:r>
              <a:rPr lang="en-US" altLang="zh-CN" sz="2400" dirty="0">
                <a:solidFill>
                  <a:srgbClr val="000099"/>
                </a:solidFill>
                <a:latin typeface="华文新魏" panose="02010800040101010101" pitchFamily="2" charset="-122"/>
                <a:ea typeface="华文新魏" panose="02010800040101010101" pitchFamily="2" charset="-122"/>
              </a:rPr>
              <a:t>FIQ</a:t>
            </a:r>
            <a:r>
              <a:rPr lang="zh-CN" altLang="en-US" sz="2400" dirty="0">
                <a:solidFill>
                  <a:srgbClr val="000099"/>
                </a:solidFill>
                <a:latin typeface="华文新魏" panose="02010800040101010101" pitchFamily="2" charset="-122"/>
                <a:ea typeface="华文新魏" panose="02010800040101010101" pitchFamily="2" charset="-122"/>
              </a:rPr>
              <a:t>异常。</a:t>
            </a:r>
            <a:endParaRPr lang="zh-CN" altLang="en-US" sz="24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42875" y="-73342"/>
            <a:ext cx="8805863" cy="1000125"/>
          </a:xfrm>
        </p:spPr>
        <p:txBody>
          <a:bodyPr vert="horz" wrap="square" lIns="91440" tIns="45720" rIns="91440" bIns="45720" anchor="b"/>
          <a:lstStyle/>
          <a:p>
            <a:r>
              <a:rPr lang="zh-CN" altLang="en-US" sz="2800" b="1" dirty="0">
                <a:solidFill>
                  <a:schemeClr val="tx1"/>
                </a:solidFill>
              </a:rPr>
              <a:t>未定义指令异常</a:t>
            </a:r>
          </a:p>
        </p:txBody>
      </p:sp>
      <p:sp>
        <p:nvSpPr>
          <p:cNvPr id="40966" name="Rectangle 6"/>
          <p:cNvSpPr/>
          <p:nvPr/>
        </p:nvSpPr>
        <p:spPr>
          <a:xfrm>
            <a:off x="643255" y="1643380"/>
            <a:ext cx="7572375" cy="3272155"/>
          </a:xfrm>
          <a:prstGeom prst="rect">
            <a:avLst/>
          </a:prstGeom>
          <a:noFill/>
          <a:ln w="9525">
            <a:noFill/>
          </a:ln>
        </p:spPr>
        <p:txBody>
          <a:bodyPr/>
          <a:lstStyle/>
          <a:p>
            <a:pPr marL="571500" indent="-571500" eaLnBrk="0" hangingPunct="0">
              <a:lnSpc>
                <a:spcPts val="5000"/>
              </a:lnSpc>
              <a:spcBef>
                <a:spcPts val="1200"/>
              </a:spcBef>
              <a:buClr>
                <a:srgbClr val="000099"/>
              </a:buClr>
              <a:buFont typeface="Wingdings" panose="05000000000000000000" pitchFamily="2" charset="2"/>
              <a:buChar char="Ø"/>
            </a:pPr>
            <a:r>
              <a:rPr lang="zh-CN" altLang="en-US" sz="2400" b="1" dirty="0">
                <a:solidFill>
                  <a:srgbClr val="000099"/>
                </a:solidFill>
                <a:latin typeface="华文新魏" panose="02010800040101010101" pitchFamily="2" charset="-122"/>
                <a:ea typeface="华文新魏" panose="02010800040101010101" pitchFamily="2" charset="-122"/>
              </a:rPr>
              <a:t>当</a:t>
            </a:r>
            <a:r>
              <a:rPr lang="en-US" altLang="zh-CN" sz="2400" b="1" dirty="0">
                <a:solidFill>
                  <a:srgbClr val="000099"/>
                </a:solidFill>
                <a:latin typeface="华文新魏" panose="02010800040101010101" pitchFamily="2" charset="-122"/>
                <a:ea typeface="华文新魏" panose="02010800040101010101" pitchFamily="2" charset="-122"/>
              </a:rPr>
              <a:t>ARM</a:t>
            </a:r>
            <a:r>
              <a:rPr lang="zh-CN" altLang="en-US" sz="2400" b="1" dirty="0">
                <a:solidFill>
                  <a:srgbClr val="000099"/>
                </a:solidFill>
                <a:latin typeface="华文新魏" panose="02010800040101010101" pitchFamily="2" charset="-122"/>
                <a:ea typeface="华文新魏" panose="02010800040101010101" pitchFamily="2" charset="-122"/>
              </a:rPr>
              <a:t>处理器遇到一条自己和系统内任何协处理器都无法处理的指令时，将产生未定义指令陷阱。</a:t>
            </a:r>
          </a:p>
          <a:p>
            <a:pPr marL="571500" indent="-571500" eaLnBrk="0" hangingPunct="0">
              <a:lnSpc>
                <a:spcPts val="5000"/>
              </a:lnSpc>
              <a:spcBef>
                <a:spcPts val="1200"/>
              </a:spcBef>
              <a:buClr>
                <a:srgbClr val="000099"/>
              </a:buClr>
              <a:buFont typeface="Wingdings" panose="05000000000000000000" pitchFamily="2" charset="2"/>
              <a:buChar char="Ø"/>
            </a:pPr>
            <a:r>
              <a:rPr lang="zh-CN" altLang="en-US" sz="2400" b="1" dirty="0">
                <a:solidFill>
                  <a:srgbClr val="000099"/>
                </a:solidFill>
                <a:latin typeface="华文新魏" panose="02010800040101010101" pitchFamily="2" charset="-122"/>
                <a:ea typeface="华文新魏" panose="02010800040101010101" pitchFamily="2" charset="-122"/>
              </a:rPr>
              <a:t>软件可使用这一机制通过模拟未定义的协处理器指令来</a:t>
            </a:r>
            <a:r>
              <a:rPr lang="zh-CN" altLang="en-US" sz="2400" b="1" dirty="0">
                <a:solidFill>
                  <a:schemeClr val="tx1"/>
                </a:solidFill>
                <a:latin typeface="华文新魏" panose="02010800040101010101" pitchFamily="2" charset="-122"/>
                <a:ea typeface="华文新魏" panose="02010800040101010101" pitchFamily="2" charset="-122"/>
              </a:rPr>
              <a:t>扩展</a:t>
            </a:r>
            <a:r>
              <a:rPr lang="en-US" altLang="zh-CN" sz="2400" b="1" dirty="0">
                <a:solidFill>
                  <a:schemeClr val="tx1"/>
                </a:solidFill>
                <a:latin typeface="华文新魏" panose="02010800040101010101" pitchFamily="2" charset="-122"/>
                <a:ea typeface="华文新魏" panose="02010800040101010101" pitchFamily="2" charset="-122"/>
              </a:rPr>
              <a:t>ARM</a:t>
            </a:r>
            <a:r>
              <a:rPr lang="zh-CN" altLang="en-US" sz="2400" b="1" dirty="0">
                <a:solidFill>
                  <a:schemeClr val="tx1"/>
                </a:solidFill>
                <a:latin typeface="华文新魏" panose="02010800040101010101" pitchFamily="2" charset="-122"/>
                <a:ea typeface="华文新魏" panose="02010800040101010101" pitchFamily="2" charset="-122"/>
              </a:rPr>
              <a:t>指令集</a:t>
            </a:r>
            <a:r>
              <a:rPr lang="zh-CN" altLang="en-US" sz="2400" b="1" dirty="0">
                <a:solidFill>
                  <a:srgbClr val="000099"/>
                </a:solidFill>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dissolve">
                                      <p:cBhvr>
                                        <p:cTn id="7" dur="500"/>
                                        <p:tgtEl>
                                          <p:spTgt spid="409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6">
                                            <p:txEl>
                                              <p:pRg st="1" end="1"/>
                                            </p:txEl>
                                          </p:spTgt>
                                        </p:tgtEl>
                                        <p:attrNameLst>
                                          <p:attrName>style.visibility</p:attrName>
                                        </p:attrNameLst>
                                      </p:cBhvr>
                                      <p:to>
                                        <p:strVal val="visible"/>
                                      </p:to>
                                    </p:set>
                                    <p:animEffect transition="in" filter="dissolve">
                                      <p:cBhvr>
                                        <p:cTn id="12" dur="500"/>
                                        <p:tgtEl>
                                          <p:spTgt spid="409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38138" y="249873"/>
            <a:ext cx="8805862" cy="642937"/>
          </a:xfrm>
        </p:spPr>
        <p:txBody>
          <a:bodyPr vert="horz" wrap="square" lIns="91440" tIns="45720" rIns="91440" bIns="45720" anchor="b"/>
          <a:lstStyle/>
          <a:p>
            <a:r>
              <a:rPr lang="zh-CN" altLang="en-US" sz="2800" b="1" dirty="0">
                <a:solidFill>
                  <a:schemeClr val="tx1"/>
                </a:solidFill>
              </a:rPr>
              <a:t>软件中断异常（</a:t>
            </a:r>
            <a:r>
              <a:rPr lang="en-US" altLang="zh-CN" sz="2800" b="1" dirty="0">
                <a:solidFill>
                  <a:schemeClr val="tx1"/>
                </a:solidFill>
              </a:rPr>
              <a:t>SWI</a:t>
            </a:r>
            <a:r>
              <a:rPr lang="zh-CN" altLang="en-US" sz="2800" b="1" dirty="0">
                <a:solidFill>
                  <a:schemeClr val="tx1"/>
                </a:solidFill>
              </a:rPr>
              <a:t>）</a:t>
            </a:r>
          </a:p>
        </p:txBody>
      </p:sp>
      <p:sp>
        <p:nvSpPr>
          <p:cNvPr id="41987" name="内容占位符 2"/>
          <p:cNvSpPr>
            <a:spLocks noGrp="1"/>
          </p:cNvSpPr>
          <p:nvPr>
            <p:ph idx="1"/>
          </p:nvPr>
        </p:nvSpPr>
        <p:spPr>
          <a:xfrm>
            <a:off x="661670" y="1101090"/>
            <a:ext cx="7820660" cy="3086100"/>
          </a:xfrm>
        </p:spPr>
        <p:txBody>
          <a:bodyPr vert="horz" wrap="square" lIns="91440" tIns="45720" rIns="91440" bIns="45720" anchor="t"/>
          <a:lstStyle/>
          <a:p>
            <a:pPr>
              <a:lnSpc>
                <a:spcPts val="5600"/>
              </a:lnSpc>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执行</a:t>
            </a:r>
            <a:r>
              <a:rPr lang="zh-CN" altLang="en-US" sz="2400" dirty="0">
                <a:solidFill>
                  <a:srgbClr val="C00000"/>
                </a:solidFill>
                <a:latin typeface="华文新魏" panose="02010800040101010101" pitchFamily="2" charset="-122"/>
                <a:ea typeface="华文新魏" panose="02010800040101010101" pitchFamily="2" charset="-122"/>
              </a:rPr>
              <a:t>指令</a:t>
            </a:r>
            <a:r>
              <a:rPr lang="en-US" altLang="zh-CN" sz="2400" dirty="0">
                <a:solidFill>
                  <a:srgbClr val="C00000"/>
                </a:solidFill>
                <a:latin typeface="华文新魏" panose="02010800040101010101" pitchFamily="2" charset="-122"/>
                <a:ea typeface="华文新魏" panose="02010800040101010101" pitchFamily="2" charset="-122"/>
              </a:rPr>
              <a:t>SWI</a:t>
            </a:r>
            <a:r>
              <a:rPr lang="zh-CN" altLang="en-US" sz="2400" dirty="0">
                <a:solidFill>
                  <a:srgbClr val="000099"/>
                </a:solidFill>
                <a:latin typeface="华文新魏" panose="02010800040101010101" pitchFamily="2" charset="-122"/>
                <a:ea typeface="华文新魏" panose="02010800040101010101" pitchFamily="2" charset="-122"/>
              </a:rPr>
              <a:t>可进入软件中断异常；</a:t>
            </a:r>
            <a:endParaRPr lang="en-US" altLang="zh-CN" sz="2400" dirty="0">
              <a:solidFill>
                <a:srgbClr val="000099"/>
              </a:solidFill>
              <a:latin typeface="华文新魏" panose="02010800040101010101" pitchFamily="2" charset="-122"/>
              <a:ea typeface="华文新魏" panose="02010800040101010101" pitchFamily="2" charset="-122"/>
            </a:endParaRPr>
          </a:p>
          <a:p>
            <a:pPr>
              <a:lnSpc>
                <a:spcPts val="5600"/>
              </a:lnSpc>
              <a:spcBef>
                <a:spcPts val="12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该异常使处理器从用户模式进入管理模式，通常用于请求一个特定的</a:t>
            </a:r>
            <a:r>
              <a:rPr lang="zh-CN" altLang="en-US" sz="2400" dirty="0">
                <a:solidFill>
                  <a:srgbClr val="C00000"/>
                </a:solidFill>
                <a:latin typeface="华文新魏" panose="02010800040101010101" pitchFamily="2" charset="-122"/>
                <a:ea typeface="华文新魏" panose="02010800040101010101" pitchFamily="2" charset="-122"/>
              </a:rPr>
              <a:t>管理函数</a:t>
            </a:r>
            <a:r>
              <a:rPr lang="zh-CN" altLang="en-US" sz="2400" dirty="0">
                <a:solidFill>
                  <a:srgbClr val="000099"/>
                </a:solidFill>
                <a:latin typeface="华文新魏" panose="02010800040101010101" pitchFamily="2" charset="-122"/>
                <a:ea typeface="华文新魏" panose="02010800040101010101" pitchFamily="2" charset="-122"/>
              </a:rPr>
              <a:t>（即调用系统功能函数）。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900113" y="142875"/>
            <a:ext cx="7848600" cy="641350"/>
          </a:xfrm>
          <a:prstGeom prst="rect">
            <a:avLst/>
          </a:prstGeom>
          <a:noFill/>
          <a:ln w="9525">
            <a:noFill/>
          </a:ln>
        </p:spPr>
        <p:txBody>
          <a:bodyPr anchor="b"/>
          <a:lstStyle/>
          <a:p>
            <a:pPr algn="ctr" eaLnBrk="0" hangingPunct="0">
              <a:buClr>
                <a:srgbClr val="000000"/>
              </a:buClr>
            </a:pPr>
            <a:r>
              <a:rPr lang="zh-CN" altLang="en-US" sz="2800" b="1" dirty="0">
                <a:solidFill>
                  <a:schemeClr val="tx1"/>
                </a:solidFill>
                <a:latin typeface="Comic Sans MS" panose="030F0702030302020204" pitchFamily="66" charset="0"/>
                <a:ea typeface="隶书" panose="02010509060101010101" pitchFamily="49" charset="-122"/>
              </a:rPr>
              <a:t>异常向量（表）</a:t>
            </a:r>
          </a:p>
        </p:txBody>
      </p:sp>
      <p:graphicFrame>
        <p:nvGraphicFramePr>
          <p:cNvPr id="50179" name="表格 50178"/>
          <p:cNvGraphicFramePr/>
          <p:nvPr/>
        </p:nvGraphicFramePr>
        <p:xfrm>
          <a:off x="0" y="785813"/>
          <a:ext cx="9144000" cy="3630295"/>
        </p:xfrm>
        <a:graphic>
          <a:graphicData uri="http://schemas.openxmlformats.org/drawingml/2006/table">
            <a:tbl>
              <a:tblPr/>
              <a:tblGrid>
                <a:gridCol w="1711325">
                  <a:extLst>
                    <a:ext uri="{9D8B030D-6E8A-4147-A177-3AD203B41FA5}">
                      <a16:colId xmlns:a16="http://schemas.microsoft.com/office/drawing/2014/main" val="20000"/>
                    </a:ext>
                  </a:extLst>
                </a:gridCol>
                <a:gridCol w="1852613">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1833562">
                  <a:extLst>
                    <a:ext uri="{9D8B030D-6E8A-4147-A177-3AD203B41FA5}">
                      <a16:colId xmlns:a16="http://schemas.microsoft.com/office/drawing/2014/main" val="20003"/>
                    </a:ext>
                  </a:extLst>
                </a:gridCol>
                <a:gridCol w="1946275">
                  <a:extLst>
                    <a:ext uri="{9D8B030D-6E8A-4147-A177-3AD203B41FA5}">
                      <a16:colId xmlns:a16="http://schemas.microsoft.com/office/drawing/2014/main" val="20004"/>
                    </a:ext>
                  </a:extLst>
                </a:gridCol>
              </a:tblGrid>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Arial" panose="020B0604020202020204" pitchFamily="34" charset="0"/>
                          <a:ea typeface="隶书" panose="02010509060101010101" pitchFamily="49" charset="-122"/>
                        </a:rPr>
                        <a:t>向量地址</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Arial" panose="020B0604020202020204" pitchFamily="34" charset="0"/>
                          <a:ea typeface="隶书" panose="02010509060101010101" pitchFamily="49" charset="-122"/>
                        </a:rPr>
                        <a:t>异常类型</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Arial" panose="020B0604020202020204" pitchFamily="34" charset="0"/>
                          <a:ea typeface="隶书" panose="02010509060101010101" pitchFamily="49" charset="-122"/>
                        </a:rPr>
                        <a:t>进入时模式</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Arial" panose="020B0604020202020204" pitchFamily="34" charset="0"/>
                          <a:ea typeface="隶书" panose="02010509060101010101" pitchFamily="49" charset="-122"/>
                        </a:rPr>
                        <a:t>进入时</a:t>
                      </a:r>
                      <a:r>
                        <a:rPr lang="en-US" altLang="zh-CN" sz="2400" b="1" dirty="0">
                          <a:latin typeface="Arial" panose="020B0604020202020204" pitchFamily="34" charset="0"/>
                          <a:ea typeface="隶书" panose="02010509060101010101" pitchFamily="49" charset="-122"/>
                        </a:rPr>
                        <a:t>I</a:t>
                      </a:r>
                      <a:r>
                        <a:rPr lang="zh-CN" altLang="en-US" sz="2400" b="1" dirty="0">
                          <a:latin typeface="Arial" panose="020B0604020202020204" pitchFamily="34" charset="0"/>
                          <a:ea typeface="隶书" panose="02010509060101010101" pitchFamily="49" charset="-122"/>
                        </a:rPr>
                        <a:t>状态</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sz="2400" b="1" dirty="0">
                          <a:latin typeface="Arial" panose="020B0604020202020204" pitchFamily="34" charset="0"/>
                          <a:ea typeface="隶书" panose="02010509060101010101" pitchFamily="49" charset="-122"/>
                        </a:rPr>
                        <a:t>进入时</a:t>
                      </a:r>
                      <a:r>
                        <a:rPr lang="en-US" altLang="zh-CN" sz="2400" b="1" dirty="0">
                          <a:latin typeface="Arial" panose="020B0604020202020204" pitchFamily="34" charset="0"/>
                          <a:ea typeface="隶书" panose="02010509060101010101" pitchFamily="49" charset="-122"/>
                        </a:rPr>
                        <a:t>F</a:t>
                      </a:r>
                      <a:r>
                        <a:rPr lang="zh-CN" altLang="en-US" sz="2400" b="1" dirty="0">
                          <a:latin typeface="Arial" panose="020B0604020202020204" pitchFamily="34" charset="0"/>
                          <a:ea typeface="隶书" panose="02010509060101010101" pitchFamily="49" charset="-122"/>
                        </a:rPr>
                        <a:t>状态</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396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0000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复位</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管理</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0004</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未定义指令</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未定义</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I</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0008</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软件中断</a:t>
                      </a:r>
                      <a:r>
                        <a:rPr lang="en-US" altLang="zh-CN" b="1" dirty="0">
                          <a:latin typeface="Arial" panose="020B0604020202020204" pitchFamily="34" charset="0"/>
                          <a:ea typeface="隶书" panose="02010509060101010101" pitchFamily="49" charset="-122"/>
                        </a:rPr>
                        <a:t>(SWI)</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管理</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7">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000C</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预取中止</a:t>
                      </a:r>
                      <a:r>
                        <a:rPr lang="en-US" altLang="zh-CN" b="1" dirty="0">
                          <a:latin typeface="Arial" panose="020B0604020202020204" pitchFamily="34" charset="0"/>
                          <a:ea typeface="隶书" panose="02010509060101010101" pitchFamily="49" charset="-122"/>
                        </a:rPr>
                        <a:t>(</a:t>
                      </a:r>
                      <a:r>
                        <a:rPr lang="zh-CN" altLang="en-US" b="1" dirty="0">
                          <a:latin typeface="Arial" panose="020B0604020202020204" pitchFamily="34" charset="0"/>
                          <a:ea typeface="隶书" panose="02010509060101010101" pitchFamily="49" charset="-122"/>
                        </a:rPr>
                        <a:t>指令</a:t>
                      </a:r>
                      <a:r>
                        <a:rPr lang="en-US" altLang="zh-CN" b="1" dirty="0">
                          <a:latin typeface="Arial" panose="020B0604020202020204" pitchFamily="34" charset="0"/>
                          <a:ea typeface="隶书" panose="02010509060101010101" pitchFamily="49" charset="-122"/>
                        </a:rPr>
                        <a: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中止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I</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0010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数据中止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中止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I</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solidFill>
                            <a:srgbClr val="969696"/>
                          </a:solidFill>
                          <a:latin typeface="Arial" panose="020B0604020202020204" pitchFamily="34" charset="0"/>
                          <a:ea typeface="隶书" panose="02010509060101010101" pitchFamily="49" charset="-122"/>
                        </a:rPr>
                        <a:t>0x0000 0014</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595959"/>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solidFill>
                            <a:srgbClr val="969696"/>
                          </a:solidFill>
                          <a:latin typeface="Arial" panose="020B0604020202020204" pitchFamily="34" charset="0"/>
                          <a:ea typeface="隶书" panose="02010509060101010101" pitchFamily="49" charset="-122"/>
                        </a:rPr>
                        <a:t>保留</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595959"/>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solidFill>
                            <a:srgbClr val="969696"/>
                          </a:solidFill>
                          <a:latin typeface="Arial" panose="020B0604020202020204" pitchFamily="34" charset="0"/>
                          <a:ea typeface="隶书" panose="02010509060101010101" pitchFamily="49" charset="-122"/>
                        </a:rPr>
                        <a:t>保留</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595959"/>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solidFill>
                            <a:srgbClr val="969696"/>
                          </a:solidFill>
                          <a:latin typeface="Times New Roman" panose="02020603050405020304" pitchFamily="18" charset="0"/>
                          <a:ea typeface="隶书" panose="02010509060101010101" pitchFamily="49" charset="-122"/>
                        </a:rPr>
                        <a:t>—</a:t>
                      </a:r>
                      <a:endParaRPr lang="en-US" altLang="zh-CN" b="1" dirty="0">
                        <a:solidFill>
                          <a:srgbClr val="969696"/>
                        </a:solidFill>
                        <a:latin typeface="Arial" panose="020B0604020202020204" pitchFamily="34" charset="0"/>
                        <a:ea typeface="隶书" panose="0201050906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595959"/>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solidFill>
                            <a:srgbClr val="969696"/>
                          </a:solidFill>
                          <a:latin typeface="Times New Roman" panose="02020603050405020304" pitchFamily="18" charset="0"/>
                          <a:ea typeface="隶书" panose="02010509060101010101" pitchFamily="49" charset="-122"/>
                        </a:rPr>
                        <a:t>—</a:t>
                      </a:r>
                      <a:endParaRPr lang="en-US" altLang="zh-CN" b="1" dirty="0">
                        <a:solidFill>
                          <a:srgbClr val="969696"/>
                        </a:solidFill>
                        <a:latin typeface="Arial" panose="020B0604020202020204" pitchFamily="34" charset="0"/>
                        <a:ea typeface="隶书" panose="0201050906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595959"/>
                    </a:solidFill>
                  </a:tcPr>
                </a:tc>
                <a:extLst>
                  <a:ext uri="{0D108BD9-81ED-4DB2-BD59-A6C34878D82A}">
                    <a16:rowId xmlns:a16="http://schemas.microsoft.com/office/drawing/2014/main" val="10006"/>
                  </a:ext>
                </a:extLst>
              </a:tr>
              <a:tr h="395288">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0018</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IRQ</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中断</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0x0000 001C</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en-US" altLang="zh-CN" b="1" dirty="0">
                          <a:latin typeface="Arial" panose="020B0604020202020204" pitchFamily="34" charset="0"/>
                          <a:ea typeface="隶书" panose="02010509060101010101" pitchFamily="49" charset="-122"/>
                        </a:rPr>
                        <a:t>FIQ</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快中断</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Clr>
                          <a:srgbClr val="0000FF"/>
                        </a:buClr>
                        <a:buSzPct val="80000"/>
                        <a:buFont typeface="Wingdings" panose="05000000000000000000" pitchFamily="2" charset="2"/>
                        <a:buNone/>
                      </a:pPr>
                      <a:r>
                        <a:rPr lang="zh-CN" altLang="en-US" b="1" dirty="0">
                          <a:latin typeface="Arial" panose="020B0604020202020204" pitchFamily="34" charset="0"/>
                          <a:ea typeface="隶书" panose="02010509060101010101" pitchFamily="49" charset="-122"/>
                        </a:rPr>
                        <a:t>禁止</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Box 3"/>
          <p:cNvSpPr txBox="1"/>
          <p:nvPr/>
        </p:nvSpPr>
        <p:spPr>
          <a:xfrm>
            <a:off x="285750" y="4714875"/>
            <a:ext cx="8643938" cy="2092325"/>
          </a:xfrm>
          <a:prstGeom prst="rect">
            <a:avLst/>
          </a:prstGeom>
          <a:noFill/>
          <a:ln w="9525">
            <a:noFill/>
          </a:ln>
        </p:spPr>
        <p:txBody>
          <a:bodyPr>
            <a:spAutoFit/>
          </a:bodyPr>
          <a:lstStyle/>
          <a:p>
            <a:pPr>
              <a:spcBef>
                <a:spcPts val="600"/>
              </a:spcBef>
              <a:buFont typeface="Wingdings" panose="05000000000000000000" pitchFamily="2" charset="2"/>
              <a:buChar char="Ø"/>
            </a:pPr>
            <a:r>
              <a:rPr lang="zh-CN" altLang="en-US" sz="2400" b="1" dirty="0">
                <a:solidFill>
                  <a:srgbClr val="000099"/>
                </a:solidFill>
                <a:latin typeface="华文新魏" panose="02010800040101010101" pitchFamily="2" charset="-122"/>
                <a:ea typeface="华文新魏" panose="02010800040101010101" pitchFamily="2" charset="-122"/>
              </a:rPr>
              <a:t> 异常发生时处理器将</a:t>
            </a:r>
            <a:r>
              <a:rPr lang="en-US" altLang="zh-CN" sz="2400" b="1" dirty="0">
                <a:solidFill>
                  <a:srgbClr val="C00000"/>
                </a:solidFill>
                <a:latin typeface="华文新魏" panose="02010800040101010101" pitchFamily="2" charset="-122"/>
                <a:ea typeface="华文新魏" panose="02010800040101010101" pitchFamily="2" charset="-122"/>
              </a:rPr>
              <a:t>PC</a:t>
            </a:r>
            <a:r>
              <a:rPr lang="zh-CN" altLang="en-US" sz="2400" b="1" dirty="0">
                <a:solidFill>
                  <a:srgbClr val="C00000"/>
                </a:solidFill>
                <a:latin typeface="华文新魏" panose="02010800040101010101" pitchFamily="2" charset="-122"/>
                <a:ea typeface="华文新魏" panose="02010800040101010101" pitchFamily="2" charset="-122"/>
              </a:rPr>
              <a:t>值</a:t>
            </a:r>
            <a:r>
              <a:rPr lang="zh-CN" altLang="en-US" sz="2400" b="1" dirty="0">
                <a:solidFill>
                  <a:srgbClr val="000099"/>
                </a:solidFill>
                <a:latin typeface="华文新魏" panose="02010800040101010101" pitchFamily="2" charset="-122"/>
                <a:ea typeface="华文新魏" panose="02010800040101010101" pitchFamily="2" charset="-122"/>
              </a:rPr>
              <a:t>强制设置为对应的异常向量；</a:t>
            </a:r>
            <a:endParaRPr lang="en-US" altLang="zh-CN" sz="2400" b="1" dirty="0">
              <a:solidFill>
                <a:srgbClr val="000099"/>
              </a:solidFill>
              <a:latin typeface="华文新魏" panose="02010800040101010101" pitchFamily="2" charset="-122"/>
              <a:ea typeface="华文新魏" panose="02010800040101010101" pitchFamily="2" charset="-122"/>
            </a:endParaRPr>
          </a:p>
          <a:p>
            <a:pPr>
              <a:spcBef>
                <a:spcPts val="600"/>
              </a:spcBef>
              <a:buFont typeface="Wingdings" panose="05000000000000000000" pitchFamily="2" charset="2"/>
              <a:buChar char="Ø"/>
            </a:pPr>
            <a:r>
              <a:rPr lang="zh-CN" altLang="en-US" sz="2400" b="1" dirty="0">
                <a:solidFill>
                  <a:srgbClr val="000099"/>
                </a:solidFill>
                <a:latin typeface="华文新魏" panose="02010800040101010101" pitchFamily="2" charset="-122"/>
                <a:ea typeface="华文新魏" panose="02010800040101010101" pitchFamily="2" charset="-122"/>
              </a:rPr>
              <a:t> 异常向量处通常只存放一条</a:t>
            </a:r>
            <a:r>
              <a:rPr lang="zh-CN" altLang="en-US" sz="2400" b="1" dirty="0">
                <a:solidFill>
                  <a:srgbClr val="C00000"/>
                </a:solidFill>
                <a:latin typeface="华文新魏" panose="02010800040101010101" pitchFamily="2" charset="-122"/>
                <a:ea typeface="华文新魏" panose="02010800040101010101" pitchFamily="2" charset="-122"/>
              </a:rPr>
              <a:t>跳转指令</a:t>
            </a:r>
            <a:r>
              <a:rPr lang="zh-CN" altLang="en-US" sz="2400" b="1" dirty="0">
                <a:solidFill>
                  <a:srgbClr val="000099"/>
                </a:solidFill>
                <a:latin typeface="华文新魏" panose="02010800040101010101" pitchFamily="2" charset="-122"/>
                <a:ea typeface="华文新魏" panose="02010800040101010101" pitchFamily="2" charset="-122"/>
              </a:rPr>
              <a:t>，指向真正的异常处理</a:t>
            </a:r>
            <a:r>
              <a:rPr lang="en-US" altLang="zh-CN" sz="2400" b="1" dirty="0">
                <a:solidFill>
                  <a:srgbClr val="000099"/>
                </a:solidFill>
                <a:latin typeface="华文新魏" panose="02010800040101010101" pitchFamily="2" charset="-122"/>
                <a:ea typeface="华文新魏" panose="02010800040101010101" pitchFamily="2" charset="-122"/>
              </a:rPr>
              <a:t>	</a:t>
            </a:r>
            <a:r>
              <a:rPr lang="zh-CN" altLang="en-US" sz="2400" b="1" dirty="0">
                <a:solidFill>
                  <a:srgbClr val="000099"/>
                </a:solidFill>
                <a:latin typeface="华文新魏" panose="02010800040101010101" pitchFamily="2" charset="-122"/>
                <a:ea typeface="华文新魏" panose="02010800040101010101" pitchFamily="2" charset="-122"/>
              </a:rPr>
              <a:t>程序；</a:t>
            </a:r>
            <a:endParaRPr lang="en-US" altLang="zh-CN" sz="2400" b="1" dirty="0">
              <a:solidFill>
                <a:srgbClr val="000099"/>
              </a:solidFill>
              <a:latin typeface="华文新魏" panose="02010800040101010101" pitchFamily="2" charset="-122"/>
              <a:ea typeface="华文新魏" panose="02010800040101010101" pitchFamily="2" charset="-122"/>
            </a:endParaRPr>
          </a:p>
          <a:p>
            <a:pPr>
              <a:spcBef>
                <a:spcPts val="600"/>
              </a:spcBef>
              <a:buFont typeface="Wingdings" panose="05000000000000000000" pitchFamily="2" charset="2"/>
              <a:buChar char="Ø"/>
            </a:pPr>
            <a:r>
              <a:rPr lang="zh-CN" altLang="en-US" sz="2400" b="1" dirty="0">
                <a:solidFill>
                  <a:srgbClr val="000099"/>
                </a:solidFill>
                <a:latin typeface="华文新魏" panose="02010800040101010101" pitchFamily="2" charset="-122"/>
                <a:ea typeface="华文新魏" panose="02010800040101010101" pitchFamily="2" charset="-122"/>
              </a:rPr>
              <a:t>异常向量表的后面一般紧跟着存放</a:t>
            </a:r>
            <a:r>
              <a:rPr lang="en-US" altLang="zh-CN" sz="2400" b="1" dirty="0">
                <a:solidFill>
                  <a:srgbClr val="000099"/>
                </a:solidFill>
                <a:latin typeface="华文新魏" panose="02010800040101010101" pitchFamily="2" charset="-122"/>
                <a:ea typeface="华文新魏" panose="02010800040101010101" pitchFamily="2" charset="-122"/>
              </a:rPr>
              <a:t>FIQ</a:t>
            </a:r>
            <a:r>
              <a:rPr lang="zh-CN" altLang="en-US" sz="2400" b="1" dirty="0">
                <a:solidFill>
                  <a:srgbClr val="000099"/>
                </a:solidFill>
                <a:latin typeface="华文新魏" panose="02010800040101010101" pitchFamily="2" charset="-122"/>
                <a:ea typeface="华文新魏" panose="02010800040101010101" pitchFamily="2" charset="-122"/>
              </a:rPr>
              <a:t>的异常处理程序，这样</a:t>
            </a:r>
            <a:r>
              <a:rPr lang="en-US" altLang="zh-CN" sz="2400" b="1" dirty="0">
                <a:solidFill>
                  <a:srgbClr val="000099"/>
                </a:solidFill>
                <a:latin typeface="华文新魏" panose="02010800040101010101" pitchFamily="2" charset="-122"/>
                <a:ea typeface="华文新魏" panose="02010800040101010101" pitchFamily="2" charset="-122"/>
              </a:rPr>
              <a:t>	</a:t>
            </a:r>
            <a:r>
              <a:rPr lang="zh-CN" altLang="en-US" sz="2400" b="1" dirty="0">
                <a:solidFill>
                  <a:srgbClr val="000099"/>
                </a:solidFill>
                <a:latin typeface="华文新魏" panose="02010800040101010101" pitchFamily="2" charset="-122"/>
                <a:ea typeface="华文新魏" panose="02010800040101010101" pitchFamily="2" charset="-122"/>
              </a:rPr>
              <a:t>可以减少一次跳转，提高</a:t>
            </a:r>
            <a:r>
              <a:rPr lang="en-US" altLang="zh-CN" sz="2400" b="1" dirty="0">
                <a:solidFill>
                  <a:srgbClr val="000099"/>
                </a:solidFill>
                <a:latin typeface="华文新魏" panose="02010800040101010101" pitchFamily="2" charset="-122"/>
                <a:ea typeface="华文新魏" panose="02010800040101010101" pitchFamily="2" charset="-122"/>
              </a:rPr>
              <a:t>FIQ</a:t>
            </a:r>
            <a:r>
              <a:rPr lang="zh-CN" altLang="en-US" sz="2400" b="1" dirty="0">
                <a:solidFill>
                  <a:srgbClr val="000099"/>
                </a:solidFill>
                <a:latin typeface="华文新魏" panose="02010800040101010101" pitchFamily="2" charset="-122"/>
                <a:ea typeface="华文新魏" panose="02010800040101010101" pitchFamily="2" charset="-122"/>
              </a:rPr>
              <a:t>的响应速度；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strips(downRight)">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214313" y="71438"/>
            <a:ext cx="8805862" cy="642937"/>
          </a:xfrm>
        </p:spPr>
        <p:txBody>
          <a:bodyPr vert="horz" wrap="square" lIns="91440" tIns="45720" rIns="91440" bIns="45720" anchor="ctr"/>
          <a:lstStyle/>
          <a:p>
            <a:pPr eaLnBrk="1" hangingPunct="1"/>
            <a:r>
              <a:rPr lang="zh-CN" altLang="en-US" sz="3200" b="1" dirty="0">
                <a:solidFill>
                  <a:srgbClr val="1E0FEF"/>
                </a:solidFill>
              </a:rPr>
              <a:t>异常响应过程</a:t>
            </a:r>
          </a:p>
        </p:txBody>
      </p:sp>
      <p:sp>
        <p:nvSpPr>
          <p:cNvPr id="786435" name="Rectangle 3"/>
          <p:cNvSpPr>
            <a:spLocks noGrp="1"/>
          </p:cNvSpPr>
          <p:nvPr>
            <p:ph type="body"/>
          </p:nvPr>
        </p:nvSpPr>
        <p:spPr>
          <a:xfrm>
            <a:off x="0" y="929005"/>
            <a:ext cx="9185910" cy="5876925"/>
          </a:xfrm>
        </p:spPr>
        <p:txBody>
          <a:bodyPr vert="horz" wrap="square" lIns="91440" tIns="45720" rIns="91440" bIns="45720" anchor="t"/>
          <a:lstStyle/>
          <a:p>
            <a:pPr marL="711200" indent="-711200">
              <a:lnSpc>
                <a:spcPts val="3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在</a:t>
            </a:r>
            <a:r>
              <a:rPr lang="en-US" altLang="zh-CN" sz="2400" dirty="0">
                <a:solidFill>
                  <a:srgbClr val="C00000"/>
                </a:solidFill>
                <a:latin typeface="华文新魏" panose="02010800040101010101" pitchFamily="2" charset="-122"/>
                <a:ea typeface="华文新魏" panose="02010800040101010101" pitchFamily="2" charset="-122"/>
              </a:rPr>
              <a:t>LR</a:t>
            </a:r>
            <a:r>
              <a:rPr lang="zh-CN" altLang="en-US" sz="2400" dirty="0">
                <a:solidFill>
                  <a:srgbClr val="000099"/>
                </a:solidFill>
                <a:latin typeface="华文新魏" panose="02010800040101010101" pitchFamily="2" charset="-122"/>
                <a:ea typeface="华文新魏" panose="02010800040101010101" pitchFamily="2" charset="-122"/>
              </a:rPr>
              <a:t>中保存返回地址信息；</a:t>
            </a:r>
          </a:p>
          <a:p>
            <a:pPr marL="711200" indent="-711200">
              <a:lnSpc>
                <a:spcPts val="3500"/>
              </a:lnSpc>
              <a:spcBef>
                <a:spcPts val="600"/>
              </a:spcBef>
              <a:buClr>
                <a:srgbClr val="000099"/>
              </a:buClr>
              <a:buFont typeface="Wingdings" panose="05000000000000000000" pitchFamily="2" charset="2"/>
              <a:buNone/>
            </a:pPr>
            <a:r>
              <a:rPr lang="en-US" altLang="zh-CN" sz="2400" dirty="0">
                <a:solidFill>
                  <a:srgbClr val="000099"/>
                </a:solidFill>
                <a:latin typeface="华文新魏" panose="02010800040101010101" pitchFamily="2" charset="-122"/>
                <a:ea typeface="华文新魏" panose="02010800040101010101" pitchFamily="2" charset="-122"/>
              </a:rPr>
              <a:t>    	ARM</a:t>
            </a:r>
            <a:r>
              <a:rPr lang="zh-CN" altLang="en-US" sz="2400" dirty="0">
                <a:solidFill>
                  <a:srgbClr val="000099"/>
                </a:solidFill>
                <a:latin typeface="华文新魏" panose="02010800040101010101" pitchFamily="2" charset="-122"/>
                <a:ea typeface="华文新魏" panose="02010800040101010101" pitchFamily="2" charset="-122"/>
              </a:rPr>
              <a:t>状态下将当前指令地址加</a:t>
            </a:r>
            <a:r>
              <a:rPr lang="en-US" altLang="zh-CN" sz="2400" dirty="0">
                <a:solidFill>
                  <a:srgbClr val="000099"/>
                </a:solidFill>
                <a:latin typeface="华文新魏" panose="02010800040101010101" pitchFamily="2" charset="-122"/>
                <a:ea typeface="华文新魏" panose="02010800040101010101" pitchFamily="2" charset="-122"/>
              </a:rPr>
              <a:t>4</a:t>
            </a:r>
            <a:r>
              <a:rPr lang="zh-CN" altLang="en-US" sz="2400" dirty="0">
                <a:solidFill>
                  <a:srgbClr val="000099"/>
                </a:solidFill>
                <a:latin typeface="华文新魏" panose="02010800040101010101" pitchFamily="2" charset="-122"/>
                <a:ea typeface="华文新魏" panose="02010800040101010101" pitchFamily="2" charset="-122"/>
              </a:rPr>
              <a:t>或加</a:t>
            </a:r>
            <a:r>
              <a:rPr lang="en-US" altLang="zh-CN" sz="2400" dirty="0">
                <a:solidFill>
                  <a:srgbClr val="000099"/>
                </a:solidFill>
                <a:latin typeface="华文新魏" panose="02010800040101010101" pitchFamily="2" charset="-122"/>
                <a:ea typeface="华文新魏" panose="02010800040101010101" pitchFamily="2" charset="-122"/>
              </a:rPr>
              <a:t>8</a:t>
            </a:r>
            <a:r>
              <a:rPr lang="zh-CN" altLang="en-US" sz="2400" dirty="0">
                <a:solidFill>
                  <a:srgbClr val="000099"/>
                </a:solidFill>
                <a:latin typeface="华文新魏" panose="02010800040101010101" pitchFamily="2" charset="-122"/>
                <a:ea typeface="华文新魏" panose="02010800040101010101" pitchFamily="2" charset="-122"/>
              </a:rPr>
              <a:t>复制到</a:t>
            </a:r>
            <a:r>
              <a:rPr lang="en-US" altLang="zh-CN" sz="2400" dirty="0">
                <a:solidFill>
                  <a:srgbClr val="000099"/>
                </a:solidFill>
                <a:latin typeface="华文新魏" panose="02010800040101010101" pitchFamily="2" charset="-122"/>
                <a:ea typeface="华文新魏" panose="02010800040101010101" pitchFamily="2" charset="-122"/>
              </a:rPr>
              <a:t>LR</a:t>
            </a:r>
          </a:p>
          <a:p>
            <a:pPr marL="711200" indent="-711200">
              <a:lnSpc>
                <a:spcPts val="3500"/>
              </a:lnSpc>
              <a:spcBef>
                <a:spcPts val="600"/>
              </a:spcBef>
              <a:buClr>
                <a:srgbClr val="000099"/>
              </a:buClr>
              <a:buFont typeface="Wingdings" panose="05000000000000000000" pitchFamily="2" charset="2"/>
              <a:buNone/>
            </a:pPr>
            <a:r>
              <a:rPr lang="en-US" altLang="zh-CN" sz="2400" dirty="0">
                <a:solidFill>
                  <a:srgbClr val="000099"/>
                </a:solidFill>
                <a:latin typeface="华文新魏" panose="02010800040101010101" pitchFamily="2" charset="-122"/>
                <a:ea typeface="华文新魏" panose="02010800040101010101" pitchFamily="2" charset="-122"/>
              </a:rPr>
              <a:t>    	Thumb</a:t>
            </a:r>
            <a:r>
              <a:rPr lang="zh-CN" altLang="en-US" sz="2400" dirty="0">
                <a:solidFill>
                  <a:srgbClr val="000099"/>
                </a:solidFill>
                <a:latin typeface="华文新魏" panose="02010800040101010101" pitchFamily="2" charset="-122"/>
                <a:ea typeface="华文新魏" panose="02010800040101010101" pitchFamily="2" charset="-122"/>
              </a:rPr>
              <a:t>状态下将当前指令地址加</a:t>
            </a:r>
            <a:r>
              <a:rPr lang="en-US" altLang="zh-CN" sz="2400" dirty="0">
                <a:solidFill>
                  <a:srgbClr val="000099"/>
                </a:solidFill>
                <a:latin typeface="华文新魏" panose="02010800040101010101" pitchFamily="2" charset="-122"/>
                <a:ea typeface="华文新魏" panose="02010800040101010101" pitchFamily="2" charset="-122"/>
              </a:rPr>
              <a:t>2</a:t>
            </a:r>
            <a:r>
              <a:rPr lang="zh-CN" altLang="en-US" sz="2400" dirty="0">
                <a:solidFill>
                  <a:srgbClr val="000099"/>
                </a:solidFill>
                <a:latin typeface="华文新魏" panose="02010800040101010101" pitchFamily="2" charset="-122"/>
                <a:ea typeface="华文新魏" panose="02010800040101010101" pitchFamily="2" charset="-122"/>
              </a:rPr>
              <a:t>、</a:t>
            </a:r>
            <a:r>
              <a:rPr lang="en-US" altLang="zh-CN" sz="2400" dirty="0">
                <a:solidFill>
                  <a:srgbClr val="000099"/>
                </a:solidFill>
                <a:latin typeface="华文新魏" panose="02010800040101010101" pitchFamily="2" charset="-122"/>
                <a:ea typeface="华文新魏" panose="02010800040101010101" pitchFamily="2" charset="-122"/>
              </a:rPr>
              <a:t>4</a:t>
            </a:r>
            <a:r>
              <a:rPr lang="zh-CN" altLang="en-US" sz="2400" dirty="0">
                <a:solidFill>
                  <a:srgbClr val="000099"/>
                </a:solidFill>
                <a:latin typeface="华文新魏" panose="02010800040101010101" pitchFamily="2" charset="-122"/>
                <a:ea typeface="华文新魏" panose="02010800040101010101" pitchFamily="2" charset="-122"/>
              </a:rPr>
              <a:t>或加</a:t>
            </a:r>
            <a:r>
              <a:rPr lang="en-US" altLang="zh-CN" sz="2400" dirty="0">
                <a:solidFill>
                  <a:srgbClr val="000099"/>
                </a:solidFill>
                <a:latin typeface="华文新魏" panose="02010800040101010101" pitchFamily="2" charset="-122"/>
                <a:ea typeface="华文新魏" panose="02010800040101010101" pitchFamily="2" charset="-122"/>
              </a:rPr>
              <a:t>8 </a:t>
            </a:r>
            <a:r>
              <a:rPr lang="zh-CN" altLang="en-US" sz="2400" dirty="0">
                <a:solidFill>
                  <a:srgbClr val="000099"/>
                </a:solidFill>
                <a:latin typeface="华文新魏" panose="02010800040101010101" pitchFamily="2" charset="-122"/>
                <a:ea typeface="华文新魏" panose="02010800040101010101" pitchFamily="2" charset="-122"/>
              </a:rPr>
              <a:t>复制到</a:t>
            </a:r>
            <a:r>
              <a:rPr lang="en-US" altLang="zh-CN" sz="2400" dirty="0">
                <a:solidFill>
                  <a:srgbClr val="000099"/>
                </a:solidFill>
                <a:latin typeface="华文新魏" panose="02010800040101010101" pitchFamily="2" charset="-122"/>
                <a:ea typeface="华文新魏" panose="02010800040101010101" pitchFamily="2" charset="-122"/>
              </a:rPr>
              <a:t>LR</a:t>
            </a:r>
          </a:p>
          <a:p>
            <a:pPr marL="711200" indent="-711200">
              <a:lnSpc>
                <a:spcPts val="3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将</a:t>
            </a:r>
            <a:r>
              <a:rPr lang="en-US" altLang="zh-CN" sz="2400" dirty="0">
                <a:solidFill>
                  <a:srgbClr val="000099"/>
                </a:solidFill>
                <a:latin typeface="华文新魏" panose="02010800040101010101" pitchFamily="2" charset="-122"/>
                <a:ea typeface="华文新魏" panose="02010800040101010101" pitchFamily="2" charset="-122"/>
              </a:rPr>
              <a:t>CPSR</a:t>
            </a:r>
            <a:r>
              <a:rPr lang="zh-CN" altLang="en-US" sz="2400" dirty="0">
                <a:solidFill>
                  <a:srgbClr val="000099"/>
                </a:solidFill>
                <a:latin typeface="华文新魏" panose="02010800040101010101" pitchFamily="2" charset="-122"/>
                <a:ea typeface="华文新魏" panose="02010800040101010101" pitchFamily="2" charset="-122"/>
              </a:rPr>
              <a:t>复制到适当的</a:t>
            </a:r>
            <a:r>
              <a:rPr lang="en-US" altLang="zh-CN" sz="2400" dirty="0">
                <a:solidFill>
                  <a:srgbClr val="C00000"/>
                </a:solidFill>
                <a:latin typeface="华文新魏" panose="02010800040101010101" pitchFamily="2" charset="-122"/>
                <a:ea typeface="华文新魏" panose="02010800040101010101" pitchFamily="2" charset="-122"/>
              </a:rPr>
              <a:t>SPSR</a:t>
            </a:r>
            <a:r>
              <a:rPr lang="zh-CN" altLang="en-US" sz="2400" dirty="0">
                <a:solidFill>
                  <a:srgbClr val="000099"/>
                </a:solidFill>
                <a:latin typeface="华文新魏" panose="02010800040101010101" pitchFamily="2" charset="-122"/>
                <a:ea typeface="华文新魏" panose="02010800040101010101" pitchFamily="2" charset="-122"/>
              </a:rPr>
              <a:t>中；</a:t>
            </a:r>
          </a:p>
          <a:p>
            <a:pPr marL="711200" indent="-711200">
              <a:lnSpc>
                <a:spcPts val="3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将</a:t>
            </a:r>
            <a:r>
              <a:rPr lang="en-US" altLang="zh-CN" sz="2400" dirty="0">
                <a:solidFill>
                  <a:srgbClr val="000099"/>
                </a:solidFill>
                <a:latin typeface="华文新魏" panose="02010800040101010101" pitchFamily="2" charset="-122"/>
                <a:ea typeface="华文新魏" panose="02010800040101010101" pitchFamily="2" charset="-122"/>
              </a:rPr>
              <a:t>CPSR</a:t>
            </a:r>
            <a:r>
              <a:rPr lang="zh-CN" altLang="en-US" sz="2400" dirty="0">
                <a:solidFill>
                  <a:srgbClr val="C00000"/>
                </a:solidFill>
                <a:latin typeface="华文新魏" panose="02010800040101010101" pitchFamily="2" charset="-122"/>
                <a:ea typeface="华文新魏" panose="02010800040101010101" pitchFamily="2" charset="-122"/>
              </a:rPr>
              <a:t>模式位</a:t>
            </a:r>
            <a:r>
              <a:rPr lang="zh-CN" altLang="en-US" sz="2400" dirty="0">
                <a:solidFill>
                  <a:srgbClr val="000099"/>
                </a:solidFill>
                <a:latin typeface="华文新魏" panose="02010800040101010101" pitchFamily="2" charset="-122"/>
                <a:ea typeface="华文新魏" panose="02010800040101010101" pitchFamily="2" charset="-122"/>
              </a:rPr>
              <a:t>强制设置为与异常类型相对应的值；</a:t>
            </a:r>
          </a:p>
          <a:p>
            <a:pPr marL="711200" indent="-711200">
              <a:lnSpc>
                <a:spcPts val="3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强制</a:t>
            </a:r>
            <a:r>
              <a:rPr lang="en-US" altLang="zh-CN" sz="2400" dirty="0">
                <a:solidFill>
                  <a:srgbClr val="000099"/>
                </a:solidFill>
                <a:latin typeface="华文新魏" panose="02010800040101010101" pitchFamily="2" charset="-122"/>
                <a:ea typeface="华文新魏" panose="02010800040101010101" pitchFamily="2" charset="-122"/>
              </a:rPr>
              <a:t>PC</a:t>
            </a:r>
            <a:r>
              <a:rPr lang="zh-CN" altLang="en-US" sz="2400" dirty="0">
                <a:solidFill>
                  <a:srgbClr val="000099"/>
                </a:solidFill>
                <a:latin typeface="华文新魏" panose="02010800040101010101" pitchFamily="2" charset="-122"/>
                <a:ea typeface="华文新魏" panose="02010800040101010101" pitchFamily="2" charset="-122"/>
              </a:rPr>
              <a:t>从相关的</a:t>
            </a:r>
            <a:r>
              <a:rPr lang="zh-CN" altLang="en-US" sz="2400" dirty="0">
                <a:solidFill>
                  <a:srgbClr val="C00000"/>
                </a:solidFill>
                <a:latin typeface="华文新魏" panose="02010800040101010101" pitchFamily="2" charset="-122"/>
                <a:ea typeface="华文新魏" panose="02010800040101010101" pitchFamily="2" charset="-122"/>
              </a:rPr>
              <a:t>异常向量</a:t>
            </a:r>
            <a:r>
              <a:rPr lang="zh-CN" altLang="en-US" sz="2400" dirty="0">
                <a:solidFill>
                  <a:srgbClr val="000099"/>
                </a:solidFill>
                <a:latin typeface="华文新魏" panose="02010800040101010101" pitchFamily="2" charset="-122"/>
                <a:ea typeface="华文新魏" panose="02010800040101010101" pitchFamily="2" charset="-122"/>
              </a:rPr>
              <a:t>处取指；</a:t>
            </a:r>
          </a:p>
          <a:p>
            <a:pPr marL="711200" indent="-711200">
              <a:lnSpc>
                <a:spcPts val="3500"/>
              </a:lnSpc>
              <a:spcBef>
                <a:spcPts val="600"/>
              </a:spcBef>
              <a:buClr>
                <a:srgbClr val="000099"/>
              </a:buClr>
              <a:buFont typeface="Wingdings" panose="05000000000000000000" pitchFamily="2" charset="2"/>
              <a:buNone/>
            </a:pPr>
            <a:endParaRPr lang="zh-CN" altLang="en-US" sz="2400" dirty="0">
              <a:solidFill>
                <a:srgbClr val="000099"/>
              </a:solidFill>
              <a:latin typeface="华文新魏" panose="02010800040101010101" pitchFamily="2" charset="-122"/>
              <a:ea typeface="华文新魏" panose="02010800040101010101" pitchFamily="2" charset="-122"/>
            </a:endParaRPr>
          </a:p>
          <a:p>
            <a:pPr marL="711200" indent="-711200">
              <a:lnSpc>
                <a:spcPts val="3500"/>
              </a:lnSpc>
              <a:spcBef>
                <a:spcPts val="600"/>
              </a:spcBef>
              <a:buClr>
                <a:srgbClr val="000099"/>
              </a:buClr>
              <a:buFont typeface="Wingdings" panose="05000000000000000000" pitchFamily="2" charset="2"/>
              <a:buNone/>
            </a:pPr>
            <a:r>
              <a:rPr lang="zh-CN" altLang="en-US" sz="2400" dirty="0">
                <a:solidFill>
                  <a:schemeClr val="tx1"/>
                </a:solidFill>
                <a:latin typeface="华文新魏" panose="02010800040101010101" pitchFamily="2" charset="-122"/>
                <a:ea typeface="华文新魏" panose="02010800040101010101" pitchFamily="2" charset="-122"/>
              </a:rPr>
              <a:t>注</a:t>
            </a:r>
            <a:r>
              <a:rPr lang="en-US" altLang="zh-CN" sz="2400" dirty="0">
                <a:solidFill>
                  <a:schemeClr val="tx1"/>
                </a:solidFill>
                <a:latin typeface="华文新魏" panose="02010800040101010101" pitchFamily="2" charset="-122"/>
                <a:ea typeface="华文新魏" panose="02010800040101010101" pitchFamily="2" charset="-122"/>
              </a:rPr>
              <a:t>1</a:t>
            </a:r>
            <a:r>
              <a:rPr lang="zh-CN" altLang="en-US" sz="2400" dirty="0">
                <a:solidFill>
                  <a:schemeClr val="tx1"/>
                </a:solidFill>
                <a:latin typeface="华文新魏" panose="02010800040101010101" pitchFamily="2" charset="-122"/>
                <a:ea typeface="华文新魏" panose="02010800040101010101" pitchFamily="2" charset="-122"/>
              </a:rPr>
              <a:t>：中断异常时置位</a:t>
            </a:r>
            <a:r>
              <a:rPr lang="zh-CN" altLang="en-US" sz="2400" dirty="0">
                <a:solidFill>
                  <a:srgbClr val="1E0FEF"/>
                </a:solidFill>
                <a:latin typeface="华文新魏" panose="02010800040101010101" pitchFamily="2" charset="-122"/>
                <a:ea typeface="华文新魏" panose="02010800040101010101" pitchFamily="2" charset="-122"/>
              </a:rPr>
              <a:t>中断禁止</a:t>
            </a:r>
            <a:r>
              <a:rPr lang="zh-CN" altLang="en-US" sz="2400" dirty="0">
                <a:solidFill>
                  <a:schemeClr val="tx1"/>
                </a:solidFill>
                <a:latin typeface="华文新魏" panose="02010800040101010101" pitchFamily="2" charset="-122"/>
                <a:ea typeface="华文新魏" panose="02010800040101010101" pitchFamily="2" charset="-122"/>
              </a:rPr>
              <a:t>标志可以防止不受控制的异常嵌套</a:t>
            </a:r>
          </a:p>
          <a:p>
            <a:pPr marL="711200" indent="-711200">
              <a:lnSpc>
                <a:spcPts val="3500"/>
              </a:lnSpc>
              <a:spcBef>
                <a:spcPts val="600"/>
              </a:spcBef>
              <a:buClr>
                <a:srgbClr val="000099"/>
              </a:buClr>
              <a:buFont typeface="Wingdings" panose="05000000000000000000" pitchFamily="2" charset="2"/>
              <a:buNone/>
            </a:pPr>
            <a:r>
              <a:rPr lang="zh-CN" altLang="en-US" sz="2400" dirty="0">
                <a:solidFill>
                  <a:schemeClr val="tx1"/>
                </a:solidFill>
                <a:latin typeface="华文新魏" panose="02010800040101010101" pitchFamily="2" charset="-122"/>
                <a:ea typeface="华文新魏" panose="02010800040101010101" pitchFamily="2" charset="-122"/>
              </a:rPr>
              <a:t>    </a:t>
            </a:r>
            <a:r>
              <a:rPr lang="en-US" altLang="zh-CN" sz="2400" dirty="0">
                <a:solidFill>
                  <a:schemeClr val="tx1"/>
                </a:solidFill>
                <a:latin typeface="华文新魏" panose="02010800040101010101" pitchFamily="2" charset="-122"/>
                <a:ea typeface="华文新魏" panose="02010800040101010101" pitchFamily="2" charset="-122"/>
              </a:rPr>
              <a:t>2</a:t>
            </a:r>
            <a:r>
              <a:rPr lang="zh-CN" altLang="en-US" sz="2400" dirty="0">
                <a:solidFill>
                  <a:schemeClr val="tx1"/>
                </a:solidFill>
                <a:latin typeface="华文新魏" panose="02010800040101010101" pitchFamily="2" charset="-122"/>
                <a:ea typeface="华文新魏" panose="02010800040101010101" pitchFamily="2" charset="-122"/>
              </a:rPr>
              <a:t>：异常总是在</a:t>
            </a:r>
            <a:r>
              <a:rPr lang="en-US" altLang="zh-CN" sz="2400" dirty="0">
                <a:solidFill>
                  <a:srgbClr val="1E0FEF"/>
                </a:solidFill>
                <a:latin typeface="华文新魏" panose="02010800040101010101" pitchFamily="2" charset="-122"/>
                <a:ea typeface="华文新魏" panose="02010800040101010101" pitchFamily="2" charset="-122"/>
              </a:rPr>
              <a:t>ARM</a:t>
            </a:r>
            <a:r>
              <a:rPr lang="zh-CN" altLang="en-US" sz="2400" dirty="0">
                <a:solidFill>
                  <a:srgbClr val="1E0FEF"/>
                </a:solidFill>
                <a:latin typeface="华文新魏" panose="02010800040101010101" pitchFamily="2" charset="-122"/>
                <a:ea typeface="华文新魏" panose="02010800040101010101" pitchFamily="2" charset="-122"/>
              </a:rPr>
              <a:t>状态</a:t>
            </a:r>
            <a:r>
              <a:rPr lang="zh-CN" altLang="en-US" sz="2400" dirty="0">
                <a:solidFill>
                  <a:schemeClr val="tx1"/>
                </a:solidFill>
                <a:latin typeface="华文新魏" panose="02010800040101010101" pitchFamily="2" charset="-122"/>
                <a:ea typeface="华文新魏" panose="02010800040101010101" pitchFamily="2" charset="-122"/>
              </a:rPr>
              <a:t>中处理。若处理器处于</a:t>
            </a:r>
            <a:r>
              <a:rPr lang="en-US" altLang="zh-CN" sz="2400" dirty="0">
                <a:solidFill>
                  <a:schemeClr val="tx1"/>
                </a:solidFill>
                <a:latin typeface="华文新魏" panose="02010800040101010101" pitchFamily="2" charset="-122"/>
                <a:ea typeface="华文新魏" panose="02010800040101010101" pitchFamily="2" charset="-122"/>
              </a:rPr>
              <a:t>Thumb</a:t>
            </a:r>
            <a:r>
              <a:rPr lang="zh-CN" altLang="en-US" sz="2400" dirty="0">
                <a:solidFill>
                  <a:schemeClr val="tx1"/>
                </a:solidFill>
                <a:latin typeface="华文新魏" panose="02010800040101010101" pitchFamily="2" charset="-122"/>
                <a:ea typeface="华文新魏" panose="02010800040101010101" pitchFamily="2" charset="-122"/>
              </a:rPr>
              <a:t>状态时发生异常，则异常向量地址装入</a:t>
            </a:r>
            <a:r>
              <a:rPr lang="en-US" altLang="zh-CN" sz="2400" dirty="0">
                <a:solidFill>
                  <a:schemeClr val="tx1"/>
                </a:solidFill>
                <a:latin typeface="华文新魏" panose="02010800040101010101" pitchFamily="2" charset="-122"/>
                <a:ea typeface="华文新魏" panose="02010800040101010101" pitchFamily="2" charset="-122"/>
              </a:rPr>
              <a:t>PC</a:t>
            </a:r>
            <a:r>
              <a:rPr lang="zh-CN" altLang="en-US" sz="2400" dirty="0">
                <a:solidFill>
                  <a:schemeClr val="tx1"/>
                </a:solidFill>
                <a:latin typeface="华文新魏" panose="02010800040101010101" pitchFamily="2" charset="-122"/>
                <a:ea typeface="华文新魏" panose="02010800040101010101" pitchFamily="2" charset="-122"/>
              </a:rPr>
              <a:t>时会自动切换到</a:t>
            </a:r>
            <a:r>
              <a:rPr lang="en-US" altLang="zh-CN" sz="2400" dirty="0">
                <a:solidFill>
                  <a:schemeClr val="tx1"/>
                </a:solidFill>
                <a:latin typeface="华文新魏" panose="02010800040101010101" pitchFamily="2" charset="-122"/>
                <a:ea typeface="华文新魏" panose="02010800040101010101" pitchFamily="2" charset="-122"/>
              </a:rPr>
              <a:t>ARM</a:t>
            </a:r>
            <a:r>
              <a:rPr lang="zh-CN" altLang="en-US" sz="2400" dirty="0">
                <a:solidFill>
                  <a:schemeClr val="tx1"/>
                </a:solidFill>
                <a:latin typeface="华文新魏" panose="02010800040101010101" pitchFamily="2" charset="-122"/>
                <a:ea typeface="华文新魏" panose="02010800040101010101" pitchFamily="2" charset="-122"/>
              </a:rPr>
              <a:t>状态。</a:t>
            </a:r>
          </a:p>
        </p:txBody>
      </p:sp>
      <p:sp>
        <p:nvSpPr>
          <p:cNvPr id="46086" name="Rectangle 6"/>
          <p:cNvSpPr/>
          <p:nvPr/>
        </p:nvSpPr>
        <p:spPr>
          <a:xfrm>
            <a:off x="5436096" y="808385"/>
            <a:ext cx="2316480" cy="460375"/>
          </a:xfrm>
          <a:prstGeom prst="rect">
            <a:avLst/>
          </a:prstGeom>
          <a:noFill/>
          <a:ln w="9525">
            <a:noFill/>
          </a:ln>
        </p:spPr>
        <p:txBody>
          <a:bodyPr wrap="none">
            <a:spAutoFit/>
          </a:bodyPr>
          <a:lstStyle/>
          <a:p>
            <a:r>
              <a:rPr lang="zh-CN" altLang="en-US" sz="2400" b="1" dirty="0">
                <a:solidFill>
                  <a:srgbClr val="7030A0"/>
                </a:solidFill>
                <a:latin typeface="Comic Sans MS" panose="030F0702030302020204" pitchFamily="66" charset="0"/>
                <a:ea typeface="隶书" panose="02010509060101010101" pitchFamily="49" charset="-122"/>
              </a:rPr>
              <a:t>取决于异常类型</a:t>
            </a:r>
          </a:p>
        </p:txBody>
      </p:sp>
      <p:sp>
        <p:nvSpPr>
          <p:cNvPr id="5" name="椭圆 4"/>
          <p:cNvSpPr/>
          <p:nvPr/>
        </p:nvSpPr>
        <p:spPr>
          <a:xfrm>
            <a:off x="4572000" y="1500188"/>
            <a:ext cx="1285875" cy="428625"/>
          </a:xfrm>
          <a:prstGeom prst="ellipse">
            <a:avLst/>
          </a:prstGeom>
          <a:solidFill>
            <a:srgbClr val="7030A0">
              <a:alpha val="63136"/>
            </a:srgbClr>
          </a:solidFill>
          <a:ln w="38100">
            <a:noFill/>
          </a:ln>
        </p:spPr>
        <p:txBody>
          <a:bodyPr anchor="ctr"/>
          <a:lstStyle/>
          <a:p>
            <a:pPr algn="ctr"/>
            <a:endParaRPr lang="zh-CN" altLang="en-US" dirty="0">
              <a:latin typeface="Comic Sans MS" panose="030F0702030302020204" pitchFamily="66" charset="0"/>
            </a:endParaRPr>
          </a:p>
        </p:txBody>
      </p:sp>
      <p:sp>
        <p:nvSpPr>
          <p:cNvPr id="6" name="椭圆 5"/>
          <p:cNvSpPr/>
          <p:nvPr/>
        </p:nvSpPr>
        <p:spPr>
          <a:xfrm>
            <a:off x="4714875" y="2071688"/>
            <a:ext cx="1857375" cy="428625"/>
          </a:xfrm>
          <a:prstGeom prst="ellipse">
            <a:avLst/>
          </a:prstGeom>
          <a:solidFill>
            <a:srgbClr val="7030A0">
              <a:alpha val="63136"/>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dissolve">
                                      <p:cBhvr>
                                        <p:cTn id="7" dur="500"/>
                                        <p:tgtEl>
                                          <p:spTgt spid="78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dissolve">
                                      <p:cBhvr>
                                        <p:cTn id="12" dur="500"/>
                                        <p:tgtEl>
                                          <p:spTgt spid="78643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86435">
                                            <p:txEl>
                                              <p:pRg st="2" end="2"/>
                                            </p:txEl>
                                          </p:spTgt>
                                        </p:tgtEl>
                                        <p:attrNameLst>
                                          <p:attrName>style.visibility</p:attrName>
                                        </p:attrNameLst>
                                      </p:cBhvr>
                                      <p:to>
                                        <p:strVal val="visible"/>
                                      </p:to>
                                    </p:set>
                                    <p:animEffect transition="in" filter="dissolve">
                                      <p:cBhvr>
                                        <p:cTn id="15" dur="500"/>
                                        <p:tgtEl>
                                          <p:spTgt spid="7864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6435">
                                            <p:txEl>
                                              <p:pRg st="3" end="3"/>
                                            </p:txEl>
                                          </p:spTgt>
                                        </p:tgtEl>
                                        <p:attrNameLst>
                                          <p:attrName>style.visibility</p:attrName>
                                        </p:attrNameLst>
                                      </p:cBhvr>
                                      <p:to>
                                        <p:strVal val="visible"/>
                                      </p:to>
                                    </p:set>
                                    <p:animEffect transition="in" filter="dissolve">
                                      <p:cBhvr>
                                        <p:cTn id="20" dur="500"/>
                                        <p:tgtEl>
                                          <p:spTgt spid="7864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86435">
                                            <p:txEl>
                                              <p:pRg st="4" end="4"/>
                                            </p:txEl>
                                          </p:spTgt>
                                        </p:tgtEl>
                                        <p:attrNameLst>
                                          <p:attrName>style.visibility</p:attrName>
                                        </p:attrNameLst>
                                      </p:cBhvr>
                                      <p:to>
                                        <p:strVal val="visible"/>
                                      </p:to>
                                    </p:set>
                                    <p:animEffect transition="in" filter="dissolve">
                                      <p:cBhvr>
                                        <p:cTn id="25" dur="500"/>
                                        <p:tgtEl>
                                          <p:spTgt spid="7864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86435">
                                            <p:txEl>
                                              <p:pRg st="5" end="5"/>
                                            </p:txEl>
                                          </p:spTgt>
                                        </p:tgtEl>
                                        <p:attrNameLst>
                                          <p:attrName>style.visibility</p:attrName>
                                        </p:attrNameLst>
                                      </p:cBhvr>
                                      <p:to>
                                        <p:strVal val="visible"/>
                                      </p:to>
                                    </p:set>
                                    <p:animEffect transition="in" filter="dissolve">
                                      <p:cBhvr>
                                        <p:cTn id="30" dur="500"/>
                                        <p:tgtEl>
                                          <p:spTgt spid="78643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6086"/>
                                        </p:tgtEl>
                                        <p:attrNameLst>
                                          <p:attrName>style.visibility</p:attrName>
                                        </p:attrNameLst>
                                      </p:cBhvr>
                                      <p:to>
                                        <p:strVal val="visible"/>
                                      </p:to>
                                    </p:set>
                                    <p:animEffect transition="in" filter="dissolve">
                                      <p:cBhvr>
                                        <p:cTn id="41" dur="500"/>
                                        <p:tgtEl>
                                          <p:spTgt spid="4608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86435">
                                            <p:txEl>
                                              <p:pRg st="7" end="7"/>
                                            </p:txEl>
                                          </p:spTgt>
                                        </p:tgtEl>
                                        <p:attrNameLst>
                                          <p:attrName>style.visibility</p:attrName>
                                        </p:attrNameLst>
                                      </p:cBhvr>
                                      <p:to>
                                        <p:strVal val="visible"/>
                                      </p:to>
                                    </p:set>
                                    <p:animEffect transition="in" filter="dissolve">
                                      <p:cBhvr>
                                        <p:cTn id="46" dur="500"/>
                                        <p:tgtEl>
                                          <p:spTgt spid="78643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86435">
                                            <p:txEl>
                                              <p:pRg st="8" end="8"/>
                                            </p:txEl>
                                          </p:spTgt>
                                        </p:tgtEl>
                                        <p:attrNameLst>
                                          <p:attrName>style.visibility</p:attrName>
                                        </p:attrNameLst>
                                      </p:cBhvr>
                                      <p:to>
                                        <p:strVal val="visible"/>
                                      </p:to>
                                    </p:set>
                                    <p:animEffect transition="in" filter="dissolve">
                                      <p:cBhvr>
                                        <p:cTn id="51" dur="500"/>
                                        <p:tgtEl>
                                          <p:spTgt spid="786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advAuto="1000"/>
      <p:bldP spid="46086" grpId="0"/>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006850" y="1219200"/>
            <a:ext cx="4908550" cy="5105400"/>
            <a:chOff x="2524" y="768"/>
            <a:chExt cx="3092" cy="3216"/>
          </a:xfrm>
        </p:grpSpPr>
        <p:grpSp>
          <p:nvGrpSpPr>
            <p:cNvPr id="52299" name="Group 3"/>
            <p:cNvGrpSpPr/>
            <p:nvPr/>
          </p:nvGrpSpPr>
          <p:grpSpPr>
            <a:xfrm>
              <a:off x="2524" y="768"/>
              <a:ext cx="3092" cy="3216"/>
              <a:chOff x="2524" y="768"/>
              <a:chExt cx="3092" cy="3216"/>
            </a:xfrm>
          </p:grpSpPr>
          <p:sp>
            <p:nvSpPr>
              <p:cNvPr id="52301" name="Rectangle 4"/>
              <p:cNvSpPr/>
              <p:nvPr/>
            </p:nvSpPr>
            <p:spPr>
              <a:xfrm>
                <a:off x="4224" y="1008"/>
                <a:ext cx="1392" cy="2976"/>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302" name="Rectangle 5"/>
              <p:cNvSpPr/>
              <p:nvPr/>
            </p:nvSpPr>
            <p:spPr>
              <a:xfrm>
                <a:off x="2832" y="1008"/>
                <a:ext cx="1392" cy="2976"/>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303" name="Rectangle 6"/>
              <p:cNvSpPr/>
              <p:nvPr/>
            </p:nvSpPr>
            <p:spPr>
              <a:xfrm>
                <a:off x="3312" y="1296"/>
                <a:ext cx="720" cy="124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304" name="Rectangle 7"/>
              <p:cNvSpPr/>
              <p:nvPr/>
            </p:nvSpPr>
            <p:spPr>
              <a:xfrm>
                <a:off x="4416" y="1296"/>
                <a:ext cx="720" cy="124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305" name="Text Box 8"/>
              <p:cNvSpPr txBox="1"/>
              <p:nvPr/>
            </p:nvSpPr>
            <p:spPr>
              <a:xfrm>
                <a:off x="3360" y="1104"/>
                <a:ext cx="624" cy="212"/>
              </a:xfrm>
              <a:prstGeom prst="rect">
                <a:avLst/>
              </a:prstGeom>
              <a:noFill/>
              <a:ln w="9525">
                <a:noFill/>
              </a:ln>
            </p:spPr>
            <p:txBody>
              <a:bodyPr>
                <a:spAutoFit/>
              </a:bodyPr>
              <a:lstStyle/>
              <a:p>
                <a:pPr algn="ctr">
                  <a:spcBef>
                    <a:spcPct val="50000"/>
                  </a:spcBef>
                </a:pPr>
                <a:r>
                  <a:rPr lang="zh-CN" altLang="en-US" sz="1600" dirty="0">
                    <a:latin typeface="Times New Roman" panose="02020603050405020304" pitchFamily="18" charset="0"/>
                  </a:rPr>
                  <a:t>程序</a:t>
                </a:r>
                <a:r>
                  <a:rPr lang="en-US" altLang="zh-CN" sz="1600" dirty="0">
                    <a:latin typeface="Times New Roman" panose="02020603050405020304" pitchFamily="18" charset="0"/>
                  </a:rPr>
                  <a:t>A</a:t>
                </a:r>
              </a:p>
            </p:txBody>
          </p:sp>
          <p:sp>
            <p:nvSpPr>
              <p:cNvPr id="52306" name="Text Box 9"/>
              <p:cNvSpPr txBox="1"/>
              <p:nvPr/>
            </p:nvSpPr>
            <p:spPr>
              <a:xfrm>
                <a:off x="4272" y="1104"/>
                <a:ext cx="1056"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IRQ</a:t>
                </a:r>
                <a:r>
                  <a:rPr lang="zh-CN" altLang="en-US" sz="1600" dirty="0">
                    <a:latin typeface="Times New Roman" panose="02020603050405020304" pitchFamily="18" charset="0"/>
                  </a:rPr>
                  <a:t>服务程序</a:t>
                </a:r>
              </a:p>
            </p:txBody>
          </p:sp>
          <p:sp>
            <p:nvSpPr>
              <p:cNvPr id="52307" name="Rectangle 10"/>
              <p:cNvSpPr/>
              <p:nvPr/>
            </p:nvSpPr>
            <p:spPr>
              <a:xfrm>
                <a:off x="2832" y="768"/>
                <a:ext cx="1392" cy="24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zh-CN" altLang="en-US" dirty="0">
                    <a:solidFill>
                      <a:srgbClr val="0000FF"/>
                    </a:solidFill>
                    <a:latin typeface="Times New Roman" panose="02020603050405020304" pitchFamily="18" charset="0"/>
                    <a:ea typeface="华文新魏" panose="02010800040101010101" pitchFamily="2" charset="-122"/>
                  </a:rPr>
                  <a:t>系统模式</a:t>
                </a:r>
              </a:p>
            </p:txBody>
          </p:sp>
          <p:sp>
            <p:nvSpPr>
              <p:cNvPr id="52308" name="Rectangle 11"/>
              <p:cNvSpPr/>
              <p:nvPr/>
            </p:nvSpPr>
            <p:spPr>
              <a:xfrm>
                <a:off x="4224" y="768"/>
                <a:ext cx="1392" cy="240"/>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dirty="0">
                    <a:solidFill>
                      <a:srgbClr val="0000FF"/>
                    </a:solidFill>
                    <a:latin typeface="华文新魏" panose="02010800040101010101" pitchFamily="2" charset="-122"/>
                    <a:ea typeface="华文新魏" panose="02010800040101010101" pitchFamily="2" charset="-122"/>
                  </a:rPr>
                  <a:t>IRQ</a:t>
                </a:r>
                <a:r>
                  <a:rPr lang="zh-CN" altLang="en-US" dirty="0">
                    <a:solidFill>
                      <a:srgbClr val="0000FF"/>
                    </a:solidFill>
                    <a:latin typeface="华文新魏" panose="02010800040101010101" pitchFamily="2" charset="-122"/>
                    <a:ea typeface="华文新魏" panose="02010800040101010101" pitchFamily="2" charset="-122"/>
                  </a:rPr>
                  <a:t>模式</a:t>
                </a:r>
              </a:p>
            </p:txBody>
          </p:sp>
          <p:sp>
            <p:nvSpPr>
              <p:cNvPr id="52309" name="Rectangle 12"/>
              <p:cNvSpPr/>
              <p:nvPr/>
            </p:nvSpPr>
            <p:spPr>
              <a:xfrm>
                <a:off x="2544" y="1008"/>
                <a:ext cx="288" cy="168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spcBef>
                    <a:spcPct val="20000"/>
                  </a:spcBef>
                </a:pPr>
                <a:endParaRPr lang="zh-CN" altLang="en-US" sz="3200" dirty="0">
                  <a:latin typeface="Times New Roman" panose="02020603050405020304" pitchFamily="18" charset="0"/>
                </a:endParaRPr>
              </a:p>
            </p:txBody>
          </p:sp>
          <p:sp>
            <p:nvSpPr>
              <p:cNvPr id="52310" name="Rectangle 13"/>
              <p:cNvSpPr/>
              <p:nvPr/>
            </p:nvSpPr>
            <p:spPr>
              <a:xfrm>
                <a:off x="2544" y="2688"/>
                <a:ext cx="288" cy="1296"/>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311" name="Text Box 14"/>
              <p:cNvSpPr txBox="1"/>
              <p:nvPr/>
            </p:nvSpPr>
            <p:spPr>
              <a:xfrm>
                <a:off x="2524" y="1008"/>
                <a:ext cx="308" cy="1680"/>
              </a:xfrm>
              <a:prstGeom prst="rect">
                <a:avLst/>
              </a:prstGeom>
              <a:noFill/>
              <a:ln w="9525">
                <a:noFill/>
              </a:ln>
            </p:spPr>
            <p:txBody>
              <a:bodyPr vert="eaVert">
                <a:spAutoFit/>
              </a:bodyPr>
              <a:lstStyle/>
              <a:p>
                <a:pPr algn="ctr">
                  <a:spcBef>
                    <a:spcPct val="50000"/>
                  </a:spcBef>
                </a:pPr>
                <a:r>
                  <a:rPr lang="zh-CN" altLang="en-US" dirty="0">
                    <a:solidFill>
                      <a:srgbClr val="0000FF"/>
                    </a:solidFill>
                    <a:latin typeface="Times New Roman" panose="02020603050405020304" pitchFamily="18" charset="0"/>
                    <a:ea typeface="华文新魏" panose="02010800040101010101" pitchFamily="2" charset="-122"/>
                  </a:rPr>
                  <a:t>程序</a:t>
                </a:r>
              </a:p>
            </p:txBody>
          </p:sp>
          <p:sp>
            <p:nvSpPr>
              <p:cNvPr id="52312" name="Text Box 15"/>
              <p:cNvSpPr txBox="1"/>
              <p:nvPr/>
            </p:nvSpPr>
            <p:spPr>
              <a:xfrm>
                <a:off x="2524" y="2688"/>
                <a:ext cx="308" cy="1296"/>
              </a:xfrm>
              <a:prstGeom prst="rect">
                <a:avLst/>
              </a:prstGeom>
              <a:noFill/>
              <a:ln w="9525">
                <a:noFill/>
              </a:ln>
            </p:spPr>
            <p:txBody>
              <a:bodyPr vert="eaVert">
                <a:spAutoFit/>
              </a:bodyPr>
              <a:lstStyle/>
              <a:p>
                <a:pPr algn="ctr">
                  <a:spcBef>
                    <a:spcPct val="50000"/>
                  </a:spcBef>
                </a:pPr>
                <a:r>
                  <a:rPr lang="zh-CN" altLang="en-US" dirty="0">
                    <a:solidFill>
                      <a:srgbClr val="0000FF"/>
                    </a:solidFill>
                    <a:latin typeface="Times New Roman" panose="02020603050405020304" pitchFamily="18" charset="0"/>
                    <a:ea typeface="华文新魏" panose="02010800040101010101" pitchFamily="2" charset="-122"/>
                  </a:rPr>
                  <a:t>寄存器组</a:t>
                </a:r>
              </a:p>
            </p:txBody>
          </p:sp>
        </p:grpSp>
        <p:sp>
          <p:nvSpPr>
            <p:cNvPr id="52300" name="Line 16"/>
            <p:cNvSpPr/>
            <p:nvPr/>
          </p:nvSpPr>
          <p:spPr>
            <a:xfrm>
              <a:off x="2832" y="2688"/>
              <a:ext cx="2784" cy="0"/>
            </a:xfrm>
            <a:prstGeom prst="line">
              <a:avLst/>
            </a:prstGeom>
            <a:ln w="9525" cap="flat" cmpd="sng">
              <a:solidFill>
                <a:schemeClr val="tx1"/>
              </a:solidFill>
              <a:prstDash val="solid"/>
              <a:headEnd type="none" w="med" len="med"/>
              <a:tailEnd type="none" w="med" len="med"/>
            </a:ln>
          </p:spPr>
        </p:sp>
      </p:grpSp>
      <p:sp>
        <p:nvSpPr>
          <p:cNvPr id="52227" name="Text Box 17"/>
          <p:cNvSpPr txBox="1"/>
          <p:nvPr/>
        </p:nvSpPr>
        <p:spPr>
          <a:xfrm>
            <a:off x="1116013" y="144463"/>
            <a:ext cx="7343775" cy="641350"/>
          </a:xfrm>
          <a:prstGeom prst="rect">
            <a:avLst/>
          </a:prstGeom>
          <a:noFill/>
          <a:ln w="9525">
            <a:noFill/>
          </a:ln>
        </p:spPr>
        <p:txBody>
          <a:bodyPr anchor="ctr"/>
          <a:lstStyle/>
          <a:p>
            <a:pPr algn="ctr">
              <a:buClr>
                <a:srgbClr val="000000"/>
              </a:buClr>
            </a:pPr>
            <a:r>
              <a:rPr lang="zh-CN" altLang="en-US" sz="2800" b="1" dirty="0">
                <a:solidFill>
                  <a:srgbClr val="1E0FEF"/>
                </a:solidFill>
                <a:latin typeface="Comic Sans MS" panose="030F0702030302020204" pitchFamily="66" charset="0"/>
                <a:ea typeface="隶书" panose="02010509060101010101" pitchFamily="49" charset="-122"/>
              </a:rPr>
              <a:t>异常响应（进入）过程</a:t>
            </a:r>
          </a:p>
        </p:txBody>
      </p:sp>
      <p:sp>
        <p:nvSpPr>
          <p:cNvPr id="790546" name="AutoShape 18"/>
          <p:cNvSpPr/>
          <p:nvPr/>
        </p:nvSpPr>
        <p:spPr>
          <a:xfrm>
            <a:off x="5715000" y="2133600"/>
            <a:ext cx="228600" cy="685800"/>
          </a:xfrm>
          <a:prstGeom prst="downArrow">
            <a:avLst>
              <a:gd name="adj1" fmla="val 50000"/>
              <a:gd name="adj2" fmla="val 75000"/>
            </a:avLst>
          </a:prstGeom>
          <a:solidFill>
            <a:srgbClr val="6666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90547" name="Text Box 19"/>
          <p:cNvSpPr txBox="1"/>
          <p:nvPr/>
        </p:nvSpPr>
        <p:spPr>
          <a:xfrm>
            <a:off x="71438" y="1136650"/>
            <a:ext cx="4000500" cy="1006475"/>
          </a:xfrm>
          <a:prstGeom prst="rect">
            <a:avLst/>
          </a:prstGeom>
          <a:noFill/>
          <a:ln w="9525">
            <a:noFill/>
          </a:ln>
        </p:spPr>
        <p:txBody>
          <a:bodyPr>
            <a:spAutoFit/>
          </a:bodyPr>
          <a:lstStyle/>
          <a:p>
            <a:pPr>
              <a:spcBef>
                <a:spcPct val="50000"/>
              </a:spcBef>
            </a:pPr>
            <a:r>
              <a:rPr lang="en-US" altLang="zh-CN" b="1" dirty="0">
                <a:latin typeface="华文新魏" panose="02010800040101010101" pitchFamily="2" charset="-122"/>
                <a:ea typeface="华文新魏" panose="02010800040101010101" pitchFamily="2" charset="-122"/>
              </a:rPr>
              <a:t>1. </a:t>
            </a:r>
            <a:r>
              <a:rPr lang="zh-CN" altLang="en-US" b="1" dirty="0">
                <a:latin typeface="华文新魏" panose="02010800040101010101" pitchFamily="2" charset="-122"/>
                <a:ea typeface="华文新魏" panose="02010800040101010101" pitchFamily="2" charset="-122"/>
              </a:rPr>
              <a:t>程序运行用户程序，假定当前处理器状态为</a:t>
            </a:r>
            <a:r>
              <a:rPr lang="en-US" altLang="zh-CN" b="1" dirty="0">
                <a:latin typeface="华文新魏" panose="02010800040101010101" pitchFamily="2" charset="-122"/>
                <a:ea typeface="华文新魏" panose="02010800040101010101" pitchFamily="2" charset="-122"/>
              </a:rPr>
              <a:t>Thumb</a:t>
            </a:r>
            <a:r>
              <a:rPr lang="zh-CN" altLang="en-US" b="1" dirty="0">
                <a:latin typeface="华文新魏" panose="02010800040101010101" pitchFamily="2" charset="-122"/>
                <a:ea typeface="华文新魏" panose="02010800040101010101" pitchFamily="2" charset="-122"/>
              </a:rPr>
              <a:t>状态、允许</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a:t>
            </a:r>
          </a:p>
        </p:txBody>
      </p:sp>
      <p:sp>
        <p:nvSpPr>
          <p:cNvPr id="790548" name="Text Box 20"/>
          <p:cNvSpPr txBox="1"/>
          <p:nvPr/>
        </p:nvSpPr>
        <p:spPr>
          <a:xfrm>
            <a:off x="0" y="2149475"/>
            <a:ext cx="4000500" cy="708025"/>
          </a:xfrm>
          <a:prstGeom prst="rect">
            <a:avLst/>
          </a:prstGeom>
          <a:noFill/>
          <a:ln w="9525">
            <a:noFill/>
          </a:ln>
        </p:spPr>
        <p:txBody>
          <a:bodyPr>
            <a:spAutoFit/>
          </a:bodyPr>
          <a:lstStyle/>
          <a:p>
            <a:pPr>
              <a:spcBef>
                <a:spcPct val="50000"/>
              </a:spcBef>
            </a:pPr>
            <a:r>
              <a:rPr lang="en-US" altLang="zh-CN" b="1" dirty="0">
                <a:latin typeface="华文新魏" panose="02010800040101010101" pitchFamily="2" charset="-122"/>
                <a:ea typeface="华文新魏" panose="02010800040101010101" pitchFamily="2" charset="-122"/>
              </a:rPr>
              <a:t>2. </a:t>
            </a:r>
            <a:r>
              <a:rPr lang="zh-CN" altLang="en-US" b="1" dirty="0">
                <a:latin typeface="华文新魏" panose="02010800040101010101" pitchFamily="2" charset="-122"/>
                <a:ea typeface="华文新魏" panose="02010800040101010101" pitchFamily="2" charset="-122"/>
              </a:rPr>
              <a:t>用户程序运行时发生</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a:t>
            </a:r>
            <a:r>
              <a:rPr lang="zh-CN" altLang="en-US" b="1" dirty="0">
                <a:solidFill>
                  <a:srgbClr val="C00000"/>
                </a:solidFill>
                <a:latin typeface="华文新魏" panose="02010800040101010101" pitchFamily="2" charset="-122"/>
                <a:ea typeface="华文新魏" panose="02010800040101010101" pitchFamily="2" charset="-122"/>
              </a:rPr>
              <a:t>硬件</a:t>
            </a:r>
            <a:r>
              <a:rPr lang="zh-CN" altLang="en-US" b="1" dirty="0">
                <a:latin typeface="华文新魏" panose="02010800040101010101" pitchFamily="2" charset="-122"/>
                <a:ea typeface="华文新魏" panose="02010800040101010101" pitchFamily="2" charset="-122"/>
              </a:rPr>
              <a:t>完成以下动作：</a:t>
            </a:r>
            <a:endParaRPr lang="zh-CN" altLang="en-US" sz="1100" b="1" dirty="0">
              <a:latin typeface="华文新魏" panose="02010800040101010101" pitchFamily="2" charset="-122"/>
              <a:ea typeface="华文新魏" panose="02010800040101010101" pitchFamily="2" charset="-122"/>
            </a:endParaRPr>
          </a:p>
        </p:txBody>
      </p:sp>
      <p:grpSp>
        <p:nvGrpSpPr>
          <p:cNvPr id="4" name="Group 21"/>
          <p:cNvGrpSpPr/>
          <p:nvPr/>
        </p:nvGrpSpPr>
        <p:grpSpPr>
          <a:xfrm>
            <a:off x="4495800" y="4495800"/>
            <a:ext cx="3581400" cy="1509713"/>
            <a:chOff x="2832" y="2832"/>
            <a:chExt cx="2256" cy="951"/>
          </a:xfrm>
        </p:grpSpPr>
        <p:sp>
          <p:nvSpPr>
            <p:cNvPr id="52271" name="Rectangle 22"/>
            <p:cNvSpPr/>
            <p:nvPr/>
          </p:nvSpPr>
          <p:spPr>
            <a:xfrm>
              <a:off x="3360" y="2832"/>
              <a:ext cx="672" cy="19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LR_sys</a:t>
              </a:r>
            </a:p>
          </p:txBody>
        </p:sp>
        <p:sp>
          <p:nvSpPr>
            <p:cNvPr id="52272" name="Rectangle 23"/>
            <p:cNvSpPr/>
            <p:nvPr/>
          </p:nvSpPr>
          <p:spPr>
            <a:xfrm>
              <a:off x="4416" y="3552"/>
              <a:ext cx="672" cy="192"/>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SPSR_irq</a:t>
              </a:r>
            </a:p>
          </p:txBody>
        </p:sp>
        <p:sp>
          <p:nvSpPr>
            <p:cNvPr id="52273" name="Rectangle 24"/>
            <p:cNvSpPr/>
            <p:nvPr/>
          </p:nvSpPr>
          <p:spPr>
            <a:xfrm>
              <a:off x="4416" y="2832"/>
              <a:ext cx="672" cy="19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LR_irq</a:t>
              </a:r>
            </a:p>
          </p:txBody>
        </p:sp>
        <p:sp>
          <p:nvSpPr>
            <p:cNvPr id="52274" name="Text Box 25"/>
            <p:cNvSpPr txBox="1"/>
            <p:nvPr/>
          </p:nvSpPr>
          <p:spPr>
            <a:xfrm>
              <a:off x="2832" y="2832"/>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LR</a:t>
              </a:r>
            </a:p>
          </p:txBody>
        </p:sp>
        <p:sp>
          <p:nvSpPr>
            <p:cNvPr id="52275" name="Text Box 26"/>
            <p:cNvSpPr txBox="1"/>
            <p:nvPr/>
          </p:nvSpPr>
          <p:spPr>
            <a:xfrm>
              <a:off x="2832" y="3024"/>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PC</a:t>
              </a:r>
            </a:p>
          </p:txBody>
        </p:sp>
        <p:sp>
          <p:nvSpPr>
            <p:cNvPr id="52276" name="Text Box 27"/>
            <p:cNvSpPr txBox="1"/>
            <p:nvPr/>
          </p:nvSpPr>
          <p:spPr>
            <a:xfrm>
              <a:off x="2832" y="3264"/>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CPSR</a:t>
              </a:r>
            </a:p>
          </p:txBody>
        </p:sp>
        <p:sp>
          <p:nvSpPr>
            <p:cNvPr id="52277" name="Text Box 28"/>
            <p:cNvSpPr txBox="1"/>
            <p:nvPr/>
          </p:nvSpPr>
          <p:spPr>
            <a:xfrm>
              <a:off x="2832" y="3552"/>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SPSR</a:t>
              </a:r>
            </a:p>
          </p:txBody>
        </p:sp>
        <p:grpSp>
          <p:nvGrpSpPr>
            <p:cNvPr id="52278" name="Group 29"/>
            <p:cNvGrpSpPr/>
            <p:nvPr/>
          </p:nvGrpSpPr>
          <p:grpSpPr>
            <a:xfrm>
              <a:off x="3360" y="3360"/>
              <a:ext cx="1728" cy="192"/>
              <a:chOff x="3380" y="3360"/>
              <a:chExt cx="1728" cy="192"/>
            </a:xfrm>
          </p:grpSpPr>
          <p:sp>
            <p:nvSpPr>
              <p:cNvPr id="52290" name="Rectangle 30"/>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SYS</a:t>
                </a:r>
              </a:p>
            </p:txBody>
          </p:sp>
          <p:sp>
            <p:nvSpPr>
              <p:cNvPr id="52291" name="Rectangle 31"/>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1</a:t>
                </a:r>
              </a:p>
            </p:txBody>
          </p:sp>
          <p:sp>
            <p:nvSpPr>
              <p:cNvPr id="52292" name="Rectangle 32"/>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93" name="Rectangle 33"/>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0</a:t>
                </a:r>
              </a:p>
            </p:txBody>
          </p:sp>
          <p:sp>
            <p:nvSpPr>
              <p:cNvPr id="52294" name="Rectangle 34"/>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2295" name="Rectangle 35"/>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96" name="Rectangle 36"/>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97" name="Rectangle 37"/>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98" name="Rectangle 38"/>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grpSp>
        <p:grpSp>
          <p:nvGrpSpPr>
            <p:cNvPr id="52279" name="Group 39"/>
            <p:cNvGrpSpPr/>
            <p:nvPr/>
          </p:nvGrpSpPr>
          <p:grpSpPr>
            <a:xfrm>
              <a:off x="3360" y="3216"/>
              <a:ext cx="1728" cy="144"/>
              <a:chOff x="1152" y="3264"/>
              <a:chExt cx="1728" cy="144"/>
            </a:xfrm>
          </p:grpSpPr>
          <p:sp>
            <p:nvSpPr>
              <p:cNvPr id="52281" name="Rectangle 40"/>
              <p:cNvSpPr/>
              <p:nvPr/>
            </p:nvSpPr>
            <p:spPr>
              <a:xfrm>
                <a:off x="2400" y="3264"/>
                <a:ext cx="480"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MOD</a:t>
                </a:r>
              </a:p>
            </p:txBody>
          </p:sp>
          <p:sp>
            <p:nvSpPr>
              <p:cNvPr id="52282" name="Rectangle 41"/>
              <p:cNvSpPr/>
              <p:nvPr/>
            </p:nvSpPr>
            <p:spPr>
              <a:xfrm>
                <a:off x="2256"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T</a:t>
                </a:r>
              </a:p>
            </p:txBody>
          </p:sp>
          <p:sp>
            <p:nvSpPr>
              <p:cNvPr id="52283" name="Rectangle 42"/>
              <p:cNvSpPr/>
              <p:nvPr/>
            </p:nvSpPr>
            <p:spPr>
              <a:xfrm>
                <a:off x="2112"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F</a:t>
                </a:r>
              </a:p>
            </p:txBody>
          </p:sp>
          <p:sp>
            <p:nvSpPr>
              <p:cNvPr id="52284" name="Rectangle 43"/>
              <p:cNvSpPr/>
              <p:nvPr/>
            </p:nvSpPr>
            <p:spPr>
              <a:xfrm>
                <a:off x="1968"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I</a:t>
                </a:r>
              </a:p>
            </p:txBody>
          </p:sp>
          <p:sp>
            <p:nvSpPr>
              <p:cNvPr id="52285" name="Rectangle 44"/>
              <p:cNvSpPr/>
              <p:nvPr/>
            </p:nvSpPr>
            <p:spPr>
              <a:xfrm>
                <a:off x="1728" y="3264"/>
                <a:ext cx="240"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2286" name="Rectangle 45"/>
              <p:cNvSpPr/>
              <p:nvPr/>
            </p:nvSpPr>
            <p:spPr>
              <a:xfrm>
                <a:off x="1152"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N</a:t>
                </a:r>
              </a:p>
            </p:txBody>
          </p:sp>
          <p:sp>
            <p:nvSpPr>
              <p:cNvPr id="52287" name="Rectangle 46"/>
              <p:cNvSpPr/>
              <p:nvPr/>
            </p:nvSpPr>
            <p:spPr>
              <a:xfrm>
                <a:off x="1296"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Z</a:t>
                </a:r>
              </a:p>
            </p:txBody>
          </p:sp>
          <p:sp>
            <p:nvSpPr>
              <p:cNvPr id="52288" name="Rectangle 47"/>
              <p:cNvSpPr/>
              <p:nvPr/>
            </p:nvSpPr>
            <p:spPr>
              <a:xfrm>
                <a:off x="1440"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C</a:t>
                </a:r>
              </a:p>
            </p:txBody>
          </p:sp>
          <p:sp>
            <p:nvSpPr>
              <p:cNvPr id="52289" name="Rectangle 48"/>
              <p:cNvSpPr/>
              <p:nvPr/>
            </p:nvSpPr>
            <p:spPr>
              <a:xfrm>
                <a:off x="1584"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V</a:t>
                </a:r>
              </a:p>
            </p:txBody>
          </p:sp>
        </p:grpSp>
        <p:sp>
          <p:nvSpPr>
            <p:cNvPr id="52280" name="Rectangle 49"/>
            <p:cNvSpPr/>
            <p:nvPr/>
          </p:nvSpPr>
          <p:spPr>
            <a:xfrm>
              <a:off x="3360" y="3024"/>
              <a:ext cx="1728" cy="192"/>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grpSp>
        <p:nvGrpSpPr>
          <p:cNvPr id="7" name="Group 50"/>
          <p:cNvGrpSpPr/>
          <p:nvPr/>
        </p:nvGrpSpPr>
        <p:grpSpPr>
          <a:xfrm>
            <a:off x="5257800" y="2057400"/>
            <a:ext cx="2895600" cy="1295400"/>
            <a:chOff x="3312" y="1296"/>
            <a:chExt cx="1824" cy="816"/>
          </a:xfrm>
        </p:grpSpPr>
        <p:sp>
          <p:nvSpPr>
            <p:cNvPr id="52266" name="Rectangle 51"/>
            <p:cNvSpPr/>
            <p:nvPr/>
          </p:nvSpPr>
          <p:spPr>
            <a:xfrm>
              <a:off x="4416" y="1296"/>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nvGrpSpPr>
            <p:cNvPr id="52267" name="Group 52"/>
            <p:cNvGrpSpPr/>
            <p:nvPr/>
          </p:nvGrpSpPr>
          <p:grpSpPr>
            <a:xfrm>
              <a:off x="3312" y="1824"/>
              <a:ext cx="720" cy="288"/>
              <a:chOff x="3312" y="1824"/>
              <a:chExt cx="720" cy="288"/>
            </a:xfrm>
          </p:grpSpPr>
          <p:sp>
            <p:nvSpPr>
              <p:cNvPr id="52268" name="Rectangle 53"/>
              <p:cNvSpPr/>
              <p:nvPr/>
            </p:nvSpPr>
            <p:spPr>
              <a:xfrm>
                <a:off x="3312" y="1824"/>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269" name="Rectangle 54"/>
              <p:cNvSpPr/>
              <p:nvPr/>
            </p:nvSpPr>
            <p:spPr>
              <a:xfrm>
                <a:off x="3312" y="1920"/>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2270" name="Rectangle 55"/>
              <p:cNvSpPr/>
              <p:nvPr/>
            </p:nvSpPr>
            <p:spPr>
              <a:xfrm>
                <a:off x="3312" y="2016"/>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grpSp>
      <p:sp>
        <p:nvSpPr>
          <p:cNvPr id="790584" name="Text Box 56"/>
          <p:cNvSpPr txBox="1"/>
          <p:nvPr/>
        </p:nvSpPr>
        <p:spPr>
          <a:xfrm>
            <a:off x="285750" y="3527425"/>
            <a:ext cx="3714750" cy="1616075"/>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置位</a:t>
            </a:r>
            <a:r>
              <a:rPr lang="en-US" altLang="zh-CN" b="1" dirty="0">
                <a:latin typeface="华文新魏" panose="02010800040101010101" pitchFamily="2" charset="-122"/>
                <a:ea typeface="华文新魏" panose="02010800040101010101" pitchFamily="2" charset="-122"/>
              </a:rPr>
              <a:t>I</a:t>
            </a:r>
            <a:r>
              <a:rPr lang="zh-CN" altLang="en-US" b="1" dirty="0">
                <a:latin typeface="华文新魏" panose="02010800040101010101" pitchFamily="2" charset="-122"/>
                <a:ea typeface="华文新魏" panose="02010800040101010101" pitchFamily="2" charset="-122"/>
              </a:rPr>
              <a:t>位（禁止</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中断）</a:t>
            </a:r>
          </a:p>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清零</a:t>
            </a:r>
            <a:r>
              <a:rPr lang="en-US" altLang="zh-CN" b="1" dirty="0">
                <a:latin typeface="华文新魏" panose="02010800040101010101" pitchFamily="2" charset="-122"/>
                <a:ea typeface="华文新魏" panose="02010800040101010101" pitchFamily="2" charset="-122"/>
              </a:rPr>
              <a:t>T</a:t>
            </a:r>
            <a:r>
              <a:rPr lang="zh-CN" altLang="en-US" b="1" dirty="0">
                <a:latin typeface="华文新魏" panose="02010800040101010101" pitchFamily="2" charset="-122"/>
                <a:ea typeface="华文新魏" panose="02010800040101010101" pitchFamily="2" charset="-122"/>
              </a:rPr>
              <a:t>位（进入</a:t>
            </a:r>
            <a:r>
              <a:rPr lang="en-US" altLang="zh-CN" b="1" dirty="0">
                <a:latin typeface="华文新魏" panose="02010800040101010101" pitchFamily="2" charset="-122"/>
                <a:ea typeface="华文新魏" panose="02010800040101010101" pitchFamily="2" charset="-122"/>
              </a:rPr>
              <a:t>ARM</a:t>
            </a:r>
            <a:r>
              <a:rPr lang="zh-CN" altLang="en-US" b="1" dirty="0">
                <a:latin typeface="华文新魏" panose="02010800040101010101" pitchFamily="2" charset="-122"/>
                <a:ea typeface="华文新魏" panose="02010800040101010101" pitchFamily="2" charset="-122"/>
              </a:rPr>
              <a:t>状态）</a:t>
            </a:r>
          </a:p>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 设置</a:t>
            </a:r>
            <a:r>
              <a:rPr lang="en-US" altLang="zh-CN" b="1" dirty="0">
                <a:latin typeface="华文新魏" panose="02010800040101010101" pitchFamily="2" charset="-122"/>
                <a:ea typeface="华文新魏" panose="02010800040101010101" pitchFamily="2" charset="-122"/>
              </a:rPr>
              <a:t>MOD</a:t>
            </a:r>
            <a:r>
              <a:rPr lang="zh-CN" altLang="en-US" b="1" dirty="0">
                <a:latin typeface="华文新魏" panose="02010800040101010101" pitchFamily="2" charset="-122"/>
                <a:ea typeface="华文新魏" panose="02010800040101010101" pitchFamily="2" charset="-122"/>
              </a:rPr>
              <a:t>位，切换处理器模</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式至</a:t>
            </a:r>
            <a:r>
              <a:rPr lang="en-US" altLang="zh-CN" b="1" dirty="0">
                <a:latin typeface="华文新魏" panose="02010800040101010101" pitchFamily="2" charset="-122"/>
                <a:ea typeface="华文新魏" panose="02010800040101010101" pitchFamily="2" charset="-122"/>
              </a:rPr>
              <a:t>IRQ</a:t>
            </a:r>
            <a:r>
              <a:rPr lang="zh-CN" altLang="en-US" b="1" dirty="0">
                <a:latin typeface="华文新魏" panose="02010800040101010101" pitchFamily="2" charset="-122"/>
                <a:ea typeface="华文新魏" panose="02010800040101010101" pitchFamily="2" charset="-122"/>
              </a:rPr>
              <a:t>模式</a:t>
            </a:r>
          </a:p>
        </p:txBody>
      </p:sp>
      <p:sp>
        <p:nvSpPr>
          <p:cNvPr id="790585" name="Text Box 57"/>
          <p:cNvSpPr txBox="1"/>
          <p:nvPr/>
        </p:nvSpPr>
        <p:spPr>
          <a:xfrm>
            <a:off x="285750" y="5286375"/>
            <a:ext cx="3733800" cy="708025"/>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将返回地址信息存入</a:t>
            </a:r>
            <a:r>
              <a:rPr lang="en-US" altLang="zh-CN" b="1" dirty="0">
                <a:latin typeface="华文新魏" panose="02010800040101010101" pitchFamily="2" charset="-122"/>
                <a:ea typeface="华文新魏" panose="02010800040101010101" pitchFamily="2" charset="-122"/>
              </a:rPr>
              <a:t>IRQ	</a:t>
            </a:r>
            <a:r>
              <a:rPr lang="zh-CN" altLang="en-US" b="1" dirty="0">
                <a:latin typeface="华文新魏" panose="02010800040101010101" pitchFamily="2" charset="-122"/>
                <a:ea typeface="华文新魏" panose="02010800040101010101" pitchFamily="2" charset="-122"/>
              </a:rPr>
              <a:t>模式的</a:t>
            </a:r>
            <a:r>
              <a:rPr lang="en-US" altLang="zh-CN" b="1" dirty="0">
                <a:latin typeface="华文新魏" panose="02010800040101010101" pitchFamily="2" charset="-122"/>
                <a:ea typeface="华文新魏" panose="02010800040101010101" pitchFamily="2" charset="-122"/>
              </a:rPr>
              <a:t>LR</a:t>
            </a:r>
            <a:r>
              <a:rPr lang="zh-CN" altLang="en-US" b="1" dirty="0">
                <a:latin typeface="华文新魏" panose="02010800040101010101" pitchFamily="2" charset="-122"/>
                <a:ea typeface="华文新魏" panose="02010800040101010101" pitchFamily="2" charset="-122"/>
              </a:rPr>
              <a:t>寄存器</a:t>
            </a:r>
          </a:p>
        </p:txBody>
      </p:sp>
      <p:sp>
        <p:nvSpPr>
          <p:cNvPr id="790586" name="Text Box 58"/>
          <p:cNvSpPr txBox="1"/>
          <p:nvPr/>
        </p:nvSpPr>
        <p:spPr>
          <a:xfrm>
            <a:off x="285750" y="2857500"/>
            <a:ext cx="3571875" cy="701675"/>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将</a:t>
            </a:r>
            <a:r>
              <a:rPr lang="en-US" altLang="zh-CN" b="1" dirty="0">
                <a:latin typeface="华文新魏" panose="02010800040101010101" pitchFamily="2" charset="-122"/>
                <a:ea typeface="华文新魏" panose="02010800040101010101" pitchFamily="2" charset="-122"/>
              </a:rPr>
              <a:t>CPSR</a:t>
            </a:r>
            <a:r>
              <a:rPr lang="zh-CN" altLang="en-US" b="1" dirty="0">
                <a:latin typeface="华文新魏" panose="02010800040101010101" pitchFamily="2" charset="-122"/>
                <a:ea typeface="华文新魏" panose="02010800040101010101" pitchFamily="2" charset="-122"/>
              </a:rPr>
              <a:t>寄存器内容存入</a:t>
            </a:r>
            <a:r>
              <a:rPr lang="en-US" altLang="zh-CN" b="1" dirty="0">
                <a:latin typeface="华文新魏" panose="02010800040101010101" pitchFamily="2" charset="-122"/>
                <a:ea typeface="华文新魏" panose="02010800040101010101" pitchFamily="2" charset="-122"/>
              </a:rPr>
              <a:t>IRQ	</a:t>
            </a:r>
            <a:r>
              <a:rPr lang="zh-CN" altLang="en-US" b="1" dirty="0">
                <a:latin typeface="华文新魏" panose="02010800040101010101" pitchFamily="2" charset="-122"/>
                <a:ea typeface="华文新魏" panose="02010800040101010101" pitchFamily="2" charset="-122"/>
              </a:rPr>
              <a:t>模式的</a:t>
            </a:r>
            <a:r>
              <a:rPr lang="en-US" altLang="zh-CN" b="1" dirty="0">
                <a:latin typeface="华文新魏" panose="02010800040101010101" pitchFamily="2" charset="-122"/>
                <a:ea typeface="华文新魏" panose="02010800040101010101" pitchFamily="2" charset="-122"/>
              </a:rPr>
              <a:t>SPSR</a:t>
            </a:r>
            <a:r>
              <a:rPr lang="zh-CN" altLang="en-US" b="1" dirty="0">
                <a:latin typeface="华文新魏" panose="02010800040101010101" pitchFamily="2" charset="-122"/>
                <a:ea typeface="华文新魏" panose="02010800040101010101" pitchFamily="2" charset="-122"/>
              </a:rPr>
              <a:t>寄存器</a:t>
            </a:r>
          </a:p>
        </p:txBody>
      </p:sp>
      <p:sp>
        <p:nvSpPr>
          <p:cNvPr id="790587" name="Text Box 59"/>
          <p:cNvSpPr txBox="1"/>
          <p:nvPr/>
        </p:nvSpPr>
        <p:spPr>
          <a:xfrm>
            <a:off x="266700" y="6000750"/>
            <a:ext cx="3733800" cy="400050"/>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b="1" dirty="0">
                <a:latin typeface="华文新魏" panose="02010800040101010101" pitchFamily="2" charset="-122"/>
                <a:ea typeface="华文新魏" panose="02010800040101010101" pitchFamily="2" charset="-122"/>
              </a:rPr>
              <a:t>将跳转地址存入</a:t>
            </a:r>
            <a:r>
              <a:rPr lang="en-US" altLang="zh-CN" b="1" dirty="0">
                <a:latin typeface="华文新魏" panose="02010800040101010101" pitchFamily="2" charset="-122"/>
                <a:ea typeface="华文新魏" panose="02010800040101010101" pitchFamily="2" charset="-122"/>
              </a:rPr>
              <a:t>PC</a:t>
            </a:r>
            <a:r>
              <a:rPr lang="zh-CN" altLang="en-US" b="1" dirty="0">
                <a:latin typeface="华文新魏" panose="02010800040101010101" pitchFamily="2" charset="-122"/>
                <a:ea typeface="华文新魏" panose="02010800040101010101" pitchFamily="2" charset="-122"/>
              </a:rPr>
              <a:t>，实现跳转</a:t>
            </a:r>
          </a:p>
        </p:txBody>
      </p:sp>
      <p:grpSp>
        <p:nvGrpSpPr>
          <p:cNvPr id="9" name="Group 60"/>
          <p:cNvGrpSpPr/>
          <p:nvPr/>
        </p:nvGrpSpPr>
        <p:grpSpPr>
          <a:xfrm>
            <a:off x="5334000" y="5334000"/>
            <a:ext cx="2743200" cy="304800"/>
            <a:chOff x="3380" y="3360"/>
            <a:chExt cx="1728" cy="192"/>
          </a:xfrm>
        </p:grpSpPr>
        <p:sp>
          <p:nvSpPr>
            <p:cNvPr id="52257" name="Rectangle 61"/>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IRQ</a:t>
              </a:r>
            </a:p>
          </p:txBody>
        </p:sp>
        <p:sp>
          <p:nvSpPr>
            <p:cNvPr id="52258" name="Rectangle 62"/>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0</a:t>
              </a:r>
            </a:p>
          </p:txBody>
        </p:sp>
        <p:sp>
          <p:nvSpPr>
            <p:cNvPr id="52259" name="Rectangle 63"/>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60" name="Rectangle 64"/>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1</a:t>
              </a:r>
            </a:p>
          </p:txBody>
        </p:sp>
        <p:sp>
          <p:nvSpPr>
            <p:cNvPr id="52261" name="Rectangle 65"/>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2262" name="Rectangle 66"/>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63" name="Rectangle 67"/>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64" name="Rectangle 68"/>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2265" name="Rectangle 69"/>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grpSp>
      <p:sp>
        <p:nvSpPr>
          <p:cNvPr id="790598" name="Rectangle 70"/>
          <p:cNvSpPr/>
          <p:nvPr/>
        </p:nvSpPr>
        <p:spPr>
          <a:xfrm>
            <a:off x="7010400" y="4495800"/>
            <a:ext cx="1066800" cy="30480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BackAddr</a:t>
            </a:r>
          </a:p>
        </p:txBody>
      </p:sp>
      <p:sp>
        <p:nvSpPr>
          <p:cNvPr id="790599" name="Rectangle 71"/>
          <p:cNvSpPr/>
          <p:nvPr/>
        </p:nvSpPr>
        <p:spPr>
          <a:xfrm>
            <a:off x="5334000" y="4800600"/>
            <a:ext cx="2743200" cy="3048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JumpAddr</a:t>
            </a:r>
          </a:p>
        </p:txBody>
      </p:sp>
      <p:sp>
        <p:nvSpPr>
          <p:cNvPr id="790600" name="Freeform 72"/>
          <p:cNvSpPr/>
          <p:nvPr/>
        </p:nvSpPr>
        <p:spPr>
          <a:xfrm>
            <a:off x="7924800" y="2209800"/>
            <a:ext cx="723900" cy="2679700"/>
          </a:xfrm>
          <a:custGeom>
            <a:avLst/>
            <a:gdLst>
              <a:gd name="txL" fmla="*/ 0 w 456"/>
              <a:gd name="txT" fmla="*/ 0 h 1688"/>
              <a:gd name="txR" fmla="*/ 456 w 456"/>
              <a:gd name="txB" fmla="*/ 1688 h 1688"/>
            </a:gdLst>
            <a:ahLst/>
            <a:cxnLst>
              <a:cxn ang="0">
                <a:pos x="2147483647" y="0"/>
              </a:cxn>
              <a:cxn ang="0">
                <a:pos x="2147483647" y="2147483647"/>
              </a:cxn>
              <a:cxn ang="0">
                <a:pos x="2147483647" y="2147483647"/>
              </a:cxn>
              <a:cxn ang="0">
                <a:pos x="2147483647" y="2147483647"/>
              </a:cxn>
              <a:cxn ang="0">
                <a:pos x="0" y="2147483647"/>
              </a:cxn>
            </a:cxnLst>
            <a:rect l="txL" t="txT" r="txR" b="txB"/>
            <a:pathLst>
              <a:path w="456" h="1688">
                <a:moveTo>
                  <a:pt x="144" y="0"/>
                </a:moveTo>
                <a:cubicBezTo>
                  <a:pt x="240" y="8"/>
                  <a:pt x="336" y="16"/>
                  <a:pt x="384" y="240"/>
                </a:cubicBezTo>
                <a:cubicBezTo>
                  <a:pt x="432" y="464"/>
                  <a:pt x="456" y="1112"/>
                  <a:pt x="432" y="1344"/>
                </a:cubicBezTo>
                <a:cubicBezTo>
                  <a:pt x="408" y="1576"/>
                  <a:pt x="312" y="1576"/>
                  <a:pt x="240" y="1632"/>
                </a:cubicBezTo>
                <a:cubicBezTo>
                  <a:pt x="168" y="1688"/>
                  <a:pt x="84" y="1684"/>
                  <a:pt x="0" y="168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790601" name="Freeform 73"/>
          <p:cNvSpPr/>
          <p:nvPr/>
        </p:nvSpPr>
        <p:spPr>
          <a:xfrm>
            <a:off x="6337300" y="3279775"/>
            <a:ext cx="792163" cy="1379538"/>
          </a:xfrm>
          <a:custGeom>
            <a:avLst/>
            <a:gdLst>
              <a:gd name="txL" fmla="*/ 0 w 499"/>
              <a:gd name="txT" fmla="*/ 0 h 869"/>
              <a:gd name="txR" fmla="*/ 499 w 499"/>
              <a:gd name="txB" fmla="*/ 869 h 869"/>
            </a:gdLst>
            <a:ahLst/>
            <a:cxnLst>
              <a:cxn ang="0">
                <a:pos x="0" y="0"/>
              </a:cxn>
              <a:cxn ang="0">
                <a:pos x="2147483647" y="2147483647"/>
              </a:cxn>
              <a:cxn ang="0">
                <a:pos x="2147483647" y="2147483647"/>
              </a:cxn>
              <a:cxn ang="0">
                <a:pos x="2147483647" y="2147483647"/>
              </a:cxn>
            </a:cxnLst>
            <a:rect l="txL" t="txT" r="txR" b="txB"/>
            <a:pathLst>
              <a:path w="499" h="869">
                <a:moveTo>
                  <a:pt x="0" y="0"/>
                </a:moveTo>
                <a:cubicBezTo>
                  <a:pt x="29" y="32"/>
                  <a:pt x="137" y="70"/>
                  <a:pt x="184" y="190"/>
                </a:cubicBezTo>
                <a:cubicBezTo>
                  <a:pt x="231" y="310"/>
                  <a:pt x="228" y="605"/>
                  <a:pt x="280" y="718"/>
                </a:cubicBezTo>
                <a:cubicBezTo>
                  <a:pt x="332" y="831"/>
                  <a:pt x="454" y="838"/>
                  <a:pt x="499" y="869"/>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grpSp>
        <p:nvGrpSpPr>
          <p:cNvPr id="10" name="Group 74"/>
          <p:cNvGrpSpPr/>
          <p:nvPr/>
        </p:nvGrpSpPr>
        <p:grpSpPr>
          <a:xfrm>
            <a:off x="6400800" y="1981200"/>
            <a:ext cx="685800" cy="1066800"/>
            <a:chOff x="4032" y="1248"/>
            <a:chExt cx="432" cy="672"/>
          </a:xfrm>
        </p:grpSpPr>
        <p:sp>
          <p:nvSpPr>
            <p:cNvPr id="52255" name="Line 75"/>
            <p:cNvSpPr/>
            <p:nvPr/>
          </p:nvSpPr>
          <p:spPr>
            <a:xfrm flipV="1">
              <a:off x="4032" y="1392"/>
              <a:ext cx="432" cy="480"/>
            </a:xfrm>
            <a:prstGeom prst="line">
              <a:avLst/>
            </a:prstGeom>
            <a:ln w="28575" cap="flat" cmpd="sng">
              <a:solidFill>
                <a:srgbClr val="FF0000"/>
              </a:solidFill>
              <a:prstDash val="solid"/>
              <a:headEnd type="none" w="med" len="med"/>
              <a:tailEnd type="triangle" w="med" len="med"/>
            </a:ln>
          </p:spPr>
        </p:sp>
        <p:sp>
          <p:nvSpPr>
            <p:cNvPr id="52256" name="Rectangle 76"/>
            <p:cNvSpPr/>
            <p:nvPr/>
          </p:nvSpPr>
          <p:spPr>
            <a:xfrm rot="-2913530">
              <a:off x="3840" y="1488"/>
              <a:ext cx="672" cy="192"/>
            </a:xfrm>
            <a:prstGeom prst="rect">
              <a:avLst/>
            </a:prstGeom>
            <a:noFill/>
            <a:ln w="9525">
              <a:noFill/>
            </a:ln>
          </p:spPr>
          <p:txBody>
            <a:bodyPr wrap="none" anchor="ctr"/>
            <a:lstStyle/>
            <a:p>
              <a:pPr algn="ctr">
                <a:spcBef>
                  <a:spcPct val="20000"/>
                </a:spcBef>
              </a:pPr>
              <a:r>
                <a:rPr lang="en-US" altLang="zh-CN" sz="1800" dirty="0">
                  <a:solidFill>
                    <a:srgbClr val="FF0000"/>
                  </a:solidFill>
                  <a:latin typeface="Times New Roman" panose="02020603050405020304" pitchFamily="18" charset="0"/>
                </a:rPr>
                <a:t>Jump</a:t>
              </a:r>
            </a:p>
          </p:txBody>
        </p:sp>
      </p:grpSp>
      <p:grpSp>
        <p:nvGrpSpPr>
          <p:cNvPr id="11" name="Group 77"/>
          <p:cNvGrpSpPr/>
          <p:nvPr/>
        </p:nvGrpSpPr>
        <p:grpSpPr>
          <a:xfrm>
            <a:off x="7010400" y="5638800"/>
            <a:ext cx="1066800" cy="304800"/>
            <a:chOff x="3380" y="3360"/>
            <a:chExt cx="1728" cy="192"/>
          </a:xfrm>
        </p:grpSpPr>
        <p:sp>
          <p:nvSpPr>
            <p:cNvPr id="52246" name="Rectangle 78"/>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SYS</a:t>
              </a:r>
            </a:p>
          </p:txBody>
        </p:sp>
        <p:sp>
          <p:nvSpPr>
            <p:cNvPr id="52247" name="Rectangle 79"/>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1</a:t>
              </a:r>
            </a:p>
          </p:txBody>
        </p:sp>
        <p:sp>
          <p:nvSpPr>
            <p:cNvPr id="52248" name="Rectangle 80"/>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2249" name="Rectangle 81"/>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0</a:t>
              </a:r>
            </a:p>
          </p:txBody>
        </p:sp>
        <p:sp>
          <p:nvSpPr>
            <p:cNvPr id="52250" name="Rectangle 82"/>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 . .</a:t>
              </a:r>
            </a:p>
          </p:txBody>
        </p:sp>
        <p:sp>
          <p:nvSpPr>
            <p:cNvPr id="52251" name="Rectangle 83"/>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2252" name="Rectangle 84"/>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2253" name="Rectangle 85"/>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2254" name="Rectangle 86"/>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grpSp>
      <p:sp>
        <p:nvSpPr>
          <p:cNvPr id="790615" name="AutoShape 87"/>
          <p:cNvSpPr/>
          <p:nvPr/>
        </p:nvSpPr>
        <p:spPr>
          <a:xfrm>
            <a:off x="8077200" y="5410200"/>
            <a:ext cx="304800" cy="457200"/>
          </a:xfrm>
          <a:prstGeom prst="curvedLeftArrow">
            <a:avLst>
              <a:gd name="adj1" fmla="val 30000"/>
              <a:gd name="adj2" fmla="val 60000"/>
              <a:gd name="adj3" fmla="val 33333"/>
            </a:avLst>
          </a:prstGeom>
          <a:solidFill>
            <a:srgbClr val="0099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90616" name="Text Box 88"/>
          <p:cNvSpPr txBox="1"/>
          <p:nvPr/>
        </p:nvSpPr>
        <p:spPr>
          <a:xfrm>
            <a:off x="6448425" y="5929313"/>
            <a:ext cx="2552700" cy="338137"/>
          </a:xfrm>
          <a:prstGeom prst="rect">
            <a:avLst/>
          </a:prstGeom>
          <a:noFill/>
          <a:ln w="9525">
            <a:noFill/>
          </a:ln>
        </p:spPr>
        <p:txBody>
          <a:bodyPr>
            <a:spAutoFit/>
          </a:bodyPr>
          <a:lstStyle/>
          <a:p>
            <a:pPr algn="ctr">
              <a:spcBef>
                <a:spcPct val="50000"/>
              </a:spcBef>
            </a:pPr>
            <a:r>
              <a:rPr lang="zh-CN" altLang="en-US" sz="1600" b="1" dirty="0">
                <a:latin typeface="Times New Roman" panose="02020603050405020304" pitchFamily="18" charset="0"/>
              </a:rPr>
              <a:t>“</a:t>
            </a:r>
            <a:r>
              <a:rPr lang="en-US" altLang="zh-CN" sz="1600" b="1" dirty="0">
                <a:latin typeface="Times New Roman" panose="02020603050405020304" pitchFamily="18" charset="0"/>
              </a:rPr>
              <a:t>?”</a:t>
            </a:r>
            <a:r>
              <a:rPr lang="zh-CN" altLang="en-US" sz="1600" b="1" dirty="0">
                <a:latin typeface="Times New Roman" panose="02020603050405020304" pitchFamily="18" charset="0"/>
              </a:rPr>
              <a:t>表示对该位不关心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90616"/>
                                        </p:tgtEl>
                                        <p:attrNameLst>
                                          <p:attrName>style.visibility</p:attrName>
                                        </p:attrNameLst>
                                      </p:cBhvr>
                                      <p:to>
                                        <p:strVal val="visible"/>
                                      </p:to>
                                    </p:set>
                                    <p:animEffect transition="in" filter="dissolve">
                                      <p:cBhvr>
                                        <p:cTn id="15" dur="500"/>
                                        <p:tgtEl>
                                          <p:spTgt spid="7906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790546"/>
                                        </p:tgtEl>
                                        <p:attrNameLst>
                                          <p:attrName>style.visibility</p:attrName>
                                        </p:attrNameLst>
                                      </p:cBhvr>
                                      <p:to>
                                        <p:strVal val="visible"/>
                                      </p:to>
                                    </p:set>
                                    <p:animEffect transition="in" filter="slide(fromTop)">
                                      <p:cBhvr>
                                        <p:cTn id="20" dur="500"/>
                                        <p:tgtEl>
                                          <p:spTgt spid="790546"/>
                                        </p:tgtEl>
                                      </p:cBhvr>
                                    </p:animEffect>
                                  </p:childTnLst>
                                </p:cTn>
                              </p:par>
                              <p:par>
                                <p:cTn id="21" presetID="9"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90547"/>
                                        </p:tgtEl>
                                        <p:attrNameLst>
                                          <p:attrName>style.visibility</p:attrName>
                                        </p:attrNameLst>
                                      </p:cBhvr>
                                      <p:to>
                                        <p:strVal val="visible"/>
                                      </p:to>
                                    </p:set>
                                    <p:animEffect transition="in" filter="dissolve">
                                      <p:cBhvr>
                                        <p:cTn id="28" dur="500"/>
                                        <p:tgtEl>
                                          <p:spTgt spid="79054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90548"/>
                                        </p:tgtEl>
                                        <p:attrNameLst>
                                          <p:attrName>style.visibility</p:attrName>
                                        </p:attrNameLst>
                                      </p:cBhvr>
                                      <p:to>
                                        <p:strVal val="visible"/>
                                      </p:to>
                                    </p:set>
                                    <p:animEffect transition="in" filter="dissolve">
                                      <p:cBhvr>
                                        <p:cTn id="33" dur="500"/>
                                        <p:tgtEl>
                                          <p:spTgt spid="79054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90586"/>
                                        </p:tgtEl>
                                        <p:attrNameLst>
                                          <p:attrName>style.visibility</p:attrName>
                                        </p:attrNameLst>
                                      </p:cBhvr>
                                      <p:to>
                                        <p:strVal val="visible"/>
                                      </p:to>
                                    </p:set>
                                    <p:animEffect transition="in" filter="dissolve">
                                      <p:cBhvr>
                                        <p:cTn id="38" dur="500"/>
                                        <p:tgtEl>
                                          <p:spTgt spid="79058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90615"/>
                                        </p:tgtEl>
                                        <p:attrNameLst>
                                          <p:attrName>style.visibility</p:attrName>
                                        </p:attrNameLst>
                                      </p:cBhvr>
                                      <p:to>
                                        <p:strVal val="visible"/>
                                      </p:to>
                                    </p:set>
                                    <p:animEffect transition="in" filter="dissolve">
                                      <p:cBhvr>
                                        <p:cTn id="43" dur="500"/>
                                        <p:tgtEl>
                                          <p:spTgt spid="79061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790584"/>
                                        </p:tgtEl>
                                        <p:attrNameLst>
                                          <p:attrName>style.visibility</p:attrName>
                                        </p:attrNameLst>
                                      </p:cBhvr>
                                      <p:to>
                                        <p:strVal val="visible"/>
                                      </p:to>
                                    </p:set>
                                    <p:animEffect transition="in" filter="dissolve">
                                      <p:cBhvr>
                                        <p:cTn id="53" dur="500"/>
                                        <p:tgtEl>
                                          <p:spTgt spid="79058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90585"/>
                                        </p:tgtEl>
                                        <p:attrNameLst>
                                          <p:attrName>style.visibility</p:attrName>
                                        </p:attrNameLst>
                                      </p:cBhvr>
                                      <p:to>
                                        <p:strVal val="visible"/>
                                      </p:to>
                                    </p:set>
                                    <p:animEffect transition="in" filter="dissolve">
                                      <p:cBhvr>
                                        <p:cTn id="63" dur="500"/>
                                        <p:tgtEl>
                                          <p:spTgt spid="79058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790601"/>
                                        </p:tgtEl>
                                        <p:attrNameLst>
                                          <p:attrName>style.visibility</p:attrName>
                                        </p:attrNameLst>
                                      </p:cBhvr>
                                      <p:to>
                                        <p:strVal val="visible"/>
                                      </p:to>
                                    </p:set>
                                    <p:animEffect transition="in" filter="dissolve">
                                      <p:cBhvr>
                                        <p:cTn id="68" dur="500"/>
                                        <p:tgtEl>
                                          <p:spTgt spid="79060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790598"/>
                                        </p:tgtEl>
                                        <p:attrNameLst>
                                          <p:attrName>style.visibility</p:attrName>
                                        </p:attrNameLst>
                                      </p:cBhvr>
                                      <p:to>
                                        <p:strVal val="visible"/>
                                      </p:to>
                                    </p:set>
                                    <p:animEffect transition="in" filter="dissolve">
                                      <p:cBhvr>
                                        <p:cTn id="73" dur="500"/>
                                        <p:tgtEl>
                                          <p:spTgt spid="79059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790587"/>
                                        </p:tgtEl>
                                        <p:attrNameLst>
                                          <p:attrName>style.visibility</p:attrName>
                                        </p:attrNameLst>
                                      </p:cBhvr>
                                      <p:to>
                                        <p:strVal val="visible"/>
                                      </p:to>
                                    </p:set>
                                    <p:animEffect transition="in" filter="dissolve">
                                      <p:cBhvr>
                                        <p:cTn id="78" dur="500"/>
                                        <p:tgtEl>
                                          <p:spTgt spid="7905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90600"/>
                                        </p:tgtEl>
                                        <p:attrNameLst>
                                          <p:attrName>style.visibility</p:attrName>
                                        </p:attrNameLst>
                                      </p:cBhvr>
                                      <p:to>
                                        <p:strVal val="visible"/>
                                      </p:to>
                                    </p:set>
                                    <p:animEffect transition="in" filter="dissolve">
                                      <p:cBhvr>
                                        <p:cTn id="83" dur="500"/>
                                        <p:tgtEl>
                                          <p:spTgt spid="790600"/>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790599"/>
                                        </p:tgtEl>
                                        <p:attrNameLst>
                                          <p:attrName>style.visibility</p:attrName>
                                        </p:attrNameLst>
                                      </p:cBhvr>
                                      <p:to>
                                        <p:strVal val="visible"/>
                                      </p:to>
                                    </p:set>
                                    <p:animEffect transition="in" filter="dissolve">
                                      <p:cBhvr>
                                        <p:cTn id="88" dur="500"/>
                                        <p:tgtEl>
                                          <p:spTgt spid="79059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dissolve">
                                      <p:cBhvr>
                                        <p:cTn id="9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46" grpId="0" animBg="1"/>
      <p:bldP spid="790547" grpId="0"/>
      <p:bldP spid="790548" grpId="0"/>
      <p:bldP spid="790584" grpId="0"/>
      <p:bldP spid="790585" grpId="0"/>
      <p:bldP spid="790586" grpId="0"/>
      <p:bldP spid="790587" grpId="0"/>
      <p:bldP spid="790598" grpId="0" animBg="1"/>
      <p:bldP spid="790599" grpId="0" animBg="1"/>
      <p:bldP spid="790615" grpId="0" animBg="1"/>
      <p:bldP spid="7906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title"/>
          </p:nvPr>
        </p:nvSpPr>
        <p:spPr>
          <a:xfrm>
            <a:off x="214313" y="214313"/>
            <a:ext cx="8805862" cy="642937"/>
          </a:xfrm>
        </p:spPr>
        <p:txBody>
          <a:bodyPr vert="horz" wrap="square" lIns="91440" tIns="45720" rIns="91440" bIns="45720" anchor="ctr"/>
          <a:lstStyle/>
          <a:p>
            <a:pPr eaLnBrk="1" hangingPunct="1"/>
            <a:r>
              <a:rPr lang="zh-CN" altLang="en-US" sz="3200" b="1" dirty="0">
                <a:solidFill>
                  <a:schemeClr val="tx1"/>
                </a:solidFill>
              </a:rPr>
              <a:t>异常返回（退出）过程</a:t>
            </a:r>
          </a:p>
        </p:txBody>
      </p:sp>
      <p:sp>
        <p:nvSpPr>
          <p:cNvPr id="789508" name="Rectangle 4"/>
          <p:cNvSpPr>
            <a:spLocks noGrp="1"/>
          </p:cNvSpPr>
          <p:nvPr>
            <p:ph type="body"/>
          </p:nvPr>
        </p:nvSpPr>
        <p:spPr>
          <a:xfrm>
            <a:off x="180340" y="1196975"/>
            <a:ext cx="9001760" cy="4450715"/>
          </a:xfrm>
        </p:spPr>
        <p:txBody>
          <a:bodyPr vert="horz" wrap="square" lIns="91440" tIns="45720" rIns="91440" bIns="45720" anchor="t"/>
          <a:lstStyle/>
          <a:p>
            <a:pPr>
              <a:lnSpc>
                <a:spcPts val="5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将</a:t>
            </a:r>
            <a:r>
              <a:rPr lang="en-US" altLang="zh-CN" sz="2400" dirty="0">
                <a:solidFill>
                  <a:srgbClr val="000099"/>
                </a:solidFill>
                <a:latin typeface="华文新魏" panose="02010800040101010101" pitchFamily="2" charset="-122"/>
                <a:ea typeface="华文新魏" panose="02010800040101010101" pitchFamily="2" charset="-122"/>
              </a:rPr>
              <a:t>LR</a:t>
            </a:r>
            <a:r>
              <a:rPr lang="zh-CN" altLang="en-US" sz="2400" dirty="0">
                <a:solidFill>
                  <a:srgbClr val="000099"/>
                </a:solidFill>
                <a:latin typeface="华文新魏" panose="02010800040101010101" pitchFamily="2" charset="-122"/>
                <a:ea typeface="华文新魏" panose="02010800040101010101" pitchFamily="2" charset="-122"/>
              </a:rPr>
              <a:t>（ </a:t>
            </a:r>
            <a:r>
              <a:rPr lang="en-US" altLang="zh-CN" sz="2400" dirty="0">
                <a:solidFill>
                  <a:srgbClr val="000099"/>
                </a:solidFill>
                <a:latin typeface="华文新魏" panose="02010800040101010101" pitchFamily="2" charset="-122"/>
                <a:ea typeface="华文新魏" panose="02010800040101010101" pitchFamily="2" charset="-122"/>
              </a:rPr>
              <a:t>R14 </a:t>
            </a:r>
            <a:r>
              <a:rPr lang="zh-CN" altLang="en-US" sz="2400" dirty="0">
                <a:solidFill>
                  <a:srgbClr val="000099"/>
                </a:solidFill>
                <a:latin typeface="华文新魏" panose="02010800040101010101" pitchFamily="2" charset="-122"/>
                <a:ea typeface="华文新魏" panose="02010800040101010101" pitchFamily="2" charset="-122"/>
              </a:rPr>
              <a:t>）中的值减去偏移量后存入</a:t>
            </a:r>
            <a:r>
              <a:rPr lang="en-US" altLang="zh-CN" sz="2400" dirty="0">
                <a:solidFill>
                  <a:srgbClr val="C00000"/>
                </a:solidFill>
                <a:latin typeface="华文新魏" panose="02010800040101010101" pitchFamily="2" charset="-122"/>
                <a:ea typeface="华文新魏" panose="02010800040101010101" pitchFamily="2" charset="-122"/>
              </a:rPr>
              <a:t>PC</a:t>
            </a:r>
            <a:r>
              <a:rPr lang="zh-CN" altLang="en-US" sz="2400" dirty="0">
                <a:solidFill>
                  <a:srgbClr val="000099"/>
                </a:solidFill>
                <a:latin typeface="华文新魏" panose="02010800040101010101" pitchFamily="2" charset="-122"/>
                <a:ea typeface="华文新魏" panose="02010800040101010101" pitchFamily="2" charset="-122"/>
              </a:rPr>
              <a:t>，偏移量根据异常的类型而有所不同；</a:t>
            </a:r>
          </a:p>
          <a:p>
            <a:pPr>
              <a:lnSpc>
                <a:spcPts val="5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将</a:t>
            </a:r>
            <a:r>
              <a:rPr lang="en-US" altLang="zh-CN" sz="2400" dirty="0">
                <a:solidFill>
                  <a:srgbClr val="000099"/>
                </a:solidFill>
                <a:latin typeface="华文新魏" panose="02010800040101010101" pitchFamily="2" charset="-122"/>
                <a:ea typeface="华文新魏" panose="02010800040101010101" pitchFamily="2" charset="-122"/>
              </a:rPr>
              <a:t>SPSR</a:t>
            </a:r>
            <a:r>
              <a:rPr lang="zh-CN" altLang="en-US" sz="2400" dirty="0">
                <a:solidFill>
                  <a:srgbClr val="000099"/>
                </a:solidFill>
                <a:latin typeface="华文新魏" panose="02010800040101010101" pitchFamily="2" charset="-122"/>
                <a:ea typeface="华文新魏" panose="02010800040101010101" pitchFamily="2" charset="-122"/>
              </a:rPr>
              <a:t>的值复制回</a:t>
            </a:r>
            <a:r>
              <a:rPr lang="en-US" altLang="zh-CN" sz="2400" dirty="0">
                <a:solidFill>
                  <a:srgbClr val="C00000"/>
                </a:solidFill>
                <a:latin typeface="华文新魏" panose="02010800040101010101" pitchFamily="2" charset="-122"/>
                <a:ea typeface="华文新魏" panose="02010800040101010101" pitchFamily="2" charset="-122"/>
              </a:rPr>
              <a:t>CPSR</a:t>
            </a:r>
            <a:r>
              <a:rPr lang="zh-CN" altLang="en-US" sz="2400" dirty="0">
                <a:solidFill>
                  <a:srgbClr val="000099"/>
                </a:solidFill>
                <a:latin typeface="华文新魏" panose="02010800040101010101" pitchFamily="2" charset="-122"/>
                <a:ea typeface="华文新魏" panose="02010800040101010101" pitchFamily="2" charset="-122"/>
              </a:rPr>
              <a:t>；</a:t>
            </a:r>
          </a:p>
          <a:p>
            <a:pPr>
              <a:lnSpc>
                <a:spcPts val="5500"/>
              </a:lnSpc>
              <a:spcBef>
                <a:spcPts val="600"/>
              </a:spcBef>
              <a:buClr>
                <a:srgbClr val="000099"/>
              </a:buClr>
              <a:buFont typeface="Wingdings" panose="05000000000000000000" pitchFamily="2" charset="2"/>
              <a:buChar char="Ø"/>
            </a:pPr>
            <a:r>
              <a:rPr lang="zh-CN" altLang="en-US" sz="2400" dirty="0">
                <a:solidFill>
                  <a:srgbClr val="000099"/>
                </a:solidFill>
                <a:latin typeface="华文新魏" panose="02010800040101010101" pitchFamily="2" charset="-122"/>
                <a:ea typeface="华文新魏" panose="02010800040101010101" pitchFamily="2" charset="-122"/>
              </a:rPr>
              <a:t>清零在入口置位的</a:t>
            </a:r>
            <a:r>
              <a:rPr lang="zh-CN" altLang="en-US" sz="2400" dirty="0">
                <a:solidFill>
                  <a:srgbClr val="C00000"/>
                </a:solidFill>
                <a:latin typeface="华文新魏" panose="02010800040101010101" pitchFamily="2" charset="-122"/>
                <a:ea typeface="华文新魏" panose="02010800040101010101" pitchFamily="2" charset="-122"/>
              </a:rPr>
              <a:t>中断禁止标志</a:t>
            </a:r>
            <a:r>
              <a:rPr lang="zh-CN" altLang="en-US" sz="2400" dirty="0">
                <a:solidFill>
                  <a:srgbClr val="000099"/>
                </a:solidFill>
                <a:latin typeface="华文新魏" panose="02010800040101010101" pitchFamily="2" charset="-122"/>
                <a:ea typeface="华文新魏" panose="02010800040101010101" pitchFamily="2" charset="-122"/>
              </a:rPr>
              <a:t>；</a:t>
            </a:r>
          </a:p>
          <a:p>
            <a:pPr>
              <a:lnSpc>
                <a:spcPts val="5500"/>
              </a:lnSpc>
              <a:spcBef>
                <a:spcPts val="600"/>
              </a:spcBef>
              <a:buClr>
                <a:srgbClr val="000099"/>
              </a:buClr>
              <a:buFont typeface="Wingdings" panose="05000000000000000000" pitchFamily="2" charset="2"/>
              <a:buNone/>
            </a:pPr>
            <a:r>
              <a:rPr lang="zh-CN" altLang="en-US" sz="2400" dirty="0">
                <a:solidFill>
                  <a:schemeClr val="tx1"/>
                </a:solidFill>
                <a:latin typeface="华文新魏" panose="02010800040101010101" pitchFamily="2" charset="-122"/>
                <a:ea typeface="华文新魏" panose="02010800040101010101" pitchFamily="2" charset="-122"/>
              </a:rPr>
              <a:t>注：恢复</a:t>
            </a:r>
            <a:r>
              <a:rPr lang="en-US" altLang="zh-CN" sz="2400" dirty="0">
                <a:solidFill>
                  <a:schemeClr val="tx1"/>
                </a:solidFill>
                <a:latin typeface="华文新魏" panose="02010800040101010101" pitchFamily="2" charset="-122"/>
                <a:ea typeface="华文新魏" panose="02010800040101010101" pitchFamily="2" charset="-122"/>
              </a:rPr>
              <a:t>CPSR</a:t>
            </a:r>
            <a:r>
              <a:rPr lang="zh-CN" altLang="en-US" sz="2400" dirty="0">
                <a:solidFill>
                  <a:schemeClr val="tx1"/>
                </a:solidFill>
                <a:latin typeface="华文新魏" panose="02010800040101010101" pitchFamily="2" charset="-122"/>
                <a:ea typeface="华文新魏" panose="02010800040101010101" pitchFamily="2" charset="-122"/>
              </a:rPr>
              <a:t>的动作会将</a:t>
            </a:r>
            <a:r>
              <a:rPr lang="en-US" altLang="zh-CN" sz="2400" dirty="0">
                <a:solidFill>
                  <a:schemeClr val="tx1"/>
                </a:solidFill>
                <a:latin typeface="华文新魏" panose="02010800040101010101" pitchFamily="2" charset="-122"/>
                <a:ea typeface="华文新魏" panose="02010800040101010101" pitchFamily="2" charset="-122"/>
              </a:rPr>
              <a:t>T</a:t>
            </a:r>
            <a:r>
              <a:rPr lang="zh-CN" altLang="en-US" sz="2400" dirty="0">
                <a:solidFill>
                  <a:schemeClr val="tx1"/>
                </a:solidFill>
                <a:latin typeface="华文新魏" panose="02010800040101010101" pitchFamily="2" charset="-122"/>
                <a:ea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rPr>
              <a:t>F</a:t>
            </a:r>
            <a:r>
              <a:rPr lang="zh-CN" altLang="en-US" sz="2400" dirty="0">
                <a:solidFill>
                  <a:schemeClr val="tx1"/>
                </a:solidFill>
                <a:latin typeface="华文新魏" panose="02010800040101010101" pitchFamily="2" charset="-122"/>
                <a:ea typeface="华文新魏" panose="02010800040101010101" pitchFamily="2" charset="-122"/>
              </a:rPr>
              <a:t>和</a:t>
            </a:r>
            <a:r>
              <a:rPr lang="en-US" altLang="zh-CN" sz="2400" dirty="0">
                <a:solidFill>
                  <a:schemeClr val="tx1"/>
                </a:solidFill>
                <a:latin typeface="华文新魏" panose="02010800040101010101" pitchFamily="2" charset="-122"/>
                <a:ea typeface="华文新魏" panose="02010800040101010101" pitchFamily="2" charset="-122"/>
              </a:rPr>
              <a:t>I</a:t>
            </a:r>
            <a:r>
              <a:rPr lang="zh-CN" altLang="en-US" sz="2400" dirty="0">
                <a:solidFill>
                  <a:schemeClr val="tx1"/>
                </a:solidFill>
                <a:latin typeface="华文新魏" panose="02010800040101010101" pitchFamily="2" charset="-122"/>
                <a:ea typeface="华文新魏" panose="02010800040101010101" pitchFamily="2" charset="-122"/>
              </a:rPr>
              <a:t>位自动恢复为异常发生前的值。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9508">
                                            <p:txEl>
                                              <p:pRg st="0" end="0"/>
                                            </p:txEl>
                                          </p:spTgt>
                                        </p:tgtEl>
                                        <p:attrNameLst>
                                          <p:attrName>style.visibility</p:attrName>
                                        </p:attrNameLst>
                                      </p:cBhvr>
                                      <p:to>
                                        <p:strVal val="visible"/>
                                      </p:to>
                                    </p:set>
                                    <p:animEffect transition="in" filter="dissolve">
                                      <p:cBhvr>
                                        <p:cTn id="7" dur="500"/>
                                        <p:tgtEl>
                                          <p:spTgt spid="789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9508">
                                            <p:txEl>
                                              <p:pRg st="1" end="1"/>
                                            </p:txEl>
                                          </p:spTgt>
                                        </p:tgtEl>
                                        <p:attrNameLst>
                                          <p:attrName>style.visibility</p:attrName>
                                        </p:attrNameLst>
                                      </p:cBhvr>
                                      <p:to>
                                        <p:strVal val="visible"/>
                                      </p:to>
                                    </p:set>
                                    <p:animEffect transition="in" filter="dissolve">
                                      <p:cBhvr>
                                        <p:cTn id="12" dur="500"/>
                                        <p:tgtEl>
                                          <p:spTgt spid="789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9508">
                                            <p:txEl>
                                              <p:pRg st="2" end="2"/>
                                            </p:txEl>
                                          </p:spTgt>
                                        </p:tgtEl>
                                        <p:attrNameLst>
                                          <p:attrName>style.visibility</p:attrName>
                                        </p:attrNameLst>
                                      </p:cBhvr>
                                      <p:to>
                                        <p:strVal val="visible"/>
                                      </p:to>
                                    </p:set>
                                    <p:animEffect transition="in" filter="dissolve">
                                      <p:cBhvr>
                                        <p:cTn id="17" dur="500"/>
                                        <p:tgtEl>
                                          <p:spTgt spid="7895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9508">
                                            <p:txEl>
                                              <p:pRg st="3" end="3"/>
                                            </p:txEl>
                                          </p:spTgt>
                                        </p:tgtEl>
                                        <p:attrNameLst>
                                          <p:attrName>style.visibility</p:attrName>
                                        </p:attrNameLst>
                                      </p:cBhvr>
                                      <p:to>
                                        <p:strVal val="visible"/>
                                      </p:to>
                                    </p:set>
                                    <p:animEffect transition="in" filter="dissolve">
                                      <p:cBhvr>
                                        <p:cTn id="22" dur="500"/>
                                        <p:tgtEl>
                                          <p:spTgt spid="789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8" grpId="0" build="p"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14313" y="142875"/>
            <a:ext cx="8805862" cy="642938"/>
          </a:xfrm>
        </p:spPr>
        <p:txBody>
          <a:bodyPr vert="horz" wrap="square" lIns="91440" tIns="45720" rIns="91440" bIns="45720" anchor="b"/>
          <a:lstStyle/>
          <a:p>
            <a:pPr eaLnBrk="1" hangingPunct="1"/>
            <a:r>
              <a:rPr lang="en-US" altLang="zh-CN" sz="3200" b="1" dirty="0">
                <a:solidFill>
                  <a:srgbClr val="1E0FEF"/>
                </a:solidFill>
              </a:rPr>
              <a:t>ARM</a:t>
            </a:r>
            <a:r>
              <a:rPr lang="zh-CN" altLang="en-US" sz="3200" b="1" dirty="0">
                <a:solidFill>
                  <a:srgbClr val="1E0FEF"/>
                </a:solidFill>
              </a:rPr>
              <a:t>体系结构的特点</a:t>
            </a:r>
          </a:p>
        </p:txBody>
      </p:sp>
      <p:sp>
        <p:nvSpPr>
          <p:cNvPr id="1060867" name="Rectangle 3"/>
          <p:cNvSpPr>
            <a:spLocks noGrp="1" noChangeArrowheads="1"/>
          </p:cNvSpPr>
          <p:nvPr>
            <p:ph type="body" idx="1"/>
          </p:nvPr>
        </p:nvSpPr>
        <p:spPr>
          <a:xfrm>
            <a:off x="423863" y="857250"/>
            <a:ext cx="8362950" cy="5876925"/>
          </a:xfrm>
        </p:spPr>
        <p:txBody>
          <a:bodyPr vert="horz" wrap="square" lIns="91440" tIns="45720" rIns="91440" bIns="45720" numCol="1" anchor="t" anchorCtr="0" compatLnSpc="1"/>
          <a:lstStyle/>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RISC</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简单的结构使</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ARM</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内核非常小、功耗低、成本低</a:t>
            </a: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统一和固定长度的</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指令域</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，简化了指令的译码，便于指令流水线设计</a:t>
            </a: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采用</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装载</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保存结构</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，数据处理操作只针对寄存器的内容，而不直接对存储器进行操作</a:t>
            </a: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支持</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Thumb</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16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位）</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/ARM</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32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位）</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双指令集</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，能很好的兼容</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8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位</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/16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位器件</a:t>
            </a: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每条数据处理指令都对算术逻辑单元和移位器控制，实现了</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ALU</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和移位器的最大利用</a:t>
            </a: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寻址方式</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灵活简单，执行效率高</a:t>
            </a:r>
            <a:endParaRPr kumimoji="0" lang="zh-CN" altLang="en-US" sz="2400" b="1" i="0" u="none" strike="noStrike" kern="0" cap="none" spc="0" normalizeH="0" baseline="0" noProof="0" dirty="0">
              <a:ln>
                <a:noFill/>
              </a:ln>
              <a:solidFill>
                <a:schemeClr val="bg1"/>
              </a:solidFill>
              <a:effectLst/>
              <a:uLnTx/>
              <a:uFillTx/>
              <a:latin typeface="+mj-lt"/>
              <a:ea typeface="宋体" panose="02010600030101010101" pitchFamily="2" charset="-122"/>
              <a:cs typeface="+mn-cs"/>
            </a:endParaRP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地址自动增加和减少寻址模式，</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优化程序循环</a:t>
            </a:r>
            <a:endParaRPr kumimoji="0" lang="zh-CN" altLang="en-US" sz="2400" b="1" i="0" u="none" strike="noStrike" kern="0" cap="none" spc="0" normalizeH="0" baseline="0" noProof="0" dirty="0">
              <a:ln>
                <a:noFill/>
              </a:ln>
              <a:solidFill>
                <a:srgbClr val="FFC000"/>
              </a:solidFill>
              <a:effectLst/>
              <a:uLnTx/>
              <a:uFillTx/>
              <a:latin typeface="+mj-lt"/>
              <a:ea typeface="宋体" panose="02010600030101010101" pitchFamily="2" charset="-122"/>
              <a:cs typeface="+mn-cs"/>
            </a:endParaRP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多寄存器装载和存储指令实现最大</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数据吞吐量</a:t>
            </a:r>
            <a:endParaRPr kumimoji="0" lang="zh-CN" altLang="en-US" sz="2400" b="1" i="0" u="none" strike="noStrike" kern="0" cap="none" spc="0" normalizeH="0" baseline="0" noProof="0" dirty="0">
              <a:ln>
                <a:noFill/>
              </a:ln>
              <a:solidFill>
                <a:srgbClr val="FFC000"/>
              </a:solidFill>
              <a:effectLst/>
              <a:uLnTx/>
              <a:uFillTx/>
              <a:latin typeface="+mj-lt"/>
              <a:ea typeface="宋体" panose="02010600030101010101" pitchFamily="2" charset="-122"/>
              <a:cs typeface="+mn-cs"/>
            </a:endParaRPr>
          </a:p>
          <a:p>
            <a:pPr marL="571500" marR="0" lvl="0" indent="-571500" algn="l" defTabSz="914400" rtl="0" eaLnBrk="1" fontAlgn="base" latinLnBrk="0" hangingPunct="1">
              <a:lnSpc>
                <a:spcPts val="3200"/>
              </a:lnSpc>
              <a:spcBef>
                <a:spcPts val="600"/>
              </a:spcBef>
              <a:spcAft>
                <a:spcPct val="0"/>
              </a:spcAft>
              <a:buClr>
                <a:srgbClr val="000000"/>
              </a:buClr>
              <a:buSzPct val="100000"/>
              <a:buFont typeface="+mj-lt"/>
              <a:buAutoNum type="arabicPeriod"/>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所有指令的</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条件执行</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cs"/>
              </a:rPr>
              <a:t>实现最快速的代码执行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0867">
                                            <p:txEl>
                                              <p:pRg st="0" end="0"/>
                                            </p:txEl>
                                          </p:spTgt>
                                        </p:tgtEl>
                                        <p:attrNameLst>
                                          <p:attrName>style.visibility</p:attrName>
                                        </p:attrNameLst>
                                      </p:cBhvr>
                                      <p:to>
                                        <p:strVal val="visible"/>
                                      </p:to>
                                    </p:set>
                                    <p:animEffect transition="in" filter="dissolve">
                                      <p:cBhvr>
                                        <p:cTn id="7" dur="500"/>
                                        <p:tgtEl>
                                          <p:spTgt spid="1060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0867">
                                            <p:txEl>
                                              <p:pRg st="1" end="1"/>
                                            </p:txEl>
                                          </p:spTgt>
                                        </p:tgtEl>
                                        <p:attrNameLst>
                                          <p:attrName>style.visibility</p:attrName>
                                        </p:attrNameLst>
                                      </p:cBhvr>
                                      <p:to>
                                        <p:strVal val="visible"/>
                                      </p:to>
                                    </p:set>
                                    <p:animEffect transition="in" filter="dissolve">
                                      <p:cBhvr>
                                        <p:cTn id="12" dur="500"/>
                                        <p:tgtEl>
                                          <p:spTgt spid="1060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0867">
                                            <p:txEl>
                                              <p:pRg st="2" end="2"/>
                                            </p:txEl>
                                          </p:spTgt>
                                        </p:tgtEl>
                                        <p:attrNameLst>
                                          <p:attrName>style.visibility</p:attrName>
                                        </p:attrNameLst>
                                      </p:cBhvr>
                                      <p:to>
                                        <p:strVal val="visible"/>
                                      </p:to>
                                    </p:set>
                                    <p:animEffect transition="in" filter="dissolve">
                                      <p:cBhvr>
                                        <p:cTn id="17" dur="500"/>
                                        <p:tgtEl>
                                          <p:spTgt spid="1060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60867">
                                            <p:txEl>
                                              <p:pRg st="3" end="3"/>
                                            </p:txEl>
                                          </p:spTgt>
                                        </p:tgtEl>
                                        <p:attrNameLst>
                                          <p:attrName>style.visibility</p:attrName>
                                        </p:attrNameLst>
                                      </p:cBhvr>
                                      <p:to>
                                        <p:strVal val="visible"/>
                                      </p:to>
                                    </p:set>
                                    <p:animEffect transition="in" filter="dissolve">
                                      <p:cBhvr>
                                        <p:cTn id="22" dur="500"/>
                                        <p:tgtEl>
                                          <p:spTgt spid="1060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60867">
                                            <p:txEl>
                                              <p:pRg st="4" end="4"/>
                                            </p:txEl>
                                          </p:spTgt>
                                        </p:tgtEl>
                                        <p:attrNameLst>
                                          <p:attrName>style.visibility</p:attrName>
                                        </p:attrNameLst>
                                      </p:cBhvr>
                                      <p:to>
                                        <p:strVal val="visible"/>
                                      </p:to>
                                    </p:set>
                                    <p:animEffect transition="in" filter="dissolve">
                                      <p:cBhvr>
                                        <p:cTn id="27" dur="500"/>
                                        <p:tgtEl>
                                          <p:spTgt spid="1060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60867">
                                            <p:txEl>
                                              <p:pRg st="5" end="5"/>
                                            </p:txEl>
                                          </p:spTgt>
                                        </p:tgtEl>
                                        <p:attrNameLst>
                                          <p:attrName>style.visibility</p:attrName>
                                        </p:attrNameLst>
                                      </p:cBhvr>
                                      <p:to>
                                        <p:strVal val="visible"/>
                                      </p:to>
                                    </p:set>
                                    <p:animEffect transition="in" filter="dissolve">
                                      <p:cBhvr>
                                        <p:cTn id="32" dur="500"/>
                                        <p:tgtEl>
                                          <p:spTgt spid="1060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60867">
                                            <p:txEl>
                                              <p:pRg st="6" end="6"/>
                                            </p:txEl>
                                          </p:spTgt>
                                        </p:tgtEl>
                                        <p:attrNameLst>
                                          <p:attrName>style.visibility</p:attrName>
                                        </p:attrNameLst>
                                      </p:cBhvr>
                                      <p:to>
                                        <p:strVal val="visible"/>
                                      </p:to>
                                    </p:set>
                                    <p:animEffect transition="in" filter="dissolve">
                                      <p:cBhvr>
                                        <p:cTn id="37" dur="500"/>
                                        <p:tgtEl>
                                          <p:spTgt spid="10608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60867">
                                            <p:txEl>
                                              <p:pRg st="7" end="7"/>
                                            </p:txEl>
                                          </p:spTgt>
                                        </p:tgtEl>
                                        <p:attrNameLst>
                                          <p:attrName>style.visibility</p:attrName>
                                        </p:attrNameLst>
                                      </p:cBhvr>
                                      <p:to>
                                        <p:strVal val="visible"/>
                                      </p:to>
                                    </p:set>
                                    <p:animEffect transition="in" filter="dissolve">
                                      <p:cBhvr>
                                        <p:cTn id="42" dur="500"/>
                                        <p:tgtEl>
                                          <p:spTgt spid="10608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60867">
                                            <p:txEl>
                                              <p:pRg st="8" end="8"/>
                                            </p:txEl>
                                          </p:spTgt>
                                        </p:tgtEl>
                                        <p:attrNameLst>
                                          <p:attrName>style.visibility</p:attrName>
                                        </p:attrNameLst>
                                      </p:cBhvr>
                                      <p:to>
                                        <p:strVal val="visible"/>
                                      </p:to>
                                    </p:set>
                                    <p:animEffect transition="in" filter="dissolve">
                                      <p:cBhvr>
                                        <p:cTn id="47" dur="500"/>
                                        <p:tgtEl>
                                          <p:spTgt spid="1060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Text Box 2"/>
          <p:cNvSpPr txBox="1"/>
          <p:nvPr/>
        </p:nvSpPr>
        <p:spPr>
          <a:xfrm>
            <a:off x="228600" y="1219200"/>
            <a:ext cx="3733800" cy="1384300"/>
          </a:xfrm>
          <a:prstGeom prst="rect">
            <a:avLst/>
          </a:prstGeom>
          <a:noFill/>
          <a:ln w="9525">
            <a:noFill/>
          </a:ln>
        </p:spPr>
        <p:txBody>
          <a:bodyPr>
            <a:spAutoFit/>
          </a:bodyPr>
          <a:lstStyle/>
          <a:p>
            <a:pPr>
              <a:spcBef>
                <a:spcPct val="50000"/>
              </a:spcBef>
            </a:pPr>
            <a:r>
              <a:rPr lang="zh-CN" altLang="en-US" sz="2800" b="1" dirty="0">
                <a:latin typeface="华文新魏" panose="02010800040101010101" pitchFamily="2" charset="-122"/>
                <a:ea typeface="华文新魏" panose="02010800040101010101" pitchFamily="2" charset="-122"/>
              </a:rPr>
              <a:t>在异常处理结束后，</a:t>
            </a:r>
            <a:r>
              <a:rPr lang="zh-CN" altLang="en-US" sz="2800" b="1" dirty="0">
                <a:solidFill>
                  <a:srgbClr val="1E0FEF"/>
                </a:solidFill>
                <a:latin typeface="华文新魏" panose="02010800040101010101" pitchFamily="2" charset="-122"/>
                <a:ea typeface="华文新魏" panose="02010800040101010101" pitchFamily="2" charset="-122"/>
              </a:rPr>
              <a:t>异常处理程序</a:t>
            </a:r>
            <a:r>
              <a:rPr lang="zh-CN" altLang="en-US" sz="2800" b="1" dirty="0">
                <a:latin typeface="华文新魏" panose="02010800040101010101" pitchFamily="2" charset="-122"/>
                <a:ea typeface="华文新魏" panose="02010800040101010101" pitchFamily="2" charset="-122"/>
              </a:rPr>
              <a:t>完成以下动作：</a:t>
            </a:r>
          </a:p>
        </p:txBody>
      </p:sp>
      <p:grpSp>
        <p:nvGrpSpPr>
          <p:cNvPr id="54275" name="Group 3"/>
          <p:cNvGrpSpPr/>
          <p:nvPr/>
        </p:nvGrpSpPr>
        <p:grpSpPr>
          <a:xfrm>
            <a:off x="4006850" y="1219200"/>
            <a:ext cx="4908550" cy="5105400"/>
            <a:chOff x="2524" y="768"/>
            <a:chExt cx="3092" cy="3216"/>
          </a:xfrm>
        </p:grpSpPr>
        <p:grpSp>
          <p:nvGrpSpPr>
            <p:cNvPr id="54356" name="Group 4"/>
            <p:cNvGrpSpPr/>
            <p:nvPr/>
          </p:nvGrpSpPr>
          <p:grpSpPr>
            <a:xfrm>
              <a:off x="2524" y="768"/>
              <a:ext cx="3092" cy="3216"/>
              <a:chOff x="2524" y="768"/>
              <a:chExt cx="3092" cy="3216"/>
            </a:xfrm>
          </p:grpSpPr>
          <p:sp>
            <p:nvSpPr>
              <p:cNvPr id="54358" name="Rectangle 5"/>
              <p:cNvSpPr/>
              <p:nvPr/>
            </p:nvSpPr>
            <p:spPr>
              <a:xfrm>
                <a:off x="4224" y="1008"/>
                <a:ext cx="1392" cy="2976"/>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59" name="Rectangle 6"/>
              <p:cNvSpPr/>
              <p:nvPr/>
            </p:nvSpPr>
            <p:spPr>
              <a:xfrm>
                <a:off x="2832" y="1008"/>
                <a:ext cx="1392" cy="2976"/>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60" name="Rectangle 7"/>
              <p:cNvSpPr/>
              <p:nvPr/>
            </p:nvSpPr>
            <p:spPr>
              <a:xfrm>
                <a:off x="3312" y="1296"/>
                <a:ext cx="720" cy="124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61" name="Rectangle 8"/>
              <p:cNvSpPr/>
              <p:nvPr/>
            </p:nvSpPr>
            <p:spPr>
              <a:xfrm>
                <a:off x="4416" y="1296"/>
                <a:ext cx="720" cy="124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62" name="Text Box 9"/>
              <p:cNvSpPr txBox="1"/>
              <p:nvPr/>
            </p:nvSpPr>
            <p:spPr>
              <a:xfrm>
                <a:off x="3360" y="1104"/>
                <a:ext cx="624" cy="212"/>
              </a:xfrm>
              <a:prstGeom prst="rect">
                <a:avLst/>
              </a:prstGeom>
              <a:noFill/>
              <a:ln w="9525">
                <a:noFill/>
              </a:ln>
            </p:spPr>
            <p:txBody>
              <a:bodyPr>
                <a:spAutoFit/>
              </a:bodyPr>
              <a:lstStyle/>
              <a:p>
                <a:pPr algn="ctr">
                  <a:spcBef>
                    <a:spcPct val="50000"/>
                  </a:spcBef>
                </a:pPr>
                <a:r>
                  <a:rPr lang="zh-CN" altLang="en-US" sz="1600" dirty="0">
                    <a:latin typeface="Times New Roman" panose="02020603050405020304" pitchFamily="18" charset="0"/>
                  </a:rPr>
                  <a:t>程序</a:t>
                </a:r>
                <a:r>
                  <a:rPr lang="en-US" altLang="zh-CN" sz="1600" dirty="0">
                    <a:latin typeface="Times New Roman" panose="02020603050405020304" pitchFamily="18" charset="0"/>
                  </a:rPr>
                  <a:t>A</a:t>
                </a:r>
              </a:p>
            </p:txBody>
          </p:sp>
          <p:sp>
            <p:nvSpPr>
              <p:cNvPr id="54363" name="Text Box 10"/>
              <p:cNvSpPr txBox="1"/>
              <p:nvPr/>
            </p:nvSpPr>
            <p:spPr>
              <a:xfrm>
                <a:off x="4272" y="1104"/>
                <a:ext cx="1056"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IRQ</a:t>
                </a:r>
                <a:r>
                  <a:rPr lang="zh-CN" altLang="en-US" sz="1600" dirty="0">
                    <a:latin typeface="Times New Roman" panose="02020603050405020304" pitchFamily="18" charset="0"/>
                  </a:rPr>
                  <a:t>服务程序</a:t>
                </a:r>
              </a:p>
            </p:txBody>
          </p:sp>
          <p:sp>
            <p:nvSpPr>
              <p:cNvPr id="54364" name="Rectangle 11"/>
              <p:cNvSpPr/>
              <p:nvPr/>
            </p:nvSpPr>
            <p:spPr>
              <a:xfrm>
                <a:off x="2832" y="768"/>
                <a:ext cx="1392" cy="24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zh-CN" altLang="en-US" dirty="0">
                    <a:solidFill>
                      <a:srgbClr val="0000FF"/>
                    </a:solidFill>
                    <a:latin typeface="Times New Roman" panose="02020603050405020304" pitchFamily="18" charset="0"/>
                    <a:ea typeface="华文新魏" panose="02010800040101010101" pitchFamily="2" charset="-122"/>
                  </a:rPr>
                  <a:t>系统模式</a:t>
                </a:r>
              </a:p>
            </p:txBody>
          </p:sp>
          <p:sp>
            <p:nvSpPr>
              <p:cNvPr id="54365" name="Rectangle 12"/>
              <p:cNvSpPr/>
              <p:nvPr/>
            </p:nvSpPr>
            <p:spPr>
              <a:xfrm>
                <a:off x="4224" y="768"/>
                <a:ext cx="1392" cy="240"/>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dirty="0">
                    <a:solidFill>
                      <a:srgbClr val="0000FF"/>
                    </a:solidFill>
                    <a:latin typeface="华文新魏" panose="02010800040101010101" pitchFamily="2" charset="-122"/>
                    <a:ea typeface="华文新魏" panose="02010800040101010101" pitchFamily="2" charset="-122"/>
                  </a:rPr>
                  <a:t>IRQ</a:t>
                </a:r>
                <a:r>
                  <a:rPr lang="zh-CN" altLang="en-US" dirty="0">
                    <a:solidFill>
                      <a:srgbClr val="0000FF"/>
                    </a:solidFill>
                    <a:latin typeface="华文新魏" panose="02010800040101010101" pitchFamily="2" charset="-122"/>
                    <a:ea typeface="华文新魏" panose="02010800040101010101" pitchFamily="2" charset="-122"/>
                  </a:rPr>
                  <a:t>模式</a:t>
                </a:r>
              </a:p>
            </p:txBody>
          </p:sp>
          <p:sp>
            <p:nvSpPr>
              <p:cNvPr id="54366" name="Rectangle 13"/>
              <p:cNvSpPr/>
              <p:nvPr/>
            </p:nvSpPr>
            <p:spPr>
              <a:xfrm>
                <a:off x="2544" y="1008"/>
                <a:ext cx="288" cy="168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algn="ctr">
                  <a:spcBef>
                    <a:spcPct val="20000"/>
                  </a:spcBef>
                </a:pPr>
                <a:endParaRPr lang="zh-CN" altLang="en-US" sz="3200" dirty="0">
                  <a:latin typeface="Times New Roman" panose="02020603050405020304" pitchFamily="18" charset="0"/>
                </a:endParaRPr>
              </a:p>
            </p:txBody>
          </p:sp>
          <p:sp>
            <p:nvSpPr>
              <p:cNvPr id="54367" name="Rectangle 14"/>
              <p:cNvSpPr/>
              <p:nvPr/>
            </p:nvSpPr>
            <p:spPr>
              <a:xfrm>
                <a:off x="2544" y="2688"/>
                <a:ext cx="288" cy="1296"/>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68" name="Text Box 15"/>
              <p:cNvSpPr txBox="1"/>
              <p:nvPr/>
            </p:nvSpPr>
            <p:spPr>
              <a:xfrm>
                <a:off x="2524" y="1008"/>
                <a:ext cx="308" cy="1680"/>
              </a:xfrm>
              <a:prstGeom prst="rect">
                <a:avLst/>
              </a:prstGeom>
              <a:noFill/>
              <a:ln w="9525">
                <a:noFill/>
              </a:ln>
            </p:spPr>
            <p:txBody>
              <a:bodyPr vert="eaVert">
                <a:spAutoFit/>
              </a:bodyPr>
              <a:lstStyle/>
              <a:p>
                <a:pPr algn="ctr">
                  <a:spcBef>
                    <a:spcPct val="50000"/>
                  </a:spcBef>
                </a:pPr>
                <a:r>
                  <a:rPr lang="zh-CN" altLang="en-US" dirty="0">
                    <a:solidFill>
                      <a:srgbClr val="0000FF"/>
                    </a:solidFill>
                    <a:latin typeface="Times New Roman" panose="02020603050405020304" pitchFamily="18" charset="0"/>
                    <a:ea typeface="华文新魏" panose="02010800040101010101" pitchFamily="2" charset="-122"/>
                  </a:rPr>
                  <a:t>程序</a:t>
                </a:r>
              </a:p>
            </p:txBody>
          </p:sp>
          <p:sp>
            <p:nvSpPr>
              <p:cNvPr id="54369" name="Text Box 16"/>
              <p:cNvSpPr txBox="1"/>
              <p:nvPr/>
            </p:nvSpPr>
            <p:spPr>
              <a:xfrm>
                <a:off x="2524" y="2688"/>
                <a:ext cx="308" cy="1296"/>
              </a:xfrm>
              <a:prstGeom prst="rect">
                <a:avLst/>
              </a:prstGeom>
              <a:noFill/>
              <a:ln w="9525">
                <a:noFill/>
              </a:ln>
            </p:spPr>
            <p:txBody>
              <a:bodyPr vert="eaVert">
                <a:spAutoFit/>
              </a:bodyPr>
              <a:lstStyle/>
              <a:p>
                <a:pPr algn="ctr">
                  <a:spcBef>
                    <a:spcPct val="50000"/>
                  </a:spcBef>
                </a:pPr>
                <a:r>
                  <a:rPr lang="zh-CN" altLang="en-US" dirty="0">
                    <a:solidFill>
                      <a:srgbClr val="0000FF"/>
                    </a:solidFill>
                    <a:latin typeface="Times New Roman" panose="02020603050405020304" pitchFamily="18" charset="0"/>
                    <a:ea typeface="华文新魏" panose="02010800040101010101" pitchFamily="2" charset="-122"/>
                  </a:rPr>
                  <a:t>寄存器组</a:t>
                </a:r>
              </a:p>
            </p:txBody>
          </p:sp>
        </p:grpSp>
        <p:sp>
          <p:nvSpPr>
            <p:cNvPr id="54357" name="Line 17"/>
            <p:cNvSpPr/>
            <p:nvPr/>
          </p:nvSpPr>
          <p:spPr>
            <a:xfrm>
              <a:off x="2832" y="2688"/>
              <a:ext cx="2784" cy="0"/>
            </a:xfrm>
            <a:prstGeom prst="line">
              <a:avLst/>
            </a:prstGeom>
            <a:ln w="9525" cap="flat" cmpd="sng">
              <a:solidFill>
                <a:schemeClr val="tx1"/>
              </a:solidFill>
              <a:prstDash val="solid"/>
              <a:headEnd type="none" w="med" len="med"/>
              <a:tailEnd type="none" w="med" len="med"/>
            </a:ln>
          </p:spPr>
        </p:sp>
      </p:grpSp>
      <p:sp>
        <p:nvSpPr>
          <p:cNvPr id="54276" name="Text Box 18"/>
          <p:cNvSpPr txBox="1"/>
          <p:nvPr/>
        </p:nvSpPr>
        <p:spPr>
          <a:xfrm>
            <a:off x="1116013" y="228600"/>
            <a:ext cx="7343775" cy="641350"/>
          </a:xfrm>
          <a:prstGeom prst="rect">
            <a:avLst/>
          </a:prstGeom>
          <a:noFill/>
          <a:ln w="9525">
            <a:noFill/>
          </a:ln>
        </p:spPr>
        <p:txBody>
          <a:bodyPr anchor="ctr"/>
          <a:lstStyle/>
          <a:p>
            <a:pPr algn="ctr">
              <a:buClr>
                <a:srgbClr val="000000"/>
              </a:buClr>
            </a:pPr>
            <a:r>
              <a:rPr lang="zh-CN" altLang="en-US" sz="3200" b="1" dirty="0">
                <a:solidFill>
                  <a:schemeClr val="tx1"/>
                </a:solidFill>
                <a:latin typeface="Comic Sans MS" panose="030F0702030302020204" pitchFamily="66" charset="0"/>
                <a:ea typeface="隶书" panose="02010509060101010101" pitchFamily="49" charset="-122"/>
              </a:rPr>
              <a:t>异常返回（退出）过程</a:t>
            </a:r>
          </a:p>
        </p:txBody>
      </p:sp>
      <p:sp>
        <p:nvSpPr>
          <p:cNvPr id="54277" name="AutoShape 19"/>
          <p:cNvSpPr/>
          <p:nvPr/>
        </p:nvSpPr>
        <p:spPr>
          <a:xfrm>
            <a:off x="5715000" y="2133600"/>
            <a:ext cx="228600" cy="685800"/>
          </a:xfrm>
          <a:prstGeom prst="downArrow">
            <a:avLst>
              <a:gd name="adj1" fmla="val 50000"/>
              <a:gd name="adj2" fmla="val 75000"/>
            </a:avLst>
          </a:prstGeom>
          <a:solidFill>
            <a:srgbClr val="6666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nvGrpSpPr>
          <p:cNvPr id="54278" name="Group 20"/>
          <p:cNvGrpSpPr/>
          <p:nvPr/>
        </p:nvGrpSpPr>
        <p:grpSpPr>
          <a:xfrm>
            <a:off x="4495800" y="4495800"/>
            <a:ext cx="3581400" cy="1509713"/>
            <a:chOff x="2832" y="2832"/>
            <a:chExt cx="2256" cy="951"/>
          </a:xfrm>
        </p:grpSpPr>
        <p:sp>
          <p:nvSpPr>
            <p:cNvPr id="54328" name="Rectangle 21"/>
            <p:cNvSpPr/>
            <p:nvPr/>
          </p:nvSpPr>
          <p:spPr>
            <a:xfrm>
              <a:off x="3360" y="2832"/>
              <a:ext cx="672" cy="19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LR_sys</a:t>
              </a:r>
            </a:p>
          </p:txBody>
        </p:sp>
        <p:sp>
          <p:nvSpPr>
            <p:cNvPr id="54329" name="Rectangle 22"/>
            <p:cNvSpPr/>
            <p:nvPr/>
          </p:nvSpPr>
          <p:spPr>
            <a:xfrm>
              <a:off x="4416" y="3552"/>
              <a:ext cx="672" cy="192"/>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SPSR_irq</a:t>
              </a:r>
            </a:p>
          </p:txBody>
        </p:sp>
        <p:sp>
          <p:nvSpPr>
            <p:cNvPr id="54330" name="Rectangle 23"/>
            <p:cNvSpPr/>
            <p:nvPr/>
          </p:nvSpPr>
          <p:spPr>
            <a:xfrm>
              <a:off x="4416" y="2832"/>
              <a:ext cx="672" cy="19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LR_irq</a:t>
              </a:r>
            </a:p>
          </p:txBody>
        </p:sp>
        <p:sp>
          <p:nvSpPr>
            <p:cNvPr id="54331" name="Text Box 24"/>
            <p:cNvSpPr txBox="1"/>
            <p:nvPr/>
          </p:nvSpPr>
          <p:spPr>
            <a:xfrm>
              <a:off x="2832" y="2832"/>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LR</a:t>
              </a:r>
            </a:p>
          </p:txBody>
        </p:sp>
        <p:sp>
          <p:nvSpPr>
            <p:cNvPr id="54332" name="Text Box 25"/>
            <p:cNvSpPr txBox="1"/>
            <p:nvPr/>
          </p:nvSpPr>
          <p:spPr>
            <a:xfrm>
              <a:off x="2832" y="3024"/>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PC</a:t>
              </a:r>
            </a:p>
          </p:txBody>
        </p:sp>
        <p:sp>
          <p:nvSpPr>
            <p:cNvPr id="54333" name="Text Box 26"/>
            <p:cNvSpPr txBox="1"/>
            <p:nvPr/>
          </p:nvSpPr>
          <p:spPr>
            <a:xfrm>
              <a:off x="2832" y="3264"/>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CPSR</a:t>
              </a:r>
            </a:p>
          </p:txBody>
        </p:sp>
        <p:sp>
          <p:nvSpPr>
            <p:cNvPr id="54334" name="Text Box 27"/>
            <p:cNvSpPr txBox="1"/>
            <p:nvPr/>
          </p:nvSpPr>
          <p:spPr>
            <a:xfrm>
              <a:off x="2832" y="3552"/>
              <a:ext cx="528" cy="231"/>
            </a:xfrm>
            <a:prstGeom prst="rect">
              <a:avLst/>
            </a:prstGeom>
            <a:noFill/>
            <a:ln w="9525">
              <a:noFill/>
            </a:ln>
          </p:spPr>
          <p:txBody>
            <a:bodyPr>
              <a:spAutoFit/>
            </a:bodyPr>
            <a:lstStyle/>
            <a:p>
              <a:pPr algn="r">
                <a:spcBef>
                  <a:spcPct val="50000"/>
                </a:spcBef>
              </a:pPr>
              <a:r>
                <a:rPr lang="en-US" altLang="zh-CN" sz="1800" dirty="0">
                  <a:solidFill>
                    <a:srgbClr val="0000FF"/>
                  </a:solidFill>
                  <a:latin typeface="Times New Roman" panose="02020603050405020304" pitchFamily="18" charset="0"/>
                </a:rPr>
                <a:t>SPSR</a:t>
              </a:r>
            </a:p>
          </p:txBody>
        </p:sp>
        <p:grpSp>
          <p:nvGrpSpPr>
            <p:cNvPr id="54335" name="Group 28"/>
            <p:cNvGrpSpPr/>
            <p:nvPr/>
          </p:nvGrpSpPr>
          <p:grpSpPr>
            <a:xfrm>
              <a:off x="3360" y="3360"/>
              <a:ext cx="1728" cy="192"/>
              <a:chOff x="3380" y="3360"/>
              <a:chExt cx="1728" cy="192"/>
            </a:xfrm>
          </p:grpSpPr>
          <p:sp>
            <p:nvSpPr>
              <p:cNvPr id="54347" name="Rectangle 29"/>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SYS</a:t>
                </a:r>
              </a:p>
            </p:txBody>
          </p:sp>
          <p:sp>
            <p:nvSpPr>
              <p:cNvPr id="54348" name="Rectangle 30"/>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1</a:t>
                </a:r>
              </a:p>
            </p:txBody>
          </p:sp>
          <p:sp>
            <p:nvSpPr>
              <p:cNvPr id="54349" name="Rectangle 31"/>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50" name="Rectangle 32"/>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0</a:t>
                </a:r>
              </a:p>
            </p:txBody>
          </p:sp>
          <p:sp>
            <p:nvSpPr>
              <p:cNvPr id="54351" name="Rectangle 33"/>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4352" name="Rectangle 34"/>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53" name="Rectangle 35"/>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54" name="Rectangle 36"/>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55" name="Rectangle 37"/>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grpSp>
        <p:grpSp>
          <p:nvGrpSpPr>
            <p:cNvPr id="54336" name="Group 38"/>
            <p:cNvGrpSpPr/>
            <p:nvPr/>
          </p:nvGrpSpPr>
          <p:grpSpPr>
            <a:xfrm>
              <a:off x="3360" y="3216"/>
              <a:ext cx="1728" cy="144"/>
              <a:chOff x="1152" y="3264"/>
              <a:chExt cx="1728" cy="144"/>
            </a:xfrm>
          </p:grpSpPr>
          <p:sp>
            <p:nvSpPr>
              <p:cNvPr id="54338" name="Rectangle 39"/>
              <p:cNvSpPr/>
              <p:nvPr/>
            </p:nvSpPr>
            <p:spPr>
              <a:xfrm>
                <a:off x="2400" y="3264"/>
                <a:ext cx="480"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MOD</a:t>
                </a:r>
              </a:p>
            </p:txBody>
          </p:sp>
          <p:sp>
            <p:nvSpPr>
              <p:cNvPr id="54339" name="Rectangle 40"/>
              <p:cNvSpPr/>
              <p:nvPr/>
            </p:nvSpPr>
            <p:spPr>
              <a:xfrm>
                <a:off x="2256"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T</a:t>
                </a:r>
              </a:p>
            </p:txBody>
          </p:sp>
          <p:sp>
            <p:nvSpPr>
              <p:cNvPr id="54340" name="Rectangle 41"/>
              <p:cNvSpPr/>
              <p:nvPr/>
            </p:nvSpPr>
            <p:spPr>
              <a:xfrm>
                <a:off x="2112"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F</a:t>
                </a:r>
              </a:p>
            </p:txBody>
          </p:sp>
          <p:sp>
            <p:nvSpPr>
              <p:cNvPr id="54341" name="Rectangle 42"/>
              <p:cNvSpPr/>
              <p:nvPr/>
            </p:nvSpPr>
            <p:spPr>
              <a:xfrm>
                <a:off x="1968"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I</a:t>
                </a:r>
              </a:p>
            </p:txBody>
          </p:sp>
          <p:sp>
            <p:nvSpPr>
              <p:cNvPr id="54342" name="Rectangle 43"/>
              <p:cNvSpPr/>
              <p:nvPr/>
            </p:nvSpPr>
            <p:spPr>
              <a:xfrm>
                <a:off x="1728" y="3264"/>
                <a:ext cx="240"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4343" name="Rectangle 44"/>
              <p:cNvSpPr/>
              <p:nvPr/>
            </p:nvSpPr>
            <p:spPr>
              <a:xfrm>
                <a:off x="1152"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N</a:t>
                </a:r>
              </a:p>
            </p:txBody>
          </p:sp>
          <p:sp>
            <p:nvSpPr>
              <p:cNvPr id="54344" name="Rectangle 45"/>
              <p:cNvSpPr/>
              <p:nvPr/>
            </p:nvSpPr>
            <p:spPr>
              <a:xfrm>
                <a:off x="1296"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Z</a:t>
                </a:r>
              </a:p>
            </p:txBody>
          </p:sp>
          <p:sp>
            <p:nvSpPr>
              <p:cNvPr id="54345" name="Rectangle 46"/>
              <p:cNvSpPr/>
              <p:nvPr/>
            </p:nvSpPr>
            <p:spPr>
              <a:xfrm>
                <a:off x="1440"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C</a:t>
                </a:r>
              </a:p>
            </p:txBody>
          </p:sp>
          <p:sp>
            <p:nvSpPr>
              <p:cNvPr id="54346" name="Rectangle 47"/>
              <p:cNvSpPr/>
              <p:nvPr/>
            </p:nvSpPr>
            <p:spPr>
              <a:xfrm>
                <a:off x="1584" y="3264"/>
                <a:ext cx="144" cy="144"/>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V</a:t>
                </a:r>
              </a:p>
            </p:txBody>
          </p:sp>
        </p:grpSp>
        <p:sp>
          <p:nvSpPr>
            <p:cNvPr id="54337" name="Rectangle 48"/>
            <p:cNvSpPr/>
            <p:nvPr/>
          </p:nvSpPr>
          <p:spPr>
            <a:xfrm>
              <a:off x="3360" y="3024"/>
              <a:ext cx="1728" cy="192"/>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grpSp>
        <p:nvGrpSpPr>
          <p:cNvPr id="54279" name="Group 49"/>
          <p:cNvGrpSpPr/>
          <p:nvPr/>
        </p:nvGrpSpPr>
        <p:grpSpPr>
          <a:xfrm>
            <a:off x="5257800" y="2057400"/>
            <a:ext cx="2895600" cy="1295400"/>
            <a:chOff x="3312" y="1296"/>
            <a:chExt cx="1824" cy="816"/>
          </a:xfrm>
        </p:grpSpPr>
        <p:sp>
          <p:nvSpPr>
            <p:cNvPr id="54323" name="Rectangle 50"/>
            <p:cNvSpPr/>
            <p:nvPr/>
          </p:nvSpPr>
          <p:spPr>
            <a:xfrm>
              <a:off x="4416" y="1296"/>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nvGrpSpPr>
            <p:cNvPr id="54324" name="Group 51"/>
            <p:cNvGrpSpPr/>
            <p:nvPr/>
          </p:nvGrpSpPr>
          <p:grpSpPr>
            <a:xfrm>
              <a:off x="3312" y="1824"/>
              <a:ext cx="720" cy="288"/>
              <a:chOff x="3312" y="1824"/>
              <a:chExt cx="720" cy="288"/>
            </a:xfrm>
          </p:grpSpPr>
          <p:sp>
            <p:nvSpPr>
              <p:cNvPr id="54325" name="Rectangle 52"/>
              <p:cNvSpPr/>
              <p:nvPr/>
            </p:nvSpPr>
            <p:spPr>
              <a:xfrm>
                <a:off x="3312" y="1824"/>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26" name="Rectangle 53"/>
              <p:cNvSpPr/>
              <p:nvPr/>
            </p:nvSpPr>
            <p:spPr>
              <a:xfrm>
                <a:off x="3312" y="1920"/>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4327" name="Rectangle 54"/>
              <p:cNvSpPr/>
              <p:nvPr/>
            </p:nvSpPr>
            <p:spPr>
              <a:xfrm>
                <a:off x="3312" y="2016"/>
                <a:ext cx="720" cy="9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grpSp>
      <p:sp>
        <p:nvSpPr>
          <p:cNvPr id="791607" name="Text Box 55"/>
          <p:cNvSpPr txBox="1"/>
          <p:nvPr/>
        </p:nvSpPr>
        <p:spPr>
          <a:xfrm>
            <a:off x="228600" y="2903538"/>
            <a:ext cx="3733800" cy="954087"/>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sz="2800" b="1" dirty="0">
                <a:latin typeface="华文新魏" panose="02010800040101010101" pitchFamily="2" charset="-122"/>
                <a:ea typeface="华文新魏" panose="02010800040101010101" pitchFamily="2" charset="-122"/>
              </a:rPr>
              <a:t>将</a:t>
            </a:r>
            <a:r>
              <a:rPr lang="en-US" altLang="zh-CN" sz="2800" b="1" dirty="0">
                <a:latin typeface="华文新魏" panose="02010800040101010101" pitchFamily="2" charset="-122"/>
                <a:ea typeface="华文新魏" panose="02010800040101010101" pitchFamily="2" charset="-122"/>
              </a:rPr>
              <a:t>SPSR</a:t>
            </a:r>
            <a:r>
              <a:rPr lang="zh-CN" altLang="en-US" sz="2800" b="1" dirty="0">
                <a:latin typeface="华文新魏" panose="02010800040101010101" pitchFamily="2" charset="-122"/>
                <a:ea typeface="华文新魏" panose="02010800040101010101" pitchFamily="2" charset="-122"/>
              </a:rPr>
              <a:t>寄存器的值复制回</a:t>
            </a:r>
            <a:r>
              <a:rPr lang="en-US" altLang="zh-CN" sz="2800" b="1" dirty="0">
                <a:latin typeface="华文新魏" panose="02010800040101010101" pitchFamily="2" charset="-122"/>
                <a:ea typeface="华文新魏" panose="02010800040101010101" pitchFamily="2" charset="-122"/>
              </a:rPr>
              <a:t>CPSR</a:t>
            </a:r>
            <a:r>
              <a:rPr lang="zh-CN" altLang="en-US" sz="2800" b="1" dirty="0">
                <a:latin typeface="华文新魏" panose="02010800040101010101" pitchFamily="2" charset="-122"/>
                <a:ea typeface="华文新魏" panose="02010800040101010101" pitchFamily="2" charset="-122"/>
              </a:rPr>
              <a:t>寄存器；</a:t>
            </a:r>
          </a:p>
        </p:txBody>
      </p:sp>
      <p:sp>
        <p:nvSpPr>
          <p:cNvPr id="791608" name="Text Box 56"/>
          <p:cNvSpPr txBox="1"/>
          <p:nvPr/>
        </p:nvSpPr>
        <p:spPr>
          <a:xfrm>
            <a:off x="228600" y="4327525"/>
            <a:ext cx="3733800" cy="1816100"/>
          </a:xfrm>
          <a:prstGeom prst="rect">
            <a:avLst/>
          </a:prstGeom>
          <a:noFill/>
          <a:ln w="9525">
            <a:noFill/>
          </a:ln>
        </p:spPr>
        <p:txBody>
          <a:bodyPr>
            <a:spAutoFit/>
          </a:bodyPr>
          <a:lstStyle/>
          <a:p>
            <a:pPr>
              <a:spcBef>
                <a:spcPct val="50000"/>
              </a:spcBef>
              <a:buClr>
                <a:srgbClr val="0000FF"/>
              </a:buClr>
              <a:buFont typeface="Wingdings" panose="05000000000000000000" pitchFamily="2" charset="2"/>
              <a:buChar char="§"/>
            </a:pPr>
            <a:r>
              <a:rPr lang="zh-CN" altLang="en-US" sz="2800" b="1" dirty="0">
                <a:latin typeface="华文新魏" panose="02010800040101010101" pitchFamily="2" charset="-122"/>
                <a:ea typeface="华文新魏" panose="02010800040101010101" pitchFamily="2" charset="-122"/>
              </a:rPr>
              <a:t>将</a:t>
            </a:r>
            <a:r>
              <a:rPr lang="en-US" altLang="zh-CN" sz="2800" b="1" dirty="0">
                <a:latin typeface="华文新魏" panose="02010800040101010101" pitchFamily="2" charset="-122"/>
                <a:ea typeface="华文新魏" panose="02010800040101010101" pitchFamily="2" charset="-122"/>
              </a:rPr>
              <a:t>LR</a:t>
            </a:r>
            <a:r>
              <a:rPr lang="zh-CN" altLang="en-US" sz="2800" b="1" dirty="0">
                <a:latin typeface="华文新魏" panose="02010800040101010101" pitchFamily="2" charset="-122"/>
                <a:ea typeface="华文新魏" panose="02010800040101010101" pitchFamily="2" charset="-122"/>
              </a:rPr>
              <a:t>寄存的值减去一个偏移量后复制到</a:t>
            </a:r>
            <a:r>
              <a:rPr lang="en-US" altLang="zh-CN" sz="2800" b="1" dirty="0">
                <a:latin typeface="华文新魏" panose="02010800040101010101" pitchFamily="2" charset="-122"/>
                <a:ea typeface="华文新魏" panose="02010800040101010101" pitchFamily="2" charset="-122"/>
              </a:rPr>
              <a:t>PC</a:t>
            </a:r>
            <a:r>
              <a:rPr lang="zh-CN" altLang="en-US" sz="2800" b="1" dirty="0">
                <a:latin typeface="华文新魏" panose="02010800040101010101" pitchFamily="2" charset="-122"/>
                <a:ea typeface="华文新魏" panose="02010800040101010101" pitchFamily="2" charset="-122"/>
              </a:rPr>
              <a:t>寄存器，跳转到被中断的用户程序。</a:t>
            </a:r>
          </a:p>
        </p:txBody>
      </p:sp>
      <p:grpSp>
        <p:nvGrpSpPr>
          <p:cNvPr id="54282" name="Group 57"/>
          <p:cNvGrpSpPr/>
          <p:nvPr/>
        </p:nvGrpSpPr>
        <p:grpSpPr>
          <a:xfrm>
            <a:off x="5334000" y="5334000"/>
            <a:ext cx="2743200" cy="304800"/>
            <a:chOff x="3380" y="3360"/>
            <a:chExt cx="1728" cy="192"/>
          </a:xfrm>
        </p:grpSpPr>
        <p:sp>
          <p:nvSpPr>
            <p:cNvPr id="54314" name="Rectangle 58"/>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IRQ</a:t>
              </a:r>
            </a:p>
          </p:txBody>
        </p:sp>
        <p:sp>
          <p:nvSpPr>
            <p:cNvPr id="54315" name="Rectangle 59"/>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0</a:t>
              </a:r>
            </a:p>
          </p:txBody>
        </p:sp>
        <p:sp>
          <p:nvSpPr>
            <p:cNvPr id="54316" name="Rectangle 60"/>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17" name="Rectangle 61"/>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1</a:t>
              </a:r>
            </a:p>
          </p:txBody>
        </p:sp>
        <p:sp>
          <p:nvSpPr>
            <p:cNvPr id="54318" name="Rectangle 62"/>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4319" name="Rectangle 63"/>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20" name="Rectangle 64"/>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21" name="Rectangle 65"/>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22" name="Rectangle 66"/>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grpSp>
      <p:sp>
        <p:nvSpPr>
          <p:cNvPr id="54283" name="Rectangle 67"/>
          <p:cNvSpPr/>
          <p:nvPr/>
        </p:nvSpPr>
        <p:spPr>
          <a:xfrm>
            <a:off x="7010400" y="4495800"/>
            <a:ext cx="1066800" cy="30480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BackAddr</a:t>
            </a:r>
          </a:p>
        </p:txBody>
      </p:sp>
      <p:sp>
        <p:nvSpPr>
          <p:cNvPr id="54284" name="Rectangle 68"/>
          <p:cNvSpPr/>
          <p:nvPr/>
        </p:nvSpPr>
        <p:spPr>
          <a:xfrm>
            <a:off x="5334000" y="4800600"/>
            <a:ext cx="2743200" cy="3048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JumpAddr</a:t>
            </a:r>
          </a:p>
        </p:txBody>
      </p:sp>
      <p:sp>
        <p:nvSpPr>
          <p:cNvPr id="791621" name="AutoShape 69"/>
          <p:cNvSpPr/>
          <p:nvPr/>
        </p:nvSpPr>
        <p:spPr>
          <a:xfrm>
            <a:off x="7467600" y="2286000"/>
            <a:ext cx="228600" cy="1600200"/>
          </a:xfrm>
          <a:prstGeom prst="downArrow">
            <a:avLst>
              <a:gd name="adj1" fmla="val 50000"/>
              <a:gd name="adj2" fmla="val 116666"/>
            </a:avLst>
          </a:prstGeom>
          <a:solidFill>
            <a:srgbClr val="6666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91622" name="Rectangle 70"/>
          <p:cNvSpPr/>
          <p:nvPr/>
        </p:nvSpPr>
        <p:spPr>
          <a:xfrm>
            <a:off x="7010400" y="3886200"/>
            <a:ext cx="1143000" cy="1524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return</a:t>
            </a:r>
          </a:p>
        </p:txBody>
      </p:sp>
      <p:grpSp>
        <p:nvGrpSpPr>
          <p:cNvPr id="54287" name="Group 71"/>
          <p:cNvGrpSpPr/>
          <p:nvPr/>
        </p:nvGrpSpPr>
        <p:grpSpPr>
          <a:xfrm>
            <a:off x="7010400" y="5638800"/>
            <a:ext cx="1066800" cy="304800"/>
            <a:chOff x="3380" y="3360"/>
            <a:chExt cx="1728" cy="192"/>
          </a:xfrm>
        </p:grpSpPr>
        <p:sp>
          <p:nvSpPr>
            <p:cNvPr id="54305" name="Rectangle 72"/>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SYS</a:t>
              </a:r>
            </a:p>
          </p:txBody>
        </p:sp>
        <p:sp>
          <p:nvSpPr>
            <p:cNvPr id="54306" name="Rectangle 73"/>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1</a:t>
              </a:r>
            </a:p>
          </p:txBody>
        </p:sp>
        <p:sp>
          <p:nvSpPr>
            <p:cNvPr id="54307" name="Rectangle 74"/>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4308" name="Rectangle 75"/>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solidFill>
                    <a:srgbClr val="FF0000"/>
                  </a:solidFill>
                  <a:latin typeface="Times New Roman" panose="02020603050405020304" pitchFamily="18" charset="0"/>
                </a:rPr>
                <a:t>0</a:t>
              </a:r>
            </a:p>
          </p:txBody>
        </p:sp>
        <p:sp>
          <p:nvSpPr>
            <p:cNvPr id="54309" name="Rectangle 76"/>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 . .</a:t>
              </a:r>
            </a:p>
          </p:txBody>
        </p:sp>
        <p:sp>
          <p:nvSpPr>
            <p:cNvPr id="54310" name="Rectangle 77"/>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4311" name="Rectangle 78"/>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4312" name="Rectangle 79"/>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sp>
          <p:nvSpPr>
            <p:cNvPr id="54313" name="Rectangle 80"/>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400" dirty="0">
                  <a:latin typeface="Times New Roman" panose="02020603050405020304" pitchFamily="18" charset="0"/>
                </a:rPr>
                <a:t>?</a:t>
              </a:r>
            </a:p>
          </p:txBody>
        </p:sp>
      </p:grpSp>
      <p:grpSp>
        <p:nvGrpSpPr>
          <p:cNvPr id="11" name="Group 81"/>
          <p:cNvGrpSpPr/>
          <p:nvPr/>
        </p:nvGrpSpPr>
        <p:grpSpPr>
          <a:xfrm>
            <a:off x="5334000" y="5334000"/>
            <a:ext cx="2743200" cy="304800"/>
            <a:chOff x="3380" y="3360"/>
            <a:chExt cx="1728" cy="192"/>
          </a:xfrm>
        </p:grpSpPr>
        <p:sp>
          <p:nvSpPr>
            <p:cNvPr id="54296" name="Rectangle 82"/>
            <p:cNvSpPr/>
            <p:nvPr/>
          </p:nvSpPr>
          <p:spPr>
            <a:xfrm>
              <a:off x="4628" y="3360"/>
              <a:ext cx="48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SYS</a:t>
              </a:r>
            </a:p>
          </p:txBody>
        </p:sp>
        <p:sp>
          <p:nvSpPr>
            <p:cNvPr id="54297" name="Rectangle 83"/>
            <p:cNvSpPr/>
            <p:nvPr/>
          </p:nvSpPr>
          <p:spPr>
            <a:xfrm>
              <a:off x="448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1</a:t>
              </a:r>
            </a:p>
          </p:txBody>
        </p:sp>
        <p:sp>
          <p:nvSpPr>
            <p:cNvPr id="54298" name="Rectangle 84"/>
            <p:cNvSpPr/>
            <p:nvPr/>
          </p:nvSpPr>
          <p:spPr>
            <a:xfrm>
              <a:off x="434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299" name="Rectangle 85"/>
            <p:cNvSpPr/>
            <p:nvPr/>
          </p:nvSpPr>
          <p:spPr>
            <a:xfrm>
              <a:off x="4196"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solidFill>
                    <a:srgbClr val="FF0000"/>
                  </a:solidFill>
                  <a:latin typeface="Times New Roman" panose="02020603050405020304" pitchFamily="18" charset="0"/>
                </a:rPr>
                <a:t>0</a:t>
              </a:r>
            </a:p>
          </p:txBody>
        </p:sp>
        <p:sp>
          <p:nvSpPr>
            <p:cNvPr id="54300" name="Rectangle 86"/>
            <p:cNvSpPr/>
            <p:nvPr/>
          </p:nvSpPr>
          <p:spPr>
            <a:xfrm>
              <a:off x="3956" y="3360"/>
              <a:ext cx="240"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 . .</a:t>
              </a:r>
            </a:p>
          </p:txBody>
        </p:sp>
        <p:sp>
          <p:nvSpPr>
            <p:cNvPr id="54301" name="Rectangle 87"/>
            <p:cNvSpPr/>
            <p:nvPr/>
          </p:nvSpPr>
          <p:spPr>
            <a:xfrm>
              <a:off x="3380"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02" name="Rectangle 88"/>
            <p:cNvSpPr/>
            <p:nvPr/>
          </p:nvSpPr>
          <p:spPr>
            <a:xfrm>
              <a:off x="3524"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03" name="Rectangle 89"/>
            <p:cNvSpPr/>
            <p:nvPr/>
          </p:nvSpPr>
          <p:spPr>
            <a:xfrm>
              <a:off x="3668"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sp>
          <p:nvSpPr>
            <p:cNvPr id="54304" name="Rectangle 90"/>
            <p:cNvSpPr/>
            <p:nvPr/>
          </p:nvSpPr>
          <p:spPr>
            <a:xfrm>
              <a:off x="3812" y="3360"/>
              <a:ext cx="144" cy="192"/>
            </a:xfrm>
            <a:prstGeom prst="rect">
              <a:avLst/>
            </a:prstGeom>
            <a:solidFill>
              <a:srgbClr val="CCCCFF"/>
            </a:solidFill>
            <a:ln w="9525" cap="flat" cmpd="sng">
              <a:solidFill>
                <a:schemeClr val="tx1"/>
              </a:solidFill>
              <a:prstDash val="solid"/>
              <a:miter/>
              <a:headEnd type="none" w="med" len="med"/>
              <a:tailEnd type="none" w="med" len="med"/>
            </a:ln>
          </p:spPr>
          <p:txBody>
            <a:bodyPr wrap="none" lIns="0" rIns="0" anchor="ctr"/>
            <a:lstStyle/>
            <a:p>
              <a:pPr algn="ctr">
                <a:spcBef>
                  <a:spcPct val="20000"/>
                </a:spcBef>
              </a:pPr>
              <a:r>
                <a:rPr lang="en-US" altLang="zh-CN" sz="1600" dirty="0">
                  <a:latin typeface="Times New Roman" panose="02020603050405020304" pitchFamily="18" charset="0"/>
                </a:rPr>
                <a:t>?</a:t>
              </a:r>
            </a:p>
          </p:txBody>
        </p:sp>
      </p:grpSp>
      <p:sp>
        <p:nvSpPr>
          <p:cNvPr id="791643" name="AutoShape 91"/>
          <p:cNvSpPr/>
          <p:nvPr/>
        </p:nvSpPr>
        <p:spPr>
          <a:xfrm flipV="1">
            <a:off x="8077200" y="5410200"/>
            <a:ext cx="304800" cy="457200"/>
          </a:xfrm>
          <a:prstGeom prst="curvedLeftArrow">
            <a:avLst>
              <a:gd name="adj1" fmla="val 30000"/>
              <a:gd name="adj2" fmla="val 60000"/>
              <a:gd name="adj3" fmla="val 33333"/>
            </a:avLst>
          </a:prstGeom>
          <a:solidFill>
            <a:srgbClr val="0099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91644" name="AutoShape 92"/>
          <p:cNvSpPr/>
          <p:nvPr/>
        </p:nvSpPr>
        <p:spPr>
          <a:xfrm>
            <a:off x="8077200" y="4572000"/>
            <a:ext cx="304800" cy="457200"/>
          </a:xfrm>
          <a:prstGeom prst="curvedLeftArrow">
            <a:avLst>
              <a:gd name="adj1" fmla="val 30000"/>
              <a:gd name="adj2" fmla="val 60000"/>
              <a:gd name="adj3" fmla="val 33333"/>
            </a:avLst>
          </a:prstGeom>
          <a:solidFill>
            <a:srgbClr val="0099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791645" name="Rectangle 93"/>
          <p:cNvSpPr/>
          <p:nvPr/>
        </p:nvSpPr>
        <p:spPr>
          <a:xfrm>
            <a:off x="5334000" y="4800600"/>
            <a:ext cx="2743200" cy="3048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spcBef>
                <a:spcPct val="20000"/>
              </a:spcBef>
            </a:pPr>
            <a:r>
              <a:rPr lang="en-US" altLang="zh-CN" sz="1600" dirty="0">
                <a:latin typeface="Times New Roman" panose="02020603050405020304" pitchFamily="18" charset="0"/>
              </a:rPr>
              <a:t>BackAddr-4</a:t>
            </a:r>
          </a:p>
        </p:txBody>
      </p:sp>
      <p:grpSp>
        <p:nvGrpSpPr>
          <p:cNvPr id="12" name="Group 94"/>
          <p:cNvGrpSpPr/>
          <p:nvPr/>
        </p:nvGrpSpPr>
        <p:grpSpPr>
          <a:xfrm>
            <a:off x="6324600" y="2895600"/>
            <a:ext cx="762000" cy="1066800"/>
            <a:chOff x="3984" y="1824"/>
            <a:chExt cx="480" cy="672"/>
          </a:xfrm>
        </p:grpSpPr>
        <p:sp>
          <p:nvSpPr>
            <p:cNvPr id="54294" name="Line 95"/>
            <p:cNvSpPr/>
            <p:nvPr/>
          </p:nvSpPr>
          <p:spPr>
            <a:xfrm flipH="1" flipV="1">
              <a:off x="3984" y="1968"/>
              <a:ext cx="480" cy="528"/>
            </a:xfrm>
            <a:prstGeom prst="line">
              <a:avLst/>
            </a:prstGeom>
            <a:ln w="28575" cap="flat" cmpd="sng">
              <a:solidFill>
                <a:srgbClr val="FF0000"/>
              </a:solidFill>
              <a:prstDash val="solid"/>
              <a:headEnd type="none" w="med" len="med"/>
              <a:tailEnd type="triangle" w="med" len="med"/>
            </a:ln>
          </p:spPr>
        </p:sp>
        <p:sp>
          <p:nvSpPr>
            <p:cNvPr id="54295" name="Rectangle 96"/>
            <p:cNvSpPr/>
            <p:nvPr/>
          </p:nvSpPr>
          <p:spPr>
            <a:xfrm rot="2971135">
              <a:off x="3984" y="2064"/>
              <a:ext cx="672" cy="192"/>
            </a:xfrm>
            <a:prstGeom prst="rect">
              <a:avLst/>
            </a:prstGeom>
            <a:noFill/>
            <a:ln w="9525">
              <a:noFill/>
            </a:ln>
          </p:spPr>
          <p:txBody>
            <a:bodyPr wrap="none" anchor="ctr"/>
            <a:lstStyle/>
            <a:p>
              <a:pPr algn="ctr">
                <a:spcBef>
                  <a:spcPct val="20000"/>
                </a:spcBef>
              </a:pPr>
              <a:r>
                <a:rPr lang="en-US" altLang="zh-CN" sz="1800" dirty="0">
                  <a:solidFill>
                    <a:srgbClr val="FF0000"/>
                  </a:solidFill>
                  <a:latin typeface="Times New Roman" panose="02020603050405020304" pitchFamily="18" charset="0"/>
                </a:rPr>
                <a:t>Jump</a:t>
              </a:r>
            </a:p>
          </p:txBody>
        </p:sp>
      </p:grpSp>
      <p:sp>
        <p:nvSpPr>
          <p:cNvPr id="54293" name="Text Box 97"/>
          <p:cNvSpPr txBox="1"/>
          <p:nvPr/>
        </p:nvSpPr>
        <p:spPr>
          <a:xfrm>
            <a:off x="6629400" y="6019800"/>
            <a:ext cx="2209800" cy="336550"/>
          </a:xfrm>
          <a:prstGeom prst="rect">
            <a:avLst/>
          </a:prstGeom>
          <a:noFill/>
          <a:ln w="9525">
            <a:noFill/>
          </a:ln>
        </p:spPr>
        <p:txBody>
          <a:bodyPr>
            <a:spAutoFit/>
          </a:bodyPr>
          <a:lstStyle/>
          <a:p>
            <a:pPr algn="ctr">
              <a:spcBef>
                <a:spcPct val="50000"/>
              </a:spcBef>
            </a:pPr>
            <a:r>
              <a:rPr lang="zh-CN" altLang="en-US" sz="1600" dirty="0">
                <a:latin typeface="Times New Roman" panose="02020603050405020304" pitchFamily="18" charset="0"/>
              </a:rPr>
              <a:t>“</a:t>
            </a:r>
            <a:r>
              <a:rPr lang="en-US" altLang="zh-CN" sz="1600" dirty="0">
                <a:latin typeface="Times New Roman" panose="02020603050405020304" pitchFamily="18" charset="0"/>
              </a:rPr>
              <a:t>?”</a:t>
            </a:r>
            <a:r>
              <a:rPr lang="zh-CN" altLang="en-US" sz="1600" dirty="0">
                <a:latin typeface="Times New Roman" panose="02020603050405020304" pitchFamily="18" charset="0"/>
              </a:rPr>
              <a:t>表示对该位不关心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1554"/>
                                        </p:tgtEl>
                                        <p:attrNameLst>
                                          <p:attrName>style.visibility</p:attrName>
                                        </p:attrNameLst>
                                      </p:cBhvr>
                                      <p:to>
                                        <p:strVal val="visible"/>
                                      </p:to>
                                    </p:set>
                                    <p:animEffect transition="in" filter="dissolve">
                                      <p:cBhvr>
                                        <p:cTn id="7" dur="500"/>
                                        <p:tgtEl>
                                          <p:spTgt spid="7915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1621"/>
                                        </p:tgtEl>
                                        <p:attrNameLst>
                                          <p:attrName>style.visibility</p:attrName>
                                        </p:attrNameLst>
                                      </p:cBhvr>
                                      <p:to>
                                        <p:strVal val="visible"/>
                                      </p:to>
                                    </p:set>
                                    <p:animEffect transition="in" filter="dissolve">
                                      <p:cBhvr>
                                        <p:cTn id="12" dur="500"/>
                                        <p:tgtEl>
                                          <p:spTgt spid="7916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1622"/>
                                        </p:tgtEl>
                                        <p:attrNameLst>
                                          <p:attrName>style.visibility</p:attrName>
                                        </p:attrNameLst>
                                      </p:cBhvr>
                                      <p:to>
                                        <p:strVal val="visible"/>
                                      </p:to>
                                    </p:set>
                                    <p:animEffect transition="in" filter="dissolve">
                                      <p:cBhvr>
                                        <p:cTn id="17" dur="500"/>
                                        <p:tgtEl>
                                          <p:spTgt spid="7916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91607"/>
                                        </p:tgtEl>
                                        <p:attrNameLst>
                                          <p:attrName>style.visibility</p:attrName>
                                        </p:attrNameLst>
                                      </p:cBhvr>
                                      <p:to>
                                        <p:strVal val="visible"/>
                                      </p:to>
                                    </p:set>
                                    <p:animEffect transition="in" filter="dissolve">
                                      <p:cBhvr>
                                        <p:cTn id="22" dur="500"/>
                                        <p:tgtEl>
                                          <p:spTgt spid="79160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91643"/>
                                        </p:tgtEl>
                                        <p:attrNameLst>
                                          <p:attrName>style.visibility</p:attrName>
                                        </p:attrNameLst>
                                      </p:cBhvr>
                                      <p:to>
                                        <p:strVal val="visible"/>
                                      </p:to>
                                    </p:set>
                                    <p:animEffect transition="in" filter="dissolve">
                                      <p:cBhvr>
                                        <p:cTn id="27" dur="500"/>
                                        <p:tgtEl>
                                          <p:spTgt spid="7916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91608"/>
                                        </p:tgtEl>
                                        <p:attrNameLst>
                                          <p:attrName>style.visibility</p:attrName>
                                        </p:attrNameLst>
                                      </p:cBhvr>
                                      <p:to>
                                        <p:strVal val="visible"/>
                                      </p:to>
                                    </p:set>
                                    <p:animEffect transition="in" filter="dissolve">
                                      <p:cBhvr>
                                        <p:cTn id="37" dur="500"/>
                                        <p:tgtEl>
                                          <p:spTgt spid="79160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91644"/>
                                        </p:tgtEl>
                                        <p:attrNameLst>
                                          <p:attrName>style.visibility</p:attrName>
                                        </p:attrNameLst>
                                      </p:cBhvr>
                                      <p:to>
                                        <p:strVal val="visible"/>
                                      </p:to>
                                    </p:set>
                                    <p:animEffect transition="in" filter="dissolve">
                                      <p:cBhvr>
                                        <p:cTn id="42" dur="500"/>
                                        <p:tgtEl>
                                          <p:spTgt spid="7916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91645"/>
                                        </p:tgtEl>
                                        <p:attrNameLst>
                                          <p:attrName>style.visibility</p:attrName>
                                        </p:attrNameLst>
                                      </p:cBhvr>
                                      <p:to>
                                        <p:strVal val="visible"/>
                                      </p:to>
                                    </p:set>
                                    <p:animEffect transition="in" filter="dissolve">
                                      <p:cBhvr>
                                        <p:cTn id="47" dur="500"/>
                                        <p:tgtEl>
                                          <p:spTgt spid="79164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4" grpId="0"/>
      <p:bldP spid="791607" grpId="0"/>
      <p:bldP spid="791608" grpId="0"/>
      <p:bldP spid="791621" grpId="0" animBg="1"/>
      <p:bldP spid="791622" grpId="0" animBg="1"/>
      <p:bldP spid="791643" grpId="0" animBg="1"/>
      <p:bldP spid="791644" grpId="0" animBg="1"/>
      <p:bldP spid="7916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214313" y="214313"/>
            <a:ext cx="8805862" cy="642937"/>
          </a:xfrm>
        </p:spPr>
        <p:txBody>
          <a:bodyPr vert="horz" wrap="square" lIns="91440" tIns="45720" rIns="91440" bIns="45720" anchor="ctr"/>
          <a:lstStyle/>
          <a:p>
            <a:pPr eaLnBrk="1" hangingPunct="1"/>
            <a:r>
              <a:rPr lang="zh-CN" altLang="en-US" sz="2800" b="1" dirty="0">
                <a:solidFill>
                  <a:srgbClr val="1E0FEF"/>
                </a:solidFill>
              </a:rPr>
              <a:t>用堆栈处理异常的入口和出口</a:t>
            </a:r>
          </a:p>
        </p:txBody>
      </p:sp>
      <p:sp>
        <p:nvSpPr>
          <p:cNvPr id="784387" name="Rectangle 3"/>
          <p:cNvSpPr>
            <a:spLocks noGrp="1"/>
          </p:cNvSpPr>
          <p:nvPr>
            <p:ph type="body"/>
          </p:nvPr>
        </p:nvSpPr>
        <p:spPr>
          <a:xfrm>
            <a:off x="142875" y="857250"/>
            <a:ext cx="9001125" cy="6000750"/>
          </a:xfrm>
        </p:spPr>
        <p:txBody>
          <a:bodyPr vert="horz" wrap="square" lIns="91440" tIns="45720" rIns="91440" bIns="45720" anchor="t"/>
          <a:lstStyle/>
          <a:p>
            <a:pPr>
              <a:lnSpc>
                <a:spcPts val="4000"/>
              </a:lnSpc>
              <a:spcBef>
                <a:spcPts val="600"/>
              </a:spcBef>
              <a:buClr>
                <a:srgbClr val="000099"/>
              </a:buClr>
              <a:buFont typeface="Comic Sans MS" panose="030F0702030302020204" pitchFamily="66" charset="0"/>
              <a:buAutoNum type="arabicPeriod"/>
            </a:pPr>
            <a:r>
              <a:rPr lang="zh-CN" altLang="en-US" sz="2400" dirty="0">
                <a:solidFill>
                  <a:srgbClr val="000099"/>
                </a:solidFill>
                <a:latin typeface="华文新魏" panose="02010800040101010101" pitchFamily="2" charset="-122"/>
                <a:ea typeface="华文新魏" panose="02010800040101010101" pitchFamily="2" charset="-122"/>
              </a:rPr>
              <a:t>如果异常处理程序已把返回地址拷贝到堆栈，即可使用寄存器传送指令来实现返回；</a:t>
            </a:r>
          </a:p>
          <a:p>
            <a:pPr>
              <a:lnSpc>
                <a:spcPts val="4000"/>
              </a:lnSpc>
              <a:spcBef>
                <a:spcPts val="600"/>
              </a:spcBef>
              <a:buClr>
                <a:srgbClr val="000099"/>
              </a:buClr>
              <a:buFont typeface="Comic Sans MS" panose="030F0702030302020204" pitchFamily="66" charset="0"/>
              <a:buAutoNum type="arabicPeriod"/>
            </a:pPr>
            <a:r>
              <a:rPr lang="zh-CN" altLang="en-US" sz="2400" dirty="0">
                <a:solidFill>
                  <a:srgbClr val="000099"/>
                </a:solidFill>
                <a:latin typeface="华文新魏" panose="02010800040101010101" pitchFamily="2" charset="-122"/>
                <a:ea typeface="华文新魏" panose="02010800040101010101" pitchFamily="2" charset="-122"/>
              </a:rPr>
              <a:t>中断处理代码的开始部分和退出部分</a:t>
            </a:r>
          </a:p>
          <a:p>
            <a:pPr>
              <a:lnSpc>
                <a:spcPts val="4000"/>
              </a:lnSpc>
              <a:spcBef>
                <a:spcPts val="600"/>
              </a:spcBef>
              <a:buClr>
                <a:srgbClr val="000099"/>
              </a:buClr>
              <a:buFont typeface="Comic Sans MS" panose="030F0702030302020204" pitchFamily="66" charset="0"/>
              <a:buAutoNum type="arabicPeriod"/>
            </a:pPr>
            <a:endParaRPr lang="zh-CN" altLang="en-US" sz="2400" dirty="0">
              <a:solidFill>
                <a:srgbClr val="000099"/>
              </a:solidFill>
              <a:latin typeface="华文新魏" panose="02010800040101010101" pitchFamily="2" charset="-122"/>
              <a:ea typeface="华文新魏" panose="02010800040101010101" pitchFamily="2" charset="-122"/>
            </a:endParaRPr>
          </a:p>
          <a:p>
            <a:pPr>
              <a:lnSpc>
                <a:spcPts val="4000"/>
              </a:lnSpc>
              <a:spcBef>
                <a:spcPts val="600"/>
              </a:spcBef>
              <a:buClr>
                <a:srgbClr val="000099"/>
              </a:buClr>
              <a:buFont typeface="Comic Sans MS" panose="030F0702030302020204" pitchFamily="66" charset="0"/>
              <a:buAutoNum type="arabicPeriod"/>
            </a:pPr>
            <a:endParaRPr lang="zh-CN" altLang="en-US" sz="2400" dirty="0">
              <a:solidFill>
                <a:srgbClr val="000099"/>
              </a:solidFill>
              <a:latin typeface="华文新魏" panose="02010800040101010101" pitchFamily="2" charset="-122"/>
              <a:ea typeface="华文新魏" panose="02010800040101010101" pitchFamily="2" charset="-122"/>
            </a:endParaRPr>
          </a:p>
          <a:p>
            <a:pPr>
              <a:lnSpc>
                <a:spcPts val="4000"/>
              </a:lnSpc>
              <a:spcBef>
                <a:spcPts val="600"/>
              </a:spcBef>
              <a:buClr>
                <a:srgbClr val="000099"/>
              </a:buClr>
              <a:buFont typeface="Comic Sans MS" panose="030F0702030302020204" pitchFamily="66" charset="0"/>
              <a:buAutoNum type="arabicPeriod"/>
            </a:pPr>
            <a:endParaRPr lang="en-US" altLang="zh-CN" sz="2400" dirty="0">
              <a:solidFill>
                <a:srgbClr val="000099"/>
              </a:solidFill>
              <a:latin typeface="华文新魏" panose="02010800040101010101" pitchFamily="2" charset="-122"/>
              <a:ea typeface="华文新魏" panose="02010800040101010101" pitchFamily="2" charset="-122"/>
            </a:endParaRPr>
          </a:p>
          <a:p>
            <a:pPr>
              <a:lnSpc>
                <a:spcPts val="4000"/>
              </a:lnSpc>
              <a:spcBef>
                <a:spcPts val="600"/>
              </a:spcBef>
              <a:buClr>
                <a:srgbClr val="000099"/>
              </a:buClr>
              <a:buFont typeface="Comic Sans MS" panose="030F0702030302020204" pitchFamily="66" charset="0"/>
              <a:buAutoNum type="arabicPeriod"/>
            </a:pPr>
            <a:endParaRPr lang="en-US" altLang="zh-CN" sz="2400" dirty="0">
              <a:solidFill>
                <a:srgbClr val="000099"/>
              </a:solidFill>
              <a:latin typeface="华文新魏" panose="02010800040101010101" pitchFamily="2" charset="-122"/>
              <a:ea typeface="华文新魏" panose="02010800040101010101" pitchFamily="2" charset="-122"/>
            </a:endParaRPr>
          </a:p>
          <a:p>
            <a:pPr>
              <a:spcBef>
                <a:spcPts val="600"/>
              </a:spcBef>
              <a:buClr>
                <a:srgbClr val="000099"/>
              </a:buClr>
              <a:buFont typeface="Comic Sans MS" panose="030F0702030302020204" pitchFamily="66" charset="0"/>
              <a:buAutoNum type="arabicPeriod"/>
            </a:pPr>
            <a:endParaRPr lang="zh-CN" altLang="en-US" sz="2400" dirty="0">
              <a:solidFill>
                <a:srgbClr val="000099"/>
              </a:solidFill>
              <a:latin typeface="华文新魏" panose="02010800040101010101" pitchFamily="2" charset="-122"/>
              <a:ea typeface="华文新魏" panose="02010800040101010101" pitchFamily="2" charset="-122"/>
            </a:endParaRPr>
          </a:p>
          <a:p>
            <a:pPr>
              <a:lnSpc>
                <a:spcPts val="4000"/>
              </a:lnSpc>
              <a:spcBef>
                <a:spcPts val="600"/>
              </a:spcBef>
              <a:buClr>
                <a:srgbClr val="000099"/>
              </a:buClr>
              <a:buNone/>
            </a:pPr>
            <a:r>
              <a:rPr lang="zh-CN" altLang="en-US" sz="2400" dirty="0">
                <a:solidFill>
                  <a:schemeClr val="tx1"/>
                </a:solidFill>
                <a:latin typeface="华文新魏" panose="02010800040101010101" pitchFamily="2" charset="-122"/>
                <a:ea typeface="华文新魏" panose="02010800040101010101" pitchFamily="2" charset="-122"/>
              </a:rPr>
              <a:t>注：这里使用的堆栈指针</a:t>
            </a:r>
            <a:r>
              <a:rPr lang="en-US" altLang="zh-CN" sz="2400" dirty="0">
                <a:solidFill>
                  <a:schemeClr val="tx1"/>
                </a:solidFill>
                <a:latin typeface="华文新魏" panose="02010800040101010101" pitchFamily="2" charset="-122"/>
                <a:ea typeface="华文新魏" panose="02010800040101010101" pitchFamily="2" charset="-122"/>
              </a:rPr>
              <a:t>SP</a:t>
            </a:r>
            <a:r>
              <a:rPr lang="zh-CN" altLang="en-US" sz="2400" dirty="0">
                <a:solidFill>
                  <a:schemeClr val="tx1"/>
                </a:solidFill>
                <a:latin typeface="华文新魏" panose="02010800040101010101" pitchFamily="2" charset="-122"/>
                <a:ea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rPr>
              <a:t>R13</a:t>
            </a:r>
            <a:r>
              <a:rPr lang="zh-CN" altLang="en-US" sz="2400" dirty="0">
                <a:solidFill>
                  <a:schemeClr val="tx1"/>
                </a:solidFill>
                <a:latin typeface="华文新魏" panose="02010800040101010101" pitchFamily="2" charset="-122"/>
                <a:ea typeface="华文新魏" panose="02010800040101010101" pitchFamily="2" charset="-122"/>
              </a:rPr>
              <a:t>）是属于异常模式的寄存器，每个异常模式有自己的堆栈指针。这个堆栈指针应必须在系统启动时初始化。</a:t>
            </a:r>
          </a:p>
        </p:txBody>
      </p:sp>
      <p:sp>
        <p:nvSpPr>
          <p:cNvPr id="784389" name="Text Box 5"/>
          <p:cNvSpPr txBox="1"/>
          <p:nvPr/>
        </p:nvSpPr>
        <p:spPr>
          <a:xfrm>
            <a:off x="500063" y="2733675"/>
            <a:ext cx="8215312" cy="2124075"/>
          </a:xfrm>
          <a:prstGeom prst="rect">
            <a:avLst/>
          </a:prstGeom>
          <a:solidFill>
            <a:schemeClr val="bg1"/>
          </a:solidFill>
          <a:ln w="9525">
            <a:noFill/>
          </a:ln>
        </p:spPr>
        <p:txBody>
          <a:bodyPr>
            <a:spAutoFit/>
          </a:bodyPr>
          <a:lstStyle/>
          <a:p>
            <a:pPr algn="just">
              <a:spcBef>
                <a:spcPct val="50000"/>
              </a:spcBef>
            </a:pPr>
            <a:r>
              <a:rPr lang="en-US" altLang="zh-CN" sz="2400" b="1" dirty="0">
                <a:latin typeface="Courier New" panose="02070309020205020404" pitchFamily="49" charset="0"/>
                <a:ea typeface="华文新魏" panose="02010800040101010101" pitchFamily="2" charset="-122"/>
              </a:rPr>
              <a:t>SUB    LR,LR,#4	;</a:t>
            </a:r>
            <a:r>
              <a:rPr lang="zh-CN" altLang="en-US" sz="2400" b="1" dirty="0">
                <a:latin typeface="Courier New" panose="02070309020205020404" pitchFamily="49" charset="0"/>
                <a:ea typeface="华文新魏" panose="02010800040101010101" pitchFamily="2" charset="-122"/>
              </a:rPr>
              <a:t>计算返回地址</a:t>
            </a:r>
          </a:p>
          <a:p>
            <a:pPr algn="just">
              <a:spcBef>
                <a:spcPct val="50000"/>
              </a:spcBef>
            </a:pPr>
            <a:r>
              <a:rPr lang="en-US" altLang="zh-CN" sz="2400" b="1" dirty="0">
                <a:latin typeface="Courier New" panose="02070309020205020404" pitchFamily="49" charset="0"/>
                <a:ea typeface="华文新魏" panose="02010800040101010101" pitchFamily="2" charset="-122"/>
              </a:rPr>
              <a:t>STMFD  SP!,{R0-R3,LR}	;</a:t>
            </a:r>
            <a:r>
              <a:rPr lang="zh-CN" altLang="en-US" sz="2400" b="1" dirty="0">
                <a:latin typeface="Courier New" panose="02070309020205020404" pitchFamily="49" charset="0"/>
                <a:ea typeface="华文新魏" panose="02010800040101010101" pitchFamily="2" charset="-122"/>
              </a:rPr>
              <a:t>保存使用到的寄存器</a:t>
            </a:r>
          </a:p>
          <a:p>
            <a:pPr algn="just">
              <a:spcBef>
                <a:spcPct val="50000"/>
              </a:spcBef>
            </a:pPr>
            <a:r>
              <a:rPr lang="en-US" altLang="zh-CN" sz="2400" b="1" dirty="0">
                <a:latin typeface="Courier New" panose="02070309020205020404" pitchFamily="49" charset="0"/>
                <a:ea typeface="华文新魏" panose="02010800040101010101" pitchFamily="2" charset="-122"/>
              </a:rPr>
              <a:t>. . .</a:t>
            </a:r>
          </a:p>
          <a:p>
            <a:pPr algn="just">
              <a:spcBef>
                <a:spcPct val="50000"/>
              </a:spcBef>
            </a:pPr>
            <a:r>
              <a:rPr lang="en-US" altLang="zh-CN" sz="2400" b="1" dirty="0">
                <a:latin typeface="Courier New" panose="02070309020205020404" pitchFamily="49" charset="0"/>
                <a:ea typeface="华文新魏" panose="02010800040101010101" pitchFamily="2" charset="-122"/>
              </a:rPr>
              <a:t>LDMFD  SP!,{R0-R3,PC}^	;</a:t>
            </a:r>
            <a:r>
              <a:rPr lang="zh-CN" altLang="en-US" sz="2400" b="1" dirty="0">
                <a:latin typeface="Courier New" panose="02070309020205020404" pitchFamily="49" charset="0"/>
                <a:ea typeface="华文新魏" panose="02010800040101010101" pitchFamily="2" charset="-122"/>
              </a:rPr>
              <a:t>中断返回</a:t>
            </a:r>
          </a:p>
        </p:txBody>
      </p:sp>
      <p:sp>
        <p:nvSpPr>
          <p:cNvPr id="6" name="矩形 5"/>
          <p:cNvSpPr/>
          <p:nvPr/>
        </p:nvSpPr>
        <p:spPr>
          <a:xfrm>
            <a:off x="3429000" y="3714750"/>
            <a:ext cx="4429125" cy="7080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      从存储器中装载</a:t>
            </a:r>
            <a:r>
              <a:rPr kumimoji="0" lang="en-US" altLang="zh-CN"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PC</a:t>
            </a:r>
            <a:r>
              <a:rPr kumimoji="0" lang="zh-CN" altLang="en-US"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的同时（</a:t>
            </a:r>
            <a:r>
              <a:rPr kumimoji="0" lang="en-US" altLang="zh-CN"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PC</a:t>
            </a:r>
            <a:r>
              <a:rPr kumimoji="0" lang="zh-CN" altLang="en-US"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是最后恢复的），</a:t>
            </a:r>
            <a:r>
              <a:rPr kumimoji="0" lang="en-US" altLang="zh-CN"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CPSR</a:t>
            </a:r>
            <a:r>
              <a:rPr kumimoji="0" lang="zh-CN" altLang="en-US" sz="2000" b="1"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也得到恢复。</a:t>
            </a:r>
            <a:endParaRPr kumimoji="0" lang="zh-CN" altLang="en-US" sz="1600" b="0" i="0" u="none" strike="noStrike" kern="1200" cap="none" spc="0" normalizeH="0" baseline="0" noProof="0" dirty="0">
              <a:ln>
                <a:noFill/>
              </a:ln>
              <a:solidFill>
                <a:srgbClr val="7030A0"/>
              </a:solidFill>
              <a:effectLst/>
              <a:uLnTx/>
              <a:uFillTx/>
              <a:latin typeface="Comic Sans MS" panose="030F0702030302020204" pitchFamily="66" charset="0"/>
              <a:ea typeface="宋体" panose="02010600030101010101" pitchFamily="2" charset="-122"/>
              <a:cs typeface="+mn-cs"/>
            </a:endParaRPr>
          </a:p>
        </p:txBody>
      </p:sp>
      <p:sp>
        <p:nvSpPr>
          <p:cNvPr id="7" name="椭圆 6"/>
          <p:cNvSpPr/>
          <p:nvPr/>
        </p:nvSpPr>
        <p:spPr>
          <a:xfrm>
            <a:off x="4429125" y="4429125"/>
            <a:ext cx="214313" cy="357188"/>
          </a:xfrm>
          <a:prstGeom prst="ellipse">
            <a:avLst/>
          </a:prstGeom>
          <a:solidFill>
            <a:srgbClr val="7030A0">
              <a:alpha val="52940"/>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Effect transition="in" filter="dissolve">
                                      <p:cBhvr>
                                        <p:cTn id="7" dur="500"/>
                                        <p:tgtEl>
                                          <p:spTgt spid="78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4387">
                                            <p:txEl>
                                              <p:pRg st="1" end="1"/>
                                            </p:txEl>
                                          </p:spTgt>
                                        </p:tgtEl>
                                        <p:attrNameLst>
                                          <p:attrName>style.visibility</p:attrName>
                                        </p:attrNameLst>
                                      </p:cBhvr>
                                      <p:to>
                                        <p:strVal val="visible"/>
                                      </p:to>
                                    </p:set>
                                    <p:animEffect transition="in" filter="dissolve">
                                      <p:cBhvr>
                                        <p:cTn id="12" dur="500"/>
                                        <p:tgtEl>
                                          <p:spTgt spid="78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4389"/>
                                        </p:tgtEl>
                                        <p:attrNameLst>
                                          <p:attrName>style.visibility</p:attrName>
                                        </p:attrNameLst>
                                      </p:cBhvr>
                                      <p:to>
                                        <p:strVal val="visible"/>
                                      </p:to>
                                    </p:set>
                                    <p:animEffect transition="in" filter="dissolve">
                                      <p:cBhvr>
                                        <p:cTn id="17" dur="500"/>
                                        <p:tgtEl>
                                          <p:spTgt spid="78438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84387">
                                            <p:txEl>
                                              <p:pRg st="7" end="7"/>
                                            </p:txEl>
                                          </p:spTgt>
                                        </p:tgtEl>
                                        <p:attrNameLst>
                                          <p:attrName>style.visibility</p:attrName>
                                        </p:attrNameLst>
                                      </p:cBhvr>
                                      <p:to>
                                        <p:strVal val="visible"/>
                                      </p:to>
                                    </p:set>
                                    <p:animEffect transition="in" filter="dissolve">
                                      <p:cBhvr>
                                        <p:cTn id="30" dur="500"/>
                                        <p:tgtEl>
                                          <p:spTgt spid="784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advAuto="1000"/>
      <p:bldP spid="784389" grpId="0" animBg="1"/>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p:nvPr/>
        </p:nvSpPr>
        <p:spPr>
          <a:xfrm>
            <a:off x="971550" y="44624"/>
            <a:ext cx="7705725" cy="579438"/>
          </a:xfrm>
          <a:prstGeom prst="rect">
            <a:avLst/>
          </a:prstGeom>
          <a:noFill/>
          <a:ln w="9525">
            <a:noFill/>
          </a:ln>
        </p:spPr>
        <p:txBody>
          <a:bodyPr anchor="b"/>
          <a:lstStyle/>
          <a:p>
            <a:pPr algn="ctr" eaLnBrk="0" hangingPunct="0">
              <a:buClr>
                <a:srgbClr val="000000"/>
              </a:buClr>
            </a:pPr>
            <a:r>
              <a:rPr lang="zh-CN" altLang="en-US" sz="3200" b="1" dirty="0">
                <a:solidFill>
                  <a:schemeClr val="tx1"/>
                </a:solidFill>
                <a:latin typeface="Comic Sans MS" panose="030F0702030302020204" pitchFamily="66" charset="0"/>
                <a:ea typeface="隶书" panose="02010509060101010101" pitchFamily="49" charset="-122"/>
              </a:rPr>
              <a:t>异常的返回指令</a:t>
            </a:r>
          </a:p>
        </p:txBody>
      </p:sp>
      <p:graphicFrame>
        <p:nvGraphicFramePr>
          <p:cNvPr id="783435" name="Group 75"/>
          <p:cNvGraphicFramePr>
            <a:graphicFrameLocks noGrp="1"/>
          </p:cNvGraphicFramePr>
          <p:nvPr/>
        </p:nvGraphicFramePr>
        <p:xfrm>
          <a:off x="0" y="695499"/>
          <a:ext cx="9144000" cy="5037142"/>
        </p:xfrm>
        <a:graphic>
          <a:graphicData uri="http://schemas.openxmlformats.org/drawingml/2006/table">
            <a:tbl>
              <a:tblPr/>
              <a:tblGrid>
                <a:gridCol w="1547813">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58432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tblGrid>
              <a:tr h="357188">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返回指令</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之前的状态</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rowSpan="2">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备注</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188">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ARM R14_x</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Thumb R14_x</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1"/>
                  </a:ext>
                </a:extLst>
              </a:tr>
              <a:tr h="357188">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BL</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MOV    PC,R14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PC+2</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     此处</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是取指（</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BL/SWI/</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未定义指令）或预取指中止处的地址</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软件中断 </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SWI</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MOVS  PC,R14_svc</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PC+2</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3"/>
                  </a:ext>
                </a:extLst>
              </a:tr>
              <a:tr h="355600">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未定义的指令</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MOVS  PC,R14_und</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PC+2</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4"/>
                  </a:ext>
                </a:extLst>
              </a:tr>
              <a:tr h="357188">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预取指中止</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SUBS   PC,R14_abt,#4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5"/>
                  </a:ext>
                </a:extLst>
              </a:tr>
              <a:tr h="538163">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快中断</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SUBS   PC,R14_fiq,#4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此处</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为由于</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FIQ</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或</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IRQ</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占先而没有被执行的指令的地址</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1663">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中断</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SUBS   PC,R14_irq,#4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PC+4</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7"/>
                  </a:ext>
                </a:extLst>
              </a:tr>
              <a:tr h="877888">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数据中止</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SUBS   PC,R14_abt,#8</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PC+8</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PC+8</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此处</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PC</a:t>
                      </a: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为产生数据中止的装载或保存指令的地址。</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77888">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复位</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无</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a:t>
                      </a:r>
                      <a:endPar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a:t>
                      </a:r>
                      <a:endPar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复位时保存在</a:t>
                      </a:r>
                      <a:r>
                        <a:rPr kumimoji="1" lang="en-US" altLang="zh-CN"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R14_svc</a:t>
                      </a: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中的值不可预知。</a:t>
                      </a:r>
                      <a:r>
                        <a:rPr kumimoji="1" lang="zh-CN" altLang="en-US" sz="18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83423" name="Text Box 63"/>
          <p:cNvSpPr txBox="1"/>
          <p:nvPr/>
        </p:nvSpPr>
        <p:spPr>
          <a:xfrm>
            <a:off x="285750" y="5859637"/>
            <a:ext cx="8643938" cy="708025"/>
          </a:xfrm>
          <a:prstGeom prst="rect">
            <a:avLst/>
          </a:prstGeom>
          <a:noFill/>
          <a:ln w="9525">
            <a:noFill/>
          </a:ln>
        </p:spPr>
        <p:txBody>
          <a:bodyPr>
            <a:spAutoFit/>
          </a:bodyPr>
          <a:lstStyle/>
          <a:p>
            <a:pPr>
              <a:spcBef>
                <a:spcPct val="50000"/>
              </a:spcBef>
            </a:pPr>
            <a:r>
              <a:rPr lang="zh-CN" altLang="en-US" b="1" dirty="0">
                <a:solidFill>
                  <a:srgbClr val="000099"/>
                </a:solidFill>
                <a:latin typeface="华文新魏" panose="02010800040101010101" pitchFamily="2" charset="-122"/>
                <a:ea typeface="华文新魏" panose="02010800040101010101" pitchFamily="2" charset="-122"/>
              </a:rPr>
              <a:t>注意：</a:t>
            </a:r>
            <a:r>
              <a:rPr lang="zh-CN" altLang="en-US" b="1" dirty="0">
                <a:solidFill>
                  <a:srgbClr val="000099"/>
                </a:solidFill>
                <a:latin typeface="Times New Roman" panose="02020603050405020304" pitchFamily="18" charset="0"/>
                <a:ea typeface="华文新魏" panose="02010800040101010101" pitchFamily="2" charset="-122"/>
              </a:rPr>
              <a:t>“</a:t>
            </a:r>
            <a:r>
              <a:rPr lang="en-US" altLang="zh-CN" b="1" dirty="0">
                <a:solidFill>
                  <a:srgbClr val="000099"/>
                </a:solidFill>
                <a:latin typeface="华文新魏" panose="02010800040101010101" pitchFamily="2" charset="-122"/>
                <a:ea typeface="华文新魏" panose="02010800040101010101" pitchFamily="2" charset="-122"/>
              </a:rPr>
              <a:t>MOVS  PC,R14_svc</a:t>
            </a:r>
            <a:r>
              <a:rPr lang="en-US" altLang="zh-CN" b="1" dirty="0">
                <a:solidFill>
                  <a:srgbClr val="000099"/>
                </a:solidFill>
                <a:latin typeface="Times New Roman" panose="02020603050405020304" pitchFamily="18" charset="0"/>
                <a:ea typeface="华文新魏" panose="02010800040101010101" pitchFamily="2" charset="-122"/>
              </a:rPr>
              <a:t>”</a:t>
            </a:r>
            <a:r>
              <a:rPr lang="zh-CN" altLang="en-US" b="1" dirty="0">
                <a:solidFill>
                  <a:srgbClr val="000099"/>
                </a:solidFill>
                <a:latin typeface="华文新魏" panose="02010800040101010101" pitchFamily="2" charset="-122"/>
                <a:ea typeface="华文新魏" panose="02010800040101010101" pitchFamily="2" charset="-122"/>
              </a:rPr>
              <a:t>是指在管理模式执行</a:t>
            </a:r>
            <a:r>
              <a:rPr lang="en-US" altLang="zh-CN" b="1" dirty="0">
                <a:solidFill>
                  <a:srgbClr val="000099"/>
                </a:solidFill>
                <a:latin typeface="华文新魏" panose="02010800040101010101" pitchFamily="2" charset="-122"/>
                <a:ea typeface="华文新魏" panose="02010800040101010101" pitchFamily="2" charset="-122"/>
              </a:rPr>
              <a:t>MOVS  PC,R14</a:t>
            </a:r>
            <a:r>
              <a:rPr lang="zh-CN" altLang="en-US" b="1" dirty="0">
                <a:solidFill>
                  <a:srgbClr val="000099"/>
                </a:solidFill>
                <a:latin typeface="华文新魏" panose="02010800040101010101" pitchFamily="2" charset="-122"/>
                <a:ea typeface="华文新魏" panose="02010800040101010101" pitchFamily="2" charset="-122"/>
              </a:rPr>
              <a:t>指令，</a:t>
            </a:r>
            <a:r>
              <a:rPr lang="zh-CN" altLang="en-US" b="1" dirty="0">
                <a:solidFill>
                  <a:srgbClr val="000099"/>
                </a:solidFill>
                <a:latin typeface="Times New Roman" panose="02020603050405020304" pitchFamily="18" charset="0"/>
                <a:ea typeface="华文新魏" panose="02010800040101010101" pitchFamily="2" charset="-122"/>
              </a:rPr>
              <a:t>“</a:t>
            </a:r>
            <a:r>
              <a:rPr lang="en-US" altLang="zh-CN" b="1" dirty="0">
                <a:solidFill>
                  <a:srgbClr val="000099"/>
                </a:solidFill>
                <a:latin typeface="华文新魏" panose="02010800040101010101" pitchFamily="2" charset="-122"/>
                <a:ea typeface="华文新魏" panose="02010800040101010101" pitchFamily="2" charset="-122"/>
              </a:rPr>
              <a:t>MOVS  PC,R14_und</a:t>
            </a:r>
            <a:r>
              <a:rPr lang="en-US" altLang="zh-CN" b="1" dirty="0">
                <a:solidFill>
                  <a:srgbClr val="000099"/>
                </a:solidFill>
                <a:latin typeface="Times New Roman" panose="02020603050405020304" pitchFamily="18" charset="0"/>
                <a:ea typeface="华文新魏" panose="02010800040101010101" pitchFamily="2" charset="-122"/>
              </a:rPr>
              <a:t>”</a:t>
            </a:r>
            <a:r>
              <a:rPr lang="zh-CN" altLang="en-US" b="1" dirty="0">
                <a:solidFill>
                  <a:srgbClr val="000099"/>
                </a:solidFill>
                <a:latin typeface="华文新魏" panose="02010800040101010101" pitchFamily="2" charset="-122"/>
                <a:ea typeface="华文新魏" panose="02010800040101010101" pitchFamily="2" charset="-122"/>
              </a:rPr>
              <a:t>、</a:t>
            </a:r>
            <a:r>
              <a:rPr lang="zh-CN" altLang="en-US" b="1" dirty="0">
                <a:solidFill>
                  <a:srgbClr val="000099"/>
                </a:solidFill>
                <a:latin typeface="Times New Roman" panose="02020603050405020304" pitchFamily="18" charset="0"/>
                <a:ea typeface="华文新魏" panose="02010800040101010101" pitchFamily="2" charset="-122"/>
              </a:rPr>
              <a:t>“</a:t>
            </a:r>
            <a:r>
              <a:rPr lang="en-US" altLang="zh-CN" b="1" dirty="0">
                <a:solidFill>
                  <a:srgbClr val="000099"/>
                </a:solidFill>
                <a:latin typeface="华文新魏" panose="02010800040101010101" pitchFamily="2" charset="-122"/>
                <a:ea typeface="华文新魏" panose="02010800040101010101" pitchFamily="2" charset="-122"/>
              </a:rPr>
              <a:t>SUBS  PC,R14_abt,#4</a:t>
            </a:r>
            <a:r>
              <a:rPr lang="en-US" altLang="zh-CN" b="1" dirty="0">
                <a:solidFill>
                  <a:srgbClr val="000099"/>
                </a:solidFill>
                <a:latin typeface="Times New Roman" panose="02020603050405020304" pitchFamily="18" charset="0"/>
                <a:ea typeface="华文新魏" panose="02010800040101010101" pitchFamily="2" charset="-122"/>
              </a:rPr>
              <a:t>”</a:t>
            </a:r>
            <a:r>
              <a:rPr lang="zh-CN" altLang="en-US" b="1" dirty="0">
                <a:solidFill>
                  <a:srgbClr val="000099"/>
                </a:solidFill>
                <a:latin typeface="华文新魏" panose="02010800040101010101" pitchFamily="2" charset="-122"/>
                <a:ea typeface="华文新魏" panose="02010800040101010101" pitchFamily="2" charset="-122"/>
              </a:rPr>
              <a:t>等指令也是类似的。</a:t>
            </a:r>
          </a:p>
        </p:txBody>
      </p:sp>
      <p:sp>
        <p:nvSpPr>
          <p:cNvPr id="7" name="圆角矩形 6"/>
          <p:cNvSpPr/>
          <p:nvPr/>
        </p:nvSpPr>
        <p:spPr>
          <a:xfrm>
            <a:off x="1500188" y="2502074"/>
            <a:ext cx="2571750" cy="2214563"/>
          </a:xfrm>
          <a:prstGeom prst="roundRect">
            <a:avLst>
              <a:gd name="adj" fmla="val 16667"/>
            </a:avLst>
          </a:prstGeom>
          <a:solidFill>
            <a:srgbClr val="7030A0">
              <a:alpha val="52940"/>
            </a:srgbClr>
          </a:solidFill>
          <a:ln w="38100">
            <a:noFill/>
          </a:ln>
        </p:spPr>
        <p:txBody>
          <a:bodyPr anchor="ctr"/>
          <a:lstStyle/>
          <a:p>
            <a:pPr algn="ctr"/>
            <a:endParaRPr lang="zh-CN" altLang="en-US" dirty="0">
              <a:latin typeface="Comic Sans MS" panose="030F0702030302020204" pitchFamily="66" charset="0"/>
            </a:endParaRPr>
          </a:p>
        </p:txBody>
      </p:sp>
      <p:sp>
        <p:nvSpPr>
          <p:cNvPr id="8" name="圆角矩形 7"/>
          <p:cNvSpPr/>
          <p:nvPr/>
        </p:nvSpPr>
        <p:spPr>
          <a:xfrm>
            <a:off x="1571625" y="1430512"/>
            <a:ext cx="2357438" cy="1071562"/>
          </a:xfrm>
          <a:prstGeom prst="roundRect">
            <a:avLst>
              <a:gd name="adj" fmla="val 16667"/>
            </a:avLst>
          </a:prstGeom>
          <a:solidFill>
            <a:srgbClr val="00B0F0">
              <a:alpha val="41960"/>
            </a:srgbClr>
          </a:solidFill>
          <a:ln w="38100">
            <a:noFill/>
          </a:ln>
        </p:spPr>
        <p:txBody>
          <a:bodyPr anchor="ctr"/>
          <a:lstStyle/>
          <a:p>
            <a:pPr algn="ctr"/>
            <a:endParaRPr lang="zh-CN"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83435"/>
                                        </p:tgtEl>
                                        <p:attrNameLst>
                                          <p:attrName>style.visibility</p:attrName>
                                        </p:attrNameLst>
                                      </p:cBhvr>
                                      <p:to>
                                        <p:strVal val="visible"/>
                                      </p:to>
                                    </p:set>
                                    <p:animEffect transition="in" filter="strips(downLeft)">
                                      <p:cBhvr>
                                        <p:cTn id="7" dur="500"/>
                                        <p:tgtEl>
                                          <p:spTgt spid="783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3423"/>
                                        </p:tgtEl>
                                        <p:attrNameLst>
                                          <p:attrName>style.visibility</p:attrName>
                                        </p:attrNameLst>
                                      </p:cBhvr>
                                      <p:to>
                                        <p:strVal val="visible"/>
                                      </p:to>
                                    </p:set>
                                    <p:animEffect transition="in" filter="dissolve">
                                      <p:cBhvr>
                                        <p:cTn id="22" dur="500"/>
                                        <p:tgtEl>
                                          <p:spTgt spid="783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423" grpId="0"/>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214313" y="214313"/>
            <a:ext cx="8805862" cy="642937"/>
          </a:xfrm>
        </p:spPr>
        <p:txBody>
          <a:bodyPr vert="horz" wrap="square" lIns="91440" tIns="45720" rIns="91440" bIns="45720" anchor="ctr"/>
          <a:lstStyle/>
          <a:p>
            <a:pPr eaLnBrk="1" hangingPunct="1"/>
            <a:r>
              <a:rPr lang="en-US" altLang="zh-CN" sz="3200" b="1" dirty="0">
                <a:solidFill>
                  <a:schemeClr val="tx1"/>
                </a:solidFill>
              </a:rPr>
              <a:t>ARM</a:t>
            </a:r>
            <a:r>
              <a:rPr lang="zh-CN" altLang="en-US" sz="3200" b="1" dirty="0">
                <a:solidFill>
                  <a:schemeClr val="tx1"/>
                </a:solidFill>
              </a:rPr>
              <a:t>支持的数据类型</a:t>
            </a:r>
          </a:p>
        </p:txBody>
      </p:sp>
      <p:sp>
        <p:nvSpPr>
          <p:cNvPr id="727043" name="Rectangle 3"/>
          <p:cNvSpPr>
            <a:spLocks noGrp="1"/>
          </p:cNvSpPr>
          <p:nvPr>
            <p:ph type="body"/>
          </p:nvPr>
        </p:nvSpPr>
        <p:spPr>
          <a:xfrm>
            <a:off x="457200" y="981075"/>
            <a:ext cx="8435975" cy="5734050"/>
          </a:xfrm>
        </p:spPr>
        <p:txBody>
          <a:bodyPr vert="horz" wrap="square" lIns="91440" tIns="45720" rIns="91440" bIns="45720" anchor="t"/>
          <a:lstStyle/>
          <a:p>
            <a:pPr eaLnBrk="1" hangingPunct="1">
              <a:lnSpc>
                <a:spcPct val="150000"/>
              </a:lnSpc>
              <a:buNone/>
            </a:pPr>
            <a:r>
              <a:rPr lang="zh-CN" altLang="en-US" dirty="0">
                <a:solidFill>
                  <a:srgbClr val="000099"/>
                </a:solidFill>
              </a:rPr>
              <a:t>字节：</a:t>
            </a:r>
            <a:r>
              <a:rPr lang="en-US" altLang="zh-CN" dirty="0">
                <a:solidFill>
                  <a:srgbClr val="000099"/>
                </a:solidFill>
              </a:rPr>
              <a:t>8</a:t>
            </a:r>
            <a:r>
              <a:rPr lang="zh-CN" altLang="en-US" dirty="0">
                <a:solidFill>
                  <a:srgbClr val="000099"/>
                </a:solidFill>
              </a:rPr>
              <a:t>位</a:t>
            </a:r>
          </a:p>
          <a:p>
            <a:pPr eaLnBrk="1" hangingPunct="1">
              <a:lnSpc>
                <a:spcPct val="150000"/>
              </a:lnSpc>
              <a:buNone/>
            </a:pPr>
            <a:r>
              <a:rPr lang="zh-CN" altLang="en-US" dirty="0">
                <a:solidFill>
                  <a:srgbClr val="000099"/>
                </a:solidFill>
              </a:rPr>
              <a:t>半字：</a:t>
            </a:r>
            <a:r>
              <a:rPr lang="en-US" altLang="zh-CN" dirty="0">
                <a:solidFill>
                  <a:srgbClr val="000099"/>
                </a:solidFill>
              </a:rPr>
              <a:t>16</a:t>
            </a:r>
            <a:r>
              <a:rPr lang="zh-CN" altLang="en-US" dirty="0">
                <a:solidFill>
                  <a:srgbClr val="000099"/>
                </a:solidFill>
              </a:rPr>
              <a:t>位（必须分配为占用</a:t>
            </a:r>
            <a:r>
              <a:rPr lang="en-US" altLang="zh-CN" dirty="0">
                <a:solidFill>
                  <a:srgbClr val="000099"/>
                </a:solidFill>
              </a:rPr>
              <a:t>2</a:t>
            </a:r>
            <a:r>
              <a:rPr lang="zh-CN" altLang="en-US" dirty="0">
                <a:solidFill>
                  <a:srgbClr val="000099"/>
                </a:solidFill>
              </a:rPr>
              <a:t>个字节）</a:t>
            </a:r>
          </a:p>
          <a:p>
            <a:pPr eaLnBrk="1" hangingPunct="1">
              <a:lnSpc>
                <a:spcPct val="150000"/>
              </a:lnSpc>
              <a:buNone/>
            </a:pPr>
            <a:r>
              <a:rPr lang="zh-CN" altLang="en-US" dirty="0">
                <a:solidFill>
                  <a:srgbClr val="000099"/>
                </a:solidFill>
              </a:rPr>
              <a:t>字：</a:t>
            </a:r>
            <a:r>
              <a:rPr lang="en-US" altLang="zh-CN" dirty="0">
                <a:solidFill>
                  <a:srgbClr val="000099"/>
                </a:solidFill>
              </a:rPr>
              <a:t>32</a:t>
            </a:r>
            <a:r>
              <a:rPr lang="zh-CN" altLang="en-US" dirty="0">
                <a:solidFill>
                  <a:srgbClr val="000099"/>
                </a:solidFill>
              </a:rPr>
              <a:t>位（必须分配为占用</a:t>
            </a:r>
            <a:r>
              <a:rPr lang="en-US" altLang="zh-CN" dirty="0">
                <a:solidFill>
                  <a:srgbClr val="000099"/>
                </a:solidFill>
              </a:rPr>
              <a:t>4</a:t>
            </a:r>
            <a:r>
              <a:rPr lang="zh-CN" altLang="en-US" dirty="0">
                <a:solidFill>
                  <a:srgbClr val="000099"/>
                </a:solidFill>
              </a:rPr>
              <a:t>个字节）</a:t>
            </a:r>
          </a:p>
          <a:p>
            <a:pPr eaLnBrk="1" hangingPunct="1">
              <a:lnSpc>
                <a:spcPct val="150000"/>
              </a:lnSpc>
              <a:buNone/>
            </a:pPr>
            <a:endParaRPr lang="en-US" altLang="zh-CN" sz="1600" dirty="0">
              <a:solidFill>
                <a:schemeClr val="tx1"/>
              </a:solidFill>
            </a:endParaRPr>
          </a:p>
          <a:p>
            <a:pPr eaLnBrk="1" hangingPunct="1">
              <a:lnSpc>
                <a:spcPct val="150000"/>
              </a:lnSpc>
              <a:buNone/>
            </a:pPr>
            <a:r>
              <a:rPr lang="zh-CN" altLang="en-US" sz="2400" dirty="0">
                <a:solidFill>
                  <a:schemeClr val="tx1"/>
                </a:solidFill>
              </a:rPr>
              <a:t>注意：</a:t>
            </a:r>
            <a:r>
              <a:rPr lang="en-US" altLang="zh-CN" sz="2400" dirty="0">
                <a:solidFill>
                  <a:schemeClr val="tx1"/>
                </a:solidFill>
              </a:rPr>
              <a:t>1</a:t>
            </a:r>
            <a:r>
              <a:rPr lang="zh-CN" altLang="en-US" sz="2400" dirty="0">
                <a:solidFill>
                  <a:schemeClr val="tx1"/>
                </a:solidFill>
              </a:rPr>
              <a:t>）半字存储单元地址最低位为</a:t>
            </a:r>
            <a:r>
              <a:rPr lang="en-US" altLang="zh-CN" sz="2400" dirty="0">
                <a:solidFill>
                  <a:schemeClr val="tx1"/>
                </a:solidFill>
              </a:rPr>
              <a:t>0</a:t>
            </a:r>
          </a:p>
          <a:p>
            <a:pPr eaLnBrk="1" hangingPunct="1">
              <a:lnSpc>
                <a:spcPct val="150000"/>
              </a:lnSpc>
              <a:buNone/>
            </a:pPr>
            <a:r>
              <a:rPr lang="en-US" altLang="zh-CN" sz="2400" dirty="0">
                <a:solidFill>
                  <a:schemeClr val="tx1"/>
                </a:solidFill>
              </a:rPr>
              <a:t>      2</a:t>
            </a:r>
            <a:r>
              <a:rPr lang="zh-CN" altLang="en-US" sz="2400" dirty="0">
                <a:solidFill>
                  <a:schemeClr val="tx1"/>
                </a:solidFill>
              </a:rPr>
              <a:t>）字存储单元地址最低两位为</a:t>
            </a:r>
            <a:r>
              <a:rPr lang="en-US" altLang="zh-CN" sz="2400" dirty="0">
                <a:solidFill>
                  <a:schemeClr val="tx1"/>
                </a:solidFill>
              </a:rPr>
              <a:t>0</a:t>
            </a:r>
          </a:p>
          <a:p>
            <a:pPr eaLnBrk="1" hangingPunct="1">
              <a:lnSpc>
                <a:spcPct val="150000"/>
              </a:lnSpc>
              <a:buNone/>
            </a:pPr>
            <a:r>
              <a:rPr lang="en-US" altLang="zh-CN" sz="2400" dirty="0">
                <a:solidFill>
                  <a:schemeClr val="tx1"/>
                </a:solidFill>
              </a:rPr>
              <a:t>N</a:t>
            </a:r>
            <a:r>
              <a:rPr lang="zh-CN" altLang="en-US" sz="2400" dirty="0">
                <a:solidFill>
                  <a:schemeClr val="tx1"/>
                </a:solidFill>
              </a:rPr>
              <a:t>位无符号数： 二进制格式表示范围为</a:t>
            </a:r>
            <a:r>
              <a:rPr lang="en-US" altLang="zh-CN" sz="2400" dirty="0">
                <a:solidFill>
                  <a:schemeClr val="tx1"/>
                </a:solidFill>
              </a:rPr>
              <a:t>0~2</a:t>
            </a:r>
            <a:r>
              <a:rPr lang="en-US" altLang="zh-CN" sz="2400" baseline="30000" dirty="0">
                <a:solidFill>
                  <a:schemeClr val="tx1"/>
                </a:solidFill>
              </a:rPr>
              <a:t>N</a:t>
            </a:r>
            <a:r>
              <a:rPr lang="en-US" altLang="zh-CN" sz="2400" dirty="0">
                <a:solidFill>
                  <a:schemeClr val="tx1"/>
                </a:solidFill>
              </a:rPr>
              <a:t>-1</a:t>
            </a:r>
            <a:r>
              <a:rPr lang="zh-CN" altLang="en-US" sz="2400" dirty="0">
                <a:solidFill>
                  <a:schemeClr val="tx1"/>
                </a:solidFill>
              </a:rPr>
              <a:t>的非负整数；</a:t>
            </a:r>
          </a:p>
          <a:p>
            <a:pPr eaLnBrk="1" hangingPunct="1">
              <a:lnSpc>
                <a:spcPct val="150000"/>
              </a:lnSpc>
              <a:buNone/>
            </a:pPr>
            <a:r>
              <a:rPr lang="en-US" altLang="zh-CN" sz="2400" dirty="0">
                <a:solidFill>
                  <a:schemeClr val="tx1"/>
                </a:solidFill>
              </a:rPr>
              <a:t>N</a:t>
            </a:r>
            <a:r>
              <a:rPr lang="zh-CN" altLang="en-US" sz="2400" dirty="0">
                <a:solidFill>
                  <a:schemeClr val="tx1"/>
                </a:solidFill>
              </a:rPr>
              <a:t>位有符号数时，</a:t>
            </a:r>
            <a:r>
              <a:rPr lang="en-US" altLang="zh-CN" sz="2400" dirty="0">
                <a:solidFill>
                  <a:schemeClr val="tx1"/>
                </a:solidFill>
              </a:rPr>
              <a:t>N</a:t>
            </a:r>
            <a:r>
              <a:rPr lang="zh-CN" altLang="en-US" sz="2400" dirty="0">
                <a:solidFill>
                  <a:schemeClr val="tx1"/>
                </a:solidFill>
              </a:rPr>
              <a:t>位数据值使用</a:t>
            </a:r>
            <a:r>
              <a:rPr lang="en-US" altLang="zh-CN" sz="2400" dirty="0">
                <a:solidFill>
                  <a:schemeClr val="tx1"/>
                </a:solidFill>
              </a:rPr>
              <a:t>2</a:t>
            </a:r>
            <a:r>
              <a:rPr lang="zh-CN" altLang="en-US" sz="2400" dirty="0">
                <a:solidFill>
                  <a:schemeClr val="tx1"/>
                </a:solidFill>
              </a:rPr>
              <a:t>的补码格式表示范围为</a:t>
            </a:r>
          </a:p>
          <a:p>
            <a:pPr eaLnBrk="1" hangingPunct="1">
              <a:lnSpc>
                <a:spcPct val="150000"/>
              </a:lnSpc>
              <a:buNone/>
            </a:pP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-1</a:t>
            </a:r>
            <a:r>
              <a:rPr lang="zh-CN" altLang="en-US" sz="2400" dirty="0">
                <a:solidFill>
                  <a:schemeClr val="tx1"/>
                </a:solidFill>
              </a:rPr>
              <a:t>的整数</a:t>
            </a:r>
          </a:p>
        </p:txBody>
      </p:sp>
      <p:grpSp>
        <p:nvGrpSpPr>
          <p:cNvPr id="2" name="Group 5"/>
          <p:cNvGrpSpPr/>
          <p:nvPr/>
        </p:nvGrpSpPr>
        <p:grpSpPr>
          <a:xfrm>
            <a:off x="6796088" y="1500188"/>
            <a:ext cx="2133600" cy="1371600"/>
            <a:chOff x="4128" y="2112"/>
            <a:chExt cx="1344" cy="864"/>
          </a:xfrm>
        </p:grpSpPr>
        <p:sp>
          <p:nvSpPr>
            <p:cNvPr id="57350" name="Rectangle 6"/>
            <p:cNvSpPr/>
            <p:nvPr/>
          </p:nvSpPr>
          <p:spPr>
            <a:xfrm>
              <a:off x="4128" y="2112"/>
              <a:ext cx="1344" cy="864"/>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7351" name="Rectangle 7"/>
            <p:cNvSpPr/>
            <p:nvPr/>
          </p:nvSpPr>
          <p:spPr>
            <a:xfrm>
              <a:off x="4128" y="2112"/>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1</a:t>
              </a:r>
            </a:p>
          </p:txBody>
        </p:sp>
        <p:sp>
          <p:nvSpPr>
            <p:cNvPr id="57352" name="Rectangle 8"/>
            <p:cNvSpPr/>
            <p:nvPr/>
          </p:nvSpPr>
          <p:spPr>
            <a:xfrm>
              <a:off x="4128" y="2448"/>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1</a:t>
              </a:r>
            </a:p>
          </p:txBody>
        </p:sp>
        <p:sp>
          <p:nvSpPr>
            <p:cNvPr id="57353" name="Rectangle 9"/>
            <p:cNvSpPr/>
            <p:nvPr/>
          </p:nvSpPr>
          <p:spPr>
            <a:xfrm>
              <a:off x="4128" y="2784"/>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1</a:t>
              </a:r>
            </a:p>
          </p:txBody>
        </p:sp>
        <p:sp>
          <p:nvSpPr>
            <p:cNvPr id="57354" name="Rectangle 10"/>
            <p:cNvSpPr/>
            <p:nvPr/>
          </p:nvSpPr>
          <p:spPr>
            <a:xfrm>
              <a:off x="4464" y="2784"/>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2</a:t>
              </a:r>
            </a:p>
          </p:txBody>
        </p:sp>
        <p:sp>
          <p:nvSpPr>
            <p:cNvPr id="57355" name="Rectangle 11"/>
            <p:cNvSpPr/>
            <p:nvPr/>
          </p:nvSpPr>
          <p:spPr>
            <a:xfrm>
              <a:off x="4800" y="2784"/>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3</a:t>
              </a:r>
            </a:p>
          </p:txBody>
        </p:sp>
        <p:sp>
          <p:nvSpPr>
            <p:cNvPr id="57356" name="Rectangle 12"/>
            <p:cNvSpPr/>
            <p:nvPr/>
          </p:nvSpPr>
          <p:spPr>
            <a:xfrm>
              <a:off x="5136" y="2784"/>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4</a:t>
              </a:r>
            </a:p>
          </p:txBody>
        </p:sp>
        <p:sp>
          <p:nvSpPr>
            <p:cNvPr id="57357" name="Rectangle 13"/>
            <p:cNvSpPr/>
            <p:nvPr/>
          </p:nvSpPr>
          <p:spPr>
            <a:xfrm>
              <a:off x="4464" y="2448"/>
              <a:ext cx="33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600" dirty="0">
                  <a:latin typeface="Times New Roman" panose="02020603050405020304" pitchFamily="18" charset="0"/>
                </a:rPr>
                <a:t>2</a:t>
              </a:r>
            </a:p>
          </p:txBody>
        </p:sp>
        <p:sp>
          <p:nvSpPr>
            <p:cNvPr id="57358" name="Rectangle 14"/>
            <p:cNvSpPr/>
            <p:nvPr/>
          </p:nvSpPr>
          <p:spPr>
            <a:xfrm>
              <a:off x="4464" y="2112"/>
              <a:ext cx="336" cy="192"/>
            </a:xfrm>
            <a:prstGeom prst="rect">
              <a:avLst/>
            </a:prstGeom>
            <a:solidFill>
              <a:srgbClr val="FFFF99"/>
            </a:solidFill>
            <a:ln w="9525" cap="flat" cmpd="sng">
              <a:solidFill>
                <a:schemeClr val="tx1"/>
              </a:solidFill>
              <a:prstDash val="dash"/>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7359" name="Rectangle 15"/>
            <p:cNvSpPr/>
            <p:nvPr/>
          </p:nvSpPr>
          <p:spPr>
            <a:xfrm>
              <a:off x="4800" y="2112"/>
              <a:ext cx="336" cy="192"/>
            </a:xfrm>
            <a:prstGeom prst="rect">
              <a:avLst/>
            </a:prstGeom>
            <a:solidFill>
              <a:srgbClr val="FFFF99"/>
            </a:solidFill>
            <a:ln w="9525" cap="flat" cmpd="sng">
              <a:solidFill>
                <a:schemeClr val="tx1"/>
              </a:solidFill>
              <a:prstDash val="dash"/>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7360" name="Rectangle 16"/>
            <p:cNvSpPr/>
            <p:nvPr/>
          </p:nvSpPr>
          <p:spPr>
            <a:xfrm>
              <a:off x="5136" y="2112"/>
              <a:ext cx="336" cy="192"/>
            </a:xfrm>
            <a:prstGeom prst="rect">
              <a:avLst/>
            </a:prstGeom>
            <a:solidFill>
              <a:srgbClr val="FFFF99"/>
            </a:solidFill>
            <a:ln w="9525" cap="flat" cmpd="sng">
              <a:solidFill>
                <a:schemeClr val="tx1"/>
              </a:solidFill>
              <a:prstDash val="dash"/>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7361" name="Rectangle 17"/>
            <p:cNvSpPr/>
            <p:nvPr/>
          </p:nvSpPr>
          <p:spPr>
            <a:xfrm>
              <a:off x="4800" y="2448"/>
              <a:ext cx="336" cy="192"/>
            </a:xfrm>
            <a:prstGeom prst="rect">
              <a:avLst/>
            </a:prstGeom>
            <a:solidFill>
              <a:srgbClr val="FFFF99"/>
            </a:solidFill>
            <a:ln w="9525" cap="flat" cmpd="sng">
              <a:solidFill>
                <a:schemeClr val="tx1"/>
              </a:solidFill>
              <a:prstDash val="dash"/>
              <a:miter/>
              <a:headEnd type="none" w="med" len="med"/>
              <a:tailEnd type="none" w="med" len="med"/>
            </a:ln>
          </p:spPr>
          <p:txBody>
            <a:bodyPr wrap="none" anchor="ctr"/>
            <a:lstStyle/>
            <a:p>
              <a:endParaRPr lang="zh-CN" altLang="en-US" dirty="0">
                <a:latin typeface="Comic Sans MS" panose="030F0702030302020204" pitchFamily="66" charset="0"/>
              </a:endParaRPr>
            </a:p>
          </p:txBody>
        </p:sp>
        <p:sp>
          <p:nvSpPr>
            <p:cNvPr id="57362" name="Rectangle 18"/>
            <p:cNvSpPr/>
            <p:nvPr/>
          </p:nvSpPr>
          <p:spPr>
            <a:xfrm>
              <a:off x="5136" y="2448"/>
              <a:ext cx="336" cy="192"/>
            </a:xfrm>
            <a:prstGeom prst="rect">
              <a:avLst/>
            </a:prstGeom>
            <a:solidFill>
              <a:srgbClr val="FFFF99"/>
            </a:solidFill>
            <a:ln w="9525" cap="flat" cmpd="sng">
              <a:solidFill>
                <a:schemeClr val="tx1"/>
              </a:solidFill>
              <a:prstDash val="dash"/>
              <a:miter/>
              <a:headEnd type="none" w="med" len="med"/>
              <a:tailEnd type="none" w="med" len="med"/>
            </a:ln>
          </p:spPr>
          <p:txBody>
            <a:bodyPr wrap="none" anchor="ctr"/>
            <a:lstStyle/>
            <a:p>
              <a:endParaRPr lang="zh-CN" altLang="en-US" dirty="0">
                <a:latin typeface="Comic Sans MS" panose="030F07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Effect transition="in" filter="dissolve">
                                      <p:cBhvr>
                                        <p:cTn id="7" dur="500"/>
                                        <p:tgtEl>
                                          <p:spTgt spid="7270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43">
                                            <p:txEl>
                                              <p:pRg st="1" end="1"/>
                                            </p:txEl>
                                          </p:spTgt>
                                        </p:tgtEl>
                                        <p:attrNameLst>
                                          <p:attrName>style.visibility</p:attrName>
                                        </p:attrNameLst>
                                      </p:cBhvr>
                                      <p:to>
                                        <p:strVal val="visible"/>
                                      </p:to>
                                    </p:set>
                                    <p:animEffect transition="in" filter="dissolve">
                                      <p:cBhvr>
                                        <p:cTn id="10" dur="500"/>
                                        <p:tgtEl>
                                          <p:spTgt spid="7270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7043">
                                            <p:txEl>
                                              <p:pRg st="2" end="2"/>
                                            </p:txEl>
                                          </p:spTgt>
                                        </p:tgtEl>
                                        <p:attrNameLst>
                                          <p:attrName>style.visibility</p:attrName>
                                        </p:attrNameLst>
                                      </p:cBhvr>
                                      <p:to>
                                        <p:strVal val="visible"/>
                                      </p:to>
                                    </p:set>
                                    <p:animEffect transition="in" filter="dissolve">
                                      <p:cBhvr>
                                        <p:cTn id="13" dur="500"/>
                                        <p:tgtEl>
                                          <p:spTgt spid="7270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animEffect transition="in" filter="dissolve">
                                      <p:cBhvr>
                                        <p:cTn id="23" dur="500"/>
                                        <p:tgtEl>
                                          <p:spTgt spid="72704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7043">
                                            <p:txEl>
                                              <p:pRg st="5" end="5"/>
                                            </p:txEl>
                                          </p:spTgt>
                                        </p:tgtEl>
                                        <p:attrNameLst>
                                          <p:attrName>style.visibility</p:attrName>
                                        </p:attrNameLst>
                                      </p:cBhvr>
                                      <p:to>
                                        <p:strVal val="visible"/>
                                      </p:to>
                                    </p:set>
                                    <p:animEffect transition="in" filter="dissolve">
                                      <p:cBhvr>
                                        <p:cTn id="26" dur="500"/>
                                        <p:tgtEl>
                                          <p:spTgt spid="7270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27043">
                                            <p:txEl>
                                              <p:pRg st="6" end="6"/>
                                            </p:txEl>
                                          </p:spTgt>
                                        </p:tgtEl>
                                        <p:attrNameLst>
                                          <p:attrName>style.visibility</p:attrName>
                                        </p:attrNameLst>
                                      </p:cBhvr>
                                      <p:to>
                                        <p:strVal val="visible"/>
                                      </p:to>
                                    </p:set>
                                    <p:animEffect transition="in" filter="dissolve">
                                      <p:cBhvr>
                                        <p:cTn id="31" dur="500"/>
                                        <p:tgtEl>
                                          <p:spTgt spid="72704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27043">
                                            <p:txEl>
                                              <p:pRg st="7" end="7"/>
                                            </p:txEl>
                                          </p:spTgt>
                                        </p:tgtEl>
                                        <p:attrNameLst>
                                          <p:attrName>style.visibility</p:attrName>
                                        </p:attrNameLst>
                                      </p:cBhvr>
                                      <p:to>
                                        <p:strVal val="visible"/>
                                      </p:to>
                                    </p:set>
                                    <p:animEffect transition="in" filter="dissolve">
                                      <p:cBhvr>
                                        <p:cTn id="34" dur="500"/>
                                        <p:tgtEl>
                                          <p:spTgt spid="72704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27043">
                                            <p:txEl>
                                              <p:pRg st="8" end="8"/>
                                            </p:txEl>
                                          </p:spTgt>
                                        </p:tgtEl>
                                        <p:attrNameLst>
                                          <p:attrName>style.visibility</p:attrName>
                                        </p:attrNameLst>
                                      </p:cBhvr>
                                      <p:to>
                                        <p:strVal val="visible"/>
                                      </p:to>
                                    </p:set>
                                    <p:animEffect transition="in" filter="dissolve">
                                      <p:cBhvr>
                                        <p:cTn id="39" dur="500"/>
                                        <p:tgtEl>
                                          <p:spTgt spid="7270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advAuto="100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214313" y="71438"/>
            <a:ext cx="8805862" cy="642937"/>
          </a:xfrm>
        </p:spPr>
        <p:txBody>
          <a:bodyPr vert="horz" wrap="square" lIns="91440" tIns="45720" rIns="91440" bIns="45720" anchor="ctr"/>
          <a:lstStyle/>
          <a:p>
            <a:pPr eaLnBrk="1" hangingPunct="1"/>
            <a:r>
              <a:rPr lang="zh-CN" altLang="en-US" sz="2800" b="1" dirty="0">
                <a:solidFill>
                  <a:schemeClr val="tx1"/>
                </a:solidFill>
              </a:rPr>
              <a:t>数据存储格式</a:t>
            </a:r>
          </a:p>
        </p:txBody>
      </p:sp>
      <p:sp>
        <p:nvSpPr>
          <p:cNvPr id="50180" name="Rectangle 3"/>
          <p:cNvSpPr>
            <a:spLocks noGrp="1" noChangeArrowheads="1"/>
          </p:cNvSpPr>
          <p:nvPr>
            <p:ph type="body" idx="1"/>
          </p:nvPr>
        </p:nvSpPr>
        <p:spPr>
          <a:xfrm>
            <a:off x="142875" y="747713"/>
            <a:ext cx="8858250" cy="1752600"/>
          </a:xfrm>
        </p:spPr>
        <p:txBody>
          <a:bodyPr vert="horz" wrap="square" lIns="91440" tIns="45720" rIns="91440" bIns="45720" numCol="1" anchor="t" anchorCtr="0" compatLnSpc="1"/>
          <a:lstStyle/>
          <a:p>
            <a:pPr marL="571500" marR="0" lvl="0" indent="-571500" algn="l" defTabSz="914400" rtl="0" eaLnBrk="0" fontAlgn="base" latinLnBrk="0" hangingPunct="0">
              <a:lnSpc>
                <a:spcPct val="100000"/>
              </a:lnSpc>
              <a:spcBef>
                <a:spcPts val="600"/>
              </a:spcBef>
              <a:spcAft>
                <a:spcPct val="0"/>
              </a:spcAft>
              <a:buClr>
                <a:srgbClr val="000099"/>
              </a:buClr>
              <a:buSzPct val="100000"/>
              <a:buFont typeface="Wingdings" panose="05000000000000000000" pitchFamily="2" charset="2"/>
              <a:buChar char="Ø"/>
              <a:defRPr/>
            </a:pP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ARM</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体系结构所支持的最大寻址空间为</a:t>
            </a: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4GB</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2</a:t>
            </a:r>
            <a:r>
              <a:rPr kumimoji="0" lang="en-US" altLang="zh-CN" sz="2400" b="1" i="0" u="none" strike="noStrike" kern="0" cap="none" spc="0" normalizeH="0" baseline="3000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32</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字节）</a:t>
            </a:r>
          </a:p>
          <a:p>
            <a:pPr marL="571500" marR="0" lvl="0" indent="-571500" algn="l" defTabSz="914400" rtl="0" eaLnBrk="0" fontAlgn="base" latinLnBrk="0" hangingPunct="0">
              <a:lnSpc>
                <a:spcPct val="100000"/>
              </a:lnSpc>
              <a:spcBef>
                <a:spcPts val="600"/>
              </a:spcBef>
              <a:spcAft>
                <a:spcPct val="0"/>
              </a:spcAft>
              <a:buClr>
                <a:srgbClr val="000099"/>
              </a:buClr>
              <a:buSzPct val="100000"/>
              <a:buFont typeface="Wingdings" panose="05000000000000000000" pitchFamily="2" charset="2"/>
              <a:buChar char="Ø"/>
              <a:defRPr/>
            </a:pP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ARM</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体系结构将存储器看成是以字节为单位的线性组合，存储单元地址从</a:t>
            </a: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0x00000000</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开始编址</a:t>
            </a:r>
          </a:p>
          <a:p>
            <a:pPr marL="571500" marR="0" lvl="0" indent="-571500" algn="l" defTabSz="914400" rtl="0" eaLnBrk="0" fontAlgn="base" latinLnBrk="0" hangingPunct="0">
              <a:lnSpc>
                <a:spcPct val="100000"/>
              </a:lnSpc>
              <a:spcBef>
                <a:spcPts val="600"/>
              </a:spcBef>
              <a:spcAft>
                <a:spcPct val="0"/>
              </a:spcAft>
              <a:buClr>
                <a:srgbClr val="000099"/>
              </a:buClr>
              <a:buSzPct val="100000"/>
              <a:buFont typeface="Wingdings" panose="05000000000000000000" pitchFamily="2" charset="2"/>
              <a:buChar char="Ø"/>
              <a:defRPr/>
            </a:pPr>
            <a:r>
              <a:rPr kumimoji="0" lang="en-US" altLang="zh-CN"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ARM</a:t>
            </a:r>
            <a:r>
              <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rPr>
              <a:t>可按大端格式和小端格式两种方式存储字数据</a:t>
            </a:r>
          </a:p>
          <a:p>
            <a:pPr marL="571500" marR="0" lvl="1" indent="-571500" algn="l" defTabSz="914400" rtl="0" eaLnBrk="0" fontAlgn="base" latinLnBrk="0" hangingPunct="0">
              <a:lnSpc>
                <a:spcPct val="100000"/>
              </a:lnSpc>
              <a:spcBef>
                <a:spcPts val="600"/>
              </a:spcBef>
              <a:spcAft>
                <a:spcPct val="0"/>
              </a:spcAft>
              <a:buClr>
                <a:srgbClr val="000099"/>
              </a:buClr>
              <a:buSzPct val="100000"/>
              <a:buFont typeface="Wingdings" panose="05000000000000000000" pitchFamily="2" charset="2"/>
              <a:buChar char="Ø"/>
              <a:defRPr/>
            </a:pPr>
            <a:endParaRPr kumimoji="0" lang="zh-CN" altLang="en-US" sz="2400" b="1" i="0" u="none" strike="noStrike" kern="0" cap="none" spc="0" normalizeH="0" baseline="0" noProof="0" dirty="0">
              <a:ln>
                <a:noFill/>
              </a:ln>
              <a:solidFill>
                <a:srgbClr val="000099"/>
              </a:solidFill>
              <a:effectLst/>
              <a:uLnTx/>
              <a:uFillTx/>
              <a:latin typeface="华文新魏" panose="02010800040101010101" pitchFamily="2" charset="-122"/>
              <a:ea typeface="华文新魏" panose="02010800040101010101" pitchFamily="2" charset="-122"/>
              <a:cs typeface="+mn-cs"/>
            </a:endParaRPr>
          </a:p>
        </p:txBody>
      </p:sp>
      <p:graphicFrame>
        <p:nvGraphicFramePr>
          <p:cNvPr id="5" name="Group 7"/>
          <p:cNvGraphicFramePr>
            <a:graphicFrameLocks noGrp="1"/>
          </p:cNvGraphicFramePr>
          <p:nvPr/>
        </p:nvGraphicFramePr>
        <p:xfrm>
          <a:off x="1143000" y="2571750"/>
          <a:ext cx="3286125" cy="1751332"/>
        </p:xfrm>
        <a:graphic>
          <a:graphicData uri="http://schemas.openxmlformats.org/drawingml/2006/table">
            <a:tbl>
              <a:tblPr/>
              <a:tblGrid>
                <a:gridCol w="1643063">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地址</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大端格式</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0x00000000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0x12</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0x00000001</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0x34</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0x00000002</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0x56</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0x00000003</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0x78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27"/>
          <p:cNvGraphicFramePr>
            <a:graphicFrameLocks noGrp="1"/>
          </p:cNvGraphicFramePr>
          <p:nvPr/>
        </p:nvGraphicFramePr>
        <p:xfrm>
          <a:off x="4787900" y="2571750"/>
          <a:ext cx="3195638" cy="1713866"/>
        </p:xfrm>
        <a:graphic>
          <a:graphicData uri="http://schemas.openxmlformats.org/drawingml/2006/table">
            <a:tbl>
              <a:tblPr/>
              <a:tblGrid>
                <a:gridCol w="1598613">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地址</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小端格式</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0x78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0x00000001</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0x56</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0x00000002</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0x34</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0x00000003</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80000"/>
                        <a:buFont typeface="Wingdings" panose="05000000000000000000" pitchFamily="2" charset="2"/>
                        <a:buNone/>
                      </a:pPr>
                      <a:r>
                        <a:rPr kumimoji="1" lang="zh-CN" altLang="en-US"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0x12</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 name="Rectangle 57"/>
          <p:cNvSpPr/>
          <p:nvPr/>
        </p:nvSpPr>
        <p:spPr>
          <a:xfrm>
            <a:off x="3143250" y="4429125"/>
            <a:ext cx="2524125" cy="400050"/>
          </a:xfrm>
          <a:prstGeom prst="rect">
            <a:avLst/>
          </a:prstGeom>
          <a:noFill/>
          <a:ln w="9525">
            <a:noFill/>
          </a:ln>
        </p:spPr>
        <p:txBody>
          <a:bodyPr wrap="none">
            <a:spAutoFit/>
          </a:bodyPr>
          <a:lstStyle/>
          <a:p>
            <a:r>
              <a:rPr lang="zh-CN" altLang="en-US" b="1" dirty="0">
                <a:latin typeface="Comic Sans MS" panose="030F0702030302020204" pitchFamily="66" charset="0"/>
              </a:rPr>
              <a:t>字数据</a:t>
            </a:r>
            <a:r>
              <a:rPr lang="en-US" altLang="zh-CN" b="1" dirty="0">
                <a:latin typeface="Comic Sans MS" panose="030F0702030302020204" pitchFamily="66" charset="0"/>
              </a:rPr>
              <a:t>0x12345678</a:t>
            </a:r>
            <a:endParaRPr lang="zh-CN" altLang="en-US" b="1" dirty="0">
              <a:latin typeface="Comic Sans MS" panose="030F0702030302020204" pitchFamily="66" charset="0"/>
            </a:endParaRPr>
          </a:p>
        </p:txBody>
      </p:sp>
      <p:sp>
        <p:nvSpPr>
          <p:cNvPr id="18" name="Text Box 2"/>
          <p:cNvSpPr txBox="1"/>
          <p:nvPr/>
        </p:nvSpPr>
        <p:spPr>
          <a:xfrm>
            <a:off x="285750" y="4929188"/>
            <a:ext cx="8501063" cy="1784350"/>
          </a:xfrm>
          <a:prstGeom prst="rect">
            <a:avLst/>
          </a:prstGeom>
          <a:noFill/>
          <a:ln w="9525">
            <a:noFill/>
          </a:ln>
        </p:spPr>
        <p:txBody>
          <a:bodyPr>
            <a:spAutoFit/>
          </a:bodyPr>
          <a:lstStyle/>
          <a:p>
            <a:pPr algn="just">
              <a:spcBef>
                <a:spcPct val="50000"/>
              </a:spcBef>
            </a:pPr>
            <a:r>
              <a:rPr lang="zh-CN" altLang="en-US" b="1" dirty="0">
                <a:solidFill>
                  <a:srgbClr val="000099"/>
                </a:solidFill>
                <a:latin typeface="华文新魏" panose="02010800040101010101" pitchFamily="2" charset="-122"/>
                <a:ea typeface="华文新魏" panose="02010800040101010101" pitchFamily="2" charset="-122"/>
              </a:rPr>
              <a:t>        一个基于</a:t>
            </a:r>
            <a:r>
              <a:rPr lang="en-US" altLang="zh-CN" b="1" dirty="0">
                <a:solidFill>
                  <a:srgbClr val="000099"/>
                </a:solidFill>
                <a:latin typeface="华文新魏" panose="02010800040101010101" pitchFamily="2" charset="-122"/>
                <a:ea typeface="华文新魏" panose="02010800040101010101" pitchFamily="2" charset="-122"/>
              </a:rPr>
              <a:t>ARM</a:t>
            </a:r>
            <a:r>
              <a:rPr lang="zh-CN" altLang="en-US" b="1" dirty="0">
                <a:solidFill>
                  <a:srgbClr val="000099"/>
                </a:solidFill>
                <a:latin typeface="华文新魏" panose="02010800040101010101" pitchFamily="2" charset="-122"/>
                <a:ea typeface="华文新魏" panose="02010800040101010101" pitchFamily="2" charset="-122"/>
              </a:rPr>
              <a:t>内核的芯片可以只支持大端模式或小端模式，也可以两者都支持。通常，小端模式是</a:t>
            </a:r>
            <a:r>
              <a:rPr lang="en-US" altLang="zh-CN" b="1" dirty="0">
                <a:solidFill>
                  <a:srgbClr val="000099"/>
                </a:solidFill>
                <a:latin typeface="华文新魏" panose="02010800040101010101" pitchFamily="2" charset="-122"/>
                <a:ea typeface="华文新魏" panose="02010800040101010101" pitchFamily="2" charset="-122"/>
              </a:rPr>
              <a:t>ARM</a:t>
            </a:r>
            <a:r>
              <a:rPr lang="zh-CN" altLang="en-US" b="1" dirty="0">
                <a:solidFill>
                  <a:srgbClr val="000099"/>
                </a:solidFill>
                <a:latin typeface="华文新魏" panose="02010800040101010101" pitchFamily="2" charset="-122"/>
                <a:ea typeface="华文新魏" panose="02010800040101010101" pitchFamily="2" charset="-122"/>
              </a:rPr>
              <a:t>处理器的默认形式。</a:t>
            </a:r>
          </a:p>
          <a:p>
            <a:pPr algn="just">
              <a:spcBef>
                <a:spcPct val="50000"/>
              </a:spcBef>
            </a:pPr>
            <a:r>
              <a:rPr lang="zh-CN" altLang="en-US" b="1" dirty="0">
                <a:solidFill>
                  <a:srgbClr val="000099"/>
                </a:solidFill>
                <a:latin typeface="华文新魏" panose="02010800040101010101" pitchFamily="2" charset="-122"/>
                <a:ea typeface="华文新魏" panose="02010800040101010101" pitchFamily="2" charset="-122"/>
              </a:rPr>
              <a:t>        在</a:t>
            </a:r>
            <a:r>
              <a:rPr lang="en-US" altLang="zh-CN" b="1" dirty="0">
                <a:solidFill>
                  <a:srgbClr val="000099"/>
                </a:solidFill>
                <a:latin typeface="华文新魏" panose="02010800040101010101" pitchFamily="2" charset="-122"/>
                <a:ea typeface="华文新魏" panose="02010800040101010101" pitchFamily="2" charset="-122"/>
              </a:rPr>
              <a:t>ARM</a:t>
            </a:r>
            <a:r>
              <a:rPr lang="zh-CN" altLang="en-US" b="1" dirty="0">
                <a:solidFill>
                  <a:srgbClr val="000099"/>
                </a:solidFill>
                <a:latin typeface="华文新魏" panose="02010800040101010101" pitchFamily="2" charset="-122"/>
                <a:ea typeface="华文新魏" panose="02010800040101010101" pitchFamily="2" charset="-122"/>
              </a:rPr>
              <a:t>指令集中不包含任何直接选择大小端的指令，但是一个同时支持大小端模式的</a:t>
            </a:r>
            <a:r>
              <a:rPr lang="en-US" altLang="zh-CN" b="1" dirty="0">
                <a:solidFill>
                  <a:srgbClr val="000099"/>
                </a:solidFill>
                <a:latin typeface="华文新魏" panose="02010800040101010101" pitchFamily="2" charset="-122"/>
                <a:ea typeface="华文新魏" panose="02010800040101010101" pitchFamily="2" charset="-122"/>
              </a:rPr>
              <a:t>ARM</a:t>
            </a:r>
            <a:r>
              <a:rPr lang="zh-CN" altLang="en-US" b="1" dirty="0">
                <a:solidFill>
                  <a:srgbClr val="000099"/>
                </a:solidFill>
                <a:latin typeface="华文新魏" panose="02010800040101010101" pitchFamily="2" charset="-122"/>
                <a:ea typeface="华文新魏" panose="02010800040101010101" pitchFamily="2" charset="-122"/>
              </a:rPr>
              <a:t>芯片可以通过硬件配置（一般使用芯片的引脚来配置）来匹配存储器系统所使用的规则。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dissolve">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dissolve">
                                      <p:cBhvr>
                                        <p:cTn id="12" dur="500"/>
                                        <p:tgtEl>
                                          <p:spTgt spid="50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Effect transition="in" filter="dissolve">
                                      <p:cBhvr>
                                        <p:cTn id="17" dur="500"/>
                                        <p:tgtEl>
                                          <p:spTgt spid="501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9"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dissolve">
                                      <p:cBhvr>
                                        <p:cTn id="35" dur="500"/>
                                        <p:tgtEl>
                                          <p:spTgt spid="1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8">
                                            <p:txEl>
                                              <p:pRg st="1" end="1"/>
                                            </p:txEl>
                                          </p:spTgt>
                                        </p:tgtEl>
                                        <p:attrNameLst>
                                          <p:attrName>style.visibility</p:attrName>
                                        </p:attrNameLst>
                                      </p:cBhvr>
                                      <p:to>
                                        <p:strVal val="visible"/>
                                      </p:to>
                                    </p:set>
                                    <p:animEffect transition="in" filter="dissolve">
                                      <p:cBhvr>
                                        <p:cTn id="4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P spid="17" grpId="0"/>
      <p:bldP spid="1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4000"/>
          </a:blip>
          <a:tile tx="0" ty="0" sx="100000" sy="100000" flip="none" algn="tl"/>
        </a:blipFill>
        <a:effectLst/>
      </p:bgPr>
    </p:bg>
    <p:spTree>
      <p:nvGrpSpPr>
        <p:cNvPr id="1" name=""/>
        <p:cNvGrpSpPr/>
        <p:nvPr/>
      </p:nvGrpSpPr>
      <p:grpSpPr>
        <a:xfrm>
          <a:off x="0" y="0"/>
          <a:ext cx="0" cy="0"/>
          <a:chOff x="0" y="0"/>
          <a:chExt cx="0" cy="0"/>
        </a:xfrm>
      </p:grpSpPr>
      <p:sp>
        <p:nvSpPr>
          <p:cNvPr id="820226" name="Text Box 2"/>
          <p:cNvSpPr txBox="1"/>
          <p:nvPr/>
        </p:nvSpPr>
        <p:spPr>
          <a:xfrm>
            <a:off x="548640" y="1254125"/>
            <a:ext cx="8137525" cy="3784600"/>
          </a:xfrm>
          <a:prstGeom prst="rect">
            <a:avLst/>
          </a:prstGeom>
          <a:noFill/>
          <a:ln w="9525">
            <a:noFill/>
          </a:ln>
        </p:spPr>
        <p:txBody>
          <a:bodyPr wrap="square">
            <a:spAutoFit/>
          </a:bodyPr>
          <a:lstStyle/>
          <a:p>
            <a:pPr algn="just">
              <a:spcBef>
                <a:spcPct val="50000"/>
              </a:spcBef>
            </a:pPr>
            <a:r>
              <a:rPr lang="zh-CN" altLang="en-US" sz="2400" b="1" dirty="0">
                <a:solidFill>
                  <a:schemeClr val="bg1"/>
                </a:solidFill>
                <a:latin typeface="华文新魏" panose="02010800040101010101" pitchFamily="2" charset="-122"/>
                <a:ea typeface="华文新魏" panose="02010800040101010101" pitchFamily="2" charset="-122"/>
              </a:rPr>
              <a:t>       </a:t>
            </a:r>
            <a:r>
              <a:rPr lang="zh-CN" altLang="en-US" sz="2400" b="1" dirty="0">
                <a:solidFill>
                  <a:schemeClr val="tx1"/>
                </a:solidFill>
                <a:latin typeface="华文新魏" panose="02010800040101010101" pitchFamily="2" charset="-122"/>
                <a:ea typeface="华文新魏" panose="02010800040101010101" pitchFamily="2" charset="-122"/>
              </a:rPr>
              <a:t>基于</a:t>
            </a:r>
            <a:r>
              <a:rPr lang="en-US" altLang="zh-CN" sz="2400" b="1" dirty="0">
                <a:solidFill>
                  <a:schemeClr val="tx1"/>
                </a:solidFill>
                <a:latin typeface="华文新魏" panose="02010800040101010101" pitchFamily="2" charset="-122"/>
                <a:ea typeface="华文新魏" panose="02010800040101010101" pitchFamily="2" charset="-122"/>
              </a:rPr>
              <a:t>ARM</a:t>
            </a:r>
            <a:r>
              <a:rPr lang="zh-CN" altLang="en-US" sz="2400" b="1" dirty="0">
                <a:solidFill>
                  <a:schemeClr val="tx1"/>
                </a:solidFill>
                <a:latin typeface="华文新魏" panose="02010800040101010101" pitchFamily="2" charset="-122"/>
                <a:ea typeface="华文新魏" panose="02010800040101010101" pitchFamily="2" charset="-122"/>
              </a:rPr>
              <a:t>内核的芯片具有许多外设，这些外设访问的标准方法是使用</a:t>
            </a:r>
            <a:r>
              <a:rPr lang="zh-CN" altLang="en-US" sz="2400" b="1" dirty="0">
                <a:solidFill>
                  <a:srgbClr val="1E0FEF"/>
                </a:solidFill>
                <a:latin typeface="华文新魏" panose="02010800040101010101" pitchFamily="2" charset="-122"/>
                <a:ea typeface="华文新魏" panose="02010800040101010101" pitchFamily="2" charset="-122"/>
              </a:rPr>
              <a:t>存储器映射</a:t>
            </a:r>
            <a:r>
              <a:rPr lang="zh-CN" altLang="en-US" sz="2400" b="1" dirty="0">
                <a:solidFill>
                  <a:schemeClr val="tx1"/>
                </a:solidFill>
                <a:latin typeface="华文新魏" panose="02010800040101010101" pitchFamily="2" charset="-122"/>
                <a:ea typeface="华文新魏" panose="02010800040101010101" pitchFamily="2" charset="-122"/>
              </a:rPr>
              <a:t>的</a:t>
            </a:r>
            <a:r>
              <a:rPr lang="en-US" altLang="zh-CN" sz="2400" b="1" dirty="0">
                <a:solidFill>
                  <a:schemeClr val="tx1"/>
                </a:solidFill>
                <a:latin typeface="华文新魏" panose="02010800040101010101" pitchFamily="2" charset="-122"/>
                <a:ea typeface="华文新魏" panose="02010800040101010101" pitchFamily="2" charset="-122"/>
              </a:rPr>
              <a:t>I/O</a:t>
            </a:r>
            <a:r>
              <a:rPr lang="zh-CN" altLang="en-US" sz="2400" b="1" dirty="0">
                <a:solidFill>
                  <a:schemeClr val="tx1"/>
                </a:solidFill>
                <a:latin typeface="华文新魏" panose="02010800040101010101" pitchFamily="2" charset="-122"/>
                <a:ea typeface="华文新魏" panose="02010800040101010101" pitchFamily="2" charset="-122"/>
              </a:rPr>
              <a:t>，为每个端口寄存器都分配一个地址。</a:t>
            </a:r>
            <a:endParaRPr lang="en-US" altLang="zh-CN" sz="2400" b="1" dirty="0">
              <a:solidFill>
                <a:schemeClr val="tx1"/>
              </a:solidFill>
              <a:latin typeface="华文新魏" panose="02010800040101010101" pitchFamily="2" charset="-122"/>
              <a:ea typeface="华文新魏" panose="02010800040101010101" pitchFamily="2" charset="-122"/>
            </a:endParaRPr>
          </a:p>
          <a:p>
            <a:pPr algn="just">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       </a:t>
            </a:r>
            <a:r>
              <a:rPr lang="zh-CN" altLang="en-US" sz="2400" b="1" dirty="0">
                <a:solidFill>
                  <a:schemeClr val="tx1"/>
                </a:solidFill>
                <a:latin typeface="华文新魏" panose="02010800040101010101" pitchFamily="2" charset="-122"/>
                <a:ea typeface="华文新魏" panose="02010800040101010101" pitchFamily="2" charset="-122"/>
              </a:rPr>
              <a:t>通常，从这些地址装载数据用于读入，向这些地址保存数据用于输出。有些地址的装载和保存用于外设的</a:t>
            </a:r>
            <a:r>
              <a:rPr lang="zh-CN" altLang="en-US" sz="2400" b="1" dirty="0">
                <a:solidFill>
                  <a:srgbClr val="1E0FEF"/>
                </a:solidFill>
                <a:latin typeface="华文新魏" panose="02010800040101010101" pitchFamily="2" charset="-122"/>
                <a:ea typeface="华文新魏" panose="02010800040101010101" pitchFamily="2" charset="-122"/>
              </a:rPr>
              <a:t>控制功能，</a:t>
            </a:r>
            <a:r>
              <a:rPr lang="zh-CN" altLang="en-US" sz="2400" b="1" dirty="0">
                <a:solidFill>
                  <a:schemeClr val="tx1"/>
                </a:solidFill>
                <a:latin typeface="华文新魏" panose="02010800040101010101" pitchFamily="2" charset="-122"/>
                <a:ea typeface="华文新魏" panose="02010800040101010101" pitchFamily="2" charset="-122"/>
              </a:rPr>
              <a:t>而不是输入或输出功能。</a:t>
            </a:r>
            <a:endParaRPr lang="en-US" altLang="zh-CN" sz="2400" b="1" dirty="0">
              <a:solidFill>
                <a:schemeClr val="tx1"/>
              </a:solidFill>
              <a:latin typeface="华文新魏" panose="02010800040101010101" pitchFamily="2" charset="-122"/>
              <a:ea typeface="华文新魏" panose="02010800040101010101" pitchFamily="2" charset="-122"/>
            </a:endParaRPr>
          </a:p>
          <a:p>
            <a:pPr algn="just">
              <a:spcBef>
                <a:spcPct val="50000"/>
              </a:spcBef>
            </a:pPr>
            <a:r>
              <a:rPr lang="en-US" altLang="zh-CN" sz="2400" b="1" dirty="0">
                <a:solidFill>
                  <a:schemeClr val="tx1"/>
                </a:solidFill>
                <a:latin typeface="华文新魏" panose="02010800040101010101" pitchFamily="2" charset="-122"/>
                <a:ea typeface="华文新魏" panose="02010800040101010101" pitchFamily="2" charset="-122"/>
              </a:rPr>
              <a:t>      </a:t>
            </a:r>
            <a:r>
              <a:rPr lang="zh-CN" altLang="en-US" sz="2400" b="1" dirty="0">
                <a:solidFill>
                  <a:schemeClr val="tx1"/>
                </a:solidFill>
                <a:latin typeface="华文新魏" panose="02010800040101010101" pitchFamily="2" charset="-122"/>
                <a:ea typeface="华文新魏" panose="02010800040101010101" pitchFamily="2" charset="-122"/>
              </a:rPr>
              <a:t>存储器映射的</a:t>
            </a:r>
            <a:r>
              <a:rPr lang="en-US" altLang="zh-CN" sz="2400" b="1" dirty="0">
                <a:solidFill>
                  <a:schemeClr val="tx1"/>
                </a:solidFill>
                <a:latin typeface="华文新魏" panose="02010800040101010101" pitchFamily="2" charset="-122"/>
                <a:ea typeface="华文新魏" panose="02010800040101010101" pitchFamily="2" charset="-122"/>
              </a:rPr>
              <a:t>I/O</a:t>
            </a:r>
            <a:r>
              <a:rPr lang="zh-CN" altLang="en-US" sz="2400" b="1" dirty="0">
                <a:solidFill>
                  <a:schemeClr val="tx1"/>
                </a:solidFill>
                <a:latin typeface="华文新魏" panose="02010800040101010101" pitchFamily="2" charset="-122"/>
                <a:ea typeface="华文新魏" panose="02010800040101010101" pitchFamily="2" charset="-122"/>
              </a:rPr>
              <a:t>位置的操作不同于正常的存储器位置的操作。通常，存储器映射的</a:t>
            </a:r>
            <a:r>
              <a:rPr lang="en-US" altLang="zh-CN" sz="2400" b="1" dirty="0">
                <a:solidFill>
                  <a:schemeClr val="tx1"/>
                </a:solidFill>
                <a:latin typeface="华文新魏" panose="02010800040101010101" pitchFamily="2" charset="-122"/>
                <a:ea typeface="华文新魏" panose="02010800040101010101" pitchFamily="2" charset="-122"/>
              </a:rPr>
              <a:t>I/O</a:t>
            </a:r>
            <a:r>
              <a:rPr lang="zh-CN" altLang="en-US" sz="2400" b="1" dirty="0">
                <a:solidFill>
                  <a:schemeClr val="tx1"/>
                </a:solidFill>
                <a:latin typeface="华文新魏" panose="02010800040101010101" pitchFamily="2" charset="-122"/>
                <a:ea typeface="华文新魏" panose="02010800040101010101" pitchFamily="2" charset="-122"/>
              </a:rPr>
              <a:t>位置</a:t>
            </a:r>
            <a:r>
              <a:rPr lang="zh-CN" altLang="en-US" sz="2400" b="1" dirty="0">
                <a:solidFill>
                  <a:srgbClr val="1E0FEF"/>
                </a:solidFill>
                <a:latin typeface="华文新魏" panose="02010800040101010101" pitchFamily="2" charset="-122"/>
                <a:ea typeface="华文新魏" panose="02010800040101010101" pitchFamily="2" charset="-122"/>
              </a:rPr>
              <a:t>没有高速缓存或缓冲区。</a:t>
            </a:r>
            <a:r>
              <a:rPr lang="zh-CN" altLang="en-US" sz="2400" b="1" dirty="0">
                <a:solidFill>
                  <a:schemeClr val="bg1"/>
                </a:solidFill>
                <a:latin typeface="华文新魏" panose="02010800040101010101" pitchFamily="2" charset="-122"/>
                <a:ea typeface="华文新魏" panose="02010800040101010101" pitchFamily="2" charset="-122"/>
              </a:rPr>
              <a:t> </a:t>
            </a:r>
          </a:p>
        </p:txBody>
      </p:sp>
      <p:sp>
        <p:nvSpPr>
          <p:cNvPr id="59395" name="Rectangle 3"/>
          <p:cNvSpPr>
            <a:spLocks noGrp="1"/>
          </p:cNvSpPr>
          <p:nvPr>
            <p:ph type="title"/>
          </p:nvPr>
        </p:nvSpPr>
        <p:spPr>
          <a:xfrm>
            <a:off x="214313" y="214313"/>
            <a:ext cx="8805862" cy="642937"/>
          </a:xfrm>
        </p:spPr>
        <p:txBody>
          <a:bodyPr vert="horz" wrap="square" lIns="91440" tIns="45720" rIns="91440" bIns="45720" anchor="ctr"/>
          <a:lstStyle/>
          <a:p>
            <a:pPr eaLnBrk="1" hangingPunct="1"/>
            <a:r>
              <a:rPr lang="zh-CN" altLang="en-US" sz="2800" b="1" dirty="0">
                <a:solidFill>
                  <a:schemeClr val="tx1"/>
                </a:solidFill>
              </a:rPr>
              <a:t>存储器映射的</a:t>
            </a:r>
            <a:r>
              <a:rPr lang="en-US" altLang="zh-CN" sz="2800" b="1" dirty="0">
                <a:solidFill>
                  <a:schemeClr val="tx1"/>
                </a:solidFill>
              </a:rPr>
              <a:t>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226">
                                            <p:txEl>
                                              <p:pRg st="0" end="0"/>
                                            </p:txEl>
                                          </p:spTgt>
                                        </p:tgtEl>
                                        <p:attrNameLst>
                                          <p:attrName>style.visibility</p:attrName>
                                        </p:attrNameLst>
                                      </p:cBhvr>
                                      <p:to>
                                        <p:strVal val="visible"/>
                                      </p:to>
                                    </p:set>
                                    <p:animEffect transition="in" filter="dissolve">
                                      <p:cBhvr>
                                        <p:cTn id="7" dur="500"/>
                                        <p:tgtEl>
                                          <p:spTgt spid="820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226">
                                            <p:txEl>
                                              <p:pRg st="1" end="1"/>
                                            </p:txEl>
                                          </p:spTgt>
                                        </p:tgtEl>
                                        <p:attrNameLst>
                                          <p:attrName>style.visibility</p:attrName>
                                        </p:attrNameLst>
                                      </p:cBhvr>
                                      <p:to>
                                        <p:strVal val="visible"/>
                                      </p:to>
                                    </p:set>
                                    <p:animEffect transition="in" filter="dissolve">
                                      <p:cBhvr>
                                        <p:cTn id="12" dur="500"/>
                                        <p:tgtEl>
                                          <p:spTgt spid="820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226">
                                            <p:txEl>
                                              <p:pRg st="2" end="2"/>
                                            </p:txEl>
                                          </p:spTgt>
                                        </p:tgtEl>
                                        <p:attrNameLst>
                                          <p:attrName>style.visibility</p:attrName>
                                        </p:attrNameLst>
                                      </p:cBhvr>
                                      <p:to>
                                        <p:strVal val="visible"/>
                                      </p:to>
                                    </p:set>
                                    <p:animEffect transition="in" filter="dissolve">
                                      <p:cBhvr>
                                        <p:cTn id="17" dur="500"/>
                                        <p:tgtEl>
                                          <p:spTgt spid="820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5310" y="158750"/>
            <a:ext cx="8006715" cy="706755"/>
          </a:xfrm>
          <a:prstGeom prst="rect">
            <a:avLst/>
          </a:prstGeom>
          <a:noFill/>
        </p:spPr>
        <p:txBody>
          <a:bodyPr wrap="square" rtlCol="0" anchor="t">
            <a:spAutoFit/>
          </a:bodyPr>
          <a:lstStyle/>
          <a:p>
            <a:r>
              <a:rPr lang="zh-CN" altLang="en-US" sz="4000" b="1"/>
              <a:t>本章小节</a:t>
            </a:r>
          </a:p>
        </p:txBody>
      </p:sp>
      <p:sp>
        <p:nvSpPr>
          <p:cNvPr id="10243" name="内容占位符 2"/>
          <p:cNvSpPr>
            <a:spLocks noGrp="1"/>
          </p:cNvSpPr>
          <p:nvPr/>
        </p:nvSpPr>
        <p:spPr>
          <a:xfrm>
            <a:off x="1042988" y="1052513"/>
            <a:ext cx="7561262" cy="5400675"/>
          </a:xfrm>
        </p:spPr>
        <p:txBody>
          <a:bodyPr vert="horz" wrap="square" lIns="91440" tIns="45720" rIns="91440" bIns="45720" anchor="t"/>
          <a:lstStyle>
            <a:lvl1pPr marL="571500" indent="-571500" algn="l" rtl="0" eaLnBrk="0" fontAlgn="base" hangingPunct="0">
              <a:spcBef>
                <a:spcPct val="20000"/>
              </a:spcBef>
              <a:spcAft>
                <a:spcPct val="0"/>
              </a:spcAft>
              <a:buClr>
                <a:srgbClr val="FFC000"/>
              </a:buClr>
              <a:buSzPct val="100000"/>
              <a:buFont typeface="隶书" panose="02010509060101010101" pitchFamily="49" charset="-122"/>
              <a:buAutoNum type="ea1JpnChsDbPeriod"/>
              <a:defRPr sz="2800" b="1">
                <a:solidFill>
                  <a:srgbClr val="FFC000"/>
                </a:solidFill>
                <a:latin typeface="+mn-lt"/>
                <a:ea typeface="+mn-ea"/>
                <a:cs typeface="+mn-cs"/>
              </a:defRPr>
            </a:lvl1pPr>
            <a:lvl2pPr marL="624205" indent="-444500" algn="l" rtl="0" eaLnBrk="0" fontAlgn="base" hangingPunct="0">
              <a:spcBef>
                <a:spcPct val="20000"/>
              </a:spcBef>
              <a:spcAft>
                <a:spcPct val="0"/>
              </a:spcAft>
              <a:buClr>
                <a:schemeClr val="bg1"/>
              </a:buClr>
              <a:buSzPct val="100000"/>
              <a:buFont typeface="Comic Sans MS" panose="030F0702030302020204" pitchFamily="66" charset="0"/>
              <a:buAutoNum type="arabicPeriod"/>
              <a:defRPr sz="2800" b="1">
                <a:solidFill>
                  <a:srgbClr val="F2F2F2"/>
                </a:solidFill>
                <a:latin typeface="华文宋体" panose="02010600040101010101" pitchFamily="2" charset="-122"/>
                <a:ea typeface="华文宋体" panose="02010600040101010101" pitchFamily="2" charset="-122"/>
              </a:defRPr>
            </a:lvl2pPr>
            <a:lvl3pPr marL="900430" indent="-457200" algn="l" rtl="0" eaLnBrk="0" fontAlgn="base" hangingPunct="0">
              <a:spcBef>
                <a:spcPct val="20000"/>
              </a:spcBef>
              <a:spcAft>
                <a:spcPct val="0"/>
              </a:spcAft>
              <a:buClr>
                <a:schemeClr val="bg1"/>
              </a:buClr>
              <a:buSzPct val="100000"/>
              <a:buFont typeface="隶书" panose="02010509060101010101" pitchFamily="49" charset="-122"/>
              <a:buAutoNum type="circleNumDbPlain"/>
              <a:defRPr sz="2400" b="1">
                <a:solidFill>
                  <a:srgbClr val="F2F2F2"/>
                </a:solidFill>
                <a:latin typeface="Times New Roman" panose="02020603050405020304" pitchFamily="18" charset="0"/>
                <a:ea typeface="华文宋体" panose="02010600040101010101" pitchFamily="2" charset="-122"/>
              </a:defRPr>
            </a:lvl3pPr>
            <a:lvl4pPr marL="1081405" indent="-360680" algn="l" rtl="0" eaLnBrk="0" fontAlgn="base" hangingPunct="0">
              <a:spcBef>
                <a:spcPct val="20000"/>
              </a:spcBef>
              <a:spcAft>
                <a:spcPct val="0"/>
              </a:spcAft>
              <a:buClr>
                <a:schemeClr val="bg1"/>
              </a:buClr>
              <a:buSzPct val="100000"/>
              <a:buFont typeface="Wingdings" panose="05000000000000000000" pitchFamily="2" charset="2"/>
              <a:buChar char="u"/>
              <a:defRPr sz="2400" b="1">
                <a:solidFill>
                  <a:srgbClr val="F2F2F2"/>
                </a:solidFill>
                <a:latin typeface="Times New Roman" panose="02020603050405020304" pitchFamily="18" charset="0"/>
                <a:ea typeface="华文宋体" panose="02010600040101010101" pitchFamily="2" charset="-122"/>
              </a:defRPr>
            </a:lvl4pPr>
            <a:lvl5pPr marL="82550" indent="360680" algn="l" rtl="0" eaLnBrk="0" fontAlgn="base" hangingPunct="0">
              <a:spcBef>
                <a:spcPct val="20000"/>
              </a:spcBef>
              <a:spcAft>
                <a:spcPct val="0"/>
              </a:spcAft>
              <a:buClr>
                <a:schemeClr val="tx1"/>
              </a:buClr>
              <a:buSzPct val="100000"/>
              <a:buFont typeface="Wingdings" panose="05000000000000000000" pitchFamily="2" charset="2"/>
              <a:buChar char="»"/>
              <a:defRPr sz="2800" b="1">
                <a:solidFill>
                  <a:srgbClr val="FFFF00"/>
                </a:solidFill>
                <a:latin typeface="Times New Roman" panose="02020603050405020304" pitchFamily="18" charset="0"/>
                <a:ea typeface="华文宋体" panose="02010600040101010101" pitchFamily="2" charset="-122"/>
              </a:defRPr>
            </a:lvl5pPr>
            <a:lvl6pPr marL="5397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6pPr>
            <a:lvl7pPr marL="9969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7pPr>
            <a:lvl8pPr marL="14541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8pPr>
            <a:lvl9pPr marL="1911350" indent="360680" algn="l" rtl="0" fontAlgn="base">
              <a:spcBef>
                <a:spcPct val="20000"/>
              </a:spcBef>
              <a:spcAft>
                <a:spcPct val="0"/>
              </a:spcAft>
              <a:buClr>
                <a:schemeClr val="tx1"/>
              </a:buClr>
              <a:buSzPct val="100000"/>
              <a:buFont typeface="Wingdings" panose="05000000000000000000" pitchFamily="2" charset="2"/>
              <a:defRPr sz="2800" b="1">
                <a:solidFill>
                  <a:srgbClr val="FFFF00"/>
                </a:solidFill>
                <a:latin typeface="Times New Roman" panose="02020603050405020304" pitchFamily="18" charset="0"/>
                <a:ea typeface="华文宋体" panose="02010600040101010101" pitchFamily="2" charset="-122"/>
              </a:defRPr>
            </a:lvl9pPr>
          </a:lstStyle>
          <a:p>
            <a:pPr marL="0" indent="0" eaLnBrk="1" hangingPunct="1">
              <a:buClr>
                <a:srgbClr val="1E0FEF"/>
              </a:buClr>
              <a:buFont typeface="+mj-ea"/>
              <a:buNone/>
            </a:pPr>
            <a:r>
              <a:rPr lang="zh-CN" altLang="en-US" sz="3600" dirty="0">
                <a:solidFill>
                  <a:srgbClr val="000099"/>
                </a:solidFill>
                <a:latin typeface="Comic Sans MS" panose="030F0702030302020204" pitchFamily="66" charset="0"/>
              </a:rPr>
              <a:t>一、</a:t>
            </a:r>
            <a:r>
              <a:rPr lang="en-US" altLang="zh-CN" sz="3600" dirty="0">
                <a:solidFill>
                  <a:srgbClr val="000099"/>
                </a:solidFill>
                <a:latin typeface="Comic Sans MS" panose="030F0702030302020204" pitchFamily="66" charset="0"/>
              </a:rPr>
              <a:t>ARM</a:t>
            </a:r>
            <a:r>
              <a:rPr lang="zh-CN" altLang="zh-CN" sz="3600" dirty="0">
                <a:solidFill>
                  <a:srgbClr val="000099"/>
                </a:solidFill>
                <a:latin typeface="Comic Sans MS" panose="030F0702030302020204" pitchFamily="66" charset="0"/>
              </a:rPr>
              <a:t>体系结构</a:t>
            </a:r>
            <a:endParaRPr lang="en-US" altLang="zh-CN" sz="3600" dirty="0">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en-US" sz="3200" dirty="0">
                <a:solidFill>
                  <a:schemeClr val="tx1"/>
                </a:solidFill>
                <a:latin typeface="Comic Sans MS" panose="030F0702030302020204" pitchFamily="66" charset="0"/>
              </a:rPr>
              <a:t>特点</a:t>
            </a:r>
            <a:endParaRPr lang="en-US" altLang="zh-CN" sz="3200" dirty="0">
              <a:solidFill>
                <a:schemeClr val="tx1"/>
              </a:solidFill>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zh-CN" sz="3200" dirty="0">
                <a:solidFill>
                  <a:schemeClr val="tx1"/>
                </a:solidFill>
                <a:latin typeface="Comic Sans MS" panose="030F0702030302020204" pitchFamily="66" charset="0"/>
              </a:rPr>
              <a:t>体系结构版本</a:t>
            </a:r>
            <a:endParaRPr lang="zh-CN" altLang="en-US" sz="3200" dirty="0">
              <a:solidFill>
                <a:schemeClr val="tx1"/>
              </a:solidFill>
              <a:latin typeface="Comic Sans MS" panose="030F0702030302020204" pitchFamily="66" charset="0"/>
            </a:endParaRPr>
          </a:p>
          <a:p>
            <a:pPr marL="1104900" lvl="1" indent="-925195" eaLnBrk="1" hangingPunct="1">
              <a:buClr>
                <a:srgbClr val="000000"/>
              </a:buClr>
              <a:buFont typeface="+mj-lt"/>
            </a:pPr>
            <a:r>
              <a:rPr lang="en-US" altLang="zh-CN" sz="3200" dirty="0">
                <a:solidFill>
                  <a:schemeClr val="tx1"/>
                </a:solidFill>
                <a:latin typeface="Comic Sans MS" panose="030F0702030302020204" pitchFamily="66" charset="0"/>
              </a:rPr>
              <a:t>ARM</a:t>
            </a:r>
            <a:r>
              <a:rPr lang="zh-CN" altLang="en-US" sz="3200" dirty="0">
                <a:solidFill>
                  <a:schemeClr val="tx1"/>
                </a:solidFill>
                <a:latin typeface="Comic Sans MS" panose="030F0702030302020204" pitchFamily="66" charset="0"/>
              </a:rPr>
              <a:t>处理器</a:t>
            </a:r>
            <a:r>
              <a:rPr lang="zh-CN" altLang="zh-CN" sz="3200" dirty="0">
                <a:solidFill>
                  <a:schemeClr val="tx1"/>
                </a:solidFill>
                <a:latin typeface="Comic Sans MS" panose="030F0702030302020204" pitchFamily="66" charset="0"/>
              </a:rPr>
              <a:t>核</a:t>
            </a:r>
            <a:r>
              <a:rPr lang="zh-CN" altLang="en-US" sz="3200" dirty="0">
                <a:solidFill>
                  <a:schemeClr val="tx1"/>
                </a:solidFill>
                <a:latin typeface="Comic Sans MS" panose="030F0702030302020204" pitchFamily="66" charset="0"/>
              </a:rPr>
              <a:t>及处理器</a:t>
            </a:r>
          </a:p>
          <a:p>
            <a:pPr marL="1104900" lvl="1" indent="-925195" eaLnBrk="1" hangingPunct="1">
              <a:buNone/>
            </a:pPr>
            <a:endParaRPr lang="en-US" altLang="zh-CN" sz="1400" dirty="0">
              <a:latin typeface="Comic Sans MS" panose="030F0702030302020204" pitchFamily="66" charset="0"/>
            </a:endParaRPr>
          </a:p>
          <a:p>
            <a:pPr marL="0" indent="0" eaLnBrk="1" hangingPunct="1">
              <a:buClr>
                <a:srgbClr val="1E0FEF"/>
              </a:buClr>
              <a:buFont typeface="+mj-ea"/>
              <a:buNone/>
            </a:pPr>
            <a:r>
              <a:rPr lang="zh-CN" altLang="en-US" sz="3600" dirty="0">
                <a:solidFill>
                  <a:srgbClr val="000099"/>
                </a:solidFill>
                <a:latin typeface="Comic Sans MS" panose="030F0702030302020204" pitchFamily="66" charset="0"/>
              </a:rPr>
              <a:t>二、</a:t>
            </a:r>
            <a:r>
              <a:rPr lang="en-US" altLang="zh-CN" sz="3600" dirty="0">
                <a:solidFill>
                  <a:srgbClr val="000099"/>
                </a:solidFill>
                <a:latin typeface="Comic Sans MS" panose="030F0702030302020204" pitchFamily="66" charset="0"/>
              </a:rPr>
              <a:t>ARM</a:t>
            </a:r>
            <a:r>
              <a:rPr lang="zh-CN" altLang="zh-CN" sz="3600" dirty="0">
                <a:solidFill>
                  <a:srgbClr val="000099"/>
                </a:solidFill>
                <a:latin typeface="Comic Sans MS" panose="030F0702030302020204" pitchFamily="66" charset="0"/>
              </a:rPr>
              <a:t>编程模型</a:t>
            </a:r>
            <a:endParaRPr lang="zh-CN" altLang="zh-CN" sz="3600" dirty="0">
              <a:latin typeface="Comic Sans MS" panose="030F0702030302020204" pitchFamily="66" charset="0"/>
              <a:hlinkClick r:id="" action="ppaction://noaction"/>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1. </a:t>
            </a:r>
            <a:r>
              <a:rPr lang="zh-CN" altLang="zh-CN" sz="3200" dirty="0">
                <a:solidFill>
                  <a:schemeClr val="tx1"/>
                </a:solidFill>
                <a:latin typeface="Comic Sans MS" panose="030F0702030302020204" pitchFamily="66" charset="0"/>
              </a:rPr>
              <a:t>处理器</a:t>
            </a:r>
            <a:r>
              <a:rPr lang="zh-CN" altLang="en-US" sz="3200" dirty="0">
                <a:solidFill>
                  <a:schemeClr val="tx1"/>
                </a:solidFill>
                <a:latin typeface="Comic Sans MS" panose="030F0702030302020204" pitchFamily="66" charset="0"/>
              </a:rPr>
              <a:t>：</a:t>
            </a:r>
            <a:endParaRPr lang="en-US" altLang="zh-CN" sz="3200" dirty="0">
              <a:solidFill>
                <a:schemeClr val="tx1"/>
              </a:solidFill>
              <a:latin typeface="Comic Sans MS" panose="030F0702030302020204" pitchFamily="66" charset="0"/>
            </a:endParaRPr>
          </a:p>
          <a:p>
            <a:pPr marL="179705" lvl="1" indent="0" eaLnBrk="1" hangingPunct="1">
              <a:buClr>
                <a:srgbClr val="000000"/>
              </a:buClr>
              <a:buFont typeface="+mj-lt"/>
              <a:buNone/>
            </a:pPr>
            <a:r>
              <a:rPr lang="en-US" altLang="zh-CN" sz="2400" dirty="0">
                <a:solidFill>
                  <a:schemeClr val="tx1"/>
                </a:solidFill>
              </a:rPr>
              <a:t>	 </a:t>
            </a:r>
            <a:r>
              <a:rPr lang="zh-CN" altLang="zh-CN" sz="2400" dirty="0">
                <a:solidFill>
                  <a:schemeClr val="tx1"/>
                </a:solidFill>
              </a:rPr>
              <a:t>工作状态</a:t>
            </a:r>
            <a:r>
              <a:rPr lang="zh-CN" altLang="en-US" sz="2400" dirty="0">
                <a:solidFill>
                  <a:schemeClr val="tx1"/>
                </a:solidFill>
              </a:rPr>
              <a:t>、</a:t>
            </a:r>
            <a:r>
              <a:rPr lang="zh-CN" altLang="zh-CN" sz="2400" dirty="0">
                <a:solidFill>
                  <a:schemeClr val="tx1"/>
                </a:solidFill>
              </a:rPr>
              <a:t>运行模式</a:t>
            </a:r>
            <a:r>
              <a:rPr lang="zh-CN" altLang="en-US" sz="2400" dirty="0">
                <a:solidFill>
                  <a:schemeClr val="tx1"/>
                </a:solidFill>
              </a:rPr>
              <a:t>、</a:t>
            </a:r>
            <a:r>
              <a:rPr lang="zh-CN" altLang="zh-CN" sz="2400" dirty="0">
                <a:solidFill>
                  <a:schemeClr val="tx1"/>
                </a:solidFill>
              </a:rPr>
              <a:t>寄存器组织</a:t>
            </a:r>
            <a:r>
              <a:rPr lang="zh-CN" altLang="en-US" sz="2400" dirty="0">
                <a:solidFill>
                  <a:schemeClr val="tx1"/>
                </a:solidFill>
              </a:rPr>
              <a:t>、</a:t>
            </a:r>
            <a:r>
              <a:rPr lang="zh-CN" altLang="zh-CN" sz="2400" dirty="0">
                <a:solidFill>
                  <a:schemeClr val="tx1"/>
                </a:solidFill>
              </a:rPr>
              <a:t>异常</a:t>
            </a:r>
            <a:endParaRPr lang="en-US" altLang="zh-CN" dirty="0">
              <a:solidFill>
                <a:schemeClr val="tx1"/>
              </a:solidFill>
              <a:latin typeface="Comic Sans MS" panose="030F0702030302020204" pitchFamily="66" charset="0"/>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2. </a:t>
            </a:r>
            <a:r>
              <a:rPr lang="zh-CN" altLang="zh-CN" sz="3200" dirty="0">
                <a:solidFill>
                  <a:schemeClr val="tx1"/>
                </a:solidFill>
                <a:latin typeface="Comic Sans MS" panose="030F0702030302020204" pitchFamily="66" charset="0"/>
              </a:rPr>
              <a:t>存储器</a:t>
            </a:r>
            <a:r>
              <a:rPr lang="zh-CN" altLang="en-US" sz="3200" dirty="0">
                <a:solidFill>
                  <a:schemeClr val="tx1"/>
                </a:solidFill>
                <a:latin typeface="Comic Sans MS" panose="030F0702030302020204" pitchFamily="66" charset="0"/>
              </a:rPr>
              <a:t>：</a:t>
            </a:r>
            <a:r>
              <a:rPr lang="zh-CN" altLang="zh-CN" sz="2400" dirty="0">
                <a:solidFill>
                  <a:schemeClr val="tx1"/>
                </a:solidFill>
                <a:latin typeface="Comic Sans MS" panose="030F0702030302020204" pitchFamily="66" charset="0"/>
              </a:rPr>
              <a:t>数据类型</a:t>
            </a:r>
            <a:r>
              <a:rPr lang="zh-CN" altLang="en-US" sz="2400" dirty="0">
                <a:solidFill>
                  <a:schemeClr val="tx1"/>
                </a:solidFill>
                <a:latin typeface="Comic Sans MS" panose="030F0702030302020204" pitchFamily="66" charset="0"/>
              </a:rPr>
              <a:t>、存储格式</a:t>
            </a:r>
            <a:endParaRPr lang="en-US" altLang="zh-CN" dirty="0">
              <a:solidFill>
                <a:schemeClr val="tx1"/>
              </a:solidFill>
              <a:latin typeface="Comic Sans MS" panose="030F0702030302020204" pitchFamily="66" charset="0"/>
            </a:endParaRPr>
          </a:p>
          <a:p>
            <a:pPr marL="179705" lvl="1" indent="0" eaLnBrk="1" hangingPunct="1">
              <a:buClr>
                <a:srgbClr val="000000"/>
              </a:buClr>
              <a:buFont typeface="+mj-lt"/>
              <a:buNone/>
            </a:pPr>
            <a:r>
              <a:rPr lang="en-US" altLang="zh-CN" sz="3200" dirty="0">
                <a:solidFill>
                  <a:schemeClr val="tx1"/>
                </a:solidFill>
                <a:latin typeface="Comic Sans MS" panose="030F0702030302020204" pitchFamily="66" charset="0"/>
              </a:rPr>
              <a:t>3. I/O</a:t>
            </a:r>
            <a:r>
              <a:rPr lang="zh-CN" altLang="en-US" sz="3200" dirty="0">
                <a:solidFill>
                  <a:schemeClr val="tx1"/>
                </a:solidFill>
                <a:latin typeface="Comic Sans MS" panose="030F0702030302020204" pitchFamily="66" charset="0"/>
              </a:rPr>
              <a:t>组织：</a:t>
            </a:r>
            <a:r>
              <a:rPr lang="zh-CN" altLang="zh-CN" sz="2400" dirty="0">
                <a:solidFill>
                  <a:schemeClr val="tx1"/>
                </a:solidFill>
                <a:latin typeface="Comic Sans MS" panose="030F0702030302020204" pitchFamily="66" charset="0"/>
              </a:rPr>
              <a:t>存储器映</a:t>
            </a:r>
            <a:r>
              <a:rPr lang="zh-CN" altLang="en-US" sz="2400" dirty="0">
                <a:solidFill>
                  <a:schemeClr val="tx1"/>
                </a:solidFill>
                <a:latin typeface="Comic Sans MS" panose="030F0702030302020204" pitchFamily="66" charset="0"/>
              </a:rPr>
              <a:t>像编址</a:t>
            </a:r>
            <a:endParaRPr lang="zh-CN" altLang="en-US" sz="2400" dirty="0">
              <a:solidFill>
                <a:schemeClr val="tx1"/>
              </a:solidFill>
              <a:latin typeface="Comic Sans MS" panose="030F0702030302020204" pitchFamily="66" charset="0"/>
              <a:hlinkClick r:id="rId2" action="ppaction://hlinksldjum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ssolve">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dissolve">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dissolve">
                                      <p:cBhvr>
                                        <p:cTn id="32" dur="500"/>
                                        <p:tgtEl>
                                          <p:spTgt spid="102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Effect transition="in" filter="dissolve">
                                      <p:cBhvr>
                                        <p:cTn id="37" dur="500"/>
                                        <p:tgtEl>
                                          <p:spTgt spid="102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243">
                                            <p:txEl>
                                              <p:pRg st="8" end="8"/>
                                            </p:txEl>
                                          </p:spTgt>
                                        </p:tgtEl>
                                        <p:attrNameLst>
                                          <p:attrName>style.visibility</p:attrName>
                                        </p:attrNameLst>
                                      </p:cBhvr>
                                      <p:to>
                                        <p:strVal val="visible"/>
                                      </p:to>
                                    </p:set>
                                    <p:animEffect transition="in" filter="dissolve">
                                      <p:cBhvr>
                                        <p:cTn id="42" dur="500"/>
                                        <p:tgtEl>
                                          <p:spTgt spid="1024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Effect transition="in" filter="dissolve">
                                      <p:cBhvr>
                                        <p:cTn id="47"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214313" y="214313"/>
            <a:ext cx="8805862" cy="642937"/>
          </a:xfrm>
        </p:spPr>
        <p:txBody>
          <a:bodyPr vert="horz" wrap="square" lIns="91440" tIns="45720" rIns="91440" bIns="45720" anchor="ctr"/>
          <a:lstStyle/>
          <a:p>
            <a:pPr eaLnBrk="1" hangingPunct="1"/>
            <a:r>
              <a:rPr lang="en-US" altLang="zh-CN" sz="3200" b="1" dirty="0">
                <a:solidFill>
                  <a:schemeClr val="tx1"/>
                </a:solidFill>
              </a:rPr>
              <a:t>ARM</a:t>
            </a:r>
            <a:r>
              <a:rPr lang="zh-CN" altLang="en-US" sz="3200" b="1" dirty="0">
                <a:solidFill>
                  <a:schemeClr val="tx1"/>
                </a:solidFill>
              </a:rPr>
              <a:t>体系结构的版本</a:t>
            </a:r>
          </a:p>
        </p:txBody>
      </p:sp>
      <p:sp>
        <p:nvSpPr>
          <p:cNvPr id="702467" name="Rectangle 3"/>
          <p:cNvSpPr>
            <a:spLocks noGrp="1" noChangeArrowheads="1"/>
          </p:cNvSpPr>
          <p:nvPr>
            <p:ph type="body" idx="1"/>
          </p:nvPr>
        </p:nvSpPr>
        <p:spPr>
          <a:xfrm>
            <a:off x="457200" y="1143000"/>
            <a:ext cx="8218488" cy="5500688"/>
          </a:xfrm>
        </p:spPr>
        <p:txBody>
          <a:bodyPr vert="horz" wrap="square" lIns="91440" tIns="45720" rIns="91440" bIns="45720" numCol="1" anchor="t" anchorCtr="0" compatLnSpc="1"/>
          <a:lstStyle/>
          <a:p>
            <a:pPr marL="88900" lvl="1" indent="719455" eaLnBrk="1" hangingPunct="1">
              <a:spcBef>
                <a:spcPts val="1200"/>
              </a:spcBef>
              <a:buNone/>
            </a:pPr>
            <a:r>
              <a:rPr lang="en-US" altLang="zh-CN" dirty="0">
                <a:solidFill>
                  <a:schemeClr val="tx1"/>
                </a:solidFill>
                <a:latin typeface="Comic Sans MS" panose="030F0702030302020204" pitchFamily="66" charset="0"/>
                <a:ea typeface="宋体" panose="02010600030101010101" pitchFamily="2" charset="-122"/>
              </a:rPr>
              <a:t>ARM</a:t>
            </a:r>
            <a:r>
              <a:rPr lang="zh-CN" altLang="en-US" dirty="0">
                <a:solidFill>
                  <a:schemeClr val="tx1"/>
                </a:solidFill>
                <a:latin typeface="Comic Sans MS" panose="030F0702030302020204" pitchFamily="66" charset="0"/>
                <a:ea typeface="宋体" panose="02010600030101010101" pitchFamily="2" charset="-122"/>
              </a:rPr>
              <a:t>架构自诞生至今已发展并定义了</a:t>
            </a:r>
            <a:r>
              <a:rPr lang="en-US" altLang="zh-CN" dirty="0">
                <a:solidFill>
                  <a:schemeClr val="tx1"/>
                </a:solidFill>
                <a:latin typeface="Comic Sans MS" panose="030F0702030302020204" pitchFamily="66" charset="0"/>
                <a:ea typeface="宋体" panose="02010600030101010101" pitchFamily="2" charset="-122"/>
              </a:rPr>
              <a:t>V1</a:t>
            </a:r>
            <a:r>
              <a:rPr lang="zh-CN" altLang="en-US" dirty="0">
                <a:solidFill>
                  <a:schemeClr val="tx1"/>
                </a:solidFill>
                <a:latin typeface="Comic Sans MS" panose="030F0702030302020204" pitchFamily="66" charset="0"/>
                <a:ea typeface="宋体" panose="02010600030101010101" pitchFamily="2" charset="-122"/>
              </a:rPr>
              <a:t>到</a:t>
            </a:r>
            <a:r>
              <a:rPr lang="en-US" altLang="zh-CN" dirty="0">
                <a:solidFill>
                  <a:schemeClr val="tx1"/>
                </a:solidFill>
                <a:latin typeface="Comic Sans MS" panose="030F0702030302020204" pitchFamily="66" charset="0"/>
                <a:ea typeface="宋体" panose="02010600030101010101" pitchFamily="2" charset="-122"/>
              </a:rPr>
              <a:t>V9</a:t>
            </a:r>
            <a:r>
              <a:rPr lang="zh-CN" altLang="en-US" dirty="0">
                <a:solidFill>
                  <a:schemeClr val="tx1"/>
                </a:solidFill>
                <a:latin typeface="Comic Sans MS" panose="030F0702030302020204" pitchFamily="66" charset="0"/>
                <a:ea typeface="宋体" panose="02010600030101010101" pitchFamily="2" charset="-122"/>
              </a:rPr>
              <a:t>九种不同的版本。</a:t>
            </a:r>
            <a:endParaRPr lang="en-US" altLang="zh-CN" sz="3600" dirty="0">
              <a:latin typeface="Comic Sans MS" panose="030F0702030302020204" pitchFamily="66" charset="0"/>
              <a:ea typeface="宋体" panose="02010600030101010101" pitchFamily="2" charset="-122"/>
            </a:endParaRPr>
          </a:p>
          <a:p>
            <a:pPr marL="88900" lvl="1" indent="719455" eaLnBrk="1" hangingPunct="1">
              <a:spcBef>
                <a:spcPts val="1200"/>
              </a:spcBef>
              <a:buNone/>
            </a:pPr>
            <a:r>
              <a:rPr lang="en-US" altLang="zh-CN" dirty="0">
                <a:solidFill>
                  <a:srgbClr val="1E0FEF"/>
                </a:solidFill>
                <a:latin typeface="Comic Sans MS" panose="030F0702030302020204" pitchFamily="66" charset="0"/>
                <a:ea typeface="宋体" panose="02010600030101010101" pitchFamily="2" charset="-122"/>
              </a:rPr>
              <a:t>V1</a:t>
            </a:r>
            <a:r>
              <a:rPr lang="zh-CN" altLang="en-US" dirty="0">
                <a:solidFill>
                  <a:srgbClr val="1E0FEF"/>
                </a:solidFill>
                <a:latin typeface="Comic Sans MS" panose="030F0702030302020204" pitchFamily="66" charset="0"/>
                <a:ea typeface="宋体" panose="02010600030101010101" pitchFamily="2" charset="-122"/>
              </a:rPr>
              <a:t>版架构</a:t>
            </a:r>
            <a:r>
              <a:rPr lang="zh-CN" altLang="en-US" sz="3600" dirty="0">
                <a:latin typeface="Comic Sans MS" panose="030F0702030302020204" pitchFamily="66" charset="0"/>
                <a:ea typeface="宋体" panose="02010600030101010101" pitchFamily="2" charset="-122"/>
              </a:rPr>
              <a:t>  </a:t>
            </a:r>
            <a:r>
              <a:rPr lang="zh-CN" altLang="en-US" dirty="0">
                <a:solidFill>
                  <a:schemeClr val="tx1"/>
                </a:solidFill>
                <a:latin typeface="Comic Sans MS" panose="030F0702030302020204" pitchFamily="66" charset="0"/>
                <a:ea typeface="宋体" panose="02010600030101010101" pitchFamily="2" charset="-122"/>
              </a:rPr>
              <a:t>只在原型机</a:t>
            </a:r>
            <a:r>
              <a:rPr lang="en-US" altLang="zh-CN" dirty="0">
                <a:solidFill>
                  <a:schemeClr val="tx1"/>
                </a:solidFill>
                <a:latin typeface="Comic Sans MS" panose="030F0702030302020204" pitchFamily="66" charset="0"/>
                <a:ea typeface="宋体" panose="02010600030101010101" pitchFamily="2" charset="-122"/>
              </a:rPr>
              <a:t>ARM1</a:t>
            </a:r>
            <a:r>
              <a:rPr lang="zh-CN" altLang="en-US" dirty="0">
                <a:solidFill>
                  <a:schemeClr val="tx1"/>
                </a:solidFill>
                <a:latin typeface="Comic Sans MS" panose="030F0702030302020204" pitchFamily="66" charset="0"/>
                <a:ea typeface="宋体" panose="02010600030101010101" pitchFamily="2" charset="-122"/>
              </a:rPr>
              <a:t>中出现过</a:t>
            </a:r>
            <a:endParaRPr lang="zh-CN" altLang="en-US" sz="3600" dirty="0">
              <a:solidFill>
                <a:schemeClr val="tx1"/>
              </a:solidFill>
              <a:latin typeface="Comic Sans MS" panose="030F0702030302020204" pitchFamily="66" charset="0"/>
              <a:ea typeface="宋体" panose="02010600030101010101" pitchFamily="2" charset="-122"/>
            </a:endParaRPr>
          </a:p>
          <a:p>
            <a:pPr marL="603250"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支持基本的数据处理指令</a:t>
            </a:r>
            <a:r>
              <a:rPr lang="en-US" altLang="zh-CN" dirty="0">
                <a:solidFill>
                  <a:schemeClr val="tx1"/>
                </a:solidFill>
                <a:latin typeface="Comic Sans MS" panose="030F0702030302020204" pitchFamily="66" charset="0"/>
                <a:ea typeface="宋体" panose="02010600030101010101" pitchFamily="2" charset="-122"/>
              </a:rPr>
              <a:t>(</a:t>
            </a:r>
            <a:r>
              <a:rPr lang="zh-CN" altLang="en-US" dirty="0">
                <a:solidFill>
                  <a:schemeClr val="tx1"/>
                </a:solidFill>
                <a:latin typeface="Comic Sans MS" panose="030F0702030302020204" pitchFamily="66" charset="0"/>
                <a:ea typeface="宋体" panose="02010600030101010101" pitchFamily="2" charset="-122"/>
              </a:rPr>
              <a:t>无乘法</a:t>
            </a:r>
            <a:r>
              <a:rPr lang="en-US" altLang="zh-CN" dirty="0">
                <a:solidFill>
                  <a:schemeClr val="tx1"/>
                </a:solidFill>
                <a:latin typeface="Comic Sans MS" panose="030F0702030302020204" pitchFamily="66" charset="0"/>
                <a:ea typeface="宋体" panose="02010600030101010101" pitchFamily="2" charset="-122"/>
              </a:rPr>
              <a:t>)</a:t>
            </a:r>
          </a:p>
          <a:p>
            <a:pPr marL="603250"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支持字节、半字和字的</a:t>
            </a:r>
            <a:r>
              <a:rPr lang="en-US" altLang="zh-CN" dirty="0">
                <a:solidFill>
                  <a:schemeClr val="tx1"/>
                </a:solidFill>
                <a:latin typeface="Comic Sans MS" panose="030F0702030302020204" pitchFamily="66" charset="0"/>
                <a:ea typeface="宋体" panose="02010600030101010101" pitchFamily="2" charset="-122"/>
              </a:rPr>
              <a:t>LOAD/STORE</a:t>
            </a:r>
            <a:r>
              <a:rPr lang="zh-CN" altLang="en-US" dirty="0">
                <a:solidFill>
                  <a:schemeClr val="tx1"/>
                </a:solidFill>
                <a:latin typeface="Comic Sans MS" panose="030F0702030302020204" pitchFamily="66" charset="0"/>
                <a:ea typeface="宋体" panose="02010600030101010101" pitchFamily="2" charset="-122"/>
              </a:rPr>
              <a:t>指令</a:t>
            </a:r>
          </a:p>
          <a:p>
            <a:pPr marL="603250"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支持转移指令，包括子程序调用及链接指令</a:t>
            </a:r>
          </a:p>
          <a:p>
            <a:pPr marL="603250"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支持软件中断指令</a:t>
            </a:r>
            <a:r>
              <a:rPr lang="en-US" altLang="zh-CN" dirty="0">
                <a:solidFill>
                  <a:schemeClr val="tx1"/>
                </a:solidFill>
                <a:latin typeface="Comic Sans MS" panose="030F0702030302020204" pitchFamily="66" charset="0"/>
                <a:ea typeface="宋体" panose="02010600030101010101" pitchFamily="2" charset="-122"/>
              </a:rPr>
              <a:t>SWI</a:t>
            </a:r>
            <a:endParaRPr lang="zh-CN" altLang="en-US" dirty="0">
              <a:solidFill>
                <a:schemeClr val="tx1"/>
              </a:solidFill>
              <a:latin typeface="Comic Sans MS" panose="030F0702030302020204" pitchFamily="66" charset="0"/>
              <a:ea typeface="宋体" panose="02010600030101010101" pitchFamily="2" charset="-122"/>
            </a:endParaRPr>
          </a:p>
          <a:p>
            <a:pPr marL="603250"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寻址空间位</a:t>
            </a:r>
            <a:r>
              <a:rPr lang="en-US" altLang="zh-CN" dirty="0">
                <a:solidFill>
                  <a:schemeClr val="tx1"/>
                </a:solidFill>
                <a:latin typeface="Comic Sans MS" panose="030F0702030302020204" pitchFamily="66" charset="0"/>
                <a:ea typeface="宋体" panose="02010600030101010101" pitchFamily="2" charset="-122"/>
              </a:rPr>
              <a:t>64MB</a:t>
            </a:r>
            <a:r>
              <a:rPr lang="zh-CN" altLang="en-US" dirty="0">
                <a:solidFill>
                  <a:schemeClr val="tx1"/>
                </a:solidFill>
                <a:latin typeface="Comic Sans MS" panose="030F0702030302020204" pitchFamily="66" charset="0"/>
                <a:ea typeface="宋体" panose="02010600030101010101" pitchFamily="2" charset="-122"/>
              </a:rPr>
              <a:t>（</a:t>
            </a:r>
            <a:r>
              <a:rPr lang="en-US" altLang="zh-CN" dirty="0">
                <a:solidFill>
                  <a:schemeClr val="tx1"/>
                </a:solidFill>
                <a:latin typeface="Comic Sans MS" panose="030F0702030302020204" pitchFamily="66" charset="0"/>
                <a:ea typeface="宋体" panose="02010600030101010101" pitchFamily="2" charset="-122"/>
              </a:rPr>
              <a:t>26</a:t>
            </a:r>
            <a:r>
              <a:rPr lang="zh-CN" altLang="en-US" dirty="0">
                <a:solidFill>
                  <a:schemeClr val="tx1"/>
                </a:solidFill>
                <a:latin typeface="Comic Sans MS" panose="030F0702030302020204" pitchFamily="66" charset="0"/>
                <a:ea typeface="宋体" panose="02010600030101010101" pitchFamily="2"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dissolve">
                                      <p:cBhvr>
                                        <p:cTn id="7" dur="500"/>
                                        <p:tgtEl>
                                          <p:spTgt spid="7024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02467">
                                            <p:txEl>
                                              <p:pRg st="1" end="1"/>
                                            </p:txEl>
                                          </p:spTgt>
                                        </p:tgtEl>
                                        <p:attrNameLst>
                                          <p:attrName>style.visibility</p:attrName>
                                        </p:attrNameLst>
                                      </p:cBhvr>
                                      <p:to>
                                        <p:strVal val="visible"/>
                                      </p:to>
                                    </p:set>
                                    <p:animEffect transition="in" filter="dissolve">
                                      <p:cBhvr>
                                        <p:cTn id="10" dur="500"/>
                                        <p:tgtEl>
                                          <p:spTgt spid="7024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02467">
                                            <p:txEl>
                                              <p:pRg st="2" end="2"/>
                                            </p:txEl>
                                          </p:spTgt>
                                        </p:tgtEl>
                                        <p:attrNameLst>
                                          <p:attrName>style.visibility</p:attrName>
                                        </p:attrNameLst>
                                      </p:cBhvr>
                                      <p:to>
                                        <p:strVal val="visible"/>
                                      </p:to>
                                    </p:set>
                                    <p:animEffect transition="in" filter="dissolve">
                                      <p:cBhvr>
                                        <p:cTn id="13" dur="500"/>
                                        <p:tgtEl>
                                          <p:spTgt spid="7024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02467">
                                            <p:txEl>
                                              <p:pRg st="3" end="3"/>
                                            </p:txEl>
                                          </p:spTgt>
                                        </p:tgtEl>
                                        <p:attrNameLst>
                                          <p:attrName>style.visibility</p:attrName>
                                        </p:attrNameLst>
                                      </p:cBhvr>
                                      <p:to>
                                        <p:strVal val="visible"/>
                                      </p:to>
                                    </p:set>
                                    <p:animEffect transition="in" filter="dissolve">
                                      <p:cBhvr>
                                        <p:cTn id="16" dur="500"/>
                                        <p:tgtEl>
                                          <p:spTgt spid="70246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02467">
                                            <p:txEl>
                                              <p:pRg st="4" end="4"/>
                                            </p:txEl>
                                          </p:spTgt>
                                        </p:tgtEl>
                                        <p:attrNameLst>
                                          <p:attrName>style.visibility</p:attrName>
                                        </p:attrNameLst>
                                      </p:cBhvr>
                                      <p:to>
                                        <p:strVal val="visible"/>
                                      </p:to>
                                    </p:set>
                                    <p:animEffect transition="in" filter="dissolve">
                                      <p:cBhvr>
                                        <p:cTn id="19" dur="500"/>
                                        <p:tgtEl>
                                          <p:spTgt spid="70246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02467">
                                            <p:txEl>
                                              <p:pRg st="5" end="5"/>
                                            </p:txEl>
                                          </p:spTgt>
                                        </p:tgtEl>
                                        <p:attrNameLst>
                                          <p:attrName>style.visibility</p:attrName>
                                        </p:attrNameLst>
                                      </p:cBhvr>
                                      <p:to>
                                        <p:strVal val="visible"/>
                                      </p:to>
                                    </p:set>
                                    <p:animEffect transition="in" filter="dissolve">
                                      <p:cBhvr>
                                        <p:cTn id="22" dur="500"/>
                                        <p:tgtEl>
                                          <p:spTgt spid="702467">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02467">
                                            <p:txEl>
                                              <p:pRg st="6" end="6"/>
                                            </p:txEl>
                                          </p:spTgt>
                                        </p:tgtEl>
                                        <p:attrNameLst>
                                          <p:attrName>style.visibility</p:attrName>
                                        </p:attrNameLst>
                                      </p:cBhvr>
                                      <p:to>
                                        <p:strVal val="visible"/>
                                      </p:to>
                                    </p:set>
                                    <p:animEffect transition="in" filter="dissolve">
                                      <p:cBhvr>
                                        <p:cTn id="25" dur="500"/>
                                        <p:tgtEl>
                                          <p:spTgt spid="70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57188" y="214313"/>
            <a:ext cx="8643938" cy="6500813"/>
          </a:xfrm>
        </p:spPr>
        <p:txBody>
          <a:bodyPr vert="horz" wrap="square" lIns="91440" tIns="45720" rIns="91440" bIns="45720" numCol="1" anchor="t" anchorCtr="0" compatLnSpc="1"/>
          <a:lstStyle/>
          <a:p>
            <a:pPr eaLnBrk="1" hangingPunct="1">
              <a:spcBef>
                <a:spcPts val="1200"/>
              </a:spcBef>
              <a:buNone/>
            </a:pPr>
            <a:r>
              <a:rPr lang="en-US" altLang="zh-CN" dirty="0">
                <a:solidFill>
                  <a:srgbClr val="1E0FEF"/>
                </a:solidFill>
                <a:latin typeface="Comic Sans MS" panose="030F0702030302020204" pitchFamily="66" charset="0"/>
                <a:ea typeface="宋体" panose="02010600030101010101" pitchFamily="2" charset="-122"/>
              </a:rPr>
              <a:t>V2</a:t>
            </a:r>
            <a:r>
              <a:rPr lang="zh-CN" altLang="en-US" dirty="0">
                <a:solidFill>
                  <a:srgbClr val="1E0FEF"/>
                </a:solidFill>
                <a:latin typeface="Comic Sans MS" panose="030F0702030302020204" pitchFamily="66" charset="0"/>
                <a:ea typeface="宋体" panose="02010600030101010101" pitchFamily="2" charset="-122"/>
              </a:rPr>
              <a:t>版架构</a:t>
            </a:r>
            <a:r>
              <a:rPr lang="zh-CN" altLang="en-US" sz="3600" dirty="0">
                <a:solidFill>
                  <a:srgbClr val="1E0FEF"/>
                </a:solidFill>
                <a:latin typeface="Comic Sans MS" panose="030F0702030302020204" pitchFamily="66" charset="0"/>
                <a:ea typeface="宋体" panose="02010600030101010101" pitchFamily="2" charset="-122"/>
              </a:rPr>
              <a:t>  </a:t>
            </a:r>
            <a:r>
              <a:rPr lang="zh-CN" altLang="en-US" dirty="0">
                <a:solidFill>
                  <a:srgbClr val="1E0FEF"/>
                </a:solidFill>
                <a:latin typeface="Comic Sans MS" panose="030F0702030302020204" pitchFamily="66" charset="0"/>
                <a:ea typeface="宋体" panose="02010600030101010101" pitchFamily="2" charset="-122"/>
              </a:rPr>
              <a:t>已废弃不再使用</a:t>
            </a:r>
            <a:endParaRPr lang="zh-CN" altLang="en-US" sz="3200" dirty="0">
              <a:latin typeface="Comic Sans MS" panose="030F0702030302020204" pitchFamily="66" charset="0"/>
              <a:ea typeface="宋体" panose="02010600030101010101" pitchFamily="2" charset="-122"/>
            </a:endParaRP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支持乘法和乘加指令</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支持协处理器操作指令</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支持基本的存储器与寄存器交换指令</a:t>
            </a:r>
            <a:r>
              <a:rPr lang="en-US" altLang="zh-CN" dirty="0">
                <a:solidFill>
                  <a:schemeClr val="tx1"/>
                </a:solidFill>
                <a:latin typeface="Comic Sans MS" panose="030F0702030302020204" pitchFamily="66" charset="0"/>
                <a:ea typeface="宋体" panose="02010600030101010101" pitchFamily="2" charset="-122"/>
              </a:rPr>
              <a:t>SWP/SWPB</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支持快速中断模式</a:t>
            </a:r>
          </a:p>
          <a:p>
            <a:pPr marL="742950" indent="-742950" eaLnBrk="1" hangingPunct="1">
              <a:spcBef>
                <a:spcPts val="1200"/>
              </a:spcBef>
              <a:buNone/>
            </a:pPr>
            <a:r>
              <a:rPr lang="en-US" altLang="zh-CN" sz="2800" dirty="0">
                <a:solidFill>
                  <a:srgbClr val="1E0FEF"/>
                </a:solidFill>
                <a:latin typeface="Comic Sans MS" panose="030F0702030302020204" pitchFamily="66" charset="0"/>
                <a:ea typeface="宋体" panose="02010600030101010101" pitchFamily="2" charset="-122"/>
              </a:rPr>
              <a:t>V3版架构  </a:t>
            </a:r>
            <a:r>
              <a:rPr lang="en-US" altLang="zh-CN" dirty="0">
                <a:solidFill>
                  <a:srgbClr val="1E0FEF"/>
                </a:solidFill>
                <a:latin typeface="Comic Sans MS" panose="030F0702030302020204" pitchFamily="66" charset="0"/>
                <a:ea typeface="宋体" panose="02010600030101010101" pitchFamily="2" charset="-122"/>
              </a:rPr>
              <a:t>已废弃不再使用</a:t>
            </a:r>
            <a:endParaRPr lang="zh-CN" altLang="en-US" sz="3200" dirty="0">
              <a:latin typeface="Comic Sans MS" panose="030F0702030302020204" pitchFamily="66" charset="0"/>
              <a:ea typeface="宋体" panose="02010600030101010101" pitchFamily="2" charset="-122"/>
            </a:endParaRP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寻址范围扩展到</a:t>
            </a:r>
            <a:r>
              <a:rPr lang="en-US" altLang="zh-CN" dirty="0">
                <a:solidFill>
                  <a:schemeClr val="tx1"/>
                </a:solidFill>
                <a:latin typeface="Comic Sans MS" panose="030F0702030302020204" pitchFamily="66" charset="0"/>
                <a:ea typeface="宋体" panose="02010600030101010101" pitchFamily="2" charset="-122"/>
              </a:rPr>
              <a:t>4GB</a:t>
            </a:r>
            <a:r>
              <a:rPr lang="zh-CN" altLang="en-US" dirty="0">
                <a:solidFill>
                  <a:schemeClr val="tx1"/>
                </a:solidFill>
                <a:latin typeface="Comic Sans MS" panose="030F0702030302020204" pitchFamily="66" charset="0"/>
                <a:ea typeface="宋体" panose="02010600030101010101" pitchFamily="2" charset="-122"/>
              </a:rPr>
              <a:t>（</a:t>
            </a:r>
            <a:r>
              <a:rPr lang="en-US" altLang="zh-CN" dirty="0">
                <a:solidFill>
                  <a:schemeClr val="tx1"/>
                </a:solidFill>
                <a:latin typeface="Comic Sans MS" panose="030F0702030302020204" pitchFamily="66" charset="0"/>
                <a:ea typeface="宋体" panose="02010600030101010101" pitchFamily="2" charset="-122"/>
              </a:rPr>
              <a:t>32</a:t>
            </a:r>
            <a:r>
              <a:rPr lang="zh-CN" altLang="en-US" dirty="0">
                <a:solidFill>
                  <a:schemeClr val="tx1"/>
                </a:solidFill>
                <a:latin typeface="Comic Sans MS" panose="030F0702030302020204" pitchFamily="66" charset="0"/>
                <a:ea typeface="宋体" panose="02010600030101010101" pitchFamily="2" charset="-122"/>
              </a:rPr>
              <a:t>位）</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快速中断模式具有两个以上的分组寄存器</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增加状态寄存器</a:t>
            </a:r>
            <a:r>
              <a:rPr lang="en-US" altLang="zh-CN" dirty="0">
                <a:solidFill>
                  <a:schemeClr val="tx1"/>
                </a:solidFill>
                <a:latin typeface="Comic Sans MS" panose="030F0702030302020204" pitchFamily="66" charset="0"/>
                <a:ea typeface="宋体" panose="02010600030101010101" pitchFamily="2" charset="-122"/>
              </a:rPr>
              <a:t>CPSR/SPSR</a:t>
            </a:r>
            <a:r>
              <a:rPr lang="zh-CN" altLang="en-US" dirty="0">
                <a:solidFill>
                  <a:schemeClr val="tx1"/>
                </a:solidFill>
                <a:latin typeface="Comic Sans MS" panose="030F0702030302020204" pitchFamily="66" charset="0"/>
                <a:ea typeface="宋体" panose="02010600030101010101" pitchFamily="2" charset="-122"/>
              </a:rPr>
              <a:t>，及从异常处理返回的</a:t>
            </a:r>
            <a:r>
              <a:rPr lang="en-US" altLang="zh-CN" dirty="0">
                <a:solidFill>
                  <a:schemeClr val="tx1"/>
                </a:solidFill>
                <a:latin typeface="Comic Sans MS" panose="030F0702030302020204" pitchFamily="66" charset="0"/>
                <a:ea typeface="宋体" panose="02010600030101010101" pitchFamily="2" charset="-122"/>
              </a:rPr>
              <a:t>MSR/MRS</a:t>
            </a:r>
            <a:r>
              <a:rPr lang="zh-CN" altLang="en-US" dirty="0">
                <a:solidFill>
                  <a:schemeClr val="tx1"/>
                </a:solidFill>
                <a:latin typeface="Comic Sans MS" panose="030F0702030302020204" pitchFamily="66" charset="0"/>
                <a:ea typeface="宋体" panose="02010600030101010101" pitchFamily="2" charset="-122"/>
              </a:rPr>
              <a:t>指令，便于异常的处理</a:t>
            </a:r>
          </a:p>
          <a:p>
            <a:pPr marL="694055" lvl="1" indent="-514350" eaLnBrk="1" hangingPunct="1">
              <a:spcBef>
                <a:spcPts val="1200"/>
              </a:spcBef>
              <a:buClr>
                <a:srgbClr val="000000"/>
              </a:buClr>
              <a:buFont typeface="+mj-lt"/>
            </a:pPr>
            <a:r>
              <a:rPr lang="zh-CN" altLang="en-US" dirty="0">
                <a:solidFill>
                  <a:schemeClr val="tx1"/>
                </a:solidFill>
                <a:latin typeface="Comic Sans MS" panose="030F0702030302020204" pitchFamily="66" charset="0"/>
                <a:ea typeface="宋体" panose="02010600030101010101" pitchFamily="2" charset="-122"/>
              </a:rPr>
              <a:t>增加了中止和未定义两种处理器模式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dissolve">
                                      <p:cBhvr>
                                        <p:cTn id="7" dur="500"/>
                                        <p:tgtEl>
                                          <p:spTgt spid="1229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dissolve">
                                      <p:cBhvr>
                                        <p:cTn id="10" dur="500"/>
                                        <p:tgtEl>
                                          <p:spTgt spid="1229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Effect transition="in" filter="dissolve">
                                      <p:cBhvr>
                                        <p:cTn id="13" dur="500"/>
                                        <p:tgtEl>
                                          <p:spTgt spid="12292">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292">
                                            <p:txEl>
                                              <p:pRg st="3" end="3"/>
                                            </p:txEl>
                                          </p:spTgt>
                                        </p:tgtEl>
                                        <p:attrNameLst>
                                          <p:attrName>style.visibility</p:attrName>
                                        </p:attrNameLst>
                                      </p:cBhvr>
                                      <p:to>
                                        <p:strVal val="visible"/>
                                      </p:to>
                                    </p:set>
                                    <p:animEffect transition="in" filter="dissolve">
                                      <p:cBhvr>
                                        <p:cTn id="16" dur="500"/>
                                        <p:tgtEl>
                                          <p:spTgt spid="1229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animEffect transition="in" filter="dissolve">
                                      <p:cBhvr>
                                        <p:cTn id="19" dur="500"/>
                                        <p:tgtEl>
                                          <p:spTgt spid="1229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292">
                                            <p:txEl>
                                              <p:pRg st="5" end="5"/>
                                            </p:txEl>
                                          </p:spTgt>
                                        </p:tgtEl>
                                        <p:attrNameLst>
                                          <p:attrName>style.visibility</p:attrName>
                                        </p:attrNameLst>
                                      </p:cBhvr>
                                      <p:to>
                                        <p:strVal val="visible"/>
                                      </p:to>
                                    </p:set>
                                    <p:animEffect transition="in" filter="dissolve">
                                      <p:cBhvr>
                                        <p:cTn id="24" dur="500"/>
                                        <p:tgtEl>
                                          <p:spTgt spid="12292">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292">
                                            <p:txEl>
                                              <p:pRg st="6" end="6"/>
                                            </p:txEl>
                                          </p:spTgt>
                                        </p:tgtEl>
                                        <p:attrNameLst>
                                          <p:attrName>style.visibility</p:attrName>
                                        </p:attrNameLst>
                                      </p:cBhvr>
                                      <p:to>
                                        <p:strVal val="visible"/>
                                      </p:to>
                                    </p:set>
                                    <p:animEffect transition="in" filter="dissolve">
                                      <p:cBhvr>
                                        <p:cTn id="27" dur="500"/>
                                        <p:tgtEl>
                                          <p:spTgt spid="12292">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292">
                                            <p:txEl>
                                              <p:pRg st="7" end="7"/>
                                            </p:txEl>
                                          </p:spTgt>
                                        </p:tgtEl>
                                        <p:attrNameLst>
                                          <p:attrName>style.visibility</p:attrName>
                                        </p:attrNameLst>
                                      </p:cBhvr>
                                      <p:to>
                                        <p:strVal val="visible"/>
                                      </p:to>
                                    </p:set>
                                    <p:animEffect transition="in" filter="dissolve">
                                      <p:cBhvr>
                                        <p:cTn id="30" dur="500"/>
                                        <p:tgtEl>
                                          <p:spTgt spid="12292">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292">
                                            <p:txEl>
                                              <p:pRg st="8" end="8"/>
                                            </p:txEl>
                                          </p:spTgt>
                                        </p:tgtEl>
                                        <p:attrNameLst>
                                          <p:attrName>style.visibility</p:attrName>
                                        </p:attrNameLst>
                                      </p:cBhvr>
                                      <p:to>
                                        <p:strVal val="visible"/>
                                      </p:to>
                                    </p:set>
                                    <p:animEffect transition="in" filter="dissolve">
                                      <p:cBhvr>
                                        <p:cTn id="33" dur="500"/>
                                        <p:tgtEl>
                                          <p:spTgt spid="12292">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292">
                                            <p:txEl>
                                              <p:pRg st="9" end="9"/>
                                            </p:txEl>
                                          </p:spTgt>
                                        </p:tgtEl>
                                        <p:attrNameLst>
                                          <p:attrName>style.visibility</p:attrName>
                                        </p:attrNameLst>
                                      </p:cBhvr>
                                      <p:to>
                                        <p:strVal val="visible"/>
                                      </p:to>
                                    </p:set>
                                    <p:animEffect transition="in" filter="dissolve">
                                      <p:cBhvr>
                                        <p:cTn id="36" dur="500"/>
                                        <p:tgtEl>
                                          <p:spTgt spid="122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1"/>
          </p:nvPr>
        </p:nvSpPr>
        <p:spPr>
          <a:xfrm>
            <a:off x="0" y="285750"/>
            <a:ext cx="9144000" cy="6500813"/>
          </a:xfrm>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20000"/>
              </a:spcBef>
              <a:spcAft>
                <a:spcPct val="0"/>
              </a:spcAft>
              <a:buClr>
                <a:srgbClr val="FFC000"/>
              </a:buClr>
              <a:buSzPct val="100000"/>
              <a:buFont typeface="隶书" panose="02010509060101010101" pitchFamily="49" charset="-122"/>
              <a:buNone/>
              <a:defRPr/>
            </a:pPr>
            <a:r>
              <a:rPr kumimoji="0" lang="en-US" altLang="zh-CN"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 V4</a:t>
            </a:r>
            <a:r>
              <a:rPr kumimoji="0" lang="zh-CN" altLang="en-US"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版</a:t>
            </a:r>
            <a:r>
              <a:rPr kumimoji="0" lang="zh-CN" altLang="en-US" b="1" i="0" u="none" strike="noStrike" kern="0" cap="none" spc="0" normalizeH="0" baseline="0" noProof="0">
                <a:ln>
                  <a:noFill/>
                </a:ln>
                <a:solidFill>
                  <a:srgbClr val="1E0FEF"/>
                </a:solidFill>
                <a:effectLst/>
                <a:uLnTx/>
                <a:uFillTx/>
                <a:latin typeface="+mj-lt"/>
                <a:ea typeface="宋体" panose="02010600030101010101" pitchFamily="2" charset="-122"/>
                <a:cs typeface="+mn-cs"/>
              </a:rPr>
              <a:t>架构</a:t>
            </a:r>
            <a:r>
              <a:rPr kumimoji="0" lang="zh-CN" altLang="en-US" sz="3200" b="1" i="0" u="none" strike="noStrike" kern="0" cap="none" spc="0" normalizeH="0" baseline="0" noProof="0">
                <a:ln>
                  <a:noFill/>
                </a:ln>
                <a:solidFill>
                  <a:srgbClr val="FFC000"/>
                </a:solidFill>
                <a:effectLst/>
                <a:uLnTx/>
                <a:uFillTx/>
                <a:latin typeface="+mj-lt"/>
                <a:ea typeface="宋体" panose="02010600030101010101" pitchFamily="2" charset="-122"/>
                <a:cs typeface="+mn-cs"/>
              </a:rPr>
              <a:t>  </a:t>
            </a:r>
            <a:r>
              <a:rPr kumimoji="0" lang="en-US" altLang="zh-CN" sz="2400" b="1" i="0" u="none" strike="noStrike" kern="0" cap="none" spc="0" normalizeH="0" baseline="0" noProof="0">
                <a:ln>
                  <a:noFill/>
                </a:ln>
                <a:solidFill>
                  <a:srgbClr val="1E0FEF"/>
                </a:solidFill>
                <a:effectLst/>
                <a:uLnTx/>
                <a:uFillTx/>
                <a:latin typeface="+mj-lt"/>
                <a:ea typeface="宋体" panose="02010600030101010101" pitchFamily="2" charset="-122"/>
                <a:cs typeface="+mn-cs"/>
              </a:rPr>
              <a:t>ARM7</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ARM8</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ARM9</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和</a:t>
            </a:r>
            <a:r>
              <a:rPr kumimoji="0" lang="en-US" altLang="zh-CN" sz="2400" b="1" i="0" u="none" strike="noStrike" kern="0" cap="none" spc="0" normalizeH="0" baseline="0" noProof="0" dirty="0" err="1">
                <a:ln>
                  <a:noFill/>
                </a:ln>
                <a:solidFill>
                  <a:srgbClr val="1E0FEF"/>
                </a:solidFill>
                <a:effectLst/>
                <a:uLnTx/>
                <a:uFillTx/>
                <a:latin typeface="+mj-lt"/>
                <a:ea typeface="宋体" panose="02010600030101010101" pitchFamily="2" charset="-122"/>
                <a:cs typeface="+mn-cs"/>
              </a:rPr>
              <a:t>StrongARM</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都采用该版架构</a:t>
            </a:r>
            <a:endParaRPr kumimoji="0" lang="zh-CN" altLang="en-US" sz="3200" b="1" i="0" u="none" strike="noStrike" kern="0" cap="none" spc="0" normalizeH="0" baseline="0" noProof="0" dirty="0">
              <a:ln>
                <a:noFill/>
              </a:ln>
              <a:solidFill>
                <a:srgbClr val="1E0FEF"/>
              </a:solidFill>
              <a:effectLst/>
              <a:uLnTx/>
              <a:uFillTx/>
              <a:latin typeface="+mj-lt"/>
              <a:ea typeface="宋体" panose="02010600030101010101" pitchFamily="2" charset="-122"/>
              <a:cs typeface="+mn-cs"/>
            </a:endParaRP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增加了有</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无符号的半字和有符号字节的</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Load/Store</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指令</a:t>
            </a:r>
          </a:p>
          <a:p>
            <a:pPr marL="179705" marR="0" lvl="1" indent="0" algn="l" defTabSz="914400" rtl="0" eaLnBrk="1" fontAlgn="base" latinLnBrk="0" hangingPunct="1">
              <a:lnSpc>
                <a:spcPct val="10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2.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16</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位</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Thumb</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指令集</a:t>
            </a:r>
          </a:p>
          <a:p>
            <a:pPr marL="179705" marR="0" lvl="1" indent="0" algn="l" defTabSz="914400" rtl="0" eaLnBrk="1" fontAlgn="base" latinLnBrk="0" hangingPunct="1">
              <a:lnSpc>
                <a:spcPct val="10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3.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完善了软件中断</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SWI</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指令的功能</a:t>
            </a:r>
          </a:p>
          <a:p>
            <a:pPr marL="179705" marR="0" lvl="1" indent="0" algn="l" defTabSz="914400" rtl="0" eaLnBrk="1" fontAlgn="base" latinLnBrk="0" hangingPunct="1">
              <a:lnSpc>
                <a:spcPct val="100000"/>
              </a:lnSpc>
              <a:spcBef>
                <a:spcPct val="20000"/>
              </a:spcBef>
              <a:spcAft>
                <a:spcPct val="0"/>
              </a:spcAft>
              <a:buClr>
                <a:schemeClr val="bg1"/>
              </a:buClr>
              <a:buSzPct val="100000"/>
              <a:buFont typeface="Comic Sans MS" panose="030F0702030302020204" pitchFamily="66" charset="0"/>
              <a:buNone/>
              <a:defRPr/>
            </a:pP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4.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增加了处理器的特权模式</a:t>
            </a:r>
            <a:endPar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endParaRPr>
          </a:p>
          <a:p>
            <a:pPr marL="624205" marR="0" lvl="1" indent="-444500" algn="l" defTabSz="914400" rtl="0" eaLnBrk="1" fontAlgn="base" latinLnBrk="0" hangingPunct="1">
              <a:lnSpc>
                <a:spcPct val="100000"/>
              </a:lnSpc>
              <a:spcBef>
                <a:spcPct val="20000"/>
              </a:spcBef>
              <a:spcAft>
                <a:spcPct val="0"/>
              </a:spcAft>
              <a:buClr>
                <a:schemeClr val="bg1"/>
              </a:buClr>
              <a:buSzPct val="100000"/>
              <a:buFont typeface="Comic Sans MS" panose="030F0702030302020204" pitchFamily="66" charset="0"/>
              <a:buNone/>
              <a:defRPr/>
            </a:pPr>
            <a:r>
              <a:rPr kumimoji="0" lang="en-US" altLang="zh-CN"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V5</a:t>
            </a:r>
            <a:r>
              <a:rPr kumimoji="0" lang="zh-CN" altLang="en-US"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版架构</a:t>
            </a:r>
            <a:r>
              <a:rPr kumimoji="0" lang="zh-CN" altLang="en-US" sz="3200" b="1" i="0" u="none" strike="noStrike" kern="0" cap="none" spc="0" normalizeH="0" baseline="0" noProof="0" dirty="0">
                <a:ln>
                  <a:noFill/>
                </a:ln>
                <a:solidFill>
                  <a:srgbClr val="FFC000"/>
                </a:solidFill>
                <a:effectLst/>
                <a:uLnTx/>
                <a:uFillTx/>
                <a:latin typeface="+mj-lt"/>
                <a:ea typeface="宋体" panose="02010600030101010101" pitchFamily="2" charset="-122"/>
                <a:cs typeface="+mn-cs"/>
              </a:rPr>
              <a:t> </a:t>
            </a:r>
            <a:r>
              <a:rPr kumimoji="0" lang="zh-CN" altLang="en-US" sz="32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 </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ARM10</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和</a:t>
            </a:r>
            <a:r>
              <a:rPr kumimoji="0" lang="en-US" altLang="zh-CN" sz="2400" b="1" i="0" u="none" strike="noStrike" kern="0" cap="none" spc="0" normalizeH="0" baseline="0" noProof="0" dirty="0" err="1">
                <a:ln>
                  <a:noFill/>
                </a:ln>
                <a:solidFill>
                  <a:srgbClr val="1E0FEF"/>
                </a:solidFill>
                <a:effectLst/>
                <a:uLnTx/>
                <a:uFillTx/>
                <a:latin typeface="+mj-lt"/>
                <a:ea typeface="宋体" panose="02010600030101010101" pitchFamily="2" charset="-122"/>
                <a:cs typeface="+mn-cs"/>
              </a:rPr>
              <a:t>XScale</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都采用该版架构</a:t>
            </a:r>
            <a:endParaRPr kumimoji="0" lang="zh-CN" altLang="en-US" sz="2400" b="1" i="0" u="none" strike="noStrike" kern="0" cap="none" spc="0" normalizeH="0" baseline="0" noProof="0" dirty="0">
              <a:ln>
                <a:noFill/>
              </a:ln>
              <a:solidFill>
                <a:srgbClr val="FFC000"/>
              </a:solidFill>
              <a:effectLst/>
              <a:uLnTx/>
              <a:uFillTx/>
              <a:latin typeface="+mj-lt"/>
              <a:ea typeface="宋体" panose="02010600030101010101" pitchFamily="2" charset="-122"/>
              <a:cs typeface="+mn-cs"/>
            </a:endParaRP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改进了</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ARM/Thumb</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状态之间的切换效率；</a:t>
            </a: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E-</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增强</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DSP</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指令集</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包括全部算法操作和</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16</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位乘法操作；</a:t>
            </a: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J-</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支持新的</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JAVA,</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sym typeface="Symbol" panose="05050102010706020507" pitchFamily="18" charset="2"/>
              </a:rPr>
              <a:t>提供字节代码执行的加速功能</a:t>
            </a:r>
            <a:endPar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endParaRP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增加了带有链接和交换指令</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BLX</a:t>
            </a:r>
            <a:endPar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endParaRP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增加了计数前导零指令</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CLZ</a:t>
            </a:r>
            <a:endPar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endParaRP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增加了软件断点指令</a:t>
            </a:r>
          </a:p>
          <a:p>
            <a:pPr marL="636905" marR="0" lvl="1" indent="-457200" algn="l" defTabSz="914400" rtl="0" eaLnBrk="1" fontAlgn="base" latinLnBrk="0" hangingPunct="1">
              <a:lnSpc>
                <a:spcPct val="100000"/>
              </a:lnSpc>
              <a:spcBef>
                <a:spcPct val="2000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为协处理器增加更多可选择的指令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dissolve">
                                      <p:cBhvr>
                                        <p:cTn id="7" dur="500"/>
                                        <p:tgtEl>
                                          <p:spTgt spid="1331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6">
                                            <p:txEl>
                                              <p:pRg st="1" end="1"/>
                                            </p:txEl>
                                          </p:spTgt>
                                        </p:tgtEl>
                                        <p:attrNameLst>
                                          <p:attrName>style.visibility</p:attrName>
                                        </p:attrNameLst>
                                      </p:cBhvr>
                                      <p:to>
                                        <p:strVal val="visible"/>
                                      </p:to>
                                    </p:set>
                                    <p:animEffect transition="in" filter="dissolve">
                                      <p:cBhvr>
                                        <p:cTn id="10" dur="500"/>
                                        <p:tgtEl>
                                          <p:spTgt spid="1331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Effect transition="in" filter="dissolve">
                                      <p:cBhvr>
                                        <p:cTn id="13" dur="500"/>
                                        <p:tgtEl>
                                          <p:spTgt spid="1331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316">
                                            <p:txEl>
                                              <p:pRg st="3" end="3"/>
                                            </p:txEl>
                                          </p:spTgt>
                                        </p:tgtEl>
                                        <p:attrNameLst>
                                          <p:attrName>style.visibility</p:attrName>
                                        </p:attrNameLst>
                                      </p:cBhvr>
                                      <p:to>
                                        <p:strVal val="visible"/>
                                      </p:to>
                                    </p:set>
                                    <p:animEffect transition="in" filter="dissolve">
                                      <p:cBhvr>
                                        <p:cTn id="16" dur="500"/>
                                        <p:tgtEl>
                                          <p:spTgt spid="13316">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316">
                                            <p:txEl>
                                              <p:pRg st="4" end="4"/>
                                            </p:txEl>
                                          </p:spTgt>
                                        </p:tgtEl>
                                        <p:attrNameLst>
                                          <p:attrName>style.visibility</p:attrName>
                                        </p:attrNameLst>
                                      </p:cBhvr>
                                      <p:to>
                                        <p:strVal val="visible"/>
                                      </p:to>
                                    </p:set>
                                    <p:animEffect transition="in" filter="dissolve">
                                      <p:cBhvr>
                                        <p:cTn id="19" dur="500"/>
                                        <p:tgtEl>
                                          <p:spTgt spid="1331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316">
                                            <p:txEl>
                                              <p:pRg st="5" end="5"/>
                                            </p:txEl>
                                          </p:spTgt>
                                        </p:tgtEl>
                                        <p:attrNameLst>
                                          <p:attrName>style.visibility</p:attrName>
                                        </p:attrNameLst>
                                      </p:cBhvr>
                                      <p:to>
                                        <p:strVal val="visible"/>
                                      </p:to>
                                    </p:set>
                                    <p:animEffect transition="in" filter="dissolve">
                                      <p:cBhvr>
                                        <p:cTn id="24" dur="500"/>
                                        <p:tgtEl>
                                          <p:spTgt spid="13316">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316">
                                            <p:txEl>
                                              <p:pRg st="6" end="6"/>
                                            </p:txEl>
                                          </p:spTgt>
                                        </p:tgtEl>
                                        <p:attrNameLst>
                                          <p:attrName>style.visibility</p:attrName>
                                        </p:attrNameLst>
                                      </p:cBhvr>
                                      <p:to>
                                        <p:strVal val="visible"/>
                                      </p:to>
                                    </p:set>
                                    <p:animEffect transition="in" filter="dissolve">
                                      <p:cBhvr>
                                        <p:cTn id="27" dur="500"/>
                                        <p:tgtEl>
                                          <p:spTgt spid="13316">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316">
                                            <p:txEl>
                                              <p:pRg st="7" end="7"/>
                                            </p:txEl>
                                          </p:spTgt>
                                        </p:tgtEl>
                                        <p:attrNameLst>
                                          <p:attrName>style.visibility</p:attrName>
                                        </p:attrNameLst>
                                      </p:cBhvr>
                                      <p:to>
                                        <p:strVal val="visible"/>
                                      </p:to>
                                    </p:set>
                                    <p:animEffect transition="in" filter="dissolve">
                                      <p:cBhvr>
                                        <p:cTn id="30" dur="500"/>
                                        <p:tgtEl>
                                          <p:spTgt spid="13316">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316">
                                            <p:txEl>
                                              <p:pRg st="8" end="8"/>
                                            </p:txEl>
                                          </p:spTgt>
                                        </p:tgtEl>
                                        <p:attrNameLst>
                                          <p:attrName>style.visibility</p:attrName>
                                        </p:attrNameLst>
                                      </p:cBhvr>
                                      <p:to>
                                        <p:strVal val="visible"/>
                                      </p:to>
                                    </p:set>
                                    <p:animEffect transition="in" filter="dissolve">
                                      <p:cBhvr>
                                        <p:cTn id="33" dur="500"/>
                                        <p:tgtEl>
                                          <p:spTgt spid="13316">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316">
                                            <p:txEl>
                                              <p:pRg st="9" end="9"/>
                                            </p:txEl>
                                          </p:spTgt>
                                        </p:tgtEl>
                                        <p:attrNameLst>
                                          <p:attrName>style.visibility</p:attrName>
                                        </p:attrNameLst>
                                      </p:cBhvr>
                                      <p:to>
                                        <p:strVal val="visible"/>
                                      </p:to>
                                    </p:set>
                                    <p:animEffect transition="in" filter="dissolve">
                                      <p:cBhvr>
                                        <p:cTn id="36" dur="500"/>
                                        <p:tgtEl>
                                          <p:spTgt spid="13316">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316">
                                            <p:txEl>
                                              <p:pRg st="10" end="10"/>
                                            </p:txEl>
                                          </p:spTgt>
                                        </p:tgtEl>
                                        <p:attrNameLst>
                                          <p:attrName>style.visibility</p:attrName>
                                        </p:attrNameLst>
                                      </p:cBhvr>
                                      <p:to>
                                        <p:strVal val="visible"/>
                                      </p:to>
                                    </p:set>
                                    <p:animEffect transition="in" filter="dissolve">
                                      <p:cBhvr>
                                        <p:cTn id="39" dur="500"/>
                                        <p:tgtEl>
                                          <p:spTgt spid="13316">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316">
                                            <p:txEl>
                                              <p:pRg st="11" end="11"/>
                                            </p:txEl>
                                          </p:spTgt>
                                        </p:tgtEl>
                                        <p:attrNameLst>
                                          <p:attrName>style.visibility</p:attrName>
                                        </p:attrNameLst>
                                      </p:cBhvr>
                                      <p:to>
                                        <p:strVal val="visible"/>
                                      </p:to>
                                    </p:set>
                                    <p:animEffect transition="in" filter="dissolve">
                                      <p:cBhvr>
                                        <p:cTn id="42" dur="500"/>
                                        <p:tgtEl>
                                          <p:spTgt spid="13316">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3316">
                                            <p:txEl>
                                              <p:pRg st="12" end="12"/>
                                            </p:txEl>
                                          </p:spTgt>
                                        </p:tgtEl>
                                        <p:attrNameLst>
                                          <p:attrName>style.visibility</p:attrName>
                                        </p:attrNameLst>
                                      </p:cBhvr>
                                      <p:to>
                                        <p:strVal val="visible"/>
                                      </p:to>
                                    </p:set>
                                    <p:animEffect transition="in" filter="dissolve">
                                      <p:cBhvr>
                                        <p:cTn id="45" dur="500"/>
                                        <p:tgtEl>
                                          <p:spTgt spid="133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101600" y="33655"/>
            <a:ext cx="9117965" cy="6849110"/>
          </a:xfrm>
        </p:spPr>
        <p:txBody>
          <a:bodyPr vert="horz" wrap="square" lIns="91440" tIns="45720" rIns="91440" bIns="45720" numCol="1" anchor="t" anchorCtr="0" compatLnSpc="1"/>
          <a:lstStyle/>
          <a:p>
            <a:pPr marL="571500" marR="0" lvl="0" indent="-571500" algn="l" defTabSz="914400" rtl="0" eaLnBrk="1" fontAlgn="base" latinLnBrk="0" hangingPunct="1">
              <a:lnSpc>
                <a:spcPts val="4000"/>
              </a:lnSpc>
              <a:spcBef>
                <a:spcPts val="1800"/>
              </a:spcBef>
              <a:spcAft>
                <a:spcPct val="0"/>
              </a:spcAft>
              <a:buClr>
                <a:srgbClr val="FFC000"/>
              </a:buClr>
              <a:buSzPct val="100000"/>
              <a:buFont typeface="隶书" panose="02010509060101010101" pitchFamily="49" charset="-122"/>
              <a:buNone/>
              <a:defRPr/>
            </a:pPr>
            <a:r>
              <a:rPr kumimoji="0" lang="en-US" altLang="zh-CN"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V6</a:t>
            </a:r>
            <a:r>
              <a:rPr kumimoji="0" lang="zh-CN" altLang="en-US"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版架构</a:t>
            </a:r>
            <a:r>
              <a:rPr kumimoji="0" lang="zh-CN" altLang="en-US" sz="3600" b="1" i="0" u="none" strike="noStrike" kern="0" cap="none" spc="0" normalizeH="0" baseline="0" noProof="0" dirty="0">
                <a:ln>
                  <a:noFill/>
                </a:ln>
                <a:solidFill>
                  <a:srgbClr val="FFC000"/>
                </a:solidFill>
                <a:effectLst/>
                <a:uLnTx/>
                <a:uFillTx/>
                <a:latin typeface="+mj-lt"/>
                <a:ea typeface="宋体" panose="02010600030101010101" pitchFamily="2" charset="-122"/>
                <a:cs typeface="+mn-cs"/>
              </a:rPr>
              <a:t>  </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ARM11</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处理器采用该版架构</a:t>
            </a:r>
          </a:p>
          <a:p>
            <a:pPr marL="636905" marR="0" lvl="1" indent="-457200" algn="l" defTabSz="914400" rtl="0" eaLnBrk="1" latinLnBrk="0" hangingPunct="1">
              <a:lnSpc>
                <a:spcPct val="150000"/>
              </a:lnSpc>
              <a:spcBef>
                <a:spcPts val="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增加了多媒体功能扩展</a:t>
            </a:r>
            <a:r>
              <a:rPr kumimoji="0" lang="en-US" altLang="zh-CN" sz="2400" b="1" i="0" u="none" strike="noStrike" kern="0" cap="none" spc="0" normalizeH="0" baseline="0" noProof="0" dirty="0">
                <a:ln>
                  <a:noFill/>
                </a:ln>
                <a:solidFill>
                  <a:schemeClr val="tx1"/>
                </a:solidFill>
                <a:effectLst/>
                <a:uLnTx/>
                <a:uFillTx/>
                <a:latin typeface="+mj-lt"/>
                <a:ea typeface="宋体" panose="02010600030101010101" pitchFamily="2" charset="-122"/>
              </a:rPr>
              <a:t>SIMD</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，提高了嵌入式应用系统的音、视频处理能力</a:t>
            </a:r>
          </a:p>
          <a:p>
            <a:pPr marL="636905" marR="0" lvl="1" indent="-457200" algn="l" defTabSz="914400" rtl="0" eaLnBrk="1" latinLnBrk="0" hangingPunct="1">
              <a:lnSpc>
                <a:spcPct val="150000"/>
              </a:lnSpc>
              <a:spcBef>
                <a:spcPts val="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改进了内存管理</a:t>
            </a:r>
          </a:p>
          <a:p>
            <a:pPr marL="636905" marR="0" lvl="1" indent="-457200" algn="l" defTabSz="914400" rtl="0" eaLnBrk="1" latinLnBrk="0" hangingPunct="1">
              <a:lnSpc>
                <a:spcPct val="150000"/>
              </a:lnSpc>
              <a:spcBef>
                <a:spcPts val="0"/>
              </a:spcBef>
              <a:spcAft>
                <a:spcPct val="0"/>
              </a:spcAft>
              <a:buClr>
                <a:srgbClr val="000000"/>
              </a:buClr>
              <a:buSzPct val="100000"/>
              <a:buFont typeface="+mj-lt"/>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rPr>
              <a:t>改进了混合端与不对齐数据支持，使得小端系统支持大端数据</a:t>
            </a:r>
          </a:p>
          <a:p>
            <a:pPr marL="742950" marR="0" lvl="1" indent="-742950" algn="l" defTabSz="914400" rtl="0" eaLnBrk="1" latinLnBrk="0" hangingPunct="1">
              <a:lnSpc>
                <a:spcPct val="100000"/>
              </a:lnSpc>
              <a:spcBef>
                <a:spcPts val="0"/>
              </a:spcBef>
              <a:spcAft>
                <a:spcPct val="0"/>
              </a:spcAft>
              <a:buClr>
                <a:srgbClr val="FFC000"/>
              </a:buClr>
              <a:buSzPct val="100000"/>
              <a:buFont typeface="Comic Sans MS" panose="030F0702030302020204" pitchFamily="66" charset="0"/>
              <a:buNone/>
              <a:defRPr/>
            </a:pPr>
            <a:r>
              <a:rPr kumimoji="0" lang="zh-CN" altLang="en-US" sz="2800" b="1" i="0" strike="noStrike" kern="0" cap="none" spc="0" normalizeH="0" baseline="0" noProof="0" dirty="0">
                <a:ln>
                  <a:noFill/>
                </a:ln>
                <a:solidFill>
                  <a:srgbClr val="1E0FEF"/>
                </a:solidFill>
                <a:effectLst/>
                <a:uLnTx/>
                <a:uFillTx/>
                <a:latin typeface="+mj-lt"/>
                <a:ea typeface="宋体" panose="02010600030101010101" pitchFamily="2" charset="-122"/>
                <a:cs typeface="+mn-cs"/>
              </a:rPr>
              <a:t>V7版架构 </a:t>
            </a:r>
            <a:r>
              <a:rPr kumimoji="0" lang="zh-CN" altLang="en-US" sz="3600" b="1" i="0" u="none" strike="noStrike" kern="0" cap="none" spc="0" normalizeH="0" baseline="0" noProof="0" dirty="0">
                <a:ln>
                  <a:noFill/>
                </a:ln>
                <a:solidFill>
                  <a:srgbClr val="FFC000"/>
                </a:solidFill>
                <a:effectLst/>
                <a:uLnTx/>
                <a:uFillTx/>
                <a:latin typeface="+mj-lt"/>
                <a:ea typeface="宋体" panose="02010600030101010101" pitchFamily="2" charset="-122"/>
                <a:cs typeface="+mn-cs"/>
              </a:rPr>
              <a:t> </a:t>
            </a:r>
            <a:r>
              <a:rPr kumimoji="0" lang="en-US" altLang="zh-CN"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Cortex-A8</a:t>
            </a:r>
            <a:r>
              <a:rPr kumimoji="0" lang="zh-CN" altLang="en-US" sz="2400" b="1" i="0" u="none" strike="noStrike" kern="0" cap="none" spc="0" normalizeH="0" baseline="0" noProof="0" dirty="0">
                <a:ln>
                  <a:noFill/>
                </a:ln>
                <a:solidFill>
                  <a:srgbClr val="1E0FEF"/>
                </a:solidFill>
                <a:effectLst/>
                <a:uLnTx/>
                <a:uFillTx/>
                <a:latin typeface="+mj-lt"/>
                <a:ea typeface="宋体" panose="02010600030101010101" pitchFamily="2" charset="-122"/>
                <a:cs typeface="+mn-cs"/>
              </a:rPr>
              <a:t>处理器采用该版架构</a:t>
            </a:r>
          </a:p>
          <a:p>
            <a:pPr marL="624205" marR="0" lvl="1" indent="-444500" algn="l" defTabSz="914400" rtl="0" eaLnBrk="1" latinLnBrk="0" hangingPunct="1">
              <a:lnSpc>
                <a:spcPct val="100000"/>
              </a:lnSpc>
              <a:spcBef>
                <a:spcPts val="1800"/>
              </a:spcBef>
              <a:spcAft>
                <a:spcPct val="0"/>
              </a:spcAft>
              <a:buClr>
                <a:schemeClr val="bg1"/>
              </a:buClr>
              <a:buSzPct val="100000"/>
              <a:buFont typeface="Comic Sans MS" panose="030F0702030302020204" pitchFamily="66" charset="0"/>
              <a:buNone/>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ea"/>
              </a:rPr>
              <a:t> 2005年发布，采用Thumb-2技术。</a:t>
            </a:r>
          </a:p>
          <a:p>
            <a:pPr marL="0" marR="0" lvl="1" indent="-444500" algn="l" defTabSz="914400" rtl="0" eaLnBrk="1" latinLnBrk="0" hangingPunct="1">
              <a:lnSpc>
                <a:spcPct val="100000"/>
              </a:lnSpc>
              <a:spcBef>
                <a:spcPts val="1800"/>
              </a:spcBef>
              <a:spcAft>
                <a:spcPct val="0"/>
              </a:spcAft>
              <a:buClr>
                <a:schemeClr val="bg1"/>
              </a:buClr>
              <a:buSzPct val="100000"/>
              <a:buFont typeface="Comic Sans MS" panose="030F0702030302020204" pitchFamily="66" charset="0"/>
              <a:buNone/>
              <a:defRPr/>
            </a:pPr>
            <a:r>
              <a:rPr lang="zh-CN" altLang="en-US" noProof="0" dirty="0">
                <a:ln>
                  <a:noFill/>
                </a:ln>
                <a:solidFill>
                  <a:srgbClr val="1E0FEF"/>
                </a:solidFill>
                <a:effectLst/>
                <a:uLnTx/>
                <a:uFillTx/>
                <a:latin typeface="+mj-lt"/>
                <a:ea typeface="宋体" panose="02010600030101010101" pitchFamily="2" charset="-122"/>
                <a:cs typeface="+mn-cs"/>
                <a:sym typeface="+mn-ea"/>
              </a:rPr>
              <a:t>V</a:t>
            </a:r>
            <a:r>
              <a:rPr lang="en-US" altLang="zh-CN" noProof="0" dirty="0">
                <a:ln>
                  <a:noFill/>
                </a:ln>
                <a:solidFill>
                  <a:srgbClr val="1E0FEF"/>
                </a:solidFill>
                <a:effectLst/>
                <a:uLnTx/>
                <a:uFillTx/>
                <a:latin typeface="+mj-lt"/>
                <a:ea typeface="宋体" panose="02010600030101010101" pitchFamily="2" charset="-122"/>
                <a:cs typeface="+mn-cs"/>
                <a:sym typeface="+mn-ea"/>
              </a:rPr>
              <a:t>8</a:t>
            </a:r>
            <a:r>
              <a:rPr lang="zh-CN" altLang="en-US" noProof="0" dirty="0">
                <a:ln>
                  <a:noFill/>
                </a:ln>
                <a:solidFill>
                  <a:srgbClr val="1E0FEF"/>
                </a:solidFill>
                <a:effectLst/>
                <a:uLnTx/>
                <a:uFillTx/>
                <a:latin typeface="+mj-lt"/>
                <a:ea typeface="宋体" panose="02010600030101010101" pitchFamily="2" charset="-122"/>
                <a:cs typeface="+mn-cs"/>
                <a:sym typeface="+mn-ea"/>
              </a:rPr>
              <a:t>版架构</a:t>
            </a:r>
            <a:r>
              <a:rPr lang="en-US" altLang="zh-CN" noProof="0" dirty="0">
                <a:ln>
                  <a:noFill/>
                </a:ln>
                <a:solidFill>
                  <a:srgbClr val="1E0FEF"/>
                </a:solidFill>
                <a:effectLst/>
                <a:uLnTx/>
                <a:uFillTx/>
                <a:latin typeface="+mj-lt"/>
                <a:ea typeface="宋体" panose="02010600030101010101" pitchFamily="2" charset="-122"/>
                <a:cs typeface="+mn-cs"/>
                <a:sym typeface="+mn-ea"/>
              </a:rPr>
              <a:t> </a:t>
            </a:r>
            <a:r>
              <a:rPr lang="en-US" altLang="zh-CN" sz="2400" noProof="0" dirty="0">
                <a:ln>
                  <a:noFill/>
                </a:ln>
                <a:solidFill>
                  <a:srgbClr val="1E0FEF"/>
                </a:solidFill>
                <a:effectLst/>
                <a:uLnTx/>
                <a:uFillTx/>
                <a:latin typeface="+mj-lt"/>
                <a:ea typeface="宋体" panose="02010600030101010101" pitchFamily="2" charset="-122"/>
                <a:cs typeface="+mn-cs"/>
                <a:sym typeface="+mn-ea"/>
              </a:rPr>
              <a:t>Cortex-A32/35/53/57/72/73采用的是该架构</a:t>
            </a:r>
          </a:p>
          <a:p>
            <a:pPr marR="0" lvl="1" indent="-444500" algn="l" defTabSz="914400" rtl="0" eaLnBrk="1" latinLnBrk="0" hangingPunct="1">
              <a:lnSpc>
                <a:spcPct val="100000"/>
              </a:lnSpc>
              <a:spcBef>
                <a:spcPts val="1800"/>
              </a:spcBef>
              <a:buClr>
                <a:schemeClr val="bg1"/>
              </a:buClr>
              <a:buSzTx/>
              <a:buFont typeface="Comic Sans MS" panose="030F0702030302020204" pitchFamily="66" charset="0"/>
              <a:buNone/>
              <a:defRPr/>
            </a:pP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ea"/>
                <a:sym typeface="+mn-ea"/>
              </a:rPr>
              <a:t>  2011年发布，支持64位指令集</a:t>
            </a:r>
          </a:p>
          <a:p>
            <a:pPr marL="0" marR="0" lvl="1" indent="-444500" algn="l" defTabSz="914400" rtl="0" eaLnBrk="1" latinLnBrk="0" hangingPunct="1">
              <a:lnSpc>
                <a:spcPct val="100000"/>
              </a:lnSpc>
              <a:spcBef>
                <a:spcPts val="1800"/>
              </a:spcBef>
              <a:spcAft>
                <a:spcPct val="0"/>
              </a:spcAft>
              <a:buClr>
                <a:schemeClr val="bg1"/>
              </a:buClr>
              <a:buSzPct val="100000"/>
              <a:buFont typeface="Comic Sans MS" panose="030F0702030302020204" pitchFamily="66" charset="0"/>
              <a:buNone/>
              <a:defRPr/>
            </a:pPr>
            <a:r>
              <a:rPr lang="zh-CN" altLang="en-US" noProof="0" dirty="0">
                <a:ln>
                  <a:noFill/>
                </a:ln>
                <a:solidFill>
                  <a:srgbClr val="1E0FEF"/>
                </a:solidFill>
                <a:effectLst/>
                <a:uLnTx/>
                <a:uFillTx/>
                <a:latin typeface="+mj-lt"/>
                <a:ea typeface="宋体" panose="02010600030101010101" pitchFamily="2" charset="-122"/>
                <a:cs typeface="+mn-cs"/>
                <a:sym typeface="+mn-ea"/>
              </a:rPr>
              <a:t>V</a:t>
            </a:r>
            <a:r>
              <a:rPr lang="en-US" altLang="zh-CN" noProof="0" dirty="0">
                <a:ln>
                  <a:noFill/>
                </a:ln>
                <a:solidFill>
                  <a:srgbClr val="1E0FEF"/>
                </a:solidFill>
                <a:effectLst/>
                <a:uLnTx/>
                <a:uFillTx/>
                <a:latin typeface="+mj-lt"/>
                <a:ea typeface="宋体" panose="02010600030101010101" pitchFamily="2" charset="-122"/>
                <a:cs typeface="+mn-cs"/>
                <a:sym typeface="+mn-ea"/>
              </a:rPr>
              <a:t>9</a:t>
            </a:r>
            <a:r>
              <a:rPr lang="zh-CN" altLang="en-US" noProof="0" dirty="0">
                <a:ln>
                  <a:noFill/>
                </a:ln>
                <a:solidFill>
                  <a:srgbClr val="1E0FEF"/>
                </a:solidFill>
                <a:effectLst/>
                <a:uLnTx/>
                <a:uFillTx/>
                <a:latin typeface="+mj-lt"/>
                <a:ea typeface="宋体" panose="02010600030101010101" pitchFamily="2" charset="-122"/>
                <a:cs typeface="+mn-cs"/>
                <a:sym typeface="+mn-ea"/>
              </a:rPr>
              <a:t>版架构</a:t>
            </a:r>
            <a:r>
              <a:rPr lang="en-US" altLang="zh-CN" noProof="0" dirty="0">
                <a:ln>
                  <a:noFill/>
                </a:ln>
                <a:solidFill>
                  <a:srgbClr val="1E0FEF"/>
                </a:solidFill>
                <a:effectLst/>
                <a:uLnTx/>
                <a:uFillTx/>
                <a:latin typeface="+mj-lt"/>
                <a:ea typeface="宋体" panose="02010600030101010101" pitchFamily="2" charset="-122"/>
                <a:cs typeface="+mn-cs"/>
                <a:sym typeface="+mn-ea"/>
              </a:rPr>
              <a:t> </a:t>
            </a:r>
            <a:r>
              <a:rPr lang="en-US" altLang="zh-CN" sz="2400" noProof="0" dirty="0">
                <a:ln>
                  <a:noFill/>
                </a:ln>
                <a:solidFill>
                  <a:srgbClr val="1E0FEF"/>
                </a:solidFill>
                <a:effectLst/>
                <a:uLnTx/>
                <a:uFillTx/>
                <a:latin typeface="+mj-lt"/>
                <a:ea typeface="宋体" panose="02010600030101010101" pitchFamily="2" charset="-122"/>
                <a:cs typeface="+mn-cs"/>
                <a:sym typeface="+mn-ea"/>
              </a:rPr>
              <a:t>Cortex-X2/A710</a:t>
            </a:r>
            <a:endParaRPr lang="en-US" altLang="zh-CN" noProof="0" dirty="0">
              <a:ln>
                <a:noFill/>
              </a:ln>
              <a:solidFill>
                <a:srgbClr val="1E0FEF"/>
              </a:solidFill>
              <a:effectLst/>
              <a:uLnTx/>
              <a:uFillTx/>
              <a:latin typeface="+mj-lt"/>
              <a:ea typeface="宋体" panose="02010600030101010101" pitchFamily="2" charset="-122"/>
              <a:cs typeface="+mn-cs"/>
              <a:sym typeface="+mn-ea"/>
            </a:endParaRPr>
          </a:p>
          <a:p>
            <a:pPr marL="0" marR="0" lvl="1" indent="-444500" algn="l" defTabSz="914400" rtl="0" eaLnBrk="1" latinLnBrk="0" hangingPunct="1">
              <a:lnSpc>
                <a:spcPct val="100000"/>
              </a:lnSpc>
              <a:spcBef>
                <a:spcPts val="0"/>
              </a:spcBef>
              <a:spcAft>
                <a:spcPct val="0"/>
              </a:spcAft>
              <a:buClr>
                <a:schemeClr val="bg1"/>
              </a:buClr>
              <a:buSzPct val="100000"/>
              <a:buFont typeface="Comic Sans MS" panose="030F0702030302020204" pitchFamily="66" charset="0"/>
              <a:buNone/>
              <a:defRPr/>
            </a:pPr>
            <a:r>
              <a:rPr kumimoji="0" lang="en-US" altLang="zh-CN" sz="2800" b="1" i="0" u="none" strike="noStrike" kern="0" cap="none" spc="0" normalizeH="0" baseline="0" noProof="0" dirty="0">
                <a:ln>
                  <a:noFill/>
                </a:ln>
                <a:solidFill>
                  <a:srgbClr val="1E0FEF"/>
                </a:solidFill>
                <a:effectLst/>
                <a:uLnTx/>
                <a:uFillTx/>
                <a:latin typeface="+mj-lt"/>
                <a:ea typeface="宋体" panose="02010600030101010101" pitchFamily="2" charset="-122"/>
                <a:cs typeface="+mn-cs"/>
                <a:sym typeface="+mn-ea"/>
              </a:rPr>
              <a:t> </a:t>
            </a:r>
            <a:r>
              <a:rPr kumimoji="0" lang="zh-CN" altLang="en-US" sz="2400" b="1" i="0" u="none" strike="noStrike" kern="0" cap="none" spc="0" normalizeH="0" baseline="0" noProof="0" dirty="0">
                <a:ln>
                  <a:noFill/>
                </a:ln>
                <a:solidFill>
                  <a:schemeClr val="tx1"/>
                </a:solidFill>
                <a:effectLst/>
                <a:uLnTx/>
                <a:uFillTx/>
                <a:latin typeface="+mj-lt"/>
                <a:ea typeface="宋体" panose="02010600030101010101" pitchFamily="2" charset="-122"/>
                <a:cs typeface="+mn-ea"/>
                <a:sym typeface="+mn-ea"/>
              </a:rPr>
              <a:t> </a:t>
            </a:r>
            <a:r>
              <a:rPr lang="zh-CN" altLang="en-US" sz="2400" noProof="0" dirty="0">
                <a:ln>
                  <a:noFill/>
                </a:ln>
                <a:solidFill>
                  <a:schemeClr val="tx1"/>
                </a:solidFill>
                <a:effectLst/>
                <a:uLnTx/>
                <a:uFillTx/>
                <a:latin typeface="+mj-lt"/>
                <a:ea typeface="宋体" panose="02010600030101010101" pitchFamily="2" charset="-122"/>
                <a:cs typeface="+mn-ea"/>
                <a:sym typeface="+mn-ea"/>
              </a:rPr>
              <a:t>2021年发布,Armv9 架构在 Armv8 的基础，增添了针对矢量处理的 DSP、机器学习、安全等这三个技术特性。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dissolve">
                                      <p:cBhvr>
                                        <p:cTn id="7" dur="500"/>
                                        <p:tgtEl>
                                          <p:spTgt spid="1536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64">
                                            <p:txEl>
                                              <p:pRg st="1" end="1"/>
                                            </p:txEl>
                                          </p:spTgt>
                                        </p:tgtEl>
                                        <p:attrNameLst>
                                          <p:attrName>style.visibility</p:attrName>
                                        </p:attrNameLst>
                                      </p:cBhvr>
                                      <p:to>
                                        <p:strVal val="visible"/>
                                      </p:to>
                                    </p:set>
                                    <p:animEffect transition="in" filter="dissolve">
                                      <p:cBhvr>
                                        <p:cTn id="10" dur="500"/>
                                        <p:tgtEl>
                                          <p:spTgt spid="1536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animEffect transition="in" filter="dissolve">
                                      <p:cBhvr>
                                        <p:cTn id="13" dur="500"/>
                                        <p:tgtEl>
                                          <p:spTgt spid="1536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364">
                                            <p:txEl>
                                              <p:pRg st="3" end="3"/>
                                            </p:txEl>
                                          </p:spTgt>
                                        </p:tgtEl>
                                        <p:attrNameLst>
                                          <p:attrName>style.visibility</p:attrName>
                                        </p:attrNameLst>
                                      </p:cBhvr>
                                      <p:to>
                                        <p:strVal val="visible"/>
                                      </p:to>
                                    </p:set>
                                    <p:animEffect transition="in" filter="dissolve">
                                      <p:cBhvr>
                                        <p:cTn id="16" dur="500"/>
                                        <p:tgtEl>
                                          <p:spTgt spid="1536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364">
                                            <p:txEl>
                                              <p:pRg st="4" end="4"/>
                                            </p:txEl>
                                          </p:spTgt>
                                        </p:tgtEl>
                                        <p:attrNameLst>
                                          <p:attrName>style.visibility</p:attrName>
                                        </p:attrNameLst>
                                      </p:cBhvr>
                                      <p:to>
                                        <p:strVal val="visible"/>
                                      </p:to>
                                    </p:set>
                                    <p:animEffect transition="in" filter="dissolve">
                                      <p:cBhvr>
                                        <p:cTn id="21" dur="500"/>
                                        <p:tgtEl>
                                          <p:spTgt spid="1536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364">
                                            <p:txEl>
                                              <p:pRg st="5" end="5"/>
                                            </p:txEl>
                                          </p:spTgt>
                                        </p:tgtEl>
                                        <p:attrNameLst>
                                          <p:attrName>style.visibility</p:attrName>
                                        </p:attrNameLst>
                                      </p:cBhvr>
                                      <p:to>
                                        <p:strVal val="visible"/>
                                      </p:to>
                                    </p:set>
                                    <p:animEffect transition="in" filter="dissolve">
                                      <p:cBhvr>
                                        <p:cTn id="24" dur="500"/>
                                        <p:tgtEl>
                                          <p:spTgt spid="1536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animEffect transition="in" filter="dissolve">
                                      <p:cBhvr>
                                        <p:cTn id="27" dur="500"/>
                                        <p:tgtEl>
                                          <p:spTgt spid="1536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364">
                                            <p:txEl>
                                              <p:pRg st="7" end="7"/>
                                            </p:txEl>
                                          </p:spTgt>
                                        </p:tgtEl>
                                        <p:attrNameLst>
                                          <p:attrName>style.visibility</p:attrName>
                                        </p:attrNameLst>
                                      </p:cBhvr>
                                      <p:to>
                                        <p:strVal val="visible"/>
                                      </p:to>
                                    </p:set>
                                    <p:animEffect transition="in" filter="dissolve">
                                      <p:cBhvr>
                                        <p:cTn id="30" dur="500"/>
                                        <p:tgtEl>
                                          <p:spTgt spid="15364">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364">
                                            <p:txEl>
                                              <p:pRg st="8" end="8"/>
                                            </p:txEl>
                                          </p:spTgt>
                                        </p:tgtEl>
                                        <p:attrNameLst>
                                          <p:attrName>style.visibility</p:attrName>
                                        </p:attrNameLst>
                                      </p:cBhvr>
                                      <p:to>
                                        <p:strVal val="visible"/>
                                      </p:to>
                                    </p:set>
                                    <p:animEffect transition="in" filter="dissolve">
                                      <p:cBhvr>
                                        <p:cTn id="33" dur="500"/>
                                        <p:tgtEl>
                                          <p:spTgt spid="15364">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364">
                                            <p:txEl>
                                              <p:pRg st="9" end="9"/>
                                            </p:txEl>
                                          </p:spTgt>
                                        </p:tgtEl>
                                        <p:attrNameLst>
                                          <p:attrName>style.visibility</p:attrName>
                                        </p:attrNameLst>
                                      </p:cBhvr>
                                      <p:to>
                                        <p:strVal val="visible"/>
                                      </p:to>
                                    </p:set>
                                    <p:animEffect transition="in" filter="dissolve">
                                      <p:cBhvr>
                                        <p:cTn id="36" dur="500"/>
                                        <p:tgtEl>
                                          <p:spTgt spid="153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970" y="765175"/>
            <a:ext cx="8693785" cy="1630045"/>
          </a:xfrm>
          <a:prstGeom prst="rect">
            <a:avLst/>
          </a:prstGeom>
          <a:noFill/>
        </p:spPr>
        <p:txBody>
          <a:bodyPr wrap="square" rtlCol="0" anchor="t">
            <a:spAutoFit/>
          </a:bodyPr>
          <a:lstStyle/>
          <a:p>
            <a:pPr indent="457200"/>
            <a:r>
              <a:rPr lang="en-US" altLang="zh-CN"/>
              <a:t>2024</a:t>
            </a:r>
            <a:r>
              <a:rPr lang="zh-CN" altLang="en-US"/>
              <a:t>年</a:t>
            </a:r>
            <a:r>
              <a:rPr lang="en-US" altLang="zh-CN"/>
              <a:t>11</a:t>
            </a:r>
            <a:r>
              <a:rPr lang="zh-CN" altLang="en-US"/>
              <a:t>月</a:t>
            </a:r>
            <a:r>
              <a:rPr lang="en-US" altLang="zh-CN"/>
              <a:t>30</a:t>
            </a:r>
            <a:r>
              <a:rPr lang="zh-CN" altLang="en-US"/>
              <a:t>日，</a:t>
            </a:r>
            <a:r>
              <a:rPr lang="en-US" altLang="zh-CN"/>
              <a:t>ARM</a:t>
            </a:r>
            <a:r>
              <a:rPr lang="zh-CN" altLang="en-US"/>
              <a:t>公司隆重推出了其最新的</a:t>
            </a:r>
            <a:r>
              <a:rPr lang="en-US" altLang="zh-CN"/>
              <a:t>Armv9.5</a:t>
            </a:r>
            <a:r>
              <a:rPr lang="zh-CN" altLang="en-US"/>
              <a:t>架构，这一里程碑式的事件再次证明了</a:t>
            </a:r>
            <a:r>
              <a:rPr lang="en-US" altLang="zh-CN"/>
              <a:t>Arm</a:t>
            </a:r>
            <a:r>
              <a:rPr lang="zh-CN" altLang="en-US"/>
              <a:t>技术在不断进步。从公开资料中可以看出，</a:t>
            </a:r>
            <a:r>
              <a:rPr lang="en-US" altLang="zh-CN"/>
              <a:t>Armv9.5</a:t>
            </a:r>
            <a:r>
              <a:rPr lang="zh-CN" altLang="en-US"/>
              <a:t>架构的诞生不仅意味着该公司在性能、灵活性和可扩展性方面取得了新的突破，更是对当前市场需求及未来计算发展趋势的深刻洞察和积极响应。这一重要发布无疑将推动数据中心和自动驾驶等领域的技术创新与发展。</a:t>
            </a:r>
          </a:p>
        </p:txBody>
      </p:sp>
      <p:sp>
        <p:nvSpPr>
          <p:cNvPr id="3" name="文本框 2"/>
          <p:cNvSpPr txBox="1"/>
          <p:nvPr/>
        </p:nvSpPr>
        <p:spPr>
          <a:xfrm>
            <a:off x="539115" y="189230"/>
            <a:ext cx="8395335" cy="460375"/>
          </a:xfrm>
          <a:prstGeom prst="rect">
            <a:avLst/>
          </a:prstGeom>
          <a:noFill/>
        </p:spPr>
        <p:txBody>
          <a:bodyPr wrap="square" rtlCol="0" anchor="t">
            <a:spAutoFit/>
          </a:bodyPr>
          <a:lstStyle/>
          <a:p>
            <a:pPr marL="0" marR="0" lvl="1" indent="-444500" algn="l" defTabSz="914400" rtl="0" eaLnBrk="1" latinLnBrk="0" hangingPunct="1">
              <a:lnSpc>
                <a:spcPct val="100000"/>
              </a:lnSpc>
              <a:spcBef>
                <a:spcPts val="1800"/>
              </a:spcBef>
              <a:spcAft>
                <a:spcPct val="0"/>
              </a:spcAft>
              <a:buClr>
                <a:schemeClr val="bg1"/>
              </a:buClr>
              <a:buSzPct val="100000"/>
              <a:buFont typeface="Comic Sans MS" panose="030F0702030302020204" pitchFamily="66" charset="0"/>
              <a:buNone/>
              <a:defRPr/>
            </a:pPr>
            <a:r>
              <a:rPr lang="zh-CN" altLang="en-US" noProof="0" dirty="0">
                <a:ln>
                  <a:noFill/>
                </a:ln>
                <a:solidFill>
                  <a:srgbClr val="1E0FEF"/>
                </a:solidFill>
                <a:effectLst/>
                <a:uLnTx/>
                <a:uFillTx/>
                <a:latin typeface="+mj-lt"/>
                <a:sym typeface="+mn-ea"/>
              </a:rPr>
              <a:t>V</a:t>
            </a:r>
            <a:r>
              <a:rPr lang="en-US" altLang="zh-CN" noProof="0" dirty="0">
                <a:ln>
                  <a:noFill/>
                </a:ln>
                <a:solidFill>
                  <a:srgbClr val="1E0FEF"/>
                </a:solidFill>
                <a:effectLst/>
                <a:uLnTx/>
                <a:uFillTx/>
                <a:latin typeface="+mj-lt"/>
                <a:sym typeface="+mn-ea"/>
              </a:rPr>
              <a:t>9.5</a:t>
            </a:r>
            <a:r>
              <a:rPr lang="zh-CN" altLang="en-US" noProof="0" dirty="0">
                <a:ln>
                  <a:noFill/>
                </a:ln>
                <a:solidFill>
                  <a:srgbClr val="1E0FEF"/>
                </a:solidFill>
                <a:effectLst/>
                <a:uLnTx/>
                <a:uFillTx/>
                <a:latin typeface="+mj-lt"/>
                <a:sym typeface="+mn-ea"/>
              </a:rPr>
              <a:t>版架构</a:t>
            </a:r>
            <a:r>
              <a:rPr lang="en-US" altLang="zh-CN" noProof="0" dirty="0">
                <a:ln>
                  <a:noFill/>
                </a:ln>
                <a:solidFill>
                  <a:srgbClr val="1E0FEF"/>
                </a:solidFill>
                <a:effectLst/>
                <a:uLnTx/>
                <a:uFillTx/>
                <a:latin typeface="+mj-lt"/>
                <a:sym typeface="+mn-ea"/>
              </a:rPr>
              <a:t> </a:t>
            </a:r>
            <a:r>
              <a:rPr lang="en-US" altLang="zh-CN" sz="2400" noProof="0" dirty="0">
                <a:ln>
                  <a:noFill/>
                </a:ln>
                <a:solidFill>
                  <a:srgbClr val="1E0FEF"/>
                </a:solidFill>
                <a:effectLst/>
                <a:uLnTx/>
                <a:uFillTx/>
                <a:latin typeface="+mj-lt"/>
                <a:sym typeface="+mn-ea"/>
              </a:rPr>
              <a:t>Cortex-X3</a:t>
            </a:r>
            <a:r>
              <a:rPr lang="zh-CN" altLang="en-US" sz="2400" noProof="0" dirty="0">
                <a:ln>
                  <a:noFill/>
                </a:ln>
                <a:solidFill>
                  <a:srgbClr val="1E0FEF"/>
                </a:solidFill>
                <a:effectLst/>
                <a:uLnTx/>
                <a:uFillTx/>
                <a:latin typeface="+mj-lt"/>
                <a:sym typeface="+mn-ea"/>
              </a:rPr>
              <a:t>、</a:t>
            </a:r>
            <a:r>
              <a:rPr lang="en-US" altLang="zh-CN" sz="2400" noProof="0" dirty="0">
                <a:ln>
                  <a:noFill/>
                </a:ln>
                <a:solidFill>
                  <a:srgbClr val="1E0FEF"/>
                </a:solidFill>
                <a:effectLst/>
                <a:uLnTx/>
                <a:uFillTx/>
                <a:latin typeface="+mj-lt"/>
                <a:sym typeface="+mn-ea"/>
              </a:rPr>
              <a:t>A715</a:t>
            </a:r>
            <a:endParaRPr lang="zh-CN" altLang="en-US" sz="2400" noProof="0" dirty="0">
              <a:ln>
                <a:noFill/>
              </a:ln>
              <a:solidFill>
                <a:srgbClr val="1E0FEF"/>
              </a:solidFill>
              <a:effectLst/>
              <a:uLnTx/>
              <a:uFillTx/>
              <a:latin typeface="+mj-lt"/>
              <a:sym typeface="+mn-ea"/>
            </a:endParaRPr>
          </a:p>
        </p:txBody>
      </p:sp>
      <p:graphicFrame>
        <p:nvGraphicFramePr>
          <p:cNvPr id="4" name="对象 3"/>
          <p:cNvGraphicFramePr/>
          <p:nvPr/>
        </p:nvGraphicFramePr>
        <p:xfrm>
          <a:off x="1547495" y="2348865"/>
          <a:ext cx="6167755" cy="4414520"/>
        </p:xfrm>
        <a:graphic>
          <a:graphicData uri="http://schemas.openxmlformats.org/presentationml/2006/ole">
            <mc:AlternateContent xmlns:mc="http://schemas.openxmlformats.org/markup-compatibility/2006">
              <mc:Choice xmlns:v="urn:schemas-microsoft-com:vml" Requires="v">
                <p:oleObj spid="_x0000_s1026" r:id="rId3" imgW="6419850" imgH="4705350" progId="Paint.Picture">
                  <p:embed/>
                </p:oleObj>
              </mc:Choice>
              <mc:Fallback>
                <p:oleObj r:id="rId3" imgW="6419850" imgH="4705350" progId="Paint.Picture">
                  <p:embed/>
                  <p:pic>
                    <p:nvPicPr>
                      <p:cNvPr id="0" name="图片 4"/>
                      <p:cNvPicPr/>
                      <p:nvPr/>
                    </p:nvPicPr>
                    <p:blipFill>
                      <a:blip r:embed="rId4"/>
                      <a:stretch>
                        <a:fillRect/>
                      </a:stretch>
                    </p:blipFill>
                    <p:spPr>
                      <a:xfrm>
                        <a:off x="1547495" y="2348865"/>
                        <a:ext cx="6167755" cy="4414520"/>
                      </a:xfrm>
                      <a:prstGeom prst="rect">
                        <a:avLst/>
                      </a:prstGeom>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U5NzVhYjcyN2U2MTU0N2I3NjcxMWJjN2ZhODY0MjYifQ=="/>
</p:tagLst>
</file>

<file path=ppt/theme/theme1.xml><?xml version="1.0" encoding="utf-8"?>
<a:theme xmlns:a="http://schemas.openxmlformats.org/drawingml/2006/main" name="1_微处理器系统结构">
  <a:themeElements>
    <a:clrScheme name="1_微处理器系统结构 5">
      <a:dk1>
        <a:srgbClr val="000000"/>
      </a:dk1>
      <a:lt1>
        <a:srgbClr val="FFFFFF"/>
      </a:lt1>
      <a:dk2>
        <a:srgbClr val="000000"/>
      </a:dk2>
      <a:lt2>
        <a:srgbClr val="B2B2B2"/>
      </a:lt2>
      <a:accent1>
        <a:srgbClr val="28D025"/>
      </a:accent1>
      <a:accent2>
        <a:srgbClr val="05FF05"/>
      </a:accent2>
      <a:accent3>
        <a:srgbClr val="FFFFFF"/>
      </a:accent3>
      <a:accent4>
        <a:srgbClr val="000000"/>
      </a:accent4>
      <a:accent5>
        <a:srgbClr val="ACE4AC"/>
      </a:accent5>
      <a:accent6>
        <a:srgbClr val="04E704"/>
      </a:accent6>
      <a:hlink>
        <a:srgbClr val="CDFFCC"/>
      </a:hlink>
      <a:folHlink>
        <a:srgbClr val="EBFAEB"/>
      </a:folHlink>
    </a:clrScheme>
    <a:fontScheme name="1_微处理器系统结构">
      <a:majorFont>
        <a:latin typeface="Comic Sans MS"/>
        <a:ea typeface="隶书"/>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00FFCC"/>
          </a:solidFill>
          <a:miter lim="800000"/>
        </a:ln>
      </a:spPr>
      <a:bodyPr/>
      <a:lstStyle>
        <a:defPPr>
          <a:defRPr/>
        </a:defPPr>
      </a:lstStyle>
    </a:spDef>
  </a:objectDefaults>
  <a:extraClrSchemeLst>
    <a:extraClrScheme>
      <a:clrScheme name="1_微处理器系统结构 1">
        <a:dk1>
          <a:srgbClr val="2D2015"/>
        </a:dk1>
        <a:lt1>
          <a:srgbClr val="FFFFFF"/>
        </a:lt1>
        <a:dk2>
          <a:srgbClr val="698B69"/>
        </a:dk2>
        <a:lt2>
          <a:srgbClr val="FFFFFF"/>
        </a:lt2>
        <a:accent1>
          <a:srgbClr val="28D025"/>
        </a:accent1>
        <a:accent2>
          <a:srgbClr val="05FF05"/>
        </a:accent2>
        <a:accent3>
          <a:srgbClr val="B9C4B9"/>
        </a:accent3>
        <a:accent4>
          <a:srgbClr val="DADADA"/>
        </a:accent4>
        <a:accent5>
          <a:srgbClr val="ACE4AC"/>
        </a:accent5>
        <a:accent6>
          <a:srgbClr val="04E704"/>
        </a:accent6>
        <a:hlink>
          <a:srgbClr val="CDFFCC"/>
        </a:hlink>
        <a:folHlink>
          <a:srgbClr val="EBFAEB"/>
        </a:folHlink>
      </a:clrScheme>
      <a:clrMap bg1="dk2" tx1="lt1" bg2="dk1" tx2="lt2" accent1="accent1" accent2="accent2" accent3="accent3" accent4="accent4" accent5="accent5" accent6="accent6" hlink="hlink" folHlink="folHlink"/>
    </a:extraClrScheme>
    <a:extraClrScheme>
      <a:clrScheme name="1_微处理器系统结构 2">
        <a:dk1>
          <a:srgbClr val="2D2015"/>
        </a:dk1>
        <a:lt1>
          <a:srgbClr val="FFFFFF"/>
        </a:lt1>
        <a:dk2>
          <a:srgbClr val="698B69"/>
        </a:dk2>
        <a:lt2>
          <a:srgbClr val="FFFFFF"/>
        </a:lt2>
        <a:accent1>
          <a:srgbClr val="05A7FF"/>
        </a:accent1>
        <a:accent2>
          <a:srgbClr val="BEFF05"/>
        </a:accent2>
        <a:accent3>
          <a:srgbClr val="B9C4B9"/>
        </a:accent3>
        <a:accent4>
          <a:srgbClr val="DADADA"/>
        </a:accent4>
        <a:accent5>
          <a:srgbClr val="AAD0FF"/>
        </a:accent5>
        <a:accent6>
          <a:srgbClr val="ACE704"/>
        </a:accent6>
        <a:hlink>
          <a:srgbClr val="D1F0FF"/>
        </a:hlink>
        <a:folHlink>
          <a:srgbClr val="D2FFD1"/>
        </a:folHlink>
      </a:clrScheme>
      <a:clrMap bg1="dk2" tx1="lt1" bg2="dk1" tx2="lt2" accent1="accent1" accent2="accent2" accent3="accent3" accent4="accent4" accent5="accent5" accent6="accent6" hlink="hlink" folHlink="folHlink"/>
    </a:extraClrScheme>
    <a:extraClrScheme>
      <a:clrScheme name="1_微处理器系统结构 3">
        <a:dk1>
          <a:srgbClr val="2D2015"/>
        </a:dk1>
        <a:lt1>
          <a:srgbClr val="FFFFFF"/>
        </a:lt1>
        <a:dk2>
          <a:srgbClr val="698B69"/>
        </a:dk2>
        <a:lt2>
          <a:srgbClr val="FFFFFF"/>
        </a:lt2>
        <a:accent1>
          <a:srgbClr val="FF7F05"/>
        </a:accent1>
        <a:accent2>
          <a:srgbClr val="05FF05"/>
        </a:accent2>
        <a:accent3>
          <a:srgbClr val="B9C4B9"/>
        </a:accent3>
        <a:accent4>
          <a:srgbClr val="DADADA"/>
        </a:accent4>
        <a:accent5>
          <a:srgbClr val="FFC0AA"/>
        </a:accent5>
        <a:accent6>
          <a:srgbClr val="04E704"/>
        </a:accent6>
        <a:hlink>
          <a:srgbClr val="FFD1E9"/>
        </a:hlink>
        <a:folHlink>
          <a:srgbClr val="FFE9D1"/>
        </a:folHlink>
      </a:clrScheme>
      <a:clrMap bg1="dk2" tx1="lt1" bg2="dk1" tx2="lt2" accent1="accent1" accent2="accent2" accent3="accent3" accent4="accent4" accent5="accent5" accent6="accent6" hlink="hlink" folHlink="folHlink"/>
    </a:extraClrScheme>
    <a:extraClrScheme>
      <a:clrScheme name="1_微处理器系统结构 4">
        <a:dk1>
          <a:srgbClr val="2D2015"/>
        </a:dk1>
        <a:lt1>
          <a:srgbClr val="FFFFFF"/>
        </a:lt1>
        <a:dk2>
          <a:srgbClr val="698B69"/>
        </a:dk2>
        <a:lt2>
          <a:srgbClr val="FFFFFF"/>
        </a:lt2>
        <a:accent1>
          <a:srgbClr val="FF1F05"/>
        </a:accent1>
        <a:accent2>
          <a:srgbClr val="FFD605"/>
        </a:accent2>
        <a:accent3>
          <a:srgbClr val="B9C4B9"/>
        </a:accent3>
        <a:accent4>
          <a:srgbClr val="DADADA"/>
        </a:accent4>
        <a:accent5>
          <a:srgbClr val="FFABAA"/>
        </a:accent5>
        <a:accent6>
          <a:srgbClr val="E7C204"/>
        </a:accent6>
        <a:hlink>
          <a:srgbClr val="DAD1FF"/>
        </a:hlink>
        <a:folHlink>
          <a:srgbClr val="D2FFD1"/>
        </a:folHlink>
      </a:clrScheme>
      <a:clrMap bg1="dk2" tx1="lt1" bg2="dk1" tx2="lt2" accent1="accent1" accent2="accent2" accent3="accent3" accent4="accent4" accent5="accent5" accent6="accent6" hlink="hlink" folHlink="folHlink"/>
    </a:extraClrScheme>
    <a:extraClrScheme>
      <a:clrScheme name="1_微处理器系统结构 5">
        <a:dk1>
          <a:srgbClr val="000000"/>
        </a:dk1>
        <a:lt1>
          <a:srgbClr val="FFFFFF"/>
        </a:lt1>
        <a:dk2>
          <a:srgbClr val="000000"/>
        </a:dk2>
        <a:lt2>
          <a:srgbClr val="B2B2B2"/>
        </a:lt2>
        <a:accent1>
          <a:srgbClr val="28D025"/>
        </a:accent1>
        <a:accent2>
          <a:srgbClr val="05FF05"/>
        </a:accent2>
        <a:accent3>
          <a:srgbClr val="FFFFFF"/>
        </a:accent3>
        <a:accent4>
          <a:srgbClr val="000000"/>
        </a:accent4>
        <a:accent5>
          <a:srgbClr val="ACE4AC"/>
        </a:accent5>
        <a:accent6>
          <a:srgbClr val="04E704"/>
        </a:accent6>
        <a:hlink>
          <a:srgbClr val="CDFFCC"/>
        </a:hlink>
        <a:folHlink>
          <a:srgbClr val="EBFAEB"/>
        </a:folHlink>
      </a:clrScheme>
      <a:clrMap bg1="lt1" tx1="dk1" bg2="lt2" tx2="dk2" accent1="accent1" accent2="accent2" accent3="accent3" accent4="accent4" accent5="accent5" accent6="accent6" hlink="hlink" folHlink="folHlink"/>
    </a:extraClrScheme>
    <a:extraClrScheme>
      <a:clrScheme name="1_微处理器系统结构 6">
        <a:dk1>
          <a:srgbClr val="000000"/>
        </a:dk1>
        <a:lt1>
          <a:srgbClr val="FFFFFF"/>
        </a:lt1>
        <a:dk2>
          <a:srgbClr val="000000"/>
        </a:dk2>
        <a:lt2>
          <a:srgbClr val="B2B2B2"/>
        </a:lt2>
        <a:accent1>
          <a:srgbClr val="05A7FF"/>
        </a:accent1>
        <a:accent2>
          <a:srgbClr val="BEFF05"/>
        </a:accent2>
        <a:accent3>
          <a:srgbClr val="FFFFFF"/>
        </a:accent3>
        <a:accent4>
          <a:srgbClr val="000000"/>
        </a:accent4>
        <a:accent5>
          <a:srgbClr val="AAD0FF"/>
        </a:accent5>
        <a:accent6>
          <a:srgbClr val="ACE704"/>
        </a:accent6>
        <a:hlink>
          <a:srgbClr val="D1F0FF"/>
        </a:hlink>
        <a:folHlink>
          <a:srgbClr val="D2FFD1"/>
        </a:folHlink>
      </a:clrScheme>
      <a:clrMap bg1="lt1" tx1="dk1" bg2="lt2" tx2="dk2" accent1="accent1" accent2="accent2" accent3="accent3" accent4="accent4" accent5="accent5" accent6="accent6" hlink="hlink" folHlink="folHlink"/>
    </a:extraClrScheme>
    <a:extraClrScheme>
      <a:clrScheme name="1_微处理器系统结构 7">
        <a:dk1>
          <a:srgbClr val="000000"/>
        </a:dk1>
        <a:lt1>
          <a:srgbClr val="FFFFFF"/>
        </a:lt1>
        <a:dk2>
          <a:srgbClr val="000000"/>
        </a:dk2>
        <a:lt2>
          <a:srgbClr val="B2B2B2"/>
        </a:lt2>
        <a:accent1>
          <a:srgbClr val="FF7F05"/>
        </a:accent1>
        <a:accent2>
          <a:srgbClr val="05FF05"/>
        </a:accent2>
        <a:accent3>
          <a:srgbClr val="FFFFFF"/>
        </a:accent3>
        <a:accent4>
          <a:srgbClr val="000000"/>
        </a:accent4>
        <a:accent5>
          <a:srgbClr val="FFC0AA"/>
        </a:accent5>
        <a:accent6>
          <a:srgbClr val="04E704"/>
        </a:accent6>
        <a:hlink>
          <a:srgbClr val="FFD1E9"/>
        </a:hlink>
        <a:folHlink>
          <a:srgbClr val="FFE9D1"/>
        </a:folHlink>
      </a:clrScheme>
      <a:clrMap bg1="lt1" tx1="dk1" bg2="lt2" tx2="dk2" accent1="accent1" accent2="accent2" accent3="accent3" accent4="accent4" accent5="accent5" accent6="accent6" hlink="hlink" folHlink="folHlink"/>
    </a:extraClrScheme>
    <a:extraClrScheme>
      <a:clrScheme name="1_微处理器系统结构 8">
        <a:dk1>
          <a:srgbClr val="000000"/>
        </a:dk1>
        <a:lt1>
          <a:srgbClr val="FFFFFF"/>
        </a:lt1>
        <a:dk2>
          <a:srgbClr val="000000"/>
        </a:dk2>
        <a:lt2>
          <a:srgbClr val="B2B2B2"/>
        </a:lt2>
        <a:accent1>
          <a:srgbClr val="FF1F05"/>
        </a:accent1>
        <a:accent2>
          <a:srgbClr val="FFD605"/>
        </a:accent2>
        <a:accent3>
          <a:srgbClr val="FFFFFF"/>
        </a:accent3>
        <a:accent4>
          <a:srgbClr val="000000"/>
        </a:accent4>
        <a:accent5>
          <a:srgbClr val="FFABAA"/>
        </a:accent5>
        <a:accent6>
          <a:srgbClr val="E7C204"/>
        </a:accent6>
        <a:hlink>
          <a:srgbClr val="DAD1FF"/>
        </a:hlink>
        <a:folHlink>
          <a:srgbClr val="D2FFD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5966</Words>
  <Application>Microsoft Office PowerPoint</Application>
  <PresentationFormat>全屏显示(4:3)</PresentationFormat>
  <Paragraphs>1100</Paragraphs>
  <Slides>46</Slides>
  <Notes>44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2" baseType="lpstr">
      <vt:lpstr>黑体</vt:lpstr>
      <vt:lpstr>华文行楷</vt:lpstr>
      <vt:lpstr>华文宋体</vt:lpstr>
      <vt:lpstr>华文新魏</vt:lpstr>
      <vt:lpstr>隶书</vt:lpstr>
      <vt:lpstr>宋体</vt:lpstr>
      <vt:lpstr>Arial</vt:lpstr>
      <vt:lpstr>Calibri</vt:lpstr>
      <vt:lpstr>Comic Sans MS</vt:lpstr>
      <vt:lpstr>Courier New</vt:lpstr>
      <vt:lpstr>Symbol</vt:lpstr>
      <vt:lpstr>Times New Roman</vt:lpstr>
      <vt:lpstr>Wingdings</vt:lpstr>
      <vt:lpstr>1_微处理器系统结构</vt:lpstr>
      <vt:lpstr>Bitmap Image</vt:lpstr>
      <vt:lpstr>Microsoft Word Picture</vt:lpstr>
      <vt:lpstr>第7章  ARM微处理器编程模型</vt:lpstr>
      <vt:lpstr>PowerPoint 演示文稿</vt:lpstr>
      <vt:lpstr>ARM的应用领域</vt:lpstr>
      <vt:lpstr>ARM体系结构的特点</vt:lpstr>
      <vt:lpstr>ARM体系结构的版本</vt:lpstr>
      <vt:lpstr>PowerPoint 演示文稿</vt:lpstr>
      <vt:lpstr>PowerPoint 演示文稿</vt:lpstr>
      <vt:lpstr>PowerPoint 演示文稿</vt:lpstr>
      <vt:lpstr>PowerPoint 演示文稿</vt:lpstr>
      <vt:lpstr>ARM处理器核、处理器及芯片产品</vt:lpstr>
      <vt:lpstr>PowerPoint 演示文稿</vt:lpstr>
      <vt:lpstr>PowerPoint 演示文稿</vt:lpstr>
      <vt:lpstr>PowerPoint 演示文稿</vt:lpstr>
      <vt:lpstr>ARM处理器（核）命名规则</vt:lpstr>
      <vt:lpstr>ARM处理器（核）简介</vt:lpstr>
      <vt:lpstr>PowerPoint 演示文稿</vt:lpstr>
      <vt:lpstr>PowerPoint 演示文稿</vt:lpstr>
      <vt:lpstr>PowerPoint 演示文稿</vt:lpstr>
      <vt:lpstr>ARM处理器的工作状态</vt:lpstr>
      <vt:lpstr>ARM处理器工作状态的切换</vt:lpstr>
      <vt:lpstr>ARM处理器的运行模式</vt:lpstr>
      <vt:lpstr>PowerPoint 演示文稿</vt:lpstr>
      <vt:lpstr>R14（LR）寄存器与子程序调用</vt:lpstr>
      <vt:lpstr>R14（LR）寄存器与异常处理</vt:lpstr>
      <vt:lpstr>R15（PC）寄存器的读操作</vt:lpstr>
      <vt:lpstr>R15（PC）寄存器的写操作</vt:lpstr>
      <vt:lpstr>程序状态寄存器PSR</vt:lpstr>
      <vt:lpstr>程序状态寄存器CPSR模式位设置表</vt:lpstr>
      <vt:lpstr>Thumb状态与ARM状态的寄存器映射关系</vt:lpstr>
      <vt:lpstr>异常exception</vt:lpstr>
      <vt:lpstr>复位异常Reset</vt:lpstr>
      <vt:lpstr>中止异常Abort</vt:lpstr>
      <vt:lpstr>中断异常（IRQ、FIQ）</vt:lpstr>
      <vt:lpstr>未定义指令异常</vt:lpstr>
      <vt:lpstr>软件中断异常（SWI）</vt:lpstr>
      <vt:lpstr>PowerPoint 演示文稿</vt:lpstr>
      <vt:lpstr>异常响应过程</vt:lpstr>
      <vt:lpstr>PowerPoint 演示文稿</vt:lpstr>
      <vt:lpstr>异常返回（退出）过程</vt:lpstr>
      <vt:lpstr>PowerPoint 演示文稿</vt:lpstr>
      <vt:lpstr>用堆栈处理异常的入口和出口</vt:lpstr>
      <vt:lpstr>PowerPoint 演示文稿</vt:lpstr>
      <vt:lpstr>ARM支持的数据类型</vt:lpstr>
      <vt:lpstr>数据存储格式</vt:lpstr>
      <vt:lpstr>存储器映射的I/O</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微处理器系统结构与嵌入式系统设计</dc:title>
  <dc:creator>xxx</dc:creator>
  <cp:lastModifiedBy>Administrator</cp:lastModifiedBy>
  <cp:revision>518</cp:revision>
  <dcterms:created xsi:type="dcterms:W3CDTF">2009-08-13T04:16:00Z</dcterms:created>
  <dcterms:modified xsi:type="dcterms:W3CDTF">2025-05-15T08:45:33Z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C625A253435A4725ABA62A44BF500B94_12</vt:lpwstr>
  </property>
</Properties>
</file>