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68" r:id="rId2"/>
    <p:sldId id="448" r:id="rId3"/>
    <p:sldId id="478" r:id="rId4"/>
    <p:sldId id="479" r:id="rId5"/>
    <p:sldId id="480" r:id="rId6"/>
    <p:sldId id="481" r:id="rId7"/>
    <p:sldId id="482" r:id="rId8"/>
    <p:sldId id="483" r:id="rId9"/>
    <p:sldId id="484" r:id="rId10"/>
    <p:sldId id="453" r:id="rId11"/>
    <p:sldId id="281" r:id="rId12"/>
    <p:sldId id="294" r:id="rId13"/>
    <p:sldId id="459" r:id="rId14"/>
    <p:sldId id="362" r:id="rId15"/>
    <p:sldId id="363" r:id="rId16"/>
    <p:sldId id="489" r:id="rId17"/>
    <p:sldId id="488" r:id="rId18"/>
    <p:sldId id="460" r:id="rId19"/>
    <p:sldId id="345" r:id="rId20"/>
    <p:sldId id="461" r:id="rId21"/>
    <p:sldId id="393" r:id="rId22"/>
    <p:sldId id="394" r:id="rId23"/>
    <p:sldId id="463" r:id="rId24"/>
    <p:sldId id="465" r:id="rId25"/>
    <p:sldId id="464" r:id="rId26"/>
    <p:sldId id="485" r:id="rId27"/>
    <p:sldId id="462" r:id="rId28"/>
    <p:sldId id="467" r:id="rId29"/>
    <p:sldId id="487" r:id="rId30"/>
    <p:sldId id="466" r:id="rId31"/>
    <p:sldId id="493" r:id="rId32"/>
    <p:sldId id="468" r:id="rId33"/>
    <p:sldId id="470" r:id="rId34"/>
    <p:sldId id="491" r:id="rId35"/>
    <p:sldId id="471" r:id="rId36"/>
    <p:sldId id="472" r:id="rId37"/>
    <p:sldId id="473" r:id="rId38"/>
    <p:sldId id="474" r:id="rId39"/>
    <p:sldId id="475" r:id="rId40"/>
    <p:sldId id="446" r:id="rId41"/>
    <p:sldId id="447" r:id="rId42"/>
    <p:sldId id="477" r:id="rId43"/>
    <p:sldId id="492" r:id="rId44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34"/>
    <p:restoredTop sz="39146"/>
  </p:normalViewPr>
  <p:slideViewPr>
    <p:cSldViewPr showGuides="1">
      <p:cViewPr varScale="1">
        <p:scale>
          <a:sx n="74" d="100"/>
          <a:sy n="74" d="100"/>
        </p:scale>
        <p:origin x="789" y="36"/>
      </p:cViewPr>
      <p:guideLst>
        <p:guide orient="horz" pos="864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200" d="100"/>
        <a:sy n="200" d="100"/>
      </p:scale>
      <p:origin x="0" y="16882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</a:ln>
        </p:spPr>
        <p:txBody>
          <a:bodyPr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0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14345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46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143000"/>
          </a:xfrm>
        </p:spPr>
        <p:txBody>
          <a:bodyPr anchorCtr="1"/>
          <a:lstStyle>
            <a:lvl1pPr algn="ctr">
              <a:defRPr sz="4400" b="1"/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en-US" noProof="0" dirty="0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09700" y="2781300"/>
            <a:ext cx="6400800" cy="2514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  <a:endParaRPr lang="en-US" noProof="0" dirty="0"/>
          </a:p>
        </p:txBody>
      </p:sp>
      <p:sp>
        <p:nvSpPr>
          <p:cNvPr id="11" name="Rectangle 3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6" name="组合 7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23561" name="图片 8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62" name="图片 9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09650"/>
            <a:ext cx="7772400" cy="146685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590800"/>
            <a:ext cx="7772400" cy="3181350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1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80" name="组合 7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24585" name="图片 8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4586" name="图片 9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104900"/>
            <a:ext cx="1943100" cy="4667250"/>
          </a:xfrm>
        </p:spPr>
        <p:txBody>
          <a:bodyPr vert="eaVert"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104900"/>
            <a:ext cx="5676900" cy="46672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图片 7" descr="YYYY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375"/>
            <a:ext cx="9144000" cy="4286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5365" name="组合 9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15370" name="图片 10" descr="java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5371" name="图片 11" descr="CQUT_logo  320×320.jp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400"/>
            <a:ext cx="7772400" cy="1079500"/>
          </a:xfrm>
        </p:spPr>
        <p:txBody>
          <a:bodyPr/>
          <a:lstStyle>
            <a:lvl1pPr>
              <a:defRPr sz="40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zh-CN" altLang="en-US" noProof="0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219700"/>
          </a:xfrm>
        </p:spPr>
        <p:txBody>
          <a:bodyPr/>
          <a:lstStyle>
            <a:lvl1pPr algn="just">
              <a:defRPr sz="2800"/>
            </a:lvl1pPr>
            <a:lvl2pPr algn="just">
              <a:defRPr sz="2400"/>
            </a:lvl2pPr>
            <a:lvl3pPr algn="just">
              <a:defRPr sz="2000"/>
            </a:lvl3pPr>
            <a:lvl4pPr algn="just">
              <a:defRPr sz="1800"/>
            </a:lvl4pPr>
            <a:lvl5pPr algn="just"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12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8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16393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394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57300"/>
            <a:ext cx="7886700" cy="1714500"/>
          </a:xfrm>
        </p:spPr>
        <p:txBody>
          <a:bodyPr anchorCtr="1"/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009900"/>
            <a:ext cx="7886700" cy="3079751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2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17417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7418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"/>
            <a:ext cx="7772400" cy="11049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552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  <a:p>
            <a:pPr lvl="0"/>
            <a:endParaRPr lang="en-US" alt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2"/>
          </p:nvPr>
        </p:nvSpPr>
        <p:spPr>
          <a:xfrm>
            <a:off x="4648200" y="1219200"/>
            <a:ext cx="3810000" cy="4552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  <a:p>
            <a:pPr lvl="0"/>
            <a:endParaRPr lang="en-US" altLang="en-US" dirty="0"/>
          </a:p>
        </p:txBody>
      </p:sp>
      <p:sp>
        <p:nvSpPr>
          <p:cNvPr id="11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6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18441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8442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8100"/>
            <a:ext cx="7886700" cy="93027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028700"/>
            <a:ext cx="3868737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28700"/>
            <a:ext cx="3887788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2"/>
          </p:nvPr>
        </p:nvSpPr>
        <p:spPr>
          <a:xfrm>
            <a:off x="4648200" y="1866900"/>
            <a:ext cx="3810000" cy="4552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  <a:p>
            <a:pPr lvl="0"/>
            <a:endParaRPr lang="en-US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647700" y="1866900"/>
            <a:ext cx="3810000" cy="4552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  <a:p>
            <a:pPr lvl="0"/>
            <a:endParaRPr lang="en-US" altLang="en-US" dirty="0"/>
          </a:p>
        </p:txBody>
      </p:sp>
      <p:sp>
        <p:nvSpPr>
          <p:cNvPr id="11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0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19465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9466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"/>
            <a:ext cx="7772400" cy="89535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1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4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20489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490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1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8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21513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1514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952500"/>
            <a:ext cx="2949575" cy="11049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Rectangle 32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2" name="组合 5"/>
          <p:cNvGrpSpPr/>
          <p:nvPr/>
        </p:nvGrpSpPr>
        <p:grpSpPr>
          <a:xfrm>
            <a:off x="7810500" y="152400"/>
            <a:ext cx="1219200" cy="647700"/>
            <a:chOff x="5600700" y="1943100"/>
            <a:chExt cx="1219200" cy="647700"/>
          </a:xfrm>
        </p:grpSpPr>
        <p:pic>
          <p:nvPicPr>
            <p:cNvPr id="22537" name="图片 6" descr="java 320×320.jp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1722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538" name="图片 7" descr="CQUT_logo  320×320.jp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600700" y="1943100"/>
              <a:ext cx="647700" cy="6477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952500"/>
            <a:ext cx="2949575" cy="11049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Rectangle 32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/>
          <a:lstStyle/>
          <a:p>
            <a:pPr algn="r">
              <a:buNone/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‹#›</a:t>
            </a:fld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5" descr="YYYYY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6429375"/>
            <a:ext cx="9144000" cy="428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5" name="Rectangle 30"/>
          <p:cNvSpPr>
            <a:spLocks noGrp="1"/>
          </p:cNvSpPr>
          <p:nvPr>
            <p:ph type="title"/>
          </p:nvPr>
        </p:nvSpPr>
        <p:spPr>
          <a:xfrm>
            <a:off x="685800" y="1009650"/>
            <a:ext cx="7772400" cy="24574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13316" name="Rectangle 31"/>
          <p:cNvSpPr>
            <a:spLocks noGrp="1"/>
          </p:cNvSpPr>
          <p:nvPr>
            <p:ph type="body" idx="1"/>
          </p:nvPr>
        </p:nvSpPr>
        <p:spPr>
          <a:xfrm>
            <a:off x="685800" y="3581400"/>
            <a:ext cx="7772400" cy="21907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eaLnBrk="0" hangingPunct="0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13319" name="图片 7" descr="PPT新页眉 949×95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039225" cy="9048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.armstrong.edu/liang/javaslidenote.doc" TargetMode="External"/><Relationship Id="rId3" Type="http://schemas.openxmlformats.org/officeDocument/2006/relationships/oleObject" Target="../embeddings/oleObject3.bin"/><Relationship Id="rId7" Type="http://schemas.openxmlformats.org/officeDocument/2006/relationships/hyperlink" Target="http://www.cs.armstrong.edu/liang/intro10e/html/ComputeAngle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exe/ComputeAngles.bat" TargetMode="External"/><Relationship Id="rId5" Type="http://schemas.openxmlformats.org/officeDocument/2006/relationships/hyperlink" Target="html/ComputeAngles.html" TargetMode="Externa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ml/GuessBirthday.html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armstrong.edu/liang/intro10e/html/GuessBirthday.html" TargetMode="External"/><Relationship Id="rId5" Type="http://schemas.openxmlformats.org/officeDocument/2006/relationships/image" Target="../media/image23.wmf"/><Relationship Id="rId4" Type="http://schemas.openxmlformats.org/officeDocument/2006/relationships/hyperlink" Target="html/GuessBirthday.bat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ml/HexDigit2Dec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armstrong.edu/liang/intro10e/html/HexDigit2Dec.html" TargetMode="External"/><Relationship Id="rId4" Type="http://schemas.openxmlformats.org/officeDocument/2006/relationships/hyperlink" Target="html/HexDigit2Dec.ba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ml/FormatDemo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armstrong.edu/liang/intro10e/html/FormatDemo.html" TargetMode="External"/><Relationship Id="rId4" Type="http://schemas.openxmlformats.org/officeDocument/2006/relationships/hyperlink" Target="html/FormatDemo.bat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1447800"/>
            <a:ext cx="8115300" cy="1143000"/>
          </a:xfrm>
        </p:spPr>
        <p:txBody>
          <a:bodyPr vert="horz" wrap="square" lIns="92075" tIns="46038" rIns="92075" bIns="46038" numCol="1" anchor="ctr" anchorCtr="1" compatLnSpc="1"/>
          <a:lstStyle/>
          <a:p>
            <a:pPr eaLnBrk="1" hangingPunct="1">
              <a:buClrTx/>
              <a:buSzTx/>
              <a:buFontTx/>
            </a:pPr>
            <a:r>
              <a:rPr lang="zh-CN" altLang="en-US" kern="1200" dirty="0"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宋体" panose="02010600030101010101" pitchFamily="2" charset="-122"/>
                <a:cs typeface="+mj-cs"/>
              </a:rPr>
              <a:t>第</a:t>
            </a:r>
            <a:r>
              <a:rPr lang="en-US" altLang="zh-CN" kern="1200" dirty="0"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宋体" panose="02010600030101010101" pitchFamily="2" charset="-122"/>
                <a:cs typeface="+mj-cs"/>
              </a:rPr>
              <a:t>4</a:t>
            </a:r>
            <a:r>
              <a:rPr lang="zh-CN" altLang="en-US" kern="1200" dirty="0"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宋体" panose="02010600030101010101" pitchFamily="2" charset="-122"/>
                <a:cs typeface="+mj-cs"/>
              </a:rPr>
              <a:t>章 数学函数、字符和字符串</a:t>
            </a:r>
            <a:endParaRPr lang="en-US" altLang="en-US" kern="1200" dirty="0"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5604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FC931A-AC0F-3388-C738-0CA99630E37B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LID4096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示例学习</a:t>
            </a:r>
            <a:r>
              <a:rPr lang="en-US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: 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计算三角形角度</a:t>
            </a:r>
            <a:r>
              <a:rPr lang="en-US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 </a:t>
            </a:r>
          </a:p>
        </p:txBody>
      </p:sp>
      <p:sp>
        <p:nvSpPr>
          <p:cNvPr id="2052" name="Rectangle 6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编写一个程序，提示用户输入三角形三个顶点的坐标，分别计算并显示对应的三个角的度数。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053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10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054" name="Rectangle 3"/>
          <p:cNvSpPr/>
          <p:nvPr/>
        </p:nvSpPr>
        <p:spPr>
          <a:xfrm>
            <a:off x="0" y="26225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055" name="Rectangle 4"/>
          <p:cNvSpPr/>
          <p:nvPr/>
        </p:nvSpPr>
        <p:spPr>
          <a:xfrm>
            <a:off x="0" y="270033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056" name="Rectangle 5"/>
          <p:cNvSpPr/>
          <p:nvPr/>
        </p:nvSpPr>
        <p:spPr>
          <a:xfrm>
            <a:off x="0" y="28336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057" name="Rectangle 8"/>
          <p:cNvSpPr/>
          <p:nvPr/>
        </p:nvSpPr>
        <p:spPr>
          <a:xfrm>
            <a:off x="0" y="278606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/>
        </p:nvGraphicFramePr>
        <p:xfrm>
          <a:off x="466725" y="1254125"/>
          <a:ext cx="8410575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078095" imgH="1153160" progId="Word.Picture.8">
                  <p:embed/>
                </p:oleObj>
              </mc:Choice>
              <mc:Fallback>
                <p:oleObj r:id="rId3" imgW="5078095" imgH="1153160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6725" y="1254125"/>
                        <a:ext cx="8410575" cy="1908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505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727450" y="5772150"/>
            <a:ext cx="3455988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+mn-cs"/>
                <a:hlinkClick r:id="rId5" action="ppaction://program"/>
              </a:rPr>
              <a:t>ComputeAngles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9" name="AutoShape 10">
            <a:hlinkClick r:id="rId6" action="ppaction://program"/>
          </p:cNvPr>
          <p:cNvSpPr/>
          <p:nvPr/>
        </p:nvSpPr>
        <p:spPr>
          <a:xfrm>
            <a:off x="7413625" y="5772150"/>
            <a:ext cx="1295400" cy="5334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/>
          <a:p>
            <a:pPr algn="ctr"/>
            <a:r>
              <a:rPr lang="en-US" altLang="en-US" dirty="0">
                <a:latin typeface="Book Antiqua" panose="02040602050305030304" pitchFamily="18" charset="0"/>
              </a:rPr>
              <a:t>Run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060" name="AutoShape 11">
            <a:hlinkClick r:id="rId7"/>
          </p:cNvPr>
          <p:cNvSpPr/>
          <p:nvPr/>
        </p:nvSpPr>
        <p:spPr>
          <a:xfrm>
            <a:off x="3151188" y="5734050"/>
            <a:ext cx="468312" cy="576263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061" name="Rectangle 11"/>
          <p:cNvSpPr/>
          <p:nvPr/>
        </p:nvSpPr>
        <p:spPr>
          <a:xfrm>
            <a:off x="269875" y="4927600"/>
            <a:ext cx="6797675" cy="563563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lIns="92075" tIns="46038" rIns="92075" bIns="46038"/>
          <a:lstStyle/>
          <a:p>
            <a:pPr marL="116205" indent="-116205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重要提示</a:t>
            </a:r>
            <a:r>
              <a:rPr lang="en-US" altLang="en-US" sz="2000" dirty="0">
                <a:latin typeface="Times New Roman" panose="02020603050405020304" pitchFamily="18" charset="0"/>
              </a:rPr>
              <a:t>: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你无法运行程序，请看</a:t>
            </a:r>
            <a:r>
              <a:rPr lang="en-US" altLang="en-US" sz="2000" dirty="0">
                <a:latin typeface="Times New Roman" panose="02020603050405020304" pitchFamily="18" charset="0"/>
                <a:hlinkClick r:id="rId8"/>
              </a:rPr>
              <a:t>www.cs.armstrong.edu/liang/javaslidenote.doc</a:t>
            </a:r>
            <a:r>
              <a:rPr lang="en-US" altLang="en-US" sz="2000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字符数据类型</a:t>
            </a:r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字符</a:t>
            </a: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i="1" kern="1200" dirty="0">
                <a:latin typeface="+mn-lt"/>
                <a:ea typeface="宋体" panose="02010600030101010101" pitchFamily="2" charset="-122"/>
                <a:cs typeface="+mn-cs"/>
              </a:rPr>
              <a:t>character</a:t>
            </a: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数据类型表示单个字符</a:t>
            </a:r>
            <a:endParaRPr lang="en-US" altLang="en-US" b="1" kern="12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Font typeface="Monotype Sorts" pitchFamily="2" charset="2"/>
              <a:buNone/>
            </a:pPr>
            <a:endParaRPr lang="en-US" altLang="en-US" b="1" kern="12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char letter = 'A'; (ASCII)</a:t>
            </a:r>
          </a:p>
          <a:p>
            <a:pPr lvl="1" eaLnBrk="1" hangingPunct="1">
              <a:buFont typeface="Monotype Sorts" pitchFamily="2" charset="2"/>
              <a:buNone/>
            </a:pPr>
            <a:r>
              <a:rPr lang="en-US" altLang="en-US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char numChar = '4'; (ASCII)</a:t>
            </a:r>
          </a:p>
          <a:p>
            <a:pPr eaLnBrk="1" hangingPunct="1">
              <a:buSzPct val="75000"/>
              <a:buFont typeface="Monotype Sorts" pitchFamily="2" charset="2"/>
              <a:buNone/>
            </a:pPr>
            <a:endParaRPr lang="en-US" altLang="en-US" b="1" kern="12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  <a:buFont typeface="Monotype Sorts" pitchFamily="2" charset="2"/>
              <a:buNone/>
            </a:pPr>
            <a:r>
              <a:rPr lang="zh-CN" altLang="en-US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注意：</a:t>
            </a:r>
            <a:endParaRPr lang="en-US" altLang="zh-CN" sz="2400" b="1" kern="12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  <a:buFont typeface="Monotype Sorts" pitchFamily="2" charset="2"/>
              <a:buNone/>
            </a:pP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赋值时候，字符直接量使用</a:t>
            </a:r>
            <a:r>
              <a:rPr lang="zh-CN" altLang="en-US" sz="2400" b="1" kern="12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单引号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。</a:t>
            </a:r>
            <a:endParaRPr lang="en-US" altLang="zh-CN" sz="2400" kern="12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6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11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en-US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Unicode</a:t>
            </a: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编码</a:t>
            </a:r>
            <a:endParaRPr lang="zh-CN" altLang="en-US" kern="1200" dirty="0">
              <a:latin typeface="Book Antiqua" panose="02040602050305030304" pitchFamily="18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4819" name="内容占位符 9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</a:pPr>
            <a:r>
              <a:rPr lang="en-US" altLang="en-US" sz="2400" kern="1200" dirty="0">
                <a:latin typeface="+mn-lt"/>
                <a:ea typeface="+mn-ea"/>
                <a:cs typeface="Courier New" panose="02070309020205020404" pitchFamily="49" charset="0"/>
              </a:rPr>
              <a:t>Java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支持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Unicode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码，该码是由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Unicode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协会建立的一种编码，支持世界各种语言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lang="zh-CN" altLang="en-US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包括中文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所书写的文本的交换、处理和显示。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</a:pP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</a:pP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Unicode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标准编码占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字节，用以</a:t>
            </a:r>
            <a:r>
              <a:rPr lang="en-US" altLang="en-US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\u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开头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的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4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位</a:t>
            </a:r>
            <a:r>
              <a:rPr lang="zh-CN" altLang="en-US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十六进制数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表示，范围从</a:t>
            </a: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‘\u0000’ 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到</a:t>
            </a:r>
            <a:r>
              <a:rPr lang="en-US" altLang="en-US" sz="2400" kern="1200" dirty="0">
                <a:latin typeface="+mn-lt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‘\uFFFF</a:t>
            </a: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’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。因此，标准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Unicode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码能表示</a:t>
            </a:r>
            <a:r>
              <a:rPr lang="en-US" altLang="en-US" sz="2400" kern="1200" dirty="0">
                <a:latin typeface="+mn-lt"/>
                <a:ea typeface="+mn-ea"/>
                <a:cs typeface="Courier New" panose="02070309020205020404" pitchFamily="49" charset="0"/>
              </a:rPr>
              <a:t> 65535 + 1 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个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字符。</a:t>
            </a:r>
          </a:p>
        </p:txBody>
      </p:sp>
      <p:sp>
        <p:nvSpPr>
          <p:cNvPr id="34820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12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grpSp>
        <p:nvGrpSpPr>
          <p:cNvPr id="34821" name="组合 11"/>
          <p:cNvGrpSpPr/>
          <p:nvPr/>
        </p:nvGrpSpPr>
        <p:grpSpPr>
          <a:xfrm>
            <a:off x="1524000" y="4124325"/>
            <a:ext cx="6477000" cy="2009775"/>
            <a:chOff x="1752600" y="4267200"/>
            <a:chExt cx="5981700" cy="2009775"/>
          </a:xfrm>
        </p:grpSpPr>
        <p:sp>
          <p:nvSpPr>
            <p:cNvPr id="34822" name="Text Box 9"/>
            <p:cNvSpPr txBox="1"/>
            <p:nvPr/>
          </p:nvSpPr>
          <p:spPr>
            <a:xfrm>
              <a:off x="1752600" y="4267200"/>
              <a:ext cx="5981700" cy="40011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defTabSz="914400">
                <a:spcBef>
                  <a:spcPct val="50000"/>
                </a:spcBef>
                <a:tabLst>
                  <a:tab pos="4229100" algn="l"/>
                  <a:tab pos="5600700" algn="l"/>
                </a:tabLst>
              </a:pPr>
              <a:r>
                <a:rPr lang="en-US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Unicode </a:t>
              </a:r>
              <a:r>
                <a:rPr lang="en-US" altLang="en-US" sz="20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\u03b1 \u03b2 \u03b3</a:t>
              </a:r>
              <a:r>
                <a:rPr lang="en-US" altLang="en-US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 three Greek letters</a:t>
              </a:r>
              <a:endParaRPr lang="en-US" altLang="en-US" sz="20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34823" name="组合 10"/>
            <p:cNvGrpSpPr/>
            <p:nvPr/>
          </p:nvGrpSpPr>
          <p:grpSpPr>
            <a:xfrm>
              <a:off x="3124200" y="4572000"/>
              <a:ext cx="4305300" cy="1704975"/>
              <a:chOff x="3124200" y="4572000"/>
              <a:chExt cx="4305300" cy="1704975"/>
            </a:xfrm>
          </p:grpSpPr>
          <p:pic>
            <p:nvPicPr>
              <p:cNvPr id="34824" name="Picture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876800" y="5181600"/>
                <a:ext cx="2552700" cy="1095375"/>
              </a:xfrm>
              <a:prstGeom prst="rect">
                <a:avLst/>
              </a:prstGeom>
              <a:noFill/>
              <a:ln w="12700">
                <a:noFill/>
              </a:ln>
            </p:spPr>
          </p:pic>
          <p:sp>
            <p:nvSpPr>
              <p:cNvPr id="34825" name="Line 10"/>
              <p:cNvSpPr/>
              <p:nvPr/>
            </p:nvSpPr>
            <p:spPr>
              <a:xfrm>
                <a:off x="3124200" y="4572000"/>
                <a:ext cx="2286000" cy="990600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stealth" w="sm" len="sm"/>
              </a:ln>
            </p:spPr>
          </p:sp>
          <p:sp>
            <p:nvSpPr>
              <p:cNvPr id="34826" name="Line 11"/>
              <p:cNvSpPr/>
              <p:nvPr/>
            </p:nvSpPr>
            <p:spPr>
              <a:xfrm>
                <a:off x="4038600" y="4572000"/>
                <a:ext cx="1524000" cy="990600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stealth" w="sm" len="sm"/>
              </a:ln>
            </p:spPr>
          </p:sp>
          <p:sp>
            <p:nvSpPr>
              <p:cNvPr id="34827" name="Line 12"/>
              <p:cNvSpPr/>
              <p:nvPr/>
            </p:nvSpPr>
            <p:spPr>
              <a:xfrm>
                <a:off x="5060128" y="4600575"/>
                <a:ext cx="578671" cy="962024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sm" len="sm"/>
                <a:tailEnd type="stealth" w="sm" len="sm"/>
              </a:ln>
            </p:spPr>
          </p:sp>
        </p:grp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常用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字符的</a:t>
            </a:r>
            <a:r>
              <a:rPr lang="en-US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ASCII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码</a:t>
            </a:r>
          </a:p>
        </p:txBody>
      </p:sp>
      <p:sp>
        <p:nvSpPr>
          <p:cNvPr id="3076" name="内容占位符 6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</a:pP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大多数计算机采用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ASCII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码（</a:t>
            </a:r>
            <a:r>
              <a:rPr lang="en-US" altLang="zh-CN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American Standard Code for Information Interchange</a:t>
            </a:r>
            <a:r>
              <a:rPr lang="zh-CN" altLang="en-US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，美国标准信息交换码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），它是表示所有大小写字母、数字、标点符号和控制字符的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8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位编码表（</a:t>
            </a:r>
            <a:r>
              <a:rPr lang="zh-CN" altLang="en-US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最高位全部取</a:t>
            </a:r>
            <a:r>
              <a:rPr lang="en-US" altLang="zh-CN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0</a:t>
            </a:r>
            <a:r>
              <a:rPr lang="zh-CN" altLang="en-US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，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真正用于编码的部分是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7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位，对应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128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个字符编码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）。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</a:pP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</a:pP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Unicode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码包括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ASCII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码，从</a:t>
            </a: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’\u00</a:t>
            </a:r>
            <a:r>
              <a:rPr lang="en-US" altLang="zh-CN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00</a:t>
            </a: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’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到</a:t>
            </a: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’\u00</a:t>
            </a:r>
            <a:r>
              <a:rPr lang="en-US" altLang="zh-CN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7F</a:t>
            </a: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’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对应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128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个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ASCII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字符。</a:t>
            </a:r>
          </a:p>
        </p:txBody>
      </p:sp>
      <p:sp>
        <p:nvSpPr>
          <p:cNvPr id="3077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13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81000" y="4152900"/>
          <a:ext cx="8693150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715385" imgH="850900" progId="Word.Picture.8">
                  <p:embed/>
                </p:oleObj>
              </mc:Choice>
              <mc:Fallback>
                <p:oleObj r:id="rId2" imgW="3715385" imgH="850900" progId="Word.Picture.8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4152900"/>
                        <a:ext cx="8693150" cy="1997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68580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附录</a:t>
            </a:r>
            <a:r>
              <a:rPr lang="en-US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B:ASCII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字符集</a:t>
            </a:r>
            <a:endParaRPr lang="zh-CN" altLang="en-US" kern="1200" dirty="0">
              <a:latin typeface="Book Antiqua" panose="02040602050305030304" pitchFamily="18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100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14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4101" name="Text Box 3"/>
          <p:cNvSpPr txBox="1"/>
          <p:nvPr/>
        </p:nvSpPr>
        <p:spPr>
          <a:xfrm>
            <a:off x="228600" y="1143000"/>
            <a:ext cx="8686800" cy="4889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  <a:tabLst>
                <a:tab pos="4229100" algn="l"/>
                <a:tab pos="5600700" algn="l"/>
              </a:tabLst>
            </a:pPr>
            <a:endParaRPr lang="en-US" altLang="en-US" sz="2600" dirty="0">
              <a:latin typeface="Courier New" panose="02070309020205020404" pitchFamily="49" charset="0"/>
            </a:endParaRPr>
          </a:p>
        </p:txBody>
      </p:sp>
      <p:sp>
        <p:nvSpPr>
          <p:cNvPr id="4102" name="Text Box 4"/>
          <p:cNvSpPr txBox="1"/>
          <p:nvPr/>
        </p:nvSpPr>
        <p:spPr>
          <a:xfrm>
            <a:off x="152400" y="1143000"/>
            <a:ext cx="8763000" cy="39878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</a:rPr>
              <a:t>ASCII Character Set in the 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Decimal </a:t>
            </a:r>
            <a:r>
              <a:rPr lang="en-US" altLang="en-US" sz="2000" dirty="0">
                <a:latin typeface="Times New Roman" panose="02020603050405020304" pitchFamily="18" charset="0"/>
              </a:rPr>
              <a:t>Index		</a:t>
            </a:r>
            <a:r>
              <a:rPr lang="zh-CN" altLang="en-US" sz="2000" dirty="0">
                <a:latin typeface="Times New Roman" panose="02020603050405020304" pitchFamily="18" charset="0"/>
              </a:rPr>
              <a:t>十进制编码的</a:t>
            </a:r>
            <a:r>
              <a:rPr lang="en-US" altLang="zh-CN" sz="2000" dirty="0">
                <a:latin typeface="Times New Roman" panose="02020603050405020304" pitchFamily="18" charset="0"/>
              </a:rPr>
              <a:t>ASCII</a:t>
            </a:r>
            <a:r>
              <a:rPr lang="zh-CN" altLang="en-US" sz="2000" dirty="0">
                <a:latin typeface="Times New Roman" panose="02020603050405020304" pitchFamily="18" charset="0"/>
              </a:rPr>
              <a:t>字符集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228600" y="1631950"/>
          <a:ext cx="8763000" cy="378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827520" imgH="2948940" progId="Paint.Picture">
                  <p:embed/>
                </p:oleObj>
              </mc:Choice>
              <mc:Fallback>
                <p:oleObj r:id="rId3" imgW="6827520" imgH="2948940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1631950"/>
                        <a:ext cx="8763000" cy="3786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4"/>
          <p:cNvSpPr txBox="1"/>
          <p:nvPr/>
        </p:nvSpPr>
        <p:spPr>
          <a:xfrm>
            <a:off x="2817495" y="5528945"/>
            <a:ext cx="3352800" cy="1019175"/>
          </a:xfrm>
          <a:prstGeom prst="rect">
            <a:avLst/>
          </a:prstGeom>
          <a:noFill/>
          <a:ln w="12700">
            <a:noFill/>
          </a:ln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dirty="0">
                <a:latin typeface="Times New Roman" panose="02020603050405020304" pitchFamily="18" charset="0"/>
              </a:rPr>
              <a:t>字符</a:t>
            </a:r>
            <a:r>
              <a:rPr lang="en-US" altLang="en-US" sz="1400" i="1" dirty="0">
                <a:latin typeface="Times New Roman" panose="02020603050405020304" pitchFamily="18" charset="0"/>
              </a:rPr>
              <a:t>0-9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 	ASCII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码范围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48-57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字符</a:t>
            </a:r>
            <a:r>
              <a:rPr lang="en-US" altLang="zh-CN" sz="1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A-Z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:	</a:t>
            </a:r>
            <a:r>
              <a:rPr lang="en-US" altLang="zh-CN" sz="1400" dirty="0">
                <a:ea typeface="宋体" panose="02010600030101010101" pitchFamily="2" charset="-122"/>
                <a:sym typeface="+mn-ea"/>
              </a:rPr>
              <a:t>ASCII</a:t>
            </a:r>
            <a:r>
              <a:rPr lang="zh-CN" altLang="en-US" sz="1400" dirty="0">
                <a:ea typeface="宋体" panose="02010600030101010101" pitchFamily="2" charset="-122"/>
                <a:sym typeface="+mn-ea"/>
              </a:rPr>
              <a:t>码范围</a:t>
            </a:r>
            <a:r>
              <a:rPr lang="en-US" altLang="zh-CN" sz="1400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1400" b="1" dirty="0">
                <a:solidFill>
                  <a:srgbClr val="0070C0"/>
                </a:solidFill>
                <a:ea typeface="宋体" panose="02010600030101010101" pitchFamily="2" charset="-122"/>
                <a:sym typeface="+mn-ea"/>
              </a:rPr>
              <a:t>65-90</a:t>
            </a:r>
            <a:endParaRPr lang="en-US" altLang="zh-CN" sz="1400" dirty="0">
              <a:ea typeface="宋体" panose="02010600030101010101" pitchFamily="2" charset="-122"/>
              <a:sym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1400" dirty="0">
                <a:ea typeface="宋体" panose="02010600030101010101" pitchFamily="2" charset="-122"/>
                <a:sym typeface="+mn-ea"/>
              </a:rPr>
              <a:t>字符</a:t>
            </a:r>
            <a:r>
              <a:rPr lang="en-US" altLang="zh-CN" sz="1400" i="1" dirty="0">
                <a:ea typeface="宋体" panose="02010600030101010101" pitchFamily="2" charset="-122"/>
                <a:sym typeface="+mn-ea"/>
              </a:rPr>
              <a:t>a-z</a:t>
            </a:r>
            <a:r>
              <a:rPr lang="en-US" altLang="zh-CN" sz="1400" dirty="0">
                <a:ea typeface="宋体" panose="02010600030101010101" pitchFamily="2" charset="-122"/>
                <a:sym typeface="+mn-ea"/>
              </a:rPr>
              <a:t>:	ASCII</a:t>
            </a:r>
            <a:r>
              <a:rPr lang="zh-CN" altLang="en-US" sz="1400" dirty="0">
                <a:ea typeface="宋体" panose="02010600030101010101" pitchFamily="2" charset="-122"/>
                <a:sym typeface="+mn-ea"/>
              </a:rPr>
              <a:t>码范围</a:t>
            </a:r>
            <a:r>
              <a:rPr lang="en-US" altLang="zh-CN" sz="1400" b="1" dirty="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1400" b="1" dirty="0">
                <a:solidFill>
                  <a:srgbClr val="00B050"/>
                </a:solidFill>
                <a:ea typeface="宋体" panose="02010600030101010101" pitchFamily="2" charset="-122"/>
                <a:sym typeface="+mn-ea"/>
              </a:rPr>
              <a:t>97-122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92530" y="3352165"/>
            <a:ext cx="7181215" cy="274955"/>
            <a:chOff x="1878" y="5279"/>
            <a:chExt cx="11309" cy="433"/>
          </a:xfrm>
        </p:grpSpPr>
        <p:cxnSp>
          <p:nvCxnSpPr>
            <p:cNvPr id="3" name="直接连接符 2"/>
            <p:cNvCxnSpPr/>
            <p:nvPr/>
          </p:nvCxnSpPr>
          <p:spPr>
            <a:xfrm flipV="1">
              <a:off x="11519" y="5279"/>
              <a:ext cx="1669" cy="11"/>
            </a:xfrm>
            <a:prstGeom prst="line">
              <a:avLst/>
            </a:prstGeom>
            <a:ln w="44450" cmpd="sng">
              <a:solidFill>
                <a:srgbClr val="FF5050"/>
              </a:solidFill>
              <a:prstDash val="solid"/>
              <a:headEnd type="none" w="sm" len="sm"/>
              <a:tailEnd type="none" w="sm" len="sm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V="1">
              <a:off x="1878" y="5702"/>
              <a:ext cx="8891" cy="11"/>
            </a:xfrm>
            <a:prstGeom prst="line">
              <a:avLst/>
            </a:prstGeom>
            <a:ln w="44450" cmpd="sng">
              <a:solidFill>
                <a:srgbClr val="FF5050"/>
              </a:solidFill>
              <a:prstDash val="solid"/>
              <a:headEnd type="none" w="sm" len="sm"/>
              <a:tailEnd type="none" w="sm" len="sm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1077595" y="3866515"/>
            <a:ext cx="7303770" cy="772160"/>
            <a:chOff x="1697" y="6089"/>
            <a:chExt cx="11502" cy="1216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7757" y="6089"/>
              <a:ext cx="5443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" name="直接连接符 6"/>
            <p:cNvCxnSpPr/>
            <p:nvPr/>
          </p:nvCxnSpPr>
          <p:spPr>
            <a:xfrm>
              <a:off x="1697" y="6505"/>
              <a:ext cx="11430" cy="4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直接连接符 7"/>
            <p:cNvCxnSpPr/>
            <p:nvPr/>
          </p:nvCxnSpPr>
          <p:spPr>
            <a:xfrm>
              <a:off x="1697" y="6905"/>
              <a:ext cx="11430" cy="4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直接连接符 8"/>
            <p:cNvCxnSpPr/>
            <p:nvPr/>
          </p:nvCxnSpPr>
          <p:spPr>
            <a:xfrm flipV="1">
              <a:off x="1697" y="7275"/>
              <a:ext cx="907" cy="3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组合 14"/>
          <p:cNvGrpSpPr/>
          <p:nvPr/>
        </p:nvGrpSpPr>
        <p:grpSpPr>
          <a:xfrm>
            <a:off x="1077595" y="4619625"/>
            <a:ext cx="7296785" cy="806450"/>
            <a:chOff x="1697" y="7275"/>
            <a:chExt cx="11491" cy="127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10345" y="7275"/>
              <a:ext cx="2782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直接连接符 11"/>
            <p:cNvCxnSpPr/>
            <p:nvPr/>
          </p:nvCxnSpPr>
          <p:spPr>
            <a:xfrm flipV="1">
              <a:off x="1697" y="7759"/>
              <a:ext cx="11491" cy="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直接连接符 12"/>
            <p:cNvCxnSpPr/>
            <p:nvPr/>
          </p:nvCxnSpPr>
          <p:spPr>
            <a:xfrm flipV="1">
              <a:off x="1697" y="8121"/>
              <a:ext cx="11491" cy="2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直接连接符 13"/>
            <p:cNvCxnSpPr/>
            <p:nvPr/>
          </p:nvCxnSpPr>
          <p:spPr>
            <a:xfrm>
              <a:off x="1757" y="8528"/>
              <a:ext cx="3085" cy="1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685800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附录</a:t>
            </a:r>
            <a:r>
              <a:rPr lang="en-US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B:ASCII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字符集（续）</a:t>
            </a:r>
            <a:endParaRPr lang="en-US" altLang="zh-CN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124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15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5125" name="Text Box 3"/>
          <p:cNvSpPr txBox="1"/>
          <p:nvPr/>
        </p:nvSpPr>
        <p:spPr>
          <a:xfrm>
            <a:off x="228600" y="1143000"/>
            <a:ext cx="8686800" cy="4889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  <a:tabLst>
                <a:tab pos="4229100" algn="l"/>
                <a:tab pos="5600700" algn="l"/>
              </a:tabLst>
            </a:pPr>
            <a:endParaRPr lang="en-US" altLang="en-US" sz="2600" dirty="0">
              <a:latin typeface="Courier New" panose="02070309020205020404" pitchFamily="49" charset="0"/>
            </a:endParaRPr>
          </a:p>
        </p:txBody>
      </p:sp>
      <p:sp>
        <p:nvSpPr>
          <p:cNvPr id="5126" name="Text Box 4"/>
          <p:cNvSpPr txBox="1"/>
          <p:nvPr/>
        </p:nvSpPr>
        <p:spPr>
          <a:xfrm>
            <a:off x="152400" y="1143000"/>
            <a:ext cx="8763000" cy="8604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</a:rPr>
              <a:t>ASCII Character Set in the </a:t>
            </a:r>
            <a:r>
              <a:rPr lang="en-US" altLang="en-US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Hexadecimal </a:t>
            </a:r>
            <a:r>
              <a:rPr lang="en-US" altLang="en-US" sz="2000" dirty="0">
                <a:latin typeface="Times New Roman" panose="02020603050405020304" pitchFamily="18" charset="0"/>
              </a:rPr>
              <a:t>Index      </a:t>
            </a:r>
            <a:r>
              <a:rPr lang="zh-CN" altLang="en-US" sz="2000" dirty="0">
                <a:sym typeface="+mn-ea"/>
              </a:rPr>
              <a:t>十六进制编码的</a:t>
            </a:r>
            <a:r>
              <a:rPr lang="en-US" altLang="zh-CN" sz="2000" dirty="0">
                <a:sym typeface="+mn-ea"/>
              </a:rPr>
              <a:t>ASCII</a:t>
            </a:r>
            <a:r>
              <a:rPr lang="zh-CN" altLang="en-US" sz="2000" dirty="0">
                <a:sym typeface="+mn-ea"/>
              </a:rPr>
              <a:t>字符集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altLang="en-US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152400" y="1739265"/>
          <a:ext cx="883920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309360" imgH="2019300" progId="Paint.Picture">
                  <p:embed/>
                </p:oleObj>
              </mc:Choice>
              <mc:Fallback>
                <p:oleObj r:id="rId2" imgW="6309360" imgH="2019300" progId="Paint.Pictur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400" y="1739265"/>
                        <a:ext cx="8839200" cy="2828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22275" y="4808220"/>
            <a:ext cx="84270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lt"/>
                <a:ea typeface="宋体" panose="02010600030101010101" pitchFamily="2" charset="-122"/>
                <a:sym typeface="+mn-ea"/>
              </a:rPr>
              <a:t>所有</a:t>
            </a:r>
            <a:r>
              <a:rPr lang="en-US" altLang="zh-CN" dirty="0">
                <a:latin typeface="+mn-lt"/>
                <a:ea typeface="宋体" panose="02010600030101010101" pitchFamily="2" charset="-122"/>
                <a:sym typeface="+mn-ea"/>
              </a:rPr>
              <a:t>128</a:t>
            </a:r>
            <a:r>
              <a:rPr lang="zh-CN" altLang="en-US" dirty="0">
                <a:latin typeface="+mn-lt"/>
                <a:ea typeface="宋体" panose="02010600030101010101" pitchFamily="2" charset="-122"/>
                <a:sym typeface="+mn-ea"/>
              </a:rPr>
              <a:t>个</a:t>
            </a:r>
            <a:r>
              <a:rPr lang="en-US" altLang="zh-CN" dirty="0">
                <a:latin typeface="+mn-lt"/>
                <a:ea typeface="宋体" panose="02010600030101010101" pitchFamily="2" charset="-122"/>
                <a:sym typeface="+mn-ea"/>
              </a:rPr>
              <a:t>ASCII</a:t>
            </a:r>
            <a:r>
              <a:rPr lang="zh-CN" altLang="en-US" dirty="0">
                <a:latin typeface="+mn-lt"/>
                <a:ea typeface="宋体" panose="02010600030101010101" pitchFamily="2" charset="-122"/>
                <a:sym typeface="+mn-ea"/>
              </a:rPr>
              <a:t>码，所对应的</a:t>
            </a:r>
            <a:r>
              <a:rPr lang="en-US" altLang="zh-CN" dirty="0">
                <a:latin typeface="+mn-lt"/>
                <a:ea typeface="宋体" panose="02010600030101010101" pitchFamily="2" charset="-122"/>
                <a:sym typeface="+mn-ea"/>
              </a:rPr>
              <a:t>Unicode</a:t>
            </a:r>
            <a:r>
              <a:rPr lang="zh-CN" altLang="en-US" dirty="0">
                <a:latin typeface="+mn-lt"/>
                <a:ea typeface="宋体" panose="02010600030101010101" pitchFamily="2" charset="-122"/>
                <a:sym typeface="+mn-ea"/>
              </a:rPr>
              <a:t>码：从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’\u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00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00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’</a:t>
            </a:r>
            <a:r>
              <a:rPr lang="zh-CN" altLang="en-US" dirty="0">
                <a:latin typeface="+mn-lt"/>
                <a:ea typeface="宋体" panose="02010600030101010101" pitchFamily="2" charset="-122"/>
                <a:sym typeface="+mn-ea"/>
              </a:rPr>
              <a:t>到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’\u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00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7F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’</a:t>
            </a:r>
            <a:r>
              <a:rPr lang="zh-CN" altLang="en-US" dirty="0">
                <a:latin typeface="+mn-lt"/>
                <a:ea typeface="宋体" panose="02010600030101010101" pitchFamily="2" charset="-122"/>
                <a:sym typeface="+mn-ea"/>
              </a:rPr>
              <a:t>。</a:t>
            </a:r>
          </a:p>
          <a:p>
            <a:endParaRPr lang="zh-CN" altLang="en-US"/>
          </a:p>
          <a:p>
            <a:r>
              <a:rPr lang="zh-CN" altLang="en-US"/>
              <a:t>例如：</a:t>
            </a:r>
          </a:p>
          <a:p>
            <a:pPr indent="457200"/>
            <a:r>
              <a:rPr lang="zh-CN" altLang="en-US"/>
              <a:t>字母</a:t>
            </a:r>
            <a:r>
              <a:rPr lang="en-US" altLang="zh-CN"/>
              <a:t>A</a:t>
            </a:r>
            <a:r>
              <a:rPr lang="zh-CN" altLang="en-US"/>
              <a:t>对应的</a:t>
            </a:r>
            <a:r>
              <a:rPr lang="en-US" altLang="zh-CN" dirty="0">
                <a:latin typeface="+mn-lt"/>
                <a:ea typeface="宋体" panose="02010600030101010101" pitchFamily="2" charset="-122"/>
                <a:sym typeface="+mn-ea"/>
              </a:rPr>
              <a:t>Unicode</a:t>
            </a:r>
            <a:r>
              <a:rPr lang="zh-CN" altLang="en-US" dirty="0">
                <a:latin typeface="+mn-lt"/>
                <a:ea typeface="宋体" panose="02010600030101010101" pitchFamily="2" charset="-122"/>
                <a:sym typeface="+mn-ea"/>
              </a:rPr>
              <a:t>码</a:t>
            </a:r>
            <a:r>
              <a:rPr lang="zh-CN" altLang="en-US"/>
              <a:t>：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’\u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00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41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’</a:t>
            </a:r>
          </a:p>
          <a:p>
            <a:pPr indent="457200"/>
            <a:r>
              <a:rPr lang="zh-CN" altLang="en-US">
                <a:sym typeface="+mn-ea"/>
              </a:rPr>
              <a:t>字母</a:t>
            </a:r>
            <a:r>
              <a:rPr lang="en-US" altLang="zh-CN">
                <a:sym typeface="+mn-ea"/>
              </a:rPr>
              <a:t>Z</a:t>
            </a:r>
            <a:r>
              <a:rPr lang="zh-CN" altLang="en-US">
                <a:sym typeface="+mn-ea"/>
              </a:rPr>
              <a:t>对应的</a:t>
            </a:r>
            <a:r>
              <a:rPr lang="en-US" altLang="zh-CN" dirty="0">
                <a:latin typeface="+mn-lt"/>
                <a:ea typeface="宋体" panose="02010600030101010101" pitchFamily="2" charset="-122"/>
                <a:sym typeface="+mn-ea"/>
              </a:rPr>
              <a:t>Unicode</a:t>
            </a:r>
            <a:r>
              <a:rPr lang="zh-CN" altLang="en-US" dirty="0">
                <a:latin typeface="+mn-lt"/>
                <a:ea typeface="宋体" panose="02010600030101010101" pitchFamily="2" charset="-122"/>
                <a:sym typeface="+mn-ea"/>
              </a:rPr>
              <a:t>码</a:t>
            </a:r>
            <a:r>
              <a:rPr lang="zh-CN" altLang="en-US">
                <a:sym typeface="+mn-ea"/>
              </a:rPr>
              <a:t>：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’\u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00</a:t>
            </a:r>
            <a:r>
              <a:rPr lang="en-US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5A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’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字符数据类型的赋值</a:t>
            </a:r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char letter = 'A'; (ASCII)       </a:t>
            </a:r>
          </a:p>
          <a:p>
            <a:pPr eaLnBrk="1" hangingPunct="1"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char numChar = '4'; (ASCII)</a:t>
            </a:r>
          </a:p>
          <a:p>
            <a:pPr eaLnBrk="1" hangingPunct="1">
              <a:lnSpc>
                <a:spcPct val="30000"/>
              </a:lnSpc>
              <a:spcBef>
                <a:spcPct val="100000"/>
              </a:spcBef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char letter = ‘\u</a:t>
            </a:r>
            <a:r>
              <a:rPr lang="en-US" altLang="en-US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0041</a:t>
            </a: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’; (Unicode)  //</a:t>
            </a:r>
            <a:r>
              <a:rPr lang="zh-CN" altLang="en-US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字母</a:t>
            </a: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</a:t>
            </a:r>
            <a:endParaRPr lang="en-US" altLang="en-US" sz="2400" b="1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30000"/>
              </a:lnSpc>
              <a:spcBef>
                <a:spcPct val="100000"/>
              </a:spcBef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char numChar = ‘\u</a:t>
            </a:r>
            <a:r>
              <a:rPr lang="en-US" altLang="en-US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0034</a:t>
            </a: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’; (Unicode)</a:t>
            </a:r>
            <a:r>
              <a:rPr lang="zh-CN" altLang="en-US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//</a:t>
            </a:r>
            <a:r>
              <a:rPr lang="zh-CN" altLang="en-US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数字</a:t>
            </a: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4</a:t>
            </a:r>
            <a:endParaRPr lang="en-US" altLang="en-US" sz="2400" b="1" kern="1200" dirty="0">
              <a:latin typeface="Courier New" panose="02070309020205020404" pitchFamily="49" charset="0"/>
              <a:ea typeface="Courier New" panose="02070309020205020404" pitchFamily="49" charset="0"/>
              <a:cs typeface="+mn-cs"/>
            </a:endParaRPr>
          </a:p>
        </p:txBody>
      </p:sp>
      <p:sp>
        <p:nvSpPr>
          <p:cNvPr id="35844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16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4572000" y="1409700"/>
            <a:ext cx="4152900" cy="800100"/>
            <a:chOff x="2971800" y="1790700"/>
            <a:chExt cx="4152900" cy="800100"/>
          </a:xfrm>
        </p:grpSpPr>
        <p:sp>
          <p:nvSpPr>
            <p:cNvPr id="35847" name="Rectangle 5"/>
            <p:cNvSpPr/>
            <p:nvPr/>
          </p:nvSpPr>
          <p:spPr>
            <a:xfrm>
              <a:off x="5448300" y="1790700"/>
              <a:ext cx="1676400" cy="45720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个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进制数</a:t>
              </a:r>
              <a:r>
                <a:rPr lang="en-US" altLang="en-US" sz="2000" dirty="0"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5848" name="Line 6"/>
            <p:cNvSpPr/>
            <p:nvPr/>
          </p:nvSpPr>
          <p:spPr>
            <a:xfrm flipH="1">
              <a:off x="2971800" y="2057400"/>
              <a:ext cx="2590800" cy="53340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sm" len="sm"/>
              <a:tailEnd type="stealth" w="sm" len="sm"/>
            </a:ln>
          </p:spPr>
        </p:sp>
      </p:grpSp>
      <p:sp>
        <p:nvSpPr>
          <p:cNvPr id="33798" name="Rectangle 7"/>
          <p:cNvSpPr>
            <a:spLocks noChangeArrowheads="1"/>
          </p:cNvSpPr>
          <p:nvPr/>
        </p:nvSpPr>
        <p:spPr bwMode="auto">
          <a:xfrm>
            <a:off x="533400" y="3581400"/>
            <a:ext cx="8191500" cy="2552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注意：自增和自减操作符也可用于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型变量上，这会得到该字符之前或之后的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Courier New" panose="02070309020205020404" pitchFamily="49" charset="0"/>
              </a:rPr>
              <a:t>Unicode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字符。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例如，</a:t>
            </a: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	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char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ch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'a';</a:t>
            </a:r>
          </a:p>
          <a:p>
            <a:pPr marL="457200" marR="0" lvl="1" indent="4572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System.out.println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(++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ch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marL="457200" marR="0" lvl="1" indent="4572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以上的语句打印显示字符</a:t>
            </a: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  </a:t>
            </a:r>
            <a:r>
              <a:rPr lang="en-US" altLang="zh-CN" sz="2000" b="1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ea typeface="宋体" panose="02010600030101010101" pitchFamily="2" charset="-122"/>
                <a:sym typeface="+mn-ea"/>
              </a:rPr>
              <a:t>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特殊字符的转义序列</a:t>
            </a:r>
          </a:p>
        </p:txBody>
      </p:sp>
      <p:sp>
        <p:nvSpPr>
          <p:cNvPr id="36867" name="内容占位符 4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  <a:buFont typeface="Monotype Sorts" pitchFamily="2" charset="2"/>
              <a:buNone/>
            </a:pP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在控制台打印如下字符串：</a:t>
            </a:r>
            <a:r>
              <a:rPr lang="en-US" altLang="zh-CN" sz="20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He said </a:t>
            </a:r>
            <a:r>
              <a:rPr lang="en-US" altLang="en-US" sz="2000" kern="1200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</a:t>
            </a:r>
            <a:r>
              <a:rPr lang="en-US" altLang="zh-CN" sz="20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java is fun</a:t>
            </a:r>
            <a:r>
              <a:rPr lang="en-US" altLang="en-US" sz="2000" kern="1200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</a:t>
            </a:r>
            <a:endParaRPr lang="en-US" altLang="zh-CN" sz="2000" kern="1200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  <a:buFont typeface="Monotype Sorts" pitchFamily="2" charset="2"/>
              <a:buNone/>
            </a:pPr>
            <a:r>
              <a:rPr lang="en-US" altLang="zh-CN" sz="20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System.out.println(</a:t>
            </a:r>
            <a:r>
              <a:rPr lang="en-US" altLang="en-US" sz="2000" kern="12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</a:t>
            </a:r>
            <a:r>
              <a:rPr lang="en-US" altLang="zh-CN" sz="20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He said </a:t>
            </a:r>
            <a:r>
              <a:rPr lang="en-US" altLang="en-US" sz="2000" kern="1200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</a:t>
            </a:r>
            <a:r>
              <a:rPr lang="en-US" altLang="zh-CN" sz="20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java is fun</a:t>
            </a:r>
            <a:r>
              <a:rPr lang="en-US" altLang="en-US" sz="2000" kern="1200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</a:t>
            </a:r>
            <a:r>
              <a:rPr lang="en-US" altLang="en-US" sz="2000" kern="12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</a:t>
            </a:r>
            <a:r>
              <a:rPr lang="en-US" altLang="zh-CN" sz="20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);</a:t>
            </a:r>
            <a:endParaRPr lang="en-US" altLang="zh-CN" sz="2000" b="1" kern="1200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  <a:buFont typeface="Monotype Sorts" pitchFamily="2" charset="2"/>
              <a:buNone/>
            </a:pPr>
            <a:endParaRPr lang="en-US" altLang="zh-CN" sz="2000" kern="12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  <a:buFont typeface="Monotype Sorts" pitchFamily="2" charset="2"/>
              <a:buNone/>
            </a:pPr>
            <a:endParaRPr lang="zh-CN" altLang="en-US" sz="2000" kern="12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68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17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103" y="2046605"/>
            <a:ext cx="7673975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Courier New" panose="02070309020205020404" pitchFamily="49" charset="0"/>
                <a:ea typeface="宋体" panose="02010600030101010101" pitchFamily="2" charset="-122"/>
              </a:rPr>
              <a:t> 使用转义字符： 反斜杠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\</a:t>
            </a: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  System.out.println(</a:t>
            </a:r>
            <a:r>
              <a:rPr lang="en-US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He said 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\</a:t>
            </a:r>
            <a:r>
              <a:rPr lang="en-US" altLang="en-US" sz="2000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java is fun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\</a:t>
            </a:r>
            <a:r>
              <a:rPr lang="en-US" altLang="en-US" sz="2000" dirty="0">
                <a:solidFill>
                  <a:srgbClr val="00B05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24800" y="1387475"/>
            <a:ext cx="3810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altLang="zh-CN" sz="4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?</a:t>
            </a:r>
            <a:endParaRPr lang="zh-CN" altLang="en-US" sz="4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876300" y="3009900"/>
            <a:ext cx="7405688" cy="2570163"/>
            <a:chOff x="876300" y="3297238"/>
            <a:chExt cx="7405688" cy="2570162"/>
          </a:xfrm>
        </p:grpSpPr>
        <p:pic>
          <p:nvPicPr>
            <p:cNvPr id="36873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6300" y="3297238"/>
              <a:ext cx="7405688" cy="2570162"/>
            </a:xfrm>
            <a:prstGeom prst="rect">
              <a:avLst/>
            </a:prstGeom>
            <a:noFill/>
            <a:ln w="12700">
              <a:noFill/>
            </a:ln>
          </p:spPr>
        </p:pic>
        <p:grpSp>
          <p:nvGrpSpPr>
            <p:cNvPr id="36874" name="组合 14"/>
            <p:cNvGrpSpPr/>
            <p:nvPr/>
          </p:nvGrpSpPr>
          <p:grpSpPr>
            <a:xfrm>
              <a:off x="1333500" y="3733800"/>
              <a:ext cx="838200" cy="2133600"/>
              <a:chOff x="1219200" y="3657600"/>
              <a:chExt cx="838200" cy="2133600"/>
            </a:xfrm>
          </p:grpSpPr>
          <p:sp>
            <p:nvSpPr>
              <p:cNvPr id="36875" name="矩形 7"/>
              <p:cNvSpPr/>
              <p:nvPr/>
            </p:nvSpPr>
            <p:spPr>
              <a:xfrm>
                <a:off x="1219200" y="3657600"/>
                <a:ext cx="838200" cy="3048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1"/>
              <a:lstStyle/>
              <a:p>
                <a:r>
                  <a:rPr lang="zh-CN" altLang="en-US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退格键</a:t>
                </a:r>
              </a:p>
            </p:txBody>
          </p:sp>
          <p:sp>
            <p:nvSpPr>
              <p:cNvPr id="36876" name="矩形 8"/>
              <p:cNvSpPr/>
              <p:nvPr/>
            </p:nvSpPr>
            <p:spPr>
              <a:xfrm>
                <a:off x="1219200" y="3962400"/>
                <a:ext cx="838200" cy="3048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1"/>
              <a:lstStyle/>
              <a:p>
                <a:r>
                  <a:rPr lang="en-US" altLang="zh-CN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Tab</a:t>
                </a:r>
                <a:r>
                  <a:rPr lang="zh-CN" altLang="en-US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键</a:t>
                </a:r>
              </a:p>
            </p:txBody>
          </p:sp>
          <p:sp>
            <p:nvSpPr>
              <p:cNvPr id="36877" name="矩形 9"/>
              <p:cNvSpPr/>
              <p:nvPr/>
            </p:nvSpPr>
            <p:spPr>
              <a:xfrm>
                <a:off x="1219200" y="4267200"/>
                <a:ext cx="838200" cy="3048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1"/>
              <a:lstStyle/>
              <a:p>
                <a:r>
                  <a:rPr lang="zh-CN" altLang="en-US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换行键</a:t>
                </a:r>
              </a:p>
            </p:txBody>
          </p:sp>
          <p:sp>
            <p:nvSpPr>
              <p:cNvPr id="36878" name="矩形 10"/>
              <p:cNvSpPr/>
              <p:nvPr/>
            </p:nvSpPr>
            <p:spPr>
              <a:xfrm>
                <a:off x="1219200" y="4572000"/>
                <a:ext cx="838200" cy="3048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1"/>
              <a:lstStyle/>
              <a:p>
                <a:r>
                  <a:rPr lang="zh-CN" altLang="en-US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换页键</a:t>
                </a:r>
              </a:p>
            </p:txBody>
          </p:sp>
          <p:sp>
            <p:nvSpPr>
              <p:cNvPr id="36879" name="矩形 11"/>
              <p:cNvSpPr/>
              <p:nvPr/>
            </p:nvSpPr>
            <p:spPr>
              <a:xfrm>
                <a:off x="1219200" y="4876800"/>
                <a:ext cx="838200" cy="3048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1"/>
              <a:lstStyle/>
              <a:p>
                <a:r>
                  <a:rPr lang="zh-CN" altLang="en-US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回车键</a:t>
                </a:r>
              </a:p>
            </p:txBody>
          </p:sp>
          <p:sp>
            <p:nvSpPr>
              <p:cNvPr id="36880" name="矩形 12"/>
              <p:cNvSpPr/>
              <p:nvPr/>
            </p:nvSpPr>
            <p:spPr>
              <a:xfrm>
                <a:off x="1219200" y="5181600"/>
                <a:ext cx="838200" cy="3048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1"/>
              <a:lstStyle/>
              <a:p>
                <a:r>
                  <a:rPr lang="zh-CN" altLang="en-US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反斜杠</a:t>
                </a:r>
              </a:p>
            </p:txBody>
          </p:sp>
          <p:sp>
            <p:nvSpPr>
              <p:cNvPr id="36881" name="矩形 13"/>
              <p:cNvSpPr/>
              <p:nvPr/>
            </p:nvSpPr>
            <p:spPr>
              <a:xfrm>
                <a:off x="1219200" y="5486400"/>
                <a:ext cx="838200" cy="3048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1"/>
              <a:lstStyle/>
              <a:p>
                <a:r>
                  <a:rPr lang="zh-CN" altLang="en-US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双引号</a:t>
                </a: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838200" y="5715000"/>
            <a:ext cx="66294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换行符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/n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本意是从光标处跳到下一行，注意不一定是跳到下一行的开头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回车符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/r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本意是从光标处跳到所在行的开头，注意还在当前行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sz="36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字符型数据与数值型数据的转换</a:t>
            </a:r>
            <a:endParaRPr lang="zh-CN" altLang="en-US" sz="3600" kern="1200" dirty="0">
              <a:latin typeface="Book Antiqua" panose="02040602050305030304" pitchFamily="18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7891" name="内容占位符 4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defTabSz="914400" eaLnBrk="1" hangingPunct="1">
              <a:spcBef>
                <a:spcPct val="50000"/>
              </a:spcBef>
              <a:buSzPct val="75000"/>
              <a:tabLst>
                <a:tab pos="4229100" algn="l"/>
                <a:tab pos="5600700" algn="l"/>
              </a:tabLst>
            </a:pPr>
            <a:r>
              <a:rPr lang="en-US" altLang="en-US" b="1" kern="1200" dirty="0">
                <a:latin typeface="Courier New" panose="02070309020205020404" pitchFamily="49" charset="0"/>
                <a:ea typeface="+mn-ea"/>
                <a:cs typeface="+mn-cs"/>
              </a:rPr>
              <a:t>Char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型数据可以转换成任意一种数据类型，反之亦然。</a:t>
            </a:r>
            <a:endParaRPr lang="en-US" altLang="en-US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lvl="1" defTabSz="914400" eaLnBrk="1" hangingPunct="1">
              <a:spcBef>
                <a:spcPct val="50000"/>
              </a:spcBef>
              <a:buFont typeface="Monotype Sorts" pitchFamily="2" charset="2"/>
              <a:buNone/>
              <a:tabLst>
                <a:tab pos="4229100" algn="l"/>
                <a:tab pos="5600700" algn="l"/>
              </a:tabLst>
            </a:pP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+mn-cs"/>
              </a:rPr>
              <a:t>	</a:t>
            </a:r>
            <a:r>
              <a:rPr lang="en-US" altLang="en-US" b="1" kern="1200" dirty="0">
                <a:latin typeface="Courier New" panose="02070309020205020404" pitchFamily="49" charset="0"/>
                <a:ea typeface="+mn-ea"/>
                <a:cs typeface="+mn-cs"/>
              </a:rPr>
              <a:t>int i = 'a'; </a:t>
            </a:r>
          </a:p>
          <a:p>
            <a:pPr lvl="1" defTabSz="914400" eaLnBrk="1" hangingPunct="1">
              <a:spcBef>
                <a:spcPct val="50000"/>
              </a:spcBef>
              <a:buFont typeface="Monotype Sorts" pitchFamily="2" charset="2"/>
              <a:buNone/>
              <a:tabLst>
                <a:tab pos="4229100" algn="l"/>
                <a:tab pos="5600700" algn="l"/>
              </a:tabLst>
            </a:pP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+mn-cs"/>
              </a:rPr>
              <a:t>	</a:t>
            </a:r>
            <a:r>
              <a:rPr lang="en-US" altLang="en-US" sz="2000" b="1" kern="1200" dirty="0">
                <a:solidFill>
                  <a:srgbClr val="006600"/>
                </a:solidFill>
                <a:latin typeface="Courier New" panose="02070309020205020404" pitchFamily="49" charset="0"/>
                <a:ea typeface="+mn-ea"/>
                <a:cs typeface="+mn-cs"/>
              </a:rPr>
              <a:t>// </a:t>
            </a:r>
            <a:r>
              <a:rPr lang="zh-CN" altLang="en-US" sz="2000" b="1" kern="1200" dirty="0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等同于 </a:t>
            </a:r>
            <a:r>
              <a:rPr lang="en-US" altLang="en-US" sz="2000" b="1" kern="1200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+mn-cs"/>
              </a:rPr>
              <a:t>int i = (int)'a';</a:t>
            </a:r>
          </a:p>
          <a:p>
            <a:pPr lvl="1" defTabSz="914400" eaLnBrk="1" hangingPunct="1">
              <a:spcBef>
                <a:spcPct val="50000"/>
              </a:spcBef>
              <a:buFont typeface="Monotype Sorts" pitchFamily="2" charset="2"/>
              <a:buNone/>
              <a:tabLst>
                <a:tab pos="4229100" algn="l"/>
                <a:tab pos="5600700" algn="l"/>
              </a:tabLst>
            </a:pPr>
            <a:r>
              <a:rPr lang="en-US" altLang="en-US" sz="2000" b="1" kern="1200" dirty="0">
                <a:solidFill>
                  <a:srgbClr val="006600"/>
                </a:solidFill>
                <a:latin typeface="Courier New" panose="02070309020205020404" pitchFamily="49" charset="0"/>
                <a:ea typeface="+mn-ea"/>
                <a:cs typeface="+mn-cs"/>
              </a:rPr>
              <a:t>	// </a:t>
            </a:r>
            <a:r>
              <a:rPr lang="zh-CN" altLang="en-US" sz="2000" b="1" kern="1200" dirty="0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把整数</a:t>
            </a:r>
            <a:r>
              <a:rPr lang="en-US" altLang="zh-CN" sz="2000" b="1" kern="1200" dirty="0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97</a:t>
            </a:r>
            <a:r>
              <a:rPr lang="zh-CN" altLang="en-US" sz="2000" b="1" kern="1200" dirty="0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赋给整型变量</a:t>
            </a:r>
            <a:r>
              <a:rPr lang="en-US" altLang="zh-CN" sz="2000" b="1" kern="1200" dirty="0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</a:t>
            </a:r>
            <a:endParaRPr lang="en-US" altLang="en-US" sz="2000" b="1" kern="1200" dirty="0">
              <a:solidFill>
                <a:srgbClr val="006600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lvl="1" defTabSz="914400" eaLnBrk="1" hangingPunct="1">
              <a:spcBef>
                <a:spcPct val="50000"/>
              </a:spcBef>
              <a:tabLst>
                <a:tab pos="4229100" algn="l"/>
                <a:tab pos="5600700" algn="l"/>
              </a:tabLst>
            </a:pPr>
            <a:endParaRPr lang="en-US" altLang="en-US" b="1" kern="1200" dirty="0">
              <a:latin typeface="Courier New" panose="02070309020205020404" pitchFamily="49" charset="0"/>
              <a:ea typeface="+mn-ea"/>
              <a:cs typeface="+mn-cs"/>
            </a:endParaRPr>
          </a:p>
          <a:p>
            <a:pPr lvl="1" defTabSz="914400" eaLnBrk="1" hangingPunct="1">
              <a:spcBef>
                <a:spcPct val="50000"/>
              </a:spcBef>
              <a:buFont typeface="Monotype Sorts" pitchFamily="2" charset="2"/>
              <a:buNone/>
              <a:tabLst>
                <a:tab pos="4229100" algn="l"/>
                <a:tab pos="5600700" algn="l"/>
              </a:tabLst>
            </a:pPr>
            <a:r>
              <a:rPr lang="en-US" altLang="en-US" b="1" kern="1200" dirty="0">
                <a:latin typeface="Courier New" panose="02070309020205020404" pitchFamily="49" charset="0"/>
                <a:ea typeface="+mn-ea"/>
                <a:cs typeface="+mn-cs"/>
              </a:rPr>
              <a:t>	char c = 97; </a:t>
            </a:r>
          </a:p>
          <a:p>
            <a:pPr lvl="1" defTabSz="914400" eaLnBrk="1" hangingPunct="1">
              <a:spcBef>
                <a:spcPct val="50000"/>
              </a:spcBef>
              <a:buFont typeface="Monotype Sorts" pitchFamily="2" charset="2"/>
              <a:buNone/>
              <a:tabLst>
                <a:tab pos="4229100" algn="l"/>
                <a:tab pos="5600700" algn="l"/>
              </a:tabLst>
            </a:pPr>
            <a:r>
              <a:rPr lang="en-US" altLang="en-US" b="1" kern="1200" dirty="0">
                <a:latin typeface="Courier New" panose="02070309020205020404" pitchFamily="49" charset="0"/>
                <a:ea typeface="+mn-ea"/>
                <a:cs typeface="+mn-cs"/>
              </a:rPr>
              <a:t>	</a:t>
            </a:r>
            <a:r>
              <a:rPr lang="en-US" altLang="en-US" sz="2000" b="1" kern="1200" dirty="0">
                <a:solidFill>
                  <a:srgbClr val="006600"/>
                </a:solidFill>
                <a:latin typeface="Courier New" panose="02070309020205020404" pitchFamily="49" charset="0"/>
                <a:ea typeface="+mn-ea"/>
                <a:cs typeface="+mn-cs"/>
              </a:rPr>
              <a:t>// </a:t>
            </a:r>
            <a:r>
              <a:rPr lang="zh-CN" altLang="en-US" sz="2000" b="1" kern="1200" dirty="0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等同于 </a:t>
            </a:r>
            <a:r>
              <a:rPr lang="en-US" altLang="en-US" sz="2000" b="1" kern="1200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+mn-cs"/>
              </a:rPr>
              <a:t>char</a:t>
            </a:r>
            <a:r>
              <a:rPr lang="en-US" altLang="en-US" sz="2000" b="1" kern="1200" dirty="0">
                <a:solidFill>
                  <a:srgbClr val="006600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altLang="en-US" sz="2000" b="1" kern="1200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+mn-cs"/>
              </a:rPr>
              <a:t>c = (char)97;</a:t>
            </a:r>
          </a:p>
          <a:p>
            <a:pPr lvl="1" defTabSz="914400" eaLnBrk="1" hangingPunct="1">
              <a:spcBef>
                <a:spcPct val="50000"/>
              </a:spcBef>
              <a:buFont typeface="Monotype Sorts" pitchFamily="2" charset="2"/>
              <a:buNone/>
              <a:tabLst>
                <a:tab pos="4229100" algn="l"/>
                <a:tab pos="5600700" algn="l"/>
              </a:tabLst>
            </a:pPr>
            <a:r>
              <a:rPr lang="en-US" altLang="en-US" sz="2000" b="1" kern="1200" dirty="0">
                <a:solidFill>
                  <a:srgbClr val="006600"/>
                </a:solidFill>
                <a:latin typeface="Courier New" panose="02070309020205020404" pitchFamily="49" charset="0"/>
                <a:ea typeface="+mn-ea"/>
                <a:cs typeface="+mn-cs"/>
              </a:rPr>
              <a:t>	// </a:t>
            </a:r>
            <a:r>
              <a:rPr lang="zh-CN" altLang="en-US" sz="2000" b="1" kern="1200" dirty="0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把字母</a:t>
            </a:r>
            <a:r>
              <a:rPr lang="en-US" altLang="zh-CN" sz="2000" b="1" kern="1200" dirty="0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</a:t>
            </a:r>
            <a:r>
              <a:rPr lang="zh-CN" altLang="en-US" sz="2000" b="1" kern="1200" dirty="0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赋给字符型变量</a:t>
            </a:r>
            <a:r>
              <a:rPr lang="en-US" altLang="zh-CN" sz="2000" b="1" kern="1200" dirty="0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c</a:t>
            </a:r>
            <a:endParaRPr lang="en-US" altLang="en-US" sz="2000" b="1" kern="1200" dirty="0">
              <a:solidFill>
                <a:srgbClr val="006600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914400" eaLnBrk="1" hangingPunct="1">
              <a:buSzPct val="75000"/>
              <a:tabLst>
                <a:tab pos="4229100" algn="l"/>
                <a:tab pos="5600700" algn="l"/>
              </a:tabLst>
            </a:pPr>
            <a:endParaRPr lang="zh-CN" altLang="en-US" b="1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2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18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字符的比较与测试</a:t>
            </a:r>
            <a:endParaRPr lang="zh-CN" altLang="en-US" kern="1200" dirty="0">
              <a:latin typeface="Book Antiqua" panose="02040602050305030304" pitchFamily="18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8915" name="内容占位符 4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defTabSz="914400" eaLnBrk="1" hangingPunct="1">
              <a:buSzPct val="75000"/>
              <a:buFont typeface="Monotype Sorts" pitchFamily="2" charset="2"/>
              <a:buNone/>
              <a:tabLst>
                <a:tab pos="4229100" algn="l"/>
                <a:tab pos="5600700" algn="l"/>
              </a:tabLst>
            </a:pPr>
            <a:endParaRPr lang="en-US" altLang="en-US" sz="1800" b="1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defTabSz="914400" eaLnBrk="1" hangingPunct="1">
              <a:buSzPct val="75000"/>
              <a:tabLst>
                <a:tab pos="4229100" algn="l"/>
                <a:tab pos="5600700" algn="l"/>
              </a:tabLst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可将字符视为其</a:t>
            </a: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ASCII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码对应的</a:t>
            </a:r>
            <a:r>
              <a:rPr lang="zh-CN" altLang="en-US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十进制数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，对其进行比较：</a:t>
            </a:r>
            <a:endParaRPr lang="en-US" altLang="en-US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defTabSz="914400" eaLnBrk="1" hangingPunct="1">
              <a:buSzPct val="75000"/>
              <a:buFont typeface="Monotype Sorts" pitchFamily="2" charset="2"/>
              <a:buNone/>
              <a:tabLst>
                <a:tab pos="4229100" algn="l"/>
                <a:tab pos="5600700" algn="l"/>
              </a:tabLst>
            </a:pPr>
            <a:endParaRPr lang="en-US" altLang="en-US" sz="1800" b="1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defTabSz="914400" eaLnBrk="1" hangingPunct="1">
              <a:buSzPct val="75000"/>
              <a:buFont typeface="Monotype Sorts" pitchFamily="2" charset="2"/>
              <a:buNone/>
              <a:tabLst>
                <a:tab pos="4229100" algn="l"/>
                <a:tab pos="5600700" algn="l"/>
              </a:tabLst>
            </a:pPr>
            <a:endParaRPr lang="en-US" altLang="en-US" sz="1800" b="1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defTabSz="914400" eaLnBrk="1" hangingPunct="1">
              <a:buSzPct val="75000"/>
              <a:buFont typeface="Monotype Sorts" pitchFamily="2" charset="2"/>
              <a:buNone/>
              <a:tabLst>
                <a:tab pos="4229100" algn="l"/>
                <a:tab pos="5600700" algn="l"/>
              </a:tabLst>
            </a:pPr>
            <a:r>
              <a:rPr lang="en-US" altLang="en-US" sz="18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 (ch &gt;= ‘A’ &amp;&amp; ch &lt;= ‘Z’)	</a:t>
            </a:r>
            <a:r>
              <a:rPr lang="en-US" altLang="en-US" sz="1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</a:t>
            </a:r>
            <a:r>
              <a:rPr lang="zh-CN" altLang="en-US" sz="1800" b="1" dirty="0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如果</a:t>
            </a:r>
            <a:r>
              <a:rPr lang="en-US" altLang="en-US" sz="1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[65,90]</a:t>
            </a:r>
            <a:r>
              <a:rPr lang="zh-CN" altLang="en-US" sz="1800" b="1" dirty="0">
                <a:solidFill>
                  <a:srgbClr val="0066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范围内</a:t>
            </a:r>
            <a:endParaRPr lang="en-US" altLang="en-US" sz="1800" b="1" u="sng" kern="1200" dirty="0">
              <a:solidFill>
                <a:srgbClr val="00660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defTabSz="914400" eaLnBrk="1" hangingPunct="1">
              <a:buSzPct val="75000"/>
              <a:buFont typeface="Monotype Sorts" pitchFamily="2" charset="2"/>
              <a:buNone/>
              <a:tabLst>
                <a:tab pos="4229100" algn="l"/>
                <a:tab pos="5600700" algn="l"/>
              </a:tabLst>
            </a:pPr>
            <a:r>
              <a:rPr lang="en-US" altLang="en-US" sz="18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	System.out.println(ch + " is an uppercase letter");</a:t>
            </a:r>
          </a:p>
          <a:p>
            <a:pPr defTabSz="914400" eaLnBrk="1" hangingPunct="1">
              <a:buSzPct val="75000"/>
              <a:buFont typeface="Monotype Sorts" pitchFamily="2" charset="2"/>
              <a:buNone/>
              <a:tabLst>
                <a:tab pos="4229100" algn="l"/>
                <a:tab pos="5600700" algn="l"/>
              </a:tabLst>
            </a:pPr>
            <a:r>
              <a:rPr lang="en-US" altLang="en-US" sz="1800" b="1" kern="120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else if (ch &gt;= 'a' &amp;&amp; ch &lt;= 'z') </a:t>
            </a:r>
            <a:r>
              <a:rPr lang="en-US" altLang="en-US" sz="1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</a:t>
            </a:r>
            <a:r>
              <a:rPr lang="zh-CN" altLang="en-US" sz="1800" b="1" dirty="0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如果</a:t>
            </a:r>
            <a:r>
              <a:rPr lang="en-US" altLang="en-US" sz="1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[97,122]</a:t>
            </a:r>
            <a:r>
              <a:rPr lang="zh-CN" altLang="en-US" sz="1800" b="1" dirty="0">
                <a:solidFill>
                  <a:srgbClr val="0066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范围内</a:t>
            </a:r>
            <a:r>
              <a:rPr lang="en-US" altLang="en-US" sz="1800" b="1" kern="120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endParaRPr lang="en-US" altLang="en-US" sz="1800" b="1" u="sng" kern="1200" dirty="0">
              <a:solidFill>
                <a:srgbClr val="0066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defTabSz="914400" eaLnBrk="1" hangingPunct="1">
              <a:buSzPct val="75000"/>
              <a:buFont typeface="Monotype Sorts" pitchFamily="2" charset="2"/>
              <a:buNone/>
              <a:tabLst>
                <a:tab pos="4229100" algn="l"/>
                <a:tab pos="5600700" algn="l"/>
              </a:tabLst>
            </a:pPr>
            <a:r>
              <a:rPr lang="en-US" altLang="en-US" sz="1800" b="1" kern="120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	System.out.println(ch + " is a lowercase letter");</a:t>
            </a:r>
          </a:p>
          <a:p>
            <a:pPr defTabSz="914400" eaLnBrk="1" hangingPunct="1">
              <a:buSzPct val="75000"/>
              <a:buFont typeface="Monotype Sorts" pitchFamily="2" charset="2"/>
              <a:buNone/>
              <a:tabLst>
                <a:tab pos="4229100" algn="l"/>
                <a:tab pos="5600700" algn="l"/>
              </a:tabLst>
            </a:pPr>
            <a:r>
              <a:rPr lang="en-US" altLang="en-US" sz="1800" b="1" kern="1200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else if (ch &gt;= '0' &amp;&amp; ch &lt;= '9') </a:t>
            </a:r>
            <a:r>
              <a:rPr lang="en-US" altLang="en-US" sz="1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</a:t>
            </a:r>
            <a:r>
              <a:rPr lang="zh-CN" altLang="en-US" sz="1800" b="1" dirty="0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如果</a:t>
            </a:r>
            <a:r>
              <a:rPr lang="en-US" altLang="en-US" sz="1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[48,57]</a:t>
            </a:r>
            <a:r>
              <a:rPr lang="zh-CN" altLang="en-US" sz="1800" b="1" dirty="0">
                <a:solidFill>
                  <a:srgbClr val="0066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范围内</a:t>
            </a:r>
            <a:endParaRPr lang="en-US" altLang="en-US" sz="1800" b="1" kern="1200" dirty="0">
              <a:solidFill>
                <a:srgbClr val="0070C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defTabSz="914400" eaLnBrk="1" hangingPunct="1">
              <a:buSzPct val="75000"/>
              <a:buFont typeface="Monotype Sorts" pitchFamily="2" charset="2"/>
              <a:buNone/>
              <a:tabLst>
                <a:tab pos="4229100" algn="l"/>
                <a:tab pos="5600700" algn="l"/>
              </a:tabLst>
            </a:pPr>
            <a:r>
              <a:rPr lang="en-US" altLang="en-US" sz="1800" b="1" kern="1200" dirty="0">
                <a:solidFill>
                  <a:srgbClr val="0066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</a:t>
            </a:r>
            <a:r>
              <a:rPr lang="en-US" altLang="en-US" sz="1800" b="1" kern="1200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System.out.println(ch + " is a numeric character"); </a:t>
            </a:r>
            <a:endParaRPr lang="en-US" altLang="en-US" sz="1800" b="1" u="sng" kern="1200" dirty="0">
              <a:solidFill>
                <a:srgbClr val="0070C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defTabSz="914400" eaLnBrk="1" hangingPunct="1">
              <a:buSzPct val="75000"/>
              <a:tabLst>
                <a:tab pos="4229100" algn="l"/>
                <a:tab pos="5600700" algn="l"/>
              </a:tabLst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6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19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数学函数</a:t>
            </a:r>
            <a:r>
              <a:rPr lang="en-US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 </a:t>
            </a: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en-US" altLang="en-US" kern="1200" dirty="0">
                <a:latin typeface="+mn-lt"/>
                <a:ea typeface="+mn-ea"/>
                <a:cs typeface="+mn-cs"/>
              </a:rPr>
              <a:t>	</a:t>
            </a: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en-US" altLang="en-US" kern="1200" dirty="0">
                <a:latin typeface="+mn-lt"/>
                <a:ea typeface="+mn-ea"/>
                <a:cs typeface="+mn-cs"/>
              </a:rPr>
              <a:t>	</a:t>
            </a:r>
            <a:r>
              <a:rPr lang="en-US" altLang="en-US" i="1" kern="1200" dirty="0">
                <a:latin typeface="+mn-lt"/>
                <a:ea typeface="+mn-ea"/>
                <a:cs typeface="+mn-cs"/>
              </a:rPr>
              <a:t>Java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在</a:t>
            </a:r>
            <a:r>
              <a:rPr lang="en-US" altLang="en-US" b="1" kern="1200" dirty="0">
                <a:highlight>
                  <a:srgbClr val="FFFF00"/>
                </a:highlight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Math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类中提供许多有用的方法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函数</a:t>
            </a: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完成常用的数学功能。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en-US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</a:t>
            </a:r>
            <a:r>
              <a:rPr lang="en-US" altLang="en-US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Math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类在</a:t>
            </a:r>
            <a:r>
              <a:rPr lang="en-US" altLang="en-US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Java.lang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工具包中。</a:t>
            </a:r>
            <a:endParaRPr lang="en-US" altLang="en-US" kern="1200" dirty="0">
              <a:latin typeface="+mn-lt"/>
              <a:ea typeface="+mn-ea"/>
              <a:cs typeface="+mn-cs"/>
            </a:endParaRP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8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en-US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Character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类中的方法</a:t>
            </a:r>
          </a:p>
        </p:txBody>
      </p:sp>
      <p:sp>
        <p:nvSpPr>
          <p:cNvPr id="6148" name="内容占位符 5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9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20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232410" y="1395730"/>
          <a:ext cx="8947150" cy="3227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032885" imgH="1589405" progId="Word.Picture.8">
                  <p:embed/>
                </p:oleObj>
              </mc:Choice>
              <mc:Fallback>
                <p:oleObj r:id="rId2" imgW="4032885" imgH="1589405" progId="Word.Picture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2410" y="1395730"/>
                        <a:ext cx="8947150" cy="32270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String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类型</a:t>
            </a:r>
            <a:r>
              <a:rPr lang="en-US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 </a:t>
            </a:r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char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类型只能表示一个字符，为了表示一串字符，使用</a:t>
            </a: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String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的数据类型。如：</a:t>
            </a:r>
            <a:r>
              <a:rPr lang="en-US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 </a:t>
            </a:r>
          </a:p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endParaRPr lang="en-US" altLang="en-US" sz="2400" kern="1200" dirty="0">
              <a:solidFill>
                <a:srgbClr val="C00000"/>
              </a:solidFill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en-US" sz="2000" kern="12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String </a:t>
            </a:r>
            <a:r>
              <a:rPr lang="en-US" altLang="en-US" sz="2000" kern="1200" dirty="0"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message = </a:t>
            </a:r>
            <a:r>
              <a:rPr lang="en-US" altLang="en-US" sz="2000" kern="12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</a:t>
            </a:r>
            <a:r>
              <a:rPr lang="en-US" altLang="en-US" sz="2000" kern="1200" dirty="0"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Welcome to Java</a:t>
            </a:r>
            <a:r>
              <a:rPr lang="en-US" altLang="en-US" sz="2000" kern="12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</a:t>
            </a:r>
            <a:r>
              <a:rPr lang="en-US" altLang="en-US" sz="2000" kern="1200" dirty="0"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en-US" kern="1200" dirty="0">
                <a:latin typeface="+mn-lt"/>
                <a:ea typeface="宋体" panose="02010600030101010101" pitchFamily="2" charset="-122"/>
                <a:cs typeface="+mn-cs"/>
              </a:rPr>
              <a:t> 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String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是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库中的预定义类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java.lang.String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，就像</a:t>
            </a: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System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类及</a:t>
            </a: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Scanner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类一样。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zh-CN" altLang="en-US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String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类不是基本类型（只有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8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种），而是</a:t>
            </a:r>
            <a:r>
              <a:rPr lang="zh-CN" altLang="en-US" sz="2400" kern="12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引用类型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2400" i="1" kern="1200" dirty="0">
                <a:latin typeface="+mn-lt"/>
                <a:ea typeface="宋体" panose="02010600030101010101" pitchFamily="2" charset="-122"/>
                <a:cs typeface="+mn-cs"/>
              </a:rPr>
              <a:t>reference type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），使用引用类型声明的变量称为</a:t>
            </a:r>
            <a:r>
              <a:rPr lang="zh-CN" altLang="en-US" sz="2400" kern="12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引用变量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2400" i="1" kern="1200" dirty="0">
                <a:latin typeface="+mn-lt"/>
                <a:ea typeface="宋体" panose="02010600030101010101" pitchFamily="2" charset="-122"/>
                <a:cs typeface="+mn-cs"/>
              </a:rPr>
              <a:t>reference variable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），它引用一个对象。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zh-CN" altLang="en-US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引用数据类型将在第</a:t>
            </a:r>
            <a:r>
              <a:rPr lang="en-US" altLang="zh-CN" sz="2400" kern="1200" dirty="0">
                <a:latin typeface="+mn-lt"/>
                <a:ea typeface="宋体" panose="02010600030101010101" pitchFamily="2" charset="-122"/>
                <a:cs typeface="+mn-cs"/>
              </a:rPr>
              <a:t>9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章中讨论。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目前，只需知道</a:t>
            </a:r>
            <a:r>
              <a:rPr lang="zh-CN" altLang="en-US" sz="2400" kern="1200" dirty="0">
                <a:solidFill>
                  <a:srgbClr val="7030A0"/>
                </a:solidFill>
                <a:latin typeface="+mn-lt"/>
                <a:ea typeface="宋体" panose="02010600030101010101" pitchFamily="2" charset="-122"/>
                <a:cs typeface="+mn-cs"/>
              </a:rPr>
              <a:t>如何声明</a:t>
            </a: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String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类型的变量，</a:t>
            </a:r>
            <a:r>
              <a:rPr lang="zh-CN" altLang="en-US" sz="2400" kern="1200" dirty="0">
                <a:solidFill>
                  <a:srgbClr val="7030A0"/>
                </a:solidFill>
                <a:latin typeface="+mn-lt"/>
                <a:ea typeface="宋体" panose="02010600030101010101" pitchFamily="2" charset="-122"/>
                <a:cs typeface="+mn-cs"/>
              </a:rPr>
              <a:t>如何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对其</a:t>
            </a:r>
            <a:r>
              <a:rPr lang="zh-CN" altLang="en-US" sz="2400" kern="1200" dirty="0">
                <a:solidFill>
                  <a:srgbClr val="7030A0"/>
                </a:solidFill>
                <a:latin typeface="+mn-lt"/>
                <a:ea typeface="宋体" panose="02010600030101010101" pitchFamily="2" charset="-122"/>
                <a:cs typeface="+mn-cs"/>
              </a:rPr>
              <a:t>赋值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及</a:t>
            </a:r>
            <a:r>
              <a:rPr lang="zh-CN" altLang="en-US" sz="2400" kern="1200" dirty="0">
                <a:solidFill>
                  <a:srgbClr val="7030A0"/>
                </a:solidFill>
                <a:latin typeface="+mn-lt"/>
                <a:ea typeface="宋体" panose="02010600030101010101" pitchFamily="2" charset="-122"/>
                <a:cs typeface="+mn-cs"/>
              </a:rPr>
              <a:t>如何使用</a:t>
            </a: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String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类中的方法即可。</a:t>
            </a:r>
          </a:p>
        </p:txBody>
      </p:sp>
      <p:sp>
        <p:nvSpPr>
          <p:cNvPr id="39940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21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6896100" y="1714500"/>
            <a:ext cx="1638300" cy="419100"/>
            <a:chOff x="7315200" y="1562100"/>
            <a:chExt cx="1638300" cy="419100"/>
          </a:xfrm>
        </p:grpSpPr>
        <p:sp>
          <p:nvSpPr>
            <p:cNvPr id="39942" name="矩形 4"/>
            <p:cNvSpPr/>
            <p:nvPr/>
          </p:nvSpPr>
          <p:spPr>
            <a:xfrm>
              <a:off x="7848600" y="1562100"/>
              <a:ext cx="1104900" cy="342900"/>
            </a:xfrm>
            <a:prstGeom prst="rect">
              <a:avLst/>
            </a:prstGeom>
            <a:solidFill>
              <a:srgbClr val="FFC000">
                <a:alpha val="25882"/>
              </a:srgbClr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1"/>
            <a:lstStyle/>
            <a:p>
              <a:pPr>
                <a:buNone/>
              </a:pPr>
              <a:r>
                <a:rPr lang="zh-CN" altLang="en-US" sz="2400" b="1" dirty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双引号</a:t>
              </a:r>
              <a:endPara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cxnSp>
          <p:nvCxnSpPr>
            <p:cNvPr id="39943" name="直接箭头连接符 6"/>
            <p:cNvCxnSpPr>
              <a:stCxn id="39942" idx="1"/>
            </p:cNvCxnSpPr>
            <p:nvPr/>
          </p:nvCxnSpPr>
          <p:spPr>
            <a:xfrm rot="-10800000" flipV="1">
              <a:off x="7315200" y="1733550"/>
              <a:ext cx="533400" cy="247650"/>
            </a:xfrm>
            <a:prstGeom prst="straightConnector1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arrow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en-US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String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对象的简单方法</a:t>
            </a:r>
          </a:p>
        </p:txBody>
      </p:sp>
      <p:sp>
        <p:nvSpPr>
          <p:cNvPr id="7172" name="内容占位符 8"/>
          <p:cNvSpPr>
            <a:spLocks noGrp="1"/>
          </p:cNvSpPr>
          <p:nvPr>
            <p:ph idx="1"/>
          </p:nvPr>
        </p:nvSpPr>
        <p:spPr>
          <a:xfrm>
            <a:off x="270510" y="3851275"/>
            <a:ext cx="8415020" cy="2049780"/>
          </a:xfrm>
        </p:spPr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</a:pPr>
            <a:r>
              <a:rPr lang="en-US" altLang="zh-CN" sz="1800" b="1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length()		</a:t>
            </a:r>
            <a:r>
              <a:rPr lang="zh-CN" altLang="en-US" sz="1800" b="1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返回字符串中字符个数（即字符串的长度）</a:t>
            </a:r>
            <a:r>
              <a:rPr lang="en-US" altLang="zh-CN" sz="1800" b="1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	      </a:t>
            </a:r>
          </a:p>
          <a:p>
            <a:pPr eaLnBrk="1" hangingPunct="1">
              <a:buSzPct val="75000"/>
            </a:pPr>
            <a:r>
              <a:rPr lang="en-US" altLang="zh-CN" sz="1800" b="1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charAt(index)	</a:t>
            </a:r>
            <a:r>
              <a:rPr lang="zh-CN" altLang="en-US" sz="1800" b="1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返回字符串中第</a:t>
            </a:r>
            <a:r>
              <a:rPr lang="en-US" altLang="zh-CN" sz="1800" b="1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index</a:t>
            </a:r>
            <a:r>
              <a:rPr lang="zh-CN" altLang="en-US" sz="1800" b="1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位的字符</a:t>
            </a:r>
            <a:r>
              <a:rPr lang="en-US" altLang="zh-CN" sz="1800" b="1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</a:t>
            </a:r>
          </a:p>
          <a:p>
            <a:pPr eaLnBrk="1" hangingPunct="1">
              <a:buSzPct val="75000"/>
            </a:pPr>
            <a:r>
              <a:rPr lang="en-US" altLang="zh-CN" sz="1800" b="1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concat(s1)   	</a:t>
            </a:r>
            <a:r>
              <a:rPr lang="zh-CN" altLang="en-US" sz="1800" b="1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在字符串本身后面连接字符串</a:t>
            </a:r>
            <a:r>
              <a:rPr lang="en-US" altLang="zh-CN" sz="1800" b="1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S1                </a:t>
            </a:r>
          </a:p>
          <a:p>
            <a:pPr eaLnBrk="1" hangingPunct="1">
              <a:buSzPct val="75000"/>
            </a:pPr>
            <a:r>
              <a:rPr lang="en-US" altLang="zh-CN" sz="1800" b="1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toUpperCase()    	</a:t>
            </a:r>
            <a:r>
              <a:rPr lang="zh-CN" altLang="en-US" sz="1800" b="1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将所有字母全部转换成大写</a:t>
            </a:r>
            <a:r>
              <a:rPr lang="en-US" altLang="zh-CN" sz="1800" b="1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 </a:t>
            </a:r>
          </a:p>
          <a:p>
            <a:pPr eaLnBrk="1" hangingPunct="1">
              <a:buSzPct val="75000"/>
            </a:pPr>
            <a:r>
              <a:rPr lang="en-US" altLang="zh-CN" sz="1800" b="1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toLowerCase() 	</a:t>
            </a:r>
            <a:r>
              <a: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将所有字母全部转换成小写</a:t>
            </a:r>
            <a:endParaRPr lang="en-US" altLang="zh-CN" sz="1800" b="1" kern="12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1" hangingPunct="1">
              <a:buSzPct val="75000"/>
            </a:pPr>
            <a:r>
              <a:rPr lang="en-US" altLang="zh-CN" sz="1800" b="1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trim()  		</a:t>
            </a:r>
            <a:r>
              <a:rPr lang="zh-CN" altLang="en-US" sz="1800" b="1" kern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删除字符串前后两边的空白字符</a:t>
            </a:r>
          </a:p>
        </p:txBody>
      </p:sp>
      <p:sp>
        <p:nvSpPr>
          <p:cNvPr id="7173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22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178" name="组合 14"/>
          <p:cNvGrpSpPr/>
          <p:nvPr/>
        </p:nvGrpSpPr>
        <p:grpSpPr>
          <a:xfrm>
            <a:off x="6827" y="889953"/>
            <a:ext cx="9112885" cy="2928620"/>
            <a:chOff x="6827" y="867728"/>
            <a:chExt cx="9112885" cy="2928620"/>
          </a:xfrm>
        </p:grpSpPr>
        <p:grpSp>
          <p:nvGrpSpPr>
            <p:cNvPr id="7179" name="组合 12"/>
            <p:cNvGrpSpPr/>
            <p:nvPr/>
          </p:nvGrpSpPr>
          <p:grpSpPr>
            <a:xfrm>
              <a:off x="6827" y="867728"/>
              <a:ext cx="9112885" cy="2928620"/>
              <a:chOff x="6827" y="912178"/>
              <a:chExt cx="9112885" cy="2928620"/>
            </a:xfrm>
          </p:grpSpPr>
          <p:graphicFrame>
            <p:nvGraphicFramePr>
              <p:cNvPr id="7170" name="Object 6"/>
              <p:cNvGraphicFramePr>
                <a:graphicFrameLocks noChangeAspect="1"/>
              </p:cNvGraphicFramePr>
              <p:nvPr/>
            </p:nvGraphicFramePr>
            <p:xfrm>
              <a:off x="6827" y="912178"/>
              <a:ext cx="9112885" cy="29286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" imgW="4180205" imgH="1339215" progId="Word.Picture.8">
                      <p:embed/>
                    </p:oleObj>
                  </mc:Choice>
                  <mc:Fallback>
                    <p:oleObj r:id="rId2" imgW="4180205" imgH="1339215" progId="Word.Picture.8">
                      <p:embed/>
                      <p:pic>
                        <p:nvPicPr>
                          <p:cNvPr id="0" name="图片 3078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6827" y="912178"/>
                            <a:ext cx="9112885" cy="29286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181" name="组合 11"/>
              <p:cNvGrpSpPr/>
              <p:nvPr/>
            </p:nvGrpSpPr>
            <p:grpSpPr>
              <a:xfrm>
                <a:off x="4802505" y="2990215"/>
                <a:ext cx="1059180" cy="635635"/>
                <a:chOff x="4802505" y="2990215"/>
                <a:chExt cx="1059180" cy="635635"/>
              </a:xfrm>
            </p:grpSpPr>
            <p:sp>
              <p:nvSpPr>
                <p:cNvPr id="7182" name="矩形 9"/>
                <p:cNvSpPr/>
                <p:nvPr/>
              </p:nvSpPr>
              <p:spPr>
                <a:xfrm>
                  <a:off x="4802505" y="2990215"/>
                  <a:ext cx="876300" cy="266700"/>
                </a:xfrm>
                <a:prstGeom prst="rect">
                  <a:avLst/>
                </a:prstGeom>
                <a:solidFill>
                  <a:srgbClr val="FFC000">
                    <a:alpha val="29019"/>
                  </a:srgbClr>
                </a:solidFill>
                <a:ln w="12700">
                  <a:noFill/>
                </a:ln>
              </p:spPr>
              <p:txBody>
                <a:bodyPr/>
                <a:lstStyle/>
                <a:p>
                  <a:endPara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183" name="矩形 10"/>
                <p:cNvSpPr/>
                <p:nvPr/>
              </p:nvSpPr>
              <p:spPr>
                <a:xfrm>
                  <a:off x="4808220" y="3359150"/>
                  <a:ext cx="1053465" cy="266700"/>
                </a:xfrm>
                <a:prstGeom prst="rect">
                  <a:avLst/>
                </a:prstGeom>
                <a:solidFill>
                  <a:srgbClr val="FFC000">
                    <a:alpha val="29019"/>
                  </a:srgbClr>
                </a:solidFill>
                <a:ln w="12700">
                  <a:noFill/>
                </a:ln>
              </p:spPr>
              <p:txBody>
                <a:bodyPr/>
                <a:lstStyle/>
                <a:p>
                  <a:endPara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7180" name="矩形 13"/>
            <p:cNvSpPr/>
            <p:nvPr/>
          </p:nvSpPr>
          <p:spPr>
            <a:xfrm>
              <a:off x="7620000" y="3314700"/>
              <a:ext cx="1181100" cy="304800"/>
            </a:xfrm>
            <a:prstGeom prst="rect">
              <a:avLst/>
            </a:prstGeom>
            <a:solidFill>
              <a:srgbClr val="FFC000">
                <a:alpha val="29019"/>
              </a:srgbClr>
            </a:solidFill>
            <a:ln w="12700">
              <a:noFill/>
            </a:ln>
          </p:spPr>
          <p:txBody>
            <a:bodyPr/>
            <a:lstStyle/>
            <a:p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en-US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String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对象的简单方法</a:t>
            </a:r>
            <a:endParaRPr lang="en-US" altLang="en-US" kern="1200" dirty="0">
              <a:latin typeface="Courier New" panose="02070309020205020404" pitchFamily="49" charset="0"/>
              <a:ea typeface="Courier New" panose="02070309020205020404" pitchFamily="49" charset="0"/>
              <a:cs typeface="+mj-cs"/>
            </a:endParaRPr>
          </a:p>
        </p:txBody>
      </p:sp>
      <p:sp>
        <p:nvSpPr>
          <p:cNvPr id="40963" name="内容占位符 5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  <a:buFont typeface="Wingdings" panose="05000000000000000000" pitchFamily="2" charset="2"/>
              <a:buChar char="Ø"/>
            </a:pPr>
            <a:r>
              <a:rPr lang="en-US" altLang="zh-CN" sz="20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Math</a:t>
            </a:r>
            <a:r>
              <a:rPr lang="zh-CN" altLang="en-US" sz="20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类中的方法调用：</a:t>
            </a:r>
            <a:r>
              <a:rPr lang="en-US" altLang="zh-CN" sz="20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Math.min(12,28) </a:t>
            </a:r>
            <a:r>
              <a:rPr lang="zh-CN" altLang="en-US" sz="2000" b="1" kern="1200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✔</a:t>
            </a:r>
            <a:endParaRPr lang="en-US" altLang="zh-CN" sz="2000" b="1" kern="12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buSzPct val="75000"/>
              <a:buFont typeface="Wingdings" panose="05000000000000000000" pitchFamily="2" charset="2"/>
              <a:buNone/>
            </a:pPr>
            <a:r>
              <a:rPr lang="en-US" altLang="zh-CN" sz="20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String</a:t>
            </a:r>
            <a:r>
              <a:rPr lang="zh-CN" altLang="en-US" sz="20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类中的方法能否这样调用：</a:t>
            </a:r>
            <a:r>
              <a:rPr lang="en-US" altLang="zh-CN" sz="20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String.length()  </a:t>
            </a:r>
            <a:r>
              <a:rPr lang="en-US" altLang="zh-CN" sz="2000" b="1" kern="1200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???</a:t>
            </a:r>
            <a:endParaRPr lang="zh-CN" altLang="en-US" sz="2000" b="1" kern="12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  <a:buFont typeface="Wingdings" panose="05000000000000000000" pitchFamily="2" charset="2"/>
              <a:buChar char="Ø"/>
            </a:pPr>
            <a:endParaRPr lang="en-US" altLang="zh-CN" sz="2000" b="1" kern="12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  <a:buFont typeface="Wingdings" panose="05000000000000000000" pitchFamily="2" charset="2"/>
              <a:buChar char="Ø"/>
            </a:pPr>
            <a:r>
              <a:rPr lang="en-US" altLang="zh-CN" sz="20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String</a:t>
            </a: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是</a:t>
            </a:r>
            <a:r>
              <a:rPr lang="en-US" altLang="zh-CN" sz="2000" kern="1200" dirty="0">
                <a:latin typeface="+mn-lt"/>
                <a:ea typeface="宋体" panose="02010600030101010101" pitchFamily="2" charset="-122"/>
                <a:cs typeface="+mn-cs"/>
              </a:rPr>
              <a:t>Java</a:t>
            </a: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中的对象。上页表中的方法只能从一个特定的字符串实例来调用。由于这个原因，这些方法称为</a:t>
            </a:r>
            <a:r>
              <a:rPr lang="zh-CN" altLang="en-US" sz="2000" kern="12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实例方法</a:t>
            </a: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。</a:t>
            </a:r>
            <a:endParaRPr lang="en-US" altLang="zh-CN" sz="20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  <a:buFont typeface="Wingdings" panose="05000000000000000000" pitchFamily="2" charset="2"/>
              <a:buChar char="Ø"/>
            </a:pPr>
            <a:endParaRPr lang="zh-CN" altLang="en-US" sz="20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  <a:buFont typeface="Wingdings" panose="05000000000000000000" pitchFamily="2" charset="2"/>
              <a:buChar char="Ø"/>
            </a:pP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调用一个实例方法的语法是：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变量名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.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方法名</a:t>
            </a:r>
            <a:r>
              <a:rPr lang="en-US" altLang="zh-CN" sz="2000" dirty="0"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000" dirty="0">
                <a:ea typeface="宋体" panose="02010600030101010101" pitchFamily="2" charset="-122"/>
                <a:sym typeface="+mn-ea"/>
              </a:rPr>
              <a:t>）</a:t>
            </a:r>
            <a:endParaRPr lang="en-US" altLang="en-US" sz="2000" b="1" kern="1200" dirty="0">
              <a:latin typeface="+mn-lt"/>
              <a:ea typeface="+mn-ea"/>
              <a:cs typeface="+mn-cs"/>
            </a:endParaRPr>
          </a:p>
          <a:p>
            <a:pPr eaLnBrk="1" hangingPunct="1"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latin typeface="+mn-lt"/>
                <a:ea typeface="+mn-ea"/>
                <a:cs typeface="+mn-cs"/>
              </a:rPr>
              <a:t>	</a:t>
            </a: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referenceVariable.methodName(arguments)</a:t>
            </a:r>
            <a:endParaRPr lang="zh-CN" altLang="en-US" sz="2000" b="1" kern="12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  <a:buFont typeface="Monotype Sorts" pitchFamily="2" charset="2"/>
              <a:buNone/>
            </a:pPr>
            <a:endParaRPr lang="zh-CN" altLang="en-US" sz="20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  <a:buFont typeface="Wingdings" panose="05000000000000000000" pitchFamily="2" charset="2"/>
              <a:buChar char="Ø"/>
            </a:pP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非实例方法称为</a:t>
            </a:r>
            <a:r>
              <a:rPr lang="zh-CN" altLang="en-US" sz="2000" kern="12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静态方法</a:t>
            </a: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（使用关键字</a:t>
            </a:r>
            <a:r>
              <a:rPr lang="en-US" altLang="zh-CN" sz="20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Static</a:t>
            </a: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）。静态方法可以不使用对象来调用。（</a:t>
            </a:r>
            <a:r>
              <a:rPr lang="en-US" altLang="zh-CN" sz="2000" kern="1200" dirty="0"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0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类名</a:t>
            </a:r>
            <a:r>
              <a:rPr lang="en-US" altLang="zh-CN" sz="20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.</a:t>
            </a:r>
            <a:r>
              <a:rPr lang="zh-CN" altLang="en-US" sz="20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方法名</a:t>
            </a:r>
            <a:r>
              <a:rPr lang="en-US" altLang="zh-CN" sz="2000" kern="1200" dirty="0"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）</a:t>
            </a:r>
          </a:p>
          <a:p>
            <a:pPr eaLnBrk="1" hangingPunct="1">
              <a:buSzPct val="75000"/>
              <a:buFont typeface="Wingdings" panose="05000000000000000000" pitchFamily="2" charset="2"/>
              <a:buChar char="Ø"/>
            </a:pPr>
            <a:endParaRPr lang="zh-CN" altLang="en-US" sz="2000" kern="1200" dirty="0">
              <a:solidFill>
                <a:srgbClr val="C00000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  <a:buFont typeface="Wingdings" panose="05000000000000000000" pitchFamily="2" charset="2"/>
              <a:buChar char="Ø"/>
            </a:pPr>
            <a:r>
              <a:rPr lang="zh-CN" altLang="en-US" sz="2000" kern="1200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cs"/>
              </a:rPr>
              <a:t>定义在</a:t>
            </a:r>
            <a:r>
              <a:rPr lang="en-US" altLang="zh-CN" sz="20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Math</a:t>
            </a:r>
            <a:r>
              <a:rPr lang="zh-CN" altLang="en-US" sz="2000" kern="1200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  <a:cs typeface="+mn-cs"/>
              </a:rPr>
              <a:t>类中的所有方法都是静态方法</a:t>
            </a: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，它们没有绑定到一个特定的对象实例上。</a:t>
            </a:r>
            <a:endParaRPr lang="en-US" altLang="zh-CN" sz="2000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4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23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获得字符串的长度</a:t>
            </a:r>
          </a:p>
        </p:txBody>
      </p:sp>
      <p:sp>
        <p:nvSpPr>
          <p:cNvPr id="41987" name="内容占位符 5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219700"/>
          </a:xfrm>
        </p:spPr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  <a:buFont typeface="Monotype Sorts" pitchFamily="2" charset="2"/>
              <a:buNone/>
            </a:pPr>
            <a:endParaRPr lang="en-US" altLang="en-US" sz="2400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</a:t>
            </a:r>
            <a:r>
              <a:rPr lang="en-US" altLang="en-US" sz="2400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en-US" sz="2400" b="1" kern="1200" dirty="0">
                <a:solidFill>
                  <a:srgbClr val="00B05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message</a:t>
            </a:r>
            <a:r>
              <a:rPr lang="en-US" altLang="en-US" sz="2400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lang="en-US" altLang="en-US" sz="2400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"Welcome to Java"</a:t>
            </a:r>
            <a:r>
              <a:rPr lang="en-US" altLang="en-US" sz="2400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endParaRPr lang="en-US" altLang="en-US" sz="2400" u="sng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System.out.println("The length of " + </a:t>
            </a:r>
            <a:r>
              <a:rPr lang="en-US" altLang="en-US" sz="2400" b="1" kern="1200" dirty="0">
                <a:solidFill>
                  <a:srgbClr val="00B05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message </a:t>
            </a:r>
            <a:endParaRPr lang="en-US" altLang="en-US" sz="2400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 " is " + </a:t>
            </a:r>
            <a:r>
              <a:rPr lang="en-US" altLang="en-US" sz="2400" b="1" kern="1200" dirty="0">
                <a:solidFill>
                  <a:srgbClr val="00B05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message</a:t>
            </a:r>
            <a:r>
              <a:rPr lang="en-US" altLang="en-US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.length()</a:t>
            </a: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  <a:endParaRPr lang="en-US" altLang="en-US" sz="2400" b="1" u="sng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8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24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5270500"/>
            <a:ext cx="75057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打印结果：</a:t>
            </a:r>
            <a:endParaRPr lang="en-US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华文楷体" panose="02010600040101010101" pitchFamily="2" charset="-122"/>
              </a:rPr>
              <a:t>	  The length of Welcome to Java is 15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pic>
        <p:nvPicPr>
          <p:cNvPr id="41991" name="Picture 8" descr="C:\Users\Temoc\AppData\Roaming\Tencent\Users\4199566\QQ\WinTemp\RichOle\RS44XP8IQ%1X`F(I2KR]BM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25" y="4000500"/>
            <a:ext cx="7292975" cy="800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线形标注 2 1"/>
          <p:cNvSpPr/>
          <p:nvPr/>
        </p:nvSpPr>
        <p:spPr>
          <a:xfrm>
            <a:off x="3902710" y="3082925"/>
            <a:ext cx="1689735" cy="346075"/>
          </a:xfrm>
          <a:prstGeom prst="borderCallout2">
            <a:avLst>
              <a:gd name="adj1" fmla="val 19974"/>
              <a:gd name="adj2" fmla="val -563"/>
              <a:gd name="adj3" fmla="val 18750"/>
              <a:gd name="adj4" fmla="val -16667"/>
              <a:gd name="adj5" fmla="val -83206"/>
              <a:gd name="adj6" fmla="val -4472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变量名称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2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从字符串获得字符</a:t>
            </a:r>
            <a:r>
              <a:rPr lang="en-US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 </a:t>
            </a:r>
          </a:p>
        </p:txBody>
      </p:sp>
      <p:sp>
        <p:nvSpPr>
          <p:cNvPr id="43011" name="内容占位符 6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2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25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4" name="Rectangle 3"/>
          <p:cNvSpPr txBox="1"/>
          <p:nvPr/>
        </p:nvSpPr>
        <p:spPr>
          <a:xfrm>
            <a:off x="419100" y="4076700"/>
            <a:ext cx="8724900" cy="13271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"Welcome to Java"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0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"The first character in message is 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.charAt(0)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2000" u="sng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  <p:pic>
        <p:nvPicPr>
          <p:cNvPr id="43015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" y="1600200"/>
            <a:ext cx="9004300" cy="19970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628900" y="5029200"/>
            <a:ext cx="10287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buNone/>
            </a:pPr>
            <a:r>
              <a:rPr lang="en-US" altLang="zh-CN" sz="4000" b="1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字符串转换</a:t>
            </a:r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zh-CN" altLang="en-US" sz="2400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除此之外，如不用</a:t>
            </a:r>
            <a:r>
              <a:rPr lang="en-US" altLang="zh-CN" sz="2400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“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变量名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.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方法名</a:t>
            </a:r>
            <a:r>
              <a:rPr lang="en-US" altLang="zh-CN" sz="2400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”</a:t>
            </a:r>
            <a:r>
              <a:rPr lang="zh-CN" altLang="en-US" sz="2400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的形式调用方法，可用字符串直接量来调用方法。</a:t>
            </a: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endParaRPr lang="en-US" altLang="en-US" sz="2400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“Welcome”.toLowerCase() 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返回新字符串</a:t>
            </a:r>
            <a:r>
              <a:rPr lang="en-US" altLang="zh-CN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:</a:t>
            </a: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en-US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welcome</a:t>
            </a:r>
            <a:endParaRPr lang="en-US" altLang="en-US" sz="2400" b="1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endParaRPr lang="en-US" altLang="en-US" sz="2400" b="1" i="1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“Welcome”.toUpperCase() 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返回新字符串</a:t>
            </a:r>
            <a:r>
              <a:rPr lang="en-US" altLang="zh-CN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:</a:t>
            </a: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en-US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WELCOME</a:t>
            </a:r>
            <a:endParaRPr lang="en-US" altLang="en-US" sz="2400" b="1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endParaRPr lang="en-US" altLang="en-US" sz="2400" b="1" i="1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“   Welcome    ”.trim() 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返回新字符串</a:t>
            </a:r>
            <a:r>
              <a:rPr lang="en-US" altLang="zh-CN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:</a:t>
            </a: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en-US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Welcome</a:t>
            </a:r>
            <a:endParaRPr lang="en-US" altLang="en-US" sz="2400" b="1" i="1" kern="1200" dirty="0">
              <a:latin typeface="Courier New" panose="02070309020205020404" pitchFamily="49" charset="0"/>
              <a:ea typeface="Courier New" panose="02070309020205020404" pitchFamily="49" charset="0"/>
              <a:cs typeface="+mn-cs"/>
            </a:endParaRPr>
          </a:p>
        </p:txBody>
      </p:sp>
      <p:sp>
        <p:nvSpPr>
          <p:cNvPr id="44036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26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字符串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连接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0" indent="0" eaLnBrk="1" hangingPunct="1">
              <a:spcBef>
                <a:spcPct val="0"/>
              </a:spcBef>
              <a:buClrTx/>
              <a:buSzTx/>
            </a:pPr>
            <a:r>
              <a:rPr lang="en-US" altLang="en-US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en-US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 s3 = s1.</a:t>
            </a:r>
            <a:r>
              <a:rPr lang="en-US" altLang="en-US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concat</a:t>
            </a:r>
            <a:r>
              <a:rPr lang="en-US" altLang="en-US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(s2); 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或者</a:t>
            </a:r>
            <a:r>
              <a:rPr lang="en-US" altLang="en-US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en-US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 s3 = s1 </a:t>
            </a:r>
            <a:r>
              <a:rPr lang="en-US" altLang="en-US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</a:t>
            </a:r>
            <a:r>
              <a:rPr lang="en-US" altLang="en-US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s2; </a:t>
            </a:r>
            <a:r>
              <a:rPr lang="en-US" altLang="en-US" sz="2000" kern="1200" dirty="0">
                <a:solidFill>
                  <a:srgbClr val="0066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</a:t>
            </a:r>
            <a:r>
              <a:rPr lang="zh-CN" altLang="en-US" sz="2000" kern="1200" dirty="0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简便办法</a:t>
            </a:r>
            <a:endParaRPr lang="en-US" altLang="en-US" sz="2000" u="sng" kern="1200" dirty="0">
              <a:solidFill>
                <a:srgbClr val="0066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endParaRPr lang="en-US" altLang="en-US" sz="2000" u="sng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endParaRPr lang="en-US" altLang="en-US" sz="2000" u="sng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400050" lvl="1" indent="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 kern="1200" dirty="0">
                <a:solidFill>
                  <a:srgbClr val="0066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2000" b="1" kern="1200" dirty="0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连接三个字符串</a:t>
            </a:r>
            <a:endParaRPr lang="en-US" altLang="zh-CN" sz="2000" b="1" kern="1200" dirty="0">
              <a:solidFill>
                <a:srgbClr val="006600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400050" lvl="1" indent="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 message = "Welcome " + "to " + "Java";</a:t>
            </a:r>
          </a:p>
          <a:p>
            <a:pPr marL="400050" lvl="1" indent="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</a:t>
            </a:r>
          </a:p>
          <a:p>
            <a:pPr marL="400050" lvl="1" indent="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 kern="1200" dirty="0">
                <a:solidFill>
                  <a:srgbClr val="0066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2000" b="1" kern="1200" dirty="0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字符串</a:t>
            </a:r>
            <a:r>
              <a:rPr lang="en-US" altLang="en-US" sz="2000" b="1" kern="1200" dirty="0">
                <a:solidFill>
                  <a:srgbClr val="0066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Chapter</a:t>
            </a:r>
            <a:r>
              <a:rPr lang="zh-CN" altLang="en-US" sz="2000" b="1" kern="1200" dirty="0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连接到数字</a:t>
            </a:r>
            <a:r>
              <a:rPr lang="en-US" altLang="en-US" sz="2000" b="1" kern="1200" dirty="0">
                <a:solidFill>
                  <a:srgbClr val="0066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  <a:r>
              <a:rPr lang="en-US" altLang="zh-CN" sz="2000" b="1" kern="1200" dirty="0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上</a:t>
            </a:r>
            <a:endParaRPr lang="en-US" altLang="en-US" sz="2000" b="1" kern="1200" dirty="0">
              <a:solidFill>
                <a:srgbClr val="0066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400050" lvl="1" indent="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 s = "Chapter" + 2; </a:t>
            </a:r>
          </a:p>
          <a:p>
            <a:pPr marL="400050" lvl="1" indent="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 kern="1200" dirty="0">
                <a:solidFill>
                  <a:srgbClr val="0066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s becomes Chapter2</a:t>
            </a:r>
          </a:p>
          <a:p>
            <a:pPr marL="400050" lvl="1" indent="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 </a:t>
            </a:r>
          </a:p>
          <a:p>
            <a:pPr marL="400050" lvl="1" indent="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 kern="1200" dirty="0">
                <a:solidFill>
                  <a:srgbClr val="0066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2000" b="1" kern="1200" dirty="0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字符串</a:t>
            </a:r>
            <a:r>
              <a:rPr lang="en-US" altLang="en-US" sz="2000" b="1" kern="1200" dirty="0">
                <a:solidFill>
                  <a:srgbClr val="0066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Supplement</a:t>
            </a:r>
            <a:r>
              <a:rPr lang="zh-CN" altLang="en-US" sz="2000" b="1" kern="1200" dirty="0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连接到字符</a:t>
            </a:r>
            <a:r>
              <a:rPr lang="en-US" altLang="en-US" sz="2000" b="1" kern="1200" dirty="0">
                <a:solidFill>
                  <a:srgbClr val="0066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</a:t>
            </a:r>
            <a:r>
              <a:rPr lang="en-US" altLang="zh-CN" sz="2000" b="1" kern="1200" dirty="0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上</a:t>
            </a:r>
            <a:endParaRPr lang="en-US" altLang="en-US" sz="2000" b="1" kern="1200" dirty="0">
              <a:solidFill>
                <a:srgbClr val="0066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400050" lvl="1" indent="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 s1 = "Supplement" + 'B'; </a:t>
            </a:r>
          </a:p>
          <a:p>
            <a:pPr marL="400050" lvl="1" indent="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 kern="1200" dirty="0">
                <a:solidFill>
                  <a:srgbClr val="0066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s1 becomes SupplementB</a:t>
            </a:r>
            <a:endParaRPr lang="en-US" altLang="en-US" sz="2000" b="1" kern="1200" dirty="0">
              <a:solidFill>
                <a:srgbClr val="006600"/>
              </a:solidFill>
              <a:latin typeface="Courier New" panose="02070309020205020404" pitchFamily="49" charset="0"/>
              <a:ea typeface="Courier New" panose="02070309020205020404" pitchFamily="49" charset="0"/>
              <a:cs typeface="+mn-cs"/>
            </a:endParaRPr>
          </a:p>
        </p:txBody>
      </p:sp>
      <p:sp>
        <p:nvSpPr>
          <p:cNvPr id="45060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27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从控制台读取字符串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Scanner input = new Scanner(System.in);</a:t>
            </a:r>
            <a:endParaRPr lang="en-US" altLang="en-US" sz="2000" b="1" u="sng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System.out.print("Enter three words " +</a:t>
            </a: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"separated by spaces: ");</a:t>
            </a: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rgbClr val="0066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</a:t>
            </a:r>
            <a:r>
              <a:rPr lang="zh-CN" altLang="en-US" sz="2000" b="1" kern="1200" dirty="0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为从控制台读取字符串，调用</a:t>
            </a:r>
            <a:r>
              <a:rPr lang="en-US" altLang="zh-CN" sz="2000" b="1" kern="1200" dirty="0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Scanner</a:t>
            </a:r>
            <a:r>
              <a:rPr lang="zh-CN" altLang="en-US" sz="2000" b="1" kern="1200" dirty="0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对象上的</a:t>
            </a:r>
            <a:r>
              <a:rPr lang="en-US" altLang="en-US" sz="2000" b="1" kern="1200" dirty="0">
                <a:solidFill>
                  <a:srgbClr val="0066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next()</a:t>
            </a:r>
            <a:r>
              <a:rPr lang="zh-CN" altLang="en-US" sz="2000" b="1" kern="1200" dirty="0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方法</a:t>
            </a:r>
            <a:endParaRPr lang="en-US" altLang="en-US" sz="2000" b="1" u="sng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 s1 = input.</a:t>
            </a:r>
            <a:r>
              <a:rPr lang="en-US" altLang="en-US" sz="2000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next()</a:t>
            </a: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  <a:endParaRPr lang="en-US" altLang="en-US" sz="2000" b="1" u="sng" kern="1200" dirty="0">
              <a:solidFill>
                <a:srgbClr val="0066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 s2 = input.</a:t>
            </a:r>
            <a:r>
              <a:rPr lang="en-US" altLang="en-US" sz="2000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next()</a:t>
            </a: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  <a:endParaRPr lang="en-US" altLang="en-US" sz="2000" b="1" u="sng" kern="1200" dirty="0">
              <a:solidFill>
                <a:srgbClr val="0066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 s3 = input.</a:t>
            </a:r>
            <a:r>
              <a:rPr lang="en-US" altLang="en-US" sz="2000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next()</a:t>
            </a: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endParaRPr lang="en-US" altLang="en-US" sz="2000" b="1" u="sng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System.out.println("s1 is " + s1);</a:t>
            </a:r>
            <a:endParaRPr lang="en-US" altLang="en-US" sz="2000" b="1" u="sng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System.out.println("s2 is " + s2);</a:t>
            </a:r>
            <a:endParaRPr lang="en-US" altLang="en-US" sz="2000" b="1" u="sng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System.out.println("s3 is " + s3);</a:t>
            </a: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endParaRPr lang="en-US" altLang="en-US" sz="1400" u="sng" kern="1200" dirty="0">
              <a:latin typeface="+mn-lt"/>
              <a:ea typeface="+mn-ea"/>
              <a:cs typeface="+mn-cs"/>
            </a:endParaRPr>
          </a:p>
          <a:p>
            <a:pPr marL="0" indent="0" eaLnBrk="1" hangingPunct="1">
              <a:buSzPct val="75000"/>
              <a:buFont typeface="Wingdings" panose="05000000000000000000" pitchFamily="2" charset="2"/>
              <a:buChar char="Ø"/>
            </a:pPr>
            <a:r>
              <a:rPr lang="en-US" altLang="en-US" sz="2400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en-US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next()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方法读取以</a:t>
            </a:r>
            <a:r>
              <a:rPr lang="zh-CN" altLang="en-US" sz="2400" kern="12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空白符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结束的字符串。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buSzPct val="75000"/>
              <a:buFont typeface="Wingdings" panose="05000000000000000000" pitchFamily="2" charset="2"/>
              <a:buChar char="Ø"/>
            </a:pPr>
            <a:r>
              <a:rPr lang="en-US" altLang="en-US" sz="2700" kern="1200" dirty="0"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000" b="1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空白符包括</a:t>
            </a:r>
            <a:r>
              <a:rPr lang="zh-CN" altLang="en-US" sz="20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：</a:t>
            </a:r>
            <a:r>
              <a:rPr lang="zh-CN" altLang="en-US" sz="20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空格</a:t>
            </a:r>
            <a:r>
              <a:rPr lang="en-US" altLang="zh-CN" sz="20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’ ’ </a:t>
            </a:r>
            <a:r>
              <a:rPr lang="zh-CN" altLang="en-US" sz="20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、制表符</a:t>
            </a:r>
            <a:r>
              <a:rPr lang="en-US" altLang="zh-CN" sz="20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’\t’ </a:t>
            </a:r>
            <a:r>
              <a:rPr lang="zh-CN" altLang="en-US" sz="20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、换页符</a:t>
            </a:r>
            <a:r>
              <a:rPr lang="en-US" altLang="zh-CN" sz="20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’\f’</a:t>
            </a:r>
            <a:r>
              <a:rPr lang="zh-CN" altLang="en-US" sz="20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、</a:t>
            </a:r>
            <a:endParaRPr lang="en-US" altLang="zh-CN" sz="2000" kern="12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en-US" altLang="zh-CN" sz="20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</a:t>
            </a:r>
            <a:r>
              <a:rPr lang="zh-CN" altLang="en-US" sz="20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回车符</a:t>
            </a:r>
            <a:r>
              <a:rPr lang="en-US" altLang="zh-CN" sz="20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’\r’</a:t>
            </a:r>
            <a:r>
              <a:rPr lang="zh-CN" altLang="en-US" sz="20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、换行符</a:t>
            </a:r>
            <a:r>
              <a:rPr lang="en-US" altLang="zh-CN" sz="20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’\n’</a:t>
            </a:r>
            <a:endParaRPr lang="en-US" altLang="en-US" sz="2000" kern="1200" dirty="0">
              <a:latin typeface="Courier New" panose="02070309020205020404" pitchFamily="49" charset="0"/>
              <a:ea typeface="Courier New" panose="02070309020205020404" pitchFamily="49" charset="0"/>
              <a:cs typeface="+mn-cs"/>
            </a:endParaRPr>
          </a:p>
        </p:txBody>
      </p:sp>
      <p:sp>
        <p:nvSpPr>
          <p:cNvPr id="46084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28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05400" y="2705100"/>
            <a:ext cx="3505200" cy="708025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输入：</a:t>
            </a:r>
            <a:endParaRPr lang="en-US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Welcome to Java</a:t>
            </a:r>
            <a:endParaRPr lang="zh-CN" altLang="en-US" sz="2000" b="1" dirty="0">
              <a:solidFill>
                <a:srgbClr val="0070C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0" y="3460750"/>
            <a:ext cx="2514600" cy="1323975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输出：</a:t>
            </a:r>
            <a:endParaRPr lang="en-US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s1 is 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Welcome</a:t>
            </a:r>
            <a:endParaRPr lang="en-US" altLang="zh-CN" sz="2000" b="1" dirty="0">
              <a:solidFill>
                <a:srgbClr val="0070C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s2 is 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to</a:t>
            </a:r>
            <a:endParaRPr lang="en-US" altLang="zh-CN" sz="2000" b="1" dirty="0">
              <a:solidFill>
                <a:srgbClr val="0070C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s3 is 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Java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从控制台读取字符串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0" indent="0" eaLnBrk="1" hangingPunct="1">
              <a:buSzPct val="75000"/>
              <a:buFont typeface="Wingdings" panose="05000000000000000000" pitchFamily="2" charset="2"/>
              <a:buChar char="Ø"/>
            </a:pPr>
            <a:r>
              <a:rPr lang="en-US" altLang="en-US" sz="2400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en-US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nextLine()</a:t>
            </a:r>
            <a:r>
              <a:rPr lang="zh-CN" altLang="en-US" sz="2700" kern="1200" dirty="0">
                <a:latin typeface="+mn-lt"/>
                <a:ea typeface="宋体" panose="02010600030101010101" pitchFamily="2" charset="-122"/>
                <a:cs typeface="+mn-cs"/>
              </a:rPr>
              <a:t>方法读取以</a:t>
            </a:r>
            <a:r>
              <a:rPr lang="zh-CN" altLang="en-US" sz="2700" kern="12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按下回车键</a:t>
            </a:r>
            <a:r>
              <a:rPr lang="en-US" altLang="zh-CN" sz="2700" kern="12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(Enter)</a:t>
            </a:r>
            <a:r>
              <a:rPr lang="zh-CN" altLang="en-US" sz="2700" kern="1200" dirty="0">
                <a:latin typeface="+mn-lt"/>
                <a:ea typeface="宋体" panose="02010600030101010101" pitchFamily="2" charset="-122"/>
                <a:cs typeface="+mn-cs"/>
              </a:rPr>
              <a:t>为结束标志的字符串。</a:t>
            </a:r>
            <a:endParaRPr lang="en-US" altLang="zh-CN" sz="27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endParaRPr lang="en-US" altLang="en-US" sz="2700" b="1" kern="12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400050" lvl="1" indent="0" eaLnBrk="1" hangingPunct="1">
              <a:buFont typeface="Monotype Sorts" pitchFamily="2" charset="2"/>
              <a:buNone/>
            </a:pP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Scanner input = new Scanner(System.in);</a:t>
            </a:r>
            <a:endParaRPr lang="en-US" altLang="en-US" sz="2000" b="1" u="sng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400050" lvl="1" indent="0" eaLnBrk="1" hangingPunct="1">
              <a:buFont typeface="Monotype Sorts" pitchFamily="2" charset="2"/>
              <a:buNone/>
            </a:pP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System.out.print("Enter a line: ");</a:t>
            </a:r>
            <a:endParaRPr lang="en-US" altLang="en-US" sz="2000" b="1" u="sng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400050" lvl="1" indent="0" eaLnBrk="1" hangingPunct="1">
              <a:buFont typeface="Monotype Sorts" pitchFamily="2" charset="2"/>
              <a:buNone/>
            </a:pP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 s1 = input.</a:t>
            </a:r>
            <a:r>
              <a:rPr lang="en-US" altLang="en-US" sz="2000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nextLine()</a:t>
            </a: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400050" lvl="1" indent="0" eaLnBrk="1" hangingPunct="1">
              <a:buFont typeface="Monotype Sorts" pitchFamily="2" charset="2"/>
              <a:buNone/>
            </a:pP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System.out.print("The line entered is :" + s1);</a:t>
            </a:r>
            <a:endParaRPr lang="en-US" altLang="en-US" sz="2000" b="1" u="sng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endParaRPr lang="en-US" altLang="en-US" sz="2000" b="1" kern="1200" dirty="0">
              <a:latin typeface="Courier New" panose="02070309020205020404" pitchFamily="49" charset="0"/>
              <a:ea typeface="Courier New" panose="02070309020205020404" pitchFamily="49" charset="0"/>
              <a:cs typeface="+mn-cs"/>
            </a:endParaRPr>
          </a:p>
        </p:txBody>
      </p:sp>
      <p:sp>
        <p:nvSpPr>
          <p:cNvPr id="47108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29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3600" y="4235450"/>
            <a:ext cx="6210300" cy="163195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输入：</a:t>
            </a:r>
            <a:endParaRPr lang="en-US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Welcome to Java </a:t>
            </a:r>
            <a:r>
              <a:rPr lang="zh-CN" altLang="en-US" sz="2000" b="1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回车</a:t>
            </a:r>
            <a:endParaRPr lang="en-US" altLang="zh-CN" sz="2000" b="1" dirty="0">
              <a:solidFill>
                <a:srgbClr val="0070C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 b="1" dirty="0">
              <a:solidFill>
                <a:srgbClr val="0070C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输出：</a:t>
            </a:r>
            <a:endParaRPr lang="en-US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The line entered is </a:t>
            </a: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Welcome to Java </a:t>
            </a:r>
            <a:endParaRPr lang="zh-CN" altLang="en-US" sz="2000" b="1" dirty="0">
              <a:solidFill>
                <a:srgbClr val="0070C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en-US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Math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类</a:t>
            </a: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</a:pPr>
            <a:r>
              <a:rPr lang="en-US" altLang="zh-CN" kern="1200" dirty="0">
                <a:latin typeface="+mn-lt"/>
                <a:ea typeface="宋体" panose="02010600030101010101" pitchFamily="2" charset="-122"/>
                <a:cs typeface="+mn-cs"/>
              </a:rPr>
              <a:t>类</a:t>
            </a: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常量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:</a:t>
            </a:r>
          </a:p>
          <a:p>
            <a:pPr marL="736600" lvl="1" indent="-279400" eaLnBrk="1" hangingPunct="1"/>
            <a:r>
              <a:rPr lang="en-US" altLang="en-US" b="1" kern="1200" dirty="0">
                <a:latin typeface="Courier New" panose="02070309020205020404" pitchFamily="49" charset="0"/>
                <a:ea typeface="+mn-ea"/>
                <a:cs typeface="+mn-cs"/>
              </a:rPr>
              <a:t>PI:	</a:t>
            </a:r>
            <a:r>
              <a:rPr lang="zh-CN" altLang="en-US" b="1" kern="12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圆周率</a:t>
            </a:r>
            <a:r>
              <a:rPr lang="en-US" altLang="zh-CN" b="1" kern="12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π</a:t>
            </a:r>
            <a:r>
              <a:rPr lang="zh-CN" altLang="en-US" b="1" kern="12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，</a:t>
            </a:r>
            <a:r>
              <a:rPr lang="en-US" altLang="zh-CN" b="1" kern="12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3.1415926535</a:t>
            </a:r>
            <a:endParaRPr lang="en-US" altLang="zh-CN" b="1" kern="1200" dirty="0">
              <a:latin typeface="+mn-lt"/>
              <a:ea typeface="+mn-ea"/>
              <a:cs typeface="+mn-cs"/>
            </a:endParaRPr>
          </a:p>
          <a:p>
            <a:pPr marL="736600" lvl="1" indent="-279400" eaLnBrk="1" hangingPunct="1"/>
            <a:r>
              <a:rPr lang="en-US" altLang="en-US" b="1" kern="1200" dirty="0">
                <a:latin typeface="Courier New" panose="02070309020205020404" pitchFamily="49" charset="0"/>
                <a:ea typeface="+mn-ea"/>
                <a:cs typeface="+mn-cs"/>
              </a:rPr>
              <a:t>E:	</a:t>
            </a:r>
            <a:r>
              <a:rPr lang="zh-CN" altLang="en-US" b="1" kern="12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自然常数，符号</a:t>
            </a:r>
            <a:r>
              <a:rPr lang="en-US" altLang="zh-CN" b="1" kern="12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e</a:t>
            </a:r>
            <a:r>
              <a:rPr lang="zh-CN" altLang="en-US" b="1" kern="12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，</a:t>
            </a:r>
            <a:r>
              <a:rPr lang="en-US" altLang="zh-CN" b="1" kern="1200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2.718281828459045</a:t>
            </a:r>
          </a:p>
          <a:p>
            <a:pPr marL="736600" lvl="1" indent="-279400" eaLnBrk="1" hangingPunct="1"/>
            <a:endParaRPr lang="en-US" altLang="zh-CN" b="1" kern="1200" dirty="0">
              <a:latin typeface="+mn-lt"/>
              <a:ea typeface="+mn-ea"/>
              <a:cs typeface="+mn-cs"/>
            </a:endParaRPr>
          </a:p>
          <a:p>
            <a:pPr eaLnBrk="1" hangingPunct="1">
              <a:buSzPct val="75000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类方法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: </a:t>
            </a:r>
          </a:p>
          <a:p>
            <a:pPr marL="736600" lvl="1" indent="-279400" eaLnBrk="1" hangingPunct="1"/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三角函数方法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 </a:t>
            </a:r>
          </a:p>
          <a:p>
            <a:pPr marL="736600" lvl="1" indent="-279400" eaLnBrk="1" hangingPunct="1"/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指数函数方法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736600" lvl="1" indent="-279400" eaLnBrk="1" hangingPunct="1"/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服务方法</a:t>
            </a:r>
          </a:p>
          <a:p>
            <a:pPr marL="1136650" lvl="2" indent="-279400" eaLnBrk="1" hangingPunct="1">
              <a:buSzPct val="65000"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取整方法</a:t>
            </a:r>
          </a:p>
          <a:p>
            <a:pPr marL="1136650" lvl="2" indent="-279400" eaLnBrk="1" hangingPunct="1">
              <a:buSzPct val="65000"/>
            </a:pPr>
            <a:r>
              <a:rPr lang="en-US" altLang="en-US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min</a:t>
            </a:r>
            <a:r>
              <a:rPr lang="en-US" altLang="en-US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lang="en-US" altLang="en-US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max</a:t>
            </a:r>
            <a:r>
              <a:rPr lang="en-US" altLang="en-US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lang="en-US" altLang="en-US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abs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方法</a:t>
            </a:r>
            <a:endParaRPr lang="en-US" altLang="zh-CN" kern="12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1136650" lvl="2" indent="-279400" eaLnBrk="1" hangingPunct="1">
              <a:buSzPct val="65000"/>
            </a:pPr>
            <a:r>
              <a:rPr lang="en-US" altLang="en-US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random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方法</a:t>
            </a:r>
          </a:p>
          <a:p>
            <a:pPr eaLnBrk="1" hangingPunct="1">
              <a:buSzPct val="75000"/>
              <a:buFont typeface="Monotype Sorts" pitchFamily="2" charset="2"/>
              <a:buNone/>
            </a:pP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7652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从控制台读取字符</a:t>
            </a:r>
            <a:endParaRPr lang="en-US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>
          <a:xfrm>
            <a:off x="685800" y="1143000"/>
            <a:ext cx="8458200" cy="5219700"/>
          </a:xfrm>
        </p:spPr>
        <p:txBody>
          <a:bodyPr vert="horz" wrap="square" lIns="92075" tIns="46038" rIns="92075" bIns="46038" anchor="t" anchorCtr="0"/>
          <a:lstStyle/>
          <a:p>
            <a:pPr marL="0" indent="0" eaLnBrk="1" hangingPunct="1">
              <a:buSzPct val="75000"/>
              <a:buFont typeface="Monotype Sorts" pitchFamily="2" charset="2"/>
              <a:buNone/>
            </a:pPr>
            <a:endParaRPr lang="en-US" altLang="en-US" sz="2000" b="1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Scanner input = new Scanner(System.in);</a:t>
            </a:r>
            <a:endParaRPr lang="en-US" altLang="en-US" sz="2000" b="1" u="sng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System.out.print("Enter a character: ");</a:t>
            </a: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endParaRPr lang="en-US" altLang="en-US" sz="2000" b="1" u="sng" kern="12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 s = input.</a:t>
            </a:r>
            <a:r>
              <a:rPr lang="en-US" altLang="en-US" sz="2000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nextLine()</a:t>
            </a: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  <a:r>
              <a:rPr lang="en-US" altLang="en-US" sz="2000" b="1" kern="1200" dirty="0">
                <a:solidFill>
                  <a:srgbClr val="0066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</a:t>
            </a:r>
            <a:r>
              <a:rPr lang="zh-CN" altLang="en-US" sz="2000" b="1" kern="1200" dirty="0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先获得一行，作为字符串</a:t>
            </a:r>
            <a:endParaRPr lang="en-US" altLang="en-US" sz="2000" b="1" u="sng" kern="1200" dirty="0">
              <a:solidFill>
                <a:srgbClr val="0066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char ch = s.</a:t>
            </a:r>
            <a:r>
              <a:rPr lang="en-US" altLang="en-US" sz="2000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charAt(0)</a:t>
            </a: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  <a:r>
              <a:rPr lang="en-US" altLang="en-US" sz="2000" b="1" kern="1200" dirty="0">
                <a:solidFill>
                  <a:srgbClr val="0066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</a:t>
            </a:r>
            <a:r>
              <a:rPr lang="zh-CN" altLang="en-US" sz="2000" b="1" kern="1200" dirty="0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再截取字符串的第一个字符</a:t>
            </a:r>
            <a:endParaRPr lang="en-US" altLang="zh-CN" sz="2000" b="1" kern="1200" dirty="0">
              <a:solidFill>
                <a:srgbClr val="006600"/>
              </a:solidFill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endParaRPr lang="en-US" altLang="en-US" sz="2000" b="1" u="sng" kern="1200" dirty="0">
              <a:solidFill>
                <a:srgbClr val="0066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en-US" altLang="en-US" sz="2000" b="1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System.out.println("The character entered is " + ch);</a:t>
            </a:r>
            <a:endParaRPr lang="en-US" altLang="en-US" sz="2000" b="1" u="sng" kern="1200" dirty="0">
              <a:latin typeface="Courier New" panose="02070309020205020404" pitchFamily="49" charset="0"/>
              <a:ea typeface="Courier New" panose="02070309020205020404" pitchFamily="49" charset="0"/>
              <a:cs typeface="+mn-cs"/>
            </a:endParaRPr>
          </a:p>
        </p:txBody>
      </p:sp>
      <p:sp>
        <p:nvSpPr>
          <p:cNvPr id="48132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30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字符串比较</a:t>
            </a:r>
          </a:p>
        </p:txBody>
      </p:sp>
      <p:sp>
        <p:nvSpPr>
          <p:cNvPr id="8197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31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-11430" y="918686"/>
          <a:ext cx="9166860" cy="2580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925695" imgH="1393190" progId="Word.Picture.8">
                  <p:embed/>
                </p:oleObj>
              </mc:Choice>
              <mc:Fallback>
                <p:oleObj r:id="rId3" imgW="4925695" imgH="1393190" progId="Word.Picture.8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1430" y="918686"/>
                        <a:ext cx="9166860" cy="25806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3675" y="3813175"/>
            <a:ext cx="896683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equals(s1)			</a:t>
            </a:r>
            <a:r>
              <a: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判断字符串是否与另一个字符串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S1</a:t>
            </a:r>
            <a:r>
              <a: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相同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equalsIgnoreCase(s1)	</a:t>
            </a:r>
            <a:r>
              <a: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作用同上，但忽略大小写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compareTo(s1)		</a:t>
            </a:r>
            <a:r>
              <a: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比较字符串与另一个字符串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S1</a:t>
            </a:r>
            <a:r>
              <a: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的大小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compareToIgnoreCase(s1)	</a:t>
            </a:r>
            <a:r>
              <a: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作用同上，但忽略大小写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startsWith(prefix)	</a:t>
            </a:r>
            <a:r>
              <a: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判断字符串是否以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prefix</a:t>
            </a:r>
            <a:r>
              <a: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前缀开头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endsWith(suffix)		</a:t>
            </a:r>
            <a:r>
              <a: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判断字符串是否以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suffix</a:t>
            </a:r>
            <a:r>
              <a:rPr lang="zh-CN" altLang="en-US" sz="18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后缀结尾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字符串比较</a:t>
            </a:r>
          </a:p>
        </p:txBody>
      </p:sp>
      <p:sp>
        <p:nvSpPr>
          <p:cNvPr id="8196" name="内容占位符 8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不能使用 “</a:t>
            </a:r>
            <a:r>
              <a:rPr lang="en-US" altLang="zh-CN" sz="2800" b="1" dirty="0">
                <a:latin typeface="Courier New" panose="02070309020205020404" pitchFamily="49" charset="0"/>
                <a:ea typeface="华文楷体" panose="02010600040101010101" pitchFamily="2" charset="-122"/>
                <a:sym typeface="+mn-ea"/>
              </a:rPr>
              <a:t>==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” 来判断两个字符串变量的内容是否相等！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(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应该使用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equals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方法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)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if (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s1 == s2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) {</a:t>
            </a: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do something;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}		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✖</a:t>
            </a:r>
            <a:endParaRPr lang="zh-CN" altLang="en-US" sz="20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if (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s1.equals(s2)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) {</a:t>
            </a: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do something;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}	</a:t>
            </a:r>
            <a:r>
              <a:rPr lang="zh-CN" altLang="en-US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✔</a:t>
            </a:r>
          </a:p>
          <a:p>
            <a:pPr lvl="1">
              <a:buSzPct val="75000"/>
              <a:buFont typeface="Monotype Sorts" pitchFamily="2" charset="2"/>
              <a:buNone/>
            </a:pPr>
            <a:endParaRPr lang="en-US" altLang="zh-CN" sz="1200" dirty="0">
              <a:latin typeface="Courier New" panose="02070309020205020404" pitchFamily="49" charset="0"/>
              <a:ea typeface="宋体" panose="02010600030101010101" pitchFamily="2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3">
              <a:buNone/>
            </a:pP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32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3925" y="2967355"/>
            <a:ext cx="6864985" cy="3291840"/>
          </a:xfrm>
          <a:prstGeom prst="rect">
            <a:avLst/>
          </a:prstGeom>
          <a:noFill/>
          <a:ln w="25400" cmpd="sng">
            <a:solidFill>
              <a:srgbClr val="C000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lvl="1" algn="l">
              <a:buSzPct val="75000"/>
              <a:buFont typeface="Monotype Sorts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String s1 = "CQUT";</a:t>
            </a:r>
            <a:endParaRPr lang="en-US" altLang="zh-CN" kern="12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lvl="1" algn="l">
              <a:buSzPct val="75000"/>
              <a:buFont typeface="Monotype Sorts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String s2 = "CQUT";;</a:t>
            </a:r>
            <a:endParaRPr lang="en-US" altLang="zh-CN" kern="12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lvl="1" algn="l">
              <a:buSzPct val="75000"/>
              <a:buFont typeface="Monotype Sorts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String s3 = new String("CQUT");</a:t>
            </a:r>
            <a:endParaRPr lang="en-US" altLang="zh-CN" kern="12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lvl="1" algn="l">
              <a:buSzPct val="75000"/>
              <a:buFont typeface="Monotype Sorts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String s4 = new String("CQUT");</a:t>
            </a:r>
            <a:endParaRPr lang="en-US" altLang="zh-CN" kern="12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lvl="1" algn="l">
              <a:buSzPct val="75000"/>
              <a:buFont typeface="Monotype Sorts" pitchFamily="2" charset="2"/>
              <a:buNone/>
            </a:pPr>
            <a:endParaRPr lang="zh-CN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lvl="1" algn="l">
              <a:buSzPct val="75000"/>
              <a:buFont typeface="Monotype Sorts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System.out.println("s1 is "+ s1);	</a:t>
            </a:r>
            <a:r>
              <a:rPr lang="en-US" altLang="zh-CN" dirty="0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//s1 is CQUT</a:t>
            </a:r>
            <a:endParaRPr lang="en-US" altLang="zh-CN" kern="12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lvl="1" algn="l">
              <a:buSzPct val="75000"/>
              <a:buFont typeface="Monotype Sorts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System.out.println("s2 is "+ s2);	</a:t>
            </a:r>
            <a:r>
              <a:rPr lang="en-US" altLang="zh-CN" dirty="0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//s2 is CQUT</a:t>
            </a:r>
            <a:endParaRPr lang="en-US" altLang="zh-CN" kern="12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lvl="1" algn="l">
              <a:buSzPct val="75000"/>
              <a:buFont typeface="Monotype Sorts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System.out.println("s3 is "+ s3);	</a:t>
            </a:r>
            <a:r>
              <a:rPr lang="en-US" altLang="zh-CN" dirty="0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//s3 is CQUT</a:t>
            </a:r>
            <a:endParaRPr lang="en-US" altLang="zh-CN" kern="12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lvl="1" algn="l">
              <a:buSzPct val="75000"/>
              <a:buFont typeface="Monotype Sorts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System.out.println("s4 is "+ s4);	</a:t>
            </a:r>
            <a:r>
              <a:rPr lang="en-US" altLang="zh-CN" dirty="0">
                <a:solidFill>
                  <a:srgbClr val="0066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//s4 is CQUT</a:t>
            </a:r>
            <a:endParaRPr lang="en-US" altLang="zh-CN" kern="12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lvl="1" algn="l">
              <a:buSzPct val="75000"/>
              <a:buFont typeface="Monotype Sorts" pitchFamily="2" charset="2"/>
              <a:buNone/>
            </a:pPr>
            <a:endParaRPr lang="zh-CN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lvl="1" algn="l">
              <a:buSzPct val="75000"/>
              <a:buFont typeface="Monotype Sorts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System.out.println("s1 == s2 is "+ (s1 == s2));</a:t>
            </a:r>
            <a:endParaRPr lang="en-US" altLang="zh-CN" kern="12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lvl="1" algn="l">
              <a:buSzPct val="75000"/>
              <a:buFont typeface="Monotype Sorts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System.out.println("s3 == s4 is "+ (s3 == s4));</a:t>
            </a:r>
            <a:endParaRPr lang="en-US" altLang="zh-CN" kern="12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lvl="1" algn="l">
              <a:buSzPct val="75000"/>
              <a:buFont typeface="Monotype Sorts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System.out.println("s1 == s3 is "+ (s1 == s3));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145020" y="5175250"/>
            <a:ext cx="2345055" cy="248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7145020" y="5323840"/>
            <a:ext cx="1718945" cy="9099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45020" y="7381875"/>
            <a:ext cx="2345055" cy="2489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获取子字符串</a:t>
            </a:r>
          </a:p>
        </p:txBody>
      </p:sp>
      <p:sp>
        <p:nvSpPr>
          <p:cNvPr id="9220" name="内容占位符 6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1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33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223" name="Picture 3" descr="aakmnuh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3" y="3621088"/>
            <a:ext cx="8329612" cy="19589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9224" name="组合 10"/>
          <p:cNvGrpSpPr/>
          <p:nvPr/>
        </p:nvGrpSpPr>
        <p:grpSpPr>
          <a:xfrm>
            <a:off x="197644" y="1373188"/>
            <a:ext cx="8743950" cy="2000250"/>
            <a:chOff x="197644" y="1295401"/>
            <a:chExt cx="8743950" cy="2000250"/>
          </a:xfrm>
        </p:grpSpPr>
        <p:graphicFrame>
          <p:nvGraphicFramePr>
            <p:cNvPr id="9218" name="Object 3"/>
            <p:cNvGraphicFramePr>
              <a:graphicFrameLocks noChangeAspect="1"/>
            </p:cNvGraphicFramePr>
            <p:nvPr/>
          </p:nvGraphicFramePr>
          <p:xfrm>
            <a:off x="197644" y="1295401"/>
            <a:ext cx="8743950" cy="2000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4925695" imgH="1126490" progId="Word.Picture.8">
                    <p:embed/>
                  </p:oleObj>
                </mc:Choice>
                <mc:Fallback>
                  <p:oleObj r:id="rId3" imgW="4925695" imgH="1126490" progId="Word.Picture.8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7644" y="1295401"/>
                          <a:ext cx="8743950" cy="20002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5" name="矩形 7"/>
            <p:cNvSpPr/>
            <p:nvPr/>
          </p:nvSpPr>
          <p:spPr>
            <a:xfrm>
              <a:off x="5524500" y="2714172"/>
              <a:ext cx="1333500" cy="228600"/>
            </a:xfrm>
            <a:prstGeom prst="rect">
              <a:avLst/>
            </a:prstGeom>
            <a:solidFill>
              <a:srgbClr val="FFC000">
                <a:alpha val="25098"/>
              </a:srgbClr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26" name="矩形 9"/>
            <p:cNvSpPr/>
            <p:nvPr/>
          </p:nvSpPr>
          <p:spPr>
            <a:xfrm>
              <a:off x="7200900" y="2476500"/>
              <a:ext cx="1143000" cy="266700"/>
            </a:xfrm>
            <a:prstGeom prst="rect">
              <a:avLst/>
            </a:prstGeom>
            <a:solidFill>
              <a:srgbClr val="FFC000">
                <a:alpha val="25098"/>
              </a:srgbClr>
            </a:solidFill>
            <a:ln w="12700">
              <a:noFill/>
            </a:ln>
          </p:spPr>
          <p:txBody>
            <a:bodyPr/>
            <a:lstStyle/>
            <a:p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sz="36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从字符串中搜寻字符或子字符串</a:t>
            </a:r>
          </a:p>
        </p:txBody>
      </p:sp>
      <p:sp>
        <p:nvSpPr>
          <p:cNvPr id="10244" name="内容占位符 29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5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34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48" name="组合 28"/>
          <p:cNvGrpSpPr/>
          <p:nvPr/>
        </p:nvGrpSpPr>
        <p:grpSpPr>
          <a:xfrm>
            <a:off x="222250" y="1232060"/>
            <a:ext cx="8556625" cy="4458970"/>
            <a:chOff x="222250" y="1700372"/>
            <a:chExt cx="8556625" cy="4458970"/>
          </a:xfrm>
        </p:grpSpPr>
        <p:graphicFrame>
          <p:nvGraphicFramePr>
            <p:cNvPr id="10242" name="Object 5"/>
            <p:cNvGraphicFramePr>
              <a:graphicFrameLocks noChangeAspect="1"/>
            </p:cNvGraphicFramePr>
            <p:nvPr/>
          </p:nvGraphicFramePr>
          <p:xfrm>
            <a:off x="222250" y="1700372"/>
            <a:ext cx="8556625" cy="44589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4925695" imgH="2569210" progId="Word.Picture.8">
                    <p:embed/>
                  </p:oleObj>
                </mc:Choice>
                <mc:Fallback>
                  <p:oleObj r:id="rId2" imgW="4925695" imgH="2569210" progId="Word.Picture.8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22250" y="1700372"/>
                          <a:ext cx="8556625" cy="44589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49" name="组合 24"/>
            <p:cNvGrpSpPr/>
            <p:nvPr/>
          </p:nvGrpSpPr>
          <p:grpSpPr>
            <a:xfrm>
              <a:off x="4762500" y="2366964"/>
              <a:ext cx="3238500" cy="3390900"/>
              <a:chOff x="4762500" y="2057400"/>
              <a:chExt cx="3238500" cy="3390900"/>
            </a:xfrm>
          </p:grpSpPr>
          <p:grpSp>
            <p:nvGrpSpPr>
              <p:cNvPr id="10250" name="组合 23"/>
              <p:cNvGrpSpPr/>
              <p:nvPr/>
            </p:nvGrpSpPr>
            <p:grpSpPr>
              <a:xfrm>
                <a:off x="4762500" y="2057400"/>
                <a:ext cx="342900" cy="3352800"/>
                <a:chOff x="4762500" y="2057400"/>
                <a:chExt cx="342900" cy="3352800"/>
              </a:xfrm>
            </p:grpSpPr>
            <p:sp>
              <p:nvSpPr>
                <p:cNvPr id="10255" name="矩形 8"/>
                <p:cNvSpPr/>
                <p:nvPr/>
              </p:nvSpPr>
              <p:spPr>
                <a:xfrm>
                  <a:off x="4762500" y="2057400"/>
                  <a:ext cx="342900" cy="228600"/>
                </a:xfrm>
                <a:prstGeom prst="rect">
                  <a:avLst/>
                </a:prstGeom>
                <a:solidFill>
                  <a:srgbClr val="FFC000">
                    <a:alpha val="32156"/>
                  </a:srgbClr>
                </a:solidFill>
                <a:ln w="12700">
                  <a:noFill/>
                </a:ln>
              </p:spPr>
              <p:txBody>
                <a:bodyPr/>
                <a:lstStyle/>
                <a:p>
                  <a:endPara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6" name="矩形 9"/>
                <p:cNvSpPr/>
                <p:nvPr/>
              </p:nvSpPr>
              <p:spPr>
                <a:xfrm>
                  <a:off x="4762500" y="4457700"/>
                  <a:ext cx="266700" cy="228600"/>
                </a:xfrm>
                <a:prstGeom prst="rect">
                  <a:avLst/>
                </a:prstGeom>
                <a:solidFill>
                  <a:srgbClr val="FFC000">
                    <a:alpha val="32156"/>
                  </a:srgbClr>
                </a:solidFill>
                <a:ln w="12700">
                  <a:noFill/>
                </a:ln>
              </p:spPr>
              <p:txBody>
                <a:bodyPr/>
                <a:lstStyle/>
                <a:p>
                  <a:endPara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7" name="矩形 11"/>
                <p:cNvSpPr/>
                <p:nvPr/>
              </p:nvSpPr>
              <p:spPr>
                <a:xfrm>
                  <a:off x="4762500" y="2514600"/>
                  <a:ext cx="342900" cy="228600"/>
                </a:xfrm>
                <a:prstGeom prst="rect">
                  <a:avLst/>
                </a:prstGeom>
                <a:solidFill>
                  <a:srgbClr val="FFC000">
                    <a:alpha val="32156"/>
                  </a:srgbClr>
                </a:solidFill>
                <a:ln w="12700">
                  <a:noFill/>
                </a:ln>
              </p:spPr>
              <p:txBody>
                <a:bodyPr/>
                <a:lstStyle/>
                <a:p>
                  <a:endPara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8" name="矩形 12"/>
                <p:cNvSpPr/>
                <p:nvPr/>
              </p:nvSpPr>
              <p:spPr>
                <a:xfrm>
                  <a:off x="4762500" y="3505200"/>
                  <a:ext cx="342900" cy="228600"/>
                </a:xfrm>
                <a:prstGeom prst="rect">
                  <a:avLst/>
                </a:prstGeom>
                <a:solidFill>
                  <a:srgbClr val="FFC000">
                    <a:alpha val="32156"/>
                  </a:srgbClr>
                </a:solidFill>
                <a:ln w="12700">
                  <a:noFill/>
                </a:ln>
              </p:spPr>
              <p:txBody>
                <a:bodyPr/>
                <a:lstStyle/>
                <a:p>
                  <a:endPara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59" name="矩形 13"/>
                <p:cNvSpPr/>
                <p:nvPr/>
              </p:nvSpPr>
              <p:spPr>
                <a:xfrm>
                  <a:off x="4762500" y="3009900"/>
                  <a:ext cx="342900" cy="228600"/>
                </a:xfrm>
                <a:prstGeom prst="rect">
                  <a:avLst/>
                </a:prstGeom>
                <a:solidFill>
                  <a:srgbClr val="FFC000">
                    <a:alpha val="32156"/>
                  </a:srgbClr>
                </a:solidFill>
                <a:ln w="12700">
                  <a:noFill/>
                </a:ln>
              </p:spPr>
              <p:txBody>
                <a:bodyPr/>
                <a:lstStyle/>
                <a:p>
                  <a:endPara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0" name="矩形 16"/>
                <p:cNvSpPr/>
                <p:nvPr/>
              </p:nvSpPr>
              <p:spPr>
                <a:xfrm>
                  <a:off x="4762500" y="3962400"/>
                  <a:ext cx="266700" cy="228600"/>
                </a:xfrm>
                <a:prstGeom prst="rect">
                  <a:avLst/>
                </a:prstGeom>
                <a:solidFill>
                  <a:srgbClr val="FFC000">
                    <a:alpha val="32156"/>
                  </a:srgbClr>
                </a:solidFill>
                <a:ln w="12700">
                  <a:noFill/>
                </a:ln>
              </p:spPr>
              <p:txBody>
                <a:bodyPr/>
                <a:lstStyle/>
                <a:p>
                  <a:endPara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1" name="矩形 17"/>
                <p:cNvSpPr/>
                <p:nvPr/>
              </p:nvSpPr>
              <p:spPr>
                <a:xfrm>
                  <a:off x="4762500" y="4914900"/>
                  <a:ext cx="266700" cy="228600"/>
                </a:xfrm>
                <a:prstGeom prst="rect">
                  <a:avLst/>
                </a:prstGeom>
                <a:solidFill>
                  <a:srgbClr val="FFC000">
                    <a:alpha val="32156"/>
                  </a:srgbClr>
                </a:solidFill>
                <a:ln w="12700">
                  <a:noFill/>
                </a:ln>
              </p:spPr>
              <p:txBody>
                <a:bodyPr/>
                <a:lstStyle/>
                <a:p>
                  <a:endPara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2" name="矩形 18"/>
                <p:cNvSpPr/>
                <p:nvPr/>
              </p:nvSpPr>
              <p:spPr>
                <a:xfrm>
                  <a:off x="4762500" y="5181600"/>
                  <a:ext cx="266700" cy="228600"/>
                </a:xfrm>
                <a:prstGeom prst="rect">
                  <a:avLst/>
                </a:prstGeom>
                <a:solidFill>
                  <a:srgbClr val="FFC000">
                    <a:alpha val="32156"/>
                  </a:srgbClr>
                </a:solidFill>
                <a:ln w="12700">
                  <a:noFill/>
                </a:ln>
              </p:spPr>
              <p:txBody>
                <a:bodyPr/>
                <a:lstStyle/>
                <a:p>
                  <a:endPara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0251" name="矩形 19"/>
              <p:cNvSpPr/>
              <p:nvPr/>
            </p:nvSpPr>
            <p:spPr>
              <a:xfrm>
                <a:off x="6376348" y="2514600"/>
                <a:ext cx="342900" cy="266700"/>
              </a:xfrm>
              <a:prstGeom prst="rect">
                <a:avLst/>
              </a:prstGeom>
              <a:solidFill>
                <a:srgbClr val="0070C0">
                  <a:alpha val="32156"/>
                </a:srgbClr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52" name="矩形 20"/>
              <p:cNvSpPr/>
              <p:nvPr/>
            </p:nvSpPr>
            <p:spPr>
              <a:xfrm>
                <a:off x="7658100" y="3467100"/>
                <a:ext cx="342900" cy="266700"/>
              </a:xfrm>
              <a:prstGeom prst="rect">
                <a:avLst/>
              </a:prstGeom>
              <a:solidFill>
                <a:srgbClr val="0070C0">
                  <a:alpha val="32156"/>
                </a:srgbClr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53" name="矩形 21"/>
              <p:cNvSpPr/>
              <p:nvPr/>
            </p:nvSpPr>
            <p:spPr>
              <a:xfrm>
                <a:off x="6324600" y="4419600"/>
                <a:ext cx="495300" cy="304800"/>
              </a:xfrm>
              <a:prstGeom prst="rect">
                <a:avLst/>
              </a:prstGeom>
              <a:solidFill>
                <a:srgbClr val="0070C0">
                  <a:alpha val="32156"/>
                </a:srgbClr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54" name="矩形 22"/>
              <p:cNvSpPr/>
              <p:nvPr/>
            </p:nvSpPr>
            <p:spPr>
              <a:xfrm>
                <a:off x="6667500" y="5143500"/>
                <a:ext cx="495300" cy="304800"/>
              </a:xfrm>
              <a:prstGeom prst="rect">
                <a:avLst/>
              </a:prstGeom>
              <a:solidFill>
                <a:srgbClr val="0070C0">
                  <a:alpha val="32156"/>
                </a:srgbClr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sz="36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从字符串中搜寻字符或子字符串</a:t>
            </a:r>
            <a:endParaRPr lang="en-US" altLang="en-US" sz="3600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0179" name="内容占位符 8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</a:pPr>
            <a:r>
              <a:rPr lang="zh-CN" altLang="en-US" sz="2400" kern="1200" dirty="0">
                <a:solidFill>
                  <a:schemeClr val="tx2"/>
                </a:solidFill>
                <a:latin typeface="+mn-lt"/>
                <a:ea typeface="宋体" panose="02010600030101010101" pitchFamily="2" charset="-122"/>
                <a:cs typeface="+mn-cs"/>
              </a:rPr>
              <a:t>假设字符串</a:t>
            </a:r>
            <a:r>
              <a:rPr lang="en-US" altLang="zh-CN" sz="2400" kern="1200" dirty="0">
                <a:solidFill>
                  <a:schemeClr val="tx2"/>
                </a:solidFill>
                <a:latin typeface="+mn-lt"/>
                <a:ea typeface="宋体" panose="02010600030101010101" pitchFamily="2" charset="-122"/>
                <a:cs typeface="+mn-cs"/>
              </a:rPr>
              <a:t>s</a:t>
            </a:r>
            <a:r>
              <a:rPr lang="zh-CN" altLang="en-US" sz="2400" kern="1200" dirty="0">
                <a:solidFill>
                  <a:schemeClr val="tx2"/>
                </a:solidFill>
                <a:latin typeface="+mn-lt"/>
                <a:ea typeface="宋体" panose="02010600030101010101" pitchFamily="2" charset="-122"/>
                <a:cs typeface="+mn-cs"/>
              </a:rPr>
              <a:t>包含使用空格分开的姓和名，使用下面代码抽取出姓和名：</a:t>
            </a:r>
          </a:p>
          <a:p>
            <a:pPr lvl="2" eaLnBrk="1" hangingPunct="1">
              <a:buSzPct val="65000"/>
              <a:buFont typeface="Wingdings" panose="05000000000000000000" pitchFamily="2" charset="2"/>
              <a:buNone/>
            </a:pPr>
            <a:r>
              <a:rPr lang="en-US" altLang="en-US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k = s.indexOf(' ');</a:t>
            </a:r>
          </a:p>
          <a:p>
            <a:pPr lvl="2" eaLnBrk="1" hangingPunct="1">
              <a:buSzPct val="65000"/>
              <a:buFont typeface="Wingdings" panose="05000000000000000000" pitchFamily="2" charset="2"/>
              <a:buNone/>
            </a:pPr>
            <a:r>
              <a:rPr lang="en-US" alt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String firstName = s.substring(0, k);</a:t>
            </a:r>
          </a:p>
          <a:p>
            <a:pPr lvl="2" eaLnBrk="1" hangingPunct="1">
              <a:buSzPct val="65000"/>
              <a:buFont typeface="Wingdings" panose="05000000000000000000" pitchFamily="2" charset="2"/>
              <a:buNone/>
            </a:pPr>
            <a:r>
              <a:rPr lang="en-US" alt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String lastName = s.substring(k + 1);</a:t>
            </a:r>
          </a:p>
          <a:p>
            <a:pPr eaLnBrk="1" hangingPunct="1">
              <a:buSzPct val="75000"/>
              <a:buFont typeface="Monotype Sorts" pitchFamily="2" charset="2"/>
              <a:buNone/>
            </a:pPr>
            <a:endParaRPr lang="zh-CN" altLang="en-US" sz="2400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0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35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7896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368675"/>
            <a:ext cx="6765925" cy="2917825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字符串和数字间的转换</a:t>
            </a:r>
          </a:p>
        </p:txBody>
      </p:sp>
      <p:sp>
        <p:nvSpPr>
          <p:cNvPr id="51203" name="内容占位符 7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intValue = Integer.parseInt(intString);</a:t>
            </a:r>
          </a:p>
          <a:p>
            <a:pPr eaLnBrk="1" hangingPunct="1"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double</a:t>
            </a:r>
            <a:r>
              <a:rPr lang="en-US" alt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doubleValue = Double.parseDouble(doubleString);</a:t>
            </a:r>
            <a:endParaRPr lang="en-US" altLang="en-US" sz="2400" u="sng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buSzPct val="75000"/>
            </a:pPr>
            <a:endParaRPr lang="en-US" altLang="en-US" sz="2400" u="sng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buSzPct val="75000"/>
              <a:buFont typeface="Monotype Sorts" pitchFamily="2" charset="2"/>
              <a:buNone/>
            </a:pPr>
            <a:r>
              <a:rPr lang="en-US" alt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String s = number + </a:t>
            </a:r>
            <a:r>
              <a:rPr lang="en-US" altLang="en-US" sz="2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""</a:t>
            </a:r>
            <a:r>
              <a:rPr lang="en-US" alt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;</a:t>
            </a:r>
            <a:endParaRPr lang="en-US" altLang="en-US" sz="2400" u="sng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buSzPct val="75000"/>
            </a:pPr>
            <a:endParaRPr lang="en-US" altLang="en-US" u="sng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buSzPct val="75000"/>
            </a:pPr>
            <a:endParaRPr lang="zh-CN" altLang="en-US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04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36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08" name="Rectangle 2"/>
          <p:cNvSpPr txBox="1"/>
          <p:nvPr/>
        </p:nvSpPr>
        <p:spPr>
          <a:xfrm>
            <a:off x="241300" y="1970088"/>
            <a:ext cx="8686800" cy="218916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lstStyle/>
          <a:p>
            <a:endParaRPr lang="en-US" altLang="en-US" sz="2800" u="sng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>
          <a:xfrm>
            <a:off x="193675" y="241300"/>
            <a:ext cx="8640763" cy="627063"/>
          </a:xfrm>
        </p:spPr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示例学习：猜生日</a:t>
            </a:r>
          </a:p>
        </p:txBody>
      </p:sp>
      <p:sp>
        <p:nvSpPr>
          <p:cNvPr id="52227" name="Rectangle 8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2971800"/>
          </a:xfrm>
        </p:spPr>
        <p:txBody>
          <a:bodyPr vert="horz" wrap="square" lIns="92075" tIns="46038" rIns="92075" bIns="46038" anchor="t" anchorCtr="0"/>
          <a:lstStyle/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en-US" altLang="en-US" sz="3600" kern="1200" dirty="0">
                <a:latin typeface="+mn-lt"/>
                <a:ea typeface="+mn-ea"/>
                <a:cs typeface="+mn-cs"/>
              </a:rPr>
              <a:t>The program can guess your birth date. Run to see how it works.</a:t>
            </a:r>
          </a:p>
        </p:txBody>
      </p:sp>
      <p:sp>
        <p:nvSpPr>
          <p:cNvPr id="52228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37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00709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574925" y="5856288"/>
            <a:ext cx="34290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+mn-cs"/>
                <a:hlinkClick r:id="rId3" action="ppaction://program"/>
              </a:rPr>
              <a:t>GuessBirthday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2230" name="Picture 6">
            <a:hlinkClick r:id="rId4" action="ppaction://program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900" y="5854700"/>
            <a:ext cx="2819400" cy="569913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52231" name="Rectangle 10"/>
          <p:cNvSpPr/>
          <p:nvPr/>
        </p:nvSpPr>
        <p:spPr>
          <a:xfrm>
            <a:off x="0" y="26146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52232" name="Rectangle 12"/>
          <p:cNvSpPr/>
          <p:nvPr/>
        </p:nvSpPr>
        <p:spPr>
          <a:xfrm>
            <a:off x="0" y="26146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52233" name="AutoShape 13">
            <a:hlinkClick r:id="rId6"/>
          </p:cNvPr>
          <p:cNvSpPr/>
          <p:nvPr/>
        </p:nvSpPr>
        <p:spPr>
          <a:xfrm>
            <a:off x="1922463" y="5835650"/>
            <a:ext cx="468312" cy="576263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pic>
        <p:nvPicPr>
          <p:cNvPr id="52234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13" y="2392363"/>
            <a:ext cx="9088437" cy="2765425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本游戏的数学基础</a:t>
            </a:r>
          </a:p>
        </p:txBody>
      </p:sp>
      <p:sp>
        <p:nvSpPr>
          <p:cNvPr id="11268" name="Rectangle 5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0" indent="0" eaLnBrk="1" hangingPunct="1">
              <a:buSzPct val="75000"/>
              <a:buFont typeface="Monotype Sorts" pitchFamily="2" charset="2"/>
              <a:buNone/>
            </a:pPr>
            <a:r>
              <a:rPr lang="en-US" altLang="en-US" sz="2400" kern="1200" dirty="0">
                <a:latin typeface="+mn-lt"/>
                <a:ea typeface="+mn-ea"/>
                <a:cs typeface="+mn-cs"/>
              </a:rPr>
              <a:t>19 is 10011 in binary. 7 is 111 in binary. 23 is 11101 in binary</a:t>
            </a:r>
          </a:p>
        </p:txBody>
      </p:sp>
      <p:sp>
        <p:nvSpPr>
          <p:cNvPr id="11269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38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1270" name="Rectangle 10"/>
          <p:cNvSpPr/>
          <p:nvPr/>
        </p:nvSpPr>
        <p:spPr>
          <a:xfrm>
            <a:off x="0" y="297973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1271" name="Rectangle 12"/>
          <p:cNvSpPr/>
          <p:nvPr/>
        </p:nvSpPr>
        <p:spPr>
          <a:xfrm>
            <a:off x="0" y="297973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266" name="Object 11"/>
          <p:cNvGraphicFramePr>
            <a:graphicFrameLocks noChangeAspect="1"/>
          </p:cNvGraphicFramePr>
          <p:nvPr/>
        </p:nvGraphicFramePr>
        <p:xfrm>
          <a:off x="419100" y="1662113"/>
          <a:ext cx="4840288" cy="190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289175" imgH="897890" progId="Word.Picture.8">
                  <p:embed/>
                </p:oleObj>
              </mc:Choice>
              <mc:Fallback>
                <p:oleObj r:id="rId3" imgW="2289175" imgH="897890" progId="Word.Picture.8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100" y="1662113"/>
                        <a:ext cx="4840288" cy="1903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2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3582988"/>
            <a:ext cx="8534400" cy="2803525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sz="3200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示例学习：将十六进制转换为十进制</a:t>
            </a:r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  <a:buFont typeface="Monotype Sorts" pitchFamily="2" charset="2"/>
              <a:buNone/>
            </a:pPr>
            <a:endParaRPr lang="en-US" altLang="en-US" kern="1200" dirty="0">
              <a:latin typeface="+mn-lt"/>
              <a:ea typeface="+mn-ea"/>
              <a:cs typeface="+mn-cs"/>
            </a:endParaRPr>
          </a:p>
          <a:p>
            <a:pPr eaLnBrk="1" hangingPunct="1">
              <a:buSzPct val="75000"/>
              <a:buFont typeface="Monotype Sorts" pitchFamily="2" charset="2"/>
              <a:buNone/>
            </a:pPr>
            <a:r>
              <a:rPr lang="en-US" altLang="en-US" kern="1200" dirty="0">
                <a:latin typeface="+mn-lt"/>
                <a:ea typeface="+mn-ea"/>
                <a:cs typeface="+mn-cs"/>
              </a:rPr>
              <a:t>Write a program that converts a hexadecimal digit into a decimal value.</a:t>
            </a:r>
          </a:p>
        </p:txBody>
      </p:sp>
      <p:sp>
        <p:nvSpPr>
          <p:cNvPr id="53252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39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420868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727450" y="5772150"/>
            <a:ext cx="3455988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+mn-cs"/>
                <a:hlinkClick r:id="rId3" action="ppaction://program"/>
              </a:rPr>
              <a:t>HexDigit2Dec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54" name="AutoShape 5">
            <a:hlinkClick r:id="rId4" action="ppaction://program"/>
          </p:cNvPr>
          <p:cNvSpPr/>
          <p:nvPr/>
        </p:nvSpPr>
        <p:spPr>
          <a:xfrm>
            <a:off x="7413625" y="5772150"/>
            <a:ext cx="1295400" cy="5334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/>
          <a:p>
            <a:pPr algn="ctr"/>
            <a:r>
              <a:rPr lang="en-US" altLang="en-US" dirty="0">
                <a:latin typeface="Book Antiqua" panose="02040602050305030304" pitchFamily="18" charset="0"/>
              </a:rPr>
              <a:t>Run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53255" name="AutoShape 6">
            <a:hlinkClick r:id="rId5"/>
          </p:cNvPr>
          <p:cNvSpPr/>
          <p:nvPr/>
        </p:nvSpPr>
        <p:spPr>
          <a:xfrm>
            <a:off x="3113088" y="5734050"/>
            <a:ext cx="468312" cy="576263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三角函数方法</a:t>
            </a: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</a:pPr>
            <a:r>
              <a:rPr lang="en-US" altLang="zh-CN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sin(double a)</a:t>
            </a:r>
          </a:p>
          <a:p>
            <a:pPr eaLnBrk="1" hangingPunct="1">
              <a:spcBef>
                <a:spcPct val="50000"/>
              </a:spcBef>
              <a:buSzPct val="75000"/>
            </a:pPr>
            <a:r>
              <a:rPr lang="en-US" altLang="zh-CN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cos(double a)</a:t>
            </a:r>
          </a:p>
          <a:p>
            <a:pPr eaLnBrk="1" hangingPunct="1">
              <a:spcBef>
                <a:spcPct val="50000"/>
              </a:spcBef>
              <a:buSzPct val="75000"/>
            </a:pPr>
            <a:r>
              <a:rPr lang="en-US" altLang="zh-CN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tan(double a)</a:t>
            </a:r>
          </a:p>
          <a:p>
            <a:pPr eaLnBrk="1" hangingPunct="1">
              <a:spcBef>
                <a:spcPct val="50000"/>
              </a:spcBef>
              <a:buSzPct val="75000"/>
            </a:pPr>
            <a:r>
              <a:rPr lang="en-US" altLang="zh-CN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asin(double a)</a:t>
            </a:r>
          </a:p>
          <a:p>
            <a:pPr eaLnBrk="1" hangingPunct="1">
              <a:spcBef>
                <a:spcPct val="50000"/>
              </a:spcBef>
              <a:buSzPct val="75000"/>
            </a:pPr>
            <a:r>
              <a:rPr lang="en-US" altLang="zh-CN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acos(double a)</a:t>
            </a:r>
          </a:p>
          <a:p>
            <a:pPr eaLnBrk="1" hangingPunct="1">
              <a:spcBef>
                <a:spcPct val="50000"/>
              </a:spcBef>
              <a:buSzPct val="75000"/>
            </a:pPr>
            <a:r>
              <a:rPr lang="en-US" altLang="zh-CN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atan(double a)</a:t>
            </a:r>
          </a:p>
          <a:p>
            <a:pPr eaLnBrk="1" hangingPunct="1">
              <a:spcBef>
                <a:spcPct val="50000"/>
              </a:spcBef>
              <a:buSzPct val="75000"/>
            </a:pPr>
            <a:r>
              <a:rPr lang="en-US" altLang="zh-CN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toRadians(degree)</a:t>
            </a:r>
          </a:p>
          <a:p>
            <a:pPr eaLnBrk="1" hangingPunct="1">
              <a:spcBef>
                <a:spcPct val="50000"/>
              </a:spcBef>
              <a:buSzPct val="75000"/>
            </a:pPr>
            <a:r>
              <a:rPr lang="en-US" altLang="zh-CN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toDegrees(radians)</a:t>
            </a:r>
          </a:p>
        </p:txBody>
      </p:sp>
      <p:sp>
        <p:nvSpPr>
          <p:cNvPr id="28676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4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8677" name="Text Box 4"/>
          <p:cNvSpPr txBox="1"/>
          <p:nvPr/>
        </p:nvSpPr>
        <p:spPr>
          <a:xfrm>
            <a:off x="876300" y="5867400"/>
            <a:ext cx="5257800" cy="4619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注意：三角函数以弧度为单位</a:t>
            </a:r>
          </a:p>
        </p:txBody>
      </p:sp>
      <p:sp>
        <p:nvSpPr>
          <p:cNvPr id="28678" name="Rectangle 6"/>
          <p:cNvSpPr/>
          <p:nvPr/>
        </p:nvSpPr>
        <p:spPr>
          <a:xfrm>
            <a:off x="4762500" y="1143000"/>
            <a:ext cx="3581400" cy="4648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Examples: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Math.sin(0)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returns 0.0 </a:t>
            </a:r>
            <a:endParaRPr lang="en-US" altLang="en-US" sz="2000" b="1" dirty="0">
              <a:latin typeface="Courier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Math.sin(Math.PI/6) returns 0.5 </a:t>
            </a:r>
            <a:endParaRPr lang="en-US" altLang="en-US" sz="2000" b="1" dirty="0">
              <a:latin typeface="Courier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Math.sin(Math.PI/2) returns 1.0</a:t>
            </a:r>
            <a:endParaRPr lang="en-US" altLang="en-US" sz="2000" b="1" dirty="0">
              <a:latin typeface="Courier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Math.cos(0)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returns 1.0</a:t>
            </a:r>
            <a:endParaRPr lang="en-US" altLang="en-US" sz="2000" b="1" dirty="0">
              <a:latin typeface="Courier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Math.cos(Math.PI/6) returns 0.866 </a:t>
            </a:r>
            <a:endParaRPr lang="en-US" altLang="en-US" sz="2000" b="1" dirty="0">
              <a:latin typeface="Courier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Math.cos(Math.PI/2) returns 0 </a:t>
            </a:r>
            <a:endParaRPr lang="en-US" altLang="en-US" sz="2000" b="1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格式化控制台输出</a:t>
            </a:r>
            <a:r>
              <a:rPr lang="en-US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 </a:t>
            </a:r>
          </a:p>
        </p:txBody>
      </p:sp>
      <p:sp>
        <p:nvSpPr>
          <p:cNvPr id="54275" name="内容占位符 5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spcBef>
                <a:spcPct val="50000"/>
              </a:spcBef>
              <a:buSzPct val="75000"/>
            </a:pP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使用</a:t>
            </a: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System.out.printf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方法在控制台上显示格式化输出：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algn="ctr" eaLnBrk="1" hangingPunct="1">
              <a:spcBef>
                <a:spcPct val="50000"/>
              </a:spcBef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System.out.printf(format, items);</a:t>
            </a:r>
          </a:p>
          <a:p>
            <a:pPr algn="l" eaLnBrk="1" hangingPunct="1">
              <a:spcBef>
                <a:spcPct val="50000"/>
              </a:spcBef>
              <a:buSzPct val="75000"/>
              <a:buFont typeface="Monotype Sorts" pitchFamily="2" charset="2"/>
              <a:buNone/>
            </a:pPr>
            <a:endParaRPr lang="en-US" altLang="en-US" sz="1000" kern="1200" dirty="0">
              <a:solidFill>
                <a:srgbClr val="0070C0"/>
              </a:solidFill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spcBef>
                <a:spcPct val="50000"/>
              </a:spcBef>
              <a:buSzPct val="75000"/>
            </a:pP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format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是由字符串和</a:t>
            </a:r>
            <a:r>
              <a:rPr lang="zh-CN" altLang="en-US" sz="2400" kern="12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格式化标识符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组成的字符串。格式化标识符用来控制</a:t>
            </a: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items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的显示方式，</a:t>
            </a:r>
            <a:r>
              <a:rPr lang="en-US" altLang="zh-CN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items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可以是数值、字符、布尔值或者字符串。每个格式化标识符以百分号  </a:t>
            </a:r>
            <a:r>
              <a:rPr lang="en-US" altLang="zh-CN" sz="2400" b="1" kern="12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% </a:t>
            </a:r>
            <a:r>
              <a:rPr lang="zh-CN" altLang="en-US" sz="2400" kern="1200" dirty="0">
                <a:latin typeface="+mn-lt"/>
                <a:ea typeface="宋体" panose="02010600030101010101" pitchFamily="2" charset="-122"/>
                <a:cs typeface="+mn-cs"/>
              </a:rPr>
              <a:t>开始。</a:t>
            </a:r>
            <a:endParaRPr lang="en-US" altLang="zh-CN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000" kern="1200" dirty="0">
                <a:latin typeface="+mn-lt"/>
                <a:ea typeface="宋体" panose="02010600030101010101" pitchFamily="2" charset="-122"/>
                <a:cs typeface="+mn-cs"/>
              </a:rPr>
              <a:t>	</a:t>
            </a: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例如：</a:t>
            </a:r>
            <a:endParaRPr lang="en-US" altLang="zh-CN" sz="20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lvl="1"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 sz="2000" b="1" kern="1200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int  i = 6;</a:t>
            </a:r>
          </a:p>
          <a:p>
            <a:pPr lvl="1"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000" b="1" kern="1200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System.out.printf(“The num is </a:t>
            </a:r>
            <a:r>
              <a:rPr lang="en-US" altLang="en-US" sz="20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%d</a:t>
            </a:r>
            <a:r>
              <a:rPr lang="en-US" altLang="en-US" sz="2000" b="1" kern="1200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”, i);</a:t>
            </a:r>
          </a:p>
          <a:p>
            <a:pPr eaLnBrk="1" hangingPunct="1">
              <a:spcBef>
                <a:spcPct val="50000"/>
              </a:spcBef>
              <a:buSzPct val="75000"/>
            </a:pPr>
            <a:endParaRPr lang="zh-CN" altLang="en-US" sz="24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eaLnBrk="1" hangingPunct="1">
              <a:buSzPct val="75000"/>
            </a:pPr>
            <a:endParaRPr lang="zh-CN" altLang="en-US" sz="2400" kern="12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276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40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常用的格式化标识符</a:t>
            </a:r>
            <a:r>
              <a:rPr lang="en-US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 </a:t>
            </a:r>
          </a:p>
        </p:txBody>
      </p:sp>
      <p:sp>
        <p:nvSpPr>
          <p:cNvPr id="12292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41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2293" name="Text Box 3"/>
          <p:cNvSpPr txBox="1"/>
          <p:nvPr/>
        </p:nvSpPr>
        <p:spPr>
          <a:xfrm>
            <a:off x="914400" y="1524000"/>
            <a:ext cx="7543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2294" name="Text Box 5"/>
          <p:cNvSpPr txBox="1"/>
          <p:nvPr/>
        </p:nvSpPr>
        <p:spPr>
          <a:xfrm>
            <a:off x="381000" y="1028700"/>
            <a:ext cx="8763000" cy="3140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Specifier  Output					Example 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%b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 boolean value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				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true or false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%c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 character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				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'a'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%d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	  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 decimal integer 			200 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%f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 floating-point number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		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45.460000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%e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 number in standard scientific notation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4.556000e+01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%s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	  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 string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					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"Java is cool"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295" name="Rectangle 6"/>
          <p:cNvSpPr/>
          <p:nvPr/>
        </p:nvSpPr>
        <p:spPr>
          <a:xfrm>
            <a:off x="2452688" y="297656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2296" name="Rectangle 7"/>
          <p:cNvSpPr/>
          <p:nvPr/>
        </p:nvSpPr>
        <p:spPr>
          <a:xfrm>
            <a:off x="2452688" y="28384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290" name="Object 8"/>
          <p:cNvGraphicFramePr>
            <a:graphicFrameLocks noChangeAspect="1"/>
          </p:cNvGraphicFramePr>
          <p:nvPr/>
        </p:nvGraphicFramePr>
        <p:xfrm>
          <a:off x="609600" y="4191000"/>
          <a:ext cx="8001000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241800" imgH="1181100" progId="Word.Picture.8">
                  <p:embed/>
                </p:oleObj>
              </mc:Choice>
              <mc:Fallback>
                <p:oleObj r:id="rId3" imgW="4241800" imgH="1181100" progId="Word.Picture.8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4191000"/>
                        <a:ext cx="8001000" cy="2228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/>
            <a:r>
              <a:rPr lang="en-US" altLang="en-US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FormatDemo</a:t>
            </a:r>
            <a:endParaRPr lang="en-US" altLang="en-US" kern="1200" dirty="0">
              <a:latin typeface="Courier New" panose="02070309020205020404" pitchFamily="49" charset="0"/>
              <a:ea typeface="Courier New" panose="02070309020205020404" pitchFamily="49" charset="0"/>
              <a:cs typeface="+mj-cs"/>
            </a:endParaRPr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>
              <a:buSzPct val="75000"/>
              <a:buFont typeface="Monotype Sorts" pitchFamily="2" charset="2"/>
              <a:buNone/>
            </a:pPr>
            <a:r>
              <a:rPr lang="en-US" altLang="en-US" kern="1200" dirty="0">
                <a:latin typeface="+mn-lt"/>
                <a:ea typeface="+mn-ea"/>
                <a:cs typeface="+mn-cs"/>
              </a:rPr>
              <a:t>The example gives a program that uses </a:t>
            </a:r>
            <a:r>
              <a:rPr lang="en-US" altLang="en-US" b="1" kern="1200" dirty="0">
                <a:latin typeface="+mn-lt"/>
                <a:ea typeface="+mn-ea"/>
                <a:cs typeface="+mn-cs"/>
              </a:rPr>
              <a:t>printf </a:t>
            </a:r>
            <a:r>
              <a:rPr lang="en-US" altLang="en-US" kern="1200" dirty="0">
                <a:latin typeface="+mn-lt"/>
                <a:ea typeface="+mn-ea"/>
                <a:cs typeface="+mn-cs"/>
              </a:rPr>
              <a:t>to display a table. </a:t>
            </a:r>
          </a:p>
        </p:txBody>
      </p:sp>
      <p:sp>
        <p:nvSpPr>
          <p:cNvPr id="55300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42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98340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727450" y="5772150"/>
            <a:ext cx="3455988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anose="02040602050305030304" pitchFamily="18" charset="0"/>
                <a:ea typeface="宋体" panose="02010600030101010101" pitchFamily="2" charset="-122"/>
                <a:cs typeface="+mn-cs"/>
                <a:hlinkClick r:id="rId3" action="ppaction://program"/>
              </a:rPr>
              <a:t>FormatDemo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02" name="AutoShape 5">
            <a:hlinkClick r:id="rId4" action="ppaction://program"/>
          </p:cNvPr>
          <p:cNvSpPr/>
          <p:nvPr/>
        </p:nvSpPr>
        <p:spPr>
          <a:xfrm>
            <a:off x="7413625" y="5772150"/>
            <a:ext cx="1295400" cy="5334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/>
          <a:p>
            <a:pPr algn="ctr"/>
            <a:r>
              <a:rPr lang="en-US" altLang="en-US" dirty="0">
                <a:latin typeface="Book Antiqua" panose="02040602050305030304" pitchFamily="18" charset="0"/>
              </a:rPr>
              <a:t>Run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55303" name="AutoShape 6">
            <a:hlinkClick r:id="rId5"/>
          </p:cNvPr>
          <p:cNvSpPr/>
          <p:nvPr/>
        </p:nvSpPr>
        <p:spPr>
          <a:xfrm>
            <a:off x="3113088" y="5734050"/>
            <a:ext cx="468312" cy="576263"/>
          </a:xfrm>
          <a:prstGeom prst="actionButtonDocumen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ctr" anchorCtr="0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8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>
              <a:buNone/>
            </a:pPr>
            <a:r>
              <a:rPr lang="en-US" altLang="zh-CN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Chapter 4</a:t>
            </a:r>
            <a:endParaRPr lang="zh-CN" altLang="en-US" kern="1200" dirty="0">
              <a:latin typeface="Courier New" panose="02070309020205020404" pitchFamily="49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6323" name="文本占位符 5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>
              <a:buSzPct val="75000"/>
              <a:buFont typeface="Monotype Sorts" pitchFamily="2" charset="2"/>
              <a:buNone/>
            </a:pPr>
            <a:endParaRPr lang="en-US" altLang="zh-CN" kern="1200" dirty="0">
              <a:latin typeface="OPTICopperplate Heavy" pitchFamily="50" charset="0"/>
              <a:ea typeface="宋体" panose="02010600030101010101" pitchFamily="2" charset="-122"/>
              <a:cs typeface="+mn-cs"/>
            </a:endParaRPr>
          </a:p>
          <a:p>
            <a:pPr>
              <a:buSzPct val="75000"/>
              <a:buFont typeface="Monotype Sorts" pitchFamily="2" charset="2"/>
              <a:buNone/>
            </a:pPr>
            <a:endParaRPr lang="en-US" altLang="zh-CN" kern="1200" dirty="0">
              <a:latin typeface="OPTICopperplate Heavy" pitchFamily="50" charset="0"/>
              <a:ea typeface="宋体" panose="02010600030101010101" pitchFamily="2" charset="-122"/>
              <a:cs typeface="+mn-cs"/>
            </a:endParaRPr>
          </a:p>
          <a:p>
            <a:pPr>
              <a:buSzPct val="75000"/>
              <a:buFont typeface="Monotype Sorts" pitchFamily="2" charset="2"/>
              <a:buNone/>
            </a:pPr>
            <a:endParaRPr lang="en-US" altLang="zh-CN" kern="1200" dirty="0">
              <a:latin typeface="OPTICopperplate Heavy" pitchFamily="50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ea typeface="宋体" panose="02010600030101010101" pitchFamily="2" charset="-122"/>
              </a:rPr>
              <a:t>43</a:t>
            </a:fld>
            <a:endParaRPr lang="zh-CN" altLang="en-US" sz="1400" dirty="0">
              <a:ea typeface="宋体" panose="02010600030101010101" pitchFamily="2" charset="-122"/>
            </a:endParaRPr>
          </a:p>
        </p:txBody>
      </p:sp>
      <p:pic>
        <p:nvPicPr>
          <p:cNvPr id="56325" name="图片 4" descr="THE END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3" y="2619375"/>
            <a:ext cx="5705475" cy="1619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指数函数方法</a:t>
            </a: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341630" indent="-341630" eaLnBrk="1" hangingPunct="1">
              <a:lnSpc>
                <a:spcPct val="80000"/>
              </a:lnSpc>
              <a:buSzPct val="75000"/>
            </a:pPr>
            <a:r>
              <a:rPr lang="en-US" altLang="en-US" sz="2000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+mn-cs"/>
              </a:rPr>
              <a:t>exp(double a)</a:t>
            </a:r>
            <a:endParaRPr lang="en-US" altLang="en-US" sz="2000" b="1" kern="12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 marL="520700" lvl="1" indent="-142875" eaLnBrk="1" hangingPunct="1">
              <a:lnSpc>
                <a:spcPct val="80000"/>
              </a:lnSpc>
              <a:buFontTx/>
              <a:buNone/>
            </a:pP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返回</a:t>
            </a:r>
            <a:r>
              <a:rPr lang="en-US" altLang="en-US" sz="2000" kern="1200" dirty="0">
                <a:latin typeface="Courier New" panose="02070309020205020404" pitchFamily="49" charset="0"/>
                <a:ea typeface="+mn-ea"/>
                <a:cs typeface="+mn-cs"/>
              </a:rPr>
              <a:t>e</a:t>
            </a:r>
            <a:r>
              <a:rPr lang="en-US" altLang="zh-CN" sz="2000" kern="1200" dirty="0">
                <a:latin typeface="+mn-lt"/>
                <a:ea typeface="宋体" panose="02010600030101010101" pitchFamily="2" charset="-122"/>
                <a:cs typeface="+mn-cs"/>
              </a:rPr>
              <a:t>的</a:t>
            </a:r>
            <a:r>
              <a:rPr lang="en-US" altLang="zh-CN" sz="20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</a:t>
            </a: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次方</a:t>
            </a:r>
            <a:r>
              <a:rPr lang="en-US" altLang="en-US" sz="2000" kern="1200" dirty="0">
                <a:latin typeface="+mn-lt"/>
                <a:ea typeface="+mn-ea"/>
                <a:cs typeface="+mn-cs"/>
              </a:rPr>
              <a:t>.</a:t>
            </a:r>
          </a:p>
          <a:p>
            <a:pPr marL="520700" lvl="1" indent="-142875" eaLnBrk="1" hangingPunct="1">
              <a:lnSpc>
                <a:spcPct val="80000"/>
              </a:lnSpc>
              <a:buFontTx/>
              <a:buNone/>
            </a:pPr>
            <a:endParaRPr lang="en-US" altLang="en-US" sz="2000" kern="1200" dirty="0">
              <a:latin typeface="+mn-lt"/>
              <a:ea typeface="+mn-ea"/>
              <a:cs typeface="+mn-cs"/>
            </a:endParaRPr>
          </a:p>
          <a:p>
            <a:pPr marL="341630" indent="-341630" eaLnBrk="1" hangingPunct="1">
              <a:lnSpc>
                <a:spcPct val="80000"/>
              </a:lnSpc>
              <a:spcBef>
                <a:spcPct val="50000"/>
              </a:spcBef>
              <a:buSzPct val="75000"/>
            </a:pPr>
            <a:r>
              <a:rPr lang="en-US" altLang="en-US" sz="2000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+mn-cs"/>
              </a:rPr>
              <a:t>log(double a)</a:t>
            </a:r>
            <a:endParaRPr lang="en-US" altLang="en-US" sz="2000" b="1" kern="12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 marL="520700" lvl="1" indent="-142875" eaLnBrk="1" hangingPunct="1">
              <a:lnSpc>
                <a:spcPct val="80000"/>
              </a:lnSpc>
              <a:buFontTx/>
              <a:buNone/>
            </a:pP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返回</a:t>
            </a:r>
            <a:r>
              <a:rPr lang="en-US" altLang="en-US" sz="2000" kern="1200" dirty="0">
                <a:latin typeface="Courier New" panose="02070309020205020404" pitchFamily="49" charset="0"/>
                <a:ea typeface="+mn-ea"/>
                <a:cs typeface="+mn-cs"/>
              </a:rPr>
              <a:t>a</a:t>
            </a:r>
            <a:r>
              <a:rPr lang="en-US" altLang="zh-CN" sz="20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的</a:t>
            </a:r>
            <a:r>
              <a:rPr lang="zh-CN" altLang="en-US" sz="20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自然对数</a:t>
            </a:r>
            <a:r>
              <a:rPr lang="en-US" altLang="en-US" sz="2000" kern="1200" dirty="0">
                <a:latin typeface="+mn-lt"/>
                <a:ea typeface="+mn-ea"/>
                <a:cs typeface="+mn-cs"/>
              </a:rPr>
              <a:t>.</a:t>
            </a:r>
          </a:p>
          <a:p>
            <a:pPr marL="520700" lvl="1" indent="-142875" eaLnBrk="1" hangingPunct="1">
              <a:lnSpc>
                <a:spcPct val="80000"/>
              </a:lnSpc>
              <a:buFontTx/>
              <a:buNone/>
            </a:pPr>
            <a:endParaRPr lang="en-US" altLang="en-US" sz="2000" kern="1200" dirty="0">
              <a:latin typeface="+mn-lt"/>
              <a:ea typeface="+mn-ea"/>
              <a:cs typeface="+mn-cs"/>
            </a:endParaRPr>
          </a:p>
          <a:p>
            <a:pPr marL="341630" indent="-341630" eaLnBrk="1" hangingPunct="1">
              <a:lnSpc>
                <a:spcPct val="80000"/>
              </a:lnSpc>
              <a:spcBef>
                <a:spcPct val="50000"/>
              </a:spcBef>
              <a:buSzPct val="75000"/>
            </a:pPr>
            <a:r>
              <a:rPr lang="en-US" altLang="en-US" sz="2000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+mn-cs"/>
              </a:rPr>
              <a:t>log10(double a)</a:t>
            </a:r>
            <a:endParaRPr lang="en-US" altLang="en-US" sz="2000" b="1" kern="12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 marL="520700" lvl="1" indent="-142875" eaLnBrk="1" hangingPunct="1">
              <a:lnSpc>
                <a:spcPct val="80000"/>
              </a:lnSpc>
              <a:buFontTx/>
              <a:buNone/>
            </a:pPr>
            <a:r>
              <a:rPr lang="zh-CN" altLang="en-US" sz="20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返回以</a:t>
            </a:r>
            <a:r>
              <a:rPr lang="en-US" altLang="zh-CN" sz="20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10</a:t>
            </a:r>
            <a:r>
              <a:rPr lang="zh-CN" altLang="en-US" sz="20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为底的对数</a:t>
            </a:r>
            <a:r>
              <a:rPr lang="en-US" altLang="en-US" sz="2000" kern="1200" dirty="0">
                <a:latin typeface="Courier New" panose="02070309020205020404" pitchFamily="49" charset="0"/>
                <a:ea typeface="+mn-ea"/>
                <a:cs typeface="+mn-cs"/>
              </a:rPr>
              <a:t>.</a:t>
            </a:r>
          </a:p>
          <a:p>
            <a:pPr marL="520700" lvl="1" indent="-142875" eaLnBrk="1" hangingPunct="1">
              <a:lnSpc>
                <a:spcPct val="80000"/>
              </a:lnSpc>
              <a:buFontTx/>
              <a:buNone/>
            </a:pPr>
            <a:endParaRPr lang="en-US" altLang="en-US" sz="2000" kern="1200" dirty="0">
              <a:latin typeface="+mn-lt"/>
              <a:ea typeface="+mn-ea"/>
              <a:cs typeface="+mn-cs"/>
            </a:endParaRPr>
          </a:p>
          <a:p>
            <a:pPr marL="341630" indent="-341630" eaLnBrk="1" hangingPunct="1">
              <a:lnSpc>
                <a:spcPct val="80000"/>
              </a:lnSpc>
              <a:spcBef>
                <a:spcPct val="50000"/>
              </a:spcBef>
              <a:buSzPct val="75000"/>
            </a:pPr>
            <a:r>
              <a:rPr lang="en-US" altLang="en-US" sz="2000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+mn-cs"/>
              </a:rPr>
              <a:t>pow(double a, double b)</a:t>
            </a:r>
            <a:endParaRPr lang="en-US" altLang="en-US" sz="2000" b="1" kern="12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 marL="520700" lvl="1" indent="-142875" eaLnBrk="1" hangingPunct="1">
              <a:lnSpc>
                <a:spcPct val="80000"/>
              </a:lnSpc>
              <a:buFontTx/>
              <a:buNone/>
            </a:pPr>
            <a:r>
              <a:rPr lang="zh-CN" altLang="en-US" sz="20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返回</a:t>
            </a:r>
            <a:r>
              <a:rPr lang="en-US" altLang="zh-CN" sz="20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</a:t>
            </a:r>
            <a:r>
              <a:rPr lang="zh-CN" altLang="en-US" sz="20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的</a:t>
            </a:r>
            <a:r>
              <a:rPr lang="en-US" altLang="zh-CN" sz="20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b</a:t>
            </a:r>
            <a:r>
              <a:rPr lang="zh-CN" altLang="en-US" sz="20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次方</a:t>
            </a:r>
            <a:r>
              <a:rPr lang="en-US" altLang="en-US" sz="2000" kern="1200" dirty="0">
                <a:latin typeface="Courier New" panose="02070309020205020404" pitchFamily="49" charset="0"/>
                <a:ea typeface="+mn-ea"/>
                <a:cs typeface="+mn-cs"/>
              </a:rPr>
              <a:t>.</a:t>
            </a:r>
          </a:p>
          <a:p>
            <a:pPr marL="520700" lvl="1" indent="-142875" eaLnBrk="1" hangingPunct="1">
              <a:lnSpc>
                <a:spcPct val="80000"/>
              </a:lnSpc>
              <a:buFontTx/>
              <a:buNone/>
            </a:pPr>
            <a:r>
              <a:rPr lang="en-US" altLang="en-US" sz="2000" kern="1200" dirty="0">
                <a:solidFill>
                  <a:schemeClr val="accent1"/>
                </a:solidFill>
                <a:latin typeface="Courier New" panose="02070309020205020404" pitchFamily="49" charset="0"/>
                <a:ea typeface="+mn-ea"/>
                <a:cs typeface="+mn-cs"/>
              </a:rPr>
              <a:t>READ:</a:t>
            </a:r>
            <a:r>
              <a:rPr lang="en-US" altLang="en-US" sz="2000" kern="1200" dirty="0">
                <a:latin typeface="Courier New" panose="02070309020205020404" pitchFamily="49" charset="0"/>
                <a:ea typeface="+mn-ea"/>
                <a:cs typeface="+mn-cs"/>
              </a:rPr>
              <a:t> the b power of a</a:t>
            </a:r>
          </a:p>
          <a:p>
            <a:pPr marL="520700" lvl="1" indent="-142875" eaLnBrk="1" hangingPunct="1">
              <a:lnSpc>
                <a:spcPct val="80000"/>
              </a:lnSpc>
              <a:buFontTx/>
              <a:buNone/>
            </a:pPr>
            <a:endParaRPr lang="en-US" altLang="en-US" sz="2000" kern="1200" dirty="0">
              <a:latin typeface="+mn-lt"/>
              <a:ea typeface="+mn-ea"/>
              <a:cs typeface="+mn-cs"/>
            </a:endParaRPr>
          </a:p>
          <a:p>
            <a:pPr marL="341630" indent="-341630" eaLnBrk="1" hangingPunct="1">
              <a:lnSpc>
                <a:spcPct val="80000"/>
              </a:lnSpc>
              <a:spcBef>
                <a:spcPct val="50000"/>
              </a:spcBef>
              <a:buSzPct val="75000"/>
            </a:pPr>
            <a:r>
              <a:rPr lang="en-US" altLang="en-US" sz="2000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+mn-cs"/>
              </a:rPr>
              <a:t>sqrt(double a)</a:t>
            </a:r>
            <a:endParaRPr lang="en-US" altLang="en-US" sz="2000" b="1" kern="12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 marL="520700" lvl="1" indent="-142875" eaLnBrk="1" hangingPunct="1">
              <a:lnSpc>
                <a:spcPct val="80000"/>
              </a:lnSpc>
              <a:buFontTx/>
              <a:buNone/>
            </a:pPr>
            <a:r>
              <a:rPr lang="en-US" altLang="zh-CN" sz="20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对于a≥0</a:t>
            </a:r>
            <a:r>
              <a:rPr lang="zh-CN" altLang="en-US" sz="20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，返回</a:t>
            </a:r>
            <a:r>
              <a:rPr lang="en-US" altLang="zh-CN" sz="20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a</a:t>
            </a:r>
            <a:r>
              <a:rPr lang="zh-CN" altLang="en-US" sz="20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的平方根</a:t>
            </a:r>
            <a:r>
              <a:rPr lang="en-US" altLang="en-US" sz="2000" kern="1200" dirty="0">
                <a:latin typeface="Courier New" panose="02070309020205020404" pitchFamily="49" charset="0"/>
                <a:ea typeface="+mn-ea"/>
                <a:cs typeface="+mn-cs"/>
              </a:rPr>
              <a:t>.</a:t>
            </a:r>
          </a:p>
        </p:txBody>
      </p:sp>
      <p:sp>
        <p:nvSpPr>
          <p:cNvPr id="29700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5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9701" name="Rectangle 5"/>
          <p:cNvSpPr/>
          <p:nvPr/>
        </p:nvSpPr>
        <p:spPr>
          <a:xfrm>
            <a:off x="5067300" y="1028700"/>
            <a:ext cx="3276600" cy="5029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Examples: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Math.exp(1)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returns 2.71 </a:t>
            </a:r>
            <a:endParaRPr lang="en-US" altLang="en-US" sz="1800" b="1" dirty="0">
              <a:latin typeface="Courier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Math.log(Math.E)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returns 1.0</a:t>
            </a:r>
            <a:endParaRPr lang="en-US" altLang="en-US" sz="1800" b="1" dirty="0">
              <a:latin typeface="Courier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Math.pow(2, 3)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returns 8.0</a:t>
            </a:r>
            <a:endParaRPr lang="en-US" altLang="en-US" sz="1800" b="1" dirty="0">
              <a:latin typeface="Courier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Math.pow(3, 2)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returns 9.0 </a:t>
            </a:r>
            <a:endParaRPr lang="en-US" altLang="en-US" sz="1800" b="1" dirty="0">
              <a:latin typeface="Courier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Math.pow(3.5, 2.5)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returns 22.91765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Math.sqrt(4)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returns 2.0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Math.sqrt(10.5)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returns 3.24</a:t>
            </a:r>
            <a:endParaRPr lang="en-US" altLang="en-US" sz="1800" b="1" dirty="0">
              <a:latin typeface="Courier New" panose="02070309020205020404" pitchFamily="49" charset="0"/>
              <a:ea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取整方法</a:t>
            </a:r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685800" y="1143000"/>
            <a:ext cx="7971155" cy="5219700"/>
          </a:xfrm>
        </p:spPr>
        <p:txBody>
          <a:bodyPr vert="horz" wrap="square" lIns="92075" tIns="46038" rIns="92075" bIns="46038" anchor="t" anchorCtr="0"/>
          <a:lstStyle/>
          <a:p>
            <a:pPr marL="341630" indent="-341630" eaLnBrk="1" hangingPunct="1">
              <a:lnSpc>
                <a:spcPct val="90000"/>
              </a:lnSpc>
              <a:buSzPct val="75000"/>
            </a:pPr>
            <a:r>
              <a:rPr lang="en-US" altLang="en-US" sz="2000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+mn-cs"/>
              </a:rPr>
              <a:t>double ceil(double x)		</a:t>
            </a:r>
            <a:r>
              <a:rPr lang="en-US" altLang="en-US" sz="1800" b="1" kern="12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//</a:t>
            </a:r>
            <a:r>
              <a:rPr lang="zh-CN" altLang="en-US" sz="1800" b="1" kern="12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输出比某数大的最小整数</a:t>
            </a:r>
            <a:endParaRPr lang="zh-CN" altLang="en-US" sz="1800" b="1" kern="12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 marL="520700" lvl="1" indent="-142875" eaLnBrk="1" hangingPunct="1">
              <a:lnSpc>
                <a:spcPct val="90000"/>
              </a:lnSpc>
              <a:buFontTx/>
              <a:buNone/>
            </a:pPr>
            <a:r>
              <a:rPr lang="en-US" altLang="en-US" sz="2000" kern="1200" dirty="0"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向上取整为它最接近的整数，该整数作为一个双精度值返回。</a:t>
            </a:r>
            <a:endParaRPr lang="en-US" altLang="zh-CN" sz="20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520700" lvl="1" indent="-142875" eaLnBrk="1" hangingPunct="1">
              <a:lnSpc>
                <a:spcPct val="90000"/>
              </a:lnSpc>
              <a:buFontTx/>
              <a:buNone/>
            </a:pPr>
            <a:endParaRPr lang="en-US" altLang="en-US" sz="2000" kern="120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1630" indent="-341630" eaLnBrk="1" hangingPunct="1">
              <a:lnSpc>
                <a:spcPct val="90000"/>
              </a:lnSpc>
              <a:spcBef>
                <a:spcPct val="50000"/>
              </a:spcBef>
              <a:buSzPct val="75000"/>
            </a:pPr>
            <a:r>
              <a:rPr lang="en-US" altLang="en-US" sz="2000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+mn-cs"/>
              </a:rPr>
              <a:t>double floor(double x)	</a:t>
            </a:r>
            <a:r>
              <a:rPr lang="en-US" altLang="en-US" sz="18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//</a:t>
            </a:r>
            <a:r>
              <a:rPr lang="en-US" altLang="en-US" sz="1800" b="1" kern="12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找到比某数小的最大整数</a:t>
            </a:r>
          </a:p>
          <a:p>
            <a:pPr marL="520700" lvl="1" indent="-142875" eaLnBrk="1" hangingPunct="1">
              <a:lnSpc>
                <a:spcPct val="90000"/>
              </a:lnSpc>
              <a:buFontTx/>
              <a:buNone/>
            </a:pPr>
            <a:r>
              <a:rPr lang="en-US" altLang="en-US" sz="2000" kern="1200" dirty="0"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向下取整为它最接近的整数，该整数作为一个双精度值返回。</a:t>
            </a:r>
            <a:endParaRPr lang="en-US" altLang="zh-CN" sz="20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520700" lvl="1" indent="-142875" eaLnBrk="1" hangingPunct="1">
              <a:lnSpc>
                <a:spcPct val="90000"/>
              </a:lnSpc>
              <a:buFontTx/>
              <a:buNone/>
            </a:pPr>
            <a:endParaRPr lang="en-US" altLang="en-US" sz="2000" kern="1200" dirty="0">
              <a:latin typeface="+mn-lt"/>
              <a:ea typeface="+mn-ea"/>
              <a:cs typeface="+mn-cs"/>
            </a:endParaRPr>
          </a:p>
          <a:p>
            <a:pPr marL="341630" indent="-341630" eaLnBrk="1" hangingPunct="1">
              <a:lnSpc>
                <a:spcPct val="90000"/>
              </a:lnSpc>
              <a:spcBef>
                <a:spcPct val="50000"/>
              </a:spcBef>
              <a:buSzPct val="75000"/>
            </a:pPr>
            <a:r>
              <a:rPr lang="en-US" altLang="en-US" sz="2000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+mn-cs"/>
              </a:rPr>
              <a:t>double rint(double x)</a:t>
            </a:r>
            <a:endParaRPr lang="en-US" altLang="en-US" sz="2400" b="1" kern="12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 marL="520700" lvl="1" indent="-142875" eaLnBrk="1" hangingPunct="1">
              <a:lnSpc>
                <a:spcPct val="90000"/>
              </a:lnSpc>
              <a:buFontTx/>
              <a:buNone/>
            </a:pPr>
            <a:r>
              <a:rPr lang="en-US" altLang="en-US" sz="2000" kern="1200" dirty="0"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取整为它最接近的整数。</a:t>
            </a:r>
          </a:p>
          <a:p>
            <a:pPr marL="520700" lvl="1" indent="-142875" eaLnBrk="1" hangingPunct="1">
              <a:lnSpc>
                <a:spcPct val="90000"/>
              </a:lnSpc>
              <a:buFontTx/>
              <a:buNone/>
            </a:pP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如果</a:t>
            </a:r>
            <a:r>
              <a:rPr lang="en-US" altLang="en-US" sz="2000" kern="1200" dirty="0">
                <a:latin typeface="Courier New" panose="02070309020205020404" pitchFamily="49" charset="0"/>
                <a:ea typeface="+mn-ea"/>
                <a:cs typeface="+mn-cs"/>
              </a:rPr>
              <a:t>x</a:t>
            </a: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与两个整数的距离相等，</a:t>
            </a:r>
            <a:r>
              <a:rPr lang="zh-CN" altLang="en-US" sz="2000" kern="1200" dirty="0">
                <a:highlight>
                  <a:srgbClr val="FFFF00"/>
                </a:highlight>
                <a:latin typeface="+mn-lt"/>
                <a:ea typeface="宋体" panose="02010600030101010101" pitchFamily="2" charset="-122"/>
                <a:cs typeface="+mn-cs"/>
              </a:rPr>
              <a:t>偶数</a:t>
            </a:r>
            <a:r>
              <a:rPr lang="zh-CN" altLang="en-US" sz="2000" kern="1200" dirty="0">
                <a:latin typeface="+mn-lt"/>
                <a:ea typeface="宋体" panose="02010600030101010101" pitchFamily="2" charset="-122"/>
                <a:cs typeface="+mn-cs"/>
              </a:rPr>
              <a:t>的整数作为一个双精度值返回。</a:t>
            </a:r>
            <a:endParaRPr lang="en-US" altLang="zh-CN" sz="2000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520700" lvl="1" indent="-142875" eaLnBrk="1" hangingPunct="1">
              <a:lnSpc>
                <a:spcPct val="90000"/>
              </a:lnSpc>
              <a:buFontTx/>
              <a:buNone/>
            </a:pPr>
            <a:endParaRPr lang="en-US" altLang="en-US" sz="2000" kern="1200" dirty="0">
              <a:latin typeface="+mn-lt"/>
              <a:ea typeface="+mn-ea"/>
              <a:cs typeface="+mn-cs"/>
            </a:endParaRPr>
          </a:p>
          <a:p>
            <a:pPr marL="341630" indent="-341630" eaLnBrk="1" hangingPunct="1">
              <a:lnSpc>
                <a:spcPct val="90000"/>
              </a:lnSpc>
              <a:spcBef>
                <a:spcPct val="50000"/>
              </a:spcBef>
              <a:buSzPct val="75000"/>
            </a:pPr>
            <a:r>
              <a:rPr lang="en-US" altLang="en-US" sz="2000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+mn-cs"/>
              </a:rPr>
              <a:t>int round(float x)</a:t>
            </a:r>
            <a:endParaRPr lang="en-US" altLang="en-US" sz="2400" b="1" kern="12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 marL="520700" lvl="1" indent="-142875" eaLnBrk="1" hangingPunct="1">
              <a:lnSpc>
                <a:spcPct val="90000"/>
              </a:lnSpc>
              <a:buFontTx/>
              <a:buNone/>
            </a:pPr>
            <a:r>
              <a:rPr lang="en-US" altLang="zh-CN" sz="20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x</a:t>
            </a:r>
            <a:r>
              <a:rPr lang="zh-CN" altLang="en-US" sz="20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是</a:t>
            </a:r>
            <a:r>
              <a:rPr lang="en-US" altLang="zh-CN" sz="20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float</a:t>
            </a:r>
            <a:r>
              <a:rPr lang="zh-CN" altLang="en-US" sz="20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型，返回</a:t>
            </a:r>
            <a:r>
              <a:rPr lang="en-US" altLang="en-US" sz="2000" kern="1200" dirty="0">
                <a:latin typeface="Courier New" panose="02070309020205020404" pitchFamily="49" charset="0"/>
                <a:ea typeface="+mn-ea"/>
                <a:cs typeface="+mn-cs"/>
              </a:rPr>
              <a:t>(int)Math.floor(x+0.5).  </a:t>
            </a:r>
            <a:r>
              <a:rPr lang="en-US" altLang="en-US" sz="2000" kern="1200" dirty="0">
                <a:solidFill>
                  <a:srgbClr val="006600"/>
                </a:solidFill>
                <a:latin typeface="Courier New" panose="02070309020205020404" pitchFamily="49" charset="0"/>
                <a:ea typeface="+mn-ea"/>
                <a:cs typeface="+mn-cs"/>
              </a:rPr>
              <a:t>//32bit</a:t>
            </a:r>
          </a:p>
          <a:p>
            <a:pPr marL="341630" indent="-341630" eaLnBrk="1" hangingPunct="1">
              <a:lnSpc>
                <a:spcPct val="90000"/>
              </a:lnSpc>
              <a:spcBef>
                <a:spcPct val="50000"/>
              </a:spcBef>
              <a:buSzPct val="75000"/>
            </a:pPr>
            <a:r>
              <a:rPr lang="en-US" altLang="en-US" sz="2000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+mn-cs"/>
              </a:rPr>
              <a:t>long round(double x)</a:t>
            </a:r>
            <a:endParaRPr lang="en-US" altLang="en-US" sz="2400" b="1" kern="12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 marL="520700" lvl="1" indent="-142875" eaLnBrk="1" hangingPunct="1">
              <a:lnSpc>
                <a:spcPct val="90000"/>
              </a:lnSpc>
              <a:buFontTx/>
              <a:buNone/>
            </a:pPr>
            <a:r>
              <a:rPr lang="en-US" altLang="zh-CN" sz="20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x</a:t>
            </a:r>
            <a:r>
              <a:rPr lang="zh-CN" altLang="en-US" sz="20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是</a:t>
            </a:r>
            <a:r>
              <a:rPr lang="en-US" altLang="zh-CN" sz="20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doule</a:t>
            </a:r>
            <a:r>
              <a:rPr lang="zh-CN" altLang="en-US" sz="20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型，返回</a:t>
            </a:r>
            <a:r>
              <a:rPr lang="en-US" altLang="en-US" sz="2000" kern="1200" dirty="0">
                <a:latin typeface="Courier New" panose="02070309020205020404" pitchFamily="49" charset="0"/>
                <a:ea typeface="+mn-ea"/>
                <a:cs typeface="+mn-cs"/>
              </a:rPr>
              <a:t>(long)Math.floor(x+0.5). </a:t>
            </a:r>
            <a:r>
              <a:rPr lang="en-US" altLang="en-US" sz="2000" kern="1200" dirty="0">
                <a:solidFill>
                  <a:srgbClr val="006600"/>
                </a:solidFill>
                <a:latin typeface="Courier New" panose="02070309020205020404" pitchFamily="49" charset="0"/>
                <a:ea typeface="+mn-ea"/>
                <a:cs typeface="+mn-cs"/>
              </a:rPr>
              <a:t>//64bit</a:t>
            </a:r>
          </a:p>
          <a:p>
            <a:pPr marL="520700" lvl="1" indent="-142875" eaLnBrk="1" hangingPunct="1">
              <a:lnSpc>
                <a:spcPct val="90000"/>
              </a:lnSpc>
              <a:buFontTx/>
              <a:buNone/>
            </a:pPr>
            <a:endParaRPr lang="en-US" altLang="en-US" sz="20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0724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6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取整方法示例</a:t>
            </a:r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marL="341630" indent="-34163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en-US" sz="1800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Math.ceil(2.1) returns 3.0 </a:t>
            </a:r>
            <a:endParaRPr lang="en-US" altLang="en-US" sz="1800" kern="1200" dirty="0">
              <a:latin typeface="Courier" charset="0"/>
              <a:ea typeface="+mn-ea"/>
              <a:cs typeface="Times New Roman" panose="02020603050405020304" pitchFamily="18" charset="0"/>
            </a:endParaRPr>
          </a:p>
          <a:p>
            <a:pPr marL="341630" indent="-34163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en-US" sz="1800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Math.ceil(2.0) returns 2.0</a:t>
            </a:r>
            <a:endParaRPr lang="en-US" altLang="en-US" sz="1800" kern="1200" dirty="0">
              <a:latin typeface="Courier" charset="0"/>
              <a:ea typeface="+mn-ea"/>
              <a:cs typeface="Times New Roman" panose="02020603050405020304" pitchFamily="18" charset="0"/>
            </a:endParaRPr>
          </a:p>
          <a:p>
            <a:pPr marL="341630" indent="-34163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en-US" sz="1800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Math.ceil(-2.0) returns –2.0</a:t>
            </a:r>
            <a:endParaRPr lang="en-US" altLang="en-US" sz="1800" kern="1200" dirty="0">
              <a:latin typeface="Courier" charset="0"/>
              <a:ea typeface="+mn-ea"/>
              <a:cs typeface="Times New Roman" panose="02020603050405020304" pitchFamily="18" charset="0"/>
            </a:endParaRPr>
          </a:p>
          <a:p>
            <a:pPr marL="341630" indent="-34163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en-US" sz="1800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Math.ceil(-2.1) returns -2.0</a:t>
            </a:r>
            <a:endParaRPr lang="en-US" altLang="en-US" sz="1800" kern="1200" dirty="0">
              <a:latin typeface="Courier" charset="0"/>
              <a:ea typeface="+mn-ea"/>
              <a:cs typeface="Times New Roman" panose="02020603050405020304" pitchFamily="18" charset="0"/>
            </a:endParaRPr>
          </a:p>
          <a:p>
            <a:pPr marL="341630" indent="-34163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en-US" sz="1800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Math.floor(2.1) returns 2.0</a:t>
            </a:r>
            <a:endParaRPr lang="en-US" altLang="en-US" sz="1800" kern="1200" dirty="0">
              <a:latin typeface="Courier" charset="0"/>
              <a:ea typeface="+mn-ea"/>
              <a:cs typeface="Times New Roman" panose="02020603050405020304" pitchFamily="18" charset="0"/>
            </a:endParaRPr>
          </a:p>
          <a:p>
            <a:pPr marL="341630" indent="-34163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en-US" sz="1800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Math.floor(2.0) returns 2.0</a:t>
            </a:r>
            <a:endParaRPr lang="en-US" altLang="en-US" sz="1800" kern="1200" dirty="0">
              <a:latin typeface="Courier" charset="0"/>
              <a:ea typeface="+mn-ea"/>
              <a:cs typeface="Times New Roman" panose="02020603050405020304" pitchFamily="18" charset="0"/>
            </a:endParaRPr>
          </a:p>
          <a:p>
            <a:pPr marL="341630" indent="-34163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en-US" sz="1800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Math.floor(-2.0) returns –2.0</a:t>
            </a:r>
            <a:endParaRPr lang="en-US" altLang="en-US" sz="1800" kern="1200" dirty="0">
              <a:latin typeface="Courier" charset="0"/>
              <a:ea typeface="+mn-ea"/>
              <a:cs typeface="Times New Roman" panose="02020603050405020304" pitchFamily="18" charset="0"/>
            </a:endParaRPr>
          </a:p>
          <a:p>
            <a:pPr marL="341630" indent="-34163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en-US" sz="1800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Math.floor(-2.1) returns -3.0</a:t>
            </a:r>
            <a:endParaRPr lang="en-US" altLang="en-US" sz="1800" kern="1200" dirty="0">
              <a:latin typeface="Courier" charset="0"/>
              <a:ea typeface="+mn-ea"/>
              <a:cs typeface="Times New Roman" panose="02020603050405020304" pitchFamily="18" charset="0"/>
            </a:endParaRPr>
          </a:p>
          <a:p>
            <a:pPr marL="341630" indent="-34163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en-US" sz="1800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Math.rint(2.1) returns 2.0</a:t>
            </a:r>
            <a:endParaRPr lang="en-US" altLang="en-US" sz="1800" kern="1200" dirty="0">
              <a:latin typeface="Courier" charset="0"/>
              <a:ea typeface="+mn-ea"/>
              <a:cs typeface="Times New Roman" panose="02020603050405020304" pitchFamily="18" charset="0"/>
            </a:endParaRPr>
          </a:p>
          <a:p>
            <a:pPr marL="341630" indent="-34163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en-US" sz="1800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Math.rint(2.0) returns 2.0</a:t>
            </a:r>
            <a:endParaRPr lang="en-US" altLang="en-US" sz="1800" kern="1200" dirty="0">
              <a:latin typeface="Courier" charset="0"/>
              <a:ea typeface="+mn-ea"/>
              <a:cs typeface="Times New Roman" panose="02020603050405020304" pitchFamily="18" charset="0"/>
            </a:endParaRPr>
          </a:p>
          <a:p>
            <a:pPr marL="341630" indent="-34163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en-US" sz="1800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Math.rint(-2.0) returns –2.0</a:t>
            </a:r>
            <a:endParaRPr lang="en-US" altLang="en-US" sz="1800" kern="1200" dirty="0">
              <a:latin typeface="Courier" charset="0"/>
              <a:ea typeface="+mn-ea"/>
              <a:cs typeface="Times New Roman" panose="02020603050405020304" pitchFamily="18" charset="0"/>
            </a:endParaRPr>
          </a:p>
          <a:p>
            <a:pPr marL="341630" indent="-34163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en-US" sz="1800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Math.rint(-2.1) returns -2.0</a:t>
            </a:r>
            <a:endParaRPr lang="en-US" altLang="en-US" sz="1800" kern="1200" dirty="0">
              <a:latin typeface="Courier" charset="0"/>
              <a:ea typeface="+mn-ea"/>
              <a:cs typeface="Times New Roman" panose="02020603050405020304" pitchFamily="18" charset="0"/>
            </a:endParaRPr>
          </a:p>
          <a:p>
            <a:pPr marL="341630" indent="-34163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en-US" sz="1800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Math.rint(2.5) returns 2.0</a:t>
            </a:r>
            <a:endParaRPr lang="en-US" altLang="en-US" sz="1800" kern="1200" dirty="0">
              <a:latin typeface="Courier" charset="0"/>
              <a:ea typeface="+mn-ea"/>
              <a:cs typeface="Times New Roman" panose="02020603050405020304" pitchFamily="18" charset="0"/>
            </a:endParaRPr>
          </a:p>
          <a:p>
            <a:pPr marL="341630" indent="-34163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en-US" sz="1800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Math.rint(-2.5) returns -2.0</a:t>
            </a:r>
            <a:endParaRPr lang="en-US" altLang="en-US" sz="1800" kern="1200" dirty="0">
              <a:latin typeface="Courier" charset="0"/>
              <a:ea typeface="+mn-ea"/>
              <a:cs typeface="Times New Roman" panose="02020603050405020304" pitchFamily="18" charset="0"/>
            </a:endParaRPr>
          </a:p>
          <a:p>
            <a:pPr marL="341630" indent="-34163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en-US" sz="1800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Math.round(2.6f) returns 3 </a:t>
            </a:r>
            <a:endParaRPr lang="en-US" altLang="en-US" sz="1800" kern="1200" dirty="0">
              <a:latin typeface="Courier" charset="0"/>
              <a:ea typeface="+mn-ea"/>
              <a:cs typeface="Times New Roman" panose="02020603050405020304" pitchFamily="18" charset="0"/>
            </a:endParaRPr>
          </a:p>
          <a:p>
            <a:pPr marL="341630" indent="-34163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en-US" sz="1800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Math.round(2.0) returns 2   </a:t>
            </a:r>
            <a:endParaRPr lang="en-US" altLang="en-US" sz="1800" kern="1200" dirty="0">
              <a:latin typeface="Courier" charset="0"/>
              <a:ea typeface="+mn-ea"/>
              <a:cs typeface="Times New Roman" panose="02020603050405020304" pitchFamily="18" charset="0"/>
            </a:endParaRPr>
          </a:p>
          <a:p>
            <a:pPr marL="341630" indent="-34163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en-US" sz="1800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Math.round(-2.0f) returns -2   </a:t>
            </a:r>
            <a:endParaRPr lang="en-US" altLang="en-US" sz="1800" kern="1200" dirty="0">
              <a:latin typeface="Courier" charset="0"/>
              <a:ea typeface="+mn-ea"/>
              <a:cs typeface="Times New Roman" panose="02020603050405020304" pitchFamily="18" charset="0"/>
            </a:endParaRPr>
          </a:p>
          <a:p>
            <a:pPr marL="341630" indent="-341630" eaLnBrk="1" hangingPunct="1">
              <a:lnSpc>
                <a:spcPct val="90000"/>
              </a:lnSpc>
              <a:buSzPct val="75000"/>
              <a:buFont typeface="Monotype Sorts" pitchFamily="2" charset="2"/>
              <a:buNone/>
            </a:pPr>
            <a:r>
              <a:rPr lang="en-US" altLang="en-US" sz="1800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Math.round(-2.6) returns -3</a:t>
            </a:r>
            <a:r>
              <a:rPr lang="en-US" altLang="en-US" sz="2400" u="sng" kern="12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endParaRPr lang="en-US" altLang="en-US" sz="2400" u="sng" kern="1200" dirty="0">
              <a:latin typeface="Courier New" panose="02070309020205020404" pitchFamily="49" charset="0"/>
              <a:ea typeface="Courier New" panose="02070309020205020404" pitchFamily="49" charset="0"/>
              <a:cs typeface="+mn-cs"/>
            </a:endParaRPr>
          </a:p>
        </p:txBody>
      </p:sp>
      <p:sp>
        <p:nvSpPr>
          <p:cNvPr id="31748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7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en-US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min,max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和</a:t>
            </a:r>
            <a:r>
              <a:rPr lang="en-US" altLang="en-US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abs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方法</a:t>
            </a:r>
            <a:endParaRPr lang="en-US" altLang="en-US" kern="1200" dirty="0">
              <a:latin typeface="Courier New" panose="02070309020205020404" pitchFamily="49" charset="0"/>
              <a:ea typeface="Courier New" panose="02070309020205020404" pitchFamily="49" charset="0"/>
              <a:cs typeface="+mj-cs"/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>
          <a:xfrm>
            <a:off x="685800" y="1295400"/>
            <a:ext cx="4381500" cy="4762500"/>
          </a:xfrm>
        </p:spPr>
        <p:txBody>
          <a:bodyPr vert="horz" wrap="square" lIns="92075" tIns="46038" rIns="92075" bIns="46038" anchor="t" anchorCtr="0"/>
          <a:lstStyle/>
          <a:p>
            <a:pPr eaLnBrk="1" hangingPunct="1">
              <a:spcBef>
                <a:spcPct val="50000"/>
              </a:spcBef>
              <a:buSzPct val="75000"/>
            </a:pPr>
            <a:r>
              <a:rPr lang="en-US" altLang="en-US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+mn-cs"/>
              </a:rPr>
              <a:t>max(a,b)</a:t>
            </a:r>
            <a:r>
              <a:rPr lang="zh-CN" altLang="en-US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en-US" sz="2400" b="1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+mn-cs"/>
              </a:rPr>
              <a:t>min(a,b)</a:t>
            </a:r>
            <a:endParaRPr lang="en-US" altLang="en-US" sz="2400" b="1" kern="12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 marL="377825" lvl="1" indent="0" eaLnBrk="1" hangingPunct="1">
              <a:buFontTx/>
              <a:buNone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返回两个参数中的最大值或者最小值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377825" lvl="1" indent="0" eaLnBrk="1" hangingPunct="1">
              <a:buFontTx/>
              <a:buNone/>
            </a:pPr>
            <a:endParaRPr lang="en-US" altLang="en-US" kern="1200" dirty="0"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50000"/>
              </a:spcBef>
              <a:buSzPct val="75000"/>
            </a:pPr>
            <a:r>
              <a:rPr lang="en-US" altLang="en-US" sz="2400" b="1" kern="12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+mn-cs"/>
              </a:rPr>
              <a:t>abs(a)</a:t>
            </a:r>
            <a:endParaRPr lang="en-US" altLang="en-US" sz="2400" b="1" kern="12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 marL="377825" lvl="1" indent="0" eaLnBrk="1" hangingPunct="1">
              <a:buFontTx/>
              <a:buNone/>
            </a:pPr>
            <a:r>
              <a:rPr lang="zh-CN" altLang="en-US" kern="1200" dirty="0">
                <a:latin typeface="+mn-lt"/>
                <a:ea typeface="宋体" panose="02010600030101010101" pitchFamily="2" charset="-122"/>
                <a:cs typeface="+mn-cs"/>
              </a:rPr>
              <a:t>返回参数的绝对值</a:t>
            </a:r>
            <a:endParaRPr lang="en-US" altLang="zh-CN" kern="12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377825" lvl="1" indent="0" eaLnBrk="1" hangingPunct="1">
              <a:buFontTx/>
              <a:buNone/>
            </a:pPr>
            <a:endParaRPr lang="en-US" altLang="en-US" kern="1200" dirty="0"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50000"/>
              </a:spcBef>
              <a:buSzPct val="75000"/>
            </a:pPr>
            <a:endParaRPr lang="en-US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2772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8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2773" name="Rectangle 5"/>
          <p:cNvSpPr/>
          <p:nvPr/>
        </p:nvSpPr>
        <p:spPr>
          <a:xfrm>
            <a:off x="5219700" y="1295400"/>
            <a:ext cx="3162300" cy="4762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Math.max(2, 3)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returns 3 </a:t>
            </a:r>
            <a:endParaRPr lang="en-US" altLang="en-US" sz="2200" b="1" dirty="0">
              <a:latin typeface="Courier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Math.max(2.5, 3)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returns 3.0 </a:t>
            </a:r>
            <a:endParaRPr lang="en-US" altLang="en-US" sz="22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Math.min(2.5,3.6)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returns 2.5 </a:t>
            </a:r>
            <a:endParaRPr lang="en-US" altLang="en-US" sz="22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Math.abs(-2)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returns 2</a:t>
            </a:r>
            <a:endParaRPr lang="en-US" altLang="en-US" sz="22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en-US" sz="22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Math.abs(-2.1)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en-US" sz="22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	returns 2.1</a:t>
            </a:r>
            <a:endParaRPr lang="en-US" altLang="en-US" sz="2200" b="1" dirty="0"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anchor="ctr" anchorCtr="0"/>
          <a:lstStyle/>
          <a:p>
            <a:pPr eaLnBrk="1" hangingPunct="1">
              <a:buNone/>
            </a:pPr>
            <a:r>
              <a:rPr lang="en-US" altLang="en-US" kern="12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random</a:t>
            </a:r>
            <a:r>
              <a:rPr lang="zh-CN" altLang="en-US" kern="1200" dirty="0">
                <a:latin typeface="Courier New" panose="02070309020205020404" pitchFamily="49" charset="0"/>
                <a:ea typeface="宋体" panose="02010600030101010101" pitchFamily="2" charset="-122"/>
                <a:cs typeface="+mj-cs"/>
              </a:rPr>
              <a:t>方法</a:t>
            </a:r>
          </a:p>
        </p:txBody>
      </p:sp>
      <p:sp>
        <p:nvSpPr>
          <p:cNvPr id="1029" name="Rectangle 3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3890010"/>
          </a:xfrm>
        </p:spPr>
        <p:txBody>
          <a:bodyPr vert="horz" wrap="square" lIns="92075" tIns="46038" rIns="92075" bIns="46038" anchor="t" anchorCtr="0"/>
          <a:lstStyle/>
          <a:p>
            <a:pPr eaLnBrk="1" hangingPunct="1">
              <a:spcBef>
                <a:spcPct val="50000"/>
              </a:spcBef>
              <a:buSzPct val="75000"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sym typeface="+mn-ea"/>
              </a:rPr>
              <a:t>random()</a:t>
            </a:r>
            <a:endParaRPr lang="en-US" altLang="en-US" sz="2400" b="1" kern="12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 marL="0" indent="457200" eaLnBrk="1" hangingPunct="1">
              <a:lnSpc>
                <a:spcPct val="8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None/>
            </a:pP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生成大于等于</a:t>
            </a:r>
            <a:r>
              <a:rPr lang="en-US" altLang="zh-CN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0.0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且小于</a:t>
            </a:r>
            <a:r>
              <a:rPr lang="en-US" altLang="zh-CN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1.0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的</a:t>
            </a:r>
            <a:r>
              <a:rPr lang="en-US" altLang="zh-CN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double</a:t>
            </a:r>
            <a:r>
              <a:rPr lang="zh-CN" altLang="en-US" sz="2400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型随机数</a:t>
            </a:r>
            <a:endParaRPr lang="en-US" altLang="zh-CN" sz="2400" kern="1200" dirty="0"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indent="0" eaLnBrk="1" hangingPunct="1">
              <a:lnSpc>
                <a:spcPct val="80000"/>
              </a:lnSpc>
              <a:spcBef>
                <a:spcPct val="50000"/>
              </a:spcBef>
              <a:buSzPct val="75000"/>
              <a:buFont typeface="Monotype Sorts" pitchFamily="2" charset="2"/>
              <a:buNone/>
            </a:pPr>
            <a:r>
              <a:rPr lang="en-US" altLang="en-US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(0 </a:t>
            </a:r>
            <a:r>
              <a:rPr lang="en-US" altLang="zh-CN" sz="2400" b="1" kern="12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≤</a:t>
            </a:r>
            <a:r>
              <a:rPr lang="en-US" altLang="zh-CN" sz="2400" b="1" kern="1200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en-US" sz="2400" b="1" kern="1200" dirty="0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Math.random() </a:t>
            </a:r>
            <a:r>
              <a:rPr lang="en-US" altLang="en-US" sz="2400" b="1" kern="1200" dirty="0"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 1.0) </a:t>
            </a:r>
            <a:r>
              <a:rPr lang="zh-CN" altLang="en-US" sz="2400" kern="12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即区间</a:t>
            </a:r>
            <a:r>
              <a:rPr lang="en-US" altLang="en-US" sz="2400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[</a:t>
            </a:r>
            <a:r>
              <a:rPr lang="en-US" alt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0.0,1.0</a:t>
            </a:r>
            <a:r>
              <a:rPr lang="en-US" altLang="en-US" sz="2400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</a:t>
            </a:r>
            <a:endParaRPr lang="en-US" altLang="en-US" sz="2400" b="1" kern="1200" dirty="0">
              <a:solidFill>
                <a:srgbClr val="C00000"/>
              </a:solidFill>
              <a:highlight>
                <a:srgbClr val="FFFF00"/>
              </a:highlight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1030" name="Slide Number Placeholder 4"/>
          <p:cNvSpPr txBox="1"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9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603885" y="2693670"/>
          <a:ext cx="8012430" cy="1461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361305" imgH="974090" progId="Word.Picture.8">
                  <p:embed/>
                </p:oleObj>
              </mc:Choice>
              <mc:Fallback>
                <p:oleObj r:id="rId2" imgW="5361305" imgH="974090" progId="Word.Picture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3885" y="2693670"/>
                        <a:ext cx="8012430" cy="14611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9"/>
          <p:cNvGraphicFramePr>
            <a:graphicFrameLocks noChangeAspect="1"/>
          </p:cNvGraphicFramePr>
          <p:nvPr/>
        </p:nvGraphicFramePr>
        <p:xfrm>
          <a:off x="413703" y="4260850"/>
          <a:ext cx="877379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502910" imgH="419100" progId="Word.Picture.8">
                  <p:embed/>
                </p:oleObj>
              </mc:Choice>
              <mc:Fallback>
                <p:oleObj r:id="rId4" imgW="5502910" imgH="419100" progId="Word.Picture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3703" y="4260850"/>
                        <a:ext cx="8773795" cy="669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62915" y="5438775"/>
            <a:ext cx="8243570" cy="398780"/>
          </a:xfrm>
          <a:prstGeom prst="rect">
            <a:avLst/>
          </a:prstGeom>
          <a:noFill/>
          <a:ln w="12700" cmpd="sng">
            <a:solidFill>
              <a:srgbClr val="C0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zh-CN" altLang="en-US" sz="2000"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思考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：如何生成一个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20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到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100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之间的随机整数？能取到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20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或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100    </a:t>
            </a:r>
            <a:r>
              <a:rPr lang="en-US" altLang="zh-CN" sz="2000">
                <a:highlight>
                  <a:srgbClr val="C0C0C0"/>
                </a:highlight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[20,100]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52650" y="5962015"/>
            <a:ext cx="45237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20 + (int)(</a:t>
            </a:r>
            <a:r>
              <a:rPr lang="en-US" sz="2000" b="1">
                <a:solidFill>
                  <a:srgbClr val="0070C0"/>
                </a:solidFill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  <a:sym typeface="+mn-ea"/>
              </a:rPr>
              <a:t>Math.random()</a:t>
            </a:r>
            <a:r>
              <a:rPr lang="en-US" sz="2000" b="1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  <a:sym typeface="+mn-ea"/>
              </a:rPr>
              <a:t>*81</a:t>
            </a:r>
            <a:r>
              <a:rPr lang="en-US" sz="2000" b="1">
                <a:latin typeface="Courier New" panose="02070309020205020404" pitchFamily="49" charset="0"/>
                <a:ea typeface="华文楷体" panose="02010600040101010101" pitchFamily="2" charset="-122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/>
      <p:bldP spid="3" grpId="0"/>
      <p:bldP spid="3" grpId="1"/>
    </p:bldLst>
  </p:timing>
</p:sld>
</file>

<file path=ppt/theme/theme1.xml><?xml version="1.0" encoding="utf-8"?>
<a:theme xmlns:a="http://schemas.openxmlformats.org/drawingml/2006/main" name="CQUT_JAVA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CQUT_JAVA</Template>
  <TotalTime>0</TotalTime>
  <Words>3177</Words>
  <Application>Microsoft Office PowerPoint</Application>
  <PresentationFormat>全屏显示(4:3)</PresentationFormat>
  <Paragraphs>435</Paragraphs>
  <Slides>43</Slides>
  <Notes>12</Notes>
  <HiddenSlides>8</HiddenSlides>
  <MMClips>0</MMClips>
  <ScaleCrop>false</ScaleCrop>
  <HeadingPairs>
    <vt:vector size="10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  <vt:variant>
        <vt:lpstr>自定义放映</vt:lpstr>
      </vt:variant>
      <vt:variant>
        <vt:i4>1</vt:i4>
      </vt:variant>
    </vt:vector>
  </HeadingPairs>
  <TitlesOfParts>
    <vt:vector size="58" baseType="lpstr">
      <vt:lpstr>Courier</vt:lpstr>
      <vt:lpstr>Monotype Sorts</vt:lpstr>
      <vt:lpstr>OPTICopperplate Heavy</vt:lpstr>
      <vt:lpstr>华文楷体</vt:lpstr>
      <vt:lpstr>宋体</vt:lpstr>
      <vt:lpstr>Arial</vt:lpstr>
      <vt:lpstr>Book Antiqua</vt:lpstr>
      <vt:lpstr>Consolas</vt:lpstr>
      <vt:lpstr>Courier New</vt:lpstr>
      <vt:lpstr>Times New Roman</vt:lpstr>
      <vt:lpstr>Wingdings</vt:lpstr>
      <vt:lpstr>CQUT_JAVA</vt:lpstr>
      <vt:lpstr>Microsoft Word Picture</vt:lpstr>
      <vt:lpstr>Paintbrush Picture</vt:lpstr>
      <vt:lpstr>第4章 数学函数、字符和字符串</vt:lpstr>
      <vt:lpstr>数学函数 </vt:lpstr>
      <vt:lpstr>Math类</vt:lpstr>
      <vt:lpstr>三角函数方法</vt:lpstr>
      <vt:lpstr>指数函数方法</vt:lpstr>
      <vt:lpstr>取整方法</vt:lpstr>
      <vt:lpstr>取整方法示例</vt:lpstr>
      <vt:lpstr>min,max和abs方法</vt:lpstr>
      <vt:lpstr>random方法</vt:lpstr>
      <vt:lpstr>示例学习: 计算三角形角度 </vt:lpstr>
      <vt:lpstr>字符数据类型</vt:lpstr>
      <vt:lpstr>Unicode编码</vt:lpstr>
      <vt:lpstr>常用字符的ASCII码</vt:lpstr>
      <vt:lpstr>附录B:ASCII字符集</vt:lpstr>
      <vt:lpstr>附录B:ASCII字符集（续）</vt:lpstr>
      <vt:lpstr>字符数据类型的赋值</vt:lpstr>
      <vt:lpstr>特殊字符的转义序列</vt:lpstr>
      <vt:lpstr>字符型数据与数值型数据的转换</vt:lpstr>
      <vt:lpstr>字符的比较与测试</vt:lpstr>
      <vt:lpstr>Character类中的方法</vt:lpstr>
      <vt:lpstr>String类型 </vt:lpstr>
      <vt:lpstr>String对象的简单方法</vt:lpstr>
      <vt:lpstr>String对象的简单方法</vt:lpstr>
      <vt:lpstr>获得字符串的长度</vt:lpstr>
      <vt:lpstr>从字符串获得字符 </vt:lpstr>
      <vt:lpstr>字符串转换</vt:lpstr>
      <vt:lpstr>字符串连接</vt:lpstr>
      <vt:lpstr>从控制台读取字符串</vt:lpstr>
      <vt:lpstr>从控制台读取字符串</vt:lpstr>
      <vt:lpstr>从控制台读取字符</vt:lpstr>
      <vt:lpstr>字符串比较</vt:lpstr>
      <vt:lpstr>字符串比较</vt:lpstr>
      <vt:lpstr>获取子字符串</vt:lpstr>
      <vt:lpstr>从字符串中搜寻字符或子字符串</vt:lpstr>
      <vt:lpstr>从字符串中搜寻字符或子字符串</vt:lpstr>
      <vt:lpstr>字符串和数字间的转换</vt:lpstr>
      <vt:lpstr>示例学习：猜生日</vt:lpstr>
      <vt:lpstr>本游戏的数学基础</vt:lpstr>
      <vt:lpstr>示例学习：将十六进制转换为十进制</vt:lpstr>
      <vt:lpstr>格式化控制台输出 </vt:lpstr>
      <vt:lpstr>常用的格式化标识符 </vt:lpstr>
      <vt:lpstr>FormatDemo</vt:lpstr>
      <vt:lpstr>Chapter 4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Primitive Data Type and Operations</dc:title>
  <dc:creator>Y. Daniel Liang</dc:creator>
  <cp:lastModifiedBy>W. Lucas Chen</cp:lastModifiedBy>
  <cp:revision>604</cp:revision>
  <dcterms:created xsi:type="dcterms:W3CDTF">1995-06-10T17:31:00Z</dcterms:created>
  <dcterms:modified xsi:type="dcterms:W3CDTF">2025-06-07T14:55:43Z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C00A93519835450687BFB174952A5BD4_13</vt:lpwstr>
  </property>
  <property fmtid="{D5CDD505-2E9C-101B-9397-08002B2CF9AE}" pid="3" name="KSOProductBuildVer">
    <vt:lpwstr>2052-12.1.0.20305</vt:lpwstr>
  </property>
</Properties>
</file>