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326" r:id="rId2"/>
    <p:sldId id="400" r:id="rId3"/>
    <p:sldId id="309" r:id="rId4"/>
    <p:sldId id="374" r:id="rId5"/>
    <p:sldId id="375" r:id="rId6"/>
    <p:sldId id="376" r:id="rId7"/>
    <p:sldId id="377" r:id="rId8"/>
    <p:sldId id="378" r:id="rId9"/>
    <p:sldId id="379" r:id="rId10"/>
    <p:sldId id="380" r:id="rId11"/>
    <p:sldId id="381" r:id="rId12"/>
    <p:sldId id="382" r:id="rId13"/>
    <p:sldId id="368" r:id="rId14"/>
    <p:sldId id="403" r:id="rId15"/>
    <p:sldId id="393" r:id="rId16"/>
    <p:sldId id="331" r:id="rId17"/>
    <p:sldId id="308" r:id="rId18"/>
    <p:sldId id="310" r:id="rId19"/>
    <p:sldId id="327" r:id="rId20"/>
    <p:sldId id="383" r:id="rId21"/>
    <p:sldId id="384" r:id="rId22"/>
    <p:sldId id="385" r:id="rId23"/>
    <p:sldId id="386" r:id="rId24"/>
    <p:sldId id="387" r:id="rId25"/>
    <p:sldId id="388" r:id="rId26"/>
    <p:sldId id="389" r:id="rId27"/>
    <p:sldId id="391" r:id="rId28"/>
    <p:sldId id="392" r:id="rId29"/>
    <p:sldId id="390" r:id="rId30"/>
    <p:sldId id="362" r:id="rId31"/>
    <p:sldId id="408" r:id="rId32"/>
    <p:sldId id="340" r:id="rId33"/>
    <p:sldId id="405" r:id="rId34"/>
    <p:sldId id="341" r:id="rId35"/>
    <p:sldId id="350" r:id="rId36"/>
    <p:sldId id="364" r:id="rId37"/>
    <p:sldId id="363" r:id="rId38"/>
    <p:sldId id="342" r:id="rId39"/>
    <p:sldId id="396" r:id="rId40"/>
    <p:sldId id="397" r:id="rId41"/>
    <p:sldId id="404" r:id="rId42"/>
    <p:sldId id="313" r:id="rId43"/>
    <p:sldId id="401" r:id="rId44"/>
    <p:sldId id="402" r:id="rId45"/>
    <p:sldId id="394" r:id="rId46"/>
    <p:sldId id="344" r:id="rId47"/>
    <p:sldId id="407" r:id="rId48"/>
  </p:sldIdLst>
  <p:sldSz cx="9144000" cy="6858000" type="screen4x3"/>
  <p:notesSz cx="6858000" cy="9144000"/>
  <p:custShowLst>
    <p:custShow name="Custom Show 1" id="0">
      <p:sldLst/>
    </p:custShow>
  </p:custShow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0099"/>
    <a:srgbClr val="3E8C3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0"/>
    <p:restoredTop sz="94608"/>
  </p:normalViewPr>
  <p:slideViewPr>
    <p:cSldViewPr showGuides="1">
      <p:cViewPr varScale="1">
        <p:scale>
          <a:sx n="70" d="100"/>
          <a:sy n="70" d="100"/>
        </p:scale>
        <p:origin x="1449" y="33"/>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8419"/>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DE31407F-9567-4095-9768-C9F8ABC609FD}" type="datetimeFigureOut">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2025/6/7</a:t>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p>
            <a:pPr lvl="0" algn="r">
              <a:buNone/>
            </a:pPr>
            <a:fld id="{9A0DB2DC-4C9A-4742-B13C-FB6460FD3503}" type="slidenum">
              <a:rPr lang="zh-CN" altLang="en-US" sz="1200" dirty="0">
                <a:ea typeface="宋体" panose="02010600030101010101" pitchFamily="2" charset="-122"/>
              </a:rPr>
              <a:t>‹#›</a:t>
            </a:fld>
            <a:endParaRPr lang="zh-CN" altLang="en-US" sz="1200" dirty="0">
              <a:ea typeface="宋体"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1443"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7172" name="组合 5"/>
          <p:cNvGrpSpPr/>
          <p:nvPr/>
        </p:nvGrpSpPr>
        <p:grpSpPr>
          <a:xfrm>
            <a:off x="7810500" y="152400"/>
            <a:ext cx="1219200" cy="647700"/>
            <a:chOff x="5600700" y="1943100"/>
            <a:chExt cx="1219200" cy="647700"/>
          </a:xfrm>
        </p:grpSpPr>
        <p:pic>
          <p:nvPicPr>
            <p:cNvPr id="717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717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3104" name="Rectangle 32"/>
          <p:cNvSpPr>
            <a:spLocks noGrp="1" noChangeArrowheads="1"/>
          </p:cNvSpPr>
          <p:nvPr>
            <p:ph type="ctrTitle" sz="quarter"/>
          </p:nvPr>
        </p:nvSpPr>
        <p:spPr>
          <a:xfrm>
            <a:off x="685800" y="1447800"/>
            <a:ext cx="7772400" cy="1143000"/>
          </a:xfrm>
        </p:spPr>
        <p:txBody>
          <a:bodyPr anchorCtr="1"/>
          <a:lstStyle>
            <a:lvl1pPr algn="ctr">
              <a:defRPr sz="4400" b="1"/>
            </a:lvl1pPr>
          </a:lstStyle>
          <a:p>
            <a:pPr lvl="0"/>
            <a:r>
              <a:rPr lang="zh-CN" altLang="en-US" noProof="0"/>
              <a:t>单击此处编辑母版标题样式</a:t>
            </a:r>
            <a:endParaRPr lang="en-US" noProof="0" dirty="0"/>
          </a:p>
        </p:txBody>
      </p:sp>
      <p:sp>
        <p:nvSpPr>
          <p:cNvPr id="3105" name="Rectangle 33"/>
          <p:cNvSpPr>
            <a:spLocks noGrp="1" noChangeArrowheads="1"/>
          </p:cNvSpPr>
          <p:nvPr>
            <p:ph type="subTitle" sz="quarter" idx="1"/>
          </p:nvPr>
        </p:nvSpPr>
        <p:spPr>
          <a:xfrm>
            <a:off x="1409700" y="2781300"/>
            <a:ext cx="6400800" cy="2514600"/>
          </a:xfrm>
        </p:spPr>
        <p:txBody>
          <a:bodyPr anchor="ctr"/>
          <a:lstStyle>
            <a:lvl1pPr marL="0" indent="0" algn="ctr">
              <a:buFont typeface="Monotype Sorts" pitchFamily="2" charset="2"/>
              <a:buNone/>
              <a:defRPr/>
            </a:lvl1pPr>
          </a:lstStyle>
          <a:p>
            <a:pPr lvl="0"/>
            <a:r>
              <a:rPr lang="zh-CN" altLang="en-US" noProof="0"/>
              <a:t>单击此处编辑母版副标题样式</a:t>
            </a:r>
            <a:endParaRPr lang="en-US" noProof="0" dirty="0"/>
          </a:p>
        </p:txBody>
      </p:sp>
      <p:sp>
        <p:nvSpPr>
          <p:cNvPr id="11" name="Rectangle 34"/>
          <p:cNvSpPr>
            <a:spLocks noGrp="1" noChangeArrowheads="1"/>
          </p:cNvSpPr>
          <p:nvPr>
            <p:ph type="dt" sz="quarter"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6"/>
          <p:cNvSpPr>
            <a:spLocks noGrp="1" noChangeArrowheads="1"/>
          </p:cNvSpPr>
          <p:nvPr>
            <p:ph type="sldNum" sz="quarter" idx="4"/>
          </p:nvPr>
        </p:nvSpPr>
        <p:spPr bwMode="auto">
          <a:xfrm>
            <a:off x="6553200" y="6400800"/>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grpSp>
        <p:nvGrpSpPr>
          <p:cNvPr id="16388" name="组合 7"/>
          <p:cNvGrpSpPr/>
          <p:nvPr/>
        </p:nvGrpSpPr>
        <p:grpSpPr>
          <a:xfrm>
            <a:off x="7810500" y="152400"/>
            <a:ext cx="1219200" cy="647700"/>
            <a:chOff x="5600700" y="1943100"/>
            <a:chExt cx="1219200" cy="647700"/>
          </a:xfrm>
        </p:grpSpPr>
        <p:pic>
          <p:nvPicPr>
            <p:cNvPr id="16393"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6394"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1009650"/>
            <a:ext cx="7772400" cy="1466850"/>
          </a:xfrm>
        </p:spPr>
        <p:txBody>
          <a:bodyPr/>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590800"/>
            <a:ext cx="7772400" cy="318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grpSp>
        <p:nvGrpSpPr>
          <p:cNvPr id="17412" name="组合 7"/>
          <p:cNvGrpSpPr/>
          <p:nvPr/>
        </p:nvGrpSpPr>
        <p:grpSpPr>
          <a:xfrm>
            <a:off x="7810500" y="152400"/>
            <a:ext cx="1219200" cy="647700"/>
            <a:chOff x="5600700" y="1943100"/>
            <a:chExt cx="1219200" cy="647700"/>
          </a:xfrm>
        </p:grpSpPr>
        <p:pic>
          <p:nvPicPr>
            <p:cNvPr id="17417"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7418"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Vertical Title 1"/>
          <p:cNvSpPr>
            <a:spLocks noGrp="1"/>
          </p:cNvSpPr>
          <p:nvPr>
            <p:ph type="title" orient="vert"/>
          </p:nvPr>
        </p:nvSpPr>
        <p:spPr>
          <a:xfrm>
            <a:off x="6515100" y="1104900"/>
            <a:ext cx="1943100" cy="4667250"/>
          </a:xfrm>
        </p:spPr>
        <p:txBody>
          <a:bodyPr vert="eaVert"/>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1104900"/>
            <a:ext cx="5676900" cy="466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8196" name="图片 7" descr="YYYYY.jpg"/>
          <p:cNvPicPr>
            <a:picLocks noChangeAspect="1"/>
          </p:cNvPicPr>
          <p:nvPr/>
        </p:nvPicPr>
        <p:blipFill>
          <a:blip r:embed="rId2"/>
          <a:stretch>
            <a:fillRect/>
          </a:stretch>
        </p:blipFill>
        <p:spPr>
          <a:xfrm>
            <a:off x="0" y="6429375"/>
            <a:ext cx="9144000" cy="428625"/>
          </a:xfrm>
          <a:prstGeom prst="rect">
            <a:avLst/>
          </a:prstGeom>
          <a:noFill/>
          <a:ln w="9525">
            <a:noFill/>
          </a:ln>
        </p:spPr>
      </p:pic>
      <p:grpSp>
        <p:nvGrpSpPr>
          <p:cNvPr id="8197" name="组合 9"/>
          <p:cNvGrpSpPr/>
          <p:nvPr/>
        </p:nvGrpSpPr>
        <p:grpSpPr>
          <a:xfrm>
            <a:off x="7810500" y="152400"/>
            <a:ext cx="1219200" cy="647700"/>
            <a:chOff x="5600700" y="1943100"/>
            <a:chExt cx="1219200" cy="647700"/>
          </a:xfrm>
        </p:grpSpPr>
        <p:pic>
          <p:nvPicPr>
            <p:cNvPr id="8202" name="图片 10" descr="java 320×320.jpg"/>
            <p:cNvPicPr>
              <a:picLocks noChangeAspect="1"/>
            </p:cNvPicPr>
            <p:nvPr userDrawn="1"/>
          </p:nvPicPr>
          <p:blipFill>
            <a:blip r:embed="rId3"/>
            <a:stretch>
              <a:fillRect/>
            </a:stretch>
          </p:blipFill>
          <p:spPr>
            <a:xfrm>
              <a:off x="6172200" y="1943100"/>
              <a:ext cx="647700" cy="647700"/>
            </a:xfrm>
            <a:prstGeom prst="rect">
              <a:avLst/>
            </a:prstGeom>
            <a:noFill/>
            <a:ln w="9525">
              <a:noFill/>
            </a:ln>
          </p:spPr>
        </p:pic>
        <p:pic>
          <p:nvPicPr>
            <p:cNvPr id="8203" name="图片 11" descr="CQUT_logo  320×320.jpg"/>
            <p:cNvPicPr>
              <a:picLocks noChangeAspect="1"/>
            </p:cNvPicPr>
            <p:nvPr userDrawn="1"/>
          </p:nvPicPr>
          <p:blipFill>
            <a:blip r:embed="rId4"/>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25400"/>
            <a:ext cx="7772400" cy="1079500"/>
          </a:xfrm>
        </p:spPr>
        <p:txBody>
          <a:bodyPr/>
          <a:lstStyle>
            <a:lvl1pPr>
              <a:defRPr sz="4000" b="1">
                <a:latin typeface="Courier New" panose="02070309020205020404" pitchFamily="49" charset="0"/>
                <a:cs typeface="Courier New" panose="02070309020205020404" pitchFamily="49" charset="0"/>
              </a:defRPr>
            </a:lvl1pPr>
          </a:lstStyle>
          <a:p>
            <a:r>
              <a:rPr lang="zh-CN" altLang="en-US" noProof="0"/>
              <a:t>单击此处编辑母版标题样式</a:t>
            </a:r>
            <a:endParaRPr lang="en-US" dirty="0"/>
          </a:p>
        </p:txBody>
      </p:sp>
      <p:sp>
        <p:nvSpPr>
          <p:cNvPr id="3" name="Content Placeholder 2"/>
          <p:cNvSpPr>
            <a:spLocks noGrp="1"/>
          </p:cNvSpPr>
          <p:nvPr>
            <p:ph idx="1"/>
          </p:nvPr>
        </p:nvSpPr>
        <p:spPr>
          <a:xfrm>
            <a:off x="685800" y="1143000"/>
            <a:ext cx="7772400" cy="5219700"/>
          </a:xfrm>
        </p:spPr>
        <p:txBody>
          <a:bodyPr/>
          <a:lstStyle>
            <a:lvl1pPr algn="just">
              <a:defRPr sz="2800"/>
            </a:lvl1pPr>
            <a:lvl2pPr algn="just">
              <a:defRPr sz="2400"/>
            </a:lvl2pPr>
            <a:lvl3pPr algn="just">
              <a:defRPr sz="2000"/>
            </a:lvl3pPr>
            <a:lvl4pPr algn="just">
              <a:defRPr sz="1800"/>
            </a:lvl4pPr>
            <a:lvl5pPr algn="just">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2"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9220" name="组合 5"/>
          <p:cNvGrpSpPr/>
          <p:nvPr/>
        </p:nvGrpSpPr>
        <p:grpSpPr>
          <a:xfrm>
            <a:off x="7810500" y="152400"/>
            <a:ext cx="1219200" cy="647700"/>
            <a:chOff x="5600700" y="1943100"/>
            <a:chExt cx="1219200" cy="647700"/>
          </a:xfrm>
        </p:grpSpPr>
        <p:pic>
          <p:nvPicPr>
            <p:cNvPr id="9225"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9226"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23888" y="1257300"/>
            <a:ext cx="7886700" cy="1714500"/>
          </a:xfrm>
        </p:spPr>
        <p:txBody>
          <a:bodyPr anchorCtr="1"/>
          <a:lstStyle>
            <a:lvl1pPr>
              <a:defRPr sz="44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009900"/>
            <a:ext cx="7886700" cy="3079751"/>
          </a:xfrm>
        </p:spPr>
        <p:txBody>
          <a:bodyPr/>
          <a:lstStyle>
            <a:lvl1pPr marL="0" indent="0" algn="ctr">
              <a:buNone/>
              <a:defRPr sz="3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bg>
      <p:bgPr>
        <a:solidFill>
          <a:schemeClr val="bg1"/>
        </a:solidFill>
        <a:effectLst/>
      </p:bgPr>
    </p:bg>
    <p:spTree>
      <p:nvGrpSpPr>
        <p:cNvPr id="1" name=""/>
        <p:cNvGrpSpPr/>
        <p:nvPr/>
      </p:nvGrpSpPr>
      <p:grpSpPr>
        <a:xfrm>
          <a:off x="0" y="0"/>
          <a:ext cx="0" cy="0"/>
          <a:chOff x="0" y="0"/>
          <a:chExt cx="0" cy="0"/>
        </a:xfrm>
      </p:grpSpPr>
      <p:grpSp>
        <p:nvGrpSpPr>
          <p:cNvPr id="10244" name="组合 5"/>
          <p:cNvGrpSpPr/>
          <p:nvPr/>
        </p:nvGrpSpPr>
        <p:grpSpPr>
          <a:xfrm>
            <a:off x="7810500" y="152400"/>
            <a:ext cx="1219200" cy="647700"/>
            <a:chOff x="5600700" y="1943100"/>
            <a:chExt cx="1219200" cy="647700"/>
          </a:xfrm>
        </p:grpSpPr>
        <p:pic>
          <p:nvPicPr>
            <p:cNvPr id="1024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025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1104900"/>
          </a:xfrm>
        </p:spPr>
        <p:txBody>
          <a:bodyPr/>
          <a:lstStyle>
            <a:lvl1pPr>
              <a:defRPr sz="4000"/>
            </a:lvl1pPr>
          </a:lstStyle>
          <a:p>
            <a:r>
              <a:rPr lang="zh-CN" altLang="en-US"/>
              <a:t>单击此处编辑母版标题样式</a:t>
            </a:r>
            <a:endParaRPr lang="en-US" dirty="0"/>
          </a:p>
        </p:txBody>
      </p:sp>
      <p:sp>
        <p:nvSpPr>
          <p:cNvPr id="3" name="Content Placeholder 2"/>
          <p:cNvSpPr>
            <a:spLocks noGrp="1"/>
          </p:cNvSpPr>
          <p:nvPr>
            <p:ph sz="half" idx="1"/>
          </p:nvPr>
        </p:nvSpPr>
        <p:spPr>
          <a:xfrm>
            <a:off x="6858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0" name="Content Placeholder 2"/>
          <p:cNvSpPr>
            <a:spLocks noGrp="1"/>
          </p:cNvSpPr>
          <p:nvPr>
            <p:ph sz="half" idx="12"/>
          </p:nvPr>
        </p:nvSpPr>
        <p:spPr>
          <a:xfrm>
            <a:off x="46482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bg>
      <p:bgPr>
        <a:solidFill>
          <a:schemeClr val="bg1"/>
        </a:solidFill>
        <a:effectLst/>
      </p:bgPr>
    </p:bg>
    <p:spTree>
      <p:nvGrpSpPr>
        <p:cNvPr id="1" name=""/>
        <p:cNvGrpSpPr/>
        <p:nvPr/>
      </p:nvGrpSpPr>
      <p:grpSpPr>
        <a:xfrm>
          <a:off x="0" y="0"/>
          <a:ext cx="0" cy="0"/>
          <a:chOff x="0" y="0"/>
          <a:chExt cx="0" cy="0"/>
        </a:xfrm>
      </p:grpSpPr>
      <p:grpSp>
        <p:nvGrpSpPr>
          <p:cNvPr id="11268" name="组合 5"/>
          <p:cNvGrpSpPr/>
          <p:nvPr/>
        </p:nvGrpSpPr>
        <p:grpSpPr>
          <a:xfrm>
            <a:off x="7810500" y="152400"/>
            <a:ext cx="1219200" cy="647700"/>
            <a:chOff x="5600700" y="1943100"/>
            <a:chExt cx="1219200" cy="647700"/>
          </a:xfrm>
        </p:grpSpPr>
        <p:pic>
          <p:nvPicPr>
            <p:cNvPr id="1127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127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38100"/>
            <a:ext cx="7886700" cy="930275"/>
          </a:xfrm>
        </p:spPr>
        <p:txBody>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30238" y="1028700"/>
            <a:ext cx="3868737"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29150" y="1028700"/>
            <a:ext cx="3887788"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2"/>
          <p:cNvSpPr>
            <a:spLocks noGrp="1"/>
          </p:cNvSpPr>
          <p:nvPr>
            <p:ph sz="half" idx="12"/>
          </p:nvPr>
        </p:nvSpPr>
        <p:spPr>
          <a:xfrm>
            <a:off x="4648200" y="18669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3" name="Content Placeholder 2"/>
          <p:cNvSpPr>
            <a:spLocks noGrp="1"/>
          </p:cNvSpPr>
          <p:nvPr>
            <p:ph sz="half" idx="13"/>
          </p:nvPr>
        </p:nvSpPr>
        <p:spPr>
          <a:xfrm>
            <a:off x="647700" y="18669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12292" name="组合 5"/>
          <p:cNvGrpSpPr/>
          <p:nvPr/>
        </p:nvGrpSpPr>
        <p:grpSpPr>
          <a:xfrm>
            <a:off x="7810500" y="152400"/>
            <a:ext cx="1219200" cy="647700"/>
            <a:chOff x="5600700" y="1943100"/>
            <a:chExt cx="1219200" cy="647700"/>
          </a:xfrm>
        </p:grpSpPr>
        <p:pic>
          <p:nvPicPr>
            <p:cNvPr id="1229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229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895350"/>
          </a:xfrm>
        </p:spPr>
        <p:txBody>
          <a:bodyPr/>
          <a:lstStyle>
            <a:lvl1pPr>
              <a:defRPr sz="4000"/>
            </a:lvl1pPr>
          </a:lstStyle>
          <a:p>
            <a:r>
              <a:rPr lang="zh-CN" altLang="en-US"/>
              <a:t>单击此处编辑母版标题样式</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grpSp>
        <p:nvGrpSpPr>
          <p:cNvPr id="13316" name="组合 5"/>
          <p:cNvGrpSpPr/>
          <p:nvPr/>
        </p:nvGrpSpPr>
        <p:grpSpPr>
          <a:xfrm>
            <a:off x="7810500" y="152400"/>
            <a:ext cx="1219200" cy="647700"/>
            <a:chOff x="5600700" y="1943100"/>
            <a:chExt cx="1219200" cy="647700"/>
          </a:xfrm>
        </p:grpSpPr>
        <p:pic>
          <p:nvPicPr>
            <p:cNvPr id="1332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332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14340" name="组合 5"/>
          <p:cNvGrpSpPr/>
          <p:nvPr/>
        </p:nvGrpSpPr>
        <p:grpSpPr>
          <a:xfrm>
            <a:off x="7810500" y="152400"/>
            <a:ext cx="1219200" cy="647700"/>
            <a:chOff x="5600700" y="1943100"/>
            <a:chExt cx="1219200" cy="647700"/>
          </a:xfrm>
        </p:grpSpPr>
        <p:pic>
          <p:nvPicPr>
            <p:cNvPr id="14345"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4346"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952500"/>
            <a:ext cx="2949575" cy="11049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788" y="987425"/>
            <a:ext cx="4629150" cy="4873625"/>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15364" name="组合 5"/>
          <p:cNvGrpSpPr/>
          <p:nvPr/>
        </p:nvGrpSpPr>
        <p:grpSpPr>
          <a:xfrm>
            <a:off x="7810500" y="152400"/>
            <a:ext cx="1219200" cy="647700"/>
            <a:chOff x="5600700" y="1943100"/>
            <a:chExt cx="1219200" cy="647700"/>
          </a:xfrm>
        </p:grpSpPr>
        <p:pic>
          <p:nvPicPr>
            <p:cNvPr id="1536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537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952500"/>
            <a:ext cx="2949575" cy="11049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图片 7" descr="PPT新页眉 949×95.jpg"/>
          <p:cNvPicPr>
            <a:picLocks noChangeAspect="1"/>
          </p:cNvPicPr>
          <p:nvPr userDrawn="1"/>
        </p:nvPicPr>
        <p:blipFill>
          <a:blip r:embed="rId13"/>
          <a:stretch>
            <a:fillRect/>
          </a:stretch>
        </p:blipFill>
        <p:spPr>
          <a:xfrm>
            <a:off x="0" y="0"/>
            <a:ext cx="9039225" cy="904875"/>
          </a:xfrm>
          <a:prstGeom prst="rect">
            <a:avLst/>
          </a:prstGeom>
          <a:noFill/>
          <a:ln w="9525">
            <a:noFill/>
          </a:ln>
        </p:spPr>
      </p:pic>
      <p:pic>
        <p:nvPicPr>
          <p:cNvPr id="6147" name="图片 5" descr="YYYYY.jpg"/>
          <p:cNvPicPr>
            <a:picLocks noChangeAspect="1"/>
          </p:cNvPicPr>
          <p:nvPr/>
        </p:nvPicPr>
        <p:blipFill>
          <a:blip r:embed="rId14"/>
          <a:stretch>
            <a:fillRect/>
          </a:stretch>
        </p:blipFill>
        <p:spPr>
          <a:xfrm>
            <a:off x="0" y="6429375"/>
            <a:ext cx="9144000" cy="428625"/>
          </a:xfrm>
          <a:prstGeom prst="rect">
            <a:avLst/>
          </a:prstGeom>
          <a:noFill/>
          <a:ln w="9525">
            <a:noFill/>
          </a:ln>
        </p:spPr>
      </p:pic>
      <p:sp>
        <p:nvSpPr>
          <p:cNvPr id="6148" name="Rectangle 30"/>
          <p:cNvSpPr>
            <a:spLocks noGrp="1"/>
          </p:cNvSpPr>
          <p:nvPr>
            <p:ph type="title"/>
          </p:nvPr>
        </p:nvSpPr>
        <p:spPr>
          <a:xfrm>
            <a:off x="685800" y="1009650"/>
            <a:ext cx="7772400" cy="2457450"/>
          </a:xfrm>
          <a:prstGeom prst="rect">
            <a:avLst/>
          </a:prstGeom>
          <a:noFill/>
          <a:ln w="9525">
            <a:noFill/>
          </a:ln>
        </p:spPr>
        <p:txBody>
          <a:bodyPr lIns="92075" tIns="46038" rIns="92075" bIns="46038" anchor="ctr" anchorCtr="0"/>
          <a:lstStyle/>
          <a:p>
            <a:pPr lvl="0"/>
            <a:r>
              <a:rPr lang="zh-CN" altLang="en-US" dirty="0"/>
              <a:t>单击此处编辑母版标题样式</a:t>
            </a:r>
            <a:endParaRPr lang="en-US" altLang="en-US" dirty="0"/>
          </a:p>
        </p:txBody>
      </p:sp>
      <p:sp>
        <p:nvSpPr>
          <p:cNvPr id="6149" name="Rectangle 31"/>
          <p:cNvSpPr>
            <a:spLocks noGrp="1"/>
          </p:cNvSpPr>
          <p:nvPr>
            <p:ph type="body" idx="1"/>
          </p:nvPr>
        </p:nvSpPr>
        <p:spPr>
          <a:xfrm>
            <a:off x="685800" y="3581400"/>
            <a:ext cx="7772400" cy="2190750"/>
          </a:xfrm>
          <a:prstGeom prst="rect">
            <a:avLst/>
          </a:prstGeom>
          <a:noFill/>
          <a:ln w="9525">
            <a:noFill/>
          </a:ln>
        </p:spPr>
        <p:txBody>
          <a:bodyPr lIns="92075" tIns="46038" rIns="92075" bIns="46038"/>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lstStyle>
            <a:lvl1pPr eaLnBrk="0" hangingPunct="0">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lstStyle>
            <a:lvl1pPr algn="r">
              <a:defRPr sz="1400">
                <a:ea typeface="宋体" panose="02010600030101010101" pitchFamily="2" charset="-122"/>
              </a:defRPr>
            </a:lvl1pPr>
          </a:lstStyle>
          <a:p>
            <a:pPr lvl="0">
              <a:buNone/>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800" b="1" kern="1200">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imes New Roman" panose="02020603050405020304" pitchFamily="18" charset="0"/>
        </a:defRPr>
      </a:lvl2pPr>
      <a:lvl3pPr algn="ctr" rtl="0" eaLnBrk="0" fontAlgn="base" hangingPunct="0">
        <a:spcBef>
          <a:spcPct val="0"/>
        </a:spcBef>
        <a:spcAft>
          <a:spcPct val="0"/>
        </a:spcAft>
        <a:defRPr sz="4800" b="1">
          <a:solidFill>
            <a:schemeClr val="tx2"/>
          </a:solidFill>
          <a:latin typeface="Times New Roman" panose="02020603050405020304" pitchFamily="18" charset="0"/>
        </a:defRPr>
      </a:lvl3pPr>
      <a:lvl4pPr algn="ctr" rtl="0" eaLnBrk="0" fontAlgn="base" hangingPunct="0">
        <a:spcBef>
          <a:spcPct val="0"/>
        </a:spcBef>
        <a:spcAft>
          <a:spcPct val="0"/>
        </a:spcAft>
        <a:defRPr sz="4800" b="1">
          <a:solidFill>
            <a:schemeClr val="tx2"/>
          </a:solidFill>
          <a:latin typeface="Times New Roman" panose="02020603050405020304" pitchFamily="18" charset="0"/>
        </a:defRPr>
      </a:lvl4pPr>
      <a:lvl5pPr algn="ctr" rtl="0" eaLnBrk="0" fontAlgn="base" hangingPunct="0">
        <a:spcBef>
          <a:spcPct val="0"/>
        </a:spcBef>
        <a:spcAft>
          <a:spcPct val="0"/>
        </a:spcAft>
        <a:defRPr sz="48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ml/RepeatAdditionQuiz.bat" TargetMode="External"/><Relationship Id="rId2" Type="http://schemas.openxmlformats.org/officeDocument/2006/relationships/hyperlink" Target="html/RepeatAdditionQuiz.html" TargetMode="External"/><Relationship Id="rId1" Type="http://schemas.openxmlformats.org/officeDocument/2006/relationships/slideLayout" Target="../slideLayouts/slideLayout2.xml"/><Relationship Id="rId6" Type="http://schemas.openxmlformats.org/officeDocument/2006/relationships/hyperlink" Target="http://www.cs.armstrong.edu/liang/javaslidenote.doc" TargetMode="External"/><Relationship Id="rId5" Type="http://schemas.openxmlformats.org/officeDocument/2006/relationships/hyperlink" Target="http://www.cs.armstrong.edu/liang/intro10e/html/RepeatAdditionQuiz.html" TargetMode="Externa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hyperlink" Target="http://www.cs.armstrong.edu/liang/intro10e/html/GuessNumber.html" TargetMode="External"/><Relationship Id="rId3" Type="http://schemas.openxmlformats.org/officeDocument/2006/relationships/hyperlink" Target="html/GuessNumberOneTime.bat" TargetMode="External"/><Relationship Id="rId7" Type="http://schemas.openxmlformats.org/officeDocument/2006/relationships/hyperlink" Target="http://www.cs.armstrong.edu/liang/intro10e/html/GuessNumberOneTime.html" TargetMode="External"/><Relationship Id="rId2" Type="http://schemas.openxmlformats.org/officeDocument/2006/relationships/hyperlink" Target="html/GuessNumberOneTime.html" TargetMode="External"/><Relationship Id="rId1" Type="http://schemas.openxmlformats.org/officeDocument/2006/relationships/slideLayout" Target="../slideLayouts/slideLayout2.xml"/><Relationship Id="rId6" Type="http://schemas.openxmlformats.org/officeDocument/2006/relationships/hyperlink" Target="html/GuessNumber.bat" TargetMode="External"/><Relationship Id="rId5" Type="http://schemas.openxmlformats.org/officeDocument/2006/relationships/hyperlink" Target="html/GuessNumber.html" TargetMode="Externa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hyperlink" Target="html/SubtractionQuizLoop.bat" TargetMode="External"/><Relationship Id="rId2" Type="http://schemas.openxmlformats.org/officeDocument/2006/relationships/hyperlink" Target="html/SubtractionQuizLoop.html"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5_1.html" TargetMode="External"/><Relationship Id="rId5" Type="http://schemas.openxmlformats.org/officeDocument/2006/relationships/hyperlink" Target="http://www.cs.armstrong.edu/liang/intro10e/html/SubtractionQuizLoop.html" TargetMode="Externa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hyperlink" Target="html/SentinelValue.bat" TargetMode="External"/><Relationship Id="rId2" Type="http://schemas.openxmlformats.org/officeDocument/2006/relationships/hyperlink" Target="html/SentinelValue.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SentinelValue.html" TargetMode="Externa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hyperlink" Target="html/MultiplicationTable.bat" TargetMode="External"/><Relationship Id="rId2" Type="http://schemas.openxmlformats.org/officeDocument/2006/relationships/hyperlink" Target="html/MultiplicationTable.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MultiplicationTable.html" TargetMode="External"/><Relationship Id="rId4" Type="http://schemas.openxmlformats.org/officeDocument/2006/relationships/image" Target="../media/image7.wmf"/></Relationships>
</file>

<file path=ppt/slides/_rels/slide37.xml.rels><?xml version="1.0" encoding="UTF-8" standalone="yes"?>
<Relationships xmlns="http://schemas.openxmlformats.org/package/2006/relationships"><Relationship Id="rId3" Type="http://schemas.openxmlformats.org/officeDocument/2006/relationships/hyperlink" Target="html/TestSum.bat" TargetMode="External"/><Relationship Id="rId2" Type="http://schemas.openxmlformats.org/officeDocument/2006/relationships/hyperlink" Target="html/TestSum.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TestSum.html" TargetMode="Externa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hyperlink" Target="html/GreatestCommonDivisor.bat" TargetMode="External"/><Relationship Id="rId2" Type="http://schemas.openxmlformats.org/officeDocument/2006/relationships/hyperlink" Target="html/GreatestCommonDivis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GreatestCommonDivisor.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ml/FutureTuition.bat" TargetMode="External"/><Relationship Id="rId2" Type="http://schemas.openxmlformats.org/officeDocument/2006/relationships/hyperlink" Target="html/FutureTuition.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FutureTui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ml/Dec2Hex.bat" TargetMode="External"/><Relationship Id="rId2" Type="http://schemas.openxmlformats.org/officeDocument/2006/relationships/hyperlink" Target="html/Dec2Hex.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Dec2Hex.html" TargetMode="Externa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8" Type="http://schemas.openxmlformats.org/officeDocument/2006/relationships/hyperlink" Target="http://www.cs.armstrong.edu/liang/intro10e/html/TestContinue.html" TargetMode="External"/><Relationship Id="rId3" Type="http://schemas.openxmlformats.org/officeDocument/2006/relationships/hyperlink" Target="html/TestContinue.html" TargetMode="External"/><Relationship Id="rId7" Type="http://schemas.openxmlformats.org/officeDocument/2006/relationships/hyperlink" Target="http://www.cs.armstrong.edu/liang/intro10e/html/TestBreak.html" TargetMode="External"/><Relationship Id="rId2" Type="http://schemas.openxmlformats.org/officeDocument/2006/relationships/hyperlink" Target="html/TestBreak.html" TargetMode="External"/><Relationship Id="rId1" Type="http://schemas.openxmlformats.org/officeDocument/2006/relationships/slideLayout" Target="../slideLayouts/slideLayout2.xml"/><Relationship Id="rId6" Type="http://schemas.openxmlformats.org/officeDocument/2006/relationships/hyperlink" Target="html/TestContinue.bat" TargetMode="External"/><Relationship Id="rId5" Type="http://schemas.openxmlformats.org/officeDocument/2006/relationships/image" Target="../media/image7.wmf"/><Relationship Id="rId4" Type="http://schemas.openxmlformats.org/officeDocument/2006/relationships/hyperlink" Target="html/TestBreak.bat"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ml/GuessNumberUsingBreak.bat" TargetMode="External"/><Relationship Id="rId2" Type="http://schemas.openxmlformats.org/officeDocument/2006/relationships/hyperlink" Target="html/GuessNumberUsingBreak.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GuessNumber.html" TargetMode="Externa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3" Type="http://schemas.openxmlformats.org/officeDocument/2006/relationships/hyperlink" Target="html/PrimeNumber.bat" TargetMode="External"/><Relationship Id="rId2" Type="http://schemas.openxmlformats.org/officeDocument/2006/relationships/hyperlink" Target="html/PrimeNumbe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PrimeNumber.html"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ctrTitle" sz="quarter"/>
          </p:nvPr>
        </p:nvSpPr>
        <p:spPr/>
        <p:txBody>
          <a:bodyPr vert="horz" wrap="square" lIns="92075" tIns="46038" rIns="92075" bIns="46038"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第</a:t>
            </a:r>
            <a:r>
              <a:rPr kumimoji="0" lang="en-US" altLang="zh-CN"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5</a:t>
            </a: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章 循环</a:t>
            </a:r>
          </a:p>
        </p:txBody>
      </p:sp>
      <p:sp>
        <p:nvSpPr>
          <p:cNvPr id="3" name="副标题 2">
            <a:extLst>
              <a:ext uri="{FF2B5EF4-FFF2-40B4-BE49-F238E27FC236}">
                <a16:creationId xmlns:a16="http://schemas.microsoft.com/office/drawing/2014/main" id="{1303F593-52A8-232E-F575-E63B10DF309E}"/>
              </a:ext>
            </a:extLst>
          </p:cNvPr>
          <p:cNvSpPr>
            <a:spLocks noGrp="1"/>
          </p:cNvSpPr>
          <p:nvPr>
            <p:ph type="subTitle" sz="quarter" idx="1"/>
          </p:nvPr>
        </p:nvSpPr>
        <p:spPr/>
        <p:txBody>
          <a:bodyPr/>
          <a:lstStyle/>
          <a:p>
            <a:endParaRPr lang="LID4096"/>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765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a:t>
            </a:fld>
            <a:endParaRPr lang="en-US" altLang="en-US" sz="1400" dirty="0">
              <a:ea typeface="宋体" panose="02010600030101010101" pitchFamily="2" charset="-122"/>
            </a:endParaRPr>
          </a:p>
        </p:txBody>
      </p:sp>
      <p:sp>
        <p:nvSpPr>
          <p:cNvPr id="27652"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7653"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7654"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7655" name="AutoShape 6"/>
          <p:cNvSpPr/>
          <p:nvPr/>
        </p:nvSpPr>
        <p:spPr>
          <a:xfrm>
            <a:off x="5257800" y="1219200"/>
            <a:ext cx="3538538" cy="635000"/>
          </a:xfrm>
          <a:prstGeom prst="wedgeRoundRectCallout">
            <a:avLst>
              <a:gd name="adj1" fmla="val -59333"/>
              <a:gd name="adj2" fmla="val 24200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zh-CN" sz="1800" dirty="0">
                <a:latin typeface="Times New Roman" panose="02020603050405020304" pitchFamily="18" charset="0"/>
                <a:ea typeface="宋体" panose="02010600030101010101" pitchFamily="2" charset="-122"/>
              </a:rPr>
              <a:t>Count</a:t>
            </a:r>
            <a:r>
              <a:rPr lang="zh-CN" altLang="en-US" sz="1800" dirty="0">
                <a:latin typeface="Times New Roman" panose="02020603050405020304" pitchFamily="18" charset="0"/>
                <a:ea typeface="宋体" panose="02010600030101010101" pitchFamily="2" charset="-122"/>
              </a:rPr>
              <a:t>加</a:t>
            </a:r>
            <a:r>
              <a:rPr lang="en-US" altLang="zh-CN" sz="1800" dirty="0">
                <a:latin typeface="Times New Roman" panose="02020603050405020304" pitchFamily="18" charset="0"/>
                <a:ea typeface="宋体" panose="02010600030101010101" pitchFamily="2" charset="-122"/>
              </a:rPr>
              <a:t>1</a:t>
            </a:r>
            <a:endParaRPr lang="en-US" altLang="en-US" sz="1800" dirty="0">
              <a:latin typeface="Times New Roman" panose="02020603050405020304" pitchFamily="18" charset="0"/>
            </a:endParaRPr>
          </a:p>
          <a:p>
            <a:pPr algn="ctr"/>
            <a:r>
              <a:rPr lang="en-US" altLang="zh-CN" sz="1800" dirty="0">
                <a:latin typeface="Times New Roman" panose="02020603050405020304" pitchFamily="18" charset="0"/>
                <a:ea typeface="宋体" panose="02010600030101010101" pitchFamily="2" charset="-122"/>
              </a:rPr>
              <a:t>现在</a:t>
            </a:r>
            <a:r>
              <a:rPr lang="en-US" altLang="en-US" sz="1800" dirty="0">
                <a:latin typeface="Times New Roman" panose="02020603050405020304" pitchFamily="18" charset="0"/>
              </a:rPr>
              <a:t>count </a:t>
            </a:r>
            <a:r>
              <a:rPr lang="en-US" altLang="zh-CN" sz="1800" dirty="0">
                <a:latin typeface="Times New Roman" panose="02020603050405020304" pitchFamily="18" charset="0"/>
                <a:ea typeface="宋体" panose="02010600030101010101" pitchFamily="2" charset="-122"/>
              </a:rPr>
              <a:t>是2</a:t>
            </a:r>
            <a:endParaRPr lang="en-US" altLang="en-US" sz="1800" dirty="0">
              <a:latin typeface="Times New Roman" panose="02020603050405020304" pitchFamily="18" charset="0"/>
            </a:endParaRPr>
          </a:p>
        </p:txBody>
      </p:sp>
      <p:sp>
        <p:nvSpPr>
          <p:cNvPr id="27656" name="Rectangle 8"/>
          <p:cNvSpPr/>
          <p:nvPr/>
        </p:nvSpPr>
        <p:spPr>
          <a:xfrm>
            <a:off x="269875" y="29686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7657"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867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11</a:t>
            </a:fld>
            <a:endParaRPr lang="en-US" altLang="en-US" sz="1400" dirty="0">
              <a:ea typeface="宋体" panose="02010600030101010101" pitchFamily="2" charset="-122"/>
            </a:endParaRPr>
          </a:p>
        </p:txBody>
      </p:sp>
      <p:sp>
        <p:nvSpPr>
          <p:cNvPr id="28676"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8677"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8678"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8679" name="AutoShape 6"/>
          <p:cNvSpPr/>
          <p:nvPr/>
        </p:nvSpPr>
        <p:spPr>
          <a:xfrm>
            <a:off x="5262563" y="1201738"/>
            <a:ext cx="3538537" cy="635000"/>
          </a:xfrm>
          <a:prstGeom prst="wedgeRoundRectCallout">
            <a:avLst>
              <a:gd name="adj1" fmla="val -63639"/>
              <a:gd name="adj2" fmla="val 11075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zh-CN" sz="1800" dirty="0">
                <a:latin typeface="Times New Roman" panose="02020603050405020304" pitchFamily="18" charset="0"/>
                <a:ea typeface="宋体" panose="02010600030101010101" pitchFamily="2" charset="-122"/>
              </a:rPr>
              <a:t>因为count</a:t>
            </a:r>
            <a:r>
              <a:rPr lang="zh-CN" altLang="en-US" sz="1800" dirty="0">
                <a:latin typeface="Times New Roman" panose="02020603050405020304" pitchFamily="18" charset="0"/>
                <a:ea typeface="宋体" panose="02010600030101010101" pitchFamily="2" charset="-122"/>
              </a:rPr>
              <a:t>现在是</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，所以</a:t>
            </a:r>
            <a:r>
              <a:rPr lang="en-US" altLang="zh-CN" sz="1800" dirty="0">
                <a:latin typeface="Times New Roman" panose="02020603050405020304" pitchFamily="18" charset="0"/>
                <a:ea typeface="宋体" panose="02010600030101010101" pitchFamily="2" charset="-122"/>
              </a:rPr>
              <a:t>(count</a:t>
            </a:r>
            <a:r>
              <a:rPr lang="en-US" altLang="en-US" sz="1800" dirty="0">
                <a:latin typeface="Times New Roman" panose="02020603050405020304" pitchFamily="18" charset="0"/>
              </a:rPr>
              <a:t> &lt; 2) </a:t>
            </a:r>
            <a:r>
              <a:rPr lang="zh-CN" altLang="en-US" sz="1800" dirty="0">
                <a:latin typeface="Times New Roman" panose="02020603050405020304" pitchFamily="18" charset="0"/>
                <a:ea typeface="宋体" panose="02010600030101010101" pitchFamily="2" charset="-122"/>
              </a:rPr>
              <a:t>为</a:t>
            </a:r>
            <a:r>
              <a:rPr lang="en-US" altLang="en-US" sz="1800" dirty="0">
                <a:latin typeface="Times New Roman" panose="02020603050405020304" pitchFamily="18" charset="0"/>
              </a:rPr>
              <a:t>false</a:t>
            </a:r>
          </a:p>
        </p:txBody>
      </p:sp>
      <p:sp>
        <p:nvSpPr>
          <p:cNvPr id="28680" name="Rectangle 7"/>
          <p:cNvSpPr/>
          <p:nvPr/>
        </p:nvSpPr>
        <p:spPr>
          <a:xfrm>
            <a:off x="309563" y="2008188"/>
            <a:ext cx="51435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868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969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
        <p:nvSpPr>
          <p:cNvPr id="29700"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9701" name="Rectangle 4"/>
          <p:cNvSpPr/>
          <p:nvPr/>
        </p:nvSpPr>
        <p:spPr>
          <a:xfrm>
            <a:off x="228600" y="1447800"/>
            <a:ext cx="5334000" cy="2976563"/>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a:p>
            <a:pPr>
              <a:lnSpc>
                <a:spcPct val="90000"/>
              </a:lnSpc>
              <a:spcBef>
                <a:spcPct val="50000"/>
              </a:spcBef>
              <a:buClr>
                <a:schemeClr val="tx2"/>
              </a:buClr>
              <a:buSzPct val="75000"/>
              <a:buFont typeface="Monotype Sorts" pitchFamily="2" charset="2"/>
              <a:buNone/>
            </a:pPr>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29702"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9703" name="AutoShape 6"/>
          <p:cNvSpPr/>
          <p:nvPr/>
        </p:nvSpPr>
        <p:spPr>
          <a:xfrm>
            <a:off x="5262563" y="1201738"/>
            <a:ext cx="3538537" cy="635000"/>
          </a:xfrm>
          <a:prstGeom prst="wedgeRoundRectCallout">
            <a:avLst>
              <a:gd name="adj1" fmla="val -64222"/>
              <a:gd name="adj2" fmla="val 41150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zh-CN" altLang="en-US" sz="1800" dirty="0">
                <a:latin typeface="Times New Roman" panose="02020603050405020304" pitchFamily="18" charset="0"/>
                <a:ea typeface="宋体" panose="02010600030101010101" pitchFamily="2" charset="-122"/>
              </a:rPr>
              <a:t>循环退出，执行循环后面的语句</a:t>
            </a:r>
            <a:endParaRPr lang="en-US" altLang="en-US" sz="1800" dirty="0">
              <a:latin typeface="Times New Roman" panose="02020603050405020304" pitchFamily="18" charset="0"/>
            </a:endParaRPr>
          </a:p>
        </p:txBody>
      </p:sp>
      <p:sp>
        <p:nvSpPr>
          <p:cNvPr id="29704" name="Rectangle 8"/>
          <p:cNvSpPr/>
          <p:nvPr/>
        </p:nvSpPr>
        <p:spPr>
          <a:xfrm>
            <a:off x="309563" y="3967163"/>
            <a:ext cx="51435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9705"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241300"/>
            <a:ext cx="9144000" cy="628650"/>
          </a:xfrm>
        </p:spPr>
        <p:txBody>
          <a:bodyPr vert="horz" wrap="square" lIns="92075" tIns="46038" rIns="92075" bIns="46038" anchor="ctr" anchorCtr="0"/>
          <a:lstStyle/>
          <a:p>
            <a:pPr eaLnBrk="1" hangingPunct="1">
              <a:buNone/>
            </a:pPr>
            <a:r>
              <a:rPr lang="zh-CN" altLang="en-US" sz="3600" kern="1200" dirty="0">
                <a:latin typeface="Courier New" panose="02070309020205020404" pitchFamily="49" charset="0"/>
                <a:ea typeface="宋体" panose="02010600030101010101" pitchFamily="2" charset="-122"/>
                <a:cs typeface="+mj-cs"/>
              </a:rPr>
              <a:t>问题</a:t>
            </a:r>
            <a:r>
              <a:rPr lang="en-US" altLang="en-US" sz="3600" kern="1200" dirty="0">
                <a:latin typeface="Courier New" panose="02070309020205020404" pitchFamily="49" charset="0"/>
                <a:ea typeface="宋体" panose="02010600030101010101" pitchFamily="2" charset="-122"/>
                <a:cs typeface="+mj-cs"/>
              </a:rPr>
              <a:t>: </a:t>
            </a:r>
            <a:r>
              <a:rPr lang="zh-CN" altLang="en-US" sz="3600" kern="1200" dirty="0">
                <a:latin typeface="Courier New" panose="02070309020205020404" pitchFamily="49" charset="0"/>
                <a:ea typeface="宋体" panose="02010600030101010101" pitchFamily="2" charset="-122"/>
                <a:cs typeface="+mj-cs"/>
              </a:rPr>
              <a:t>重复直到正确为止</a:t>
            </a:r>
            <a:endParaRPr lang="zh-CN" altLang="en-US" kern="1200" dirty="0">
              <a:latin typeface="Courier New" panose="02070309020205020404" pitchFamily="49" charset="0"/>
              <a:ea typeface="宋体" panose="02010600030101010101" pitchFamily="2" charset="-122"/>
              <a:cs typeface="+mj-cs"/>
            </a:endParaRPr>
          </a:p>
        </p:txBody>
      </p:sp>
      <p:sp>
        <p:nvSpPr>
          <p:cNvPr id="30723" name="Rectangle 3"/>
          <p:cNvSpPr>
            <a:spLocks noGrp="1"/>
          </p:cNvSpPr>
          <p:nvPr>
            <p:ph idx="1"/>
          </p:nvPr>
        </p:nvSpPr>
        <p:spPr>
          <a:xfrm>
            <a:off x="309563" y="1508125"/>
            <a:ext cx="8534400" cy="2689225"/>
          </a:xfrm>
        </p:spPr>
        <p:txBody>
          <a:bodyPr vert="horz" wrap="square" lIns="92075" tIns="46038" rIns="92075" bIns="46038" anchor="t" anchorCtr="0"/>
          <a:lstStyle/>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回顾程序清单</a:t>
            </a:r>
            <a:r>
              <a:rPr lang="en-US" altLang="zh-CN" kern="1200" dirty="0">
                <a:latin typeface="+mn-lt"/>
                <a:ea typeface="宋体" panose="02010600030101010101" pitchFamily="2" charset="-122"/>
                <a:cs typeface="+mn-cs"/>
              </a:rPr>
              <a:t>3-1</a:t>
            </a:r>
            <a:r>
              <a:rPr lang="zh-CN" altLang="en-US" kern="1200" dirty="0">
                <a:latin typeface="+mn-lt"/>
                <a:ea typeface="宋体" panose="02010600030101010101" pitchFamily="2" charset="-122"/>
                <a:cs typeface="+mn-cs"/>
              </a:rPr>
              <a:t>给出的程序，提示用户为两个个位数相加的问题给出答案。使用循环，现在你可以重写程序，让用户重复输入新的答案，直到答案正确为止。</a:t>
            </a:r>
          </a:p>
        </p:txBody>
      </p:sp>
      <p:sp>
        <p:nvSpPr>
          <p:cNvPr id="307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13</a:t>
            </a:fld>
            <a:endParaRPr lang="en-US" altLang="en-US" sz="1400" dirty="0">
              <a:ea typeface="宋体" panose="02010600030101010101" pitchFamily="2" charset="-122"/>
            </a:endParaRPr>
          </a:p>
        </p:txBody>
      </p:sp>
      <p:sp>
        <p:nvSpPr>
          <p:cNvPr id="129032" name="AutoShape 8">
            <a:hlinkClick r:id="" action="ppaction://noaction" highlightClick="1"/>
          </p:cNvPr>
          <p:cNvSpPr>
            <a:spLocks noChangeArrowheads="1"/>
          </p:cNvSpPr>
          <p:nvPr/>
        </p:nvSpPr>
        <p:spPr bwMode="auto">
          <a:xfrm>
            <a:off x="1884363" y="5041900"/>
            <a:ext cx="33416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RepeatAdditionQuiz</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30726" name="Picture 9">
            <a:hlinkClick r:id="rId3" action="ppaction://program"/>
          </p:cNvPr>
          <p:cNvPicPr>
            <a:picLocks noChangeAspect="1"/>
          </p:cNvPicPr>
          <p:nvPr/>
        </p:nvPicPr>
        <p:blipFill>
          <a:blip r:embed="rId4"/>
          <a:stretch>
            <a:fillRect/>
          </a:stretch>
        </p:blipFill>
        <p:spPr>
          <a:xfrm>
            <a:off x="5340350" y="5041900"/>
            <a:ext cx="2819400" cy="569913"/>
          </a:xfrm>
          <a:prstGeom prst="rect">
            <a:avLst/>
          </a:prstGeom>
          <a:noFill/>
          <a:ln w="12700">
            <a:noFill/>
          </a:ln>
        </p:spPr>
      </p:pic>
      <p:sp>
        <p:nvSpPr>
          <p:cNvPr id="30727" name="AutoShape 12">
            <a:hlinkClick r:id="rId5"/>
          </p:cNvPr>
          <p:cNvSpPr/>
          <p:nvPr/>
        </p:nvSpPr>
        <p:spPr>
          <a:xfrm>
            <a:off x="1268413" y="500380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30728" name="Rectangle 11"/>
          <p:cNvSpPr/>
          <p:nvPr/>
        </p:nvSpPr>
        <p:spPr>
          <a:xfrm>
            <a:off x="1384300" y="4235450"/>
            <a:ext cx="5875338" cy="677863"/>
          </a:xfrm>
          <a:prstGeom prst="rect">
            <a:avLst/>
          </a:prstGeom>
          <a:solidFill>
            <a:srgbClr val="FF0000"/>
          </a:solidFill>
          <a:ln w="9525">
            <a:noFill/>
          </a:ln>
        </p:spPr>
        <p:txBody>
          <a:bodyPr lIns="92075" tIns="46038" rIns="92075" bIns="46038"/>
          <a:lstStyle/>
          <a:p>
            <a:pPr marL="116205" indent="-116205">
              <a:lnSpc>
                <a:spcPct val="90000"/>
              </a:lnSpc>
              <a:spcBef>
                <a:spcPct val="20000"/>
              </a:spcBef>
              <a:buClr>
                <a:schemeClr val="tx2"/>
              </a:buClr>
              <a:buSzPct val="75000"/>
              <a:buFont typeface="Monotype Sorts" pitchFamily="2" charset="2"/>
            </a:pPr>
            <a:r>
              <a:rPr lang="en-US" altLang="en-US" sz="2000" dirty="0">
                <a:latin typeface="Times New Roman" panose="02020603050405020304" pitchFamily="18" charset="0"/>
              </a:rPr>
              <a:t>IMPORTANT NOTE: If you cannot run the buttons, see </a:t>
            </a:r>
            <a:r>
              <a:rPr lang="en-US" altLang="en-US" sz="2000" dirty="0">
                <a:latin typeface="Times New Roman" panose="02020603050405020304" pitchFamily="18" charset="0"/>
                <a:hlinkClick r:id="rId6"/>
              </a:rPr>
              <a:t>www.cs.armstrong.edu/liang/javaslidenote.doc</a:t>
            </a:r>
            <a:r>
              <a:rPr lang="en-US" altLang="en-US" sz="2000" dirty="0">
                <a:latin typeface="Times New Roman" panose="02020603050405020304" pitchFamily="18" charset="0"/>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0" y="241300"/>
            <a:ext cx="9144000" cy="628650"/>
          </a:xfrm>
        </p:spPr>
        <p:txBody>
          <a:bodyPr vert="horz" wrap="square" lIns="92075" tIns="46038" rIns="92075" bIns="46038" anchor="ctr" anchorCtr="0"/>
          <a:lstStyle/>
          <a:p>
            <a:pPr eaLnBrk="1" hangingPunct="1">
              <a:buNone/>
            </a:pPr>
            <a:r>
              <a:rPr lang="zh-CN" altLang="en-US" sz="3600" kern="1200" dirty="0">
                <a:latin typeface="Courier New" panose="02070309020205020404" pitchFamily="49" charset="0"/>
                <a:ea typeface="宋体" panose="02010600030101010101" pitchFamily="2" charset="-122"/>
                <a:cs typeface="+mj-cs"/>
              </a:rPr>
              <a:t>问题：猜数字</a:t>
            </a:r>
            <a:r>
              <a:rPr lang="en-US" altLang="en-US" kern="1200" dirty="0">
                <a:latin typeface="Courier New" panose="02070309020205020404" pitchFamily="49" charset="0"/>
                <a:ea typeface="宋体" panose="02010600030101010101" pitchFamily="2" charset="-122"/>
                <a:cs typeface="+mj-cs"/>
              </a:rPr>
              <a:t> </a:t>
            </a:r>
          </a:p>
        </p:txBody>
      </p:sp>
      <p:sp>
        <p:nvSpPr>
          <p:cNvPr id="31747" name="Rectangle 3"/>
          <p:cNvSpPr>
            <a:spLocks noGrp="1"/>
          </p:cNvSpPr>
          <p:nvPr>
            <p:ph idx="1"/>
          </p:nvPr>
        </p:nvSpPr>
        <p:spPr>
          <a:xfrm>
            <a:off x="309563" y="1009650"/>
            <a:ext cx="8534400" cy="4186238"/>
          </a:xfrm>
        </p:spPr>
        <p:txBody>
          <a:bodyPr vert="horz" wrap="square" lIns="92075" tIns="46038" rIns="92075" bIns="46038" anchor="t" anchorCtr="0"/>
          <a:lstStyle/>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编写一个程序，随机产生一个</a:t>
            </a:r>
            <a:r>
              <a:rPr lang="en-US" altLang="zh-CN" kern="1200" dirty="0">
                <a:latin typeface="+mn-lt"/>
                <a:ea typeface="宋体" panose="02010600030101010101" pitchFamily="2" charset="-122"/>
                <a:cs typeface="+mn-cs"/>
              </a:rPr>
              <a:t>0</a:t>
            </a:r>
            <a:r>
              <a:rPr lang="zh-CN" altLang="en-US" kern="1200" dirty="0">
                <a:latin typeface="+mn-lt"/>
                <a:ea typeface="宋体" panose="02010600030101010101" pitchFamily="2" charset="-122"/>
                <a:cs typeface="+mn-cs"/>
              </a:rPr>
              <a:t>到</a:t>
            </a:r>
            <a:r>
              <a:rPr lang="en-US" altLang="zh-CN" kern="1200" dirty="0">
                <a:latin typeface="+mn-lt"/>
                <a:ea typeface="宋体" panose="02010600030101010101" pitchFamily="2" charset="-122"/>
                <a:cs typeface="+mn-cs"/>
              </a:rPr>
              <a:t>100</a:t>
            </a:r>
            <a:r>
              <a:rPr lang="zh-CN" altLang="en-US" kern="1200" dirty="0">
                <a:latin typeface="+mn-lt"/>
                <a:ea typeface="宋体" panose="02010600030101010101" pitchFamily="2" charset="-122"/>
                <a:cs typeface="+mn-cs"/>
              </a:rPr>
              <a:t>之间且包含</a:t>
            </a:r>
            <a:r>
              <a:rPr lang="en-US" altLang="zh-CN" kern="1200" dirty="0">
                <a:latin typeface="+mn-lt"/>
                <a:ea typeface="宋体" panose="02010600030101010101" pitchFamily="2" charset="-122"/>
                <a:cs typeface="+mn-cs"/>
              </a:rPr>
              <a:t>0</a:t>
            </a:r>
            <a:r>
              <a:rPr lang="zh-CN" altLang="en-US" kern="1200" dirty="0">
                <a:latin typeface="+mn-lt"/>
                <a:ea typeface="宋体" panose="02010600030101010101" pitchFamily="2" charset="-122"/>
                <a:cs typeface="+mn-cs"/>
              </a:rPr>
              <a:t>和</a:t>
            </a:r>
            <a:r>
              <a:rPr lang="en-US" altLang="zh-CN" kern="1200" dirty="0">
                <a:latin typeface="+mn-lt"/>
                <a:ea typeface="宋体" panose="02010600030101010101" pitchFamily="2" charset="-122"/>
                <a:cs typeface="+mn-cs"/>
              </a:rPr>
              <a:t>100</a:t>
            </a:r>
            <a:r>
              <a:rPr lang="zh-CN" altLang="en-US" kern="1200" dirty="0">
                <a:latin typeface="+mn-lt"/>
                <a:ea typeface="宋体" panose="02010600030101010101" pitchFamily="2" charset="-122"/>
                <a:cs typeface="+mn-cs"/>
              </a:rPr>
              <a:t>的整数。程序提示用户连续输入一个数字，直到它和计算机随机产生的数字相匹配为止。对用户每次输入的数字，程序都要告诉用户该输入值是偏小了还是偏大了，这样用户可以明智地进行下一轮的猜测。</a:t>
            </a:r>
          </a:p>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下面是程序的示例。</a:t>
            </a:r>
          </a:p>
        </p:txBody>
      </p:sp>
      <p:sp>
        <p:nvSpPr>
          <p:cNvPr id="317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14</a:t>
            </a:fld>
            <a:endParaRPr lang="en-US" altLang="en-US" sz="1400" dirty="0">
              <a:ea typeface="宋体" panose="02010600030101010101" pitchFamily="2" charset="-122"/>
            </a:endParaRPr>
          </a:p>
        </p:txBody>
      </p:sp>
      <p:sp>
        <p:nvSpPr>
          <p:cNvPr id="167940" name="AutoShape 4">
            <a:hlinkClick r:id="" action="ppaction://noaction" highlightClick="1"/>
          </p:cNvPr>
          <p:cNvSpPr>
            <a:spLocks noChangeArrowheads="1"/>
          </p:cNvSpPr>
          <p:nvPr/>
        </p:nvSpPr>
        <p:spPr bwMode="auto">
          <a:xfrm>
            <a:off x="1801813" y="5041900"/>
            <a:ext cx="33416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GuessNumberOneTime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31750" name="Picture 5">
            <a:hlinkClick r:id="rId3" action="ppaction://program"/>
          </p:cNvPr>
          <p:cNvPicPr>
            <a:picLocks noChangeAspect="1"/>
          </p:cNvPicPr>
          <p:nvPr/>
        </p:nvPicPr>
        <p:blipFill>
          <a:blip r:embed="rId4"/>
          <a:stretch>
            <a:fillRect/>
          </a:stretch>
        </p:blipFill>
        <p:spPr>
          <a:xfrm>
            <a:off x="5302250" y="5041900"/>
            <a:ext cx="2819400" cy="569913"/>
          </a:xfrm>
          <a:prstGeom prst="rect">
            <a:avLst/>
          </a:prstGeom>
          <a:noFill/>
          <a:ln w="12700">
            <a:noFill/>
          </a:ln>
        </p:spPr>
      </p:pic>
      <p:sp>
        <p:nvSpPr>
          <p:cNvPr id="167942" name="AutoShape 6">
            <a:hlinkClick r:id="" action="ppaction://noaction" highlightClick="1"/>
          </p:cNvPr>
          <p:cNvSpPr>
            <a:spLocks noChangeArrowheads="1"/>
          </p:cNvSpPr>
          <p:nvPr/>
        </p:nvSpPr>
        <p:spPr bwMode="auto">
          <a:xfrm>
            <a:off x="1839913" y="5810250"/>
            <a:ext cx="33416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GuessNumber</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31752" name="Picture 7">
            <a:hlinkClick r:id="rId6" action="ppaction://program"/>
          </p:cNvPr>
          <p:cNvPicPr>
            <a:picLocks noChangeAspect="1"/>
          </p:cNvPicPr>
          <p:nvPr/>
        </p:nvPicPr>
        <p:blipFill>
          <a:blip r:embed="rId4"/>
          <a:stretch>
            <a:fillRect/>
          </a:stretch>
        </p:blipFill>
        <p:spPr>
          <a:xfrm>
            <a:off x="5340350" y="5810250"/>
            <a:ext cx="2819400" cy="569913"/>
          </a:xfrm>
          <a:prstGeom prst="rect">
            <a:avLst/>
          </a:prstGeom>
          <a:noFill/>
          <a:ln w="12700">
            <a:noFill/>
          </a:ln>
        </p:spPr>
      </p:pic>
      <p:sp>
        <p:nvSpPr>
          <p:cNvPr id="31753" name="AutoShape 8">
            <a:hlinkClick r:id="rId7"/>
          </p:cNvPr>
          <p:cNvSpPr/>
          <p:nvPr/>
        </p:nvSpPr>
        <p:spPr>
          <a:xfrm>
            <a:off x="1268413" y="500380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31754" name="AutoShape 9">
            <a:hlinkClick r:id="rId8"/>
          </p:cNvPr>
          <p:cNvSpPr/>
          <p:nvPr/>
        </p:nvSpPr>
        <p:spPr>
          <a:xfrm>
            <a:off x="1268413" y="577215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381000"/>
            <a:ext cx="9144000" cy="628650"/>
          </a:xfrm>
        </p:spPr>
        <p:txBody>
          <a:bodyPr vert="horz" wrap="square" lIns="92075" tIns="46038" rIns="92075" bIns="46038" anchor="ctr" anchorCtr="0"/>
          <a:lstStyle/>
          <a:p>
            <a:pPr eaLnBrk="1" hangingPunct="1">
              <a:buNone/>
            </a:pPr>
            <a:r>
              <a:rPr lang="zh-CN" altLang="en-US" sz="3600" kern="1200" dirty="0">
                <a:latin typeface="Courier New" panose="02070309020205020404" pitchFamily="49" charset="0"/>
                <a:ea typeface="宋体" panose="02010600030101010101" pitchFamily="2" charset="-122"/>
                <a:cs typeface="+mj-cs"/>
              </a:rPr>
              <a:t>示例学习：多个减法测试题</a:t>
            </a:r>
            <a:r>
              <a:rPr lang="en-US" altLang="en-US" kern="1200" dirty="0">
                <a:latin typeface="Courier New" panose="02070309020205020404" pitchFamily="49" charset="0"/>
                <a:ea typeface="宋体" panose="02010600030101010101" pitchFamily="2" charset="-122"/>
                <a:cs typeface="+mj-cs"/>
              </a:rPr>
              <a:t> </a:t>
            </a:r>
          </a:p>
        </p:txBody>
      </p:sp>
      <p:sp>
        <p:nvSpPr>
          <p:cNvPr id="32771" name="Rectangle 3"/>
          <p:cNvSpPr>
            <a:spLocks noGrp="1"/>
          </p:cNvSpPr>
          <p:nvPr>
            <p:ph idx="1"/>
          </p:nvPr>
        </p:nvSpPr>
        <p:spPr>
          <a:xfrm>
            <a:off x="309563" y="1431925"/>
            <a:ext cx="8534400" cy="3187700"/>
          </a:xfrm>
        </p:spPr>
        <p:txBody>
          <a:bodyPr vert="horz" wrap="square" lIns="92075" tIns="46038" rIns="92075" bIns="46038" anchor="t" anchorCtr="0"/>
          <a:lstStyle/>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程序清单</a:t>
            </a:r>
            <a:r>
              <a:rPr lang="en-US" altLang="zh-CN" kern="1200" dirty="0">
                <a:latin typeface="+mn-lt"/>
                <a:ea typeface="宋体" panose="02010600030101010101" pitchFamily="2" charset="-122"/>
                <a:cs typeface="+mn-cs"/>
              </a:rPr>
              <a:t>3-3</a:t>
            </a:r>
            <a:r>
              <a:rPr lang="zh-CN" altLang="en-US" kern="1200" dirty="0">
                <a:latin typeface="+mn-lt"/>
                <a:ea typeface="宋体" panose="02010600030101010101" pitchFamily="2" charset="-122"/>
                <a:cs typeface="+mn-cs"/>
              </a:rPr>
              <a:t>中的数学减法学习工具每次运行只能产生一道题目。下面的例子产生</a:t>
            </a:r>
            <a:r>
              <a:rPr lang="en-US" altLang="zh-CN" kern="1200" dirty="0">
                <a:latin typeface="+mn-lt"/>
                <a:ea typeface="宋体" panose="02010600030101010101" pitchFamily="2" charset="-122"/>
                <a:cs typeface="+mn-cs"/>
              </a:rPr>
              <a:t>5</a:t>
            </a:r>
            <a:r>
              <a:rPr lang="zh-CN" altLang="en-US" kern="1200" dirty="0">
                <a:latin typeface="+mn-lt"/>
                <a:ea typeface="宋体" panose="02010600030101010101" pitchFamily="2" charset="-122"/>
                <a:cs typeface="+mn-cs"/>
              </a:rPr>
              <a:t>道题目，在学生回答完所有题目后报告答对的题目数。</a:t>
            </a:r>
          </a:p>
        </p:txBody>
      </p:sp>
      <p:sp>
        <p:nvSpPr>
          <p:cNvPr id="327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15</a:t>
            </a:fld>
            <a:endParaRPr lang="en-US" altLang="en-US" sz="1400" dirty="0">
              <a:ea typeface="宋体" panose="02010600030101010101" pitchFamily="2" charset="-122"/>
            </a:endParaRPr>
          </a:p>
        </p:txBody>
      </p:sp>
      <p:sp>
        <p:nvSpPr>
          <p:cNvPr id="154630" name="AutoShape 6">
            <a:hlinkClick r:id="" action="ppaction://noaction" highlightClick="1"/>
          </p:cNvPr>
          <p:cNvSpPr>
            <a:spLocks noChangeArrowheads="1"/>
          </p:cNvSpPr>
          <p:nvPr/>
        </p:nvSpPr>
        <p:spPr bwMode="auto">
          <a:xfrm>
            <a:off x="1455738" y="5349875"/>
            <a:ext cx="327183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SubtractionQuizLoop</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32774" name="Picture 7">
            <a:hlinkClick r:id="rId3" action="ppaction://program"/>
          </p:cNvPr>
          <p:cNvPicPr>
            <a:picLocks noChangeAspect="1"/>
          </p:cNvPicPr>
          <p:nvPr/>
        </p:nvPicPr>
        <p:blipFill>
          <a:blip r:embed="rId4"/>
          <a:stretch>
            <a:fillRect/>
          </a:stretch>
        </p:blipFill>
        <p:spPr>
          <a:xfrm>
            <a:off x="4956175" y="5349875"/>
            <a:ext cx="2819400" cy="569913"/>
          </a:xfrm>
          <a:prstGeom prst="rect">
            <a:avLst/>
          </a:prstGeom>
          <a:noFill/>
          <a:ln w="12700">
            <a:noFill/>
          </a:ln>
        </p:spPr>
      </p:pic>
      <p:sp>
        <p:nvSpPr>
          <p:cNvPr id="32775" name="AutoShape 9">
            <a:hlinkClick r:id="rId5"/>
          </p:cNvPr>
          <p:cNvSpPr/>
          <p:nvPr/>
        </p:nvSpPr>
        <p:spPr>
          <a:xfrm>
            <a:off x="846138" y="5310188"/>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8" name="AutoShape 4">
            <a:hlinkClick r:id="rId6" highlightClick="1"/>
          </p:cNvPr>
          <p:cNvSpPr>
            <a:spLocks noChangeArrowheads="1"/>
          </p:cNvSpPr>
          <p:nvPr/>
        </p:nvSpPr>
        <p:spPr bwMode="auto">
          <a:xfrm>
            <a:off x="3343040" y="499359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52400" y="228600"/>
            <a:ext cx="8763000" cy="8953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使用标记值控制循环</a:t>
            </a:r>
            <a:r>
              <a:rPr lang="en-US" altLang="en-US" kern="1200" dirty="0">
                <a:latin typeface="Courier New" panose="02070309020205020404" pitchFamily="49" charset="0"/>
                <a:ea typeface="宋体" panose="02010600030101010101" pitchFamily="2" charset="-122"/>
                <a:cs typeface="+mj-cs"/>
              </a:rPr>
              <a:t> </a:t>
            </a:r>
          </a:p>
        </p:txBody>
      </p:sp>
      <p:sp>
        <p:nvSpPr>
          <p:cNvPr id="33795" name="Rectangle 3"/>
          <p:cNvSpPr>
            <a:spLocks noGrp="1"/>
          </p:cNvSpPr>
          <p:nvPr>
            <p:ph idx="1"/>
          </p:nvPr>
        </p:nvSpPr>
        <p:spPr>
          <a:xfrm>
            <a:off x="228600" y="1295400"/>
            <a:ext cx="8721725" cy="4092575"/>
          </a:xfrm>
        </p:spPr>
        <p:txBody>
          <a:bodyPr vert="horz" wrap="square" lIns="92075" tIns="46038" rIns="92075" bIns="46038" anchor="t" anchorCtr="0"/>
          <a:lstStyle/>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另一种控制循环的常用技术是在读取和处理一个集合的值时指派一个特殊值。这个特殊的输入值称为标记值，用以表明循环的结束。这种循环称为标记位控制的循环。</a:t>
            </a:r>
          </a:p>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编写程序用来读取和计算个数不定的整数之和，并以输入</a:t>
            </a:r>
            <a:r>
              <a:rPr lang="en-US" altLang="zh-CN" kern="1200" dirty="0">
                <a:latin typeface="+mn-lt"/>
                <a:ea typeface="宋体" panose="02010600030101010101" pitchFamily="2" charset="-122"/>
                <a:cs typeface="+mn-cs"/>
              </a:rPr>
              <a:t>0</a:t>
            </a:r>
            <a:r>
              <a:rPr lang="zh-CN" altLang="en-US" kern="1200" dirty="0">
                <a:latin typeface="+mn-lt"/>
                <a:ea typeface="宋体" panose="02010600030101010101" pitchFamily="2" charset="-122"/>
                <a:cs typeface="+mn-cs"/>
              </a:rPr>
              <a:t>表示输入结束。</a:t>
            </a:r>
            <a:r>
              <a:rPr lang="en-US" altLang="en-US" kern="1200" dirty="0">
                <a:latin typeface="+mn-lt"/>
                <a:ea typeface="+mn-ea"/>
                <a:cs typeface="+mn-cs"/>
              </a:rPr>
              <a:t> </a:t>
            </a:r>
          </a:p>
        </p:txBody>
      </p:sp>
      <p:sp>
        <p:nvSpPr>
          <p:cNvPr id="337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16</a:t>
            </a:fld>
            <a:endParaRPr lang="en-US" altLang="en-US" sz="1400" dirty="0">
              <a:ea typeface="宋体" panose="02010600030101010101" pitchFamily="2" charset="-122"/>
            </a:endParaRPr>
          </a:p>
        </p:txBody>
      </p:sp>
      <p:sp>
        <p:nvSpPr>
          <p:cNvPr id="87044" name="AutoShape 4">
            <a:hlinkClick r:id="" action="ppaction://noaction" highlightClick="1"/>
          </p:cNvPr>
          <p:cNvSpPr>
            <a:spLocks noChangeArrowheads="1"/>
          </p:cNvSpPr>
          <p:nvPr/>
        </p:nvSpPr>
        <p:spPr bwMode="auto">
          <a:xfrm>
            <a:off x="2746375" y="5734050"/>
            <a:ext cx="2133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SentinelValue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33798" name="Picture 5">
            <a:hlinkClick r:id="rId3" action="ppaction://program"/>
          </p:cNvPr>
          <p:cNvPicPr>
            <a:picLocks noChangeAspect="1"/>
          </p:cNvPicPr>
          <p:nvPr/>
        </p:nvPicPr>
        <p:blipFill>
          <a:blip r:embed="rId4"/>
          <a:stretch>
            <a:fillRect/>
          </a:stretch>
        </p:blipFill>
        <p:spPr>
          <a:xfrm>
            <a:off x="4956175" y="5734050"/>
            <a:ext cx="3048000" cy="523875"/>
          </a:xfrm>
          <a:prstGeom prst="rect">
            <a:avLst/>
          </a:prstGeom>
          <a:noFill/>
          <a:ln w="12700">
            <a:noFill/>
          </a:ln>
        </p:spPr>
      </p:pic>
      <p:sp>
        <p:nvSpPr>
          <p:cNvPr id="33799" name="AutoShape 9">
            <a:hlinkClick r:id="rId5"/>
          </p:cNvPr>
          <p:cNvSpPr/>
          <p:nvPr/>
        </p:nvSpPr>
        <p:spPr>
          <a:xfrm>
            <a:off x="2152650" y="5656263"/>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685800" y="76200"/>
            <a:ext cx="7772400" cy="6858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警告</a:t>
            </a:r>
            <a:endParaRPr lang="zh-CN" altLang="en-US" kern="1200" dirty="0">
              <a:solidFill>
                <a:schemeClr val="tx1"/>
              </a:solidFill>
              <a:latin typeface="Courier New" panose="02070309020205020404" pitchFamily="49" charset="0"/>
              <a:ea typeface="宋体" panose="02010600030101010101" pitchFamily="2" charset="-122"/>
              <a:cs typeface="+mj-cs"/>
            </a:endParaRPr>
          </a:p>
        </p:txBody>
      </p:sp>
      <p:sp>
        <p:nvSpPr>
          <p:cNvPr id="34819" name="Rectangle 3"/>
          <p:cNvSpPr>
            <a:spLocks noGrp="1"/>
          </p:cNvSpPr>
          <p:nvPr>
            <p:ph idx="1"/>
          </p:nvPr>
        </p:nvSpPr>
        <p:spPr>
          <a:xfrm>
            <a:off x="304800" y="971550"/>
            <a:ext cx="8645525" cy="2495550"/>
          </a:xfrm>
        </p:spPr>
        <p:txBody>
          <a:bodyPr vert="horz" wrap="square" lIns="92075" tIns="46038" rIns="92075" bIns="46038" anchor="t" anchorCtr="0"/>
          <a:lstStyle/>
          <a:p>
            <a:pPr marL="0" indent="0" eaLnBrk="1" hangingPunct="1">
              <a:buSzPct val="75000"/>
              <a:buFont typeface="Monotype Sorts" pitchFamily="2" charset="2"/>
              <a:buNone/>
            </a:pPr>
            <a:r>
              <a:rPr lang="zh-CN" altLang="en-US" sz="3300" kern="1200" dirty="0">
                <a:latin typeface="+mn-lt"/>
                <a:ea typeface="宋体" panose="02010600030101010101" pitchFamily="2" charset="-122"/>
                <a:cs typeface="+mn-cs"/>
              </a:rPr>
              <a:t>循环控制中不要使用浮点值来比较值是否相等。因为浮点值都是某些值的近似值，使用它们可能导致不精确的循环次数和不准确的结果。</a:t>
            </a:r>
          </a:p>
          <a:p>
            <a:pPr marL="0" indent="0" eaLnBrk="1" hangingPunct="1">
              <a:buSzPct val="75000"/>
              <a:buFont typeface="Monotype Sorts" pitchFamily="2" charset="2"/>
              <a:buNone/>
            </a:pPr>
            <a:r>
              <a:rPr lang="en-US" altLang="en-US" sz="3300" kern="1200" dirty="0">
                <a:latin typeface="+mn-lt"/>
                <a:ea typeface="+mn-ea"/>
                <a:cs typeface="+mn-cs"/>
              </a:rPr>
              <a:t> </a:t>
            </a:r>
            <a:r>
              <a:rPr lang="zh-CN" altLang="en-US" sz="3300" kern="1200" dirty="0">
                <a:latin typeface="+mn-lt"/>
                <a:ea typeface="宋体" panose="02010600030101010101" pitchFamily="2" charset="-122"/>
                <a:cs typeface="+mn-cs"/>
              </a:rPr>
              <a:t>考虑下面的计算：</a:t>
            </a:r>
            <a:r>
              <a:rPr lang="en-US" altLang="en-US" sz="3300" kern="1200" dirty="0">
                <a:latin typeface="+mn-lt"/>
                <a:ea typeface="+mn-ea"/>
                <a:cs typeface="+mn-cs"/>
              </a:rPr>
              <a:t> 1 + 0.9 + 0.8 + ... + 0.1:</a:t>
            </a:r>
          </a:p>
        </p:txBody>
      </p:sp>
      <p:sp>
        <p:nvSpPr>
          <p:cNvPr id="348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17</a:t>
            </a:fld>
            <a:endParaRPr lang="en-US" altLang="en-US" sz="1400" dirty="0">
              <a:ea typeface="宋体" panose="02010600030101010101" pitchFamily="2" charset="-122"/>
            </a:endParaRPr>
          </a:p>
        </p:txBody>
      </p:sp>
      <p:sp>
        <p:nvSpPr>
          <p:cNvPr id="34821" name="Rectangle 4"/>
          <p:cNvSpPr/>
          <p:nvPr/>
        </p:nvSpPr>
        <p:spPr>
          <a:xfrm>
            <a:off x="309563" y="3697288"/>
            <a:ext cx="8602662" cy="2611437"/>
          </a:xfrm>
          <a:prstGeom prst="rect">
            <a:avLst/>
          </a:prstGeom>
          <a:noFill/>
          <a:ln w="9525">
            <a:noFill/>
          </a:ln>
        </p:spPr>
        <p:txBody>
          <a:bodyPr lIns="92075" tIns="46038" rIns="92075" bIns="46038"/>
          <a:lstStyle/>
          <a:p>
            <a:pPr>
              <a:lnSpc>
                <a:spcPct val="80000"/>
              </a:lnSpc>
              <a:spcBef>
                <a:spcPct val="20000"/>
              </a:spcBef>
              <a:buClr>
                <a:schemeClr val="tx2"/>
              </a:buClr>
              <a:buSzPct val="75000"/>
              <a:buFont typeface="Monotype Sorts" pitchFamily="2" charset="2"/>
            </a:pPr>
            <a:r>
              <a:rPr lang="en-US" altLang="zh-CN" sz="2900" b="1" dirty="0">
                <a:solidFill>
                  <a:srgbClr val="000000"/>
                </a:solidFill>
                <a:latin typeface="Times New Roman" panose="02020603050405020304" pitchFamily="18" charset="0"/>
                <a:ea typeface="宋体" panose="02010600030101010101" pitchFamily="2" charset="-122"/>
              </a:rPr>
              <a:t>double</a:t>
            </a:r>
            <a:r>
              <a:rPr lang="en-US" altLang="zh-CN" sz="2900" dirty="0">
                <a:solidFill>
                  <a:srgbClr val="000000"/>
                </a:solidFill>
                <a:latin typeface="Times New Roman" panose="02020603050405020304" pitchFamily="18" charset="0"/>
                <a:ea typeface="宋体" panose="02010600030101010101" pitchFamily="2" charset="-122"/>
              </a:rPr>
              <a:t> item = 1; </a:t>
            </a:r>
            <a:r>
              <a:rPr lang="en-US" altLang="zh-CN" sz="2900" b="1" dirty="0">
                <a:solidFill>
                  <a:srgbClr val="000000"/>
                </a:solidFill>
                <a:latin typeface="Times New Roman" panose="02020603050405020304" pitchFamily="18" charset="0"/>
                <a:ea typeface="宋体" panose="02010600030101010101" pitchFamily="2" charset="-122"/>
              </a:rPr>
              <a:t>double</a:t>
            </a:r>
            <a:r>
              <a:rPr lang="en-US" altLang="zh-CN" sz="2900" dirty="0">
                <a:solidFill>
                  <a:srgbClr val="000000"/>
                </a:solidFill>
                <a:latin typeface="Times New Roman" panose="02020603050405020304" pitchFamily="18" charset="0"/>
                <a:ea typeface="宋体" panose="02010600030101010101" pitchFamily="2" charset="-122"/>
              </a:rPr>
              <a:t> sum = 0;</a:t>
            </a:r>
            <a:endParaRPr lang="en-US" altLang="zh-CN" sz="2900" b="1" dirty="0">
              <a:solidFill>
                <a:srgbClr val="000000"/>
              </a:solidFill>
              <a:latin typeface="Times New Roman" panose="02020603050405020304" pitchFamily="18" charset="0"/>
              <a:ea typeface="宋体" panose="02010600030101010101" pitchFamily="2" charset="-122"/>
            </a:endParaRPr>
          </a:p>
          <a:p>
            <a:pPr>
              <a:lnSpc>
                <a:spcPct val="80000"/>
              </a:lnSpc>
              <a:spcBef>
                <a:spcPct val="20000"/>
              </a:spcBef>
              <a:buClr>
                <a:schemeClr val="tx2"/>
              </a:buClr>
              <a:buSzPct val="75000"/>
              <a:buFont typeface="Monotype Sorts" pitchFamily="2" charset="2"/>
            </a:pPr>
            <a:r>
              <a:rPr lang="en-US" altLang="zh-CN" sz="2900" b="1" dirty="0">
                <a:solidFill>
                  <a:srgbClr val="000000"/>
                </a:solidFill>
                <a:latin typeface="Times New Roman" panose="02020603050405020304" pitchFamily="18" charset="0"/>
                <a:ea typeface="宋体" panose="02010600030101010101" pitchFamily="2" charset="-122"/>
              </a:rPr>
              <a:t>while</a:t>
            </a:r>
            <a:r>
              <a:rPr lang="en-US" altLang="zh-CN" sz="2900" dirty="0">
                <a:solidFill>
                  <a:srgbClr val="000000"/>
                </a:solidFill>
                <a:latin typeface="Times New Roman" panose="02020603050405020304" pitchFamily="18" charset="0"/>
                <a:ea typeface="宋体" panose="02010600030101010101" pitchFamily="2" charset="-122"/>
              </a:rPr>
              <a:t> (item != 0) { // No guarantee item will be 0</a:t>
            </a:r>
          </a:p>
          <a:p>
            <a:pPr>
              <a:lnSpc>
                <a:spcPct val="80000"/>
              </a:lnSpc>
              <a:spcBef>
                <a:spcPct val="20000"/>
              </a:spcBef>
              <a:buClr>
                <a:schemeClr val="tx2"/>
              </a:buClr>
              <a:buSzPct val="75000"/>
              <a:buFont typeface="Monotype Sorts" pitchFamily="2" charset="2"/>
            </a:pPr>
            <a:r>
              <a:rPr lang="en-US" altLang="zh-CN" sz="2900" dirty="0">
                <a:solidFill>
                  <a:srgbClr val="000000"/>
                </a:solidFill>
                <a:latin typeface="Times New Roman" panose="02020603050405020304" pitchFamily="18" charset="0"/>
                <a:ea typeface="宋体" panose="02010600030101010101" pitchFamily="2" charset="-122"/>
              </a:rPr>
              <a:t>  sum += item;</a:t>
            </a:r>
          </a:p>
          <a:p>
            <a:pPr>
              <a:lnSpc>
                <a:spcPct val="80000"/>
              </a:lnSpc>
              <a:spcBef>
                <a:spcPct val="20000"/>
              </a:spcBef>
              <a:buClr>
                <a:schemeClr val="tx2"/>
              </a:buClr>
              <a:buSzPct val="75000"/>
              <a:buFont typeface="Monotype Sorts" pitchFamily="2" charset="2"/>
            </a:pPr>
            <a:r>
              <a:rPr lang="en-US" altLang="zh-CN" sz="2900" dirty="0">
                <a:solidFill>
                  <a:srgbClr val="000000"/>
                </a:solidFill>
                <a:latin typeface="Times New Roman" panose="02020603050405020304" pitchFamily="18" charset="0"/>
                <a:ea typeface="宋体" panose="02010600030101010101" pitchFamily="2" charset="-122"/>
              </a:rPr>
              <a:t>  item -= 0.1;</a:t>
            </a:r>
          </a:p>
          <a:p>
            <a:pPr>
              <a:lnSpc>
                <a:spcPct val="80000"/>
              </a:lnSpc>
              <a:spcBef>
                <a:spcPct val="20000"/>
              </a:spcBef>
              <a:buClr>
                <a:schemeClr val="tx2"/>
              </a:buClr>
              <a:buSzPct val="75000"/>
              <a:buFont typeface="Monotype Sorts" pitchFamily="2" charset="2"/>
            </a:pPr>
            <a:r>
              <a:rPr lang="en-US" altLang="zh-CN" sz="2900" dirty="0">
                <a:solidFill>
                  <a:srgbClr val="000000"/>
                </a:solidFill>
                <a:latin typeface="Times New Roman" panose="02020603050405020304" pitchFamily="18" charset="0"/>
                <a:ea typeface="宋体" panose="02010600030101010101" pitchFamily="2" charset="-122"/>
              </a:rPr>
              <a:t>}</a:t>
            </a:r>
          </a:p>
          <a:p>
            <a:pPr>
              <a:lnSpc>
                <a:spcPct val="80000"/>
              </a:lnSpc>
              <a:spcBef>
                <a:spcPct val="20000"/>
              </a:spcBef>
              <a:buClr>
                <a:schemeClr val="tx2"/>
              </a:buClr>
              <a:buSzPct val="75000"/>
              <a:buFont typeface="Monotype Sorts" pitchFamily="2" charset="2"/>
            </a:pPr>
            <a:r>
              <a:rPr lang="en-US" altLang="zh-CN" sz="2900" dirty="0">
                <a:solidFill>
                  <a:srgbClr val="000000"/>
                </a:solidFill>
                <a:latin typeface="Times New Roman" panose="02020603050405020304" pitchFamily="18" charset="0"/>
                <a:ea typeface="宋体" panose="02010600030101010101" pitchFamily="2" charset="-122"/>
              </a:rPr>
              <a:t>System.out.println(sum);</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do-while</a:t>
            </a:r>
            <a:r>
              <a:rPr lang="zh-CN" altLang="en-US" kern="1200" dirty="0">
                <a:latin typeface="Courier New" panose="02070309020205020404" pitchFamily="49" charset="0"/>
                <a:ea typeface="宋体" panose="02010600030101010101" pitchFamily="2" charset="-122"/>
                <a:cs typeface="+mj-cs"/>
              </a:rPr>
              <a:t>循环</a:t>
            </a:r>
            <a:endParaRPr lang="zh-CN" altLang="en-US" kern="1200" dirty="0">
              <a:solidFill>
                <a:schemeClr val="tx1"/>
              </a:solidFill>
              <a:latin typeface="Courier New" panose="02070309020205020404" pitchFamily="49" charset="0"/>
              <a:ea typeface="宋体" panose="02010600030101010101" pitchFamily="2" charset="-122"/>
              <a:cs typeface="+mj-cs"/>
            </a:endParaRPr>
          </a:p>
        </p:txBody>
      </p:sp>
      <p:sp>
        <p:nvSpPr>
          <p:cNvPr id="3584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18</a:t>
            </a:fld>
            <a:endParaRPr lang="en-US" altLang="en-US" sz="1400" dirty="0">
              <a:ea typeface="宋体" panose="02010600030101010101" pitchFamily="2" charset="-122"/>
            </a:endParaRPr>
          </a:p>
        </p:txBody>
      </p:sp>
      <p:sp>
        <p:nvSpPr>
          <p:cNvPr id="35844" name="Rectangle 12"/>
          <p:cNvSpPr/>
          <p:nvPr/>
        </p:nvSpPr>
        <p:spPr>
          <a:xfrm>
            <a:off x="3455988" y="22288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5845" name="Rectangle 13"/>
          <p:cNvSpPr/>
          <p:nvPr/>
        </p:nvSpPr>
        <p:spPr>
          <a:xfrm>
            <a:off x="838200" y="3276600"/>
            <a:ext cx="7505700" cy="2678113"/>
          </a:xfrm>
          <a:prstGeom prst="rect">
            <a:avLst/>
          </a:prstGeom>
          <a:noFill/>
          <a:ln w="9525">
            <a:noFill/>
          </a:ln>
        </p:spPr>
        <p:txBody>
          <a:bodyPr>
            <a:spAutoFit/>
          </a:bodyPr>
          <a:lstStyle/>
          <a:p>
            <a:pPr>
              <a:spcBef>
                <a:spcPct val="50000"/>
              </a:spcBef>
              <a:buClr>
                <a:schemeClr val="tx2"/>
              </a:buClr>
              <a:buSzPct val="75000"/>
              <a:buFont typeface="Wingdings" panose="05000000000000000000" pitchFamily="2" charset="2"/>
              <a:buChar char="Ø"/>
            </a:pPr>
            <a:r>
              <a:rPr lang="en-US" altLang="en-US" b="1" dirty="0">
                <a:solidFill>
                  <a:srgbClr val="000000"/>
                </a:solidFill>
                <a:latin typeface="Courier New" panose="02070309020205020404" pitchFamily="49" charset="0"/>
                <a:ea typeface="黑体" panose="02010609060101010101" pitchFamily="49" charset="-122"/>
              </a:rPr>
              <a:t> do-while</a:t>
            </a:r>
            <a:r>
              <a:rPr lang="zh-CN" altLang="en-US" dirty="0">
                <a:solidFill>
                  <a:srgbClr val="000000"/>
                </a:solidFill>
                <a:latin typeface="黑体" panose="02010609060101010101" pitchFamily="49" charset="-122"/>
                <a:ea typeface="黑体" panose="02010609060101010101" pitchFamily="49" charset="-122"/>
              </a:rPr>
              <a:t>循环语法规则</a:t>
            </a:r>
            <a:r>
              <a:rPr lang="zh-CN" altLang="en-US" dirty="0">
                <a:solidFill>
                  <a:srgbClr val="000000"/>
                </a:solidFill>
                <a:latin typeface="Courier New" panose="02070309020205020404" pitchFamily="49" charset="0"/>
                <a:ea typeface="宋体" panose="02010600030101010101" pitchFamily="2" charset="-122"/>
              </a:rPr>
              <a:t>：</a:t>
            </a:r>
          </a:p>
          <a:p>
            <a:pPr>
              <a:spcBef>
                <a:spcPct val="50000"/>
              </a:spcBef>
              <a:buClr>
                <a:schemeClr val="tx2"/>
              </a:buClr>
              <a:buSzPct val="75000"/>
              <a:buFont typeface="Monotype Sorts" pitchFamily="2" charset="2"/>
              <a:buNone/>
            </a:pPr>
            <a:r>
              <a:rPr lang="en-US" altLang="zh-CN" b="1" dirty="0">
                <a:solidFill>
                  <a:srgbClr val="C00000"/>
                </a:solidFill>
                <a:latin typeface="Courier New" panose="02070309020205020404" pitchFamily="49" charset="0"/>
                <a:ea typeface="宋体" panose="02010600030101010101" pitchFamily="2" charset="-122"/>
              </a:rPr>
              <a:t>do {</a:t>
            </a:r>
          </a:p>
          <a:p>
            <a:pPr>
              <a:spcBef>
                <a:spcPct val="50000"/>
              </a:spcBef>
              <a:buClr>
                <a:schemeClr val="tx2"/>
              </a:buClr>
              <a:buSzPct val="75000"/>
              <a:buFont typeface="Monotype Sorts" pitchFamily="2" charset="2"/>
              <a:buNone/>
            </a:pPr>
            <a:r>
              <a:rPr lang="en-US" altLang="zh-CN" b="1" dirty="0">
                <a:solidFill>
                  <a:srgbClr val="FF0000"/>
                </a:solidFill>
                <a:latin typeface="Courier New" panose="02070309020205020404" pitchFamily="49" charset="0"/>
                <a:ea typeface="宋体" panose="02010600030101010101" pitchFamily="2" charset="-122"/>
              </a:rPr>
              <a:t>  </a:t>
            </a:r>
            <a:r>
              <a:rPr lang="en-US" altLang="zh-CN" b="1" dirty="0">
                <a:solidFill>
                  <a:srgbClr val="0070C0"/>
                </a:solidFill>
                <a:latin typeface="Courier New" panose="02070309020205020404" pitchFamily="49" charset="0"/>
                <a:ea typeface="宋体" panose="02010600030101010101" pitchFamily="2" charset="-122"/>
              </a:rPr>
              <a:t>// Loop body;</a:t>
            </a:r>
          </a:p>
          <a:p>
            <a:pPr>
              <a:spcBef>
                <a:spcPct val="50000"/>
              </a:spcBef>
              <a:buClr>
                <a:schemeClr val="tx2"/>
              </a:buClr>
              <a:buSzPct val="75000"/>
              <a:buFont typeface="Monotype Sorts" pitchFamily="2" charset="2"/>
              <a:buNone/>
            </a:pPr>
            <a:r>
              <a:rPr lang="en-US" altLang="zh-CN" b="1" dirty="0">
                <a:solidFill>
                  <a:srgbClr val="0070C0"/>
                </a:solidFill>
                <a:latin typeface="Courier New" panose="02070309020205020404" pitchFamily="49" charset="0"/>
                <a:ea typeface="宋体" panose="02010600030101010101" pitchFamily="2" charset="-122"/>
              </a:rPr>
              <a:t>  Statement(s);</a:t>
            </a:r>
          </a:p>
          <a:p>
            <a:pPr>
              <a:spcBef>
                <a:spcPct val="50000"/>
              </a:spcBef>
              <a:buClr>
                <a:schemeClr val="tx2"/>
              </a:buClr>
              <a:buSzPct val="75000"/>
              <a:buFont typeface="Monotype Sorts" pitchFamily="2" charset="2"/>
              <a:buNone/>
            </a:pPr>
            <a:r>
              <a:rPr lang="en-US" altLang="zh-CN" b="1" dirty="0">
                <a:solidFill>
                  <a:srgbClr val="C00000"/>
                </a:solidFill>
                <a:latin typeface="Courier New" panose="02070309020205020404" pitchFamily="49" charset="0"/>
                <a:ea typeface="宋体" panose="02010600030101010101" pitchFamily="2" charset="-122"/>
              </a:rPr>
              <a:t>} while (</a:t>
            </a:r>
            <a:r>
              <a:rPr lang="en-US" altLang="zh-CN" b="1" dirty="0">
                <a:solidFill>
                  <a:srgbClr val="008000"/>
                </a:solidFill>
                <a:latin typeface="Courier New" panose="02070309020205020404" pitchFamily="49" charset="0"/>
                <a:ea typeface="宋体" panose="02010600030101010101" pitchFamily="2" charset="-122"/>
              </a:rPr>
              <a:t>loop-continuation-condition</a:t>
            </a:r>
            <a:r>
              <a:rPr lang="en-US" altLang="zh-CN" b="1" dirty="0">
                <a:solidFill>
                  <a:srgbClr val="C00000"/>
                </a:solidFill>
                <a:latin typeface="Courier New" panose="02070309020205020404" pitchFamily="49" charset="0"/>
                <a:ea typeface="宋体" panose="02010600030101010101" pitchFamily="2" charset="-122"/>
              </a:rPr>
              <a:t>)</a:t>
            </a:r>
            <a:r>
              <a:rPr lang="en-US" altLang="zh-CN" b="1" dirty="0">
                <a:solidFill>
                  <a:srgbClr val="FF0000"/>
                </a:solidFill>
                <a:latin typeface="Courier New" panose="02070309020205020404" pitchFamily="49" charset="0"/>
                <a:ea typeface="宋体" panose="02010600030101010101" pitchFamily="2" charset="-122"/>
              </a:rPr>
              <a:t>;</a:t>
            </a:r>
          </a:p>
        </p:txBody>
      </p:sp>
      <p:sp>
        <p:nvSpPr>
          <p:cNvPr id="35846" name="Rectangle 15"/>
          <p:cNvSpPr/>
          <p:nvPr/>
        </p:nvSpPr>
        <p:spPr>
          <a:xfrm>
            <a:off x="3667125" y="23002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35847" name="Picture 9"/>
          <p:cNvPicPr>
            <a:picLocks noChangeAspect="1"/>
          </p:cNvPicPr>
          <p:nvPr/>
        </p:nvPicPr>
        <p:blipFill>
          <a:blip r:embed="rId2"/>
          <a:stretch>
            <a:fillRect/>
          </a:stretch>
        </p:blipFill>
        <p:spPr>
          <a:xfrm>
            <a:off x="5086350" y="1123950"/>
            <a:ext cx="3028950" cy="4170363"/>
          </a:xfrm>
          <a:prstGeom prst="rect">
            <a:avLst/>
          </a:prstGeom>
          <a:noFill/>
          <a:ln w="12700">
            <a:noFill/>
          </a:ln>
        </p:spPr>
      </p:pic>
      <p:grpSp>
        <p:nvGrpSpPr>
          <p:cNvPr id="2" name="组合 10"/>
          <p:cNvGrpSpPr/>
          <p:nvPr/>
        </p:nvGrpSpPr>
        <p:grpSpPr>
          <a:xfrm>
            <a:off x="7696200" y="4838700"/>
            <a:ext cx="1181100" cy="723900"/>
            <a:chOff x="7696200" y="4838700"/>
            <a:chExt cx="1181100" cy="723900"/>
          </a:xfrm>
        </p:grpSpPr>
        <p:sp>
          <p:nvSpPr>
            <p:cNvPr id="35849" name="矩形 7"/>
            <p:cNvSpPr/>
            <p:nvPr/>
          </p:nvSpPr>
          <p:spPr>
            <a:xfrm>
              <a:off x="7696200" y="4838700"/>
              <a:ext cx="1181100" cy="381000"/>
            </a:xfrm>
            <a:prstGeom prst="rect">
              <a:avLst/>
            </a:prstGeom>
            <a:solidFill>
              <a:srgbClr val="FFC000">
                <a:alpha val="30196"/>
              </a:srgbClr>
            </a:solidFill>
            <a:ln w="12700" cap="flat" cmpd="sng">
              <a:solidFill>
                <a:schemeClr val="tx1"/>
              </a:solidFill>
              <a:prstDash val="solid"/>
              <a:round/>
              <a:headEnd type="none" w="sm" len="sm"/>
              <a:tailEnd type="none" w="sm" len="sm"/>
            </a:ln>
          </p:spPr>
          <p:txBody>
            <a:bodyPr anchor="ctr" anchorCtr="1"/>
            <a:lstStyle/>
            <a:p>
              <a:r>
                <a:rPr lang="zh-CN" altLang="en-US" sz="1800" dirty="0">
                  <a:latin typeface="华文楷体" panose="02010600040101010101" pitchFamily="2" charset="-122"/>
                  <a:ea typeface="华文楷体" panose="02010600040101010101" pitchFamily="2" charset="-122"/>
                </a:rPr>
                <a:t>必要分号</a:t>
              </a:r>
            </a:p>
          </p:txBody>
        </p:sp>
        <p:cxnSp>
          <p:nvCxnSpPr>
            <p:cNvPr id="35850" name="直接箭头连接符 9"/>
            <p:cNvCxnSpPr>
              <a:stCxn id="35849" idx="2"/>
            </p:cNvCxnSpPr>
            <p:nvPr/>
          </p:nvCxnSpPr>
          <p:spPr>
            <a:xfrm rot="5400000">
              <a:off x="7915275" y="5191125"/>
              <a:ext cx="342900" cy="400050"/>
            </a:xfrm>
            <a:prstGeom prst="straightConnector1">
              <a:avLst/>
            </a:prstGeom>
            <a:ln w="12700" cap="flat" cmpd="sng">
              <a:solidFill>
                <a:schemeClr val="tx1"/>
              </a:solidFill>
              <a:prstDash val="solid"/>
              <a:headEnd type="none" w="sm" len="sm"/>
              <a:tailEnd type="arrow"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2075" tIns="46038" rIns="92075" bIns="46038" anchor="ctr" anchorCtr="0"/>
          <a:lstStyle/>
          <a:p>
            <a:pPr eaLnBrk="1" hangingPunct="1">
              <a:buNone/>
            </a:pPr>
            <a:r>
              <a:rPr lang="en-US" altLang="en-US" sz="4200" kern="1200" dirty="0">
                <a:latin typeface="Courier New" panose="02070309020205020404" pitchFamily="49" charset="0"/>
                <a:ea typeface="+mj-ea"/>
                <a:cs typeface="Courier New" panose="02070309020205020404" pitchFamily="49" charset="0"/>
              </a:rPr>
              <a:t>for</a:t>
            </a:r>
            <a:r>
              <a:rPr lang="zh-CN" altLang="en-US" kern="1200" dirty="0">
                <a:latin typeface="Courier New" panose="02070309020205020404" pitchFamily="49" charset="0"/>
                <a:ea typeface="宋体" panose="02010600030101010101" pitchFamily="2" charset="-122"/>
                <a:cs typeface="+mj-cs"/>
              </a:rPr>
              <a:t>循环</a:t>
            </a:r>
            <a:endParaRPr lang="zh-CN" altLang="en-US" kern="1200" dirty="0">
              <a:latin typeface="Book Antiqua" panose="02040602050305030304" pitchFamily="18" charset="0"/>
              <a:ea typeface="宋体" panose="02010600030101010101" pitchFamily="2" charset="-122"/>
              <a:cs typeface="+mj-cs"/>
            </a:endParaRPr>
          </a:p>
        </p:txBody>
      </p:sp>
      <p:sp>
        <p:nvSpPr>
          <p:cNvPr id="3686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19</a:t>
            </a:fld>
            <a:endParaRPr lang="en-US" altLang="en-US" sz="1400" dirty="0">
              <a:ea typeface="宋体" panose="02010600030101010101" pitchFamily="2" charset="-122"/>
            </a:endParaRPr>
          </a:p>
        </p:txBody>
      </p:sp>
      <p:sp>
        <p:nvSpPr>
          <p:cNvPr id="36868" name="Rectangle 5"/>
          <p:cNvSpPr/>
          <p:nvPr/>
        </p:nvSpPr>
        <p:spPr>
          <a:xfrm>
            <a:off x="2243138" y="19335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6869" name="Rectangle 10"/>
          <p:cNvSpPr/>
          <p:nvPr/>
        </p:nvSpPr>
        <p:spPr>
          <a:xfrm>
            <a:off x="2243138" y="19335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6870" name="Rectangle 12"/>
          <p:cNvSpPr/>
          <p:nvPr/>
        </p:nvSpPr>
        <p:spPr>
          <a:xfrm>
            <a:off x="2243138" y="19335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36871" name="Picture 14"/>
          <p:cNvPicPr>
            <a:picLocks noChangeAspect="1"/>
          </p:cNvPicPr>
          <p:nvPr/>
        </p:nvPicPr>
        <p:blipFill>
          <a:blip r:embed="rId2"/>
          <a:stretch>
            <a:fillRect/>
          </a:stretch>
        </p:blipFill>
        <p:spPr>
          <a:xfrm>
            <a:off x="1695450" y="2874963"/>
            <a:ext cx="5848350" cy="3944937"/>
          </a:xfrm>
          <a:prstGeom prst="rect">
            <a:avLst/>
          </a:prstGeom>
          <a:noFill/>
          <a:ln w="12700">
            <a:noFill/>
          </a:ln>
        </p:spPr>
      </p:pic>
      <p:sp>
        <p:nvSpPr>
          <p:cNvPr id="36872" name="TextBox 11"/>
          <p:cNvSpPr txBox="1"/>
          <p:nvPr/>
        </p:nvSpPr>
        <p:spPr>
          <a:xfrm>
            <a:off x="419100" y="952500"/>
            <a:ext cx="4076700" cy="2114550"/>
          </a:xfrm>
          <a:prstGeom prst="rect">
            <a:avLst/>
          </a:prstGeom>
          <a:noFill/>
          <a:ln w="9525" cap="flat" cmpd="sng">
            <a:solidFill>
              <a:srgbClr val="C00000"/>
            </a:solidFill>
            <a:prstDash val="solid"/>
            <a:miter/>
            <a:headEnd type="none" w="med" len="med"/>
            <a:tailEnd type="none" w="med" len="med"/>
          </a:ln>
        </p:spPr>
        <p:txBody>
          <a:bodyPr>
            <a:spAutoFit/>
          </a:bodyPr>
          <a:lstStyle/>
          <a:p>
            <a:pPr>
              <a:lnSpc>
                <a:spcPct val="90000"/>
              </a:lnSpc>
              <a:buFont typeface="Wingdings" panose="05000000000000000000" pitchFamily="2" charset="2"/>
              <a:buChar char="Ø"/>
            </a:pPr>
            <a:r>
              <a:rPr lang="en-US" altLang="en-US" sz="2000" b="1" dirty="0">
                <a:latin typeface="Courier New" panose="02070309020205020404" pitchFamily="49" charset="0"/>
                <a:cs typeface="Courier New" panose="02070309020205020404" pitchFamily="49" charset="0"/>
              </a:rPr>
              <a:t> for</a:t>
            </a:r>
            <a:r>
              <a:rPr lang="zh-CN" altLang="en-US" sz="2000" dirty="0">
                <a:latin typeface="黑体" panose="02010609060101010101" pitchFamily="49" charset="-122"/>
                <a:ea typeface="黑体" panose="02010609060101010101" pitchFamily="49" charset="-122"/>
              </a:rPr>
              <a:t>循环语法规则：</a:t>
            </a:r>
            <a:endParaRPr lang="en-US" altLang="en-US" sz="2000" dirty="0">
              <a:latin typeface="黑体" panose="02010609060101010101" pitchFamily="49" charset="-122"/>
              <a:ea typeface="黑体" panose="02010609060101010101" pitchFamily="49" charset="-122"/>
            </a:endParaRPr>
          </a:p>
          <a:p>
            <a:pPr>
              <a:lnSpc>
                <a:spcPct val="90000"/>
              </a:lnSpc>
            </a:pPr>
            <a:r>
              <a:rPr lang="en-US" altLang="en-US" sz="1800" b="1" dirty="0">
                <a:solidFill>
                  <a:srgbClr val="C00000"/>
                </a:solidFill>
                <a:latin typeface="Courier New" panose="02070309020205020404" pitchFamily="49" charset="0"/>
                <a:cs typeface="Courier New" panose="02070309020205020404" pitchFamily="49" charset="0"/>
              </a:rPr>
              <a:t>for (</a:t>
            </a:r>
            <a:r>
              <a:rPr lang="en-US" altLang="en-US" sz="1800" b="1" dirty="0">
                <a:solidFill>
                  <a:srgbClr val="FF0000"/>
                </a:solidFill>
                <a:latin typeface="Courier New" panose="02070309020205020404" pitchFamily="49" charset="0"/>
                <a:cs typeface="Courier New" panose="02070309020205020404" pitchFamily="49" charset="0"/>
              </a:rPr>
              <a:t>initial-action; </a:t>
            </a:r>
            <a:r>
              <a:rPr lang="en-US" altLang="en-US" sz="1800" b="1" dirty="0">
                <a:solidFill>
                  <a:srgbClr val="008000"/>
                </a:solidFill>
                <a:latin typeface="Courier New" panose="02070309020205020404" pitchFamily="49" charset="0"/>
                <a:cs typeface="Courier New" panose="02070309020205020404" pitchFamily="49" charset="0"/>
              </a:rPr>
              <a:t>loop-continuation-condition</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0070C0"/>
                </a:solidFill>
                <a:latin typeface="Courier New" panose="02070309020205020404" pitchFamily="49" charset="0"/>
                <a:cs typeface="Courier New" panose="02070309020205020404" pitchFamily="49" charset="0"/>
              </a:rPr>
              <a:t>action-after-each-iteration</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solidFill>
                  <a:srgbClr val="FF0000"/>
                </a:solidFill>
                <a:latin typeface="Courier New" panose="02070309020205020404" pitchFamily="49" charset="0"/>
                <a:cs typeface="Courier New" panose="02070309020205020404" pitchFamily="49" charset="0"/>
              </a:rPr>
              <a:t> {</a:t>
            </a:r>
          </a:p>
          <a:p>
            <a:pPr>
              <a:lnSpc>
                <a:spcPct val="90000"/>
              </a:lnSpc>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CC0099"/>
                </a:solidFill>
                <a:latin typeface="Courier New" panose="02070309020205020404" pitchFamily="49" charset="0"/>
                <a:cs typeface="Courier New" panose="02070309020205020404" pitchFamily="49" charset="0"/>
              </a:rPr>
              <a:t>// loop body;</a:t>
            </a:r>
          </a:p>
          <a:p>
            <a:pPr>
              <a:lnSpc>
                <a:spcPct val="90000"/>
              </a:lnSpc>
            </a:pPr>
            <a:r>
              <a:rPr lang="en-US" altLang="en-US" sz="1800" b="1" dirty="0">
                <a:solidFill>
                  <a:srgbClr val="CC0099"/>
                </a:solidFill>
                <a:latin typeface="Courier New" panose="02070309020205020404" pitchFamily="49" charset="0"/>
                <a:cs typeface="Courier New" panose="02070309020205020404" pitchFamily="49" charset="0"/>
              </a:rPr>
              <a:t>   Statement(s);</a:t>
            </a:r>
          </a:p>
          <a:p>
            <a:pPr>
              <a:lnSpc>
                <a:spcPct val="90000"/>
              </a:lnSpc>
            </a:pPr>
            <a:r>
              <a:rPr lang="en-US" altLang="en-US" sz="1800" b="1" dirty="0">
                <a:solidFill>
                  <a:srgbClr val="FF0000"/>
                </a:solidFill>
                <a:latin typeface="Courier New" panose="02070309020205020404" pitchFamily="49" charset="0"/>
                <a:cs typeface="Courier New" panose="02070309020205020404" pitchFamily="49" charset="0"/>
              </a:rPr>
              <a:t>}</a:t>
            </a:r>
            <a:endParaRPr lang="en-US" altLang="en-US" sz="1800" b="1" dirty="0">
              <a:solidFill>
                <a:srgbClr val="FF0000"/>
              </a:solidFill>
              <a:latin typeface="Courier New" panose="02070309020205020404" pitchFamily="49" charset="0"/>
              <a:ea typeface="Courier New" panose="02070309020205020404" pitchFamily="49" charset="0"/>
            </a:endParaRPr>
          </a:p>
        </p:txBody>
      </p:sp>
      <p:sp>
        <p:nvSpPr>
          <p:cNvPr id="36873" name="TextBox 12"/>
          <p:cNvSpPr txBox="1"/>
          <p:nvPr/>
        </p:nvSpPr>
        <p:spPr>
          <a:xfrm>
            <a:off x="4708525" y="1103313"/>
            <a:ext cx="3768725" cy="1754187"/>
          </a:xfrm>
          <a:prstGeom prst="rect">
            <a:avLst/>
          </a:prstGeom>
          <a:solidFill>
            <a:schemeClr val="bg1"/>
          </a:solidFill>
          <a:ln w="9525" cap="flat" cmpd="sng">
            <a:solidFill>
              <a:srgbClr val="0070C0"/>
            </a:solidFill>
            <a:prstDash val="solid"/>
            <a:miter/>
            <a:headEnd type="none" w="med" len="med"/>
            <a:tailEnd type="none" w="med" len="med"/>
          </a:ln>
        </p:spPr>
        <p:txBody>
          <a:bodyPr wrap="none">
            <a:spAutoFit/>
          </a:bodyPr>
          <a:lstStyle/>
          <a:p>
            <a:pPr marL="342900" indent="-342900">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int i;</a:t>
            </a:r>
          </a:p>
          <a:p>
            <a:pPr marL="342900" indent="-342900">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for (</a:t>
            </a:r>
            <a:r>
              <a:rPr lang="en-US" altLang="en-US" sz="1800" b="1" dirty="0">
                <a:solidFill>
                  <a:srgbClr val="FF0000"/>
                </a:solidFill>
                <a:latin typeface="Courier New" panose="02070309020205020404" pitchFamily="49" charset="0"/>
                <a:cs typeface="Courier New" panose="02070309020205020404" pitchFamily="49" charset="0"/>
              </a:rPr>
              <a:t>i = 0</a:t>
            </a: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3E8C34"/>
                </a:solidFill>
                <a:latin typeface="Courier New" panose="02070309020205020404" pitchFamily="49" charset="0"/>
                <a:cs typeface="Courier New" panose="02070309020205020404" pitchFamily="49" charset="0"/>
              </a:rPr>
              <a:t>i &lt; 100</a:t>
            </a: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70C0"/>
                </a:solidFill>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a:t>
            </a:r>
          </a:p>
          <a:p>
            <a:pPr marL="342900" indent="-342900">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	 </a:t>
            </a:r>
          </a:p>
          <a:p>
            <a:pPr marL="342900" indent="-342900">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CC0099"/>
                </a:solidFill>
                <a:latin typeface="Courier New" panose="02070309020205020404" pitchFamily="49" charset="0"/>
                <a:cs typeface="Courier New" panose="02070309020205020404" pitchFamily="49" charset="0"/>
              </a:rPr>
              <a:t>System.out.println(</a:t>
            </a:r>
          </a:p>
          <a:p>
            <a:pPr marL="342900" indent="-342900">
              <a:buClr>
                <a:schemeClr val="tx2"/>
              </a:buClr>
              <a:buSzPct val="75000"/>
              <a:buFont typeface="Monotype Sorts" pitchFamily="2" charset="2"/>
            </a:pPr>
            <a:r>
              <a:rPr lang="en-US" altLang="en-US" sz="1800" b="1" dirty="0">
                <a:solidFill>
                  <a:srgbClr val="CC0099"/>
                </a:solidFill>
                <a:latin typeface="Courier New" panose="02070309020205020404" pitchFamily="49" charset="0"/>
                <a:cs typeface="Courier New" panose="02070309020205020404" pitchFamily="49" charset="0"/>
              </a:rPr>
              <a:t>     "Welcome to Java!"); </a:t>
            </a:r>
          </a:p>
          <a:p>
            <a:pPr marL="342900" indent="-342900">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a:t>
            </a:r>
            <a:endParaRPr lang="zh-CN" altLang="en-US" sz="18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while</a:t>
            </a:r>
            <a:r>
              <a:rPr lang="en-US" altLang="zh-CN"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Courier New" panose="02070309020205020404" pitchFamily="49" charset="0"/>
              <a:cs typeface="+mj-cs"/>
            </a:endParaRPr>
          </a:p>
        </p:txBody>
      </p:sp>
      <p:sp>
        <p:nvSpPr>
          <p:cNvPr id="19459" name="内容占位符 7"/>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r>
              <a:rPr lang="zh-CN" altLang="en-US" sz="2400" b="1" kern="1200" dirty="0">
                <a:solidFill>
                  <a:srgbClr val="000000"/>
                </a:solidFill>
                <a:latin typeface="Courier New" panose="02070309020205020404" pitchFamily="49" charset="0"/>
                <a:ea typeface="宋体" panose="02010600030101010101" pitchFamily="2" charset="-122"/>
                <a:cs typeface="+mn-cs"/>
              </a:rPr>
              <a:t>示例：</a:t>
            </a:r>
            <a:endParaRPr lang="en-US" altLang="zh-CN" sz="2400" b="1" kern="1200" dirty="0">
              <a:solidFill>
                <a:srgbClr val="000000"/>
              </a:solidFill>
              <a:latin typeface="Courier New" panose="02070309020205020404" pitchFamily="49" charset="0"/>
              <a:ea typeface="宋体" panose="02010600030101010101" pitchFamily="2" charset="-122"/>
              <a:cs typeface="+mn-cs"/>
            </a:endParaRPr>
          </a:p>
          <a:p>
            <a:pPr eaLnBrk="1" hangingPunct="1">
              <a:buSzPct val="75000"/>
              <a:buFont typeface="Monotype Sorts" pitchFamily="2" charset="2"/>
              <a:buNone/>
            </a:pPr>
            <a:endParaRPr lang="en-US" altLang="zh-CN" b="1" kern="1200" dirty="0">
              <a:solidFill>
                <a:srgbClr val="000000"/>
              </a:solidFill>
              <a:latin typeface="Courier New" panose="02070309020205020404" pitchFamily="49" charset="0"/>
              <a:ea typeface="宋体" panose="02010600030101010101" pitchFamily="2" charset="-122"/>
              <a:cs typeface="+mn-cs"/>
            </a:endParaRPr>
          </a:p>
          <a:p>
            <a:pPr eaLnBrk="1" hangingPunct="1">
              <a:buSzPct val="75000"/>
              <a:buFont typeface="Monotype Sorts" pitchFamily="2" charset="2"/>
              <a:buNone/>
            </a:pPr>
            <a:r>
              <a:rPr lang="en-US" altLang="zh-CN" b="1" kern="1200" dirty="0">
                <a:solidFill>
                  <a:srgbClr val="000000"/>
                </a:solidFill>
                <a:latin typeface="Courier New" panose="02070309020205020404" pitchFamily="49" charset="0"/>
                <a:ea typeface="宋体" panose="02010600030101010101" pitchFamily="2" charset="-122"/>
                <a:cs typeface="+mn-cs"/>
              </a:rPr>
              <a:t>int count = 0;</a:t>
            </a:r>
          </a:p>
          <a:p>
            <a:pPr eaLnBrk="1" hangingPunct="1">
              <a:buSzPct val="75000"/>
              <a:buFont typeface="Monotype Sorts" pitchFamily="2" charset="2"/>
              <a:buNone/>
            </a:pPr>
            <a:r>
              <a:rPr lang="en-US" altLang="zh-CN" b="1" kern="1200" dirty="0">
                <a:solidFill>
                  <a:srgbClr val="C00000"/>
                </a:solidFill>
                <a:latin typeface="Courier New" panose="02070309020205020404" pitchFamily="49" charset="0"/>
                <a:ea typeface="宋体" panose="02010600030101010101" pitchFamily="2" charset="-122"/>
                <a:cs typeface="+mn-cs"/>
              </a:rPr>
              <a:t>while</a:t>
            </a:r>
            <a:r>
              <a:rPr lang="en-US" altLang="zh-CN" b="1" kern="1200" dirty="0">
                <a:solidFill>
                  <a:srgbClr val="000000"/>
                </a:solidFill>
                <a:latin typeface="Courier New" panose="02070309020205020404" pitchFamily="49" charset="0"/>
                <a:ea typeface="宋体" panose="02010600030101010101" pitchFamily="2" charset="-122"/>
                <a:cs typeface="+mn-cs"/>
              </a:rPr>
              <a:t> (</a:t>
            </a:r>
            <a:r>
              <a:rPr lang="en-US" altLang="zh-CN" b="1" kern="1200" dirty="0">
                <a:solidFill>
                  <a:srgbClr val="008000"/>
                </a:solidFill>
                <a:highlight>
                  <a:srgbClr val="FFFF00"/>
                </a:highlight>
                <a:latin typeface="Courier New" panose="02070309020205020404" pitchFamily="49" charset="0"/>
                <a:ea typeface="宋体" panose="02010600030101010101" pitchFamily="2" charset="-122"/>
                <a:cs typeface="+mn-cs"/>
              </a:rPr>
              <a:t>count &lt; 100</a:t>
            </a:r>
            <a:r>
              <a:rPr lang="en-US" altLang="zh-CN" b="1" kern="1200" dirty="0">
                <a:solidFill>
                  <a:srgbClr val="000000"/>
                </a:solidFill>
                <a:latin typeface="Courier New" panose="02070309020205020404" pitchFamily="49" charset="0"/>
                <a:ea typeface="宋体" panose="02010600030101010101" pitchFamily="2" charset="-122"/>
                <a:cs typeface="+mn-cs"/>
              </a:rPr>
              <a:t>) {</a:t>
            </a:r>
          </a:p>
          <a:p>
            <a:pPr lvl="1" eaLnBrk="1" hangingPunct="1">
              <a:buFontTx/>
              <a:buNone/>
            </a:pPr>
            <a:r>
              <a:rPr lang="en-US" altLang="zh-CN" b="1" kern="1200" dirty="0">
                <a:solidFill>
                  <a:srgbClr val="000000"/>
                </a:solidFill>
                <a:latin typeface="Courier New" panose="02070309020205020404" pitchFamily="49" charset="0"/>
                <a:ea typeface="宋体" panose="02010600030101010101" pitchFamily="2" charset="-122"/>
                <a:cs typeface="+mn-cs"/>
              </a:rPr>
              <a:t>System.out.println("Welcome to Java!");</a:t>
            </a:r>
          </a:p>
          <a:p>
            <a:pPr lvl="1" eaLnBrk="1" hangingPunct="1">
              <a:buFontTx/>
              <a:buNone/>
            </a:pPr>
            <a:r>
              <a:rPr lang="en-US" altLang="zh-CN" b="1" kern="1200" dirty="0">
                <a:solidFill>
                  <a:srgbClr val="000000"/>
                </a:solidFill>
                <a:latin typeface="Courier New" panose="02070309020205020404" pitchFamily="49" charset="0"/>
                <a:ea typeface="宋体" panose="02010600030101010101" pitchFamily="2" charset="-122"/>
                <a:cs typeface="+mn-cs"/>
              </a:rPr>
              <a:t>count++;	</a:t>
            </a:r>
            <a:r>
              <a:rPr lang="en-US" altLang="zh-CN" b="1" kern="1200" dirty="0">
                <a:solidFill>
                  <a:srgbClr val="008000"/>
                </a:solidFill>
                <a:latin typeface="Courier New" panose="02070309020205020404" pitchFamily="49" charset="0"/>
                <a:ea typeface="宋体" panose="02010600030101010101" pitchFamily="2" charset="-122"/>
                <a:cs typeface="+mn-cs"/>
              </a:rPr>
              <a:t>//</a:t>
            </a:r>
            <a:r>
              <a:rPr lang="zh-CN" altLang="en-US" b="1" kern="1200" dirty="0">
                <a:solidFill>
                  <a:srgbClr val="008000"/>
                </a:solidFill>
                <a:latin typeface="Courier New" panose="02070309020205020404" pitchFamily="49" charset="0"/>
                <a:ea typeface="宋体" panose="02010600030101010101" pitchFamily="2" charset="-122"/>
                <a:cs typeface="+mn-cs"/>
              </a:rPr>
              <a:t>更新</a:t>
            </a:r>
            <a:r>
              <a:rPr lang="en-US" altLang="zh-CN" b="1" kern="1200" dirty="0">
                <a:solidFill>
                  <a:srgbClr val="008000"/>
                </a:solidFill>
                <a:latin typeface="Courier New" panose="02070309020205020404" pitchFamily="49" charset="0"/>
                <a:ea typeface="宋体" panose="02010600030101010101" pitchFamily="2" charset="-122"/>
                <a:cs typeface="+mn-cs"/>
              </a:rPr>
              <a:t>count</a:t>
            </a:r>
            <a:r>
              <a:rPr lang="zh-CN" altLang="en-US" b="1" kern="1200" dirty="0">
                <a:solidFill>
                  <a:srgbClr val="008000"/>
                </a:solidFill>
                <a:latin typeface="Courier New" panose="02070309020205020404" pitchFamily="49" charset="0"/>
                <a:ea typeface="宋体" panose="02010600030101010101" pitchFamily="2" charset="-122"/>
                <a:cs typeface="+mn-cs"/>
              </a:rPr>
              <a:t>的值</a:t>
            </a:r>
          </a:p>
          <a:p>
            <a:pPr lvl="1" eaLnBrk="1" hangingPunct="1">
              <a:buFontTx/>
              <a:buNone/>
            </a:pPr>
            <a:r>
              <a:rPr lang="en-US" altLang="zh-CN" b="1" kern="1200" dirty="0">
                <a:solidFill>
                  <a:srgbClr val="000000"/>
                </a:solidFill>
                <a:latin typeface="Courier New" panose="02070309020205020404" pitchFamily="49" charset="0"/>
                <a:ea typeface="宋体" panose="02010600030101010101" pitchFamily="2" charset="-122"/>
                <a:cs typeface="+mn-cs"/>
              </a:rPr>
              <a:t>}</a:t>
            </a:r>
          </a:p>
          <a:p>
            <a:pPr eaLnBrk="1" hangingPunct="1">
              <a:buSzPct val="75000"/>
            </a:pPr>
            <a:endParaRPr lang="zh-CN" altLang="en-US" kern="1200" dirty="0">
              <a:latin typeface="+mn-lt"/>
              <a:ea typeface="宋体" panose="02010600030101010101" pitchFamily="2" charset="-122"/>
              <a:cs typeface="+mn-cs"/>
            </a:endParaRPr>
          </a:p>
        </p:txBody>
      </p:sp>
      <p:sp>
        <p:nvSpPr>
          <p:cNvPr id="1946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a:t>
            </a:fld>
            <a:endParaRPr lang="en-US" altLang="en-US" sz="1400" dirty="0">
              <a:ea typeface="宋体" panose="02010600030101010101" pitchFamily="2" charset="-122"/>
            </a:endParaRPr>
          </a:p>
        </p:txBody>
      </p:sp>
      <p:sp>
        <p:nvSpPr>
          <p:cNvPr id="19461" name="Rectangle 3"/>
          <p:cNvSpPr/>
          <p:nvPr/>
        </p:nvSpPr>
        <p:spPr>
          <a:xfrm>
            <a:off x="0" y="23701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9462" name="Rectangle 4"/>
          <p:cNvSpPr/>
          <p:nvPr/>
        </p:nvSpPr>
        <p:spPr>
          <a:xfrm>
            <a:off x="0" y="44878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9463" name="Rectangle 5"/>
          <p:cNvSpPr/>
          <p:nvPr/>
        </p:nvSpPr>
        <p:spPr>
          <a:xfrm>
            <a:off x="0" y="21828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2" name="线形标注 2 1"/>
          <p:cNvSpPr/>
          <p:nvPr/>
        </p:nvSpPr>
        <p:spPr>
          <a:xfrm>
            <a:off x="4879340" y="2199005"/>
            <a:ext cx="1975485" cy="345440"/>
          </a:xfrm>
          <a:prstGeom prst="borderCallout2">
            <a:avLst>
              <a:gd name="adj1" fmla="val 20772"/>
              <a:gd name="adj2" fmla="val 1125"/>
              <a:gd name="adj3" fmla="val 18750"/>
              <a:gd name="adj4" fmla="val -16667"/>
              <a:gd name="adj5" fmla="val 154779"/>
              <a:gd name="adj6" fmla="val -55646"/>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循环继续条件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p>
        </p:txBody>
      </p:sp>
      <p:sp>
        <p:nvSpPr>
          <p:cNvPr id="3789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20</a:t>
            </a:fld>
            <a:endParaRPr lang="en-US" altLang="en-US" sz="1400" dirty="0">
              <a:ea typeface="宋体" panose="02010600030101010101" pitchFamily="2" charset="-122"/>
            </a:endParaRPr>
          </a:p>
        </p:txBody>
      </p:sp>
      <p:sp>
        <p:nvSpPr>
          <p:cNvPr id="37892"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7653" name="Rectangle 4"/>
          <p:cNvSpPr>
            <a:spLocks noChangeArrowheads="1"/>
          </p:cNvSpPr>
          <p:nvPr/>
        </p:nvSpPr>
        <p:spPr bwMode="auto">
          <a:xfrm>
            <a:off x="228600" y="1447800"/>
            <a:ext cx="5334000" cy="19383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37894"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7895" name="Rectangle 6"/>
          <p:cNvSpPr/>
          <p:nvPr/>
        </p:nvSpPr>
        <p:spPr>
          <a:xfrm>
            <a:off x="304800" y="14700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37896" name="AutoShape 7"/>
          <p:cNvSpPr/>
          <p:nvPr/>
        </p:nvSpPr>
        <p:spPr>
          <a:xfrm>
            <a:off x="5257800" y="1219200"/>
            <a:ext cx="3533775" cy="384175"/>
          </a:xfrm>
          <a:prstGeom prst="wedgeRoundRectCallout">
            <a:avLst>
              <a:gd name="adj1" fmla="val -114556"/>
              <a:gd name="adj2" fmla="val 71074"/>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zh-CN" sz="1800" dirty="0">
                <a:latin typeface="Times New Roman" panose="02020603050405020304" pitchFamily="18" charset="0"/>
                <a:ea typeface="宋体" panose="02010600030101010101" pitchFamily="2" charset="-122"/>
              </a:rPr>
              <a:t>Declare</a:t>
            </a:r>
            <a:r>
              <a:rPr lang="en-US" altLang="en-US" sz="1800" dirty="0">
                <a:latin typeface="Times New Roman" panose="02020603050405020304" pitchFamily="18" charset="0"/>
              </a:rPr>
              <a:t> i</a:t>
            </a:r>
          </a:p>
        </p:txBody>
      </p:sp>
      <p:sp>
        <p:nvSpPr>
          <p:cNvPr id="37897"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3891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21</a:t>
            </a:fld>
            <a:endParaRPr lang="en-US" altLang="en-US" sz="1400" dirty="0">
              <a:ea typeface="宋体" panose="02010600030101010101" pitchFamily="2" charset="-122"/>
            </a:endParaRPr>
          </a:p>
        </p:txBody>
      </p:sp>
      <p:sp>
        <p:nvSpPr>
          <p:cNvPr id="38916"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8677" name="Rectangle 4"/>
          <p:cNvSpPr>
            <a:spLocks noChangeArrowheads="1"/>
          </p:cNvSpPr>
          <p:nvPr/>
        </p:nvSpPr>
        <p:spPr bwMode="auto">
          <a:xfrm>
            <a:off x="228600" y="1447800"/>
            <a:ext cx="5334000" cy="19383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38918"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8919" name="Rectangle 6"/>
          <p:cNvSpPr/>
          <p:nvPr/>
        </p:nvSpPr>
        <p:spPr>
          <a:xfrm>
            <a:off x="846138" y="1930400"/>
            <a:ext cx="654050"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38920" name="AutoShape 7"/>
          <p:cNvSpPr/>
          <p:nvPr/>
        </p:nvSpPr>
        <p:spPr>
          <a:xfrm>
            <a:off x="5257800" y="1219200"/>
            <a:ext cx="3533775" cy="635000"/>
          </a:xfrm>
          <a:prstGeom prst="wedgeRoundRectCallout">
            <a:avLst>
              <a:gd name="adj1" fmla="val -160019"/>
              <a:gd name="adj2" fmla="val 5850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Execute initializer</a:t>
            </a:r>
          </a:p>
          <a:p>
            <a:pPr algn="ctr"/>
            <a:r>
              <a:rPr lang="en-US" altLang="en-US" sz="1800" dirty="0">
                <a:latin typeface="Times New Roman" panose="02020603050405020304" pitchFamily="18" charset="0"/>
              </a:rPr>
              <a:t>i is now 0</a:t>
            </a:r>
          </a:p>
        </p:txBody>
      </p:sp>
      <p:sp>
        <p:nvSpPr>
          <p:cNvPr id="3892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3993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22</a:t>
            </a:fld>
            <a:endParaRPr lang="en-US" altLang="en-US" sz="1400" dirty="0">
              <a:ea typeface="宋体" panose="02010600030101010101" pitchFamily="2" charset="-122"/>
            </a:endParaRPr>
          </a:p>
        </p:txBody>
      </p:sp>
      <p:sp>
        <p:nvSpPr>
          <p:cNvPr id="39940"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9701" name="Rectangle 4"/>
          <p:cNvSpPr>
            <a:spLocks noChangeArrowheads="1"/>
          </p:cNvSpPr>
          <p:nvPr/>
        </p:nvSpPr>
        <p:spPr bwMode="auto">
          <a:xfrm>
            <a:off x="228600" y="1447800"/>
            <a:ext cx="5418138" cy="15700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39942"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9943" name="Rectangle 6"/>
          <p:cNvSpPr/>
          <p:nvPr/>
        </p:nvSpPr>
        <p:spPr>
          <a:xfrm>
            <a:off x="1576388" y="1930400"/>
            <a:ext cx="654050" cy="307975"/>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39944" name="AutoShape 7"/>
          <p:cNvSpPr/>
          <p:nvPr/>
        </p:nvSpPr>
        <p:spPr>
          <a:xfrm>
            <a:off x="5110163" y="1163638"/>
            <a:ext cx="3533775" cy="728662"/>
          </a:xfrm>
          <a:prstGeom prst="wedgeRoundRectCallout">
            <a:avLst>
              <a:gd name="adj1" fmla="val -137199"/>
              <a:gd name="adj2" fmla="val 60241"/>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&lt; 2) is true </a:t>
            </a:r>
          </a:p>
          <a:p>
            <a:pPr algn="ctr"/>
            <a:r>
              <a:rPr lang="en-US" altLang="en-US" sz="1800" dirty="0">
                <a:latin typeface="Times New Roman" panose="02020603050405020304" pitchFamily="18" charset="0"/>
              </a:rPr>
              <a:t>since i is 0</a:t>
            </a:r>
          </a:p>
        </p:txBody>
      </p:sp>
      <p:sp>
        <p:nvSpPr>
          <p:cNvPr id="3994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096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23</a:t>
            </a:fld>
            <a:endParaRPr lang="en-US" altLang="en-US" sz="1400" dirty="0">
              <a:ea typeface="宋体" panose="02010600030101010101" pitchFamily="2" charset="-122"/>
            </a:endParaRPr>
          </a:p>
        </p:txBody>
      </p:sp>
      <p:sp>
        <p:nvSpPr>
          <p:cNvPr id="40964"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0965" name="Rectangle 4"/>
          <p:cNvSpPr/>
          <p:nvPr/>
        </p:nvSpPr>
        <p:spPr>
          <a:xfrm>
            <a:off x="228600" y="1447800"/>
            <a:ext cx="5334000" cy="1552575"/>
          </a:xfrm>
          <a:prstGeom prst="rect">
            <a:avLst/>
          </a:prstGeom>
          <a:noFill/>
          <a:ln w="9525">
            <a:noFill/>
          </a:ln>
        </p:spPr>
        <p:txBody>
          <a:bodyPr>
            <a:spAutoFit/>
          </a:bodyPr>
          <a:lstStyle/>
          <a:p>
            <a:r>
              <a:rPr lang="en-US" altLang="en-US" dirty="0">
                <a:solidFill>
                  <a:schemeClr val="bg2"/>
                </a:solidFill>
                <a:latin typeface="Times New Roman" panose="02020603050405020304" pitchFamily="18" charset="0"/>
              </a:rPr>
              <a:t>int i;</a:t>
            </a:r>
          </a:p>
          <a:p>
            <a:r>
              <a:rPr lang="en-US" altLang="en-US" dirty="0">
                <a:solidFill>
                  <a:schemeClr val="bg2"/>
                </a:solidFill>
                <a:latin typeface="Times New Roman" panose="02020603050405020304" pitchFamily="18" charset="0"/>
              </a:rPr>
              <a:t>for (i = 0; i &lt; 2; i++) {	 </a:t>
            </a:r>
          </a:p>
          <a:p>
            <a:r>
              <a:rPr lang="en-US" altLang="en-US" dirty="0">
                <a:solidFill>
                  <a:schemeClr val="bg2"/>
                </a:solidFill>
                <a:latin typeface="Times New Roman" panose="02020603050405020304" pitchFamily="18" charset="0"/>
              </a:rPr>
              <a:t>  System.out.println("Welcome to Java!"); </a:t>
            </a:r>
          </a:p>
          <a:p>
            <a:r>
              <a:rPr lang="en-US" altLang="en-US" dirty="0">
                <a:solidFill>
                  <a:schemeClr val="bg2"/>
                </a:solidFill>
                <a:latin typeface="Times New Roman" panose="02020603050405020304" pitchFamily="18" charset="0"/>
              </a:rPr>
              <a:t>}</a:t>
            </a:r>
          </a:p>
        </p:txBody>
      </p:sp>
      <p:sp>
        <p:nvSpPr>
          <p:cNvPr id="40966"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0967" name="Rectangle 6"/>
          <p:cNvSpPr/>
          <p:nvPr/>
        </p:nvSpPr>
        <p:spPr>
          <a:xfrm>
            <a:off x="423863" y="2276475"/>
            <a:ext cx="5030787"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0968" name="AutoShape 7"/>
          <p:cNvSpPr/>
          <p:nvPr/>
        </p:nvSpPr>
        <p:spPr>
          <a:xfrm>
            <a:off x="5110163" y="1163638"/>
            <a:ext cx="3533775" cy="384175"/>
          </a:xfrm>
          <a:prstGeom prst="wedgeRoundRectCallout">
            <a:avLst>
              <a:gd name="adj1" fmla="val -69046"/>
              <a:gd name="adj2" fmla="val 24628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Print Welcome to Java</a:t>
            </a:r>
          </a:p>
        </p:txBody>
      </p:sp>
      <p:sp>
        <p:nvSpPr>
          <p:cNvPr id="40969"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198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24</a:t>
            </a:fld>
            <a:endParaRPr lang="en-US" altLang="en-US" sz="1400" dirty="0">
              <a:ea typeface="宋体" panose="02010600030101010101" pitchFamily="2" charset="-122"/>
            </a:endParaRPr>
          </a:p>
        </p:txBody>
      </p:sp>
      <p:sp>
        <p:nvSpPr>
          <p:cNvPr id="41988"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1749" name="Rectangle 4"/>
          <p:cNvSpPr>
            <a:spLocks noChangeArrowheads="1"/>
          </p:cNvSpPr>
          <p:nvPr/>
        </p:nvSpPr>
        <p:spPr bwMode="auto">
          <a:xfrm>
            <a:off x="228600" y="1447800"/>
            <a:ext cx="5334000" cy="15700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1990"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1991" name="Rectangle 6"/>
          <p:cNvSpPr/>
          <p:nvPr/>
        </p:nvSpPr>
        <p:spPr>
          <a:xfrm>
            <a:off x="2266950" y="1892300"/>
            <a:ext cx="461963"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1992" name="AutoShape 7"/>
          <p:cNvSpPr/>
          <p:nvPr/>
        </p:nvSpPr>
        <p:spPr>
          <a:xfrm>
            <a:off x="5110163" y="1163638"/>
            <a:ext cx="3533775" cy="728662"/>
          </a:xfrm>
          <a:prstGeom prst="wedgeRoundRectCallout">
            <a:avLst>
              <a:gd name="adj1" fmla="val -116171"/>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Execute adjustment statement </a:t>
            </a:r>
          </a:p>
          <a:p>
            <a:pPr algn="ctr"/>
            <a:r>
              <a:rPr lang="en-US" altLang="en-US" sz="1800" dirty="0">
                <a:latin typeface="Times New Roman" panose="02020603050405020304" pitchFamily="18" charset="0"/>
              </a:rPr>
              <a:t>i now is 1</a:t>
            </a:r>
          </a:p>
        </p:txBody>
      </p:sp>
      <p:sp>
        <p:nvSpPr>
          <p:cNvPr id="41993"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301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25</a:t>
            </a:fld>
            <a:endParaRPr lang="en-US" altLang="en-US" sz="1400" dirty="0">
              <a:ea typeface="宋体" panose="02010600030101010101" pitchFamily="2" charset="-122"/>
            </a:endParaRPr>
          </a:p>
        </p:txBody>
      </p:sp>
      <p:sp>
        <p:nvSpPr>
          <p:cNvPr id="43012"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2773" name="Rectangle 4"/>
          <p:cNvSpPr>
            <a:spLocks noChangeArrowheads="1"/>
          </p:cNvSpPr>
          <p:nvPr/>
        </p:nvSpPr>
        <p:spPr bwMode="auto">
          <a:xfrm>
            <a:off x="228600" y="1447800"/>
            <a:ext cx="5334000" cy="15700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3014"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3015" name="Rectangle 6"/>
          <p:cNvSpPr/>
          <p:nvPr/>
        </p:nvSpPr>
        <p:spPr>
          <a:xfrm>
            <a:off x="1538288" y="1892300"/>
            <a:ext cx="728662"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3016" name="AutoShape 7"/>
          <p:cNvSpPr/>
          <p:nvPr/>
        </p:nvSpPr>
        <p:spPr>
          <a:xfrm>
            <a:off x="5110163" y="1163638"/>
            <a:ext cx="3533775" cy="728662"/>
          </a:xfrm>
          <a:prstGeom prst="wedgeRoundRectCallout">
            <a:avLst>
              <a:gd name="adj1" fmla="val -132255"/>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&lt; 2) is still true  </a:t>
            </a:r>
          </a:p>
          <a:p>
            <a:pPr algn="ctr"/>
            <a:r>
              <a:rPr lang="en-US" altLang="en-US" sz="1800" dirty="0">
                <a:latin typeface="Times New Roman" panose="02020603050405020304" pitchFamily="18" charset="0"/>
              </a:rPr>
              <a:t>since i is 1</a:t>
            </a:r>
          </a:p>
        </p:txBody>
      </p:sp>
      <p:sp>
        <p:nvSpPr>
          <p:cNvPr id="43017"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403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26</a:t>
            </a:fld>
            <a:endParaRPr lang="en-US" altLang="en-US" sz="1400" dirty="0">
              <a:ea typeface="宋体" panose="02010600030101010101" pitchFamily="2" charset="-122"/>
            </a:endParaRPr>
          </a:p>
        </p:txBody>
      </p:sp>
      <p:sp>
        <p:nvSpPr>
          <p:cNvPr id="44036"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3797" name="Rectangle 4"/>
          <p:cNvSpPr>
            <a:spLocks noChangeArrowheads="1"/>
          </p:cNvSpPr>
          <p:nvPr/>
        </p:nvSpPr>
        <p:spPr bwMode="auto">
          <a:xfrm>
            <a:off x="228600" y="1447800"/>
            <a:ext cx="5334000" cy="15700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4038"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4039" name="Rectangle 6"/>
          <p:cNvSpPr/>
          <p:nvPr/>
        </p:nvSpPr>
        <p:spPr>
          <a:xfrm>
            <a:off x="461963" y="2276475"/>
            <a:ext cx="4992687"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4040" name="AutoShape 7"/>
          <p:cNvSpPr/>
          <p:nvPr/>
        </p:nvSpPr>
        <p:spPr>
          <a:xfrm>
            <a:off x="5110163" y="1163638"/>
            <a:ext cx="3533775" cy="728662"/>
          </a:xfrm>
          <a:prstGeom prst="wedgeRoundRectCallout">
            <a:avLst>
              <a:gd name="adj1" fmla="val -77944"/>
              <a:gd name="adj2" fmla="val 111875"/>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Print Welcome to Java</a:t>
            </a:r>
          </a:p>
        </p:txBody>
      </p:sp>
      <p:sp>
        <p:nvSpPr>
          <p:cNvPr id="4404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505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27</a:t>
            </a:fld>
            <a:endParaRPr lang="en-US" altLang="en-US" sz="1400" dirty="0">
              <a:ea typeface="宋体" panose="02010600030101010101" pitchFamily="2" charset="-122"/>
            </a:endParaRPr>
          </a:p>
        </p:txBody>
      </p:sp>
      <p:sp>
        <p:nvSpPr>
          <p:cNvPr id="45060"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4821" name="Rectangle 4"/>
          <p:cNvSpPr>
            <a:spLocks noChangeArrowheads="1"/>
          </p:cNvSpPr>
          <p:nvPr/>
        </p:nvSpPr>
        <p:spPr bwMode="auto">
          <a:xfrm>
            <a:off x="228600" y="1447800"/>
            <a:ext cx="5334000" cy="15700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5062"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5063" name="Rectangle 6"/>
          <p:cNvSpPr/>
          <p:nvPr/>
        </p:nvSpPr>
        <p:spPr>
          <a:xfrm>
            <a:off x="2266950" y="1892300"/>
            <a:ext cx="461963"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5064" name="AutoShape 7"/>
          <p:cNvSpPr/>
          <p:nvPr/>
        </p:nvSpPr>
        <p:spPr>
          <a:xfrm>
            <a:off x="5110163" y="1163638"/>
            <a:ext cx="3533775" cy="728662"/>
          </a:xfrm>
          <a:prstGeom prst="wedgeRoundRectCallout">
            <a:avLst>
              <a:gd name="adj1" fmla="val -116171"/>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Execute adjustment statement </a:t>
            </a:r>
          </a:p>
          <a:p>
            <a:pPr algn="ctr"/>
            <a:r>
              <a:rPr lang="en-US" altLang="en-US" sz="1800" dirty="0">
                <a:latin typeface="Times New Roman" panose="02020603050405020304" pitchFamily="18" charset="0"/>
              </a:rPr>
              <a:t>i now is 2</a:t>
            </a:r>
          </a:p>
        </p:txBody>
      </p:sp>
      <p:sp>
        <p:nvSpPr>
          <p:cNvPr id="4506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608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28</a:t>
            </a:fld>
            <a:endParaRPr lang="en-US" altLang="en-US" sz="1400" dirty="0">
              <a:ea typeface="宋体" panose="02010600030101010101" pitchFamily="2" charset="-122"/>
            </a:endParaRPr>
          </a:p>
        </p:txBody>
      </p:sp>
      <p:sp>
        <p:nvSpPr>
          <p:cNvPr id="46084"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5845" name="Rectangle 4"/>
          <p:cNvSpPr>
            <a:spLocks noChangeArrowheads="1"/>
          </p:cNvSpPr>
          <p:nvPr/>
        </p:nvSpPr>
        <p:spPr bwMode="auto">
          <a:xfrm>
            <a:off x="228600" y="1447800"/>
            <a:ext cx="5334000" cy="1570038"/>
          </a:xfrm>
          <a:prstGeom prst="rect">
            <a:avLst/>
          </a:prstGeom>
          <a:no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2;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System.out.println</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("Welcome to Java!");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6086"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6087" name="Rectangle 6"/>
          <p:cNvSpPr/>
          <p:nvPr/>
        </p:nvSpPr>
        <p:spPr>
          <a:xfrm>
            <a:off x="1538288" y="1892300"/>
            <a:ext cx="728662"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6088" name="AutoShape 7"/>
          <p:cNvSpPr/>
          <p:nvPr/>
        </p:nvSpPr>
        <p:spPr>
          <a:xfrm>
            <a:off x="5110163" y="1163638"/>
            <a:ext cx="3533775" cy="728662"/>
          </a:xfrm>
          <a:prstGeom prst="wedgeRoundRectCallout">
            <a:avLst>
              <a:gd name="adj1" fmla="val -132255"/>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&lt; 2) is false  </a:t>
            </a:r>
          </a:p>
          <a:p>
            <a:pPr algn="ctr"/>
            <a:r>
              <a:rPr lang="en-US" altLang="en-US" sz="1800" dirty="0">
                <a:latin typeface="Times New Roman" panose="02020603050405020304" pitchFamily="18" charset="0"/>
              </a:rPr>
              <a:t>since i is 2</a:t>
            </a:r>
          </a:p>
        </p:txBody>
      </p:sp>
      <p:sp>
        <p:nvSpPr>
          <p:cNvPr id="46089"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for </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4710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29</a:t>
            </a:fld>
            <a:endParaRPr lang="en-US" altLang="en-US" sz="1400" dirty="0">
              <a:ea typeface="宋体" panose="02010600030101010101" pitchFamily="2" charset="-122"/>
            </a:endParaRPr>
          </a:p>
        </p:txBody>
      </p:sp>
      <p:sp>
        <p:nvSpPr>
          <p:cNvPr id="47108"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7109" name="Rectangle 4"/>
          <p:cNvSpPr/>
          <p:nvPr/>
        </p:nvSpPr>
        <p:spPr>
          <a:xfrm>
            <a:off x="228600" y="1447800"/>
            <a:ext cx="5334000" cy="1938338"/>
          </a:xfrm>
          <a:prstGeom prst="rect">
            <a:avLst/>
          </a:prstGeom>
          <a:noFill/>
          <a:ln w="9525">
            <a:noFill/>
          </a:ln>
        </p:spPr>
        <p:txBody>
          <a:bodyPr>
            <a:spAutoFit/>
          </a:bodyPr>
          <a:lstStyle/>
          <a:p>
            <a:r>
              <a:rPr lang="en-US" altLang="zh-CN" dirty="0">
                <a:solidFill>
                  <a:srgbClr val="000000"/>
                </a:solidFill>
                <a:latin typeface="Times New Roman" panose="02020603050405020304" pitchFamily="18" charset="0"/>
                <a:ea typeface="宋体" panose="02010600030101010101" pitchFamily="2" charset="-122"/>
              </a:rPr>
              <a:t>int i;</a:t>
            </a:r>
          </a:p>
          <a:p>
            <a:r>
              <a:rPr lang="en-US" altLang="zh-CN" dirty="0">
                <a:solidFill>
                  <a:srgbClr val="000000"/>
                </a:solidFill>
                <a:latin typeface="Times New Roman" panose="02020603050405020304" pitchFamily="18" charset="0"/>
                <a:ea typeface="宋体" panose="02010600030101010101" pitchFamily="2" charset="-122"/>
              </a:rPr>
              <a:t>for (i = 0; i &lt; 2; i++) {	 </a:t>
            </a:r>
          </a:p>
          <a:p>
            <a:r>
              <a:rPr lang="en-US" altLang="zh-CN" dirty="0">
                <a:solidFill>
                  <a:srgbClr val="000000"/>
                </a:solidFill>
                <a:latin typeface="Times New Roman" panose="02020603050405020304" pitchFamily="18" charset="0"/>
                <a:ea typeface="宋体" panose="02010600030101010101" pitchFamily="2" charset="-122"/>
              </a:rPr>
              <a:t>  System.out.println("Welcome to Java!"); </a:t>
            </a:r>
          </a:p>
          <a:p>
            <a:r>
              <a:rPr lang="en-US" altLang="zh-CN" dirty="0">
                <a:solidFill>
                  <a:srgbClr val="000000"/>
                </a:solidFill>
                <a:latin typeface="Times New Roman" panose="02020603050405020304" pitchFamily="18" charset="0"/>
                <a:ea typeface="宋体" panose="02010600030101010101" pitchFamily="2" charset="-122"/>
              </a:rPr>
              <a:t>}</a:t>
            </a:r>
          </a:p>
          <a:p>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47110"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7111" name="Rectangle 6"/>
          <p:cNvSpPr/>
          <p:nvPr/>
        </p:nvSpPr>
        <p:spPr>
          <a:xfrm>
            <a:off x="347663" y="3006725"/>
            <a:ext cx="4992687"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7112" name="AutoShape 7"/>
          <p:cNvSpPr/>
          <p:nvPr/>
        </p:nvSpPr>
        <p:spPr>
          <a:xfrm>
            <a:off x="5110163" y="1163638"/>
            <a:ext cx="3533775" cy="728662"/>
          </a:xfrm>
          <a:prstGeom prst="wedgeRoundRectCallout">
            <a:avLst>
              <a:gd name="adj1" fmla="val -75069"/>
              <a:gd name="adj2" fmla="val 216449"/>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Exit the loop. Execute the next statement after the loop</a:t>
            </a:r>
          </a:p>
        </p:txBody>
      </p:sp>
      <p:sp>
        <p:nvSpPr>
          <p:cNvPr id="47113"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endParaRPr lang="en-US" altLang="en-US" sz="1800" dirty="0">
              <a:solidFill>
                <a:schemeClr val="bg2"/>
              </a:solidFill>
              <a:latin typeface="Forte" panose="03060902040502070203" pitchFamily="66"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while</a:t>
            </a:r>
            <a:r>
              <a:rPr lang="zh-CN" altLang="en-US" kern="1200" dirty="0">
                <a:latin typeface="Courier New" panose="02070309020205020404" pitchFamily="49" charset="0"/>
                <a:ea typeface="宋体" panose="02010600030101010101" pitchFamily="2" charset="-122"/>
                <a:cs typeface="+mj-cs"/>
              </a:rPr>
              <a:t>循环流程图</a:t>
            </a:r>
          </a:p>
        </p:txBody>
      </p:sp>
      <p:sp>
        <p:nvSpPr>
          <p:cNvPr id="2048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
        <p:nvSpPr>
          <p:cNvPr id="20484" name="Rectangle 9"/>
          <p:cNvSpPr/>
          <p:nvPr/>
        </p:nvSpPr>
        <p:spPr>
          <a:xfrm>
            <a:off x="228600" y="914400"/>
            <a:ext cx="3848100" cy="2232025"/>
          </a:xfrm>
          <a:prstGeom prst="rect">
            <a:avLst/>
          </a:prstGeom>
          <a:noFill/>
          <a:ln w="12700" cap="flat" cmpd="sng">
            <a:solidFill>
              <a:srgbClr val="C00000"/>
            </a:solidFill>
            <a:prstDash val="solid"/>
            <a:miter/>
            <a:headEnd type="none" w="sm" len="sm"/>
            <a:tailEnd type="none" w="sm" len="sm"/>
          </a:ln>
        </p:spPr>
        <p:txBody>
          <a:bodyPr>
            <a:spAutoFit/>
          </a:bodyPr>
          <a:lstStyle/>
          <a:p>
            <a:pPr>
              <a:lnSpc>
                <a:spcPct val="90000"/>
              </a:lnSpc>
              <a:spcBef>
                <a:spcPct val="50000"/>
              </a:spcBef>
              <a:buClr>
                <a:schemeClr val="tx2"/>
              </a:buClr>
              <a:buSzPct val="75000"/>
              <a:buFont typeface="Wingdings" panose="05000000000000000000" pitchFamily="2" charset="2"/>
              <a:buChar char="Ø"/>
            </a:pPr>
            <a:r>
              <a:rPr lang="en-US" altLang="en-US" sz="2000" b="1" dirty="0">
                <a:latin typeface="Courier New" panose="02070309020205020404" pitchFamily="49" charset="0"/>
                <a:ea typeface="黑体" panose="02010609060101010101" pitchFamily="49" charset="-122"/>
              </a:rPr>
              <a:t> while</a:t>
            </a:r>
            <a:r>
              <a:rPr lang="zh-CN" altLang="en-US" sz="2000" dirty="0">
                <a:latin typeface="黑体" panose="02010609060101010101" pitchFamily="49" charset="-122"/>
                <a:ea typeface="黑体" panose="02010609060101010101" pitchFamily="49" charset="-122"/>
              </a:rPr>
              <a:t>循环语法规则：</a:t>
            </a:r>
            <a:endParaRPr lang="en-US" altLang="en-US" sz="2000" dirty="0">
              <a:latin typeface="黑体" panose="02010609060101010101" pitchFamily="49" charset="-122"/>
              <a:ea typeface="黑体" panose="02010609060101010101" pitchFamily="49" charset="-122"/>
            </a:endParaRPr>
          </a:p>
          <a:p>
            <a:pPr>
              <a:lnSpc>
                <a:spcPct val="90000"/>
              </a:lnSpc>
              <a:spcBef>
                <a:spcPct val="50000"/>
              </a:spcBef>
              <a:buClr>
                <a:schemeClr val="tx2"/>
              </a:buClr>
              <a:buSzPct val="75000"/>
              <a:buFont typeface="Monotype Sorts" pitchFamily="2" charset="2"/>
              <a:buNone/>
            </a:pPr>
            <a:r>
              <a:rPr lang="en-US" altLang="en-US" sz="1800" b="1" dirty="0">
                <a:solidFill>
                  <a:srgbClr val="C00000"/>
                </a:solidFill>
                <a:latin typeface="Courier New" panose="02070309020205020404" pitchFamily="49" charset="0"/>
                <a:ea typeface="黑体" panose="02010609060101010101" pitchFamily="49" charset="-122"/>
              </a:rPr>
              <a:t>while (</a:t>
            </a:r>
            <a:r>
              <a:rPr lang="en-US" altLang="en-US" sz="1800" b="1" dirty="0">
                <a:solidFill>
                  <a:srgbClr val="008000"/>
                </a:solidFill>
                <a:latin typeface="Courier New" panose="02070309020205020404" pitchFamily="49" charset="0"/>
                <a:ea typeface="黑体" panose="02010609060101010101" pitchFamily="49" charset="-122"/>
              </a:rPr>
              <a:t>loop-continuation-condition</a:t>
            </a:r>
            <a:r>
              <a:rPr lang="en-US" altLang="en-US" sz="1800" b="1" dirty="0">
                <a:solidFill>
                  <a:srgbClr val="C00000"/>
                </a:solidFill>
                <a:latin typeface="Courier New" panose="02070309020205020404" pitchFamily="49" charset="0"/>
                <a:ea typeface="黑体" panose="02010609060101010101" pitchFamily="49" charset="-122"/>
              </a:rPr>
              <a:t>) {</a:t>
            </a:r>
          </a:p>
          <a:p>
            <a:pPr>
              <a:lnSpc>
                <a:spcPct val="90000"/>
              </a:lnSpc>
              <a:spcBef>
                <a:spcPct val="50000"/>
              </a:spcBef>
              <a:buClr>
                <a:schemeClr val="tx2"/>
              </a:buClr>
              <a:buSzPct val="75000"/>
              <a:buFont typeface="Monotype Sorts" pitchFamily="2" charset="2"/>
              <a:buNone/>
            </a:pPr>
            <a:r>
              <a:rPr lang="en-US" altLang="en-US" sz="1800" b="1" dirty="0">
                <a:solidFill>
                  <a:srgbClr val="FF0000"/>
                </a:solidFill>
                <a:latin typeface="Courier New" panose="02070309020205020404" pitchFamily="49" charset="0"/>
                <a:ea typeface="黑体" panose="02010609060101010101" pitchFamily="49" charset="-122"/>
              </a:rPr>
              <a:t>  </a:t>
            </a:r>
            <a:r>
              <a:rPr lang="en-US" altLang="en-US" sz="1800" b="1" dirty="0">
                <a:solidFill>
                  <a:srgbClr val="0070C0"/>
                </a:solidFill>
                <a:latin typeface="Courier New" panose="02070309020205020404" pitchFamily="49" charset="0"/>
                <a:ea typeface="黑体" panose="02010609060101010101" pitchFamily="49" charset="-122"/>
              </a:rPr>
              <a:t>// loop-body;</a:t>
            </a:r>
          </a:p>
          <a:p>
            <a:pPr>
              <a:lnSpc>
                <a:spcPct val="90000"/>
              </a:lnSpc>
              <a:spcBef>
                <a:spcPct val="50000"/>
              </a:spcBef>
              <a:buClr>
                <a:schemeClr val="tx2"/>
              </a:buClr>
              <a:buSzPct val="75000"/>
              <a:buFont typeface="Monotype Sorts" pitchFamily="2" charset="2"/>
              <a:buNone/>
            </a:pPr>
            <a:r>
              <a:rPr lang="en-US" altLang="en-US" sz="1800" b="1" dirty="0">
                <a:solidFill>
                  <a:srgbClr val="0070C0"/>
                </a:solidFill>
                <a:latin typeface="Courier New" panose="02070309020205020404" pitchFamily="49" charset="0"/>
                <a:ea typeface="黑体" panose="02010609060101010101" pitchFamily="49" charset="-122"/>
              </a:rPr>
              <a:t>  Statement(s);</a:t>
            </a:r>
          </a:p>
          <a:p>
            <a:pPr>
              <a:lnSpc>
                <a:spcPct val="90000"/>
              </a:lnSpc>
              <a:spcBef>
                <a:spcPct val="50000"/>
              </a:spcBef>
              <a:buClr>
                <a:schemeClr val="tx2"/>
              </a:buClr>
              <a:buSzPct val="75000"/>
              <a:buFont typeface="Monotype Sorts" pitchFamily="2" charset="2"/>
              <a:buNone/>
            </a:pPr>
            <a:r>
              <a:rPr lang="en-US" altLang="en-US" sz="1800" b="1" dirty="0">
                <a:solidFill>
                  <a:srgbClr val="C00000"/>
                </a:solidFill>
                <a:latin typeface="Courier New" panose="02070309020205020404" pitchFamily="49" charset="0"/>
                <a:ea typeface="黑体" panose="02010609060101010101" pitchFamily="49" charset="-122"/>
              </a:rPr>
              <a:t>}</a:t>
            </a:r>
          </a:p>
        </p:txBody>
      </p:sp>
      <p:sp>
        <p:nvSpPr>
          <p:cNvPr id="20485" name="Rectangle 11"/>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0486" name="Rectangle 12"/>
          <p:cNvSpPr/>
          <p:nvPr/>
        </p:nvSpPr>
        <p:spPr>
          <a:xfrm>
            <a:off x="4610100" y="1019175"/>
            <a:ext cx="4267200" cy="1914525"/>
          </a:xfrm>
          <a:prstGeom prst="rect">
            <a:avLst/>
          </a:prstGeom>
          <a:noFill/>
          <a:ln w="12700" cap="flat" cmpd="sng">
            <a:solidFill>
              <a:srgbClr val="0070C0"/>
            </a:solidFill>
            <a:prstDash val="solid"/>
            <a:miter/>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pPr>
            <a:r>
              <a:rPr lang="en-US" altLang="en-US" sz="1600" b="1" dirty="0">
                <a:latin typeface="Courier New" panose="02070309020205020404" pitchFamily="49" charset="0"/>
                <a:cs typeface="Courier New" panose="02070309020205020404" pitchFamily="49" charset="0"/>
              </a:rPr>
              <a:t>int count = 0;</a:t>
            </a:r>
          </a:p>
          <a:p>
            <a:pPr>
              <a:lnSpc>
                <a:spcPct val="90000"/>
              </a:lnSpc>
              <a:spcBef>
                <a:spcPct val="50000"/>
              </a:spcBef>
              <a:buClr>
                <a:schemeClr val="tx2"/>
              </a:buClr>
              <a:buSzPct val="75000"/>
              <a:buFont typeface="Monotype Sorts" pitchFamily="2" charset="2"/>
            </a:pPr>
            <a:r>
              <a:rPr lang="en-US" altLang="en-US" sz="1600" b="1" dirty="0">
                <a:latin typeface="Courier New" panose="02070309020205020404" pitchFamily="49" charset="0"/>
                <a:cs typeface="Courier New" panose="02070309020205020404" pitchFamily="49" charset="0"/>
              </a:rPr>
              <a:t>while (</a:t>
            </a:r>
            <a:r>
              <a:rPr lang="en-US" altLang="en-US" sz="1600" b="1" dirty="0">
                <a:solidFill>
                  <a:srgbClr val="008000"/>
                </a:solidFill>
                <a:latin typeface="Courier New" panose="02070309020205020404" pitchFamily="49" charset="0"/>
                <a:cs typeface="Courier New" panose="02070309020205020404" pitchFamily="49" charset="0"/>
              </a:rPr>
              <a:t>count &lt; 100</a:t>
            </a:r>
            <a:r>
              <a:rPr lang="en-US" altLang="en-US" sz="1600" b="1" dirty="0">
                <a:latin typeface="Courier New" panose="02070309020205020404" pitchFamily="49" charset="0"/>
                <a:cs typeface="Courier New" panose="02070309020205020404" pitchFamily="49" charset="0"/>
              </a:rPr>
              <a:t>) {</a:t>
            </a:r>
          </a:p>
          <a:p>
            <a:pPr>
              <a:lnSpc>
                <a:spcPct val="90000"/>
              </a:lnSpc>
              <a:spcBef>
                <a:spcPct val="50000"/>
              </a:spcBef>
              <a:buClr>
                <a:schemeClr val="tx2"/>
              </a:buClr>
              <a:buSzPct val="75000"/>
              <a:buFont typeface="Monotype Sorts" pitchFamily="2" charset="2"/>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70C0"/>
                </a:solidFill>
                <a:latin typeface="Courier New" panose="02070309020205020404" pitchFamily="49" charset="0"/>
                <a:cs typeface="Courier New" panose="02070309020205020404" pitchFamily="49" charset="0"/>
              </a:rPr>
              <a:t>System.out.println("Welcome to  Java!");</a:t>
            </a:r>
          </a:p>
          <a:p>
            <a:pPr>
              <a:lnSpc>
                <a:spcPct val="90000"/>
              </a:lnSpc>
              <a:spcBef>
                <a:spcPct val="50000"/>
              </a:spcBef>
              <a:buClr>
                <a:schemeClr val="tx2"/>
              </a:buClr>
              <a:buSzPct val="75000"/>
              <a:buFont typeface="Monotype Sorts" pitchFamily="2" charset="2"/>
            </a:pPr>
            <a:r>
              <a:rPr lang="en-US" altLang="en-US" sz="1600" b="1" dirty="0">
                <a:solidFill>
                  <a:srgbClr val="0070C0"/>
                </a:solidFill>
                <a:latin typeface="Courier New" panose="02070309020205020404" pitchFamily="49" charset="0"/>
                <a:cs typeface="Courier New" panose="02070309020205020404" pitchFamily="49" charset="0"/>
              </a:rPr>
              <a:t>   count++;</a:t>
            </a:r>
          </a:p>
          <a:p>
            <a:pPr>
              <a:lnSpc>
                <a:spcPct val="90000"/>
              </a:lnSpc>
              <a:spcBef>
                <a:spcPct val="50000"/>
              </a:spcBef>
              <a:buClr>
                <a:schemeClr val="tx2"/>
              </a:buClr>
              <a:buSzPct val="75000"/>
              <a:buFont typeface="Monotype Sorts" pitchFamily="2" charset="2"/>
            </a:pPr>
            <a:r>
              <a:rPr lang="en-US" altLang="en-US" sz="1600" b="1" dirty="0">
                <a:latin typeface="Courier New" panose="02070309020205020404" pitchFamily="49" charset="0"/>
                <a:cs typeface="Courier New" panose="02070309020205020404" pitchFamily="49" charset="0"/>
              </a:rPr>
              <a:t>}</a:t>
            </a:r>
            <a:endParaRPr lang="en-US" altLang="en-US" sz="1600" b="1" dirty="0">
              <a:latin typeface="Courier New" panose="02070309020205020404" pitchFamily="49" charset="0"/>
              <a:ea typeface="Courier New" panose="02070309020205020404" pitchFamily="49" charset="0"/>
            </a:endParaRPr>
          </a:p>
        </p:txBody>
      </p:sp>
      <p:sp>
        <p:nvSpPr>
          <p:cNvPr id="20487" name="Rectangle 16"/>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20488" name="Picture 11"/>
          <p:cNvPicPr>
            <a:picLocks noChangeAspect="1"/>
          </p:cNvPicPr>
          <p:nvPr/>
        </p:nvPicPr>
        <p:blipFill>
          <a:blip r:embed="rId2"/>
          <a:stretch>
            <a:fillRect/>
          </a:stretch>
        </p:blipFill>
        <p:spPr>
          <a:xfrm>
            <a:off x="922338" y="3176588"/>
            <a:ext cx="2879725" cy="3109912"/>
          </a:xfrm>
          <a:prstGeom prst="rect">
            <a:avLst/>
          </a:prstGeom>
          <a:noFill/>
          <a:ln w="12700">
            <a:noFill/>
          </a:ln>
        </p:spPr>
      </p:pic>
      <p:pic>
        <p:nvPicPr>
          <p:cNvPr id="20489" name="Picture 12"/>
          <p:cNvPicPr>
            <a:picLocks noChangeAspect="1"/>
          </p:cNvPicPr>
          <p:nvPr/>
        </p:nvPicPr>
        <p:blipFill>
          <a:blip r:embed="rId3"/>
          <a:stretch>
            <a:fillRect/>
          </a:stretch>
        </p:blipFill>
        <p:spPr>
          <a:xfrm>
            <a:off x="4572000" y="3009900"/>
            <a:ext cx="4411663" cy="3328988"/>
          </a:xfrm>
          <a:prstGeom prst="rect">
            <a:avLst/>
          </a:prstGeom>
          <a:noFill/>
          <a:ln w="12700">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注意</a:t>
            </a:r>
            <a:endParaRPr lang="en-US" altLang="en-US" kern="1200" dirty="0">
              <a:latin typeface="Courier New" panose="02070309020205020404" pitchFamily="49" charset="0"/>
              <a:ea typeface="宋体" panose="02010600030101010101" pitchFamily="2" charset="-122"/>
              <a:cs typeface="+mj-cs"/>
            </a:endParaRPr>
          </a:p>
        </p:txBody>
      </p:sp>
      <p:sp>
        <p:nvSpPr>
          <p:cNvPr id="1028" name="内容占位符 6"/>
          <p:cNvSpPr>
            <a:spLocks noGrp="1"/>
          </p:cNvSpPr>
          <p:nvPr>
            <p:ph idx="1"/>
          </p:nvPr>
        </p:nvSpPr>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Char char="F"/>
              <a:defRPr/>
            </a:pPr>
            <a:r>
              <a:rPr kumimoji="0" lang="en-US" altLang="zh-CN" sz="2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for</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循环中的初始动作可以是</a:t>
            </a:r>
            <a:r>
              <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0</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个或是多个以</a:t>
            </a:r>
            <a:r>
              <a:rPr kumimoji="0"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逗号（</a:t>
            </a:r>
            <a:r>
              <a:rPr kumimoji="0" lang="en-US" altLang="zh-CN" sz="2800" b="0" i="0" u="none" strike="noStrike" kern="1200" cap="none" spc="0" normalizeH="0" baseline="0" noProof="0" dirty="0">
                <a:ln>
                  <a:noFill/>
                </a:ln>
                <a:solidFill>
                  <a:srgbClr val="C00000"/>
                </a:solidFill>
                <a:effectLst/>
                <a:uLnTx/>
                <a:uFillTx/>
                <a:latin typeface="Courier New" panose="02070309020205020404" pitchFamily="49" charset="0"/>
                <a:ea typeface="华文楷体" panose="02010600040101010101" pitchFamily="2"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隔开的变量声明语句或赋值表达式。</a:t>
            </a:r>
            <a:endPar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742950" marR="0" lvl="1" indent="-28575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例如：</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1143000" marR="0" lvl="2" indent="-228600" algn="just"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for(</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=0</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j=0;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i+j</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&lt;10;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j++)</a:t>
            </a:r>
          </a:p>
          <a:p>
            <a:pPr marL="1143000" marR="0" lvl="2" indent="-228600" algn="just"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//Do something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Char char="F"/>
              <a:defRPr/>
            </a:pPr>
            <a:endPar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Char char="F"/>
              <a:defRPr/>
            </a:pPr>
            <a:r>
              <a:rPr kumimoji="0" lang="en-US" altLang="zh-CN" sz="2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for</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循环中每次迭代后的动作可以是</a:t>
            </a:r>
            <a:r>
              <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0</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个或多个以</a:t>
            </a:r>
            <a:r>
              <a:rPr kumimoji="0"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逗号（</a:t>
            </a:r>
            <a:r>
              <a:rPr kumimoji="0" lang="en-US" altLang="zh-CN" sz="2800" b="0" i="0" u="none" strike="noStrike" kern="1200" cap="none" spc="0" normalizeH="0" baseline="0" noProof="0" dirty="0">
                <a:ln>
                  <a:noFill/>
                </a:ln>
                <a:solidFill>
                  <a:srgbClr val="C00000"/>
                </a:solidFill>
                <a:effectLst/>
                <a:uLnTx/>
                <a:uFillTx/>
                <a:latin typeface="Courier New" panose="02070309020205020404" pitchFamily="49" charset="0"/>
                <a:ea typeface="华文楷体" panose="02010600040101010101" pitchFamily="2"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隔开的语句。</a:t>
            </a:r>
            <a:endPar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742950" marR="0" lvl="1" indent="-28575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例如：</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1"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for(</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&lt;100;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System.out.print</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1143000" marR="0" lvl="2" indent="-228600" algn="just"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//Do something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p:txBody>
      </p:sp>
      <p:sp>
        <p:nvSpPr>
          <p:cNvPr id="4813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30</a:t>
            </a:fld>
            <a:endParaRPr lang="en-US" altLang="en-US" sz="1400" dirty="0">
              <a:ea typeface="宋体" panose="02010600030101010101" pitchFamily="2" charset="-122"/>
            </a:endParaRPr>
          </a:p>
        </p:txBody>
      </p:sp>
      <p:sp>
        <p:nvSpPr>
          <p:cNvPr id="48133" name="Rectangle 5"/>
          <p:cNvSpPr/>
          <p:nvPr/>
        </p:nvSpPr>
        <p:spPr>
          <a:xfrm>
            <a:off x="3024188" y="31337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 name="矩形 6"/>
          <p:cNvSpPr/>
          <p:nvPr/>
        </p:nvSpPr>
        <p:spPr>
          <a:xfrm>
            <a:off x="2857500" y="2476500"/>
            <a:ext cx="1295400" cy="3810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 name="矩形 7"/>
          <p:cNvSpPr/>
          <p:nvPr/>
        </p:nvSpPr>
        <p:spPr>
          <a:xfrm>
            <a:off x="4457700" y="5105400"/>
            <a:ext cx="3810000" cy="3810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9" name="TextBox 8"/>
          <p:cNvSpPr txBox="1"/>
          <p:nvPr/>
        </p:nvSpPr>
        <p:spPr>
          <a:xfrm>
            <a:off x="6019800" y="5519738"/>
            <a:ext cx="2438400" cy="461962"/>
          </a:xfrm>
          <a:prstGeom prst="rect">
            <a:avLst/>
          </a:prstGeom>
          <a:noFill/>
          <a:ln w="9525">
            <a:noFill/>
          </a:ln>
        </p:spPr>
        <p:txBody>
          <a:bodyPr>
            <a:spAutoFit/>
          </a:bodyPr>
          <a:lstStyle/>
          <a:p>
            <a:pPr algn="ctr"/>
            <a:r>
              <a:rPr lang="zh-CN" altLang="en-US" dirty="0">
                <a:latin typeface="华文楷体" panose="02010600040101010101" pitchFamily="2" charset="-122"/>
                <a:ea typeface="华文楷体" panose="02010600040101010101" pitchFamily="2" charset="-122"/>
              </a:rPr>
              <a:t>不鼓励这样做！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注意</a:t>
            </a:r>
            <a:endParaRPr lang="en-US" altLang="en-US" kern="1200" dirty="0">
              <a:latin typeface="Courier New" panose="02070309020205020404" pitchFamily="49" charset="0"/>
              <a:ea typeface="宋体" panose="02010600030101010101" pitchFamily="2" charset="-122"/>
              <a:cs typeface="+mj-cs"/>
            </a:endParaRPr>
          </a:p>
        </p:txBody>
      </p:sp>
      <p:sp>
        <p:nvSpPr>
          <p:cNvPr id="1028" name="内容占位符 6"/>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mn-lt"/>
                <a:ea typeface="宋体" panose="02010600030101010101" pitchFamily="2" charset="-122"/>
                <a:cs typeface="+mn-cs"/>
              </a:rPr>
              <a:t>如果省略</a:t>
            </a:r>
            <a:r>
              <a:rPr lang="en-US" altLang="zh-CN" b="1" kern="1200" dirty="0">
                <a:latin typeface="Courier New" panose="02070309020205020404" pitchFamily="49" charset="0"/>
                <a:ea typeface="宋体" panose="02010600030101010101" pitchFamily="2" charset="-122"/>
                <a:cs typeface="+mn-cs"/>
              </a:rPr>
              <a:t>for</a:t>
            </a:r>
            <a:r>
              <a:rPr lang="zh-CN" altLang="en-US" kern="1200" dirty="0">
                <a:latin typeface="+mn-lt"/>
                <a:ea typeface="宋体" panose="02010600030101010101" pitchFamily="2" charset="-122"/>
                <a:cs typeface="+mn-cs"/>
              </a:rPr>
              <a:t>循环中的循环继续条件，则隐含认为循环继续条件为</a:t>
            </a:r>
            <a:r>
              <a:rPr lang="en-US" altLang="zh-CN" b="1" kern="1200" dirty="0">
                <a:latin typeface="Courier New" panose="02070309020205020404" pitchFamily="49" charset="0"/>
                <a:ea typeface="宋体" panose="02010600030101010101" pitchFamily="2" charset="-122"/>
                <a:cs typeface="+mn-cs"/>
              </a:rPr>
              <a:t>true</a:t>
            </a:r>
            <a:r>
              <a:rPr lang="zh-CN" altLang="en-US" kern="1200" dirty="0">
                <a:latin typeface="+mn-lt"/>
                <a:ea typeface="宋体" panose="02010600030101010101" pitchFamily="2" charset="-122"/>
                <a:cs typeface="+mn-cs"/>
              </a:rPr>
              <a:t>。因此，下图</a:t>
            </a:r>
            <a:r>
              <a:rPr lang="en-US" altLang="zh-CN" kern="1200" dirty="0">
                <a:latin typeface="+mn-lt"/>
                <a:ea typeface="宋体" panose="02010600030101010101" pitchFamily="2" charset="-122"/>
                <a:cs typeface="+mn-cs"/>
              </a:rPr>
              <a:t>(a)</a:t>
            </a:r>
            <a:r>
              <a:rPr lang="zh-CN" altLang="en-US" kern="1200" dirty="0">
                <a:latin typeface="+mn-lt"/>
                <a:ea typeface="宋体" panose="02010600030101010101" pitchFamily="2" charset="-122"/>
                <a:cs typeface="+mn-cs"/>
              </a:rPr>
              <a:t>中的语句等价于图</a:t>
            </a:r>
            <a:r>
              <a:rPr lang="en-US" altLang="zh-CN" kern="1200" dirty="0">
                <a:latin typeface="+mn-lt"/>
                <a:ea typeface="宋体" panose="02010600030101010101" pitchFamily="2" charset="-122"/>
                <a:cs typeface="+mn-cs"/>
              </a:rPr>
              <a:t>(b)</a:t>
            </a:r>
            <a:r>
              <a:rPr lang="zh-CN" altLang="en-US" kern="1200" dirty="0">
                <a:latin typeface="+mn-lt"/>
                <a:ea typeface="宋体" panose="02010600030101010101" pitchFamily="2" charset="-122"/>
                <a:cs typeface="+mn-cs"/>
              </a:rPr>
              <a:t>中的语句。</a:t>
            </a:r>
          </a:p>
        </p:txBody>
      </p:sp>
      <p:sp>
        <p:nvSpPr>
          <p:cNvPr id="102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31</a:t>
            </a:fld>
            <a:endParaRPr lang="en-US" altLang="en-US" sz="1400" dirty="0">
              <a:ea typeface="宋体" panose="02010600030101010101" pitchFamily="2" charset="-122"/>
            </a:endParaRPr>
          </a:p>
        </p:txBody>
      </p:sp>
      <p:sp>
        <p:nvSpPr>
          <p:cNvPr id="1030" name="Rectangle 5"/>
          <p:cNvSpPr/>
          <p:nvPr/>
        </p:nvSpPr>
        <p:spPr>
          <a:xfrm>
            <a:off x="3024188" y="31337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1026" name="Object 4"/>
          <p:cNvGraphicFramePr>
            <a:graphicFrameLocks noChangeAspect="1"/>
          </p:cNvGraphicFramePr>
          <p:nvPr/>
        </p:nvGraphicFramePr>
        <p:xfrm>
          <a:off x="571500" y="2857500"/>
          <a:ext cx="8458200" cy="1612900"/>
        </p:xfrm>
        <a:graphic>
          <a:graphicData uri="http://schemas.openxmlformats.org/presentationml/2006/ole">
            <mc:AlternateContent xmlns:mc="http://schemas.openxmlformats.org/markup-compatibility/2006">
              <mc:Choice xmlns:v="urn:schemas-microsoft-com:vml" Requires="v">
                <p:oleObj r:id="rId2" imgW="3200400" imgH="609600" progId="Word.Picture.8">
                  <p:embed/>
                </p:oleObj>
              </mc:Choice>
              <mc:Fallback>
                <p:oleObj r:id="rId2" imgW="3200400" imgH="609600" progId="Word.Picture.8">
                  <p:embed/>
                  <p:pic>
                    <p:nvPicPr>
                      <p:cNvPr id="0" name="图片 3075"/>
                      <p:cNvPicPr/>
                      <p:nvPr/>
                    </p:nvPicPr>
                    <p:blipFill>
                      <a:blip r:embed="rId3"/>
                      <a:stretch>
                        <a:fillRect/>
                      </a:stretch>
                    </p:blipFill>
                    <p:spPr>
                      <a:xfrm>
                        <a:off x="571500" y="2857500"/>
                        <a:ext cx="8458200" cy="1612900"/>
                      </a:xfrm>
                      <a:prstGeom prst="rect">
                        <a:avLst/>
                      </a:prstGeom>
                      <a:noFill/>
                      <a:ln w="38100">
                        <a:noFill/>
                        <a:miter/>
                      </a:ln>
                    </p:spPr>
                  </p:pic>
                </p:oleObj>
              </mc:Fallback>
            </mc:AlternateContent>
          </a:graphicData>
        </a:graphic>
      </p:graphicFrame>
      <p:sp>
        <p:nvSpPr>
          <p:cNvPr id="8" name="矩形 7"/>
          <p:cNvSpPr/>
          <p:nvPr/>
        </p:nvSpPr>
        <p:spPr>
          <a:xfrm>
            <a:off x="1790700" y="3009900"/>
            <a:ext cx="266700" cy="381000"/>
          </a:xfrm>
          <a:prstGeom prst="rect">
            <a:avLst/>
          </a:prstGeom>
          <a:solidFill>
            <a:srgbClr val="FFC000">
              <a:alpha val="50980"/>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注意</a:t>
            </a:r>
            <a:endParaRPr lang="zh-CN" altLang="en-US" kern="1200" dirty="0">
              <a:solidFill>
                <a:schemeClr val="tx1"/>
              </a:solidFill>
              <a:latin typeface="Courier New" panose="02070309020205020404" pitchFamily="49" charset="0"/>
              <a:ea typeface="宋体" panose="02010600030101010101" pitchFamily="2" charset="-122"/>
              <a:cs typeface="+mj-cs"/>
            </a:endParaRPr>
          </a:p>
        </p:txBody>
      </p:sp>
      <p:sp>
        <p:nvSpPr>
          <p:cNvPr id="49155"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pPr>
            <a:r>
              <a:rPr lang="zh-CN" altLang="en-US" kern="1200" dirty="0">
                <a:latin typeface="+mn-lt"/>
                <a:ea typeface="宋体" panose="02010600030101010101" pitchFamily="2" charset="-122"/>
                <a:cs typeface="+mn-cs"/>
              </a:rPr>
              <a:t> 在</a:t>
            </a:r>
            <a:r>
              <a:rPr lang="en-US" altLang="zh-CN" b="1" kern="1200" dirty="0">
                <a:latin typeface="Courier New" panose="02070309020205020404" pitchFamily="49" charset="0"/>
                <a:ea typeface="宋体" panose="02010600030101010101" pitchFamily="2" charset="-122"/>
                <a:cs typeface="+mn-cs"/>
              </a:rPr>
              <a:t>for</a:t>
            </a:r>
            <a:r>
              <a:rPr lang="zh-CN" altLang="en-US" kern="1200" dirty="0">
                <a:latin typeface="Courier New" panose="02070309020205020404" pitchFamily="49" charset="0"/>
                <a:ea typeface="宋体" panose="02010600030101010101" pitchFamily="2" charset="-122"/>
                <a:cs typeface="+mn-cs"/>
              </a:rPr>
              <a:t>子句的</a:t>
            </a:r>
            <a:r>
              <a:rPr lang="zh-CN" altLang="en-US" kern="1200" dirty="0">
                <a:latin typeface="+mn-lt"/>
                <a:ea typeface="宋体" panose="02010600030101010101" pitchFamily="2" charset="-122"/>
                <a:cs typeface="+mn-cs"/>
              </a:rPr>
              <a:t>结尾、循环体之前增加分号是常见错误，如下所示：</a:t>
            </a:r>
            <a:endParaRPr lang="en-US" altLang="en-US" kern="1200" dirty="0">
              <a:latin typeface="+mn-lt"/>
              <a:ea typeface="宋体" panose="02010600030101010101" pitchFamily="2" charset="-122"/>
              <a:cs typeface="+mn-cs"/>
            </a:endParaRPr>
          </a:p>
        </p:txBody>
      </p:sp>
      <p:sp>
        <p:nvSpPr>
          <p:cNvPr id="4915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32</a:t>
            </a:fld>
            <a:endParaRPr lang="en-US" altLang="en-US" sz="1400" dirty="0">
              <a:ea typeface="宋体" panose="02010600030101010101" pitchFamily="2" charset="-122"/>
            </a:endParaRPr>
          </a:p>
        </p:txBody>
      </p:sp>
      <p:sp>
        <p:nvSpPr>
          <p:cNvPr id="49157" name="Rectangle 6"/>
          <p:cNvSpPr/>
          <p:nvPr/>
        </p:nvSpPr>
        <p:spPr>
          <a:xfrm>
            <a:off x="838200" y="2019300"/>
            <a:ext cx="7181850" cy="1790700"/>
          </a:xfrm>
          <a:prstGeom prst="rect">
            <a:avLst/>
          </a:prstGeom>
          <a:noFill/>
          <a:ln w="9525">
            <a:noFill/>
          </a:ln>
        </p:spPr>
        <p:txBody>
          <a:bodyPr lIns="92075" tIns="46038" rIns="92075" bIns="46038"/>
          <a:lstStyle/>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for (</a:t>
            </a:r>
            <a:r>
              <a:rPr lang="en-US" altLang="zh-CN" b="1" dirty="0">
                <a:solidFill>
                  <a:srgbClr val="C00000"/>
                </a:solidFill>
                <a:latin typeface="Courier New" panose="02070309020205020404" pitchFamily="49" charset="0"/>
                <a:ea typeface="宋体" panose="02010600030101010101" pitchFamily="2" charset="-122"/>
              </a:rPr>
              <a:t>int i=0</a:t>
            </a:r>
            <a:r>
              <a:rPr lang="en-US" altLang="zh-CN" b="1" dirty="0">
                <a:solidFill>
                  <a:srgbClr val="000000"/>
                </a:solidFill>
                <a:latin typeface="Courier New" panose="02070309020205020404" pitchFamily="49" charset="0"/>
                <a:ea typeface="宋体" panose="02010600030101010101" pitchFamily="2" charset="-122"/>
              </a:rPr>
              <a:t>; i&lt;10; i++)</a:t>
            </a:r>
            <a:endParaRPr lang="en-US" altLang="zh-CN" b="1" dirty="0">
              <a:solidFill>
                <a:srgbClr val="FF0000"/>
              </a:solidFill>
              <a:latin typeface="Courier New" panose="02070309020205020404" pitchFamily="49" charset="0"/>
              <a:ea typeface="宋体" panose="02010600030101010101" pitchFamily="2" charset="-122"/>
            </a:endParaRP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  System.out.println("i is " + i);</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a:t>
            </a:r>
          </a:p>
        </p:txBody>
      </p:sp>
      <p:sp>
        <p:nvSpPr>
          <p:cNvPr id="12" name="矩形 11"/>
          <p:cNvSpPr/>
          <p:nvPr/>
        </p:nvSpPr>
        <p:spPr>
          <a:xfrm>
            <a:off x="6819900" y="3543300"/>
            <a:ext cx="2095500" cy="1181100"/>
          </a:xfrm>
          <a:prstGeom prst="rect">
            <a:avLst/>
          </a:prstGeom>
          <a:solidFill>
            <a:srgbClr val="FFFF00">
              <a:alpha val="16862"/>
            </a:srgbClr>
          </a:solidFill>
          <a:ln w="12700" cap="flat" cmpd="sng">
            <a:solidFill>
              <a:schemeClr val="tx1"/>
            </a:solidFill>
            <a:prstDash val="solid"/>
            <a:round/>
            <a:headEnd type="none" w="sm" len="sm"/>
            <a:tailEnd type="none" w="sm" len="sm"/>
          </a:ln>
        </p:spPr>
        <p:txBody>
          <a:bodyPr/>
          <a:lstStyle/>
          <a:p>
            <a:pPr algn="ctr"/>
            <a:r>
              <a:rPr lang="zh-CN" altLang="en-US" dirty="0">
                <a:latin typeface="华文楷体" panose="02010600040101010101" pitchFamily="2" charset="-122"/>
                <a:ea typeface="华文楷体" panose="02010600040101010101" pitchFamily="2" charset="-122"/>
              </a:rPr>
              <a:t>编译将出错</a:t>
            </a:r>
            <a:endParaRPr lang="en-US" altLang="zh-CN" dirty="0">
              <a:latin typeface="华文楷体" panose="02010600040101010101" pitchFamily="2" charset="-122"/>
              <a:ea typeface="华文楷体" panose="02010600040101010101" pitchFamily="2" charset="-122"/>
            </a:endParaRPr>
          </a:p>
          <a:p>
            <a:pPr algn="ctr"/>
            <a:r>
              <a:rPr lang="zh-CN" altLang="en-US" dirty="0">
                <a:latin typeface="华文楷体" panose="02010600040101010101" pitchFamily="2" charset="-122"/>
                <a:ea typeface="华文楷体" panose="02010600040101010101" pitchFamily="2" charset="-122"/>
              </a:rPr>
              <a:t>（语法错误）</a:t>
            </a:r>
            <a:endParaRPr lang="en-US" altLang="zh-CN" dirty="0">
              <a:latin typeface="华文楷体" panose="02010600040101010101" pitchFamily="2" charset="-122"/>
              <a:ea typeface="华文楷体" panose="02010600040101010101" pitchFamily="2" charset="-122"/>
            </a:endParaRPr>
          </a:p>
          <a:p>
            <a:pPr algn="ctr"/>
            <a:r>
              <a:rPr lang="en-US" altLang="zh-CN" sz="1800" dirty="0">
                <a:solidFill>
                  <a:srgbClr val="CC0099"/>
                </a:solidFill>
                <a:latin typeface="华文楷体" panose="02010600040101010101" pitchFamily="2" charset="-122"/>
                <a:ea typeface="华文楷体" panose="02010600040101010101" pitchFamily="2" charset="-122"/>
              </a:rPr>
              <a:t>Why? </a:t>
            </a:r>
            <a:r>
              <a:rPr lang="zh-CN" altLang="en-US" sz="1800" dirty="0">
                <a:solidFill>
                  <a:srgbClr val="CC0099"/>
                </a:solidFill>
                <a:latin typeface="华文楷体" panose="02010600040101010101" pitchFamily="2" charset="-122"/>
                <a:ea typeface="华文楷体" panose="02010600040101010101" pitchFamily="2" charset="-122"/>
              </a:rPr>
              <a:t>第</a:t>
            </a:r>
            <a:r>
              <a:rPr lang="en-US" altLang="zh-CN" sz="1800" dirty="0">
                <a:solidFill>
                  <a:srgbClr val="CC0099"/>
                </a:solidFill>
                <a:latin typeface="华文楷体" panose="02010600040101010101" pitchFamily="2" charset="-122"/>
                <a:ea typeface="华文楷体" panose="02010600040101010101" pitchFamily="2" charset="-122"/>
              </a:rPr>
              <a:t>6</a:t>
            </a:r>
            <a:r>
              <a:rPr lang="zh-CN" altLang="en-US" sz="1800" dirty="0">
                <a:solidFill>
                  <a:srgbClr val="CC0099"/>
                </a:solidFill>
                <a:latin typeface="华文楷体" panose="02010600040101010101" pitchFamily="2" charset="-122"/>
                <a:ea typeface="华文楷体" panose="02010600040101010101" pitchFamily="2" charset="-122"/>
              </a:rPr>
              <a:t>章解决</a:t>
            </a:r>
          </a:p>
        </p:txBody>
      </p:sp>
      <p:grpSp>
        <p:nvGrpSpPr>
          <p:cNvPr id="2" name="组合 15"/>
          <p:cNvGrpSpPr/>
          <p:nvPr/>
        </p:nvGrpSpPr>
        <p:grpSpPr>
          <a:xfrm>
            <a:off x="838200" y="4114800"/>
            <a:ext cx="7181850" cy="2133600"/>
            <a:chOff x="838200" y="4114800"/>
            <a:chExt cx="7181850" cy="2133600"/>
          </a:xfrm>
        </p:grpSpPr>
        <p:sp>
          <p:nvSpPr>
            <p:cNvPr id="49165" name="Rectangle 6"/>
            <p:cNvSpPr/>
            <p:nvPr/>
          </p:nvSpPr>
          <p:spPr>
            <a:xfrm>
              <a:off x="838200" y="4114800"/>
              <a:ext cx="7181850" cy="21336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pPr>
              <a:r>
                <a:rPr lang="zh-CN" altLang="en-US" b="1" dirty="0">
                  <a:solidFill>
                    <a:srgbClr val="000000"/>
                  </a:solidFill>
                  <a:latin typeface="Courier New" panose="02070309020205020404" pitchFamily="49" charset="0"/>
                  <a:ea typeface="宋体" panose="02010600030101010101" pitchFamily="2" charset="-122"/>
                </a:rPr>
                <a:t>等同于：</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for (</a:t>
              </a:r>
              <a:r>
                <a:rPr lang="en-US" altLang="zh-CN" b="1" dirty="0">
                  <a:solidFill>
                    <a:srgbClr val="C00000"/>
                  </a:solidFill>
                  <a:latin typeface="Courier New" panose="02070309020205020404" pitchFamily="49" charset="0"/>
                  <a:ea typeface="宋体" panose="02010600030101010101" pitchFamily="2" charset="-122"/>
                </a:rPr>
                <a:t>int i=0</a:t>
              </a:r>
              <a:r>
                <a:rPr lang="en-US" altLang="zh-CN" b="1" dirty="0">
                  <a:solidFill>
                    <a:srgbClr val="000000"/>
                  </a:solidFill>
                  <a:latin typeface="Courier New" panose="02070309020205020404" pitchFamily="49" charset="0"/>
                  <a:ea typeface="宋体" panose="02010600030101010101" pitchFamily="2" charset="-122"/>
                </a:rPr>
                <a:t>; i&lt;10; i++) </a:t>
              </a:r>
              <a:r>
                <a:rPr lang="en-US" altLang="zh-CN" b="1" dirty="0">
                  <a:solidFill>
                    <a:srgbClr val="FF0000"/>
                  </a:solidFill>
                  <a:latin typeface="Courier New" panose="02070309020205020404" pitchFamily="49" charset="0"/>
                  <a:ea typeface="宋体" panose="02010600030101010101" pitchFamily="2" charset="-122"/>
                </a:rPr>
                <a:t>{ };</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  System.out.println("i is " + i);</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a:t>
              </a:r>
            </a:p>
          </p:txBody>
        </p:sp>
        <p:sp>
          <p:nvSpPr>
            <p:cNvPr id="49166" name="矩形 12"/>
            <p:cNvSpPr/>
            <p:nvPr/>
          </p:nvSpPr>
          <p:spPr>
            <a:xfrm>
              <a:off x="5905500" y="4572000"/>
              <a:ext cx="618672" cy="419100"/>
            </a:xfrm>
            <a:prstGeom prst="rect">
              <a:avLst/>
            </a:prstGeom>
            <a:solidFill>
              <a:srgbClr val="FFC000">
                <a:alpha val="29019"/>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grpSp>
        <p:nvGrpSpPr>
          <p:cNvPr id="3" name="组合 14"/>
          <p:cNvGrpSpPr/>
          <p:nvPr/>
        </p:nvGrpSpPr>
        <p:grpSpPr>
          <a:xfrm>
            <a:off x="5638800" y="1790700"/>
            <a:ext cx="2362200" cy="728663"/>
            <a:chOff x="6553200" y="1752600"/>
            <a:chExt cx="2362200" cy="728365"/>
          </a:xfrm>
        </p:grpSpPr>
        <p:grpSp>
          <p:nvGrpSpPr>
            <p:cNvPr id="49161" name="组合 8"/>
            <p:cNvGrpSpPr/>
            <p:nvPr/>
          </p:nvGrpSpPr>
          <p:grpSpPr>
            <a:xfrm>
              <a:off x="6934199" y="1752600"/>
              <a:ext cx="1981201" cy="461733"/>
              <a:chOff x="5981699" y="2412500"/>
              <a:chExt cx="1981201" cy="401251"/>
            </a:xfrm>
          </p:grpSpPr>
          <p:sp>
            <p:nvSpPr>
              <p:cNvPr id="49163" name="Text Box 4"/>
              <p:cNvSpPr txBox="1"/>
              <p:nvPr/>
            </p:nvSpPr>
            <p:spPr>
              <a:xfrm>
                <a:off x="7002462" y="2412500"/>
                <a:ext cx="960438" cy="401251"/>
              </a:xfrm>
              <a:prstGeom prst="rect">
                <a:avLst/>
              </a:prstGeom>
              <a:noFill/>
              <a:ln w="12700" cap="flat" cmpd="sng">
                <a:solidFill>
                  <a:srgbClr val="FF0000"/>
                </a:solidFill>
                <a:prstDash val="solid"/>
                <a:miter/>
                <a:headEnd type="none" w="sm" len="sm"/>
                <a:tailEnd type="none" w="sm" len="sm"/>
              </a:ln>
            </p:spPr>
            <p:txBody>
              <a:bodyPr>
                <a:spAutoFit/>
              </a:bodyPr>
              <a:lstStyle/>
              <a:p>
                <a:pPr algn="ctr">
                  <a:spcBef>
                    <a:spcPct val="50000"/>
                  </a:spcBef>
                </a:pPr>
                <a:r>
                  <a:rPr lang="zh-CN" altLang="en-US" dirty="0">
                    <a:latin typeface="华文楷体" panose="02010600040101010101" pitchFamily="2" charset="-122"/>
                    <a:ea typeface="华文楷体" panose="02010600040101010101" pitchFamily="2" charset="-122"/>
                  </a:rPr>
                  <a:t>错误</a:t>
                </a:r>
                <a:endParaRPr lang="en-US" altLang="en-US" dirty="0">
                  <a:latin typeface="华文楷体" panose="02010600040101010101" pitchFamily="2" charset="-122"/>
                  <a:ea typeface="华文楷体" panose="02010600040101010101" pitchFamily="2" charset="-122"/>
                </a:endParaRPr>
              </a:p>
            </p:txBody>
          </p:sp>
          <p:sp>
            <p:nvSpPr>
              <p:cNvPr id="49164" name="Line 5"/>
              <p:cNvSpPr/>
              <p:nvPr/>
            </p:nvSpPr>
            <p:spPr>
              <a:xfrm flipH="1">
                <a:off x="5981699" y="2615264"/>
                <a:ext cx="996950" cy="165371"/>
              </a:xfrm>
              <a:prstGeom prst="line">
                <a:avLst/>
              </a:prstGeom>
              <a:ln w="12700" cap="flat" cmpd="sng">
                <a:solidFill>
                  <a:srgbClr val="FF0000"/>
                </a:solidFill>
                <a:prstDash val="solid"/>
                <a:headEnd type="none" w="sm" len="sm"/>
                <a:tailEnd type="triangle" w="sm" len="sm"/>
              </a:ln>
            </p:spPr>
          </p:sp>
        </p:grpSp>
        <p:sp>
          <p:nvSpPr>
            <p:cNvPr id="49162" name="TextBox 13"/>
            <p:cNvSpPr txBox="1"/>
            <p:nvPr/>
          </p:nvSpPr>
          <p:spPr>
            <a:xfrm>
              <a:off x="6553200" y="2019300"/>
              <a:ext cx="369012" cy="461665"/>
            </a:xfrm>
            <a:prstGeom prst="rect">
              <a:avLst/>
            </a:prstGeom>
            <a:noFill/>
            <a:ln w="9525">
              <a:noFill/>
            </a:ln>
          </p:spPr>
          <p:txBody>
            <a:bodyPr wrap="none">
              <a:spAutoFit/>
            </a:bodyPr>
            <a:lstStyle/>
            <a:p>
              <a:r>
                <a:rPr lang="en-US" altLang="zh-CN" b="1" dirty="0">
                  <a:solidFill>
                    <a:srgbClr val="FF0000"/>
                  </a:solidFill>
                  <a:latin typeface="Courier New" panose="02070309020205020404" pitchFamily="49"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注意</a:t>
            </a:r>
            <a:endParaRPr lang="zh-CN" altLang="en-US" kern="1200" dirty="0">
              <a:solidFill>
                <a:schemeClr val="tx1"/>
              </a:solidFill>
              <a:latin typeface="Courier New" panose="02070309020205020404" pitchFamily="49" charset="0"/>
              <a:ea typeface="宋体" panose="02010600030101010101" pitchFamily="2" charset="-122"/>
              <a:cs typeface="+mj-cs"/>
            </a:endParaRPr>
          </a:p>
        </p:txBody>
      </p:sp>
      <p:sp>
        <p:nvSpPr>
          <p:cNvPr id="50179"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pPr>
            <a:r>
              <a:rPr lang="zh-CN" altLang="en-US" kern="1200" dirty="0">
                <a:latin typeface="+mn-lt"/>
                <a:ea typeface="宋体" panose="02010600030101010101" pitchFamily="2" charset="-122"/>
                <a:cs typeface="+mn-cs"/>
              </a:rPr>
              <a:t> 在</a:t>
            </a:r>
            <a:r>
              <a:rPr lang="en-US" altLang="zh-CN" b="1" kern="1200" dirty="0">
                <a:latin typeface="Courier New" panose="02070309020205020404" pitchFamily="49" charset="0"/>
                <a:ea typeface="宋体" panose="02010600030101010101" pitchFamily="2" charset="-122"/>
                <a:cs typeface="+mn-cs"/>
              </a:rPr>
              <a:t>for</a:t>
            </a:r>
            <a:r>
              <a:rPr lang="zh-CN" altLang="en-US" kern="1200" dirty="0">
                <a:latin typeface="Courier New" panose="02070309020205020404" pitchFamily="49" charset="0"/>
                <a:ea typeface="宋体" panose="02010600030101010101" pitchFamily="2" charset="-122"/>
                <a:cs typeface="+mn-cs"/>
              </a:rPr>
              <a:t>子句的</a:t>
            </a:r>
            <a:r>
              <a:rPr lang="zh-CN" altLang="en-US" kern="1200" dirty="0">
                <a:latin typeface="+mn-lt"/>
                <a:ea typeface="宋体" panose="02010600030101010101" pitchFamily="2" charset="-122"/>
                <a:cs typeface="+mn-cs"/>
              </a:rPr>
              <a:t>结尾、循环体之前增加分号是常见错误，如下所示：</a:t>
            </a:r>
            <a:endParaRPr lang="en-US" altLang="en-US" kern="1200" dirty="0">
              <a:latin typeface="+mn-lt"/>
              <a:ea typeface="宋体" panose="02010600030101010101" pitchFamily="2" charset="-122"/>
              <a:cs typeface="+mn-cs"/>
            </a:endParaRPr>
          </a:p>
        </p:txBody>
      </p:sp>
      <p:sp>
        <p:nvSpPr>
          <p:cNvPr id="5018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33</a:t>
            </a:fld>
            <a:endParaRPr lang="en-US" altLang="en-US" sz="1400" dirty="0">
              <a:ea typeface="宋体" panose="02010600030101010101" pitchFamily="2" charset="-122"/>
            </a:endParaRPr>
          </a:p>
        </p:txBody>
      </p:sp>
      <p:sp>
        <p:nvSpPr>
          <p:cNvPr id="50181" name="Rectangle 6"/>
          <p:cNvSpPr/>
          <p:nvPr/>
        </p:nvSpPr>
        <p:spPr>
          <a:xfrm>
            <a:off x="838200" y="1943100"/>
            <a:ext cx="7181850" cy="2208213"/>
          </a:xfrm>
          <a:prstGeom prst="rect">
            <a:avLst/>
          </a:prstGeom>
          <a:noFill/>
          <a:ln w="9525">
            <a:noFill/>
          </a:ln>
        </p:spPr>
        <p:txBody>
          <a:bodyPr lIns="92075" tIns="46038" rIns="92075" bIns="46038"/>
          <a:lstStyle/>
          <a:p>
            <a:pPr lvl="1">
              <a:spcBef>
                <a:spcPct val="20000"/>
              </a:spcBef>
              <a:buClr>
                <a:schemeClr val="tx2"/>
              </a:buClr>
              <a:buSzPct val="75000"/>
              <a:buFont typeface="Monotype Sorts" pitchFamily="2" charset="2"/>
            </a:pPr>
            <a:r>
              <a:rPr lang="en-US" altLang="zh-CN" b="1" dirty="0">
                <a:solidFill>
                  <a:srgbClr val="C00000"/>
                </a:solidFill>
                <a:latin typeface="Courier New" panose="02070309020205020404" pitchFamily="49" charset="0"/>
                <a:ea typeface="宋体" panose="02010600030101010101" pitchFamily="2" charset="-122"/>
              </a:rPr>
              <a:t>int i; </a:t>
            </a:r>
            <a:r>
              <a:rPr lang="en-US" altLang="zh-CN" sz="2000" b="1" dirty="0">
                <a:solidFill>
                  <a:srgbClr val="008000"/>
                </a:solidFill>
                <a:latin typeface="Courier New" panose="02070309020205020404" pitchFamily="49" charset="0"/>
                <a:ea typeface="宋体" panose="02010600030101010101" pitchFamily="2" charset="-122"/>
              </a:rPr>
              <a:t>//i</a:t>
            </a:r>
            <a:r>
              <a:rPr lang="zh-CN" altLang="en-US" sz="2000" b="1" dirty="0">
                <a:solidFill>
                  <a:srgbClr val="008000"/>
                </a:solidFill>
                <a:latin typeface="Courier New" panose="02070309020205020404" pitchFamily="49" charset="0"/>
                <a:ea typeface="宋体" panose="02010600030101010101" pitchFamily="2" charset="-122"/>
              </a:rPr>
              <a:t>的声明在循环之前</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for (i=0; i&lt;10; i++)</a:t>
            </a:r>
            <a:endParaRPr lang="en-US" altLang="zh-CN" b="1" dirty="0">
              <a:solidFill>
                <a:srgbClr val="FF0000"/>
              </a:solidFill>
              <a:latin typeface="Courier New" panose="02070309020205020404" pitchFamily="49" charset="0"/>
              <a:ea typeface="宋体" panose="02010600030101010101" pitchFamily="2" charset="-122"/>
            </a:endParaRP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  System.out.println("i is " + i);</a:t>
            </a:r>
          </a:p>
          <a:p>
            <a:pPr lvl="1">
              <a:spcBef>
                <a:spcPct val="20000"/>
              </a:spcBef>
              <a:buClr>
                <a:schemeClr val="tx2"/>
              </a:buClr>
              <a:buSzPct val="75000"/>
              <a:buFont typeface="Monotype Sorts" pitchFamily="2" charset="2"/>
            </a:pPr>
            <a:r>
              <a:rPr lang="en-US" altLang="zh-CN" b="1" dirty="0">
                <a:solidFill>
                  <a:srgbClr val="000000"/>
                </a:solidFill>
                <a:latin typeface="Courier New" panose="02070309020205020404" pitchFamily="49" charset="0"/>
                <a:ea typeface="宋体" panose="02010600030101010101" pitchFamily="2" charset="-122"/>
              </a:rPr>
              <a:t>}</a:t>
            </a:r>
          </a:p>
        </p:txBody>
      </p:sp>
      <p:sp>
        <p:nvSpPr>
          <p:cNvPr id="8" name="矩形 7"/>
          <p:cNvSpPr/>
          <p:nvPr/>
        </p:nvSpPr>
        <p:spPr>
          <a:xfrm>
            <a:off x="5829300" y="3962400"/>
            <a:ext cx="2628900" cy="419100"/>
          </a:xfrm>
          <a:prstGeom prst="rect">
            <a:avLst/>
          </a:prstGeom>
          <a:solidFill>
            <a:srgbClr val="FFFF00">
              <a:alpha val="16862"/>
            </a:srgbClr>
          </a:solidFill>
          <a:ln w="12700" cap="flat" cmpd="sng">
            <a:solidFill>
              <a:schemeClr val="tx1"/>
            </a:solidFill>
            <a:prstDash val="solid"/>
            <a:round/>
            <a:headEnd type="none" w="sm" len="sm"/>
            <a:tailEnd type="none" w="sm" len="sm"/>
          </a:ln>
        </p:spPr>
        <p:txBody>
          <a:bodyPr anchor="ctr" anchorCtr="1"/>
          <a:lstStyle/>
          <a:p>
            <a:r>
              <a:rPr lang="zh-CN" altLang="en-US" sz="2000" dirty="0">
                <a:latin typeface="华文楷体" panose="02010600040101010101" pitchFamily="2" charset="-122"/>
                <a:ea typeface="华文楷体" panose="02010600040101010101" pitchFamily="2" charset="-122"/>
              </a:rPr>
              <a:t>输出结果：</a:t>
            </a:r>
            <a:r>
              <a:rPr lang="en-US" altLang="zh-CN" sz="2000" b="1" dirty="0">
                <a:solidFill>
                  <a:srgbClr val="000000"/>
                </a:solidFill>
                <a:latin typeface="Courier New" panose="02070309020205020404" pitchFamily="49" charset="0"/>
                <a:ea typeface="宋体" panose="02010600030101010101" pitchFamily="2" charset="-122"/>
              </a:rPr>
              <a:t>i is 10</a:t>
            </a:r>
            <a:endParaRPr lang="zh-CN" altLang="en-US" sz="2000" dirty="0">
              <a:latin typeface="Times New Roman" panose="02020603050405020304" pitchFamily="18" charset="0"/>
              <a:ea typeface="宋体" panose="02010600030101010101" pitchFamily="2" charset="-122"/>
            </a:endParaRPr>
          </a:p>
        </p:txBody>
      </p:sp>
      <p:grpSp>
        <p:nvGrpSpPr>
          <p:cNvPr id="2" name="组合 10"/>
          <p:cNvGrpSpPr/>
          <p:nvPr/>
        </p:nvGrpSpPr>
        <p:grpSpPr>
          <a:xfrm>
            <a:off x="4876800" y="2019300"/>
            <a:ext cx="3186113" cy="842963"/>
            <a:chOff x="4926888" y="2476500"/>
            <a:chExt cx="3186113" cy="842665"/>
          </a:xfrm>
        </p:grpSpPr>
        <p:grpSp>
          <p:nvGrpSpPr>
            <p:cNvPr id="50193" name="组合 8"/>
            <p:cNvGrpSpPr/>
            <p:nvPr/>
          </p:nvGrpSpPr>
          <p:grpSpPr>
            <a:xfrm>
              <a:off x="5193586" y="2476500"/>
              <a:ext cx="2919415" cy="571502"/>
              <a:chOff x="4866561" y="2681293"/>
              <a:chExt cx="2919415" cy="496715"/>
            </a:xfrm>
          </p:grpSpPr>
          <p:sp>
            <p:nvSpPr>
              <p:cNvPr id="50195" name="Text Box 4"/>
              <p:cNvSpPr txBox="1"/>
              <p:nvPr/>
            </p:nvSpPr>
            <p:spPr>
              <a:xfrm>
                <a:off x="6352463" y="2681293"/>
                <a:ext cx="1433513" cy="401251"/>
              </a:xfrm>
              <a:prstGeom prst="rect">
                <a:avLst/>
              </a:prstGeom>
              <a:noFill/>
              <a:ln w="12700" cap="flat" cmpd="sng">
                <a:solidFill>
                  <a:srgbClr val="FF0000"/>
                </a:solidFill>
                <a:prstDash val="solid"/>
                <a:miter/>
                <a:headEnd type="none" w="sm" len="sm"/>
                <a:tailEnd type="none" w="sm" len="sm"/>
              </a:ln>
            </p:spPr>
            <p:txBody>
              <a:bodyPr>
                <a:spAutoFit/>
              </a:bodyPr>
              <a:lstStyle/>
              <a:p>
                <a:pPr algn="ctr">
                  <a:spcBef>
                    <a:spcPct val="50000"/>
                  </a:spcBef>
                </a:pPr>
                <a:r>
                  <a:rPr lang="zh-CN" altLang="en-US" dirty="0">
                    <a:latin typeface="华文楷体" panose="02010600040101010101" pitchFamily="2" charset="-122"/>
                    <a:ea typeface="华文楷体" panose="02010600040101010101" pitchFamily="2" charset="-122"/>
                  </a:rPr>
                  <a:t>逻辑错误</a:t>
                </a:r>
                <a:endParaRPr lang="en-US" altLang="en-US" dirty="0">
                  <a:latin typeface="华文楷体" panose="02010600040101010101" pitchFamily="2" charset="-122"/>
                  <a:ea typeface="华文楷体" panose="02010600040101010101" pitchFamily="2" charset="-122"/>
                </a:endParaRPr>
              </a:p>
            </p:txBody>
          </p:sp>
          <p:sp>
            <p:nvSpPr>
              <p:cNvPr id="50196" name="Line 5"/>
              <p:cNvSpPr/>
              <p:nvPr/>
            </p:nvSpPr>
            <p:spPr>
              <a:xfrm flipH="1">
                <a:off x="4866561" y="2913094"/>
                <a:ext cx="1485901" cy="264914"/>
              </a:xfrm>
              <a:prstGeom prst="line">
                <a:avLst/>
              </a:prstGeom>
              <a:ln w="12700" cap="flat" cmpd="sng">
                <a:solidFill>
                  <a:srgbClr val="FF0000"/>
                </a:solidFill>
                <a:prstDash val="solid"/>
                <a:headEnd type="none" w="sm" len="sm"/>
                <a:tailEnd type="triangle" w="sm" len="sm"/>
              </a:ln>
            </p:spPr>
          </p:sp>
        </p:grpSp>
        <p:sp>
          <p:nvSpPr>
            <p:cNvPr id="50194" name="TextBox 9"/>
            <p:cNvSpPr txBox="1"/>
            <p:nvPr/>
          </p:nvSpPr>
          <p:spPr>
            <a:xfrm>
              <a:off x="4926888" y="2857500"/>
              <a:ext cx="369012" cy="461665"/>
            </a:xfrm>
            <a:prstGeom prst="rect">
              <a:avLst/>
            </a:prstGeom>
            <a:noFill/>
            <a:ln w="9525">
              <a:noFill/>
            </a:ln>
          </p:spPr>
          <p:txBody>
            <a:bodyPr wrap="none">
              <a:spAutoFit/>
            </a:bodyPr>
            <a:lstStyle/>
            <a:p>
              <a:r>
                <a:rPr lang="en-US" altLang="zh-CN" b="1" dirty="0">
                  <a:solidFill>
                    <a:srgbClr val="FF0000"/>
                  </a:solidFill>
                  <a:latin typeface="Courier New" panose="02070309020205020404" pitchFamily="49"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pSp>
      <p:grpSp>
        <p:nvGrpSpPr>
          <p:cNvPr id="50184" name="组合 14"/>
          <p:cNvGrpSpPr/>
          <p:nvPr/>
        </p:nvGrpSpPr>
        <p:grpSpPr>
          <a:xfrm>
            <a:off x="1257300" y="5486400"/>
            <a:ext cx="6564313" cy="457200"/>
            <a:chOff x="1257300" y="5486400"/>
            <a:chExt cx="6338969" cy="457200"/>
          </a:xfrm>
        </p:grpSpPr>
        <p:sp>
          <p:nvSpPr>
            <p:cNvPr id="50191" name="矩形 12"/>
            <p:cNvSpPr/>
            <p:nvPr/>
          </p:nvSpPr>
          <p:spPr>
            <a:xfrm>
              <a:off x="1257300" y="5486400"/>
              <a:ext cx="304800" cy="4572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50192" name="矩形 13"/>
            <p:cNvSpPr/>
            <p:nvPr/>
          </p:nvSpPr>
          <p:spPr>
            <a:xfrm>
              <a:off x="7291469" y="5486400"/>
              <a:ext cx="304800" cy="4572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grpSp>
        <p:nvGrpSpPr>
          <p:cNvPr id="5" name="组合 16"/>
          <p:cNvGrpSpPr/>
          <p:nvPr/>
        </p:nvGrpSpPr>
        <p:grpSpPr>
          <a:xfrm>
            <a:off x="838200" y="4267200"/>
            <a:ext cx="7581900" cy="2208213"/>
            <a:chOff x="838200" y="4305300"/>
            <a:chExt cx="7581900" cy="2208213"/>
          </a:xfrm>
        </p:grpSpPr>
        <p:sp>
          <p:nvSpPr>
            <p:cNvPr id="50189" name="Rectangle 6"/>
            <p:cNvSpPr/>
            <p:nvPr/>
          </p:nvSpPr>
          <p:spPr>
            <a:xfrm>
              <a:off x="838200" y="4305300"/>
              <a:ext cx="7581900" cy="2208213"/>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buNone/>
              </a:pPr>
              <a:r>
                <a:rPr lang="zh-CN" altLang="en-US" b="1" dirty="0">
                  <a:solidFill>
                    <a:srgbClr val="000000"/>
                  </a:solidFill>
                  <a:latin typeface="Courier New" panose="02070309020205020404" pitchFamily="49" charset="0"/>
                  <a:ea typeface="宋体" panose="02010600030101010101" pitchFamily="2" charset="-122"/>
                </a:rPr>
                <a:t>等同于：</a:t>
              </a:r>
            </a:p>
            <a:p>
              <a:pPr lvl="1">
                <a:spcBef>
                  <a:spcPct val="20000"/>
                </a:spcBef>
                <a:buClr>
                  <a:schemeClr val="tx2"/>
                </a:buClr>
                <a:buSzPct val="75000"/>
                <a:buFont typeface="Monotype Sorts" pitchFamily="2" charset="2"/>
                <a:buNone/>
              </a:pPr>
              <a:r>
                <a:rPr lang="en-US" altLang="zh-CN" b="1" dirty="0">
                  <a:solidFill>
                    <a:srgbClr val="C00000"/>
                  </a:solidFill>
                  <a:latin typeface="Courier New" panose="02070309020205020404" pitchFamily="49" charset="0"/>
                  <a:ea typeface="宋体" panose="02010600030101010101" pitchFamily="2" charset="-122"/>
                </a:rPr>
                <a:t>int i; </a:t>
              </a:r>
              <a:r>
                <a:rPr lang="en-US" altLang="zh-CN" sz="2000" b="1" dirty="0">
                  <a:solidFill>
                    <a:srgbClr val="008000"/>
                  </a:solidFill>
                  <a:latin typeface="Courier New" panose="02070309020205020404" pitchFamily="49" charset="0"/>
                  <a:ea typeface="宋体" panose="02010600030101010101" pitchFamily="2" charset="-122"/>
                </a:rPr>
                <a:t>//i</a:t>
              </a:r>
              <a:r>
                <a:rPr lang="zh-CN" altLang="en-US" sz="2000" b="1" dirty="0">
                  <a:solidFill>
                    <a:srgbClr val="008000"/>
                  </a:solidFill>
                  <a:latin typeface="Courier New" panose="02070309020205020404" pitchFamily="49" charset="0"/>
                  <a:ea typeface="宋体" panose="02010600030101010101" pitchFamily="2" charset="-122"/>
                </a:rPr>
                <a:t>的声明在循环之前</a:t>
              </a:r>
            </a:p>
            <a:p>
              <a:pPr lvl="1">
                <a:spcBef>
                  <a:spcPct val="20000"/>
                </a:spcBef>
                <a:buClr>
                  <a:schemeClr val="tx2"/>
                </a:buClr>
                <a:buSzPct val="75000"/>
                <a:buFont typeface="Monotype Sorts" pitchFamily="2" charset="2"/>
                <a:buNone/>
              </a:pPr>
              <a:r>
                <a:rPr lang="en-US" altLang="zh-CN" b="1" dirty="0">
                  <a:solidFill>
                    <a:srgbClr val="000000"/>
                  </a:solidFill>
                  <a:latin typeface="Courier New" panose="02070309020205020404" pitchFamily="49" charset="0"/>
                  <a:ea typeface="宋体" panose="02010600030101010101" pitchFamily="2" charset="-122"/>
                </a:rPr>
                <a:t>for (i=0; i&lt;10; i++) </a:t>
              </a:r>
              <a:r>
                <a:rPr lang="en-US" altLang="zh-CN" b="1" dirty="0">
                  <a:solidFill>
                    <a:srgbClr val="FF0000"/>
                  </a:solidFill>
                  <a:latin typeface="Courier New" panose="02070309020205020404" pitchFamily="49" charset="0"/>
                  <a:ea typeface="宋体" panose="02010600030101010101" pitchFamily="2" charset="-122"/>
                </a:rPr>
                <a:t>{ }; </a:t>
              </a:r>
              <a:r>
                <a:rPr lang="en-US" altLang="zh-CN" sz="2000" b="1" dirty="0">
                  <a:solidFill>
                    <a:srgbClr val="008000"/>
                  </a:solidFill>
                  <a:latin typeface="Courier New" panose="02070309020205020404" pitchFamily="49" charset="0"/>
                  <a:ea typeface="宋体" panose="02010600030101010101" pitchFamily="2" charset="-122"/>
                </a:rPr>
                <a:t>//</a:t>
              </a:r>
              <a:r>
                <a:rPr lang="zh-CN" altLang="en-US" sz="2000" b="1" dirty="0">
                  <a:solidFill>
                    <a:srgbClr val="008000"/>
                  </a:solidFill>
                  <a:latin typeface="Courier New" panose="02070309020205020404" pitchFamily="49" charset="0"/>
                  <a:ea typeface="宋体" panose="02010600030101010101" pitchFamily="2" charset="-122"/>
                </a:rPr>
                <a:t>循环此行结束！</a:t>
              </a:r>
            </a:p>
            <a:p>
              <a:pPr lvl="1">
                <a:spcBef>
                  <a:spcPct val="20000"/>
                </a:spcBef>
                <a:buClr>
                  <a:schemeClr val="tx2"/>
                </a:buClr>
                <a:buSzPct val="75000"/>
                <a:buFont typeface="Monotype Sorts" pitchFamily="2" charset="2"/>
                <a:buNone/>
              </a:pPr>
              <a:r>
                <a:rPr lang="en-US" altLang="zh-CN" b="1" dirty="0">
                  <a:solidFill>
                    <a:srgbClr val="000000"/>
                  </a:solidFill>
                  <a:latin typeface="Courier New" panose="02070309020205020404" pitchFamily="49" charset="0"/>
                  <a:ea typeface="宋体" panose="02010600030101010101" pitchFamily="2" charset="-122"/>
                </a:rPr>
                <a:t>{ System.out.println("i is " + i); }</a:t>
              </a:r>
            </a:p>
          </p:txBody>
        </p:sp>
        <p:sp>
          <p:nvSpPr>
            <p:cNvPr id="50190" name="矩形 15"/>
            <p:cNvSpPr/>
            <p:nvPr/>
          </p:nvSpPr>
          <p:spPr>
            <a:xfrm>
              <a:off x="5196114" y="5181600"/>
              <a:ext cx="571500" cy="4191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grpSp>
        <p:nvGrpSpPr>
          <p:cNvPr id="6" name="组合 19"/>
          <p:cNvGrpSpPr/>
          <p:nvPr/>
        </p:nvGrpSpPr>
        <p:grpSpPr>
          <a:xfrm>
            <a:off x="1257300" y="5562600"/>
            <a:ext cx="6743700" cy="495300"/>
            <a:chOff x="1257300" y="5562600"/>
            <a:chExt cx="6743700" cy="495300"/>
          </a:xfrm>
        </p:grpSpPr>
        <p:sp>
          <p:nvSpPr>
            <p:cNvPr id="50187" name="矩形 17"/>
            <p:cNvSpPr/>
            <p:nvPr/>
          </p:nvSpPr>
          <p:spPr>
            <a:xfrm>
              <a:off x="1257300" y="5562600"/>
              <a:ext cx="381000" cy="4953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50188" name="矩形 18"/>
            <p:cNvSpPr/>
            <p:nvPr/>
          </p:nvSpPr>
          <p:spPr>
            <a:xfrm>
              <a:off x="7620000" y="5562600"/>
              <a:ext cx="381000" cy="4953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注意</a:t>
            </a:r>
            <a:endParaRPr lang="zh-CN" altLang="en-US" kern="1200" dirty="0">
              <a:solidFill>
                <a:schemeClr val="tx1"/>
              </a:solidFill>
              <a:latin typeface="Courier New" panose="02070309020205020404" pitchFamily="49" charset="0"/>
              <a:ea typeface="宋体" panose="02010600030101010101" pitchFamily="2" charset="-122"/>
              <a:cs typeface="+mj-cs"/>
            </a:endParaRPr>
          </a:p>
        </p:txBody>
      </p:sp>
      <p:sp>
        <p:nvSpPr>
          <p:cNvPr id="51203"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zh-CN" altLang="en-US" sz="2400" kern="1200" dirty="0">
                <a:latin typeface="+mn-lt"/>
                <a:ea typeface="宋体" panose="02010600030101010101" pitchFamily="2" charset="-122"/>
                <a:cs typeface="+mn-cs"/>
              </a:rPr>
              <a:t>类似的，下面的循环也是错误的</a:t>
            </a:r>
            <a:r>
              <a:rPr lang="en-US" altLang="en-US" sz="2400" kern="1200" dirty="0">
                <a:latin typeface="+mn-lt"/>
                <a:ea typeface="宋体" panose="02010600030101010101" pitchFamily="2" charset="-122"/>
                <a:cs typeface="+mn-cs"/>
              </a:rPr>
              <a:t>:</a:t>
            </a:r>
          </a:p>
          <a:p>
            <a:pPr marL="400050" lvl="1" indent="0" eaLnBrk="1" hangingPunct="1">
              <a:lnSpc>
                <a:spcPct val="90000"/>
              </a:lnSpc>
              <a:spcBef>
                <a:spcPct val="0"/>
              </a:spcBef>
              <a:buFont typeface="Monotype Sorts" pitchFamily="2" charset="2"/>
              <a:buNone/>
            </a:pPr>
            <a:r>
              <a:rPr lang="en-US" altLang="en-US" sz="2200" b="1" kern="1200" dirty="0">
                <a:latin typeface="Courier New" panose="02070309020205020404" pitchFamily="49" charset="0"/>
                <a:ea typeface="宋体" panose="02010600030101010101" pitchFamily="2" charset="-122"/>
                <a:cs typeface="+mn-cs"/>
              </a:rPr>
              <a:t>int i=0; </a:t>
            </a:r>
          </a:p>
          <a:p>
            <a:pPr marL="400050" lvl="1" indent="0" eaLnBrk="1" hangingPunct="1">
              <a:lnSpc>
                <a:spcPct val="90000"/>
              </a:lnSpc>
              <a:spcBef>
                <a:spcPct val="0"/>
              </a:spcBef>
              <a:buFont typeface="Monotype Sorts" pitchFamily="2" charset="2"/>
              <a:buNone/>
            </a:pPr>
            <a:r>
              <a:rPr lang="en-US" altLang="en-US" sz="2200" b="1" kern="1200" dirty="0">
                <a:latin typeface="Courier New" panose="02070309020205020404" pitchFamily="49" charset="0"/>
                <a:ea typeface="宋体" panose="02010600030101010101" pitchFamily="2" charset="-122"/>
                <a:cs typeface="+mn-cs"/>
              </a:rPr>
              <a:t>while (i &lt; 10)</a:t>
            </a:r>
            <a:r>
              <a:rPr lang="en-US" altLang="en-US" sz="2200" b="1" kern="1200" dirty="0">
                <a:solidFill>
                  <a:srgbClr val="FF0000"/>
                </a:solidFill>
                <a:latin typeface="Courier New" panose="02070309020205020404" pitchFamily="49" charset="0"/>
                <a:ea typeface="宋体" panose="02010600030101010101" pitchFamily="2" charset="-122"/>
                <a:cs typeface="+mn-cs"/>
              </a:rPr>
              <a:t>;</a:t>
            </a:r>
          </a:p>
          <a:p>
            <a:pPr marL="400050" lvl="1" indent="0" eaLnBrk="1" hangingPunct="1">
              <a:lnSpc>
                <a:spcPct val="90000"/>
              </a:lnSpc>
              <a:spcBef>
                <a:spcPct val="0"/>
              </a:spcBef>
              <a:buFont typeface="Monotype Sorts" pitchFamily="2" charset="2"/>
              <a:buNone/>
            </a:pPr>
            <a:r>
              <a:rPr lang="en-US" altLang="en-US" sz="2200" b="1" kern="1200" dirty="0">
                <a:latin typeface="Courier New" panose="02070309020205020404" pitchFamily="49" charset="0"/>
                <a:ea typeface="宋体" panose="02010600030101010101" pitchFamily="2" charset="-122"/>
                <a:cs typeface="+mn-cs"/>
              </a:rPr>
              <a:t>{</a:t>
            </a:r>
          </a:p>
          <a:p>
            <a:pPr marL="400050" lvl="1" indent="0" eaLnBrk="1" hangingPunct="1">
              <a:lnSpc>
                <a:spcPct val="90000"/>
              </a:lnSpc>
              <a:spcBef>
                <a:spcPct val="0"/>
              </a:spcBef>
              <a:buFont typeface="Monotype Sorts" pitchFamily="2" charset="2"/>
              <a:buNone/>
            </a:pPr>
            <a:r>
              <a:rPr lang="en-US" altLang="en-US" sz="2200" b="1" kern="1200" dirty="0">
                <a:latin typeface="Courier New" panose="02070309020205020404" pitchFamily="49" charset="0"/>
                <a:ea typeface="宋体" panose="02010600030101010101" pitchFamily="2" charset="-122"/>
                <a:cs typeface="+mn-cs"/>
              </a:rPr>
              <a:t>  System.out.println("i is " + i);</a:t>
            </a:r>
          </a:p>
          <a:p>
            <a:pPr marL="400050" lvl="1" indent="0" eaLnBrk="1" hangingPunct="1">
              <a:lnSpc>
                <a:spcPct val="90000"/>
              </a:lnSpc>
              <a:spcBef>
                <a:spcPct val="0"/>
              </a:spcBef>
              <a:buFont typeface="Monotype Sorts" pitchFamily="2" charset="2"/>
              <a:buNone/>
            </a:pPr>
            <a:r>
              <a:rPr lang="en-US" altLang="en-US" sz="2200" b="1" kern="1200" dirty="0">
                <a:latin typeface="Courier New" panose="02070309020205020404" pitchFamily="49" charset="0"/>
                <a:ea typeface="宋体" panose="02010600030101010101" pitchFamily="2" charset="-122"/>
                <a:cs typeface="+mn-cs"/>
              </a:rPr>
              <a:t>  i++;</a:t>
            </a:r>
          </a:p>
          <a:p>
            <a:pPr marL="400050" lvl="1" indent="0" eaLnBrk="1" hangingPunct="1">
              <a:lnSpc>
                <a:spcPct val="90000"/>
              </a:lnSpc>
              <a:spcBef>
                <a:spcPct val="0"/>
              </a:spcBef>
              <a:buFont typeface="Monotype Sorts" pitchFamily="2" charset="2"/>
              <a:buNone/>
            </a:pPr>
            <a:r>
              <a:rPr lang="en-US" altLang="en-US" sz="2200" b="1" kern="1200" dirty="0">
                <a:latin typeface="Courier New" panose="02070309020205020404" pitchFamily="49" charset="0"/>
                <a:ea typeface="宋体" panose="02010600030101010101" pitchFamily="2" charset="-122"/>
                <a:cs typeface="+mn-cs"/>
              </a:rPr>
              <a:t>}</a:t>
            </a:r>
          </a:p>
          <a:p>
            <a:pPr marL="400050" lvl="1" indent="0" eaLnBrk="1" hangingPunct="1">
              <a:lnSpc>
                <a:spcPct val="90000"/>
              </a:lnSpc>
              <a:spcBef>
                <a:spcPct val="0"/>
              </a:spcBef>
              <a:buFont typeface="Monotype Sorts" pitchFamily="2" charset="2"/>
              <a:buNone/>
            </a:pPr>
            <a:endParaRPr lang="en-US" altLang="en-US" sz="2600" kern="1200" dirty="0">
              <a:latin typeface="+mn-lt"/>
              <a:ea typeface="宋体" panose="02010600030101010101" pitchFamily="2" charset="-122"/>
              <a:cs typeface="+mn-cs"/>
            </a:endParaRPr>
          </a:p>
          <a:p>
            <a:pPr marL="0" indent="0" eaLnBrk="1" hangingPunct="1">
              <a:lnSpc>
                <a:spcPct val="90000"/>
              </a:lnSpc>
              <a:buSzPct val="75000"/>
              <a:buFont typeface="Monotype Sorts" pitchFamily="2" charset="2"/>
              <a:buNone/>
            </a:pPr>
            <a:r>
              <a:rPr lang="zh-CN" altLang="en-US" sz="2400" kern="1200" dirty="0">
                <a:latin typeface="+mn-lt"/>
                <a:ea typeface="宋体" panose="02010600030101010101" pitchFamily="2" charset="-122"/>
                <a:cs typeface="+mn-cs"/>
              </a:rPr>
              <a:t>然而，在</a:t>
            </a:r>
            <a:r>
              <a:rPr lang="en-US" altLang="zh-CN" sz="2400" b="1" kern="1200" dirty="0">
                <a:latin typeface="Courier New" panose="02070309020205020404" pitchFamily="49" charset="0"/>
                <a:ea typeface="宋体" panose="02010600030101010101" pitchFamily="2" charset="-122"/>
                <a:cs typeface="+mn-cs"/>
              </a:rPr>
              <a:t>do-while</a:t>
            </a:r>
            <a:r>
              <a:rPr lang="zh-CN" altLang="en-US" sz="2400" kern="1200" dirty="0">
                <a:latin typeface="+mn-lt"/>
                <a:ea typeface="宋体" panose="02010600030101010101" pitchFamily="2" charset="-122"/>
                <a:cs typeface="+mn-cs"/>
              </a:rPr>
              <a:t>循环中，</a:t>
            </a:r>
            <a:r>
              <a:rPr lang="en-US" altLang="zh-CN" sz="2400" b="1" kern="1200" dirty="0">
                <a:latin typeface="Courier New" panose="02070309020205020404" pitchFamily="49" charset="0"/>
                <a:ea typeface="宋体" panose="02010600030101010101" pitchFamily="2" charset="-122"/>
                <a:cs typeface="+mn-cs"/>
              </a:rPr>
              <a:t>while</a:t>
            </a:r>
            <a:r>
              <a:rPr lang="zh-CN" altLang="en-US" sz="2400" kern="1200" dirty="0">
                <a:latin typeface="+mn-lt"/>
                <a:ea typeface="宋体" panose="02010600030101010101" pitchFamily="2" charset="-122"/>
                <a:cs typeface="+mn-cs"/>
              </a:rPr>
              <a:t>语句后面</a:t>
            </a:r>
            <a:r>
              <a:rPr lang="zh-CN" altLang="en-US" sz="2400" kern="1200" dirty="0">
                <a:solidFill>
                  <a:srgbClr val="C00000"/>
                </a:solidFill>
                <a:latin typeface="+mn-lt"/>
                <a:ea typeface="宋体" panose="02010600030101010101" pitchFamily="2" charset="-122"/>
                <a:cs typeface="+mn-cs"/>
              </a:rPr>
              <a:t>必须以分号结尾</a:t>
            </a:r>
            <a:r>
              <a:rPr lang="zh-CN" altLang="en-US" sz="2400" kern="1200" dirty="0">
                <a:latin typeface="+mn-lt"/>
                <a:ea typeface="宋体" panose="02010600030101010101" pitchFamily="2" charset="-122"/>
                <a:cs typeface="+mn-cs"/>
              </a:rPr>
              <a:t>。</a:t>
            </a:r>
          </a:p>
          <a:p>
            <a:pPr marL="400050" lvl="1" indent="0" eaLnBrk="1" hangingPunct="1">
              <a:lnSpc>
                <a:spcPct val="90000"/>
              </a:lnSpc>
              <a:spcBef>
                <a:spcPct val="0"/>
              </a:spcBef>
              <a:buFontTx/>
              <a:buNone/>
            </a:pPr>
            <a:r>
              <a:rPr lang="en-US" altLang="en-US" sz="2200" b="1" kern="1200" dirty="0">
                <a:latin typeface="Courier New" panose="02070309020205020404" pitchFamily="49" charset="0"/>
                <a:ea typeface="宋体" panose="02010600030101010101" pitchFamily="2" charset="-122"/>
                <a:cs typeface="+mn-cs"/>
              </a:rPr>
              <a:t>int i=0; </a:t>
            </a:r>
          </a:p>
          <a:p>
            <a:pPr marL="400050" lvl="1" indent="0" eaLnBrk="1" hangingPunct="1">
              <a:lnSpc>
                <a:spcPct val="90000"/>
              </a:lnSpc>
              <a:spcBef>
                <a:spcPct val="0"/>
              </a:spcBef>
              <a:buFontTx/>
              <a:buNone/>
            </a:pPr>
            <a:r>
              <a:rPr lang="en-US" altLang="en-US" sz="2200" b="1" kern="1200" dirty="0">
                <a:latin typeface="Courier New" panose="02070309020205020404" pitchFamily="49" charset="0"/>
                <a:ea typeface="宋体" panose="02010600030101010101" pitchFamily="2" charset="-122"/>
                <a:cs typeface="+mn-cs"/>
              </a:rPr>
              <a:t>do {</a:t>
            </a:r>
          </a:p>
          <a:p>
            <a:pPr marL="400050" lvl="1" indent="0" eaLnBrk="1" hangingPunct="1">
              <a:lnSpc>
                <a:spcPct val="90000"/>
              </a:lnSpc>
              <a:spcBef>
                <a:spcPct val="0"/>
              </a:spcBef>
              <a:buFontTx/>
              <a:buNone/>
            </a:pPr>
            <a:r>
              <a:rPr lang="en-US" altLang="en-US" sz="2200" b="1" kern="1200" dirty="0">
                <a:latin typeface="Courier New" panose="02070309020205020404" pitchFamily="49" charset="0"/>
                <a:ea typeface="宋体" panose="02010600030101010101" pitchFamily="2" charset="-122"/>
                <a:cs typeface="+mn-cs"/>
              </a:rPr>
              <a:t>  System.out.println("i is " + i);</a:t>
            </a:r>
          </a:p>
          <a:p>
            <a:pPr marL="400050" lvl="1" indent="0" eaLnBrk="1" hangingPunct="1">
              <a:lnSpc>
                <a:spcPct val="90000"/>
              </a:lnSpc>
              <a:spcBef>
                <a:spcPct val="0"/>
              </a:spcBef>
              <a:buFontTx/>
              <a:buNone/>
            </a:pPr>
            <a:r>
              <a:rPr lang="en-US" altLang="en-US" sz="2200" b="1" kern="1200" dirty="0">
                <a:latin typeface="Courier New" panose="02070309020205020404" pitchFamily="49" charset="0"/>
                <a:ea typeface="宋体" panose="02010600030101010101" pitchFamily="2" charset="-122"/>
                <a:cs typeface="+mn-cs"/>
              </a:rPr>
              <a:t>  i++;</a:t>
            </a:r>
          </a:p>
          <a:p>
            <a:pPr marL="400050" lvl="1" indent="0" eaLnBrk="1" hangingPunct="1">
              <a:lnSpc>
                <a:spcPct val="90000"/>
              </a:lnSpc>
              <a:spcBef>
                <a:spcPct val="0"/>
              </a:spcBef>
              <a:buFontTx/>
              <a:buNone/>
            </a:pPr>
            <a:r>
              <a:rPr lang="en-US" altLang="en-US" sz="2200" b="1" kern="1200" dirty="0">
                <a:latin typeface="Courier New" panose="02070309020205020404" pitchFamily="49" charset="0"/>
                <a:ea typeface="宋体" panose="02010600030101010101" pitchFamily="2" charset="-122"/>
                <a:cs typeface="+mn-cs"/>
              </a:rPr>
              <a:t>} while (i&lt;10)</a:t>
            </a:r>
            <a:r>
              <a:rPr lang="en-US" altLang="en-US" sz="2200" b="1" kern="1200" dirty="0">
                <a:solidFill>
                  <a:srgbClr val="FF0000"/>
                </a:solidFill>
                <a:latin typeface="Courier New" panose="02070309020205020404" pitchFamily="49" charset="0"/>
                <a:ea typeface="宋体" panose="02010600030101010101" pitchFamily="2" charset="-122"/>
                <a:cs typeface="+mn-cs"/>
              </a:rPr>
              <a:t>;</a:t>
            </a:r>
          </a:p>
        </p:txBody>
      </p:sp>
      <p:sp>
        <p:nvSpPr>
          <p:cNvPr id="5120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34</a:t>
            </a:fld>
            <a:endParaRPr lang="en-US" altLang="en-US" sz="1400" dirty="0">
              <a:ea typeface="宋体" panose="02010600030101010101" pitchFamily="2" charset="-122"/>
            </a:endParaRPr>
          </a:p>
        </p:txBody>
      </p:sp>
      <p:grpSp>
        <p:nvGrpSpPr>
          <p:cNvPr id="51205" name="组合 9"/>
          <p:cNvGrpSpPr/>
          <p:nvPr/>
        </p:nvGrpSpPr>
        <p:grpSpPr>
          <a:xfrm>
            <a:off x="3657600" y="1562100"/>
            <a:ext cx="1943100" cy="457200"/>
            <a:chOff x="2362200" y="1371600"/>
            <a:chExt cx="1943100" cy="457200"/>
          </a:xfrm>
        </p:grpSpPr>
        <p:sp>
          <p:nvSpPr>
            <p:cNvPr id="51209" name="Text Box 4"/>
            <p:cNvSpPr txBox="1"/>
            <p:nvPr/>
          </p:nvSpPr>
          <p:spPr>
            <a:xfrm>
              <a:off x="3124200" y="1371600"/>
              <a:ext cx="1181100" cy="457200"/>
            </a:xfrm>
            <a:prstGeom prst="rect">
              <a:avLst/>
            </a:prstGeom>
            <a:noFill/>
            <a:ln w="12700" cap="flat" cmpd="sng">
              <a:solidFill>
                <a:srgbClr val="FF0000"/>
              </a:solidFill>
              <a:prstDash val="solid"/>
              <a:miter/>
              <a:headEnd type="none" w="sm" len="sm"/>
              <a:tailEnd type="none" w="sm" len="sm"/>
            </a:ln>
          </p:spPr>
          <p:txBody>
            <a:bodyPr>
              <a:spAutoFit/>
            </a:bodyPr>
            <a:lstStyle/>
            <a:p>
              <a:pPr algn="ctr">
                <a:spcBef>
                  <a:spcPct val="50000"/>
                </a:spcBef>
              </a:pPr>
              <a:r>
                <a:rPr lang="zh-CN" altLang="en-US" dirty="0">
                  <a:latin typeface="华文楷体" panose="02010600040101010101" pitchFamily="2" charset="-122"/>
                  <a:ea typeface="华文楷体" panose="02010600040101010101" pitchFamily="2" charset="-122"/>
                </a:rPr>
                <a:t>错误</a:t>
              </a:r>
              <a:endParaRPr lang="en-US" altLang="en-US" dirty="0">
                <a:latin typeface="华文楷体" panose="02010600040101010101" pitchFamily="2" charset="-122"/>
                <a:ea typeface="华文楷体" panose="02010600040101010101" pitchFamily="2" charset="-122"/>
              </a:endParaRPr>
            </a:p>
          </p:txBody>
        </p:sp>
        <p:sp>
          <p:nvSpPr>
            <p:cNvPr id="51210" name="Line 5"/>
            <p:cNvSpPr/>
            <p:nvPr/>
          </p:nvSpPr>
          <p:spPr>
            <a:xfrm flipH="1">
              <a:off x="2362200" y="1600200"/>
              <a:ext cx="762000" cy="152400"/>
            </a:xfrm>
            <a:prstGeom prst="line">
              <a:avLst/>
            </a:prstGeom>
            <a:ln w="12700" cap="flat" cmpd="sng">
              <a:solidFill>
                <a:srgbClr val="FF0000"/>
              </a:solidFill>
              <a:prstDash val="solid"/>
              <a:headEnd type="none" w="sm" len="sm"/>
              <a:tailEnd type="triangle" w="sm" len="sm"/>
            </a:ln>
          </p:spPr>
        </p:sp>
      </p:grpSp>
      <p:grpSp>
        <p:nvGrpSpPr>
          <p:cNvPr id="51206" name="组合 8"/>
          <p:cNvGrpSpPr/>
          <p:nvPr/>
        </p:nvGrpSpPr>
        <p:grpSpPr>
          <a:xfrm>
            <a:off x="3657600" y="5372100"/>
            <a:ext cx="2095500" cy="457200"/>
            <a:chOff x="2400300" y="5295900"/>
            <a:chExt cx="2095500" cy="457200"/>
          </a:xfrm>
        </p:grpSpPr>
        <p:sp>
          <p:nvSpPr>
            <p:cNvPr id="51207" name="Text Box 6"/>
            <p:cNvSpPr txBox="1"/>
            <p:nvPr/>
          </p:nvSpPr>
          <p:spPr>
            <a:xfrm>
              <a:off x="3314700" y="5295900"/>
              <a:ext cx="1181100" cy="457200"/>
            </a:xfrm>
            <a:prstGeom prst="rect">
              <a:avLst/>
            </a:prstGeom>
            <a:noFill/>
            <a:ln w="12700" cap="flat" cmpd="sng">
              <a:solidFill>
                <a:srgbClr val="FF0000"/>
              </a:solidFill>
              <a:prstDash val="solid"/>
              <a:miter/>
              <a:headEnd type="none" w="sm" len="sm"/>
              <a:tailEnd type="none" w="sm" len="sm"/>
            </a:ln>
          </p:spPr>
          <p:txBody>
            <a:bodyPr>
              <a:spAutoFit/>
            </a:bodyPr>
            <a:lstStyle/>
            <a:p>
              <a:pPr algn="ctr">
                <a:spcBef>
                  <a:spcPct val="50000"/>
                </a:spcBef>
              </a:pPr>
              <a:r>
                <a:rPr lang="zh-CN" altLang="en-US" dirty="0">
                  <a:latin typeface="华文楷体" panose="02010600040101010101" pitchFamily="2" charset="-122"/>
                  <a:ea typeface="华文楷体" panose="02010600040101010101" pitchFamily="2" charset="-122"/>
                </a:rPr>
                <a:t>正确</a:t>
              </a:r>
              <a:endParaRPr lang="en-US" altLang="en-US" dirty="0">
                <a:latin typeface="华文楷体" panose="02010600040101010101" pitchFamily="2" charset="-122"/>
                <a:ea typeface="华文楷体" panose="02010600040101010101" pitchFamily="2" charset="-122"/>
              </a:endParaRPr>
            </a:p>
          </p:txBody>
        </p:sp>
        <p:sp>
          <p:nvSpPr>
            <p:cNvPr id="51208" name="Line 7"/>
            <p:cNvSpPr/>
            <p:nvPr/>
          </p:nvSpPr>
          <p:spPr>
            <a:xfrm flipH="1">
              <a:off x="2400300" y="5524500"/>
              <a:ext cx="914400" cy="152400"/>
            </a:xfrm>
            <a:prstGeom prst="line">
              <a:avLst/>
            </a:prstGeom>
            <a:ln w="12700" cap="flat" cmpd="sng">
              <a:solidFill>
                <a:srgbClr val="FF0000"/>
              </a:solidFill>
              <a:prstDash val="solid"/>
              <a:headEnd type="none" w="sm" len="sm"/>
              <a:tailEnd type="triangle" w="sm" len="sm"/>
            </a:ln>
          </p:spPr>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采用哪种循环？</a:t>
            </a:r>
          </a:p>
        </p:txBody>
      </p:sp>
      <p:sp>
        <p:nvSpPr>
          <p:cNvPr id="2053" name="内容占位符 9"/>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mn-lt"/>
                <a:ea typeface="宋体" panose="02010600030101010101" pitchFamily="2" charset="-122"/>
                <a:cs typeface="+mn-cs"/>
              </a:rPr>
              <a:t>可以根据哪个更方便，来使用</a:t>
            </a:r>
            <a:r>
              <a:rPr lang="en-US" altLang="zh-CN" b="1" kern="1200" dirty="0">
                <a:latin typeface="Courier New" panose="02070309020205020404" pitchFamily="49" charset="0"/>
                <a:ea typeface="宋体" panose="02010600030101010101" pitchFamily="2" charset="-122"/>
                <a:cs typeface="+mn-cs"/>
              </a:rPr>
              <a:t>for</a:t>
            </a:r>
            <a:r>
              <a:rPr lang="zh-CN" altLang="en-US" kern="1200" dirty="0">
                <a:latin typeface="+mn-lt"/>
                <a:ea typeface="宋体" panose="02010600030101010101" pitchFamily="2" charset="-122"/>
                <a:cs typeface="+mn-cs"/>
              </a:rPr>
              <a:t>循环、</a:t>
            </a:r>
            <a:r>
              <a:rPr lang="en-US" altLang="zh-CN" b="1" kern="1200" dirty="0">
                <a:latin typeface="Courier New" panose="02070309020205020404" pitchFamily="49" charset="0"/>
                <a:ea typeface="宋体" panose="02010600030101010101" pitchFamily="2" charset="-122"/>
                <a:cs typeface="+mn-cs"/>
              </a:rPr>
              <a:t>while</a:t>
            </a:r>
            <a:r>
              <a:rPr lang="zh-CN" altLang="en-US" kern="1200" dirty="0">
                <a:latin typeface="+mn-lt"/>
                <a:ea typeface="宋体" panose="02010600030101010101" pitchFamily="2" charset="-122"/>
                <a:cs typeface="+mn-cs"/>
              </a:rPr>
              <a:t>循环，或者</a:t>
            </a:r>
            <a:r>
              <a:rPr lang="en-US" altLang="zh-CN" b="1" kern="1200" dirty="0">
                <a:latin typeface="Courier New" panose="02070309020205020404" pitchFamily="49" charset="0"/>
                <a:ea typeface="宋体" panose="02010600030101010101" pitchFamily="2" charset="-122"/>
                <a:cs typeface="+mn-cs"/>
              </a:rPr>
              <a:t>do-while</a:t>
            </a:r>
            <a:r>
              <a:rPr lang="zh-CN" altLang="en-US" kern="1200" dirty="0">
                <a:latin typeface="+mn-lt"/>
                <a:ea typeface="宋体" panose="02010600030101010101" pitchFamily="2" charset="-122"/>
                <a:cs typeface="+mn-cs"/>
              </a:rPr>
              <a:t>循环。</a:t>
            </a:r>
          </a:p>
        </p:txBody>
      </p:sp>
      <p:sp>
        <p:nvSpPr>
          <p:cNvPr id="205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35</a:t>
            </a:fld>
            <a:endParaRPr lang="en-US" altLang="en-US" sz="1400" dirty="0">
              <a:ea typeface="宋体" panose="02010600030101010101" pitchFamily="2" charset="-122"/>
            </a:endParaRPr>
          </a:p>
        </p:txBody>
      </p:sp>
      <p:sp>
        <p:nvSpPr>
          <p:cNvPr id="2055" name="Rectangle 10"/>
          <p:cNvSpPr/>
          <p:nvPr/>
        </p:nvSpPr>
        <p:spPr>
          <a:xfrm>
            <a:off x="1976438" y="31337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056" name="Rectangle 13"/>
          <p:cNvSpPr/>
          <p:nvPr/>
        </p:nvSpPr>
        <p:spPr>
          <a:xfrm>
            <a:off x="2024063" y="30099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2050" name="Object 12"/>
          <p:cNvGraphicFramePr>
            <a:graphicFrameLocks noChangeAspect="1"/>
          </p:cNvGraphicFramePr>
          <p:nvPr/>
        </p:nvGraphicFramePr>
        <p:xfrm>
          <a:off x="193675" y="4032250"/>
          <a:ext cx="8759825" cy="1441450"/>
        </p:xfrm>
        <a:graphic>
          <a:graphicData uri="http://schemas.openxmlformats.org/presentationml/2006/ole">
            <mc:AlternateContent xmlns:mc="http://schemas.openxmlformats.org/markup-compatibility/2006">
              <mc:Choice xmlns:v="urn:schemas-microsoft-com:vml" Requires="v">
                <p:oleObj r:id="rId2" imgW="5277485" imgH="869950" progId="Word.Picture.8">
                  <p:embed/>
                </p:oleObj>
              </mc:Choice>
              <mc:Fallback>
                <p:oleObj r:id="rId2" imgW="5277485" imgH="869950" progId="Word.Picture.8">
                  <p:embed/>
                  <p:pic>
                    <p:nvPicPr>
                      <p:cNvPr id="0" name="图片 3076"/>
                      <p:cNvPicPr/>
                      <p:nvPr/>
                    </p:nvPicPr>
                    <p:blipFill>
                      <a:blip r:embed="rId3"/>
                      <a:stretch>
                        <a:fillRect/>
                      </a:stretch>
                    </p:blipFill>
                    <p:spPr>
                      <a:xfrm>
                        <a:off x="193675" y="4032250"/>
                        <a:ext cx="8759825" cy="1441450"/>
                      </a:xfrm>
                      <a:prstGeom prst="rect">
                        <a:avLst/>
                      </a:prstGeom>
                      <a:noFill/>
                      <a:ln w="38100">
                        <a:noFill/>
                        <a:miter/>
                      </a:ln>
                    </p:spPr>
                  </p:pic>
                </p:oleObj>
              </mc:Fallback>
            </mc:AlternateContent>
          </a:graphicData>
        </a:graphic>
      </p:graphicFrame>
      <p:sp>
        <p:nvSpPr>
          <p:cNvPr id="2057" name="Rectangle 15"/>
          <p:cNvSpPr/>
          <p:nvPr/>
        </p:nvSpPr>
        <p:spPr>
          <a:xfrm>
            <a:off x="1976438" y="31337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2051" name="Object 14"/>
          <p:cNvGraphicFramePr>
            <a:graphicFrameLocks noChangeAspect="1"/>
          </p:cNvGraphicFramePr>
          <p:nvPr/>
        </p:nvGraphicFramePr>
        <p:xfrm>
          <a:off x="76200" y="2438400"/>
          <a:ext cx="8991600" cy="1022350"/>
        </p:xfrm>
        <a:graphic>
          <a:graphicData uri="http://schemas.openxmlformats.org/presentationml/2006/ole">
            <mc:AlternateContent xmlns:mc="http://schemas.openxmlformats.org/markup-compatibility/2006">
              <mc:Choice xmlns:v="urn:schemas-microsoft-com:vml" Requires="v">
                <p:oleObj r:id="rId4" imgW="5375275" imgH="612775" progId="Word.Picture.8">
                  <p:embed/>
                </p:oleObj>
              </mc:Choice>
              <mc:Fallback>
                <p:oleObj r:id="rId4" imgW="5375275" imgH="612775" progId="Word.Picture.8">
                  <p:embed/>
                  <p:pic>
                    <p:nvPicPr>
                      <p:cNvPr id="0" name="图片 3077"/>
                      <p:cNvPicPr/>
                      <p:nvPr/>
                    </p:nvPicPr>
                    <p:blipFill>
                      <a:blip r:embed="rId5"/>
                      <a:stretch>
                        <a:fillRect/>
                      </a:stretch>
                    </p:blipFill>
                    <p:spPr>
                      <a:xfrm>
                        <a:off x="76200" y="2438400"/>
                        <a:ext cx="8991600" cy="1022350"/>
                      </a:xfrm>
                      <a:prstGeom prst="rect">
                        <a:avLst/>
                      </a:prstGeom>
                      <a:noFill/>
                      <a:ln w="38100">
                        <a:noFill/>
                        <a:miter/>
                      </a:ln>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228600" y="228600"/>
            <a:ext cx="8534400" cy="1143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嵌套循环</a:t>
            </a:r>
            <a:r>
              <a:rPr lang="en-US" altLang="en-US" kern="1200" dirty="0">
                <a:latin typeface="Courier New" panose="02070309020205020404" pitchFamily="49" charset="0"/>
                <a:ea typeface="宋体" panose="02010600030101010101" pitchFamily="2" charset="-122"/>
                <a:cs typeface="+mj-cs"/>
              </a:rPr>
              <a:t> </a:t>
            </a:r>
          </a:p>
        </p:txBody>
      </p:sp>
      <p:sp>
        <p:nvSpPr>
          <p:cNvPr id="52227" name="Rectangle 3"/>
          <p:cNvSpPr>
            <a:spLocks noGrp="1"/>
          </p:cNvSpPr>
          <p:nvPr>
            <p:ph idx="1"/>
          </p:nvPr>
        </p:nvSpPr>
        <p:spPr>
          <a:xfrm>
            <a:off x="228600" y="1600200"/>
            <a:ext cx="8686800" cy="1444625"/>
          </a:xfrm>
        </p:spPr>
        <p:txBody>
          <a:bodyPr vert="horz" wrap="square" lIns="92075" tIns="46038" rIns="92075" bIns="46038" anchor="t" anchorCtr="0"/>
          <a:lstStyle/>
          <a:p>
            <a:pPr marL="0" indent="0" eaLnBrk="1" hangingPunct="1">
              <a:buSzPct val="75000"/>
              <a:buFont typeface="Monotype Sorts" pitchFamily="2" charset="2"/>
              <a:buNone/>
            </a:pPr>
            <a:r>
              <a:rPr lang="zh-CN" altLang="en-US" sz="3400" kern="1200" dirty="0">
                <a:latin typeface="+mn-lt"/>
                <a:ea typeface="宋体" panose="02010600030101010101" pitchFamily="2" charset="-122"/>
                <a:cs typeface="+mn-cs"/>
              </a:rPr>
              <a:t>问题：使用嵌套循环输出多维表格</a:t>
            </a:r>
          </a:p>
        </p:txBody>
      </p:sp>
      <p:sp>
        <p:nvSpPr>
          <p:cNvPr id="522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36</a:t>
            </a:fld>
            <a:endParaRPr lang="en-US" altLang="en-US" sz="1400" dirty="0">
              <a:ea typeface="宋体" panose="02010600030101010101" pitchFamily="2" charset="-122"/>
            </a:endParaRPr>
          </a:p>
        </p:txBody>
      </p:sp>
      <p:sp>
        <p:nvSpPr>
          <p:cNvPr id="124934" name="AutoShape 6">
            <a:hlinkClick r:id="" action="ppaction://noaction" highlightClick="1"/>
          </p:cNvPr>
          <p:cNvSpPr>
            <a:spLocks noChangeArrowheads="1"/>
          </p:cNvSpPr>
          <p:nvPr/>
        </p:nvSpPr>
        <p:spPr bwMode="auto">
          <a:xfrm>
            <a:off x="4648200" y="48006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MultiplicationTable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52230" name="Picture 7">
            <a:hlinkClick r:id="rId3" action="ppaction://program"/>
          </p:cNvPr>
          <p:cNvPicPr>
            <a:picLocks noChangeAspect="1"/>
          </p:cNvPicPr>
          <p:nvPr/>
        </p:nvPicPr>
        <p:blipFill>
          <a:blip r:embed="rId4"/>
          <a:stretch>
            <a:fillRect/>
          </a:stretch>
        </p:blipFill>
        <p:spPr>
          <a:xfrm>
            <a:off x="4648200" y="5486400"/>
            <a:ext cx="3313113" cy="569913"/>
          </a:xfrm>
          <a:prstGeom prst="rect">
            <a:avLst/>
          </a:prstGeom>
          <a:noFill/>
          <a:ln w="12700">
            <a:noFill/>
          </a:ln>
        </p:spPr>
      </p:pic>
      <p:sp>
        <p:nvSpPr>
          <p:cNvPr id="52231" name="AutoShape 10">
            <a:hlinkClick r:id="rId5"/>
          </p:cNvPr>
          <p:cNvSpPr/>
          <p:nvPr/>
        </p:nvSpPr>
        <p:spPr>
          <a:xfrm>
            <a:off x="4071938" y="477361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85800" y="228600"/>
            <a:ext cx="7772400" cy="5334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最小化数值错误</a:t>
            </a:r>
            <a:r>
              <a:rPr lang="en-US" altLang="en-US" kern="1200" dirty="0">
                <a:latin typeface="Courier New" panose="02070309020205020404" pitchFamily="49" charset="0"/>
                <a:ea typeface="宋体" panose="02010600030101010101" pitchFamily="2" charset="-122"/>
                <a:cs typeface="+mj-cs"/>
              </a:rPr>
              <a:t> </a:t>
            </a:r>
          </a:p>
        </p:txBody>
      </p:sp>
      <p:sp>
        <p:nvSpPr>
          <p:cNvPr id="53251" name="Rectangle 3"/>
          <p:cNvSpPr>
            <a:spLocks noGrp="1"/>
          </p:cNvSpPr>
          <p:nvPr>
            <p:ph idx="1"/>
          </p:nvPr>
        </p:nvSpPr>
        <p:spPr>
          <a:xfrm>
            <a:off x="193675" y="1085850"/>
            <a:ext cx="8756650" cy="3457575"/>
          </a:xfrm>
        </p:spPr>
        <p:txBody>
          <a:bodyPr vert="horz" wrap="square" lIns="92075" tIns="46038" rIns="92075" bIns="46038" anchor="t" anchorCtr="0"/>
          <a:lstStyle/>
          <a:p>
            <a:pPr marL="0" indent="0" eaLnBrk="1" hangingPunct="1">
              <a:buSzPct val="75000"/>
              <a:buFont typeface="Monotype Sorts" pitchFamily="2" charset="2"/>
              <a:buNone/>
            </a:pPr>
            <a:r>
              <a:rPr lang="zh-CN" altLang="en-US" sz="3600" kern="1200" dirty="0">
                <a:latin typeface="+mn-lt"/>
                <a:ea typeface="宋体" panose="02010600030101010101" pitchFamily="2" charset="-122"/>
                <a:cs typeface="+mn-cs"/>
              </a:rPr>
              <a:t>涉及浮点数的数值误差是不可避免的，本节将通过实例讨论如何最小化这种误差。</a:t>
            </a:r>
          </a:p>
          <a:p>
            <a:pPr marL="0" indent="0" eaLnBrk="1" hangingPunct="1">
              <a:buSzPct val="75000"/>
              <a:buFont typeface="Monotype Sorts" pitchFamily="2" charset="2"/>
              <a:buNone/>
            </a:pPr>
            <a:endParaRPr lang="en-US" altLang="en-US" sz="3600" kern="1200" dirty="0">
              <a:latin typeface="+mn-lt"/>
              <a:ea typeface="+mn-ea"/>
              <a:cs typeface="+mn-cs"/>
            </a:endParaRPr>
          </a:p>
          <a:p>
            <a:pPr marL="0" indent="0" eaLnBrk="1" hangingPunct="1">
              <a:buSzPct val="75000"/>
              <a:buFont typeface="Monotype Sorts" pitchFamily="2" charset="2"/>
              <a:buNone/>
            </a:pPr>
            <a:r>
              <a:rPr lang="zh-CN" altLang="en-US" sz="3600" kern="1200" dirty="0">
                <a:latin typeface="+mn-lt"/>
                <a:ea typeface="宋体" panose="02010600030101010101" pitchFamily="2" charset="-122"/>
                <a:cs typeface="+mn-cs"/>
              </a:rPr>
              <a:t>下面例子计算从</a:t>
            </a:r>
            <a:r>
              <a:rPr lang="en-US" altLang="zh-CN" sz="3600" kern="1200" dirty="0">
                <a:latin typeface="+mn-lt"/>
                <a:ea typeface="宋体" panose="02010600030101010101" pitchFamily="2" charset="-122"/>
                <a:cs typeface="+mn-cs"/>
              </a:rPr>
              <a:t>0.01</a:t>
            </a:r>
            <a:r>
              <a:rPr lang="zh-CN" altLang="en-US" sz="3600" kern="1200" dirty="0">
                <a:latin typeface="+mn-lt"/>
                <a:ea typeface="宋体" panose="02010600030101010101" pitchFamily="2" charset="-122"/>
                <a:cs typeface="+mn-cs"/>
              </a:rPr>
              <a:t>到</a:t>
            </a:r>
            <a:r>
              <a:rPr lang="en-US" altLang="zh-CN" sz="3600" kern="1200" dirty="0">
                <a:latin typeface="+mn-lt"/>
                <a:ea typeface="宋体" panose="02010600030101010101" pitchFamily="2" charset="-122"/>
                <a:cs typeface="+mn-cs"/>
              </a:rPr>
              <a:t>1.0</a:t>
            </a:r>
            <a:r>
              <a:rPr lang="zh-CN" altLang="en-US" sz="3600" kern="1200" dirty="0">
                <a:latin typeface="+mn-lt"/>
                <a:ea typeface="宋体" panose="02010600030101010101" pitchFamily="2" charset="-122"/>
                <a:cs typeface="+mn-cs"/>
              </a:rPr>
              <a:t>的数列之和，该数列中的数值以</a:t>
            </a:r>
            <a:r>
              <a:rPr lang="en-US" altLang="zh-CN" sz="3600" kern="1200" dirty="0">
                <a:latin typeface="+mn-lt"/>
                <a:ea typeface="宋体" panose="02010600030101010101" pitchFamily="2" charset="-122"/>
                <a:cs typeface="+mn-cs"/>
              </a:rPr>
              <a:t>0.01</a:t>
            </a:r>
            <a:r>
              <a:rPr lang="zh-CN" altLang="en-US" sz="3600" kern="1200" dirty="0">
                <a:latin typeface="+mn-lt"/>
                <a:ea typeface="宋体" panose="02010600030101010101" pitchFamily="2" charset="-122"/>
                <a:cs typeface="+mn-cs"/>
              </a:rPr>
              <a:t>递增。</a:t>
            </a:r>
            <a:endParaRPr lang="zh-CN" altLang="en-US" kern="1200" dirty="0">
              <a:latin typeface="+mn-lt"/>
              <a:ea typeface="宋体" panose="02010600030101010101" pitchFamily="2" charset="-122"/>
              <a:cs typeface="+mn-cs"/>
            </a:endParaRPr>
          </a:p>
        </p:txBody>
      </p:sp>
      <p:sp>
        <p:nvSpPr>
          <p:cNvPr id="532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37</a:t>
            </a:fld>
            <a:endParaRPr lang="en-US" altLang="en-US" sz="1400" dirty="0">
              <a:ea typeface="宋体" panose="02010600030101010101" pitchFamily="2" charset="-122"/>
            </a:endParaRPr>
          </a:p>
        </p:txBody>
      </p:sp>
      <p:sp>
        <p:nvSpPr>
          <p:cNvPr id="123909" name="AutoShape 5">
            <a:hlinkClick r:id="" action="ppaction://noaction" highlightClick="1"/>
          </p:cNvPr>
          <p:cNvSpPr>
            <a:spLocks noChangeArrowheads="1"/>
          </p:cNvSpPr>
          <p:nvPr/>
        </p:nvSpPr>
        <p:spPr bwMode="auto">
          <a:xfrm>
            <a:off x="1528763" y="573405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TestSum</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53254" name="Picture 6">
            <a:hlinkClick r:id="rId3" action="ppaction://program"/>
          </p:cNvPr>
          <p:cNvPicPr>
            <a:picLocks noChangeAspect="1"/>
          </p:cNvPicPr>
          <p:nvPr/>
        </p:nvPicPr>
        <p:blipFill>
          <a:blip r:embed="rId4"/>
          <a:stretch>
            <a:fillRect/>
          </a:stretch>
        </p:blipFill>
        <p:spPr>
          <a:xfrm>
            <a:off x="5262563" y="5734050"/>
            <a:ext cx="3313112" cy="569913"/>
          </a:xfrm>
          <a:prstGeom prst="rect">
            <a:avLst/>
          </a:prstGeom>
          <a:noFill/>
          <a:ln w="12700">
            <a:noFill/>
          </a:ln>
        </p:spPr>
      </p:pic>
      <p:sp>
        <p:nvSpPr>
          <p:cNvPr id="53255" name="AutoShape 7">
            <a:hlinkClick r:id="rId5"/>
          </p:cNvPr>
          <p:cNvSpPr/>
          <p:nvPr/>
        </p:nvSpPr>
        <p:spPr>
          <a:xfrm>
            <a:off x="923925" y="5694363"/>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228600" y="0"/>
            <a:ext cx="8763000" cy="14287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示例学习：求最大公约数</a:t>
            </a:r>
            <a:r>
              <a:rPr lang="en-US" altLang="en-US" sz="4800" kern="1200" dirty="0">
                <a:latin typeface="Courier New" panose="02070309020205020404" pitchFamily="49" charset="0"/>
                <a:ea typeface="宋体" panose="02010600030101010101" pitchFamily="2" charset="-122"/>
                <a:cs typeface="+mj-cs"/>
              </a:rPr>
              <a:t> </a:t>
            </a:r>
          </a:p>
        </p:txBody>
      </p:sp>
      <p:sp>
        <p:nvSpPr>
          <p:cNvPr id="5427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38</a:t>
            </a:fld>
            <a:endParaRPr lang="en-US" altLang="en-US" sz="1400" dirty="0">
              <a:ea typeface="宋体" panose="02010600030101010101" pitchFamily="2" charset="-122"/>
            </a:endParaRPr>
          </a:p>
        </p:txBody>
      </p:sp>
      <p:sp>
        <p:nvSpPr>
          <p:cNvPr id="54276" name="Text Box 3"/>
          <p:cNvSpPr txBox="1"/>
          <p:nvPr/>
        </p:nvSpPr>
        <p:spPr>
          <a:xfrm>
            <a:off x="914400" y="1524000"/>
            <a:ext cx="75438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54277" name="Text Box 4"/>
          <p:cNvSpPr txBox="1"/>
          <p:nvPr/>
        </p:nvSpPr>
        <p:spPr>
          <a:xfrm>
            <a:off x="117475" y="1524000"/>
            <a:ext cx="9026525" cy="3013075"/>
          </a:xfrm>
          <a:prstGeom prst="rect">
            <a:avLst/>
          </a:prstGeom>
          <a:noFill/>
          <a:ln w="12700">
            <a:noFill/>
          </a:ln>
        </p:spPr>
        <p:txBody>
          <a:bodyPr>
            <a:spAutoFit/>
          </a:bodyPr>
          <a:lstStyle/>
          <a:p>
            <a:pPr>
              <a:spcBef>
                <a:spcPct val="50000"/>
              </a:spcBef>
              <a:buNone/>
            </a:pPr>
            <a:r>
              <a:rPr lang="zh-CN" altLang="en-US" dirty="0">
                <a:latin typeface="Times New Roman" panose="02020603050405020304" pitchFamily="18" charset="0"/>
                <a:ea typeface="宋体" panose="02010600030101010101" pitchFamily="2" charset="-122"/>
              </a:rPr>
              <a:t>问题</a:t>
            </a:r>
            <a:r>
              <a:rPr lang="en-US" altLang="en-US"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编写程序，提示用户输入两个正整数，然后找到它们的最大公约数。</a:t>
            </a:r>
          </a:p>
          <a:p>
            <a:pPr>
              <a:spcBef>
                <a:spcPct val="50000"/>
              </a:spcBef>
              <a:buNone/>
            </a:pPr>
            <a:r>
              <a:rPr lang="en-US" altLang="zh-CN" dirty="0">
                <a:latin typeface="Times New Roman" panose="02020603050405020304" pitchFamily="18" charset="0"/>
                <a:ea typeface="宋体" panose="02010600030101010101" pitchFamily="2" charset="-122"/>
              </a:rPr>
              <a:t>方法</a:t>
            </a:r>
            <a:r>
              <a:rPr lang="zh-CN" altLang="en-US" dirty="0">
                <a:latin typeface="Times New Roman" panose="02020603050405020304" pitchFamily="18" charset="0"/>
                <a:ea typeface="宋体" panose="02010600030101010101" pitchFamily="2" charset="-122"/>
              </a:rPr>
              <a:t>：两个整数</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的最大公约数是</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，两个整数</a:t>
            </a:r>
            <a:r>
              <a:rPr lang="en-US" altLang="zh-CN" dirty="0">
                <a:latin typeface="Times New Roman" panose="02020603050405020304" pitchFamily="18" charset="0"/>
                <a:ea typeface="宋体" panose="02010600030101010101" pitchFamily="2" charset="-122"/>
              </a:rPr>
              <a:t>16</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24</a:t>
            </a:r>
            <a:r>
              <a:rPr lang="zh-CN" altLang="en-US" dirty="0">
                <a:latin typeface="Times New Roman" panose="02020603050405020304" pitchFamily="18" charset="0"/>
                <a:ea typeface="宋体" panose="02010600030101010101" pitchFamily="2" charset="-122"/>
              </a:rPr>
              <a:t>的最大公约数是</a:t>
            </a:r>
            <a:r>
              <a:rPr lang="en-US" altLang="zh-CN" dirty="0">
                <a:latin typeface="Times New Roman" panose="02020603050405020304" pitchFamily="18" charset="0"/>
                <a:ea typeface="宋体" panose="02010600030101010101" pitchFamily="2" charset="-122"/>
              </a:rPr>
              <a:t>8.</a:t>
            </a:r>
            <a:r>
              <a:rPr lang="zh-CN" altLang="en-US" dirty="0">
                <a:latin typeface="Times New Roman" panose="02020603050405020304" pitchFamily="18" charset="0"/>
                <a:ea typeface="宋体" panose="02010600030101010101" pitchFamily="2" charset="-122"/>
              </a:rPr>
              <a:t>你如何寻找最大公约数呢？</a:t>
            </a:r>
          </a:p>
          <a:p>
            <a:pPr>
              <a:spcBef>
                <a:spcPct val="50000"/>
              </a:spcBef>
              <a:buNone/>
            </a:pPr>
            <a:r>
              <a:rPr lang="en-US" altLang="zh-CN" dirty="0">
                <a:latin typeface="Times New Roman" panose="02020603050405020304" pitchFamily="18" charset="0"/>
                <a:ea typeface="宋体" panose="02010600030101010101" pitchFamily="2" charset="-122"/>
              </a:rPr>
              <a:t>设</a:t>
            </a:r>
            <a:r>
              <a:rPr lang="zh-CN" altLang="en-US" dirty="0">
                <a:latin typeface="Times New Roman" panose="02020603050405020304" pitchFamily="18" charset="0"/>
                <a:ea typeface="宋体" panose="02010600030101010101" pitchFamily="2" charset="-122"/>
              </a:rPr>
              <a:t>输入的两个整数是</a:t>
            </a:r>
            <a:r>
              <a:rPr lang="en-US" altLang="zh-CN" dirty="0">
                <a:latin typeface="Times New Roman" panose="02020603050405020304" pitchFamily="18" charset="0"/>
                <a:ea typeface="宋体" panose="02010600030101010101" pitchFamily="2" charset="-122"/>
              </a:rPr>
              <a:t>n1</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n2</a:t>
            </a:r>
            <a:r>
              <a:rPr lang="zh-CN" altLang="en-US" dirty="0">
                <a:latin typeface="Times New Roman" panose="02020603050405020304" pitchFamily="18" charset="0"/>
                <a:ea typeface="宋体" panose="02010600030101010101" pitchFamily="2" charset="-122"/>
              </a:rPr>
              <a:t>，已知</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是一个公约数，但是它可能不是最大公约数。所以，可以检测</a:t>
            </a:r>
            <a:r>
              <a:rPr lang="en-US" altLang="zh-CN" dirty="0">
                <a:latin typeface="Times New Roman" panose="02020603050405020304" pitchFamily="18" charset="0"/>
                <a:ea typeface="宋体" panose="02010600030101010101" pitchFamily="2" charset="-122"/>
              </a:rPr>
              <a:t>k</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Courier New" panose="02070309020205020404" pitchFamily="49" charset="0"/>
              </a:rPr>
              <a:t>(k = 2, 3, 4, </a:t>
            </a:r>
            <a:r>
              <a:rPr lang="en-US" altLang="zh-CN" dirty="0">
                <a:latin typeface="Times New Roman" panose="02020603050405020304" pitchFamily="18" charset="0"/>
                <a:ea typeface="宋体" panose="02010600030101010101" pitchFamily="2" charset="-122"/>
              </a:rPr>
              <a:t>……</a:t>
            </a:r>
            <a:r>
              <a:rPr lang="en-US" altLang="en-US" dirty="0">
                <a:latin typeface="Times New Roman" panose="02020603050405020304" pitchFamily="18" charset="0"/>
                <a:cs typeface="Courier New" panose="02070309020205020404" pitchFamily="49" charset="0"/>
              </a:rPr>
              <a:t>) </a:t>
            </a:r>
            <a:r>
              <a:rPr lang="en-US" altLang="zh-CN" dirty="0">
                <a:latin typeface="Times New Roman" panose="02020603050405020304" pitchFamily="18" charset="0"/>
                <a:ea typeface="宋体" panose="02010600030101010101" pitchFamily="2" charset="-122"/>
              </a:rPr>
              <a:t>是否</a:t>
            </a:r>
            <a:r>
              <a:rPr lang="zh-CN" altLang="en-US" dirty="0">
                <a:latin typeface="Times New Roman" panose="02020603050405020304" pitchFamily="18" charset="0"/>
                <a:ea typeface="宋体" panose="02010600030101010101" pitchFamily="2" charset="-122"/>
              </a:rPr>
              <a:t>为</a:t>
            </a:r>
            <a:r>
              <a:rPr lang="en-US" altLang="zh-CN" dirty="0">
                <a:latin typeface="Times New Roman" panose="02020603050405020304" pitchFamily="18" charset="0"/>
                <a:ea typeface="宋体" panose="02010600030101010101" pitchFamily="2" charset="-122"/>
              </a:rPr>
              <a:t>n1</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n2</a:t>
            </a:r>
            <a:r>
              <a:rPr lang="zh-CN" altLang="en-US" dirty="0">
                <a:latin typeface="Times New Roman" panose="02020603050405020304" pitchFamily="18" charset="0"/>
                <a:ea typeface="宋体" panose="02010600030101010101" pitchFamily="2" charset="-122"/>
              </a:rPr>
              <a:t>的最大公约数，直到</a:t>
            </a:r>
            <a:r>
              <a:rPr lang="en-US" altLang="zh-CN" dirty="0">
                <a:latin typeface="Times New Roman" panose="02020603050405020304" pitchFamily="18" charset="0"/>
                <a:ea typeface="宋体" panose="02010600030101010101" pitchFamily="2" charset="-122"/>
              </a:rPr>
              <a:t>k</a:t>
            </a:r>
            <a:r>
              <a:rPr lang="zh-CN" altLang="en-US" dirty="0">
                <a:latin typeface="Times New Roman" panose="02020603050405020304" pitchFamily="18" charset="0"/>
                <a:ea typeface="宋体" panose="02010600030101010101" pitchFamily="2" charset="-122"/>
              </a:rPr>
              <a:t>大于</a:t>
            </a:r>
            <a:r>
              <a:rPr lang="en-US" altLang="zh-CN" dirty="0">
                <a:latin typeface="Times New Roman" panose="02020603050405020304" pitchFamily="18" charset="0"/>
                <a:ea typeface="宋体" panose="02010600030101010101" pitchFamily="2" charset="-122"/>
              </a:rPr>
              <a:t>n1</a:t>
            </a:r>
            <a:r>
              <a:rPr lang="zh-CN" altLang="en-US" dirty="0">
                <a:latin typeface="Times New Roman" panose="02020603050405020304" pitchFamily="18" charset="0"/>
                <a:ea typeface="宋体" panose="02010600030101010101" pitchFamily="2" charset="-122"/>
              </a:rPr>
              <a:t>或者</a:t>
            </a:r>
            <a:r>
              <a:rPr lang="en-US" altLang="zh-CN" dirty="0">
                <a:latin typeface="Times New Roman" panose="02020603050405020304" pitchFamily="18" charset="0"/>
                <a:ea typeface="宋体" panose="02010600030101010101" pitchFamily="2" charset="-122"/>
              </a:rPr>
              <a:t>n2.</a:t>
            </a:r>
            <a:endParaRPr lang="en-US" altLang="en-US" dirty="0">
              <a:latin typeface="Courier New" panose="02070309020205020404" pitchFamily="49" charset="0"/>
              <a:ea typeface="Courier New" panose="02070309020205020404" pitchFamily="49" charset="0"/>
            </a:endParaRPr>
          </a:p>
        </p:txBody>
      </p:sp>
      <p:sp>
        <p:nvSpPr>
          <p:cNvPr id="99333" name="AutoShape 5">
            <a:hlinkClick r:id="" action="ppaction://noaction" highlightClick="1"/>
          </p:cNvPr>
          <p:cNvSpPr>
            <a:spLocks noChangeArrowheads="1"/>
          </p:cNvSpPr>
          <p:nvPr/>
        </p:nvSpPr>
        <p:spPr bwMode="auto">
          <a:xfrm>
            <a:off x="2895600" y="57150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GreatestCommonDivisor</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4279" name="AutoShape 6">
            <a:hlinkClick r:id="rId3" action="ppaction://program"/>
          </p:cNvPr>
          <p:cNvSpPr/>
          <p:nvPr/>
        </p:nvSpPr>
        <p:spPr>
          <a:xfrm>
            <a:off x="7010400" y="5715000"/>
            <a:ext cx="13716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54280" name="AutoShape 8">
            <a:hlinkClick r:id="rId4"/>
          </p:cNvPr>
          <p:cNvSpPr/>
          <p:nvPr/>
        </p:nvSpPr>
        <p:spPr>
          <a:xfrm>
            <a:off x="2266950" y="5694363"/>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76200" y="0"/>
            <a:ext cx="8915400" cy="14287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示例学习：预测未来的学费</a:t>
            </a:r>
            <a:r>
              <a:rPr lang="en-US" altLang="en-US" sz="4800" kern="1200" dirty="0">
                <a:latin typeface="Courier New" panose="02070309020205020404" pitchFamily="49" charset="0"/>
                <a:ea typeface="宋体" panose="02010600030101010101" pitchFamily="2" charset="-122"/>
                <a:cs typeface="+mj-cs"/>
              </a:rPr>
              <a:t> </a:t>
            </a:r>
          </a:p>
        </p:txBody>
      </p:sp>
      <p:sp>
        <p:nvSpPr>
          <p:cNvPr id="5529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39</a:t>
            </a:fld>
            <a:endParaRPr lang="en-US" altLang="en-US" sz="1400" dirty="0">
              <a:ea typeface="宋体" panose="02010600030101010101" pitchFamily="2" charset="-122"/>
            </a:endParaRPr>
          </a:p>
        </p:txBody>
      </p:sp>
      <p:sp>
        <p:nvSpPr>
          <p:cNvPr id="55300" name="Text Box 3"/>
          <p:cNvSpPr txBox="1"/>
          <p:nvPr/>
        </p:nvSpPr>
        <p:spPr>
          <a:xfrm>
            <a:off x="914400" y="1524000"/>
            <a:ext cx="75438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55301" name="Text Box 4"/>
          <p:cNvSpPr txBox="1"/>
          <p:nvPr/>
        </p:nvSpPr>
        <p:spPr>
          <a:xfrm>
            <a:off x="228600" y="1316038"/>
            <a:ext cx="8759825" cy="822325"/>
          </a:xfrm>
          <a:prstGeom prst="rect">
            <a:avLst/>
          </a:prstGeom>
          <a:noFill/>
          <a:ln w="12700">
            <a:noFill/>
          </a:ln>
        </p:spPr>
        <p:txBody>
          <a:bodyPr>
            <a:spAutoFit/>
          </a:bodyPr>
          <a:lstStyle/>
          <a:p>
            <a:pPr>
              <a:spcBef>
                <a:spcPct val="50000"/>
              </a:spcBef>
              <a:buNone/>
            </a:pPr>
            <a:r>
              <a:rPr lang="en-US" altLang="zh-CN" dirty="0">
                <a:latin typeface="Times New Roman" panose="02020603050405020304" pitchFamily="18" charset="0"/>
                <a:ea typeface="宋体" panose="02010600030101010101" pitchFamily="2" charset="-122"/>
              </a:rPr>
              <a:t>假设</a:t>
            </a:r>
            <a:r>
              <a:rPr lang="zh-CN" altLang="en-US" dirty="0">
                <a:latin typeface="Times New Roman" panose="02020603050405020304" pitchFamily="18" charset="0"/>
                <a:ea typeface="宋体" panose="02010600030101010101" pitchFamily="2" charset="-122"/>
              </a:rPr>
              <a:t>某大学今年的学费是</a:t>
            </a:r>
            <a:r>
              <a:rPr lang="en-US" altLang="en-US" dirty="0">
                <a:latin typeface="Times New Roman" panose="02020603050405020304" pitchFamily="18" charset="0"/>
                <a:ea typeface="宋体" panose="02010600030101010101" pitchFamily="2" charset="-122"/>
              </a:rPr>
              <a:t>$10,000 </a:t>
            </a:r>
            <a:r>
              <a:rPr lang="zh-CN" altLang="en-US" dirty="0">
                <a:latin typeface="Times New Roman" panose="02020603050405020304" pitchFamily="18" charset="0"/>
                <a:ea typeface="宋体" panose="02010600030101010101" pitchFamily="2" charset="-122"/>
              </a:rPr>
              <a:t>，而且以每年</a:t>
            </a:r>
            <a:r>
              <a:rPr lang="en-US" altLang="zh-CN" dirty="0">
                <a:latin typeface="Times New Roman" panose="02020603050405020304" pitchFamily="18" charset="0"/>
                <a:ea typeface="宋体" panose="02010600030101010101" pitchFamily="2" charset="-122"/>
              </a:rPr>
              <a:t>7%</a:t>
            </a:r>
            <a:r>
              <a:rPr lang="zh-CN" altLang="en-US" dirty="0">
                <a:latin typeface="Times New Roman" panose="02020603050405020304" pitchFamily="18" charset="0"/>
                <a:ea typeface="宋体" panose="02010600030101010101" pitchFamily="2" charset="-122"/>
              </a:rPr>
              <a:t>的速度增加。多少年之后学费会翻倍</a:t>
            </a:r>
            <a:r>
              <a:rPr lang="en-US" altLang="en-US" dirty="0">
                <a:latin typeface="Times New Roman" panose="02020603050405020304" pitchFamily="18" charset="0"/>
                <a:ea typeface="宋体" panose="02010600030101010101" pitchFamily="2" charset="-122"/>
              </a:rPr>
              <a:t>?</a:t>
            </a:r>
          </a:p>
        </p:txBody>
      </p:sp>
      <p:sp>
        <p:nvSpPr>
          <p:cNvPr id="157701" name="AutoShape 5">
            <a:hlinkClick r:id="" action="ppaction://noaction" highlightClick="1"/>
          </p:cNvPr>
          <p:cNvSpPr>
            <a:spLocks noChangeArrowheads="1"/>
          </p:cNvSpPr>
          <p:nvPr/>
        </p:nvSpPr>
        <p:spPr bwMode="auto">
          <a:xfrm>
            <a:off x="4303713" y="5715000"/>
            <a:ext cx="22494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FutureTuition</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5303" name="AutoShape 6">
            <a:hlinkClick r:id="rId3" action="ppaction://program"/>
          </p:cNvPr>
          <p:cNvSpPr/>
          <p:nvPr/>
        </p:nvSpPr>
        <p:spPr>
          <a:xfrm>
            <a:off x="7010400" y="5715000"/>
            <a:ext cx="13716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55304" name="AutoShape 7">
            <a:hlinkClick r:id="rId4"/>
          </p:cNvPr>
          <p:cNvSpPr/>
          <p:nvPr/>
        </p:nvSpPr>
        <p:spPr>
          <a:xfrm>
            <a:off x="3649663" y="569436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p>
        </p:txBody>
      </p:sp>
      <p:sp>
        <p:nvSpPr>
          <p:cNvPr id="2150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a:t>
            </a:fld>
            <a:endParaRPr lang="en-US" altLang="en-US" sz="1400" dirty="0">
              <a:ea typeface="宋体" panose="02010600030101010101" pitchFamily="2" charset="-122"/>
            </a:endParaRPr>
          </a:p>
        </p:txBody>
      </p:sp>
      <p:sp>
        <p:nvSpPr>
          <p:cNvPr id="21508" name="Rectangle 4"/>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1509" name="Rectangle 5"/>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1510" name="Rectangle 8"/>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1511" name="Rectangle 10"/>
          <p:cNvSpPr/>
          <p:nvPr/>
        </p:nvSpPr>
        <p:spPr>
          <a:xfrm>
            <a:off x="304800" y="14700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1512" name="AutoShape 11"/>
          <p:cNvSpPr/>
          <p:nvPr/>
        </p:nvSpPr>
        <p:spPr>
          <a:xfrm>
            <a:off x="5257800" y="1219200"/>
            <a:ext cx="3533775" cy="384175"/>
          </a:xfrm>
          <a:prstGeom prst="wedgeRoundRectCallout">
            <a:avLst>
              <a:gd name="adj1" fmla="val -114556"/>
              <a:gd name="adj2" fmla="val 71074"/>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zh-CN" altLang="en-US" sz="1800" dirty="0">
                <a:latin typeface="Times New Roman" panose="02020603050405020304" pitchFamily="18" charset="0"/>
                <a:ea typeface="宋体" panose="02010600030101010101" pitchFamily="2" charset="-122"/>
              </a:rPr>
              <a:t>初始化</a:t>
            </a:r>
            <a:r>
              <a:rPr lang="en-US" altLang="en-US" sz="1800" dirty="0">
                <a:latin typeface="Times New Roman" panose="02020603050405020304" pitchFamily="18" charset="0"/>
              </a:rPr>
              <a:t> count</a:t>
            </a:r>
          </a:p>
        </p:txBody>
      </p:sp>
      <p:sp>
        <p:nvSpPr>
          <p:cNvPr id="21513" name="Rectangle 12"/>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76200" y="0"/>
            <a:ext cx="8915400" cy="14287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示例学习：预测未来的学费</a:t>
            </a:r>
            <a:endParaRPr lang="en-US" altLang="en-US" kern="1200" dirty="0">
              <a:latin typeface="Courier New" panose="02070309020205020404" pitchFamily="49" charset="0"/>
              <a:ea typeface="宋体" panose="02010600030101010101" pitchFamily="2" charset="-122"/>
              <a:cs typeface="+mj-cs"/>
            </a:endParaRPr>
          </a:p>
        </p:txBody>
      </p:sp>
      <p:sp>
        <p:nvSpPr>
          <p:cNvPr id="5632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40</a:t>
            </a:fld>
            <a:endParaRPr lang="en-US" altLang="en-US" sz="1400" dirty="0">
              <a:ea typeface="宋体" panose="02010600030101010101" pitchFamily="2" charset="-122"/>
            </a:endParaRPr>
          </a:p>
        </p:txBody>
      </p:sp>
      <p:sp>
        <p:nvSpPr>
          <p:cNvPr id="56324" name="Text Box 3"/>
          <p:cNvSpPr txBox="1"/>
          <p:nvPr/>
        </p:nvSpPr>
        <p:spPr>
          <a:xfrm>
            <a:off x="914400" y="1524000"/>
            <a:ext cx="75438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56325" name="Text Box 4"/>
          <p:cNvSpPr txBox="1"/>
          <p:nvPr/>
        </p:nvSpPr>
        <p:spPr>
          <a:xfrm>
            <a:off x="228600" y="1316038"/>
            <a:ext cx="8759825" cy="1938337"/>
          </a:xfrm>
          <a:prstGeom prst="rect">
            <a:avLst/>
          </a:prstGeom>
          <a:noFill/>
          <a:ln w="9525">
            <a:noFill/>
          </a:ln>
        </p:spPr>
        <p:txBody>
          <a:bodyPr>
            <a:spAutoFit/>
          </a:bodyPr>
          <a:lstStyle/>
          <a:p>
            <a:r>
              <a:rPr lang="en-US" altLang="en-US" b="1" dirty="0">
                <a:latin typeface="Times New Roman" panose="02020603050405020304" pitchFamily="18" charset="0"/>
              </a:rPr>
              <a:t>double</a:t>
            </a:r>
            <a:r>
              <a:rPr lang="en-US" altLang="en-US" dirty="0">
                <a:latin typeface="Times New Roman" panose="02020603050405020304" pitchFamily="18" charset="0"/>
              </a:rPr>
              <a:t> tuition = 10000;   </a:t>
            </a:r>
            <a:r>
              <a:rPr lang="en-US" altLang="en-US" b="1" dirty="0">
                <a:latin typeface="Times New Roman" panose="02020603050405020304" pitchFamily="18" charset="0"/>
              </a:rPr>
              <a:t>int</a:t>
            </a:r>
            <a:r>
              <a:rPr lang="en-US" altLang="en-US" dirty="0">
                <a:latin typeface="Times New Roman" panose="02020603050405020304" pitchFamily="18" charset="0"/>
              </a:rPr>
              <a:t> year = 0  // Year 0</a:t>
            </a:r>
          </a:p>
          <a:p>
            <a:r>
              <a:rPr lang="en-US" altLang="en-US" dirty="0">
                <a:latin typeface="Times New Roman" panose="02020603050405020304" pitchFamily="18" charset="0"/>
              </a:rPr>
              <a:t>tuition = tuition * 1.07; year++;       // Year 1</a:t>
            </a:r>
          </a:p>
          <a:p>
            <a:r>
              <a:rPr lang="en-US" altLang="en-US" dirty="0">
                <a:latin typeface="Times New Roman" panose="02020603050405020304" pitchFamily="18" charset="0"/>
              </a:rPr>
              <a:t>tuition = tuition * 1.07; year++;       // Year 2</a:t>
            </a:r>
          </a:p>
          <a:p>
            <a:r>
              <a:rPr lang="en-US" altLang="en-US" dirty="0">
                <a:latin typeface="Times New Roman" panose="02020603050405020304" pitchFamily="18" charset="0"/>
              </a:rPr>
              <a:t>tuition = tuition * 1.07; year++;       // Year 3</a:t>
            </a:r>
          </a:p>
          <a:p>
            <a:r>
              <a:rPr lang="en-US" altLang="en-US" dirty="0">
                <a:latin typeface="Times New Roman" panose="02020603050405020304" pitchFamily="18"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2"/>
          <p:cNvSpPr>
            <a:spLocks noGrp="1"/>
          </p:cNvSpPr>
          <p:nvPr>
            <p:ph type="title"/>
          </p:nvPr>
        </p:nvSpPr>
        <p:spPr>
          <a:xfrm>
            <a:off x="76200" y="0"/>
            <a:ext cx="8915400" cy="14287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示例学习：将十进制转换为十六进制</a:t>
            </a:r>
            <a:endParaRPr lang="zh-CN" altLang="en-US" i="1" kern="1200" dirty="0">
              <a:latin typeface="Courier New" panose="02070309020205020404" pitchFamily="49" charset="0"/>
              <a:ea typeface="宋体" panose="02010600030101010101" pitchFamily="2" charset="-122"/>
              <a:cs typeface="+mj-cs"/>
            </a:endParaRPr>
          </a:p>
        </p:txBody>
      </p:sp>
      <p:sp>
        <p:nvSpPr>
          <p:cNvPr id="30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41</a:t>
            </a:fld>
            <a:endParaRPr lang="en-US" altLang="en-US" sz="1400" dirty="0">
              <a:ea typeface="宋体" panose="02010600030101010101" pitchFamily="2" charset="-122"/>
            </a:endParaRPr>
          </a:p>
        </p:txBody>
      </p:sp>
      <p:sp>
        <p:nvSpPr>
          <p:cNvPr id="3077" name="Text Box 3"/>
          <p:cNvSpPr txBox="1"/>
          <p:nvPr/>
        </p:nvSpPr>
        <p:spPr>
          <a:xfrm>
            <a:off x="914400" y="1524000"/>
            <a:ext cx="75438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3078" name="Text Box 4"/>
          <p:cNvSpPr txBox="1"/>
          <p:nvPr/>
        </p:nvSpPr>
        <p:spPr>
          <a:xfrm>
            <a:off x="228600" y="1316038"/>
            <a:ext cx="8759825" cy="1800225"/>
          </a:xfrm>
          <a:prstGeom prst="rect">
            <a:avLst/>
          </a:prstGeom>
          <a:noFill/>
          <a:ln w="12700">
            <a:noFill/>
          </a:ln>
        </p:spPr>
        <p:txBody>
          <a:bodyPr>
            <a:spAutoFit/>
          </a:bodyPr>
          <a:lstStyle/>
          <a:p>
            <a:pPr>
              <a:spcBef>
                <a:spcPct val="50000"/>
              </a:spcBef>
            </a:pPr>
            <a:r>
              <a:rPr lang="zh-CN" altLang="en-US" sz="2800" dirty="0">
                <a:latin typeface="Times New Roman" panose="02020603050405020304" pitchFamily="18" charset="0"/>
                <a:ea typeface="宋体" panose="02010600030101010101" pitchFamily="2" charset="-122"/>
              </a:rPr>
              <a:t>十六进制常用于计算机系统编程，如何将一个十进制数转换为十六进制数？将十进制数</a:t>
            </a:r>
            <a:r>
              <a:rPr lang="en-US" altLang="zh-CN" sz="2800" dirty="0">
                <a:latin typeface="Times New Roman" panose="02020603050405020304" pitchFamily="18" charset="0"/>
                <a:ea typeface="宋体" panose="02010600030101010101" pitchFamily="2" charset="-122"/>
              </a:rPr>
              <a:t>d</a:t>
            </a:r>
            <a:r>
              <a:rPr lang="zh-CN" altLang="en-US" sz="2800" dirty="0">
                <a:latin typeface="Times New Roman" panose="02020603050405020304" pitchFamily="18" charset="0"/>
                <a:ea typeface="宋体" panose="02010600030101010101" pitchFamily="2" charset="-122"/>
              </a:rPr>
              <a:t>转换为十六进制数，就是找到满足以下条件的十六进制数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n</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n-1</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n-2</a:t>
            </a:r>
            <a:r>
              <a:rPr lang="en-US" altLang="en-US" sz="2800" dirty="0">
                <a:latin typeface="Times New Roman" panose="02020603050405020304" pitchFamily="18" charset="0"/>
              </a:rPr>
              <a:t>,</a:t>
            </a:r>
            <a:r>
              <a:rPr lang="en-US" altLang="en-US" sz="2800" i="1" dirty="0">
                <a:latin typeface="Times New Roman" panose="02020603050405020304" pitchFamily="18" charset="0"/>
              </a:rPr>
              <a:t> ...</a:t>
            </a:r>
            <a:r>
              <a:rPr lang="en-US" altLang="en-US" sz="2800" dirty="0">
                <a:latin typeface="Times New Roman" panose="02020603050405020304" pitchFamily="18" charset="0"/>
              </a:rPr>
              <a:t> ,</a:t>
            </a:r>
            <a:r>
              <a:rPr lang="en-US" altLang="en-US" sz="2800" i="1" dirty="0">
                <a:latin typeface="Times New Roman" panose="02020603050405020304" pitchFamily="18" charset="0"/>
              </a:rPr>
              <a:t> h</a:t>
            </a:r>
            <a:r>
              <a:rPr lang="en-US" altLang="en-US" sz="2800" i="1" baseline="-25000" dirty="0">
                <a:latin typeface="Times New Roman" panose="02020603050405020304" pitchFamily="18" charset="0"/>
              </a:rPr>
              <a:t>2</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1</a:t>
            </a:r>
            <a:r>
              <a:rPr lang="en-US" altLang="en-US" sz="2800" dirty="0">
                <a:latin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rPr>
              <a:t>和</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0</a:t>
            </a:r>
            <a:endParaRPr lang="en-US" altLang="en-US" sz="2800" dirty="0">
              <a:latin typeface="Times New Roman" panose="02020603050405020304" pitchFamily="18" charset="0"/>
            </a:endParaRPr>
          </a:p>
        </p:txBody>
      </p:sp>
      <p:sp>
        <p:nvSpPr>
          <p:cNvPr id="167941" name="AutoShape 5">
            <a:hlinkClick r:id="" action="ppaction://noaction" highlightClick="1"/>
          </p:cNvPr>
          <p:cNvSpPr>
            <a:spLocks noChangeArrowheads="1"/>
          </p:cNvSpPr>
          <p:nvPr/>
        </p:nvSpPr>
        <p:spPr bwMode="auto">
          <a:xfrm>
            <a:off x="4187825" y="5734050"/>
            <a:ext cx="3225800"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Dec2Hex</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080" name="AutoShape 6">
            <a:hlinkClick r:id="rId3" action="ppaction://program"/>
          </p:cNvPr>
          <p:cNvSpPr/>
          <p:nvPr/>
        </p:nvSpPr>
        <p:spPr>
          <a:xfrm>
            <a:off x="7605713" y="5734050"/>
            <a:ext cx="13716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081" name="Rectangle 7"/>
          <p:cNvSpPr/>
          <p:nvPr/>
        </p:nvSpPr>
        <p:spPr>
          <a:xfrm>
            <a:off x="0" y="27765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082" name="Rectangle 9"/>
          <p:cNvSpPr/>
          <p:nvPr/>
        </p:nvSpPr>
        <p:spPr>
          <a:xfrm>
            <a:off x="0" y="40719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083" name="Text Box 12"/>
          <p:cNvSpPr txBox="1"/>
          <p:nvPr/>
        </p:nvSpPr>
        <p:spPr>
          <a:xfrm>
            <a:off x="384175" y="4081463"/>
            <a:ext cx="8759825" cy="946150"/>
          </a:xfrm>
          <a:prstGeom prst="rect">
            <a:avLst/>
          </a:prstGeom>
          <a:noFill/>
          <a:ln w="12700">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这些数</a:t>
            </a:r>
            <a:r>
              <a:rPr lang="zh-CN" altLang="en-US" sz="2800" dirty="0">
                <a:latin typeface="Times New Roman" panose="02020603050405020304" pitchFamily="18" charset="0"/>
                <a:ea typeface="宋体" panose="02010600030101010101" pitchFamily="2" charset="-122"/>
              </a:rPr>
              <a:t>可以通过不断地用</a:t>
            </a:r>
            <a:r>
              <a:rPr lang="en-US" altLang="zh-CN" sz="2800" dirty="0">
                <a:latin typeface="Times New Roman" panose="02020603050405020304" pitchFamily="18" charset="0"/>
                <a:ea typeface="宋体" panose="02010600030101010101" pitchFamily="2" charset="-122"/>
              </a:rPr>
              <a:t>d</a:t>
            </a:r>
            <a:r>
              <a:rPr lang="zh-CN" altLang="en-US" sz="2800" dirty="0">
                <a:latin typeface="Times New Roman" panose="02020603050405020304" pitchFamily="18" charset="0"/>
                <a:ea typeface="宋体" panose="02010600030101010101" pitchFamily="2" charset="-122"/>
              </a:rPr>
              <a:t>除以</a:t>
            </a:r>
            <a:r>
              <a:rPr lang="en-US" altLang="zh-CN" sz="2800" dirty="0">
                <a:latin typeface="Times New Roman" panose="02020603050405020304" pitchFamily="18" charset="0"/>
                <a:ea typeface="宋体" panose="02010600030101010101" pitchFamily="2" charset="-122"/>
              </a:rPr>
              <a:t>16</a:t>
            </a:r>
            <a:r>
              <a:rPr lang="zh-CN" altLang="en-US" sz="2800" dirty="0">
                <a:latin typeface="Times New Roman" panose="02020603050405020304" pitchFamily="18" charset="0"/>
                <a:ea typeface="宋体" panose="02010600030101010101" pitchFamily="2" charset="-122"/>
              </a:rPr>
              <a:t>直到商为零而得到。依次得到的余数是</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0</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1</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2</a:t>
            </a:r>
            <a:r>
              <a:rPr lang="en-US" altLang="en-US" sz="2800" dirty="0">
                <a:latin typeface="Times New Roman" panose="02020603050405020304" pitchFamily="18" charset="0"/>
              </a:rPr>
              <a:t>,</a:t>
            </a:r>
            <a:r>
              <a:rPr lang="en-US" altLang="en-US" sz="2800" i="1" dirty="0">
                <a:latin typeface="Times New Roman" panose="02020603050405020304" pitchFamily="18" charset="0"/>
              </a:rPr>
              <a:t> ...</a:t>
            </a:r>
            <a:r>
              <a:rPr lang="en-US" altLang="en-US" sz="2800" dirty="0">
                <a:latin typeface="Times New Roman" panose="02020603050405020304" pitchFamily="18" charset="0"/>
              </a:rPr>
              <a:t> ,</a:t>
            </a:r>
            <a:r>
              <a:rPr lang="en-US" altLang="en-US" sz="2800" i="1" dirty="0">
                <a:latin typeface="Times New Roman" panose="02020603050405020304" pitchFamily="18" charset="0"/>
              </a:rPr>
              <a:t> h</a:t>
            </a:r>
            <a:r>
              <a:rPr lang="en-US" altLang="en-US" sz="2800" i="1" baseline="-25000" dirty="0">
                <a:latin typeface="Times New Roman" panose="02020603050405020304" pitchFamily="18" charset="0"/>
              </a:rPr>
              <a:t>n-2</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n-1</a:t>
            </a:r>
            <a:r>
              <a:rPr lang="en-US" altLang="en-US" sz="2800" dirty="0">
                <a:latin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rPr>
              <a:t>和</a:t>
            </a:r>
            <a:r>
              <a:rPr lang="en-US" altLang="en-US" sz="2800" dirty="0">
                <a:latin typeface="Times New Roman" panose="02020603050405020304" pitchFamily="18" charset="0"/>
              </a:rPr>
              <a:t> </a:t>
            </a:r>
            <a:r>
              <a:rPr lang="en-US" altLang="en-US" sz="2800" i="1" dirty="0">
                <a:latin typeface="Times New Roman" panose="02020603050405020304" pitchFamily="18" charset="0"/>
              </a:rPr>
              <a:t>h</a:t>
            </a:r>
            <a:r>
              <a:rPr lang="en-US" altLang="en-US" sz="2800" i="1" baseline="-25000" dirty="0">
                <a:latin typeface="Times New Roman" panose="02020603050405020304" pitchFamily="18" charset="0"/>
              </a:rPr>
              <a:t>n</a:t>
            </a:r>
            <a:r>
              <a:rPr lang="en-US" altLang="en-US" sz="2800" dirty="0">
                <a:latin typeface="Times New Roman" panose="02020603050405020304" pitchFamily="18" charset="0"/>
              </a:rPr>
              <a:t>. </a:t>
            </a:r>
          </a:p>
        </p:txBody>
      </p:sp>
      <p:sp>
        <p:nvSpPr>
          <p:cNvPr id="3084" name="Rectangle 14"/>
          <p:cNvSpPr/>
          <p:nvPr/>
        </p:nvSpPr>
        <p:spPr>
          <a:xfrm>
            <a:off x="0" y="33194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3074" name="Object 13"/>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r:id="rId4" imgW="4330700" imgH="215900" progId="Equation.3">
                  <p:embed/>
                </p:oleObj>
              </mc:Choice>
              <mc:Fallback>
                <p:oleObj r:id="rId4" imgW="4330700" imgH="215900" progId="Equation.3">
                  <p:embed/>
                  <p:pic>
                    <p:nvPicPr>
                      <p:cNvPr id="0" name="图片 3078"/>
                      <p:cNvPicPr/>
                      <p:nvPr/>
                    </p:nvPicPr>
                    <p:blipFill>
                      <a:blip r:embed="rId5"/>
                      <a:stretch>
                        <a:fillRect/>
                      </a:stretch>
                    </p:blipFill>
                    <p:spPr>
                      <a:xfrm>
                        <a:off x="385763" y="3467100"/>
                        <a:ext cx="8526462" cy="430213"/>
                      </a:xfrm>
                      <a:prstGeom prst="rect">
                        <a:avLst/>
                      </a:prstGeom>
                      <a:noFill/>
                      <a:ln w="38100">
                        <a:noFill/>
                        <a:miter/>
                      </a:ln>
                    </p:spPr>
                  </p:pic>
                </p:oleObj>
              </mc:Fallback>
            </mc:AlternateContent>
          </a:graphicData>
        </a:graphic>
      </p:graphicFrame>
      <p:sp>
        <p:nvSpPr>
          <p:cNvPr id="3085" name="AutoShape 15">
            <a:hlinkClick r:id="rId6"/>
          </p:cNvPr>
          <p:cNvSpPr/>
          <p:nvPr/>
        </p:nvSpPr>
        <p:spPr>
          <a:xfrm>
            <a:off x="3649663" y="569436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685800" y="0"/>
            <a:ext cx="7772400" cy="14287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用</a:t>
            </a:r>
            <a:r>
              <a:rPr lang="en-US" altLang="en-US" kern="1200" dirty="0">
                <a:latin typeface="Courier New" panose="02070309020205020404" pitchFamily="49" charset="0"/>
                <a:ea typeface="宋体" panose="02010600030101010101" pitchFamily="2" charset="-122"/>
                <a:cs typeface="+mj-cs"/>
              </a:rPr>
              <a:t> </a:t>
            </a:r>
            <a:r>
              <a:rPr lang="en-US" altLang="en-US" sz="4200" kern="1200" dirty="0">
                <a:latin typeface="Courier New" panose="02070309020205020404" pitchFamily="49" charset="0"/>
                <a:ea typeface="宋体" panose="02010600030101010101" pitchFamily="2" charset="-122"/>
                <a:cs typeface="+mj-cs"/>
              </a:rPr>
              <a:t>break</a:t>
            </a:r>
            <a:r>
              <a:rPr lang="en-US" altLang="en-US" kern="1200" dirty="0">
                <a:latin typeface="Courier New" panose="02070309020205020404" pitchFamily="49" charset="0"/>
                <a:ea typeface="宋体" panose="02010600030101010101" pitchFamily="2" charset="-122"/>
                <a:cs typeface="+mj-cs"/>
              </a:rPr>
              <a:t> </a:t>
            </a:r>
            <a:r>
              <a:rPr lang="zh-CN" altLang="en-US" kern="1200" dirty="0">
                <a:latin typeface="Courier New" panose="02070309020205020404" pitchFamily="49" charset="0"/>
                <a:ea typeface="宋体" panose="02010600030101010101" pitchFamily="2" charset="-122"/>
                <a:cs typeface="+mj-cs"/>
              </a:rPr>
              <a:t>和</a:t>
            </a:r>
            <a:r>
              <a:rPr lang="en-US" altLang="en-US" kern="1200" dirty="0">
                <a:latin typeface="Courier New" panose="02070309020205020404" pitchFamily="49" charset="0"/>
                <a:ea typeface="宋体" panose="02010600030101010101" pitchFamily="2" charset="-122"/>
                <a:cs typeface="+mj-cs"/>
              </a:rPr>
              <a:t> </a:t>
            </a:r>
            <a:r>
              <a:rPr lang="en-US" altLang="en-US" sz="4200" kern="1200" dirty="0">
                <a:latin typeface="Courier New" panose="02070309020205020404" pitchFamily="49" charset="0"/>
                <a:ea typeface="宋体" panose="02010600030101010101" pitchFamily="2" charset="-122"/>
                <a:cs typeface="+mj-cs"/>
              </a:rPr>
              <a:t>continue</a:t>
            </a:r>
            <a:endParaRPr lang="en-US" altLang="en-US" kern="1200" dirty="0">
              <a:latin typeface="Courier New" panose="02070309020205020404" pitchFamily="49" charset="0"/>
              <a:ea typeface="宋体" panose="02010600030101010101" pitchFamily="2" charset="-122"/>
              <a:cs typeface="+mj-cs"/>
            </a:endParaRPr>
          </a:p>
        </p:txBody>
      </p:sp>
      <p:sp>
        <p:nvSpPr>
          <p:cNvPr id="5734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42</a:t>
            </a:fld>
            <a:endParaRPr lang="en-US" altLang="en-US" sz="1400" dirty="0">
              <a:ea typeface="宋体" panose="02010600030101010101" pitchFamily="2" charset="-122"/>
            </a:endParaRPr>
          </a:p>
        </p:txBody>
      </p:sp>
      <p:sp>
        <p:nvSpPr>
          <p:cNvPr id="57348" name="Text Box 14"/>
          <p:cNvSpPr txBox="1"/>
          <p:nvPr/>
        </p:nvSpPr>
        <p:spPr>
          <a:xfrm>
            <a:off x="533400" y="1295400"/>
            <a:ext cx="8305800" cy="1066800"/>
          </a:xfrm>
          <a:prstGeom prst="rect">
            <a:avLst/>
          </a:prstGeom>
          <a:noFill/>
          <a:ln w="12700">
            <a:noFill/>
          </a:ln>
        </p:spPr>
        <p:txBody>
          <a:bodyPr>
            <a:spAutoFit/>
          </a:bodyPr>
          <a:lstStyle/>
          <a:p>
            <a:pPr>
              <a:spcBef>
                <a:spcPct val="50000"/>
              </a:spcBef>
            </a:pPr>
            <a:r>
              <a:rPr lang="en-US" altLang="en-US" sz="3200" dirty="0">
                <a:latin typeface="Times New Roman" panose="02020603050405020304" pitchFamily="18" charset="0"/>
              </a:rPr>
              <a:t>Examples for using the </a:t>
            </a:r>
            <a:r>
              <a:rPr lang="en-US" altLang="en-US" sz="3000" dirty="0">
                <a:latin typeface="Courier New" panose="02070309020205020404" pitchFamily="49" charset="0"/>
              </a:rPr>
              <a:t>break</a:t>
            </a:r>
            <a:r>
              <a:rPr lang="en-US" altLang="en-US" sz="3200" dirty="0">
                <a:latin typeface="Times New Roman" panose="02020603050405020304" pitchFamily="18" charset="0"/>
              </a:rPr>
              <a:t> and </a:t>
            </a:r>
            <a:r>
              <a:rPr lang="en-US" altLang="en-US" sz="3000" dirty="0">
                <a:latin typeface="Courier New" panose="02070309020205020404" pitchFamily="49" charset="0"/>
              </a:rPr>
              <a:t>continue</a:t>
            </a:r>
            <a:r>
              <a:rPr lang="en-US" altLang="en-US" sz="3200" dirty="0">
                <a:latin typeface="Times New Roman" panose="02020603050405020304" pitchFamily="18" charset="0"/>
              </a:rPr>
              <a:t> keywords:</a:t>
            </a:r>
            <a:endParaRPr lang="en-US" altLang="en-US" dirty="0">
              <a:latin typeface="Times New Roman" panose="02020603050405020304" pitchFamily="18" charset="0"/>
            </a:endParaRPr>
          </a:p>
        </p:txBody>
      </p:sp>
      <p:sp>
        <p:nvSpPr>
          <p:cNvPr id="57349" name="Text Box 15"/>
          <p:cNvSpPr txBox="1"/>
          <p:nvPr/>
        </p:nvSpPr>
        <p:spPr>
          <a:xfrm>
            <a:off x="914400" y="2743200"/>
            <a:ext cx="6858000" cy="519113"/>
          </a:xfrm>
          <a:prstGeom prst="rect">
            <a:avLst/>
          </a:prstGeom>
          <a:noFill/>
          <a:ln w="12700">
            <a:noFill/>
          </a:ln>
        </p:spPr>
        <p:txBody>
          <a:bodyPr>
            <a:spAutoFit/>
          </a:bodyPr>
          <a:lstStyle/>
          <a:p>
            <a:pPr marL="358775" indent="-358775">
              <a:spcBef>
                <a:spcPct val="50000"/>
              </a:spcBef>
              <a:buClr>
                <a:schemeClr val="tx2"/>
              </a:buClr>
              <a:buSzPct val="75000"/>
              <a:buFont typeface="Monotype Sorts" pitchFamily="2" charset="2"/>
              <a:buChar char="F"/>
            </a:pPr>
            <a:r>
              <a:rPr lang="en-US" altLang="en-US" sz="2800" dirty="0">
                <a:latin typeface="Times New Roman" panose="02020603050405020304" pitchFamily="18" charset="0"/>
              </a:rPr>
              <a:t>TestBreak.java</a:t>
            </a:r>
          </a:p>
        </p:txBody>
      </p:sp>
      <p:sp>
        <p:nvSpPr>
          <p:cNvPr id="57350" name="Text Box 16"/>
          <p:cNvSpPr txBox="1"/>
          <p:nvPr/>
        </p:nvSpPr>
        <p:spPr>
          <a:xfrm>
            <a:off x="914400" y="4648200"/>
            <a:ext cx="6858000" cy="519113"/>
          </a:xfrm>
          <a:prstGeom prst="rect">
            <a:avLst/>
          </a:prstGeom>
          <a:noFill/>
          <a:ln w="12700">
            <a:noFill/>
          </a:ln>
        </p:spPr>
        <p:txBody>
          <a:bodyPr>
            <a:spAutoFit/>
          </a:bodyPr>
          <a:lstStyle/>
          <a:p>
            <a:pPr marL="358775" indent="-358775">
              <a:spcBef>
                <a:spcPct val="50000"/>
              </a:spcBef>
              <a:buClr>
                <a:schemeClr val="tx2"/>
              </a:buClr>
              <a:buSzPct val="75000"/>
              <a:buFont typeface="Monotype Sorts" pitchFamily="2" charset="2"/>
              <a:buChar char="F"/>
            </a:pPr>
            <a:r>
              <a:rPr lang="en-US" altLang="en-US" sz="2800" dirty="0">
                <a:latin typeface="Times New Roman" panose="02020603050405020304" pitchFamily="18" charset="0"/>
              </a:rPr>
              <a:t>TestContinue.java</a:t>
            </a:r>
          </a:p>
        </p:txBody>
      </p:sp>
      <p:sp>
        <p:nvSpPr>
          <p:cNvPr id="64529" name="AutoShape 17">
            <a:hlinkClick r:id="" action="ppaction://noaction" highlightClick="1"/>
          </p:cNvPr>
          <p:cNvSpPr>
            <a:spLocks noChangeArrowheads="1"/>
          </p:cNvSpPr>
          <p:nvPr/>
        </p:nvSpPr>
        <p:spPr bwMode="auto">
          <a:xfrm>
            <a:off x="1371600" y="3505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TestBreak</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4530" name="AutoShape 18">
            <a:hlinkClick r:id="" action="ppaction://noaction" highlightClick="1"/>
          </p:cNvPr>
          <p:cNvSpPr>
            <a:spLocks noChangeArrowheads="1"/>
          </p:cNvSpPr>
          <p:nvPr/>
        </p:nvSpPr>
        <p:spPr bwMode="auto">
          <a:xfrm>
            <a:off x="1371600" y="5410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TestContinue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57353" name="Picture 19">
            <a:hlinkClick r:id="rId4" action="ppaction://program"/>
          </p:cNvPr>
          <p:cNvPicPr>
            <a:picLocks noChangeAspect="1"/>
          </p:cNvPicPr>
          <p:nvPr/>
        </p:nvPicPr>
        <p:blipFill>
          <a:blip r:embed="rId5"/>
          <a:stretch>
            <a:fillRect/>
          </a:stretch>
        </p:blipFill>
        <p:spPr>
          <a:xfrm>
            <a:off x="5105400" y="3505200"/>
            <a:ext cx="3313113" cy="569913"/>
          </a:xfrm>
          <a:prstGeom prst="rect">
            <a:avLst/>
          </a:prstGeom>
          <a:noFill/>
          <a:ln w="12700">
            <a:noFill/>
          </a:ln>
        </p:spPr>
      </p:pic>
      <p:pic>
        <p:nvPicPr>
          <p:cNvPr id="57354" name="Picture 20">
            <a:hlinkClick r:id="rId6" action="ppaction://program"/>
          </p:cNvPr>
          <p:cNvPicPr>
            <a:picLocks noChangeAspect="1"/>
          </p:cNvPicPr>
          <p:nvPr/>
        </p:nvPicPr>
        <p:blipFill>
          <a:blip r:embed="rId5"/>
          <a:stretch>
            <a:fillRect/>
          </a:stretch>
        </p:blipFill>
        <p:spPr>
          <a:xfrm>
            <a:off x="5029200" y="5334000"/>
            <a:ext cx="3313113" cy="569913"/>
          </a:xfrm>
          <a:prstGeom prst="rect">
            <a:avLst/>
          </a:prstGeom>
          <a:noFill/>
          <a:ln w="12700">
            <a:noFill/>
          </a:ln>
        </p:spPr>
      </p:pic>
      <p:sp>
        <p:nvSpPr>
          <p:cNvPr id="57355" name="AutoShape 15">
            <a:hlinkClick r:id="rId7"/>
          </p:cNvPr>
          <p:cNvSpPr/>
          <p:nvPr/>
        </p:nvSpPr>
        <p:spPr>
          <a:xfrm>
            <a:off x="1138238" y="3262313"/>
            <a:ext cx="466725"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57356" name="AutoShape 15">
            <a:hlinkClick r:id="rId8"/>
          </p:cNvPr>
          <p:cNvSpPr/>
          <p:nvPr/>
        </p:nvSpPr>
        <p:spPr>
          <a:xfrm>
            <a:off x="1039813" y="5043488"/>
            <a:ext cx="468312" cy="574675"/>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p:cNvSpPr>
          <p:nvPr>
            <p:ph type="title"/>
          </p:nvPr>
        </p:nvSpPr>
        <p:spPr>
          <a:xfrm>
            <a:off x="685800" y="0"/>
            <a:ext cx="7772400" cy="1428750"/>
          </a:xfrm>
        </p:spPr>
        <p:txBody>
          <a:bodyPr vert="horz" wrap="square" lIns="92075" tIns="46038" rIns="92075" bIns="46038" anchor="ctr" anchorCtr="0"/>
          <a:lstStyle/>
          <a:p>
            <a:pPr eaLnBrk="1" hangingPunct="1"/>
            <a:r>
              <a:rPr lang="en-US" altLang="en-US" sz="4200" kern="1200" dirty="0">
                <a:latin typeface="Courier New" panose="02070309020205020404" pitchFamily="49" charset="0"/>
                <a:ea typeface="+mj-ea"/>
                <a:cs typeface="Courier New" panose="02070309020205020404" pitchFamily="49" charset="0"/>
              </a:rPr>
              <a:t>break</a:t>
            </a:r>
            <a:endParaRPr lang="en-US" altLang="en-US" kern="1200" dirty="0">
              <a:latin typeface="Courier New" panose="02070309020205020404" pitchFamily="49" charset="0"/>
              <a:ea typeface="Courier New" panose="02070309020205020404" pitchFamily="49" charset="0"/>
              <a:cs typeface="+mj-cs"/>
            </a:endParaRPr>
          </a:p>
        </p:txBody>
      </p:sp>
      <p:sp>
        <p:nvSpPr>
          <p:cNvPr id="41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43</a:t>
            </a:fld>
            <a:endParaRPr lang="en-US" altLang="en-US" sz="1400" dirty="0">
              <a:ea typeface="宋体" panose="02010600030101010101" pitchFamily="2" charset="-122"/>
            </a:endParaRPr>
          </a:p>
        </p:txBody>
      </p:sp>
      <p:sp>
        <p:nvSpPr>
          <p:cNvPr id="4101" name="Rectangle 11"/>
          <p:cNvSpPr/>
          <p:nvPr/>
        </p:nvSpPr>
        <p:spPr>
          <a:xfrm>
            <a:off x="-76200" y="24765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4098" name="Object 10"/>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r:id="rId2" imgW="3429000" imgH="1968500" progId="Word.Picture.8">
                  <p:embed/>
                </p:oleObj>
              </mc:Choice>
              <mc:Fallback>
                <p:oleObj r:id="rId2" imgW="3429000" imgH="1968500" progId="Word.Picture.8">
                  <p:embed/>
                  <p:pic>
                    <p:nvPicPr>
                      <p:cNvPr id="0" name="图片 3080"/>
                      <p:cNvPicPr/>
                      <p:nvPr/>
                    </p:nvPicPr>
                    <p:blipFill>
                      <a:blip r:embed="rId3"/>
                      <a:stretch>
                        <a:fillRect/>
                      </a:stretch>
                    </p:blipFill>
                    <p:spPr>
                      <a:xfrm>
                        <a:off x="315913" y="1162050"/>
                        <a:ext cx="7627937" cy="4395788"/>
                      </a:xfrm>
                      <a:prstGeom prst="rect">
                        <a:avLst/>
                      </a:prstGeom>
                      <a:noFill/>
                      <a:ln w="38100">
                        <a:noFill/>
                        <a:miter/>
                      </a:ln>
                    </p:spPr>
                  </p:pic>
                </p:oleObj>
              </mc:Fallback>
            </mc:AlternateContent>
          </a:graphicData>
        </a:graphic>
      </p:graphicFrame>
      <p:sp>
        <p:nvSpPr>
          <p:cNvPr id="4102" name="Rectangle 12"/>
          <p:cNvSpPr/>
          <p:nvPr/>
        </p:nvSpPr>
        <p:spPr>
          <a:xfrm>
            <a:off x="76200" y="43815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p:cNvSpPr>
          <p:nvPr>
            <p:ph type="title"/>
          </p:nvPr>
        </p:nvSpPr>
        <p:spPr>
          <a:xfrm>
            <a:off x="685800" y="0"/>
            <a:ext cx="7772400" cy="1428750"/>
          </a:xfrm>
        </p:spPr>
        <p:txBody>
          <a:bodyPr vert="horz" wrap="square" lIns="92075" tIns="46038" rIns="92075" bIns="46038" anchor="ctr" anchorCtr="0"/>
          <a:lstStyle/>
          <a:p>
            <a:pPr eaLnBrk="1" hangingPunct="1"/>
            <a:r>
              <a:rPr lang="en-US" altLang="en-US" sz="4200" kern="1200" dirty="0">
                <a:latin typeface="Courier New" panose="02070309020205020404" pitchFamily="49" charset="0"/>
                <a:ea typeface="+mj-ea"/>
                <a:cs typeface="Courier New" panose="02070309020205020404" pitchFamily="49" charset="0"/>
              </a:rPr>
              <a:t>continue</a:t>
            </a:r>
            <a:endParaRPr lang="en-US" altLang="en-US" kern="1200" dirty="0">
              <a:latin typeface="Courier New" panose="02070309020205020404" pitchFamily="49" charset="0"/>
              <a:ea typeface="Courier New" panose="02070309020205020404" pitchFamily="49" charset="0"/>
              <a:cs typeface="+mj-cs"/>
            </a:endParaRPr>
          </a:p>
        </p:txBody>
      </p:sp>
      <p:sp>
        <p:nvSpPr>
          <p:cNvPr id="51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44</a:t>
            </a:fld>
            <a:endParaRPr lang="en-US" altLang="en-US" sz="1400" dirty="0">
              <a:ea typeface="宋体" panose="02010600030101010101" pitchFamily="2" charset="-122"/>
            </a:endParaRPr>
          </a:p>
        </p:txBody>
      </p:sp>
      <p:sp>
        <p:nvSpPr>
          <p:cNvPr id="5125" name="Rectangle 3"/>
          <p:cNvSpPr/>
          <p:nvPr/>
        </p:nvSpPr>
        <p:spPr>
          <a:xfrm>
            <a:off x="-76200" y="24765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126" name="Rectangle 5"/>
          <p:cNvSpPr/>
          <p:nvPr/>
        </p:nvSpPr>
        <p:spPr>
          <a:xfrm>
            <a:off x="76200" y="43815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127" name="Rectangle 7"/>
          <p:cNvSpPr/>
          <p:nvPr/>
        </p:nvSpPr>
        <p:spPr>
          <a:xfrm>
            <a:off x="0" y="25241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128" name="Rectangle 9"/>
          <p:cNvSpPr/>
          <p:nvPr/>
        </p:nvSpPr>
        <p:spPr>
          <a:xfrm>
            <a:off x="0" y="25241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5122" name="Object 8"/>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r:id="rId2" imgW="3111500" imgH="1879600" progId="Word.Picture.8">
                  <p:embed/>
                </p:oleObj>
              </mc:Choice>
              <mc:Fallback>
                <p:oleObj r:id="rId2" imgW="3111500" imgH="1879600" progId="Word.Picture.8">
                  <p:embed/>
                  <p:pic>
                    <p:nvPicPr>
                      <p:cNvPr id="0" name="图片 3079"/>
                      <p:cNvPicPr/>
                      <p:nvPr/>
                    </p:nvPicPr>
                    <p:blipFill>
                      <a:blip r:embed="rId3"/>
                      <a:stretch>
                        <a:fillRect/>
                      </a:stretch>
                    </p:blipFill>
                    <p:spPr>
                      <a:xfrm>
                        <a:off x="231775" y="1277938"/>
                        <a:ext cx="8112125" cy="4859337"/>
                      </a:xfrm>
                      <a:prstGeom prst="rect">
                        <a:avLst/>
                      </a:prstGeom>
                      <a:noFill/>
                      <a:ln w="38100">
                        <a:noFill/>
                        <a:miter/>
                      </a:ln>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0" y="241300"/>
            <a:ext cx="9144000" cy="628650"/>
          </a:xfrm>
        </p:spPr>
        <p:txBody>
          <a:bodyPr vert="horz" wrap="square" lIns="92075" tIns="46038" rIns="92075" bIns="46038" anchor="ctr" anchorCtr="0"/>
          <a:lstStyle/>
          <a:p>
            <a:pPr eaLnBrk="1" hangingPunct="1">
              <a:buNone/>
            </a:pPr>
            <a:r>
              <a:rPr lang="zh-CN" altLang="en-US" sz="3600" kern="1200" dirty="0">
                <a:latin typeface="Courier New" panose="02070309020205020404" pitchFamily="49" charset="0"/>
                <a:ea typeface="宋体" panose="02010600030101010101" pitchFamily="2" charset="-122"/>
                <a:cs typeface="+mj-cs"/>
              </a:rPr>
              <a:t>修改猜数字游戏</a:t>
            </a:r>
            <a:r>
              <a:rPr lang="en-US" altLang="en-US" kern="1200" dirty="0">
                <a:latin typeface="Courier New" panose="02070309020205020404" pitchFamily="49" charset="0"/>
                <a:ea typeface="宋体" panose="02010600030101010101" pitchFamily="2" charset="-122"/>
                <a:cs typeface="+mj-cs"/>
              </a:rPr>
              <a:t> </a:t>
            </a:r>
          </a:p>
        </p:txBody>
      </p:sp>
      <p:sp>
        <p:nvSpPr>
          <p:cNvPr id="58371" name="Rectangle 3"/>
          <p:cNvSpPr>
            <a:spLocks noGrp="1"/>
          </p:cNvSpPr>
          <p:nvPr>
            <p:ph idx="1"/>
          </p:nvPr>
        </p:nvSpPr>
        <p:spPr>
          <a:xfrm>
            <a:off x="309563" y="1547813"/>
            <a:ext cx="8534400" cy="3648075"/>
          </a:xfrm>
        </p:spPr>
        <p:txBody>
          <a:bodyPr vert="horz" wrap="square" lIns="92075" tIns="46038" rIns="92075" bIns="46038" anchor="t" anchorCtr="0"/>
          <a:lstStyle/>
          <a:p>
            <a:pPr marL="0" indent="0" eaLnBrk="1" hangingPunct="1">
              <a:spcBef>
                <a:spcPct val="100000"/>
              </a:spcBef>
              <a:buSzPct val="75000"/>
              <a:buFont typeface="Monotype Sorts" pitchFamily="2" charset="2"/>
              <a:buNone/>
            </a:pPr>
            <a:r>
              <a:rPr lang="zh-CN" altLang="en-US" kern="1200" dirty="0">
                <a:latin typeface="+mn-lt"/>
                <a:ea typeface="宋体" panose="02010600030101010101" pitchFamily="2" charset="-122"/>
                <a:cs typeface="+mn-cs"/>
              </a:rPr>
              <a:t>下面是猜数字游戏，你能用</a:t>
            </a:r>
            <a:r>
              <a:rPr lang="en-US" altLang="zh-CN" kern="1200" dirty="0">
                <a:latin typeface="+mn-lt"/>
                <a:ea typeface="宋体" panose="02010600030101010101" pitchFamily="2" charset="-122"/>
                <a:cs typeface="+mn-cs"/>
              </a:rPr>
              <a:t>break</a:t>
            </a:r>
            <a:r>
              <a:rPr lang="zh-CN" altLang="en-US" kern="1200" dirty="0">
                <a:latin typeface="+mn-lt"/>
                <a:ea typeface="宋体" panose="02010600030101010101" pitchFamily="2" charset="-122"/>
                <a:cs typeface="+mn-cs"/>
              </a:rPr>
              <a:t>语句重写它。</a:t>
            </a:r>
          </a:p>
        </p:txBody>
      </p:sp>
      <p:sp>
        <p:nvSpPr>
          <p:cNvPr id="583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45</a:t>
            </a:fld>
            <a:endParaRPr lang="en-US" altLang="en-US" sz="1400" dirty="0">
              <a:ea typeface="宋体" panose="02010600030101010101" pitchFamily="2" charset="-122"/>
            </a:endParaRPr>
          </a:p>
        </p:txBody>
      </p:sp>
      <p:sp>
        <p:nvSpPr>
          <p:cNvPr id="155654" name="AutoShape 6">
            <a:hlinkClick r:id="" action="ppaction://noaction" highlightClick="1"/>
          </p:cNvPr>
          <p:cNvSpPr>
            <a:spLocks noChangeArrowheads="1"/>
          </p:cNvSpPr>
          <p:nvPr/>
        </p:nvSpPr>
        <p:spPr bwMode="auto">
          <a:xfrm>
            <a:off x="1422400" y="3275013"/>
            <a:ext cx="3797300" cy="5715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GuessNumberUsingBreak</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58374" name="Picture 7">
            <a:hlinkClick r:id="rId3" action="ppaction://program"/>
          </p:cNvPr>
          <p:cNvPicPr>
            <a:picLocks noChangeAspect="1"/>
          </p:cNvPicPr>
          <p:nvPr/>
        </p:nvPicPr>
        <p:blipFill>
          <a:blip r:embed="rId4"/>
          <a:stretch>
            <a:fillRect/>
          </a:stretch>
        </p:blipFill>
        <p:spPr>
          <a:xfrm>
            <a:off x="5378450" y="3313113"/>
            <a:ext cx="2819400" cy="569912"/>
          </a:xfrm>
          <a:prstGeom prst="rect">
            <a:avLst/>
          </a:prstGeom>
          <a:noFill/>
          <a:ln w="12700">
            <a:noFill/>
          </a:ln>
        </p:spPr>
      </p:pic>
      <p:sp>
        <p:nvSpPr>
          <p:cNvPr id="58375" name="AutoShape 8">
            <a:hlinkClick r:id="rId5"/>
          </p:cNvPr>
          <p:cNvSpPr/>
          <p:nvPr/>
        </p:nvSpPr>
        <p:spPr>
          <a:xfrm>
            <a:off x="846138" y="327501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76200" y="381000"/>
            <a:ext cx="8915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示例学习：显示素数</a:t>
            </a:r>
            <a:endParaRPr lang="zh-CN" altLang="en-US" sz="5400" kern="1200" dirty="0">
              <a:latin typeface="Courier New" panose="02070309020205020404" pitchFamily="49" charset="0"/>
              <a:ea typeface="宋体" panose="02010600030101010101" pitchFamily="2" charset="-122"/>
              <a:cs typeface="+mj-cs"/>
            </a:endParaRPr>
          </a:p>
        </p:txBody>
      </p:sp>
      <p:sp>
        <p:nvSpPr>
          <p:cNvPr id="5939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46</a:t>
            </a:fld>
            <a:endParaRPr lang="en-US" altLang="en-US" sz="1400" dirty="0">
              <a:ea typeface="宋体" panose="02010600030101010101" pitchFamily="2" charset="-122"/>
            </a:endParaRPr>
          </a:p>
        </p:txBody>
      </p:sp>
      <p:sp>
        <p:nvSpPr>
          <p:cNvPr id="59396" name="Text Box 3"/>
          <p:cNvSpPr txBox="1"/>
          <p:nvPr/>
        </p:nvSpPr>
        <p:spPr>
          <a:xfrm>
            <a:off x="914400" y="1524000"/>
            <a:ext cx="75438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59397" name="Text Box 4"/>
          <p:cNvSpPr txBox="1"/>
          <p:nvPr/>
        </p:nvSpPr>
        <p:spPr>
          <a:xfrm>
            <a:off x="193675" y="1508125"/>
            <a:ext cx="8721725" cy="3560763"/>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cs typeface="Times New Roman" panose="02020603050405020304" pitchFamily="18" charset="0"/>
              </a:rPr>
              <a:t>Problem: Write a program that displays the first 50 prime numbers in five lines, each of which contains 10 numbers. An integer greater than 1 is </a:t>
            </a:r>
            <a:r>
              <a:rPr lang="en-US" altLang="en-US" i="1" dirty="0">
                <a:latin typeface="Times New Roman" panose="02020603050405020304" pitchFamily="18" charset="0"/>
                <a:cs typeface="Times New Roman" panose="02020603050405020304" pitchFamily="18" charset="0"/>
              </a:rPr>
              <a:t>prime</a:t>
            </a:r>
            <a:r>
              <a:rPr lang="en-US" altLang="en-US" dirty="0">
                <a:latin typeface="Times New Roman" panose="02020603050405020304" pitchFamily="18" charset="0"/>
                <a:cs typeface="Times New Roman" panose="02020603050405020304" pitchFamily="18" charset="0"/>
              </a:rPr>
              <a:t> if its only positive divisor is 1 or itself. For example, 2, 3, 5, and 7 are prime numbers, but 4, 6, 8, and 9 are not.</a:t>
            </a:r>
          </a:p>
          <a:p>
            <a:pPr>
              <a:spcBef>
                <a:spcPct val="50000"/>
              </a:spcBef>
            </a:pPr>
            <a:r>
              <a:rPr lang="en-US" altLang="en-US" dirty="0">
                <a:latin typeface="Times New Roman" panose="02020603050405020304" pitchFamily="18" charset="0"/>
                <a:cs typeface="Times New Roman" panose="02020603050405020304" pitchFamily="18" charset="0"/>
              </a:rPr>
              <a:t>Solution: The problem can be broken into the following tasks:</a:t>
            </a:r>
          </a:p>
          <a:p>
            <a:pPr lvl="1">
              <a:buChar char="•"/>
            </a:pPr>
            <a:r>
              <a:rPr lang="en-US" altLang="en-US" dirty="0">
                <a:latin typeface="Times New Roman" panose="02020603050405020304" pitchFamily="18" charset="0"/>
                <a:cs typeface="Times New Roman" panose="02020603050405020304" pitchFamily="18" charset="0"/>
              </a:rPr>
              <a:t>For number = 2, 3, 4, 5, 6, ..., test whether the number is prime.</a:t>
            </a:r>
          </a:p>
          <a:p>
            <a:pPr lvl="1">
              <a:buChar char="•"/>
            </a:pPr>
            <a:r>
              <a:rPr lang="en-US" altLang="en-US" dirty="0">
                <a:latin typeface="Times New Roman" panose="02020603050405020304" pitchFamily="18" charset="0"/>
                <a:cs typeface="Times New Roman" panose="02020603050405020304" pitchFamily="18" charset="0"/>
              </a:rPr>
              <a:t>Determine whether a given number is prime.</a:t>
            </a:r>
          </a:p>
          <a:p>
            <a:pPr lvl="1">
              <a:buChar char="•"/>
            </a:pPr>
            <a:r>
              <a:rPr lang="en-US" altLang="en-US" dirty="0">
                <a:latin typeface="Times New Roman" panose="02020603050405020304" pitchFamily="18" charset="0"/>
                <a:cs typeface="Times New Roman" panose="02020603050405020304" pitchFamily="18" charset="0"/>
              </a:rPr>
              <a:t>Count the prime numbers.</a:t>
            </a:r>
          </a:p>
          <a:p>
            <a:pPr lvl="1">
              <a:buChar char="•"/>
            </a:pPr>
            <a:r>
              <a:rPr lang="en-US" altLang="en-US" dirty="0">
                <a:latin typeface="Times New Roman" panose="02020603050405020304" pitchFamily="18" charset="0"/>
                <a:cs typeface="Times New Roman" panose="02020603050405020304" pitchFamily="18" charset="0"/>
              </a:rPr>
              <a:t>Print each prime number, and print 10 numbers per line. </a:t>
            </a:r>
            <a:endParaRPr lang="en-US" altLang="en-US" dirty="0">
              <a:latin typeface="Times New Roman" panose="02020603050405020304" pitchFamily="18" charset="0"/>
              <a:ea typeface="Times New Roman" panose="02020603050405020304" pitchFamily="18" charset="0"/>
            </a:endParaRPr>
          </a:p>
        </p:txBody>
      </p:sp>
      <p:sp>
        <p:nvSpPr>
          <p:cNvPr id="101381" name="AutoShape 5">
            <a:hlinkClick r:id="" action="ppaction://noaction" highlightClick="1"/>
          </p:cNvPr>
          <p:cNvSpPr>
            <a:spLocks noChangeArrowheads="1"/>
          </p:cNvSpPr>
          <p:nvPr/>
        </p:nvSpPr>
        <p:spPr bwMode="auto">
          <a:xfrm>
            <a:off x="3505200" y="57150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PrimeNumber</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9399" name="AutoShape 6">
            <a:hlinkClick r:id="rId3" action="ppaction://program"/>
          </p:cNvPr>
          <p:cNvSpPr/>
          <p:nvPr/>
        </p:nvSpPr>
        <p:spPr>
          <a:xfrm>
            <a:off x="7010400" y="5715000"/>
            <a:ext cx="13716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59400" name="AutoShape 8">
            <a:hlinkClick r:id="rId4"/>
          </p:cNvPr>
          <p:cNvSpPr/>
          <p:nvPr/>
        </p:nvSpPr>
        <p:spPr>
          <a:xfrm>
            <a:off x="2843213" y="569436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8"/>
          <p:cNvSpPr>
            <a:spLocks noGrp="1"/>
          </p:cNvSpPr>
          <p:nvPr>
            <p:ph type="title"/>
          </p:nvPr>
        </p:nvSpPr>
        <p:spPr/>
        <p:txBody>
          <a:bodyPr vert="horz" wrap="square" lIns="92075" tIns="46038" rIns="92075" bIns="46038" anchor="ctr" anchorCtr="0"/>
          <a:lstStyle/>
          <a:p>
            <a:pPr>
              <a:buNone/>
            </a:pPr>
            <a:r>
              <a:rPr lang="en-US" altLang="zh-CN" kern="1200" dirty="0">
                <a:latin typeface="Courier New" panose="02070309020205020404" pitchFamily="49" charset="0"/>
                <a:ea typeface="宋体" panose="02010600030101010101" pitchFamily="2" charset="-122"/>
                <a:cs typeface="+mj-cs"/>
              </a:rPr>
              <a:t>Chapter 5</a:t>
            </a:r>
            <a:endParaRPr lang="zh-CN" altLang="en-US" kern="1200" dirty="0">
              <a:latin typeface="Courier New" panose="02070309020205020404" pitchFamily="49" charset="0"/>
              <a:ea typeface="宋体" panose="02010600030101010101" pitchFamily="2" charset="-122"/>
              <a:cs typeface="+mj-cs"/>
            </a:endParaRPr>
          </a:p>
        </p:txBody>
      </p:sp>
      <p:sp>
        <p:nvSpPr>
          <p:cNvPr id="60419" name="文本占位符 5"/>
          <p:cNvSpPr>
            <a:spLocks noGrp="1"/>
          </p:cNvSpPr>
          <p:nvPr>
            <p:ph idx="1"/>
          </p:nvPr>
        </p:nvSpPr>
        <p:spPr/>
        <p:txBody>
          <a:bodyPr vert="horz" wrap="square" lIns="92075" tIns="46038" rIns="92075" bIns="46038" anchor="t" anchorCtr="0"/>
          <a:lstStyle/>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algn="ctr">
              <a:buSzPct val="75000"/>
              <a:buFont typeface="Monotype Sorts" pitchFamily="2" charset="2"/>
              <a:buNone/>
            </a:pPr>
            <a:endParaRPr lang="en-US" altLang="zh-CN" sz="4000" kern="1200" dirty="0">
              <a:latin typeface="OPTICopperplate Heavy" pitchFamily="50" charset="0"/>
              <a:ea typeface="宋体" panose="02010600030101010101" pitchFamily="2" charset="-122"/>
              <a:cs typeface="+mn-cs"/>
            </a:endParaRPr>
          </a:p>
        </p:txBody>
      </p:sp>
      <p:sp>
        <p:nvSpPr>
          <p:cNvPr id="60420"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47</a:t>
            </a:fld>
            <a:endParaRPr lang="zh-CN" altLang="en-US" sz="1400" dirty="0">
              <a:ea typeface="宋体" panose="02010600030101010101" pitchFamily="2" charset="-122"/>
            </a:endParaRPr>
          </a:p>
        </p:txBody>
      </p:sp>
      <p:pic>
        <p:nvPicPr>
          <p:cNvPr id="60421" name="图片 4" descr="THE END.gif"/>
          <p:cNvPicPr>
            <a:picLocks noChangeAspect="1"/>
          </p:cNvPicPr>
          <p:nvPr/>
        </p:nvPicPr>
        <p:blipFill>
          <a:blip r:embed="rId2"/>
          <a:stretch>
            <a:fillRect/>
          </a:stretch>
        </p:blipFill>
        <p:spPr>
          <a:xfrm>
            <a:off x="1719263" y="2619375"/>
            <a:ext cx="5705475" cy="16192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253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a:t>
            </a:fld>
            <a:endParaRPr lang="en-US" altLang="en-US" sz="1400" dirty="0">
              <a:ea typeface="宋体" panose="02010600030101010101" pitchFamily="2" charset="-122"/>
            </a:endParaRPr>
          </a:p>
        </p:txBody>
      </p:sp>
      <p:sp>
        <p:nvSpPr>
          <p:cNvPr id="22532"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2533"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2534"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2535" name="AutoShape 7"/>
          <p:cNvSpPr/>
          <p:nvPr/>
        </p:nvSpPr>
        <p:spPr>
          <a:xfrm>
            <a:off x="5257800" y="1219200"/>
            <a:ext cx="3533775" cy="384175"/>
          </a:xfrm>
          <a:prstGeom prst="wedgeRoundRectCallout">
            <a:avLst>
              <a:gd name="adj1" fmla="val -114556"/>
              <a:gd name="adj2" fmla="val 208264"/>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(count &lt; 2) </a:t>
            </a:r>
            <a:r>
              <a:rPr lang="zh-CN" altLang="en-US" sz="1800" dirty="0">
                <a:latin typeface="Times New Roman" panose="02020603050405020304" pitchFamily="18" charset="0"/>
                <a:ea typeface="宋体" panose="02010600030101010101" pitchFamily="2" charset="-122"/>
              </a:rPr>
              <a:t>为</a:t>
            </a:r>
            <a:r>
              <a:rPr lang="en-US" altLang="en-US" sz="1800" dirty="0">
                <a:latin typeface="Times New Roman" panose="02020603050405020304" pitchFamily="18" charset="0"/>
              </a:rPr>
              <a:t> true</a:t>
            </a:r>
          </a:p>
        </p:txBody>
      </p:sp>
      <p:sp>
        <p:nvSpPr>
          <p:cNvPr id="22536" name="Rectangle 8"/>
          <p:cNvSpPr/>
          <p:nvPr/>
        </p:nvSpPr>
        <p:spPr>
          <a:xfrm>
            <a:off x="309563" y="2008188"/>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2537"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355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a:t>
            </a:fld>
            <a:endParaRPr lang="en-US" altLang="en-US" sz="1400" dirty="0">
              <a:ea typeface="宋体" panose="02010600030101010101" pitchFamily="2" charset="-122"/>
            </a:endParaRPr>
          </a:p>
        </p:txBody>
      </p:sp>
      <p:sp>
        <p:nvSpPr>
          <p:cNvPr id="23556"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3557"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3558"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3559" name="AutoShape 6"/>
          <p:cNvSpPr/>
          <p:nvPr/>
        </p:nvSpPr>
        <p:spPr>
          <a:xfrm>
            <a:off x="5257800" y="1219200"/>
            <a:ext cx="3533775" cy="384175"/>
          </a:xfrm>
          <a:prstGeom prst="wedgeRoundRectCallout">
            <a:avLst>
              <a:gd name="adj1" fmla="val -46676"/>
              <a:gd name="adj2" fmla="val 29008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zh-CN" altLang="en-US" sz="1800" dirty="0">
                <a:latin typeface="Times New Roman" panose="02020603050405020304" pitchFamily="18" charset="0"/>
                <a:ea typeface="宋体" panose="02010600030101010101" pitchFamily="2" charset="-122"/>
              </a:rPr>
              <a:t>输出</a:t>
            </a:r>
            <a:r>
              <a:rPr lang="en-US" altLang="en-US" sz="1800" dirty="0">
                <a:latin typeface="Times New Roman" panose="02020603050405020304" pitchFamily="18" charset="0"/>
              </a:rPr>
              <a:t> Welcome to Java</a:t>
            </a:r>
          </a:p>
        </p:txBody>
      </p:sp>
      <p:sp>
        <p:nvSpPr>
          <p:cNvPr id="23560" name="Rectangle 8"/>
          <p:cNvSpPr/>
          <p:nvPr/>
        </p:nvSpPr>
        <p:spPr>
          <a:xfrm>
            <a:off x="309563" y="2506663"/>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3561"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457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a:t>
            </a:fld>
            <a:endParaRPr lang="en-US" altLang="en-US" sz="1400" dirty="0">
              <a:ea typeface="宋体" panose="02010600030101010101" pitchFamily="2" charset="-122"/>
            </a:endParaRPr>
          </a:p>
        </p:txBody>
      </p:sp>
      <p:sp>
        <p:nvSpPr>
          <p:cNvPr id="24580"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4581"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4582"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4583" name="AutoShape 6"/>
          <p:cNvSpPr/>
          <p:nvPr/>
        </p:nvSpPr>
        <p:spPr>
          <a:xfrm>
            <a:off x="5257800" y="1219200"/>
            <a:ext cx="3538538" cy="635000"/>
          </a:xfrm>
          <a:prstGeom prst="wedgeRoundRectCallout">
            <a:avLst>
              <a:gd name="adj1" fmla="val -61037"/>
              <a:gd name="adj2" fmla="val 25500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zh-CN" sz="1800" dirty="0">
                <a:latin typeface="Times New Roman" panose="02020603050405020304" pitchFamily="18" charset="0"/>
                <a:ea typeface="宋体" panose="02010600030101010101" pitchFamily="2" charset="-122"/>
              </a:rPr>
              <a:t>Count</a:t>
            </a:r>
            <a:r>
              <a:rPr lang="zh-CN" altLang="en-US" sz="1800" dirty="0">
                <a:latin typeface="Times New Roman" panose="02020603050405020304" pitchFamily="18" charset="0"/>
                <a:ea typeface="宋体" panose="02010600030101010101" pitchFamily="2" charset="-122"/>
              </a:rPr>
              <a:t>加</a:t>
            </a:r>
            <a:r>
              <a:rPr lang="en-US" altLang="zh-CN" sz="1800" dirty="0">
                <a:latin typeface="Times New Roman" panose="02020603050405020304" pitchFamily="18" charset="0"/>
                <a:ea typeface="宋体" panose="02010600030101010101" pitchFamily="2" charset="-122"/>
              </a:rPr>
              <a:t>1</a:t>
            </a:r>
            <a:endParaRPr lang="en-US" altLang="en-US" sz="1800" dirty="0">
              <a:latin typeface="Times New Roman" panose="02020603050405020304" pitchFamily="18" charset="0"/>
            </a:endParaRPr>
          </a:p>
          <a:p>
            <a:pPr algn="ctr"/>
            <a:r>
              <a:rPr lang="en-US" altLang="zh-CN" sz="1800" dirty="0">
                <a:latin typeface="Times New Roman" panose="02020603050405020304" pitchFamily="18" charset="0"/>
                <a:ea typeface="宋体" panose="02010600030101010101" pitchFamily="2" charset="-122"/>
              </a:rPr>
              <a:t>现在</a:t>
            </a:r>
            <a:r>
              <a:rPr lang="en-US" altLang="en-US" sz="1800" dirty="0">
                <a:latin typeface="Times New Roman" panose="02020603050405020304" pitchFamily="18" charset="0"/>
              </a:rPr>
              <a:t>count </a:t>
            </a:r>
            <a:r>
              <a:rPr lang="en-US" altLang="zh-CN" sz="1800" dirty="0">
                <a:latin typeface="Times New Roman" panose="02020603050405020304" pitchFamily="18" charset="0"/>
                <a:ea typeface="宋体" panose="02010600030101010101" pitchFamily="2" charset="-122"/>
              </a:rPr>
              <a:t>是</a:t>
            </a:r>
            <a:r>
              <a:rPr lang="en-US" altLang="en-US" sz="1800" dirty="0">
                <a:latin typeface="Times New Roman" panose="02020603050405020304" pitchFamily="18" charset="0"/>
              </a:rPr>
              <a:t>1</a:t>
            </a:r>
          </a:p>
        </p:txBody>
      </p:sp>
      <p:sp>
        <p:nvSpPr>
          <p:cNvPr id="24584" name="Rectangle 7"/>
          <p:cNvSpPr/>
          <p:nvPr/>
        </p:nvSpPr>
        <p:spPr>
          <a:xfrm>
            <a:off x="309563" y="29686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458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560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a:t>
            </a:fld>
            <a:endParaRPr lang="en-US" altLang="en-US" sz="1400" dirty="0">
              <a:ea typeface="宋体" panose="02010600030101010101" pitchFamily="2" charset="-122"/>
            </a:endParaRPr>
          </a:p>
        </p:txBody>
      </p:sp>
      <p:sp>
        <p:nvSpPr>
          <p:cNvPr id="25604"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5605"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5606"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5607" name="AutoShape 6"/>
          <p:cNvSpPr/>
          <p:nvPr/>
        </p:nvSpPr>
        <p:spPr>
          <a:xfrm>
            <a:off x="5257800" y="1219200"/>
            <a:ext cx="3538538" cy="635000"/>
          </a:xfrm>
          <a:prstGeom prst="wedgeRoundRectCallout">
            <a:avLst>
              <a:gd name="adj1" fmla="val -60454"/>
              <a:gd name="adj2" fmla="val 10925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zh-CN" sz="1800" dirty="0">
                <a:latin typeface="Times New Roman" panose="02020603050405020304" pitchFamily="18" charset="0"/>
                <a:ea typeface="宋体" panose="02010600030101010101" pitchFamily="2" charset="-122"/>
              </a:rPr>
              <a:t>因为count</a:t>
            </a:r>
            <a:r>
              <a:rPr lang="zh-CN" altLang="en-US" sz="1800" dirty="0">
                <a:latin typeface="Times New Roman" panose="02020603050405020304" pitchFamily="18" charset="0"/>
                <a:ea typeface="宋体" panose="02010600030101010101" pitchFamily="2" charset="-122"/>
              </a:rPr>
              <a:t>是</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，所以</a:t>
            </a:r>
            <a:r>
              <a:rPr lang="en-US" altLang="zh-CN" sz="1800" dirty="0">
                <a:latin typeface="Times New Roman" panose="02020603050405020304" pitchFamily="18" charset="0"/>
                <a:ea typeface="宋体" panose="02010600030101010101" pitchFamily="2" charset="-122"/>
              </a:rPr>
              <a:t>(count</a:t>
            </a:r>
            <a:r>
              <a:rPr lang="en-US" altLang="en-US" sz="1800" dirty="0">
                <a:latin typeface="Times New Roman" panose="02020603050405020304" pitchFamily="18" charset="0"/>
              </a:rPr>
              <a:t> &lt; 2) </a:t>
            </a:r>
            <a:r>
              <a:rPr lang="zh-CN" altLang="en-US" sz="1800" dirty="0">
                <a:latin typeface="Times New Roman" panose="02020603050405020304" pitchFamily="18" charset="0"/>
                <a:ea typeface="宋体" panose="02010600030101010101" pitchFamily="2" charset="-122"/>
              </a:rPr>
              <a:t>为</a:t>
            </a:r>
            <a:r>
              <a:rPr lang="en-US" altLang="zh-CN" sz="1800" dirty="0">
                <a:latin typeface="Times New Roman" panose="02020603050405020304" pitchFamily="18" charset="0"/>
                <a:ea typeface="宋体" panose="02010600030101010101" pitchFamily="2" charset="-122"/>
              </a:rPr>
              <a:t>true</a:t>
            </a:r>
          </a:p>
        </p:txBody>
      </p:sp>
      <p:sp>
        <p:nvSpPr>
          <p:cNvPr id="25608" name="Rectangle 7"/>
          <p:cNvSpPr/>
          <p:nvPr/>
        </p:nvSpPr>
        <p:spPr>
          <a:xfrm>
            <a:off x="309563" y="2008188"/>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5609"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a:t>
            </a:r>
            <a:r>
              <a:rPr lang="en-US" altLang="zh-CN" kern="1200" dirty="0">
                <a:latin typeface="Courier New" panose="02070309020205020404" pitchFamily="49" charset="0"/>
                <a:ea typeface="宋体" panose="02010600030101010101" pitchFamily="2" charset="-122"/>
                <a:cs typeface="+mj-cs"/>
              </a:rPr>
              <a:t>while</a:t>
            </a:r>
            <a:r>
              <a:rPr lang="zh-CN" altLang="en-US" kern="1200" dirty="0">
                <a:latin typeface="Courier New" panose="02070309020205020404" pitchFamily="49" charset="0"/>
                <a:ea typeface="宋体" panose="02010600030101010101" pitchFamily="2" charset="-122"/>
                <a:cs typeface="+mj-cs"/>
              </a:rPr>
              <a:t>循环</a:t>
            </a:r>
            <a:endParaRPr lang="en-US" altLang="en-US" kern="1200" dirty="0">
              <a:latin typeface="Courier New" panose="02070309020205020404" pitchFamily="49" charset="0"/>
              <a:ea typeface="宋体" panose="02010600030101010101" pitchFamily="2" charset="-122"/>
              <a:cs typeface="+mj-cs"/>
            </a:endParaRPr>
          </a:p>
        </p:txBody>
      </p:sp>
      <p:sp>
        <p:nvSpPr>
          <p:cNvPr id="2662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a:t>
            </a:fld>
            <a:endParaRPr lang="en-US" altLang="en-US" sz="1400" dirty="0">
              <a:ea typeface="宋体" panose="02010600030101010101" pitchFamily="2" charset="-122"/>
            </a:endParaRPr>
          </a:p>
        </p:txBody>
      </p:sp>
      <p:sp>
        <p:nvSpPr>
          <p:cNvPr id="26628" name="Rectangle 3"/>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6629" name="Rectangle 4"/>
          <p:cNvSpPr/>
          <p:nvPr/>
        </p:nvSpPr>
        <p:spPr>
          <a:xfrm>
            <a:off x="228600" y="1447800"/>
            <a:ext cx="5334000" cy="2465388"/>
          </a:xfrm>
          <a:prstGeom prst="rect">
            <a:avLst/>
          </a:prstGeom>
          <a:noFill/>
          <a:ln w="9525">
            <a:noFill/>
          </a:ln>
        </p:spPr>
        <p:txBody>
          <a:bodyPr>
            <a:spAutoFit/>
          </a:bodyPr>
          <a:lstStyle/>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int count = 0;</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while (count &lt; 2) {</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System.out.println("Welcome to Java!");</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  count++;</a:t>
            </a:r>
          </a:p>
          <a:p>
            <a:pPr>
              <a:lnSpc>
                <a:spcPct val="90000"/>
              </a:lnSpc>
              <a:spcBef>
                <a:spcPct val="50000"/>
              </a:spcBef>
              <a:buClr>
                <a:schemeClr val="tx2"/>
              </a:buClr>
              <a:buSzPct val="75000"/>
              <a:buFont typeface="Monotype Sorts" pitchFamily="2" charset="2"/>
              <a:buNone/>
            </a:pPr>
            <a:r>
              <a:rPr lang="en-US" altLang="zh-CN" dirty="0">
                <a:solidFill>
                  <a:srgbClr val="000000"/>
                </a:solidFill>
                <a:latin typeface="Times New Roman" panose="02020603050405020304" pitchFamily="18" charset="0"/>
                <a:ea typeface="宋体" panose="02010600030101010101" pitchFamily="2" charset="-122"/>
              </a:rPr>
              <a:t>}</a:t>
            </a:r>
          </a:p>
        </p:txBody>
      </p:sp>
      <p:sp>
        <p:nvSpPr>
          <p:cNvPr id="26630" name="Rectangle 5"/>
          <p:cNvSpPr/>
          <p:nvPr/>
        </p:nvSpPr>
        <p:spPr>
          <a:xfrm>
            <a:off x="1824038" y="2166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6631" name="AutoShape 6"/>
          <p:cNvSpPr/>
          <p:nvPr/>
        </p:nvSpPr>
        <p:spPr>
          <a:xfrm>
            <a:off x="5257800" y="1219200"/>
            <a:ext cx="3538538" cy="635000"/>
          </a:xfrm>
          <a:prstGeom prst="wedgeRoundRectCallout">
            <a:avLst>
              <a:gd name="adj1" fmla="val -59333"/>
              <a:gd name="adj2" fmla="val 16525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zh-CN" altLang="en-US" sz="1800" dirty="0">
                <a:latin typeface="Times New Roman" panose="02020603050405020304" pitchFamily="18" charset="0"/>
                <a:ea typeface="宋体" panose="02010600030101010101" pitchFamily="2" charset="-122"/>
              </a:rPr>
              <a:t>输出</a:t>
            </a:r>
            <a:r>
              <a:rPr lang="en-US" altLang="en-US" sz="1800" dirty="0">
                <a:latin typeface="Times New Roman" panose="02020603050405020304" pitchFamily="18" charset="0"/>
              </a:rPr>
              <a:t> Welcome to Java</a:t>
            </a:r>
          </a:p>
        </p:txBody>
      </p:sp>
      <p:sp>
        <p:nvSpPr>
          <p:cNvPr id="26632" name="Rectangle 7"/>
          <p:cNvSpPr/>
          <p:nvPr/>
        </p:nvSpPr>
        <p:spPr>
          <a:xfrm>
            <a:off x="309563" y="2506663"/>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6633"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zh-CN" altLang="en-US" sz="1800" dirty="0">
                <a:solidFill>
                  <a:schemeClr val="bg2"/>
                </a:solidFill>
                <a:latin typeface="Forte" panose="03060902040502070203" pitchFamily="66" charset="0"/>
                <a:ea typeface="宋体" panose="02010600030101010101" pitchFamily="2" charset="-122"/>
              </a:rPr>
              <a:t>动画</a:t>
            </a:r>
          </a:p>
        </p:txBody>
      </p:sp>
    </p:spTree>
  </p:cSld>
  <p:clrMapOvr>
    <a:masterClrMapping/>
  </p:clrMapOvr>
  <p:transition/>
</p:sld>
</file>

<file path=ppt/theme/theme1.xml><?xml version="1.0" encoding="utf-8"?>
<a:theme xmlns:a="http://schemas.openxmlformats.org/drawingml/2006/main" name="CQUT_JAVA">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CQUT_JAVA</Template>
  <TotalTime>0</TotalTime>
  <Words>2371</Words>
  <Application>Microsoft Office PowerPoint</Application>
  <PresentationFormat>全屏显示(4:3)</PresentationFormat>
  <Paragraphs>377</Paragraphs>
  <Slides>47</Slides>
  <Notes>1</Notes>
  <HiddenSlides>35</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47</vt:i4>
      </vt:variant>
      <vt:variant>
        <vt:lpstr>自定义放映</vt:lpstr>
      </vt:variant>
      <vt:variant>
        <vt:i4>1</vt:i4>
      </vt:variant>
    </vt:vector>
  </HeadingPairs>
  <TitlesOfParts>
    <vt:vector size="62" baseType="lpstr">
      <vt:lpstr>Monotype Sorts</vt:lpstr>
      <vt:lpstr>OPTICopperplate Heavy</vt:lpstr>
      <vt:lpstr>黑体</vt:lpstr>
      <vt:lpstr>华文楷体</vt:lpstr>
      <vt:lpstr>宋体</vt:lpstr>
      <vt:lpstr>Arial</vt:lpstr>
      <vt:lpstr>Book Antiqua</vt:lpstr>
      <vt:lpstr>Courier New</vt:lpstr>
      <vt:lpstr>Forte</vt:lpstr>
      <vt:lpstr>Times New Roman</vt:lpstr>
      <vt:lpstr>Wingdings</vt:lpstr>
      <vt:lpstr>CQUT_JAVA</vt:lpstr>
      <vt:lpstr>Microsoft Word Picture</vt:lpstr>
      <vt:lpstr>Equation.3</vt:lpstr>
      <vt:lpstr>第5章 循环</vt:lpstr>
      <vt:lpstr>while循环</vt:lpstr>
      <vt:lpstr>while循环流程图</vt:lpstr>
      <vt:lpstr>跟踪while循环</vt:lpstr>
      <vt:lpstr>跟踪while循环</vt:lpstr>
      <vt:lpstr>跟踪while循环</vt:lpstr>
      <vt:lpstr>跟踪while循环</vt:lpstr>
      <vt:lpstr>跟踪while循环</vt:lpstr>
      <vt:lpstr>跟踪while循环</vt:lpstr>
      <vt:lpstr>跟踪while循环</vt:lpstr>
      <vt:lpstr>跟踪while循环</vt:lpstr>
      <vt:lpstr>跟踪while循环</vt:lpstr>
      <vt:lpstr>问题: 重复直到正确为止</vt:lpstr>
      <vt:lpstr>问题：猜数字 </vt:lpstr>
      <vt:lpstr>示例学习：多个减法测试题 </vt:lpstr>
      <vt:lpstr>使用标记值控制循环 </vt:lpstr>
      <vt:lpstr>警告</vt:lpstr>
      <vt:lpstr>do-while循环</vt:lpstr>
      <vt:lpstr>for循环</vt:lpstr>
      <vt:lpstr>跟踪 for 循环</vt:lpstr>
      <vt:lpstr>跟踪 for 循环</vt:lpstr>
      <vt:lpstr>跟踪 for 循环</vt:lpstr>
      <vt:lpstr>跟踪 for 循环</vt:lpstr>
      <vt:lpstr>跟踪 for 循环</vt:lpstr>
      <vt:lpstr>跟踪 for 循环</vt:lpstr>
      <vt:lpstr>跟踪 for 循环</vt:lpstr>
      <vt:lpstr>跟踪 for 循环</vt:lpstr>
      <vt:lpstr>跟踪 for 循环</vt:lpstr>
      <vt:lpstr>跟踪 for 循环</vt:lpstr>
      <vt:lpstr>注意</vt:lpstr>
      <vt:lpstr>注意</vt:lpstr>
      <vt:lpstr>注意</vt:lpstr>
      <vt:lpstr>注意</vt:lpstr>
      <vt:lpstr>注意</vt:lpstr>
      <vt:lpstr>采用哪种循环？</vt:lpstr>
      <vt:lpstr>嵌套循环 </vt:lpstr>
      <vt:lpstr>最小化数值错误 </vt:lpstr>
      <vt:lpstr>示例学习：求最大公约数 </vt:lpstr>
      <vt:lpstr>示例学习：预测未来的学费 </vt:lpstr>
      <vt:lpstr>示例学习：预测未来的学费</vt:lpstr>
      <vt:lpstr>示例学习：将十进制转换为十六进制</vt:lpstr>
      <vt:lpstr>用 break 和 continue</vt:lpstr>
      <vt:lpstr>break</vt:lpstr>
      <vt:lpstr>continue</vt:lpstr>
      <vt:lpstr>修改猜数字游戏 </vt:lpstr>
      <vt:lpstr>示例学习：显示素数</vt:lpstr>
      <vt:lpstr>Chapter 5</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W. Lucas Chen</cp:lastModifiedBy>
  <cp:revision>317</cp:revision>
  <cp:lastPrinted>1998-02-04T21:16:00Z</cp:lastPrinted>
  <dcterms:created xsi:type="dcterms:W3CDTF">1995-06-10T17:31:00Z</dcterms:created>
  <dcterms:modified xsi:type="dcterms:W3CDTF">2025-06-07T14:55:49Z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2F503973495A47E7A1C1D998C1F62A01_13</vt:lpwstr>
  </property>
  <property fmtid="{D5CDD505-2E9C-101B-9397-08002B2CF9AE}" pid="3" name="KSOProductBuildVer">
    <vt:lpwstr>2052-12.1.0.20305</vt:lpwstr>
  </property>
</Properties>
</file>