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314" r:id="rId2"/>
    <p:sldId id="442" r:id="rId3"/>
    <p:sldId id="435" r:id="rId4"/>
    <p:sldId id="362" r:id="rId5"/>
    <p:sldId id="415" r:id="rId6"/>
    <p:sldId id="416" r:id="rId7"/>
    <p:sldId id="417" r:id="rId8"/>
    <p:sldId id="418" r:id="rId9"/>
    <p:sldId id="317" r:id="rId10"/>
    <p:sldId id="335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18" r:id="rId22"/>
    <p:sldId id="336" r:id="rId23"/>
    <p:sldId id="399" r:id="rId24"/>
    <p:sldId id="400" r:id="rId25"/>
    <p:sldId id="401" r:id="rId26"/>
    <p:sldId id="409" r:id="rId27"/>
    <p:sldId id="402" r:id="rId28"/>
    <p:sldId id="403" r:id="rId29"/>
    <p:sldId id="404" r:id="rId30"/>
    <p:sldId id="405" r:id="rId31"/>
    <p:sldId id="406" r:id="rId32"/>
    <p:sldId id="408" r:id="rId33"/>
    <p:sldId id="343" r:id="rId34"/>
    <p:sldId id="411" r:id="rId35"/>
    <p:sldId id="427" r:id="rId36"/>
    <p:sldId id="319" r:id="rId37"/>
    <p:sldId id="337" r:id="rId38"/>
    <p:sldId id="412" r:id="rId39"/>
    <p:sldId id="434" r:id="rId40"/>
    <p:sldId id="439" r:id="rId41"/>
    <p:sldId id="438" r:id="rId42"/>
    <p:sldId id="443" r:id="rId43"/>
    <p:sldId id="334" r:id="rId44"/>
    <p:sldId id="347" r:id="rId45"/>
    <p:sldId id="342" r:id="rId46"/>
    <p:sldId id="360" r:id="rId47"/>
    <p:sldId id="437" r:id="rId48"/>
    <p:sldId id="351" r:id="rId49"/>
    <p:sldId id="352" r:id="rId50"/>
    <p:sldId id="322" r:id="rId51"/>
    <p:sldId id="346" r:id="rId52"/>
    <p:sldId id="345" r:id="rId53"/>
    <p:sldId id="381" r:id="rId54"/>
    <p:sldId id="383" r:id="rId55"/>
    <p:sldId id="384" r:id="rId56"/>
    <p:sldId id="385" r:id="rId57"/>
    <p:sldId id="386" r:id="rId58"/>
    <p:sldId id="387" r:id="rId59"/>
    <p:sldId id="436" r:id="rId60"/>
    <p:sldId id="422" r:id="rId61"/>
    <p:sldId id="423" r:id="rId62"/>
    <p:sldId id="424" r:id="rId63"/>
    <p:sldId id="425" r:id="rId64"/>
    <p:sldId id="426" r:id="rId65"/>
    <p:sldId id="321" r:id="rId66"/>
    <p:sldId id="388" r:id="rId67"/>
    <p:sldId id="433" r:id="rId68"/>
    <p:sldId id="441" r:id="rId69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/>
    <p:restoredTop sz="94646"/>
  </p:normalViewPr>
  <p:slideViewPr>
    <p:cSldViewPr showGuides="1">
      <p:cViewPr varScale="1">
        <p:scale>
          <a:sx n="70" d="100"/>
          <a:sy n="70" d="100"/>
        </p:scale>
        <p:origin x="1347" y="33"/>
      </p:cViewPr>
      <p:guideLst>
        <p:guide orient="horz" pos="864"/>
        <p:guide pos="57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45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096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097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0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50185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0186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51209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210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04900"/>
            <a:ext cx="1943100" cy="466725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04900"/>
            <a:ext cx="5676900" cy="466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989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1994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5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301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301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404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404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506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506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477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608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609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711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711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813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813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4916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916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7" descr="PPT新页眉 949×9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图片 5" descr="YYYYY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9941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ml/TestReturnGradeMethod.bat" TargetMode="External"/><Relationship Id="rId3" Type="http://schemas.openxmlformats.org/officeDocument/2006/relationships/hyperlink" Target="html/TestVoidMethod.html" TargetMode="External"/><Relationship Id="rId7" Type="http://schemas.openxmlformats.org/officeDocument/2006/relationships/hyperlink" Target="html/TestReturnGradeMethod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VoidMethod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TestVoidMethod.bat" TargetMode="External"/><Relationship Id="rId9" Type="http://schemas.openxmlformats.org/officeDocument/2006/relationships/hyperlink" Target="http://www.cs.armstrong.edu/liang/intro10e/html/TestReturnGradeMethod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ml/Increment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Increment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Increment.ba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ml/TestPassByValu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PassByValue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TestPassByValue.ba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GreatestCommonDivisorMethod.html" TargetMode="External"/><Relationship Id="rId3" Type="http://schemas.openxmlformats.org/officeDocument/2006/relationships/hyperlink" Target="html/GreatestCommonDivisorMethod.html" TargetMode="External"/><Relationship Id="rId7" Type="http://schemas.openxmlformats.org/officeDocument/2006/relationships/hyperlink" Target="html/PrimeNumberMethod.ba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PrimeNumberMethod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GreatestCommonDivisorMethod.bat" TargetMode="External"/><Relationship Id="rId9" Type="http://schemas.openxmlformats.org/officeDocument/2006/relationships/hyperlink" Target="http://www.cs.armstrong.edu/liang/intro10e/html/PrimeNumberMethod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ml/Hex2Dec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Hex2Dec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Hex2Dec.b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ml/TestMethodOverloading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MethodOverloading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TestMethodOverloading.ba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intro10e/html/TestRandomCharacter.html" TargetMode="External"/><Relationship Id="rId3" Type="http://schemas.openxmlformats.org/officeDocument/2006/relationships/hyperlink" Target="html/TestRandomCharacter.html" TargetMode="External"/><Relationship Id="rId7" Type="http://schemas.openxmlformats.org/officeDocument/2006/relationships/hyperlink" Target="http://www.cs.armstrong.edu/liang/intro10e/html/RandomCharacter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RandomCharacter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TestRandomCharacter.bat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://www.cs.armstrong.edu/liang/intro10e/html/PrintCalendar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hyperlink" Target="html/PrintCalendar.bat" TargetMode="External"/><Relationship Id="rId4" Type="http://schemas.openxmlformats.org/officeDocument/2006/relationships/hyperlink" Target="html/PrintCalendar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ml/PrintCalendarSkeleton.html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TestMax.html" TargetMode="External"/><Relationship Id="rId7" Type="http://schemas.openxmlformats.org/officeDocument/2006/relationships/hyperlink" Target="http://www.cs.armstrong.edu/liang/animation/web/java10e/Listing6_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stMax.html" TargetMode="External"/><Relationship Id="rId5" Type="http://schemas.openxmlformats.org/officeDocument/2006/relationships/image" Target="../media/image11.wmf"/><Relationship Id="rId4" Type="http://schemas.openxmlformats.org/officeDocument/2006/relationships/hyperlink" Target="html/TestMax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6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章 方法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2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FD0BF-021B-E2BC-DD5F-31817033F97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方法调用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173" name="Rectangle 7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4" name="Rectangle 9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228600" y="1676400"/>
          <a:ext cx="8610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598930" progId="Word.Picture.8">
                  <p:embed/>
                </p:oleObj>
              </mc:Choice>
              <mc:Fallback>
                <p:oleObj r:id="rId3" imgW="4232275" imgH="159893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676400"/>
                        <a:ext cx="8610600" cy="325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8197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8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6"/>
          <p:cNvSpPr/>
          <p:nvPr/>
        </p:nvSpPr>
        <p:spPr>
          <a:xfrm>
            <a:off x="384175" y="2311400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200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014"/>
              <a:gd name="adj2" fmla="val 26363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i is now 5</a:t>
            </a:r>
          </a:p>
        </p:txBody>
      </p:sp>
      <p:sp>
        <p:nvSpPr>
          <p:cNvPr id="8201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92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222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/>
          <p:nvPr/>
        </p:nvSpPr>
        <p:spPr>
          <a:xfrm>
            <a:off x="385763" y="2468563"/>
            <a:ext cx="34226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224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0909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j is now 2</a:t>
            </a:r>
          </a:p>
        </p:txBody>
      </p:sp>
      <p:sp>
        <p:nvSpPr>
          <p:cNvPr id="9225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2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245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6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/>
          <p:nvPr/>
        </p:nvSpPr>
        <p:spPr>
          <a:xfrm>
            <a:off x="1230313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-45236"/>
              <a:gd name="adj2" fmla="val 35206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invoke max(i, j)</a:t>
            </a:r>
          </a:p>
        </p:txBody>
      </p:sp>
      <p:sp>
        <p:nvSpPr>
          <p:cNvPr id="10249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2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70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/>
          <p:nvPr/>
        </p:nvSpPr>
        <p:spPr>
          <a:xfrm>
            <a:off x="5762625" y="2162175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72" name="AutoShape 7"/>
          <p:cNvSpPr/>
          <p:nvPr/>
        </p:nvSpPr>
        <p:spPr>
          <a:xfrm>
            <a:off x="2690813" y="931863"/>
            <a:ext cx="3532187" cy="998537"/>
          </a:xfrm>
          <a:prstGeom prst="wedgeRoundRectCallout">
            <a:avLst>
              <a:gd name="adj1" fmla="val 41597"/>
              <a:gd name="adj2" fmla="val 7512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invoke max(i, j)</a:t>
            </a:r>
          </a:p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Pass the value of i to num1</a:t>
            </a:r>
          </a:p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Pass the value of j to num2</a:t>
            </a:r>
          </a:p>
        </p:txBody>
      </p:sp>
      <p:sp>
        <p:nvSpPr>
          <p:cNvPr id="11273" name="Line 8"/>
          <p:cNvSpPr/>
          <p:nvPr/>
        </p:nvSpPr>
        <p:spPr>
          <a:xfrm flipV="1">
            <a:off x="1844675" y="2314575"/>
            <a:ext cx="3994150" cy="3841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1274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22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4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6"/>
          <p:cNvSpPr/>
          <p:nvPr/>
        </p:nvSpPr>
        <p:spPr>
          <a:xfrm>
            <a:off x="4648200" y="2354263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6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44653"/>
              <a:gd name="adj2" fmla="val 26363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declare variable result</a:t>
            </a:r>
          </a:p>
        </p:txBody>
      </p:sp>
      <p:sp>
        <p:nvSpPr>
          <p:cNvPr id="12297" name="Line 8"/>
          <p:cNvSpPr/>
          <p:nvPr/>
        </p:nvSpPr>
        <p:spPr>
          <a:xfrm flipV="1">
            <a:off x="1844675" y="2314575"/>
            <a:ext cx="3994150" cy="3841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2298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33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3318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/>
          <p:nvPr/>
        </p:nvSpPr>
        <p:spPr>
          <a:xfrm>
            <a:off x="4648200" y="262255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3320" name="AutoShape 7"/>
          <p:cNvSpPr/>
          <p:nvPr/>
        </p:nvSpPr>
        <p:spPr>
          <a:xfrm>
            <a:off x="2690813" y="971550"/>
            <a:ext cx="3533775" cy="614363"/>
          </a:xfrm>
          <a:prstGeom prst="wedgeRoundRectCallout">
            <a:avLst>
              <a:gd name="adj1" fmla="val 57593"/>
              <a:gd name="adj2" fmla="val 23888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(num1 &gt; num2) is true since num1 is 5 and num2 is 2</a:t>
            </a:r>
          </a:p>
        </p:txBody>
      </p:sp>
      <p:sp>
        <p:nvSpPr>
          <p:cNvPr id="13321" name="Line 8"/>
          <p:cNvSpPr/>
          <p:nvPr/>
        </p:nvSpPr>
        <p:spPr>
          <a:xfrm flipV="1">
            <a:off x="1844675" y="2314575"/>
            <a:ext cx="3994150" cy="3841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3322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3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6"/>
          <p:cNvSpPr/>
          <p:nvPr/>
        </p:nvSpPr>
        <p:spPr>
          <a:xfrm>
            <a:off x="4648200" y="2776538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4344" name="AutoShape 7"/>
          <p:cNvSpPr/>
          <p:nvPr/>
        </p:nvSpPr>
        <p:spPr>
          <a:xfrm>
            <a:off x="2690813" y="971550"/>
            <a:ext cx="3533775" cy="614363"/>
          </a:xfrm>
          <a:prstGeom prst="wedgeRoundRectCallout">
            <a:avLst>
              <a:gd name="adj1" fmla="val 60153"/>
              <a:gd name="adj2" fmla="val 26601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result is now 5</a:t>
            </a:r>
          </a:p>
        </p:txBody>
      </p:sp>
      <p:sp>
        <p:nvSpPr>
          <p:cNvPr id="14345" name="Line 8"/>
          <p:cNvSpPr/>
          <p:nvPr/>
        </p:nvSpPr>
        <p:spPr>
          <a:xfrm flipV="1">
            <a:off x="1844675" y="2314575"/>
            <a:ext cx="3994150" cy="3841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4346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3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6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/>
          <p:nvPr/>
        </p:nvSpPr>
        <p:spPr>
          <a:xfrm>
            <a:off x="4648200" y="3390900"/>
            <a:ext cx="25781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8" name="AutoShape 7"/>
          <p:cNvSpPr/>
          <p:nvPr/>
        </p:nvSpPr>
        <p:spPr>
          <a:xfrm>
            <a:off x="2690813" y="1201738"/>
            <a:ext cx="3533775" cy="384175"/>
          </a:xfrm>
          <a:prstGeom prst="wedgeRoundRectCallout">
            <a:avLst>
              <a:gd name="adj1" fmla="val 7954"/>
              <a:gd name="adj2" fmla="val 53181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return result, which is 5</a:t>
            </a:r>
          </a:p>
        </p:txBody>
      </p:sp>
      <p:sp>
        <p:nvSpPr>
          <p:cNvPr id="15369" name="Line 8"/>
          <p:cNvSpPr/>
          <p:nvPr/>
        </p:nvSpPr>
        <p:spPr>
          <a:xfrm flipV="1">
            <a:off x="1844675" y="2314575"/>
            <a:ext cx="3994150" cy="3841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5370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0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6"/>
          <p:cNvSpPr/>
          <p:nvPr/>
        </p:nvSpPr>
        <p:spPr>
          <a:xfrm>
            <a:off x="423863" y="2622550"/>
            <a:ext cx="338455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2" name="AutoShape 7"/>
          <p:cNvSpPr/>
          <p:nvPr/>
        </p:nvSpPr>
        <p:spPr>
          <a:xfrm>
            <a:off x="2690813" y="931863"/>
            <a:ext cx="3533775" cy="654050"/>
          </a:xfrm>
          <a:prstGeom prst="wedgeRoundRectCallout">
            <a:avLst>
              <a:gd name="adj1" fmla="val -45236"/>
              <a:gd name="adj2" fmla="val 22742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return max(i, j) and assign the return value to k</a:t>
            </a:r>
          </a:p>
        </p:txBody>
      </p:sp>
      <p:sp>
        <p:nvSpPr>
          <p:cNvPr id="16393" name="Line 8"/>
          <p:cNvSpPr/>
          <p:nvPr/>
        </p:nvSpPr>
        <p:spPr>
          <a:xfrm flipH="1" flipV="1">
            <a:off x="1844675" y="2776538"/>
            <a:ext cx="2881313" cy="690562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6394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方法定义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method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是为了完成某个操作而组合在一起的语句组。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定义方法的语法：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>
              <a:buSzPct val="65000"/>
              <a:buFont typeface="Wingdings" panose="05000000000000000000" pitchFamily="2" charset="2"/>
              <a:buNone/>
            </a:pP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修饰符  返回值类型 方法名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参数列表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){</a:t>
            </a:r>
          </a:p>
          <a:p>
            <a:pPr lvl="3">
              <a:buNone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	//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方法体</a:t>
            </a:r>
            <a:endParaRPr lang="en-US" altLang="zh-CN" sz="2400" b="1" kern="1200" dirty="0">
              <a:solidFill>
                <a:srgbClr val="C00000"/>
              </a:solidFill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  <a:p>
            <a:pPr lvl="2">
              <a:buSzPct val="65000"/>
              <a:buFont typeface="Wingdings" panose="05000000000000000000" pitchFamily="2" charset="2"/>
              <a:buNone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}</a:t>
            </a:r>
            <a:endParaRPr lang="zh-CN" altLang="en-US" sz="2400" b="1" kern="1200" dirty="0">
              <a:solidFill>
                <a:srgbClr val="C00000"/>
              </a:solidFill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跟踪方法调用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231775" y="1930400"/>
          <a:ext cx="8610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32275" imgH="1085215" progId="Word.Picture.8">
                  <p:embed/>
                </p:oleObj>
              </mc:Choice>
              <mc:Fallback>
                <p:oleObj r:id="rId3" imgW="4232275" imgH="1085215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1930400"/>
                        <a:ext cx="861060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/>
          <p:nvPr/>
        </p:nvSpPr>
        <p:spPr>
          <a:xfrm>
            <a:off x="423863" y="2968625"/>
            <a:ext cx="3384550" cy="460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7416" name="AutoShape 7"/>
          <p:cNvSpPr/>
          <p:nvPr/>
        </p:nvSpPr>
        <p:spPr>
          <a:xfrm>
            <a:off x="2690813" y="931863"/>
            <a:ext cx="3533775" cy="654050"/>
          </a:xfrm>
          <a:prstGeom prst="wedgeRoundRectCallout">
            <a:avLst>
              <a:gd name="adj1" fmla="val -43398"/>
              <a:gd name="adj2" fmla="val 27961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Execute the print statement</a:t>
            </a:r>
          </a:p>
        </p:txBody>
      </p:sp>
      <p:sp>
        <p:nvSpPr>
          <p:cNvPr id="17417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警告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385763" y="931863"/>
            <a:ext cx="8458200" cy="1747837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对带有返回值的方法，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return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语句是必需的。下图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中显示的方法在逻辑上是正确的。但它会有编译错误，因为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编译器认为该方法有可能不会返回任何值。</a:t>
            </a:r>
          </a:p>
        </p:txBody>
      </p:sp>
      <p:sp>
        <p:nvSpPr>
          <p:cNvPr id="1843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8438" name="Rectangle 5"/>
          <p:cNvSpPr/>
          <p:nvPr/>
        </p:nvSpPr>
        <p:spPr>
          <a:xfrm>
            <a:off x="347663" y="5041900"/>
            <a:ext cx="8458200" cy="13636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为了解决这个问题，删除图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u="sng" dirty="0">
                <a:latin typeface="Times New Roman" panose="02020603050405020304" pitchFamily="18" charset="0"/>
              </a:rPr>
              <a:t>if (n &lt; 0)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，这样，编译器将发现不管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语句如何执行，总可以执行到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语句。</a:t>
            </a:r>
          </a:p>
        </p:txBody>
      </p:sp>
      <p:sp>
        <p:nvSpPr>
          <p:cNvPr id="18439" name="Rectangle 7"/>
          <p:cNvSpPr/>
          <p:nvPr/>
        </p:nvSpPr>
        <p:spPr>
          <a:xfrm>
            <a:off x="0" y="28543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427038" y="2584450"/>
          <a:ext cx="8404225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22800" imgH="1193800" progId="Word.Picture.8">
                  <p:embed/>
                </p:oleObj>
              </mc:Choice>
              <mc:Fallback>
                <p:oleObj r:id="rId3" imgW="4622800" imgH="1193800" progId="Word.Picture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38" y="2584450"/>
                        <a:ext cx="8404225" cy="216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调用栈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5529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1" name="Rectangle 6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2" name="Rectangle 8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3" name="Rectangle 10"/>
          <p:cNvSpPr/>
          <p:nvPr/>
        </p:nvSpPr>
        <p:spPr>
          <a:xfrm>
            <a:off x="0" y="2324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530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2033588"/>
            <a:ext cx="9026525" cy="2630487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1945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6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6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6"/>
          <p:cNvSpPr/>
          <p:nvPr/>
        </p:nvSpPr>
        <p:spPr>
          <a:xfrm>
            <a:off x="347663" y="2622550"/>
            <a:ext cx="338455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65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89713"/>
              <a:gd name="adj2" fmla="val 1407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i is declared and initialized</a:t>
            </a:r>
          </a:p>
        </p:txBody>
      </p:sp>
      <p:sp>
        <p:nvSpPr>
          <p:cNvPr id="19466" name="Line 10"/>
          <p:cNvSpPr/>
          <p:nvPr/>
        </p:nvSpPr>
        <p:spPr>
          <a:xfrm>
            <a:off x="3611563" y="2698750"/>
            <a:ext cx="3879850" cy="188277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19467" name="Rectangle 11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048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48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6"/>
          <p:cNvSpPr/>
          <p:nvPr/>
        </p:nvSpPr>
        <p:spPr>
          <a:xfrm>
            <a:off x="347663" y="2814638"/>
            <a:ext cx="3384550" cy="1539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489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86523"/>
              <a:gd name="adj2" fmla="val 17184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j is declared and initialized</a:t>
            </a:r>
          </a:p>
        </p:txBody>
      </p:sp>
      <p:sp>
        <p:nvSpPr>
          <p:cNvPr id="20490" name="Line 9"/>
          <p:cNvSpPr/>
          <p:nvPr/>
        </p:nvSpPr>
        <p:spPr>
          <a:xfrm>
            <a:off x="3457575" y="2890838"/>
            <a:ext cx="4033838" cy="153670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0491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150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151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6"/>
          <p:cNvSpPr/>
          <p:nvPr/>
        </p:nvSpPr>
        <p:spPr>
          <a:xfrm>
            <a:off x="347663" y="3006725"/>
            <a:ext cx="690562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1513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150269"/>
              <a:gd name="adj2" fmla="val 18349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Declare k</a:t>
            </a:r>
          </a:p>
        </p:txBody>
      </p:sp>
      <p:sp>
        <p:nvSpPr>
          <p:cNvPr id="21514" name="Line 9"/>
          <p:cNvSpPr/>
          <p:nvPr/>
        </p:nvSpPr>
        <p:spPr>
          <a:xfrm>
            <a:off x="1000125" y="3121025"/>
            <a:ext cx="6529388" cy="11525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1515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253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253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6"/>
          <p:cNvSpPr/>
          <p:nvPr/>
        </p:nvSpPr>
        <p:spPr>
          <a:xfrm>
            <a:off x="1230313" y="3006725"/>
            <a:ext cx="2501900" cy="1539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7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78843"/>
              <a:gd name="adj2" fmla="val 19271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Invoke max(i, j)</a:t>
            </a:r>
          </a:p>
        </p:txBody>
      </p:sp>
      <p:sp>
        <p:nvSpPr>
          <p:cNvPr id="22538" name="Line 9"/>
          <p:cNvSpPr/>
          <p:nvPr/>
        </p:nvSpPr>
        <p:spPr>
          <a:xfrm>
            <a:off x="3305175" y="3082925"/>
            <a:ext cx="114300" cy="1268413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2539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3554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355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5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6"/>
          <p:cNvSpPr/>
          <p:nvPr/>
        </p:nvSpPr>
        <p:spPr>
          <a:xfrm>
            <a:off x="2036763" y="4311650"/>
            <a:ext cx="25733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61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47171"/>
              <a:gd name="adj2" fmla="val 39611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pass the values of i and j to num1 and num2</a:t>
            </a:r>
          </a:p>
        </p:txBody>
      </p:sp>
      <p:sp>
        <p:nvSpPr>
          <p:cNvPr id="23562" name="Line 9"/>
          <p:cNvSpPr/>
          <p:nvPr/>
        </p:nvSpPr>
        <p:spPr>
          <a:xfrm flipV="1">
            <a:off x="3535363" y="3889375"/>
            <a:ext cx="3609975" cy="461963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3563" name="Rectangle 12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457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4582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6"/>
          <p:cNvSpPr/>
          <p:nvPr/>
        </p:nvSpPr>
        <p:spPr>
          <a:xfrm>
            <a:off x="385763" y="4503738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5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1032"/>
              <a:gd name="adj2" fmla="val 43543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Declare result</a:t>
            </a:r>
          </a:p>
        </p:txBody>
      </p:sp>
      <p:sp>
        <p:nvSpPr>
          <p:cNvPr id="24586" name="Line 9"/>
          <p:cNvSpPr/>
          <p:nvPr/>
        </p:nvSpPr>
        <p:spPr>
          <a:xfrm flipV="1">
            <a:off x="3919538" y="3621088"/>
            <a:ext cx="3263900" cy="998537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4587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560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6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/>
          <p:cNvSpPr/>
          <p:nvPr/>
        </p:nvSpPr>
        <p:spPr>
          <a:xfrm>
            <a:off x="385763" y="481171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9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3819"/>
              <a:gd name="adj2" fmla="val 47232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(num1 &gt; num2) is true</a:t>
            </a:r>
          </a:p>
        </p:txBody>
      </p:sp>
      <p:sp>
        <p:nvSpPr>
          <p:cNvPr id="25610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方法定义</a:t>
            </a:r>
          </a:p>
        </p:txBody>
      </p:sp>
      <p:sp>
        <p:nvSpPr>
          <p:cNvPr id="1028" name="内容占位符 1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method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是为了完成某个操作而组合在一起的语句组。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30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3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5" name="Rectangle 12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6" name="Rectangle 14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7" name="Rectangle 16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231775" y="2400300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75225" imgH="1983105" progId="Word.Picture.8">
                  <p:embed/>
                </p:oleObj>
              </mc:Choice>
              <mc:Fallback>
                <p:oleObj r:id="rId3" imgW="4975225" imgH="198310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400300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662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1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"/>
          <p:cNvSpPr/>
          <p:nvPr/>
        </p:nvSpPr>
        <p:spPr>
          <a:xfrm>
            <a:off x="385763" y="5003800"/>
            <a:ext cx="4186237" cy="1920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3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51259"/>
              <a:gd name="adj2" fmla="val 50703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Assign num1 to result</a:t>
            </a:r>
          </a:p>
        </p:txBody>
      </p:sp>
      <p:sp>
        <p:nvSpPr>
          <p:cNvPr id="26634" name="Line 9"/>
          <p:cNvSpPr/>
          <p:nvPr/>
        </p:nvSpPr>
        <p:spPr>
          <a:xfrm flipV="1">
            <a:off x="3957638" y="3659188"/>
            <a:ext cx="3725862" cy="1458912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6635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765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7654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5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6"/>
          <p:cNvSpPr/>
          <p:nvPr/>
        </p:nvSpPr>
        <p:spPr>
          <a:xfrm>
            <a:off x="347663" y="5694363"/>
            <a:ext cx="4186237" cy="1920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7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63255"/>
              <a:gd name="adj2" fmla="val 60412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Return result and assign it to k</a:t>
            </a:r>
          </a:p>
        </p:txBody>
      </p:sp>
      <p:sp>
        <p:nvSpPr>
          <p:cNvPr id="27658" name="Line 9"/>
          <p:cNvSpPr/>
          <p:nvPr/>
        </p:nvSpPr>
        <p:spPr>
          <a:xfrm flipH="1" flipV="1">
            <a:off x="923925" y="3082925"/>
            <a:ext cx="614363" cy="26511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7659" name="Line 10"/>
          <p:cNvSpPr/>
          <p:nvPr/>
        </p:nvSpPr>
        <p:spPr>
          <a:xfrm flipV="1">
            <a:off x="4225925" y="4773613"/>
            <a:ext cx="3225800" cy="998537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7660" name="Rectangle 11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64611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2867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913188" y="2581275"/>
          <a:ext cx="13160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16990" imgH="2340610" progId="Word.Picture.8">
                  <p:embed/>
                </p:oleObj>
              </mc:Choice>
              <mc:Fallback>
                <p:oleObj r:id="rId3" imgW="1316990" imgH="2340610" progId="Word.Picture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13188" y="2581275"/>
                        <a:ext cx="1316037" cy="2341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8678" name="Rectangle 3"/>
          <p:cNvSpPr/>
          <p:nvPr/>
        </p:nvSpPr>
        <p:spPr>
          <a:xfrm>
            <a:off x="300990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4"/>
          <p:cNvSpPr/>
          <p:nvPr/>
        </p:nvSpPr>
        <p:spPr>
          <a:xfrm>
            <a:off x="245745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117475" y="2162175"/>
          <a:ext cx="4878388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7090" imgH="1769110" progId="Word.Picture.8">
                  <p:embed/>
                </p:oleObj>
              </mc:Choice>
              <mc:Fallback>
                <p:oleObj r:id="rId5" imgW="2117090" imgH="1769110" progId="Word.Picture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75" y="2162175"/>
                        <a:ext cx="4878388" cy="408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6"/>
          <p:cNvSpPr/>
          <p:nvPr/>
        </p:nvSpPr>
        <p:spPr>
          <a:xfrm>
            <a:off x="347663" y="3313113"/>
            <a:ext cx="3384550" cy="576262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81" name="AutoShape 7"/>
          <p:cNvSpPr/>
          <p:nvPr/>
        </p:nvSpPr>
        <p:spPr>
          <a:xfrm>
            <a:off x="4456113" y="1470025"/>
            <a:ext cx="3533775" cy="654050"/>
          </a:xfrm>
          <a:prstGeom prst="wedgeRoundRectCallout">
            <a:avLst>
              <a:gd name="adj1" fmla="val -75833"/>
              <a:gd name="adj2" fmla="val 25631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en-US" sz="1800" dirty="0">
                <a:latin typeface="Times New Roman" panose="02020603050405020304" pitchFamily="18" charset="0"/>
              </a:rPr>
              <a:t>Execute print statement</a:t>
            </a:r>
          </a:p>
        </p:txBody>
      </p:sp>
      <p:sp>
        <p:nvSpPr>
          <p:cNvPr id="28682" name="Rectangle 10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void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方法示例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632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231775" y="1277938"/>
            <a:ext cx="8458200" cy="3276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该类型的方法不会返回值，仅是完成某些操作。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107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4648200"/>
            <a:ext cx="3505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TestVoidMethod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6326" name="Picture 7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648200"/>
            <a:ext cx="3313113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6327" name="AutoShape 8">
            <a:hlinkClick r:id="rId6"/>
          </p:cNvPr>
          <p:cNvSpPr/>
          <p:nvPr/>
        </p:nvSpPr>
        <p:spPr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5310188"/>
            <a:ext cx="3505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7" action="ppaction://program"/>
              </a:rPr>
              <a:t>TestReturnGradeMethod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6329" name="Picture 7">
            <a:hlinkClick r:id="rId8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310188"/>
            <a:ext cx="3313113" cy="569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6330" name="AutoShape 8">
            <a:hlinkClick r:id="rId9"/>
          </p:cNvPr>
          <p:cNvSpPr/>
          <p:nvPr/>
        </p:nvSpPr>
        <p:spPr>
          <a:xfrm>
            <a:off x="539750" y="5281613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传递参数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9144000" cy="1600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static void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nPrintln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(String message,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n) {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for 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(message);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7349" name="Rectangle 4"/>
          <p:cNvSpPr/>
          <p:nvPr/>
        </p:nvSpPr>
        <p:spPr>
          <a:xfrm>
            <a:off x="381000" y="2667000"/>
            <a:ext cx="8458200" cy="3276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假设这样调用上面方法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nPrintln(“Welcome to Java”, 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输出什么</a:t>
            </a:r>
            <a:r>
              <a:rPr lang="en-US" altLang="en-US" dirty="0">
                <a:latin typeface="Times New Roman" panose="02020603050405020304" pitchFamily="18" charset="0"/>
              </a:rPr>
              <a:t>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假设这样调用上面方法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nPrintln(“Computer Science”, 15);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输出什么</a:t>
            </a:r>
            <a:r>
              <a:rPr lang="en-US" altLang="en-US" dirty="0">
                <a:latin typeface="Times New Roman" panose="02020603050405020304" pitchFamily="18" charset="0"/>
              </a:rPr>
              <a:t>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能够这样调用上面方法吗？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marL="742950" lvl="1" indent="-285750">
              <a:buClr>
                <a:schemeClr val="tx1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nPrintln(15, “Computer Science”);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传值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837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8372" name="Text Box 3"/>
          <p:cNvSpPr txBox="1"/>
          <p:nvPr/>
        </p:nvSpPr>
        <p:spPr>
          <a:xfrm>
            <a:off x="838200" y="1676400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下面程序演示了以传值方式调用方法。</a:t>
            </a:r>
          </a:p>
        </p:txBody>
      </p:sp>
      <p:sp>
        <p:nvSpPr>
          <p:cNvPr id="2908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43000" y="46482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Increment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374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648200"/>
            <a:ext cx="3313113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8375" name="AutoShape 6">
            <a:hlinkClick r:id="rId6"/>
          </p:cNvPr>
          <p:cNvSpPr/>
          <p:nvPr/>
        </p:nvSpPr>
        <p:spPr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传值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939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9396" name="Text Box 7"/>
          <p:cNvSpPr txBox="1"/>
          <p:nvPr/>
        </p:nvSpPr>
        <p:spPr>
          <a:xfrm>
            <a:off x="838200" y="1676400"/>
            <a:ext cx="7467600" cy="1798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测试传值：</a:t>
            </a:r>
          </a:p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下面程序同样演示了以传值方式调用方法的结果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0664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54113" y="4657725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TestPassByValue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8" name="Picture 10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648200"/>
            <a:ext cx="3313113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9399" name="AutoShape 11">
            <a:hlinkClick r:id="rId6"/>
          </p:cNvPr>
          <p:cNvSpPr/>
          <p:nvPr/>
        </p:nvSpPr>
        <p:spPr>
          <a:xfrm>
            <a:off x="539750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传值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041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0420" name="Rectangle 7"/>
          <p:cNvSpPr/>
          <p:nvPr/>
        </p:nvSpPr>
        <p:spPr>
          <a:xfrm>
            <a:off x="2312988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0421" name="Rectangle 9"/>
          <p:cNvSpPr/>
          <p:nvPr/>
        </p:nvSpPr>
        <p:spPr>
          <a:xfrm>
            <a:off x="1855788" y="22558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6042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844675"/>
            <a:ext cx="8864600" cy="31686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模块化代码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93675" y="1239838"/>
            <a:ext cx="8682038" cy="1865312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使用方法可以减少冗余代码，提高代码复用性，也可以用来模块化代码，提高程序质量。</a:t>
            </a: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6010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4925" y="3121025"/>
            <a:ext cx="4954588" cy="401638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GreatestCommonDivisorMethod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46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925" y="3775075"/>
            <a:ext cx="3313113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6010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13025" y="4811713"/>
            <a:ext cx="3379788" cy="401638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6" action="ppaction://program"/>
              </a:rPr>
              <a:t>PrimeNumberMethod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48" name="Picture 7">
            <a:hlinkClick r:id="rId7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025" y="5465763"/>
            <a:ext cx="3313113" cy="569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1449" name="AutoShape 8">
            <a:hlinkClick r:id="rId8"/>
          </p:cNvPr>
          <p:cNvSpPr/>
          <p:nvPr/>
        </p:nvSpPr>
        <p:spPr>
          <a:xfrm>
            <a:off x="1960563" y="3006725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50" name="AutoShape 9">
            <a:hlinkClick r:id="rId9"/>
          </p:cNvPr>
          <p:cNvSpPr/>
          <p:nvPr/>
        </p:nvSpPr>
        <p:spPr>
          <a:xfrm>
            <a:off x="1960563" y="4735513"/>
            <a:ext cx="468312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269875" y="0"/>
            <a:ext cx="8718550" cy="1355725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示例学习：将十六进制数转换为十进制数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6246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2468" name="Text Box 3"/>
          <p:cNvSpPr txBox="1"/>
          <p:nvPr/>
        </p:nvSpPr>
        <p:spPr>
          <a:xfrm>
            <a:off x="461963" y="1676400"/>
            <a:ext cx="82581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编写方法将十六进制数转换为十进制数</a:t>
            </a:r>
          </a:p>
        </p:txBody>
      </p:sp>
      <p:sp>
        <p:nvSpPr>
          <p:cNvPr id="4075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46225" y="5876925"/>
            <a:ext cx="3611563" cy="485775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Hex2Dec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2470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788" y="5829300"/>
            <a:ext cx="3313112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2471" name="AutoShape 6">
            <a:hlinkClick r:id="rId6"/>
          </p:cNvPr>
          <p:cNvSpPr/>
          <p:nvPr/>
        </p:nvSpPr>
        <p:spPr>
          <a:xfrm>
            <a:off x="1008063" y="5838825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2472" name="Text Box 7"/>
          <p:cNvSpPr txBox="1"/>
          <p:nvPr/>
        </p:nvSpPr>
        <p:spPr>
          <a:xfrm>
            <a:off x="347663" y="2752725"/>
            <a:ext cx="8258175" cy="28019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ABCD =&gt; 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  A*16^3 + B*16^2 + C*16^1+ D*16^0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= ((A*16 + B)*16 + C)*16+D</a:t>
            </a:r>
          </a:p>
          <a:p>
            <a:pPr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= ((10*16 + 11)*16 + 12)*16+13 = 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方法定义</a:t>
            </a:r>
          </a:p>
        </p:txBody>
      </p:sp>
      <p:sp>
        <p:nvSpPr>
          <p:cNvPr id="2052" name="内容占位符 1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method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是为了完成某个操作而组合在一起的语句组。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05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54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8" name="Rectangle 10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9" name="Rectangle 12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60" name="Rectangle 14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61" name="Rectangle 16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15"/>
          <p:cNvGraphicFramePr>
            <a:graphicFrameLocks noChangeAspect="1"/>
          </p:cNvGraphicFramePr>
          <p:nvPr/>
        </p:nvGraphicFramePr>
        <p:xfrm>
          <a:off x="231775" y="2400300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5700" imgH="1981200" progId="Word.Picture.8">
                  <p:embed/>
                </p:oleObj>
              </mc:Choice>
              <mc:Fallback>
                <p:oleObj r:id="rId3" imgW="4965700" imgH="19812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400300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重载方法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方法的重载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overloading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：使用同样的名字（方法名）来定义不同方法。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即：不同的方法，方法的名称相同，但“方法签名”必须不同（即参数列表不同）。</a:t>
            </a: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3274060"/>
            <a:ext cx="8021955" cy="147637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public static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max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num1,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num2) 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{ 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if (num1 &gt; num2)	return num1;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else	return num2;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808355" y="4888865"/>
            <a:ext cx="8006715" cy="147637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public static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max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num1,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double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num2) { 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if (num1 &gt; num2)	return num1;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else	return num2;</a:t>
            </a:r>
            <a:endParaRPr lang="en-US" altLang="zh-CN" sz="2000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重载方法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示例：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重载 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max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zh-CN" sz="26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168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58888" y="4745038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TestMethodOverloading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4518" name="Picture 7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88" y="4745038"/>
            <a:ext cx="3313112" cy="569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4519" name="AutoShape 8">
            <a:hlinkClick r:id="rId6"/>
          </p:cNvPr>
          <p:cNvSpPr/>
          <p:nvPr/>
        </p:nvSpPr>
        <p:spPr>
          <a:xfrm>
            <a:off x="655638" y="472440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重载方法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参数列表不同可以体现为如下几种：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形式参数的数据类型不同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形式参数的个数不同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形式参数的顺序不同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lvl="2" indent="-514350" eaLnBrk="1" hangingPunct="1">
              <a:buSzPct val="65000"/>
              <a:buFontTx/>
              <a:buAutoNum type="circleNumDbPlain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lvl="3" indent="0" eaLnBrk="1" hangingPunct="1">
              <a:buNone/>
            </a:pPr>
            <a:r>
              <a:rPr lang="zh-CN" altLang="en-US" sz="22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注：一般情况下，执行同样功能但是具有不同参数类型的方法应该使用同样的名字（应该重载方法）。</a:t>
            </a: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模糊调用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231775" y="1600200"/>
            <a:ext cx="8718550" cy="38100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有时候对于方法的调用可能有两个或多个匹配，但是编译器无法确定最恰当的匹配，这会引起模糊调用（ </a:t>
            </a:r>
            <a:r>
              <a:rPr lang="en-US" altLang="en-US" sz="3600" i="1" kern="1200" dirty="0">
                <a:latin typeface="+mn-lt"/>
                <a:ea typeface="宋体" panose="02010600030101010101" pitchFamily="2" charset="-122"/>
                <a:cs typeface="+mn-cs"/>
              </a:rPr>
              <a:t>ambiguous invocation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 ），模糊调用会产生编译错误。</a:t>
            </a:r>
            <a:endParaRPr lang="en-US" altLang="zh-CN" sz="36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模糊调用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57912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AmbiguousOverloading {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void main(String[] args) {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System.out.println(max(1, 2)); 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double max(int num1, double num2) {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if (num1 &gt; num2)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num1;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else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num2;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double max(double num1, int num2) {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if (num1 &gt; num2)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num1;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else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num2;    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8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75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变量作用域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局部变量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local variable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：定义在方法内部的变量。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变量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作用域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scope of a variable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：变量可以在程序中引用的范围。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局部变量的作用域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从声明变量的地方开始，直到包含该变量的块</a:t>
            </a:r>
            <a:r>
              <a:rPr lang="en-US" altLang="zh-CN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(block)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结束为止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局部变量都必须在使用前进行声明和赋值。</a:t>
            </a:r>
          </a:p>
        </p:txBody>
      </p:sp>
      <p:sp>
        <p:nvSpPr>
          <p:cNvPr id="686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局部变量作用域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 在</a:t>
            </a: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循环头中初始动作部分声明的变量，作用域是整个</a:t>
            </a: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循环。</a:t>
            </a:r>
            <a:endParaRPr lang="en-US" altLang="zh-CN" sz="2400" kern="12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endParaRPr lang="en-US" altLang="zh-CN" sz="2400" kern="1200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sz="2400" kern="1200" dirty="0">
                <a:solidFill>
                  <a:srgbClr val="0070C0"/>
                </a:solidFill>
                <a:latin typeface="+mn-lt"/>
                <a:ea typeface="宋体" panose="02010600030101010101" pitchFamily="2" charset="-122"/>
                <a:cs typeface="+mn-cs"/>
              </a:rPr>
              <a:t> 但是在</a:t>
            </a:r>
            <a:r>
              <a:rPr lang="en-US" altLang="zh-CN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2400" kern="1200" dirty="0">
                <a:solidFill>
                  <a:srgbClr val="0070C0"/>
                </a:solidFill>
                <a:latin typeface="+mn-lt"/>
                <a:ea typeface="宋体" panose="02010600030101010101" pitchFamily="2" charset="-122"/>
                <a:cs typeface="+mn-cs"/>
              </a:rPr>
              <a:t>循环体内声明的变量，其作用域只限于循环体内，从它的声明处开始，到包含该变量的块结束为止。</a:t>
            </a:r>
          </a:p>
        </p:txBody>
      </p:sp>
      <p:sp>
        <p:nvSpPr>
          <p:cNvPr id="2970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9702" name="Rectangle 5"/>
          <p:cNvSpPr/>
          <p:nvPr/>
        </p:nvSpPr>
        <p:spPr>
          <a:xfrm>
            <a:off x="2800350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992505" y="3013075"/>
          <a:ext cx="6963410" cy="327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54095" imgH="1670685" progId="Word.Picture.8">
                  <p:embed/>
                </p:oleObj>
              </mc:Choice>
              <mc:Fallback>
                <p:oleObj r:id="rId3" imgW="3554095" imgH="1670685" progId="Word.Picture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505" y="3013075"/>
                        <a:ext cx="6963410" cy="3272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600" y="5265738"/>
            <a:ext cx="2933700" cy="83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Now  </a:t>
            </a:r>
            <a:r>
              <a:rPr kumimoji="0" lang="zh-CN" altLang="en-US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回答</a:t>
            </a:r>
            <a:r>
              <a:rPr kumimoji="0" lang="en-US" altLang="zh-CN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Chapter_05  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P32</a:t>
            </a:r>
            <a:r>
              <a:rPr kumimoji="0" lang="zh-CN" altLang="en-US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的问题</a:t>
            </a:r>
            <a:r>
              <a:rPr kumimoji="0" lang="en-US" altLang="zh-CN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!</a:t>
            </a:r>
            <a:endParaRPr kumimoji="0" lang="zh-CN" altLang="en-US" kern="120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局部变量作用域</a:t>
            </a: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对于方法中</a:t>
            </a:r>
            <a:r>
              <a:rPr lang="zh-CN" altLang="en-US" sz="2400" b="1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同名的（即声明多次的）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局部变量而言：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/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 可以在一个方法中的不同块里声明同名的局部变量，但是，不能在嵌套块中或同一块中两次声明同一个局部变量。</a:t>
            </a:r>
          </a:p>
        </p:txBody>
      </p:sp>
      <p:sp>
        <p:nvSpPr>
          <p:cNvPr id="3072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231775" y="2286000"/>
          <a:ext cx="8909050" cy="365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37100" imgH="1943100" progId="Word.Picture.8">
                  <p:embed/>
                </p:oleObj>
              </mc:Choice>
              <mc:Fallback>
                <p:oleObj r:id="rId3" imgW="4737100" imgH="1943100" progId="Word.Picture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286000"/>
                        <a:ext cx="8909050" cy="365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500" y="5753100"/>
            <a:ext cx="8343900" cy="609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/>
          <a:lstStyle/>
          <a:p>
            <a:pPr algn="just">
              <a:buFont typeface="Wingdings 2" panose="05020102010507070707" pitchFamily="18" charset="2"/>
              <a:buChar char="ó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同一个变量名被声明多次，只要各</a:t>
            </a:r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作用域无重叠，即被允许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。各作用域出现重叠，将会报错。</a:t>
            </a:r>
          </a:p>
        </p:txBody>
      </p:sp>
      <p:sp>
        <p:nvSpPr>
          <p:cNvPr id="7" name="矩形 6"/>
          <p:cNvSpPr/>
          <p:nvPr/>
        </p:nvSpPr>
        <p:spPr>
          <a:xfrm>
            <a:off x="800100" y="3886200"/>
            <a:ext cx="3543300" cy="6858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4724400"/>
            <a:ext cx="3543300" cy="685800"/>
          </a:xfrm>
          <a:prstGeom prst="rect">
            <a:avLst/>
          </a:prstGeom>
          <a:solidFill>
            <a:srgbClr val="0070C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2100" y="3429000"/>
            <a:ext cx="3543300" cy="179070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0700" y="4114800"/>
            <a:ext cx="3314700" cy="685800"/>
          </a:xfrm>
          <a:prstGeom prst="rect">
            <a:avLst/>
          </a:prstGeom>
          <a:solidFill>
            <a:srgbClr val="00B0F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局部变量作用域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458200" cy="5219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// Fine with no errors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1 public static 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correctMethod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() {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= 1;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= 1;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4    //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is declared 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5    for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= 1;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&lt; 10;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++) {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6 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+=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7    }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8    //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is declared again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9    for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= 1;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&lt; 10;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++) {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10   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+=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11   }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Monotype Sorts" pitchFamily="2" charset="2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12 }</a:t>
            </a: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7700" y="2019300"/>
            <a:ext cx="152400" cy="4267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2438400"/>
            <a:ext cx="152400" cy="38481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100" y="3162300"/>
            <a:ext cx="6667500" cy="1157288"/>
          </a:xfrm>
          <a:prstGeom prst="rect">
            <a:avLst/>
          </a:prstGeom>
          <a:solidFill>
            <a:srgbClr val="FFC000">
              <a:alpha val="36078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100" y="4791075"/>
            <a:ext cx="6629400" cy="1143000"/>
          </a:xfrm>
          <a:prstGeom prst="rect">
            <a:avLst/>
          </a:prstGeom>
          <a:solidFill>
            <a:srgbClr val="0070C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1" name="TextBox 8"/>
          <p:cNvSpPr txBox="1"/>
          <p:nvPr/>
        </p:nvSpPr>
        <p:spPr>
          <a:xfrm>
            <a:off x="5905500" y="990600"/>
            <a:ext cx="29337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同名变量：</a:t>
            </a:r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 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和 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981200"/>
            <a:ext cx="1104900" cy="110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局部变量作用域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0659" name="内容占位符 8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219700"/>
          </a:xfrm>
        </p:spPr>
        <p:txBody>
          <a:bodyPr vert="horz" wrap="square" lIns="92075" tIns="46038" rIns="92075" bIns="46038" anchor="t" anchorCtr="0"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With errors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 public static void incorrectMethod()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   int 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3   int </a:t>
            </a:r>
            <a:r>
              <a:rPr lang="en-US" altLang="zh-CN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y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4   for (int </a:t>
            </a:r>
            <a:r>
              <a:rPr lang="en-US" altLang="zh-CN" b="1" kern="120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1; </a:t>
            </a:r>
            <a:r>
              <a:rPr lang="en-US" altLang="zh-CN" b="1" kern="120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10; </a:t>
            </a:r>
            <a:r>
              <a:rPr lang="en-US" altLang="zh-CN" b="1" kern="120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5     int </a:t>
            </a:r>
            <a:r>
              <a:rPr lang="en-US" altLang="zh-CN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6     </a:t>
            </a:r>
            <a:r>
              <a:rPr lang="en-US" altLang="zh-CN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+= 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7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8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4900" y="2005013"/>
            <a:ext cx="7505700" cy="2743200"/>
          </a:xfrm>
          <a:prstGeom prst="rect">
            <a:avLst/>
          </a:prstGeom>
          <a:solidFill>
            <a:srgbClr val="FF0000">
              <a:alpha val="2196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lvl="1" indent="0" algn="r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//x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的作用域：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[2,8]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7700" y="2476500"/>
            <a:ext cx="152400" cy="2209800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300" y="2819400"/>
            <a:ext cx="152400" cy="15240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100" y="3162300"/>
            <a:ext cx="7353300" cy="1181100"/>
          </a:xfrm>
          <a:prstGeom prst="rect">
            <a:avLst/>
          </a:prstGeom>
          <a:solidFill>
            <a:srgbClr val="0070C0">
              <a:alpha val="3098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lvl="1" indent="0" algn="r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//x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的作用域：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[5,7]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行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TextBox 8"/>
          <p:cNvSpPr txBox="1"/>
          <p:nvPr/>
        </p:nvSpPr>
        <p:spPr>
          <a:xfrm>
            <a:off x="5829300" y="990600"/>
            <a:ext cx="2933700" cy="461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同名变量：</a:t>
            </a:r>
            <a:r>
              <a:rPr lang="zh-CN" altLang="en-US" b="1" dirty="0">
                <a:solidFill>
                  <a:srgbClr val="FFC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 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rPr>
              <a:t>和 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错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4838700"/>
            <a:ext cx="1476375" cy="147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方法签名</a:t>
            </a:r>
          </a:p>
        </p:txBody>
      </p:sp>
      <p:sp>
        <p:nvSpPr>
          <p:cNvPr id="3076" name="内容占位符 1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方法签名</a:t>
            </a:r>
            <a:r>
              <a:rPr lang="en-US" altLang="zh-CN" kern="1200" dirty="0">
                <a:latin typeface="+mn-lt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Method signature</a:t>
            </a:r>
            <a:r>
              <a:rPr lang="en-US" altLang="zh-CN" kern="1200" dirty="0">
                <a:latin typeface="+mn-lt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：由</a:t>
            </a:r>
            <a:r>
              <a:rPr lang="en-US" altLang="zh-CN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名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及其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参数列表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构成。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8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9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0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1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2" name="Rectangle 8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3" name="Rectangle 9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4" name="Rectangle 10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5" name="Rectangle 11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/>
        </p:nvGraphicFramePr>
        <p:xfrm>
          <a:off x="231775" y="2400300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5700" imgH="1981200" progId="Word.Picture.8">
                  <p:embed/>
                </p:oleObj>
              </mc:Choice>
              <mc:Fallback>
                <p:oleObj r:id="rId3" imgW="4965700" imgH="198120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400300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3"/>
          <p:cNvSpPr/>
          <p:nvPr/>
        </p:nvSpPr>
        <p:spPr>
          <a:xfrm>
            <a:off x="3176588" y="3390900"/>
            <a:ext cx="2535237" cy="342900"/>
          </a:xfrm>
          <a:prstGeom prst="rect">
            <a:avLst/>
          </a:prstGeom>
          <a:solidFill>
            <a:srgbClr val="FFC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animBg="1"/>
      <p:bldP spid="308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方法抽象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16002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你可以将方法体想象为包含方法实现细节的黑箱。</a:t>
            </a:r>
          </a:p>
        </p:txBody>
      </p:sp>
      <p:sp>
        <p:nvSpPr>
          <p:cNvPr id="317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750" name="Rectangle 8"/>
          <p:cNvSpPr/>
          <p:nvPr/>
        </p:nvSpPr>
        <p:spPr>
          <a:xfrm>
            <a:off x="2828925" y="27146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6" name="Object 7"/>
          <p:cNvGraphicFramePr>
            <a:graphicFrameLocks noChangeAspect="1"/>
          </p:cNvGraphicFramePr>
          <p:nvPr/>
        </p:nvGraphicFramePr>
        <p:xfrm>
          <a:off x="539750" y="2968625"/>
          <a:ext cx="8153400" cy="334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87420" imgH="1425575" progId="Word.Picture.8">
                  <p:embed/>
                </p:oleObj>
              </mc:Choice>
              <mc:Fallback>
                <p:oleObj r:id="rId3" imgW="3487420" imgH="1425575" progId="Word.Picture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968625"/>
                        <a:ext cx="8153400" cy="334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使用方法的好处</a:t>
            </a:r>
          </a:p>
        </p:txBody>
      </p:sp>
      <p:sp>
        <p:nvSpPr>
          <p:cNvPr id="7168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1684" name="Text Box 4"/>
          <p:cNvSpPr txBox="1"/>
          <p:nvPr/>
        </p:nvSpPr>
        <p:spPr>
          <a:xfrm>
            <a:off x="304800" y="1371600"/>
            <a:ext cx="8534400" cy="2043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一次书写，到处使用。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信息隐藏，对用户隐藏实现过程。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降低代码的复杂性。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示例学习：生成随机字符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计算机程序处理数值数据和字符。前面已经看到了许多涉及数值数据的例子。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正如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4.3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节所介绍的，每个字符都有一个唯一的在十六进制数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0xFFFF(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即十进制的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65536)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间的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。生成一个随机字符就是使用下面的表达式，生成从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65535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间的一个随机数。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(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注意：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因为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0 &lt;= Math.random() &lt; 1.0,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必须给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65535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加上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1.)</a:t>
            </a: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(int)(Math.random() * (65535 + 1)) </a:t>
            </a:r>
          </a:p>
        </p:txBody>
      </p:sp>
      <p:sp>
        <p:nvSpPr>
          <p:cNvPr id="727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示例学习：生成随机字符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现在考虑如何生成一个随机小写字母。小写字母的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是一串连续的整数，从小写字母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‘a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开始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然后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‘b’, ‘c’, ...,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‘z’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‘a’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(int)'a'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所以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(int)‘a’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(int)‘z’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之间的随机整数是</a:t>
            </a: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(int)((int)'a' + Math.random() * ((int)'z' - (int)'a' + 1)</a:t>
            </a:r>
          </a:p>
        </p:txBody>
      </p:sp>
      <p:sp>
        <p:nvSpPr>
          <p:cNvPr id="737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示例学习：生成随机字符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正如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4.3.3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节所讨论的，所有的数字操作符都可以应用到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char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操作数上。如果另一个操作数是数字或字符，那么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char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型操作数就会被转换成数字。这样，前面的表达式简化如下：</a:t>
            </a: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'a' + Math.random() * ('z' - 'a' + 1)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这样，随机的小写字母是：</a:t>
            </a: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+mn-ea"/>
                <a:cs typeface="Courier New" panose="02070309020205020404" pitchFamily="49" charset="0"/>
              </a:rPr>
              <a:t>(char)('a' + Math.random() * ('z' - 'a' + 1))</a:t>
            </a:r>
            <a:endParaRPr lang="en-US" altLang="en-US" kern="1200" dirty="0">
              <a:latin typeface="+mn-lt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7475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示例学习：生成随机字符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7244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由此，可以生成任意两个字符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ch1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ch2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ch1 &lt; ch2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间的随机字符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Tx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(char)(ch1 + Math.random() * (ch2 – ch1 + 1))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609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Times New Roman" panose="02020603050405020304" pitchFamily="18" charset="0"/>
              </a:rPr>
              <a:t>RandomCharacter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5842000" cy="56388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 RandomCharacter.java: Generate random characters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RandomCharacter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/** Generate a random character between ch1 and ch2 */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char getRandomCharacter(char ch1, char ch2)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(char)(ch1 + Math.random() * (ch2 - ch1 + 1));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 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/** Generate a random lowercase letter */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char getRandomLowerCaseLetter()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getRandomCharacter('a', 'z');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 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/** Generate a random uppercase letter */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char getRandomUpperCaseLetter()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getRandomCharacter('A', 'Z');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 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/** Generate a random digit character */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char getRandomDigitCharacter()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getRandomCharacter('0', '9');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+mn-cs"/>
              </a:rPr>
              <a:t> 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/** Generate a random character */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static char getRandomCharacter() {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return getRandomCharacter('\u0000', '\uFFFF');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}</a:t>
            </a:r>
            <a:endParaRPr lang="en-US" altLang="zh-CN" sz="1200" b="1" kern="1200" dirty="0">
              <a:solidFill>
                <a:srgbClr val="000000"/>
              </a:solidFill>
              <a:latin typeface="Courier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12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400" b="1" kern="1200" dirty="0">
              <a:solidFill>
                <a:srgbClr val="00000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37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70538" y="4197350"/>
            <a:ext cx="3303588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TestRandomCharacter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6806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8" y="5157788"/>
            <a:ext cx="2514600" cy="569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3782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92813" y="3044825"/>
            <a:ext cx="2957513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6" action="ppaction://program"/>
              </a:rPr>
              <a:t>RandomCharacter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8" name="AutoShape 7">
            <a:hlinkClick r:id="rId7"/>
          </p:cNvPr>
          <p:cNvSpPr/>
          <p:nvPr/>
        </p:nvSpPr>
        <p:spPr>
          <a:xfrm>
            <a:off x="5724525" y="258445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6809" name="AutoShape 8">
            <a:hlinkClick r:id="rId8"/>
          </p:cNvPr>
          <p:cNvSpPr/>
          <p:nvPr/>
        </p:nvSpPr>
        <p:spPr>
          <a:xfrm>
            <a:off x="5186363" y="3889375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9055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PrintCalend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a</a:t>
            </a: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 Case Study 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9144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Courier New" panose="02070309020205020404" pitchFamily="49" charset="0"/>
              </a:rPr>
              <a:t>Let us use the PrintCalendar example to demonstrate the stepwise refinement approach. </a:t>
            </a:r>
            <a:endParaRPr lang="en-US" altLang="en-US" kern="1200" dirty="0">
              <a:latin typeface="+mn-lt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7829" name="Rectangle 7"/>
          <p:cNvSpPr/>
          <p:nvPr/>
        </p:nvSpPr>
        <p:spPr>
          <a:xfrm>
            <a:off x="3157538" y="2852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7830" name="Rectangle 9"/>
          <p:cNvSpPr/>
          <p:nvPr/>
        </p:nvSpPr>
        <p:spPr>
          <a:xfrm>
            <a:off x="3105150" y="3233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7831" name="Rectangle 11"/>
          <p:cNvSpPr/>
          <p:nvPr/>
        </p:nvSpPr>
        <p:spPr>
          <a:xfrm>
            <a:off x="3257550" y="25193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7783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546350"/>
            <a:ext cx="3825875" cy="240823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837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27238" y="5426075"/>
            <a:ext cx="2895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4" action="ppaction://program"/>
              </a:rPr>
              <a:t>PrintCalendar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7834" name="Picture 14">
            <a:hlinkClick r:id="rId5" action="ppaction://program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38" y="5426075"/>
            <a:ext cx="2514600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7835" name="AutoShape 15">
            <a:hlinkClick r:id="rId7"/>
          </p:cNvPr>
          <p:cNvSpPr/>
          <p:nvPr/>
        </p:nvSpPr>
        <p:spPr>
          <a:xfrm>
            <a:off x="1422400" y="538797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 useBgFill="1"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717550" y="1624013"/>
            <a:ext cx="7772400" cy="4646612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77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774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5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3798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799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3800" name="Rectangle 7"/>
          <p:cNvSpPr/>
          <p:nvPr/>
        </p:nvSpPr>
        <p:spPr>
          <a:xfrm>
            <a:off x="1538288" y="3505200"/>
            <a:ext cx="6951662" cy="2765425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801" name="Rectangle 1"/>
          <p:cNvSpPr/>
          <p:nvPr/>
        </p:nvSpPr>
        <p:spPr>
          <a:xfrm>
            <a:off x="1538288" y="2660650"/>
            <a:ext cx="6145212" cy="14589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形式参数</a:t>
            </a:r>
          </a:p>
        </p:txBody>
      </p:sp>
      <p:sp>
        <p:nvSpPr>
          <p:cNvPr id="4100" name="内容占位符 1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定义在方法头中的变量称为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形式参数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formal parameter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，简称为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形参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u="sng" kern="1200" dirty="0">
                <a:latin typeface="+mn-lt"/>
                <a:ea typeface="宋体" panose="02010600030101010101" pitchFamily="2" charset="-122"/>
                <a:cs typeface="+mn-cs"/>
              </a:rPr>
              <a:t>parameter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102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3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4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5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6" name="Rectangle 8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7" name="Rectangle 9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8" name="Rectangle 10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09" name="Rectangle 11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231775" y="2400300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5700" imgH="1981200" progId="Word.Picture.8">
                  <p:embed/>
                </p:oleObj>
              </mc:Choice>
              <mc:Fallback>
                <p:oleObj r:id="rId3" imgW="4965700" imgH="198120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400300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5"/>
          <p:cNvGrpSpPr/>
          <p:nvPr/>
        </p:nvGrpSpPr>
        <p:grpSpPr>
          <a:xfrm>
            <a:off x="4071938" y="3390900"/>
            <a:ext cx="1500187" cy="306388"/>
            <a:chOff x="4071938" y="3544888"/>
            <a:chExt cx="1500187" cy="306387"/>
          </a:xfrm>
        </p:grpSpPr>
        <p:sp>
          <p:nvSpPr>
            <p:cNvPr id="4111" name="Rectangle 14"/>
            <p:cNvSpPr/>
            <p:nvPr/>
          </p:nvSpPr>
          <p:spPr>
            <a:xfrm>
              <a:off x="5110163" y="3544888"/>
              <a:ext cx="461962" cy="30638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2" name="Rectangle 15"/>
            <p:cNvSpPr/>
            <p:nvPr/>
          </p:nvSpPr>
          <p:spPr>
            <a:xfrm>
              <a:off x="4071938" y="3544888"/>
              <a:ext cx="461962" cy="30638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82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4822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23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4824" name="Rectangle 7"/>
          <p:cNvSpPr/>
          <p:nvPr/>
        </p:nvSpPr>
        <p:spPr>
          <a:xfrm>
            <a:off x="1538288" y="3505200"/>
            <a:ext cx="6951662" cy="2765425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5845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6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5847" name="Rectangle 7"/>
          <p:cNvSpPr/>
          <p:nvPr/>
        </p:nvSpPr>
        <p:spPr>
          <a:xfrm>
            <a:off x="4379913" y="3505200"/>
            <a:ext cx="3878262" cy="2689225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86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6870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71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6872" name="Rectangle 7"/>
          <p:cNvSpPr/>
          <p:nvPr/>
        </p:nvSpPr>
        <p:spPr>
          <a:xfrm>
            <a:off x="4379913" y="4119563"/>
            <a:ext cx="2497137" cy="884237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6873" name="Rectangle 8"/>
          <p:cNvSpPr/>
          <p:nvPr/>
        </p:nvSpPr>
        <p:spPr>
          <a:xfrm>
            <a:off x="3689350" y="5003800"/>
            <a:ext cx="2497138" cy="1228725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6874" name="Rectangle 9"/>
          <p:cNvSpPr/>
          <p:nvPr/>
        </p:nvSpPr>
        <p:spPr>
          <a:xfrm>
            <a:off x="6184900" y="5426075"/>
            <a:ext cx="1651000" cy="806450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789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7894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5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7896" name="Rectangle 8"/>
          <p:cNvSpPr/>
          <p:nvPr/>
        </p:nvSpPr>
        <p:spPr>
          <a:xfrm>
            <a:off x="3803650" y="4735513"/>
            <a:ext cx="1728788" cy="1497012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 useBgFill="1">
        <p:nvSpPr>
          <p:cNvPr id="37897" name="Rectangle 10"/>
          <p:cNvSpPr/>
          <p:nvPr/>
        </p:nvSpPr>
        <p:spPr>
          <a:xfrm>
            <a:off x="5494338" y="5426075"/>
            <a:ext cx="1919287" cy="882650"/>
          </a:xfrm>
          <a:prstGeom prst="rect">
            <a:avLst/>
          </a:prstGeom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Design Diagram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891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8918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731838" y="893763"/>
          <a:ext cx="7924800" cy="544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9685" imgH="2628900" progId="Word.Picture.8">
                  <p:embed/>
                </p:oleObj>
              </mc:Choice>
              <mc:Fallback>
                <p:oleObj r:id="rId3" imgW="3829685" imgH="2628900" progId="Word.Picture.8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893763"/>
                        <a:ext cx="7924800" cy="544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Implementation: Top-Down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88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8853" name="Rectangle 10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8854" name="Rectangle 12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2717" name="AutoShape 13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4114800" y="5410200"/>
            <a:ext cx="4419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A Skeleton for printCalendar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6" name="Text Box 14"/>
          <p:cNvSpPr txBox="1"/>
          <p:nvPr/>
        </p:nvSpPr>
        <p:spPr>
          <a:xfrm>
            <a:off x="304800" y="1066800"/>
            <a:ext cx="8534400" cy="39354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Courier New" panose="02070309020205020404" pitchFamily="49" charset="0"/>
              </a:rPr>
              <a:t>Top-down approach is to implement one method in the structure chart at a time from the top to the bottom. Stubs can be used for the methods waiting to be implemented. A stub is a simple but incomplete version of a method. The use of stubs enables you to test invoking the method from a caller. Implement the main method first and then use a stub for the printMonth method. For example, let printMonth display the year and the month in the stub. Thus, your program may begin like this:</a:t>
            </a:r>
            <a:endParaRPr lang="en-US" altLang="en-US" sz="2800" dirty="0">
              <a:latin typeface="Times New Roman" panose="02020603050405020304" pitchFamily="18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Implementation: Bottom-Up</a:t>
            </a:r>
            <a:endParaRPr lang="en-US" altLang="en-US" kern="1200" dirty="0">
              <a:solidFill>
                <a:schemeClr val="tx1"/>
              </a:solidFill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98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9877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9878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9879" name="Text Box 7"/>
          <p:cNvSpPr txBox="1"/>
          <p:nvPr/>
        </p:nvSpPr>
        <p:spPr>
          <a:xfrm>
            <a:off x="304800" y="1066800"/>
            <a:ext cx="8534400" cy="30813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approach is to implement one method in the structure chart at a time from the bottom to the top. For each method implemented, write a test program to test it. Both top-down and bottom-up methods are fine. Both approaches implement the methods incrementally and help to isolate programming errors and makes debugging easy. Sometimes, they can be used together.</a:t>
            </a:r>
            <a:endParaRPr lang="en-US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Benefits of Stepwise Refinement 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09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80901" name="Rectangle 4"/>
          <p:cNvSpPr/>
          <p:nvPr/>
        </p:nvSpPr>
        <p:spPr>
          <a:xfrm>
            <a:off x="2171700" y="2084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0902" name="Rectangle 5"/>
          <p:cNvSpPr/>
          <p:nvPr/>
        </p:nvSpPr>
        <p:spPr>
          <a:xfrm>
            <a:off x="2657475" y="2114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0903" name="Text Box 6"/>
          <p:cNvSpPr txBox="1"/>
          <p:nvPr/>
        </p:nvSpPr>
        <p:spPr>
          <a:xfrm>
            <a:off x="309563" y="1201738"/>
            <a:ext cx="8534400" cy="35036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</a:rPr>
              <a:t>Simpler Program</a:t>
            </a:r>
          </a:p>
          <a:p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Reusing Methods</a:t>
            </a:r>
          </a:p>
          <a:p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Easier Developing, Debugging, and Testing</a:t>
            </a:r>
          </a:p>
          <a:p>
            <a:endParaRPr lang="en-US" altLang="en-US" sz="3200" dirty="0"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Better Facilitating Teamwork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6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23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68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81925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实际参数</a:t>
            </a:r>
          </a:p>
        </p:txBody>
      </p:sp>
      <p:sp>
        <p:nvSpPr>
          <p:cNvPr id="5124" name="内容占位符 1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当调用方法时，给参数传递一个值，这个值称为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实际参数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actual parameter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或者</a:t>
            </a:r>
            <a:r>
              <a:rPr lang="zh-CN" altLang="en-US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u="sng" kern="1200" dirty="0">
                <a:latin typeface="+mn-lt"/>
                <a:ea typeface="宋体" panose="02010600030101010101" pitchFamily="2" charset="-122"/>
                <a:cs typeface="+mn-cs"/>
              </a:rPr>
              <a:t>argument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126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27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28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29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30" name="Rectangle 8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31" name="Rectangle 9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32" name="Rectangle 10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33" name="Rectangle 11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/>
        </p:nvGraphicFramePr>
        <p:xfrm>
          <a:off x="231775" y="2543175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5700" imgH="1981200" progId="Word.Picture.8">
                  <p:embed/>
                </p:oleObj>
              </mc:Choice>
              <mc:Fallback>
                <p:oleObj r:id="rId3" imgW="4965700" imgH="19812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543175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5"/>
          <p:cNvSpPr/>
          <p:nvPr/>
        </p:nvSpPr>
        <p:spPr>
          <a:xfrm>
            <a:off x="7745413" y="3390900"/>
            <a:ext cx="461962" cy="230188"/>
          </a:xfrm>
          <a:prstGeom prst="rect">
            <a:avLst/>
          </a:prstGeom>
          <a:solidFill>
            <a:srgbClr val="FFC000">
              <a:alpha val="27058"/>
            </a:srgb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返回值类型</a:t>
            </a:r>
          </a:p>
        </p:txBody>
      </p:sp>
      <p:sp>
        <p:nvSpPr>
          <p:cNvPr id="6148" name="内容占位符 1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方法可以返回一个值。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返回值类型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是方法返回值的数据类型。有些方法只是完成某些要求的操作，而不返回值。这种情况下，返回值为关键字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150" name="Rectangle 4"/>
          <p:cNvSpPr/>
          <p:nvPr/>
        </p:nvSpPr>
        <p:spPr>
          <a:xfrm>
            <a:off x="3086100" y="2314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1" name="Rectangle 5"/>
          <p:cNvSpPr/>
          <p:nvPr/>
        </p:nvSpPr>
        <p:spPr>
          <a:xfrm>
            <a:off x="2771775" y="2457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2" name="Rectangle 6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3" name="Rectangle 7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4" name="Rectangle 8"/>
          <p:cNvSpPr/>
          <p:nvPr/>
        </p:nvSpPr>
        <p:spPr>
          <a:xfrm>
            <a:off x="2085975" y="2571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5" name="Rectangle 9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6" name="Rectangle 10"/>
          <p:cNvSpPr/>
          <p:nvPr/>
        </p:nvSpPr>
        <p:spPr>
          <a:xfrm>
            <a:off x="2085975" y="2486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7" name="Rectangle 11"/>
          <p:cNvSpPr/>
          <p:nvPr/>
        </p:nvSpPr>
        <p:spPr>
          <a:xfrm>
            <a:off x="0" y="2438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12"/>
          <p:cNvGraphicFramePr>
            <a:graphicFrameLocks noChangeAspect="1"/>
          </p:cNvGraphicFramePr>
          <p:nvPr/>
        </p:nvGraphicFramePr>
        <p:xfrm>
          <a:off x="231775" y="2581275"/>
          <a:ext cx="86423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65700" imgH="1981200" progId="Word.Picture.8">
                  <p:embed/>
                </p:oleObj>
              </mc:Choice>
              <mc:Fallback>
                <p:oleObj r:id="rId3" imgW="4965700" imgH="19812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775" y="2581275"/>
                        <a:ext cx="8642350" cy="344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/>
          <p:cNvGrpSpPr/>
          <p:nvPr/>
        </p:nvGrpSpPr>
        <p:grpSpPr>
          <a:xfrm>
            <a:off x="2308225" y="3659188"/>
            <a:ext cx="882650" cy="2039937"/>
            <a:chOff x="2307772" y="3659188"/>
            <a:chExt cx="883103" cy="2039936"/>
          </a:xfrm>
        </p:grpSpPr>
        <p:sp>
          <p:nvSpPr>
            <p:cNvPr id="6159" name="Rectangle 14"/>
            <p:cNvSpPr/>
            <p:nvPr/>
          </p:nvSpPr>
          <p:spPr>
            <a:xfrm>
              <a:off x="2805113" y="3659188"/>
              <a:ext cx="385762" cy="230187"/>
            </a:xfrm>
            <a:prstGeom prst="rect">
              <a:avLst/>
            </a:prstGeom>
            <a:solidFill>
              <a:srgbClr val="FFC000">
                <a:alpha val="29019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60" name="Rectangle 15"/>
            <p:cNvSpPr/>
            <p:nvPr/>
          </p:nvSpPr>
          <p:spPr>
            <a:xfrm>
              <a:off x="2307772" y="5448299"/>
              <a:ext cx="673100" cy="250825"/>
            </a:xfrm>
            <a:prstGeom prst="rect">
              <a:avLst/>
            </a:prstGeom>
            <a:solidFill>
              <a:srgbClr val="FFC000">
                <a:alpha val="23137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93738" y="317500"/>
            <a:ext cx="7772400" cy="7620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方法调用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427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4276" name="Text Box 7"/>
          <p:cNvSpPr txBox="1"/>
          <p:nvPr/>
        </p:nvSpPr>
        <p:spPr>
          <a:xfrm>
            <a:off x="381000" y="1219200"/>
            <a:ext cx="8305800" cy="17986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Courier New" panose="02070309020205020404" pitchFamily="49" charset="0"/>
              </a:rPr>
              <a:t>max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下面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程序演示了调用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方法返回最大的整数值。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8617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154113" y="4735513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TestMax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4278" name="Picture 10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724400"/>
            <a:ext cx="3313113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4279" name="AutoShape 11">
            <a:hlinkClick r:id="rId6"/>
          </p:cNvPr>
          <p:cNvSpPr/>
          <p:nvPr/>
        </p:nvSpPr>
        <p:spPr>
          <a:xfrm>
            <a:off x="539750" y="469582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AutoShape 4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3009900" y="4389125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 eaLnBrk="1" hangingPunct="1">
          <a:lnSpc>
            <a:spcPct val="90000"/>
          </a:lnSpc>
          <a:buSzPct val="75000"/>
          <a:buFont typeface="Monotype Sorts" pitchFamily="2" charset="2"/>
          <a:buNone/>
          <a:defRPr lang="en-US" altLang="zh-CN" b="1" dirty="0">
            <a:solidFill>
              <a:srgbClr val="000000"/>
            </a:solidFill>
            <a:latin typeface="Courier New" panose="02070309020205020404" pitchFamily="49" charset="0"/>
            <a:ea typeface="宋体" panose="02010600030101010101" pitchFamily="2" charset="-122"/>
            <a:sym typeface="+mn-ea"/>
          </a:defRPr>
        </a:defPPr>
      </a:lstStyle>
    </a:tx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2271</Words>
  <Application>Microsoft Office PowerPoint</Application>
  <PresentationFormat>全屏显示(4:3)</PresentationFormat>
  <Paragraphs>375</Paragraphs>
  <Slides>68</Slides>
  <Notes>64</Notes>
  <HiddenSlides>51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  <vt:variant>
        <vt:lpstr>自定义放映</vt:lpstr>
      </vt:variant>
      <vt:variant>
        <vt:i4>1</vt:i4>
      </vt:variant>
    </vt:vector>
  </HeadingPairs>
  <TitlesOfParts>
    <vt:vector size="83" baseType="lpstr">
      <vt:lpstr>Courier</vt:lpstr>
      <vt:lpstr>Monotype Sorts</vt:lpstr>
      <vt:lpstr>OPTICopperplate Heavy</vt:lpstr>
      <vt:lpstr>华文楷体</vt:lpstr>
      <vt:lpstr>宋体</vt:lpstr>
      <vt:lpstr>Arial</vt:lpstr>
      <vt:lpstr>Book Antiqua</vt:lpstr>
      <vt:lpstr>Courier New</vt:lpstr>
      <vt:lpstr>Forte</vt:lpstr>
      <vt:lpstr>Times New Roman</vt:lpstr>
      <vt:lpstr>Wingdings</vt:lpstr>
      <vt:lpstr>Wingdings 2</vt:lpstr>
      <vt:lpstr>CQUT_JAVA</vt:lpstr>
      <vt:lpstr>Microsoft Word Picture</vt:lpstr>
      <vt:lpstr>第6章 方法</vt:lpstr>
      <vt:lpstr>方法定义</vt:lpstr>
      <vt:lpstr>方法定义</vt:lpstr>
      <vt:lpstr>方法定义</vt:lpstr>
      <vt:lpstr>方法签名</vt:lpstr>
      <vt:lpstr>形式参数</vt:lpstr>
      <vt:lpstr>实际参数</vt:lpstr>
      <vt:lpstr>返回值类型</vt:lpstr>
      <vt:lpstr>方法调用</vt:lpstr>
      <vt:lpstr>方法调用</vt:lpstr>
      <vt:lpstr>跟踪方法调用</vt:lpstr>
      <vt:lpstr>跟踪方法调用</vt:lpstr>
      <vt:lpstr>跟踪方法调用</vt:lpstr>
      <vt:lpstr>跟踪方法调用</vt:lpstr>
      <vt:lpstr>跟踪方法调用</vt:lpstr>
      <vt:lpstr>跟踪方法调用</vt:lpstr>
      <vt:lpstr>跟踪方法调用</vt:lpstr>
      <vt:lpstr>跟踪方法调用</vt:lpstr>
      <vt:lpstr>跟踪方法调用</vt:lpstr>
      <vt:lpstr>跟踪方法调用</vt:lpstr>
      <vt:lpstr>警告</vt:lpstr>
      <vt:lpstr>调用栈 </vt:lpstr>
      <vt:lpstr>跟踪调用</vt:lpstr>
      <vt:lpstr>跟踪调用</vt:lpstr>
      <vt:lpstr>跟踪调用</vt:lpstr>
      <vt:lpstr>跟踪调用</vt:lpstr>
      <vt:lpstr>跟踪调用</vt:lpstr>
      <vt:lpstr>跟踪调用</vt:lpstr>
      <vt:lpstr>跟踪调用</vt:lpstr>
      <vt:lpstr>跟踪调用</vt:lpstr>
      <vt:lpstr>跟踪调用</vt:lpstr>
      <vt:lpstr>跟踪调用</vt:lpstr>
      <vt:lpstr>void 方法示例</vt:lpstr>
      <vt:lpstr>传递参数</vt:lpstr>
      <vt:lpstr>传值</vt:lpstr>
      <vt:lpstr>传值</vt:lpstr>
      <vt:lpstr>传值</vt:lpstr>
      <vt:lpstr>模块化代码</vt:lpstr>
      <vt:lpstr>示例学习：将十六进制数转换为十进制数 </vt:lpstr>
      <vt:lpstr>重载方法</vt:lpstr>
      <vt:lpstr>重载方法</vt:lpstr>
      <vt:lpstr>重载方法</vt:lpstr>
      <vt:lpstr>模糊调用</vt:lpstr>
      <vt:lpstr>模糊调用</vt:lpstr>
      <vt:lpstr>变量作用域</vt:lpstr>
      <vt:lpstr>局部变量作用域</vt:lpstr>
      <vt:lpstr>局部变量作用域</vt:lpstr>
      <vt:lpstr>局部变量作用域</vt:lpstr>
      <vt:lpstr>局部变量作用域</vt:lpstr>
      <vt:lpstr>方法抽象</vt:lpstr>
      <vt:lpstr>使用方法的好处</vt:lpstr>
      <vt:lpstr>示例学习：生成随机字符 </vt:lpstr>
      <vt:lpstr>示例学习：生成随机字符</vt:lpstr>
      <vt:lpstr>示例学习：生成随机字符</vt:lpstr>
      <vt:lpstr>示例学习：生成随机字符</vt:lpstr>
      <vt:lpstr>RandomCharacter 类</vt:lpstr>
      <vt:lpstr>PrintCalendar Case Study 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Design Diagram</vt:lpstr>
      <vt:lpstr>Implementation: Top-Down</vt:lpstr>
      <vt:lpstr>Implementation: Bottom-Up</vt:lpstr>
      <vt:lpstr>Benefits of Stepwise Refinement </vt:lpstr>
      <vt:lpstr>Chapter 6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W. Lucas Chen</cp:lastModifiedBy>
  <cp:revision>291</cp:revision>
  <dcterms:created xsi:type="dcterms:W3CDTF">1995-06-10T17:31:00Z</dcterms:created>
  <dcterms:modified xsi:type="dcterms:W3CDTF">2025-06-07T14:55:54Z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9C01150E193143E6AE3D165EBFDA5BD6_13</vt:lpwstr>
  </property>
  <property fmtid="{D5CDD505-2E9C-101B-9397-08002B2CF9AE}" pid="3" name="KSOProductBuildVer">
    <vt:lpwstr>2052-12.1.0.20305</vt:lpwstr>
  </property>
</Properties>
</file>