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290" r:id="rId3"/>
    <p:sldId id="749" r:id="rId5"/>
    <p:sldId id="748" r:id="rId6"/>
    <p:sldId id="703" r:id="rId7"/>
    <p:sldId id="631" r:id="rId8"/>
    <p:sldId id="633" r:id="rId9"/>
    <p:sldId id="750" r:id="rId10"/>
    <p:sldId id="751" r:id="rId11"/>
    <p:sldId id="752" r:id="rId12"/>
    <p:sldId id="753" r:id="rId13"/>
    <p:sldId id="635" r:id="rId14"/>
    <p:sldId id="754" r:id="rId15"/>
    <p:sldId id="637" r:id="rId16"/>
    <p:sldId id="755" r:id="rId17"/>
    <p:sldId id="756" r:id="rId18"/>
    <p:sldId id="803" r:id="rId19"/>
    <p:sldId id="804" r:id="rId20"/>
    <p:sldId id="805" r:id="rId21"/>
    <p:sldId id="806" r:id="rId22"/>
    <p:sldId id="648" r:id="rId23"/>
    <p:sldId id="649" r:id="rId24"/>
    <p:sldId id="650" r:id="rId25"/>
    <p:sldId id="651" r:id="rId26"/>
    <p:sldId id="808" r:id="rId27"/>
    <p:sldId id="705" r:id="rId28"/>
    <p:sldId id="706" r:id="rId29"/>
    <p:sldId id="708" r:id="rId30"/>
    <p:sldId id="810" r:id="rId31"/>
    <p:sldId id="655" r:id="rId32"/>
    <p:sldId id="811" r:id="rId33"/>
    <p:sldId id="657" r:id="rId34"/>
    <p:sldId id="707" r:id="rId35"/>
    <p:sldId id="652" r:id="rId36"/>
    <p:sldId id="849" r:id="rId37"/>
    <p:sldId id="666" r:id="rId38"/>
    <p:sldId id="667" r:id="rId39"/>
    <p:sldId id="668" r:id="rId40"/>
    <p:sldId id="662" r:id="rId41"/>
    <p:sldId id="670" r:id="rId42"/>
    <p:sldId id="671" r:id="rId43"/>
    <p:sldId id="673" r:id="rId44"/>
    <p:sldId id="674" r:id="rId45"/>
    <p:sldId id="676" r:id="rId46"/>
    <p:sldId id="679" r:id="rId47"/>
    <p:sldId id="702" r:id="rId48"/>
    <p:sldId id="680" r:id="rId49"/>
    <p:sldId id="682" r:id="rId50"/>
    <p:sldId id="683" r:id="rId51"/>
    <p:sldId id="681" r:id="rId52"/>
    <p:sldId id="684" r:id="rId53"/>
    <p:sldId id="686" r:id="rId54"/>
    <p:sldId id="687" r:id="rId55"/>
    <p:sldId id="688" r:id="rId56"/>
    <p:sldId id="689" r:id="rId57"/>
    <p:sldId id="691" r:id="rId58"/>
    <p:sldId id="690" r:id="rId59"/>
    <p:sldId id="693" r:id="rId60"/>
    <p:sldId id="694" r:id="rId61"/>
    <p:sldId id="697" r:id="rId62"/>
    <p:sldId id="698" r:id="rId63"/>
    <p:sldId id="699" r:id="rId64"/>
    <p:sldId id="877" r:id="rId65"/>
  </p:sldIdLst>
  <p:sldSz cx="9144000" cy="6858000" type="screen4x3"/>
  <p:notesSz cx="6668770" cy="9926320"/>
  <p:custDataLst>
    <p:tags r:id="rId7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蒋安炎" initials="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F03CB7"/>
    <a:srgbClr val="3C8927"/>
    <a:srgbClr val="E2801E"/>
    <a:srgbClr val="1F9719"/>
    <a:srgbClr val="16B2EA"/>
    <a:srgbClr val="008000"/>
    <a:srgbClr val="8E6C00"/>
    <a:srgbClr val="00B050"/>
    <a:srgbClr val="00D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8"/>
    <p:restoredTop sz="99827"/>
  </p:normalViewPr>
  <p:slideViewPr>
    <p:cSldViewPr showGuides="1">
      <p:cViewPr varScale="1">
        <p:scale>
          <a:sx n="63" d="100"/>
          <a:sy n="63" d="100"/>
        </p:scale>
        <p:origin x="1336" y="44"/>
      </p:cViewPr>
      <p:guideLst>
        <p:guide orient="horz" pos="2208"/>
        <p:guide pos="2828"/>
      </p:guideLst>
    </p:cSldViewPr>
  </p:slideViewPr>
  <p:outlineViewPr>
    <p:cViewPr>
      <p:scale>
        <a:sx n="33" d="100"/>
        <a:sy n="33" d="100"/>
      </p:scale>
      <p:origin x="42" y="10134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3.xml"/><Relationship Id="rId70" Type="http://schemas.openxmlformats.org/officeDocument/2006/relationships/commentAuthors" Target="commentAuthors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8163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9" tIns="47414" rIns="94829" bIns="4741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4829" tIns="47414" rIns="94829" bIns="47414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90838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5300"/>
          </a:xfrm>
          <a:prstGeom prst="rect">
            <a:avLst/>
          </a:prstGeom>
        </p:spPr>
        <p:txBody>
          <a:bodyPr vert="horz" lIns="94829" tIns="47414" rIns="94829" bIns="47414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 eaLnBrk="0" hangingPunct="0">
              <a:lnSpc>
                <a:spcPct val="150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 eaLnBrk="1" latinLnBrk="0" hangingPunct="1">
              <a:spcBef>
                <a:spcPts val="0"/>
              </a:spcBef>
              <a:buFont typeface="隶书" panose="02010509060101010101" pitchFamily="49" charset="-12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2" descr="a_1"/>
          <p:cNvPicPr>
            <a:picLocks noChangeAspect="1"/>
          </p:cNvPicPr>
          <p:nvPr/>
        </p:nvPicPr>
        <p:blipFill>
          <a:blip r:embed="rId2"/>
          <a:srcRect l="2174"/>
          <a:stretch>
            <a:fillRect/>
          </a:stretch>
        </p:blipFill>
        <p:spPr>
          <a:xfrm>
            <a:off x="0" y="154940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" name="Rectangle 22"/>
          <p:cNvSpPr>
            <a:spLocks noChangeArrowheads="1"/>
          </p:cNvSpPr>
          <p:nvPr/>
        </p:nvSpPr>
        <p:spPr bwMode="gray">
          <a:xfrm>
            <a:off x="0" y="2057400"/>
            <a:ext cx="9144000" cy="13716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813" y="5864225"/>
            <a:ext cx="1255712" cy="835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025" y="4273550"/>
            <a:ext cx="1249363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5" y="5126038"/>
            <a:ext cx="1244600" cy="823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025" y="5864225"/>
            <a:ext cx="1249363" cy="811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850" y="5864225"/>
            <a:ext cx="12319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3025" y="5126038"/>
            <a:ext cx="1238250" cy="823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81" name="Picture 10" descr="uestc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152400"/>
            <a:ext cx="1430338" cy="1428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2895600" y="762000"/>
            <a:ext cx="4343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7183" name="矩形 39"/>
          <p:cNvPicPr/>
          <p:nvPr/>
        </p:nvPicPr>
        <p:blipFill>
          <a:blip r:embed="rId10"/>
          <a:stretch>
            <a:fillRect/>
          </a:stretch>
        </p:blipFill>
        <p:spPr>
          <a:xfrm>
            <a:off x="3657600" y="228600"/>
            <a:ext cx="4876800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Line 26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副标题 2"/>
          <p:cNvSpPr txBox="1"/>
          <p:nvPr/>
        </p:nvSpPr>
        <p:spPr bwMode="auto">
          <a:xfrm>
            <a:off x="381000" y="4381500"/>
            <a:ext cx="4229100" cy="2019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通信与信息工程学院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无线通信与嵌入式系统实验室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阎   波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email: yanboyu@uestc.edu.cn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tel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  <a:t>： 028-61831107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17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占位符 21"/>
          <p:cNvSpPr>
            <a:spLocks noGrp="1"/>
          </p:cNvSpPr>
          <p:nvPr>
            <p:ph type="body" sz="quarter" idx="10"/>
          </p:nvPr>
        </p:nvSpPr>
        <p:spPr>
          <a:xfrm>
            <a:off x="0" y="2209800"/>
            <a:ext cx="9144000" cy="1066800"/>
          </a:xfrm>
        </p:spPr>
        <p:txBody>
          <a:bodyPr/>
          <a:lstStyle>
            <a:lvl1pPr algn="ctr">
              <a:buNone/>
              <a:defRPr sz="6000" b="0">
                <a:solidFill>
                  <a:schemeClr val="accent3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5943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6629400"/>
            <a:ext cx="1143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A8E2CA-BE83-4452-8ADD-B8C6C9AFECF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5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3962400" y="6705600"/>
            <a:ext cx="609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latin typeface="Comic Sans MS" panose="030F0702030302020204" pitchFamily="66" charset="0"/>
              </a:rPr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495800" y="6705600"/>
            <a:ext cx="3810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/ 75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6629400"/>
            <a:ext cx="11430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5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3962400" y="6705600"/>
            <a:ext cx="609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latin typeface="Comic Sans MS" panose="030F0702030302020204" pitchFamily="66" charset="0"/>
              </a:rPr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页脚占位符 2"/>
          <p:cNvSpPr>
            <a:spLocks noGrp="1"/>
          </p:cNvSpPr>
          <p:nvPr>
            <p:ph type="ftr" sz="quarter" idx="3"/>
          </p:nvPr>
        </p:nvSpPr>
        <p:spPr>
          <a:xfrm>
            <a:off x="4495800" y="6705600"/>
            <a:ext cx="3810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/ 32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50" name="Group 31"/>
          <p:cNvGrpSpPr/>
          <p:nvPr/>
        </p:nvGrpSpPr>
        <p:grpSpPr>
          <a:xfrm rot="10800000">
            <a:off x="8606790" y="76200"/>
            <a:ext cx="461010" cy="319405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/>
          </p:nvSpPr>
          <p:spPr bwMode="gray">
            <a:xfrm rot="-5400000">
              <a:off x="5221" y="661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6"/>
            <p:cNvSpPr>
              <a:spLocks noChangeArrowheads="1"/>
            </p:cNvSpPr>
            <p:nvPr/>
          </p:nvSpPr>
          <p:spPr bwMode="gray">
            <a:xfrm rot="-5400000">
              <a:off x="5596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 rot="-5400000">
              <a:off x="5237" y="887"/>
              <a:ext cx="167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/>
          </p:nvSpPr>
          <p:spPr bwMode="gray">
            <a:xfrm rot="-5400000">
              <a:off x="5237" y="1077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96838" y="0"/>
            <a:ext cx="207963" cy="6858000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gray">
          <a:xfrm>
            <a:off x="-12700" y="0"/>
            <a:ext cx="165100" cy="6884988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6629400"/>
            <a:ext cx="1143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  <a:ea typeface="隶书" panose="020105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3799F3-0E9A-4D8F-9A26-8C5F2070598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3962400" y="6705600"/>
            <a:ext cx="6096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7F7F7F"/>
                </a:solidFill>
                <a:latin typeface="Comic Sans MS" panose="030F0702030302020204" pitchFamily="66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495800" y="6705600"/>
            <a:ext cx="381000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/ 32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-53340" y="1998345"/>
            <a:ext cx="483870" cy="25533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1600" i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重庆理工大学通信工程</a:t>
            </a:r>
            <a:endParaRPr lang="zh-CN" altLang="en-US" sz="1600" i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600" b="1" kern="1200" dirty="0">
          <a:ln w="6350">
            <a:noFill/>
          </a:ln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orbel" panose="020B0503020204020204" pitchFamily="34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orbel" panose="020B0503020204020204" pitchFamily="34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orbel" panose="020B0503020204020204" pitchFamily="34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Corbel" panose="020B0503020204020204" pitchFamily="34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AutoNum type="ea1JpnChsDbPeriod"/>
        <a:defRPr sz="2800" b="1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Comic Sans MS" panose="030F0702030302020204" pitchFamily="66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Comic Sans MS" panose="030F0702030302020204" pitchFamily="66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Comic Sans MS" panose="030F0702030302020204" pitchFamily="66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Comic Sans MS" panose="030F0702030302020204" pitchFamily="66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3.xml"/><Relationship Id="rId4" Type="http://schemas.openxmlformats.org/officeDocument/2006/relationships/slide" Target="slide38.xml"/><Relationship Id="rId3" Type="http://schemas.openxmlformats.org/officeDocument/2006/relationships/slide" Target="slide35.xml"/><Relationship Id="rId2" Type="http://schemas.openxmlformats.org/officeDocument/2006/relationships/slide" Target="slide31.xml"/><Relationship Id="rId1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slide" Target="slide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" Target="slide46.xml"/><Relationship Id="rId8" Type="http://schemas.openxmlformats.org/officeDocument/2006/relationships/slide" Target="slide42.xml"/><Relationship Id="rId7" Type="http://schemas.openxmlformats.org/officeDocument/2006/relationships/slide" Target="slide39.xml"/><Relationship Id="rId6" Type="http://schemas.openxmlformats.org/officeDocument/2006/relationships/slide" Target="slide33.xml"/><Relationship Id="rId5" Type="http://schemas.openxmlformats.org/officeDocument/2006/relationships/slide" Target="slide21.xml"/><Relationship Id="rId4" Type="http://schemas.openxmlformats.org/officeDocument/2006/relationships/slide" Target="slide20.xml"/><Relationship Id="rId3" Type="http://schemas.openxmlformats.org/officeDocument/2006/relationships/slide" Target="slide1.xml"/><Relationship Id="rId2" Type="http://schemas.openxmlformats.org/officeDocument/2006/relationships/slide" Target="slide11.xml"/><Relationship Id="rId13" Type="http://schemas.openxmlformats.org/officeDocument/2006/relationships/slideLayout" Target="../slideLayouts/slideLayout2.xml"/><Relationship Id="rId12" Type="http://schemas.openxmlformats.org/officeDocument/2006/relationships/slide" Target="slide58.xml"/><Relationship Id="rId11" Type="http://schemas.openxmlformats.org/officeDocument/2006/relationships/slide" Target="slide53.xml"/><Relationship Id="rId10" Type="http://schemas.openxmlformats.org/officeDocument/2006/relationships/slide" Target="slide50.xml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686800" cy="685800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spcBef>
                <a:spcPts val="1200"/>
              </a:spcBef>
            </a:pPr>
            <a:r>
              <a:rPr lang="zh-CN" altLang="en-US" sz="4000" dirty="0">
                <a:latin typeface="Comic Sans MS" panose="030F0702030302020204" pitchFamily="66" charset="0"/>
              </a:rPr>
              <a:t>第六章 输入</a:t>
            </a:r>
            <a:r>
              <a:rPr lang="en-US" altLang="zh-CN" sz="4000" dirty="0">
                <a:latin typeface="Comic Sans MS" panose="030F0702030302020204" pitchFamily="66" charset="0"/>
              </a:rPr>
              <a:t>/</a:t>
            </a:r>
            <a:r>
              <a:rPr lang="zh-CN" altLang="en-US" sz="4000" dirty="0">
                <a:latin typeface="Comic Sans MS" panose="030F0702030302020204" pitchFamily="66" charset="0"/>
              </a:rPr>
              <a:t>输出接口</a:t>
            </a:r>
            <a:endParaRPr lang="zh-CN" altLang="en-US" sz="4000" dirty="0">
              <a:latin typeface="Comic Sans MS" panose="030F0702030302020204" pitchFamily="66" charset="0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990600" y="1976120"/>
            <a:ext cx="7924800" cy="290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marL="548005" indent="-4114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6.1  </a:t>
            </a:r>
            <a:r>
              <a:rPr lang="zh-CN" altLang="en-US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输入</a:t>
            </a:r>
            <a:r>
              <a:rPr lang="en-US" altLang="zh-CN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/</a:t>
            </a:r>
            <a:r>
              <a:rPr lang="zh-CN" altLang="en-US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输出接口基础</a:t>
            </a:r>
            <a:endParaRPr lang="en-US" altLang="zh-CN" sz="32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  <a:p>
            <a:pPr marL="548005" indent="-4114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6.2  </a:t>
            </a:r>
            <a:r>
              <a:rPr lang="zh-CN" altLang="en-US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信息传输控制方式</a:t>
            </a:r>
            <a:endParaRPr lang="en-US" altLang="zh-CN" sz="36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  <a:p>
            <a:pPr marL="548005" lvl="1" indent="-4114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6.3  </a:t>
            </a:r>
            <a:r>
              <a:rPr lang="zh-CN" altLang="en-US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并行接口设计技术</a:t>
            </a:r>
            <a:endParaRPr lang="en-US" altLang="zh-CN" sz="36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  <a:hlinkClick r:id="" action="ppaction://noaction"/>
            </a:endParaRPr>
          </a:p>
          <a:p>
            <a:pPr marL="548005" lvl="1" indent="-41148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6.4  </a:t>
            </a:r>
            <a:r>
              <a:rPr lang="zh-CN" altLang="en-US" sz="32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串行接口设计技术</a:t>
            </a:r>
            <a:endParaRPr lang="en-US" altLang="zh-CN" sz="36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  <a:hlinkClick r:id="" action="ppaction://noaction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</a:pPr>
            <a:endParaRPr lang="en-US" altLang="zh-CN" sz="36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  <a:hlinkClick r:id="" action="ppaction://noaction"/>
            </a:endParaRPr>
          </a:p>
        </p:txBody>
      </p:sp>
      <p:sp>
        <p:nvSpPr>
          <p:cNvPr id="18" name="日期占位符 3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8BC45B-DE71-476B-9FEE-2A64D8F65607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3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A8E2CA-BE83-4452-8ADD-B8C6C9AFECF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67205" y="279400"/>
            <a:ext cx="5457825" cy="60261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端口编址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8547" name="Rectangle 3"/>
          <p:cNvSpPr/>
          <p:nvPr/>
        </p:nvSpPr>
        <p:spPr>
          <a:xfrm>
            <a:off x="467360" y="1160145"/>
            <a:ext cx="8402955" cy="4537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隶书" panose="02010509060101010101" pitchFamily="49" charset="-12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为了区分接口电路的各个寄存器，系统为它们各自分配了一个地址，称为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端口地址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，以便对它们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进行寻址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并与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存储器地址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相区别</a:t>
            </a: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隶书" panose="02010509060101010101" pitchFamily="49" charset="-122"/>
              <a:buAutoNum type="ea1JpnChsDbPeriod"/>
            </a:pPr>
            <a:endParaRPr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隶书" panose="02010509060101010101" pitchFamily="49" charset="-12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端口有两种编址方式：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隶书" panose="02010509060101010101" pitchFamily="49" charset="-122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</a:t>
            </a:r>
            <a:r>
              <a:rPr lang="zh-CN" altLang="en-US" sz="2800" b="1" dirty="0">
                <a:solidFill>
                  <a:srgbClr val="F03CB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存储器映像方式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zh-CN" altLang="en-US" sz="2000" b="1" dirty="0">
                <a:sym typeface="+mn-ea"/>
              </a:rPr>
              <a:t>统一编址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2800" b="1" dirty="0">
                <a:solidFill>
                  <a:srgbClr val="F03CB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800" b="1" dirty="0">
                <a:solidFill>
                  <a:srgbClr val="F03CB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en-US" altLang="zh-CN" sz="2800" b="1" dirty="0">
              <a:solidFill>
                <a:srgbClr val="F03CB7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50000"/>
              </a:lnSpc>
              <a:spcBef>
                <a:spcPct val="20000"/>
              </a:spcBef>
              <a:buClr>
                <a:srgbClr val="FFC000"/>
              </a:buClr>
              <a:buFont typeface="隶书" panose="02010509060101010101" pitchFamily="49" charset="-122"/>
              <a:buNone/>
            </a:pPr>
            <a:r>
              <a:rPr lang="en-US" altLang="zh-CN" sz="2800" b="1" dirty="0">
                <a:solidFill>
                  <a:srgbClr val="F03CB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I/O</a:t>
            </a:r>
            <a:r>
              <a:rPr lang="zh-CN" altLang="en-US" sz="2800" b="1" dirty="0">
                <a:solidFill>
                  <a:srgbClr val="F03CB7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独立编址方式 </a:t>
            </a:r>
            <a:endParaRPr lang="zh-CN" altLang="en-US" sz="2800" b="1" dirty="0">
              <a:solidFill>
                <a:srgbClr val="F03CB7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57467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端口编址方式：独立编址（如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intel x86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）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361950" y="974725"/>
            <a:ext cx="8324850" cy="3063875"/>
            <a:chOff x="108" y="153"/>
            <a:chExt cx="5244" cy="2171"/>
          </a:xfrm>
        </p:grpSpPr>
        <p:sp>
          <p:nvSpPr>
            <p:cNvPr id="17415" name="Text Box 2"/>
            <p:cNvSpPr txBox="1"/>
            <p:nvPr/>
          </p:nvSpPr>
          <p:spPr>
            <a:xfrm>
              <a:off x="108" y="853"/>
              <a:ext cx="636" cy="9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存储单元地址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16" name="Text Box 3"/>
            <p:cNvSpPr txBox="1"/>
            <p:nvPr/>
          </p:nvSpPr>
          <p:spPr>
            <a:xfrm>
              <a:off x="975" y="165"/>
              <a:ext cx="829" cy="11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00000H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00001H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……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FF0FFH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17" name="AutoShape 4"/>
            <p:cNvSpPr/>
            <p:nvPr/>
          </p:nvSpPr>
          <p:spPr>
            <a:xfrm>
              <a:off x="725" y="351"/>
              <a:ext cx="233" cy="1887"/>
            </a:xfrm>
            <a:prstGeom prst="leftBrace">
              <a:avLst>
                <a:gd name="adj1" fmla="val 6748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6"/>
            <p:cNvSpPr txBox="1"/>
            <p:nvPr/>
          </p:nvSpPr>
          <p:spPr>
            <a:xfrm>
              <a:off x="901" y="1224"/>
              <a:ext cx="975" cy="11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FF100H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FF101H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……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</a:rPr>
                <a:t>FFFFFH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19" name="Rectangle 9"/>
            <p:cNvSpPr/>
            <p:nvPr/>
          </p:nvSpPr>
          <p:spPr>
            <a:xfrm>
              <a:off x="1864" y="199"/>
              <a:ext cx="750" cy="210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Line 10"/>
            <p:cNvSpPr/>
            <p:nvPr/>
          </p:nvSpPr>
          <p:spPr>
            <a:xfrm>
              <a:off x="1855" y="446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11"/>
            <p:cNvSpPr/>
            <p:nvPr/>
          </p:nvSpPr>
          <p:spPr>
            <a:xfrm>
              <a:off x="1855" y="693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12"/>
            <p:cNvSpPr/>
            <p:nvPr/>
          </p:nvSpPr>
          <p:spPr>
            <a:xfrm>
              <a:off x="1855" y="995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13"/>
            <p:cNvSpPr/>
            <p:nvPr/>
          </p:nvSpPr>
          <p:spPr>
            <a:xfrm>
              <a:off x="1855" y="1242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14"/>
            <p:cNvSpPr/>
            <p:nvPr/>
          </p:nvSpPr>
          <p:spPr>
            <a:xfrm>
              <a:off x="1855" y="1480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15"/>
            <p:cNvSpPr/>
            <p:nvPr/>
          </p:nvSpPr>
          <p:spPr>
            <a:xfrm>
              <a:off x="1855" y="1736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16"/>
            <p:cNvSpPr/>
            <p:nvPr/>
          </p:nvSpPr>
          <p:spPr>
            <a:xfrm>
              <a:off x="1855" y="2065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Text Box 18"/>
            <p:cNvSpPr txBox="1"/>
            <p:nvPr/>
          </p:nvSpPr>
          <p:spPr>
            <a:xfrm>
              <a:off x="3752" y="153"/>
              <a:ext cx="788" cy="1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0000H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0001H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……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FF00H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20"/>
            <p:cNvSpPr txBox="1"/>
            <p:nvPr/>
          </p:nvSpPr>
          <p:spPr>
            <a:xfrm>
              <a:off x="2954" y="607"/>
              <a:ext cx="600" cy="9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latin typeface="Times New Roman" panose="02020603050405020304" pitchFamily="18" charset="0"/>
                </a:rPr>
                <a:t>I/O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端口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地址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21"/>
            <p:cNvSpPr txBox="1"/>
            <p:nvPr/>
          </p:nvSpPr>
          <p:spPr>
            <a:xfrm>
              <a:off x="3738" y="1212"/>
              <a:ext cx="838" cy="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……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FFFFH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0" name="Rectangle 24"/>
            <p:cNvSpPr/>
            <p:nvPr/>
          </p:nvSpPr>
          <p:spPr>
            <a:xfrm>
              <a:off x="4602" y="241"/>
              <a:ext cx="750" cy="153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1" name="Line 25"/>
            <p:cNvSpPr/>
            <p:nvPr/>
          </p:nvSpPr>
          <p:spPr>
            <a:xfrm>
              <a:off x="4593" y="488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26"/>
            <p:cNvSpPr/>
            <p:nvPr/>
          </p:nvSpPr>
          <p:spPr>
            <a:xfrm>
              <a:off x="4593" y="735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Line 27"/>
            <p:cNvSpPr/>
            <p:nvPr/>
          </p:nvSpPr>
          <p:spPr>
            <a:xfrm>
              <a:off x="4593" y="1037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28"/>
            <p:cNvSpPr/>
            <p:nvPr/>
          </p:nvSpPr>
          <p:spPr>
            <a:xfrm>
              <a:off x="4593" y="1284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5" name="Line 29"/>
            <p:cNvSpPr/>
            <p:nvPr/>
          </p:nvSpPr>
          <p:spPr>
            <a:xfrm>
              <a:off x="4593" y="1522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6" name="Line 30"/>
            <p:cNvSpPr/>
            <p:nvPr/>
          </p:nvSpPr>
          <p:spPr>
            <a:xfrm>
              <a:off x="4593" y="1778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7" name="AutoShape 32"/>
            <p:cNvSpPr/>
            <p:nvPr/>
          </p:nvSpPr>
          <p:spPr>
            <a:xfrm>
              <a:off x="3521" y="294"/>
              <a:ext cx="220" cy="1462"/>
            </a:xfrm>
            <a:prstGeom prst="leftBrace">
              <a:avLst>
                <a:gd name="adj1" fmla="val 6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" name="Text Box 34"/>
          <p:cNvSpPr txBox="1"/>
          <p:nvPr/>
        </p:nvSpPr>
        <p:spPr>
          <a:xfrm>
            <a:off x="488950" y="4170363"/>
            <a:ext cx="865505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特点：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系统视端口和存储单元为</a:t>
            </a:r>
            <a:r>
              <a:rPr lang="zh-CN" altLang="en-US" sz="2400" dirty="0">
                <a:solidFill>
                  <a:srgbClr val="F03CB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不同的对象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     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系统中存储单元和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I/O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端口的数量</a:t>
            </a:r>
            <a:r>
              <a:rPr lang="zh-CN" altLang="en-US" sz="2400" dirty="0">
                <a:solidFill>
                  <a:srgbClr val="F03CB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可达到最大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l" eaLnBrk="0" hangingPunct="0">
              <a:lnSpc>
                <a:spcPct val="150000"/>
              </a:lnSpc>
            </a:pPr>
            <a:r>
              <a:rPr lang="zh-CN" altLang="en-US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需</a:t>
            </a:r>
            <a:r>
              <a:rPr lang="zh-CN" altLang="en-US" sz="2400" dirty="0">
                <a:solidFill>
                  <a:srgbClr val="F03CB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专门信号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来指示系统地址线上出现的是</a:t>
            </a:r>
            <a:r>
              <a:rPr lang="zh-CN" altLang="en-US" sz="2400" dirty="0">
                <a:solidFill>
                  <a:srgbClr val="F03CB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存储单元地址还是端口地址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；</a:t>
            </a:r>
            <a:r>
              <a:rPr lang="zh-CN" altLang="en-US" sz="2400" dirty="0">
                <a:solidFill>
                  <a:srgbClr val="F03CB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专用端口操作指令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比较单一</a:t>
            </a:r>
            <a:endParaRPr lang="zh-CN" altLang="en-US" sz="2400" i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" name="标题 1"/>
          <p:cNvSpPr txBox="1"/>
          <p:nvPr/>
        </p:nvSpPr>
        <p:spPr bwMode="auto">
          <a:xfrm>
            <a:off x="1143000" y="609600"/>
            <a:ext cx="5257800" cy="72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200" b="1" kern="1200" cap="none" spc="0" normalizeH="0" baseline="0" noProof="0" dirty="0">
              <a:solidFill>
                <a:srgbClr val="002060"/>
              </a:solidFill>
              <a:latin typeface="+mj-ea"/>
              <a:ea typeface="+mj-ea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27" name="Rectangle 2"/>
          <p:cNvSpPr/>
          <p:nvPr/>
        </p:nvSpPr>
        <p:spPr>
          <a:xfrm>
            <a:off x="228600" y="-228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1026" name="Object 1"/>
          <p:cNvGraphicFramePr/>
          <p:nvPr/>
        </p:nvGraphicFramePr>
        <p:xfrm>
          <a:off x="533400" y="2057400"/>
          <a:ext cx="8585200" cy="333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038475" imgH="1143000" progId="Word.Picture.8">
                  <p:embed/>
                </p:oleObj>
              </mc:Choice>
              <mc:Fallback>
                <p:oleObj name="" r:id="rId1" imgW="3038475" imgH="114300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057400"/>
                        <a:ext cx="8585200" cy="3334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标题 4"/>
          <p:cNvSpPr>
            <a:spLocks noGrp="1"/>
          </p:cNvSpPr>
          <p:nvPr/>
        </p:nvSpPr>
        <p:spPr>
          <a:xfrm>
            <a:off x="1603375" y="621665"/>
            <a:ext cx="6393815" cy="4895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独立端口编址总线结构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238125" y="1308100"/>
            <a:ext cx="3959225" cy="3479800"/>
            <a:chOff x="177" y="861"/>
            <a:chExt cx="2494" cy="2192"/>
          </a:xfrm>
        </p:grpSpPr>
        <p:sp>
          <p:nvSpPr>
            <p:cNvPr id="18441" name="Text Box 12"/>
            <p:cNvSpPr txBox="1"/>
            <p:nvPr/>
          </p:nvSpPr>
          <p:spPr>
            <a:xfrm>
              <a:off x="201" y="1128"/>
              <a:ext cx="702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</a:rPr>
                <a:t>存储单元地址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2" name="Text Box 13"/>
            <p:cNvSpPr txBox="1"/>
            <p:nvPr/>
          </p:nvSpPr>
          <p:spPr>
            <a:xfrm>
              <a:off x="972" y="861"/>
              <a:ext cx="950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00000H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00001H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……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FF0FFH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AutoShape 14"/>
            <p:cNvSpPr/>
            <p:nvPr/>
          </p:nvSpPr>
          <p:spPr>
            <a:xfrm>
              <a:off x="914" y="1047"/>
              <a:ext cx="101" cy="759"/>
            </a:xfrm>
            <a:prstGeom prst="leftBrace">
              <a:avLst>
                <a:gd name="adj1" fmla="val 6262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Text Box 15"/>
            <p:cNvSpPr txBox="1"/>
            <p:nvPr/>
          </p:nvSpPr>
          <p:spPr>
            <a:xfrm>
              <a:off x="177" y="2208"/>
              <a:ext cx="816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</a:rPr>
                <a:t>口地址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16"/>
            <p:cNvSpPr txBox="1"/>
            <p:nvPr/>
          </p:nvSpPr>
          <p:spPr>
            <a:xfrm>
              <a:off x="958" y="1919"/>
              <a:ext cx="975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FF100H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FF101H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……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800" dirty="0">
                  <a:latin typeface="Times New Roman" panose="02020603050405020304" pitchFamily="18" charset="0"/>
                </a:rPr>
                <a:t>FFFFFH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AutoShape 17"/>
            <p:cNvSpPr/>
            <p:nvPr/>
          </p:nvSpPr>
          <p:spPr>
            <a:xfrm>
              <a:off x="887" y="2043"/>
              <a:ext cx="91" cy="842"/>
            </a:xfrm>
            <a:prstGeom prst="leftBrace">
              <a:avLst>
                <a:gd name="adj1" fmla="val 7710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18447" name="Rectangle 27"/>
            <p:cNvSpPr/>
            <p:nvPr/>
          </p:nvSpPr>
          <p:spPr>
            <a:xfrm>
              <a:off x="1921" y="895"/>
              <a:ext cx="750" cy="2103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just" eaLnBrk="0" hangingPunct="0"/>
              <a:endParaRPr lang="zh-CN" altLang="en-US" sz="900" dirty="0">
                <a:latin typeface="Times New Roman" panose="02020603050405020304" pitchFamily="18" charset="0"/>
              </a:endParaRPr>
            </a:p>
          </p:txBody>
        </p:sp>
        <p:sp>
          <p:nvSpPr>
            <p:cNvPr id="18448" name="Line 28"/>
            <p:cNvSpPr/>
            <p:nvPr/>
          </p:nvSpPr>
          <p:spPr>
            <a:xfrm>
              <a:off x="1912" y="1142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Line 29"/>
            <p:cNvSpPr/>
            <p:nvPr/>
          </p:nvSpPr>
          <p:spPr>
            <a:xfrm>
              <a:off x="1912" y="1389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Line 30"/>
            <p:cNvSpPr/>
            <p:nvPr/>
          </p:nvSpPr>
          <p:spPr>
            <a:xfrm>
              <a:off x="1912" y="1691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31"/>
            <p:cNvSpPr/>
            <p:nvPr/>
          </p:nvSpPr>
          <p:spPr>
            <a:xfrm>
              <a:off x="1912" y="1938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Line 32"/>
            <p:cNvSpPr/>
            <p:nvPr/>
          </p:nvSpPr>
          <p:spPr>
            <a:xfrm>
              <a:off x="1912" y="2176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3" name="Line 33"/>
            <p:cNvSpPr/>
            <p:nvPr/>
          </p:nvSpPr>
          <p:spPr>
            <a:xfrm>
              <a:off x="1912" y="2432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4" name="Line 34"/>
            <p:cNvSpPr/>
            <p:nvPr/>
          </p:nvSpPr>
          <p:spPr>
            <a:xfrm>
              <a:off x="1912" y="2761"/>
              <a:ext cx="7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" name="Text Box 50"/>
          <p:cNvSpPr txBox="1"/>
          <p:nvPr/>
        </p:nvSpPr>
        <p:spPr>
          <a:xfrm>
            <a:off x="4348480" y="1155700"/>
            <a:ext cx="4408805" cy="44062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28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i="1" dirty="0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特点：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zh-CN" altLang="en-US" sz="2400" dirty="0">
                <a:solidFill>
                  <a:srgbClr val="E2801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端口看作存储单元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，仅以地址范围的不同来区分两者。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i="1" dirty="0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优点：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对端口的操作和对存储单元的</a:t>
            </a:r>
            <a:r>
              <a:rPr lang="zh-CN" altLang="en-US" sz="2400" dirty="0">
                <a:solidFill>
                  <a:srgbClr val="E2801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操作完全一样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，因此系统简单，并且对端口操作的指令种类较多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15000"/>
              </a:lnSpc>
            </a:pPr>
            <a:r>
              <a:rPr lang="zh-CN" altLang="en-US" sz="2400" i="1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i="1" dirty="0">
                <a:solidFill>
                  <a:srgbClr val="1D41D5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缺点：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对存储单元和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I/O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端口的实际寻址空间都</a:t>
            </a:r>
            <a:r>
              <a:rPr lang="zh-CN" altLang="en-US" sz="2400" dirty="0">
                <a:solidFill>
                  <a:srgbClr val="E2801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小于其最大寻址空间</a:t>
            </a:r>
            <a:endParaRPr lang="zh-CN" altLang="en-US" sz="2400" dirty="0">
              <a:solidFill>
                <a:srgbClr val="E2801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标题 1"/>
          <p:cNvSpPr txBox="1"/>
          <p:nvPr/>
        </p:nvSpPr>
        <p:spPr bwMode="auto">
          <a:xfrm>
            <a:off x="381000" y="111125"/>
            <a:ext cx="8610600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>
                <a:srgbClr val="000000"/>
              </a:buClr>
              <a:buSzPct val="100000"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2060"/>
                </a:solidFill>
                <a:latin typeface="Comic Sans MS" panose="030F0702030302020204" pitchFamily="66" charset="0"/>
                <a:ea typeface="隶书" panose="02010509060101010101" pitchFamily="49" charset="-122"/>
                <a:cs typeface="+mj-cs"/>
              </a:rPr>
              <a:t>端口编址方式：存储器映像编址（如</a:t>
            </a:r>
            <a:r>
              <a:rPr kumimoji="0" lang="en-US" altLang="zh-CN" sz="2800" b="1" kern="1200" cap="none" spc="0" normalizeH="0" baseline="0" noProof="0" dirty="0">
                <a:solidFill>
                  <a:srgbClr val="002060"/>
                </a:solidFill>
                <a:latin typeface="Comic Sans MS" panose="030F0702030302020204" pitchFamily="66" charset="0"/>
                <a:ea typeface="隶书" panose="02010509060101010101" pitchFamily="49" charset="-122"/>
                <a:cs typeface="+mj-cs"/>
              </a:rPr>
              <a:t>ARM</a:t>
            </a:r>
            <a:r>
              <a:rPr kumimoji="0" lang="zh-CN" altLang="en-US" sz="2800" b="1" kern="1200" cap="none" spc="0" normalizeH="0" baseline="0" noProof="0" dirty="0">
                <a:solidFill>
                  <a:srgbClr val="002060"/>
                </a:solidFill>
                <a:latin typeface="Comic Sans MS" panose="030F0702030302020204" pitchFamily="66" charset="0"/>
                <a:ea typeface="隶书" panose="02010509060101010101" pitchFamily="49" charset="-122"/>
                <a:cs typeface="+mj-cs"/>
              </a:rPr>
              <a:t>）</a:t>
            </a:r>
            <a:endParaRPr kumimoji="0" lang="en-US" altLang="zh-CN" sz="2800" b="1" kern="1200" cap="none" spc="0" normalizeH="0" baseline="0" noProof="0" dirty="0">
              <a:solidFill>
                <a:srgbClr val="002060"/>
              </a:solidFill>
              <a:latin typeface="Comic Sans MS" panose="030F0702030302020204" pitchFamily="66" charset="0"/>
              <a:ea typeface="隶书" panose="020105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2050" name="Object 1"/>
          <p:cNvGraphicFramePr/>
          <p:nvPr/>
        </p:nvGraphicFramePr>
        <p:xfrm>
          <a:off x="788670" y="1485265"/>
          <a:ext cx="7905115" cy="331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3114675" imgH="1362075" progId="Word.Picture.8">
                  <p:embed/>
                </p:oleObj>
              </mc:Choice>
              <mc:Fallback>
                <p:oleObj name="" r:id="rId1" imgW="3114675" imgH="136207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670" y="1485265"/>
                        <a:ext cx="7905115" cy="3319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标题 4"/>
          <p:cNvSpPr>
            <a:spLocks noGrp="1"/>
          </p:cNvSpPr>
          <p:nvPr/>
        </p:nvSpPr>
        <p:spPr>
          <a:xfrm>
            <a:off x="338138" y="333375"/>
            <a:ext cx="8805862" cy="6429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</a:rPr>
              <a:t>统一编址总线结构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/>
        </p:nvSpPr>
        <p:spPr bwMode="auto">
          <a:xfrm>
            <a:off x="697865" y="286385"/>
            <a:ext cx="4100195" cy="476885"/>
          </a:xfrm>
          <a:prstGeom prst="rect">
            <a:avLst/>
          </a:prstGeo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0" cap="none" spc="0" normalizeH="0" baseline="0" noProof="0">
                <a:ln>
                  <a:noFill/>
                </a:ln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j-cs"/>
              </a:rPr>
              <a:t>I/O</a:t>
            </a:r>
            <a:r>
              <a:rPr kumimoji="0" lang="zh-CN" altLang="en-US" sz="3200" i="0" u="none" strike="noStrike" kern="0" cap="none" spc="0" normalizeH="0" baseline="0" noProof="0">
                <a:ln>
                  <a:noFill/>
                </a:ln>
                <a:solidFill>
                  <a:srgbClr val="3023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j-cs"/>
              </a:rPr>
              <a:t>接口地址译码方法</a:t>
            </a:r>
            <a:endParaRPr kumimoji="0" lang="zh-CN" altLang="en-US" sz="3200" i="0" u="none" strike="noStrike" kern="0" cap="none" spc="0" normalizeH="0" baseline="0" noProof="0">
              <a:ln>
                <a:noFill/>
              </a:ln>
              <a:solidFill>
                <a:srgbClr val="3023D5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129027" name="Rectangle 3"/>
          <p:cNvSpPr/>
          <p:nvPr/>
        </p:nvSpPr>
        <p:spPr>
          <a:xfrm>
            <a:off x="545465" y="1330325"/>
            <a:ext cx="7772400" cy="41776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地址译码的方法灵活多样 </a:t>
            </a:r>
            <a:endParaRPr lang="zh-CN" altLang="en-US" sz="26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6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低位地址线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直接接到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接口芯片的地址引脚，进行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接口芯片的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片内端口寻址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高位地址线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控制信号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进行组合，经译码电路产生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接口芯片的片选信号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CS，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实现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系统中的接口芯片寻址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7772400" y="6248400"/>
            <a:ext cx="1143000" cy="2286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6081" name="Rectangle 2"/>
          <p:cNvSpPr>
            <a:spLocks noGrp="1"/>
          </p:cNvSpPr>
          <p:nvPr/>
        </p:nvSpPr>
        <p:spPr>
          <a:xfrm>
            <a:off x="373698" y="139700"/>
            <a:ext cx="8229600" cy="6667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ea typeface="黑体" panose="02010609060101010101" pitchFamily="49" charset="-122"/>
              </a:rPr>
              <a:t>接口地址译码的设计</a:t>
            </a:r>
            <a:endParaRPr lang="zh-CN" altLang="en-US" sz="28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125955" name="Rectangle 3"/>
          <p:cNvSpPr/>
          <p:nvPr/>
        </p:nvSpPr>
        <p:spPr>
          <a:xfrm>
            <a:off x="537210" y="886460"/>
            <a:ext cx="79032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0">
              <a:lnSpc>
                <a:spcPct val="120000"/>
              </a:lnSpc>
              <a:tabLst>
                <a:tab pos="0" algn="l"/>
              </a:tabLst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接口芯片的片选信号的生成仍然可以采用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存储器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的译码方式，即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线译码、部分译码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全译码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三种方式：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5956" name="Text Box 4"/>
          <p:cNvSpPr txBox="1"/>
          <p:nvPr/>
        </p:nvSpPr>
        <p:spPr>
          <a:xfrm>
            <a:off x="1155700" y="2897188"/>
            <a:ext cx="375666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每组芯片使用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一根地址线作片选</a:t>
            </a:r>
            <a:endParaRPr lang="zh-CN" altLang="en-US" sz="2000" b="1" u="sng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5957" name="Text Box 5"/>
          <p:cNvSpPr txBox="1"/>
          <p:nvPr/>
        </p:nvSpPr>
        <p:spPr>
          <a:xfrm>
            <a:off x="1256665" y="4184333"/>
            <a:ext cx="503301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只有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部分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高位地址线参与译码形成片选信号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5958" name="Text Box 6"/>
          <p:cNvSpPr txBox="1"/>
          <p:nvPr/>
        </p:nvSpPr>
        <p:spPr>
          <a:xfrm>
            <a:off x="1256348" y="5360353"/>
            <a:ext cx="4777740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全部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高位地址线都参与译码形成片选信号</a:t>
            </a:r>
            <a:endParaRPr lang="zh-CN" altLang="en-US" sz="20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3784600" y="2482362"/>
            <a:ext cx="5017007" cy="1392456"/>
            <a:chOff x="2944" y="2842"/>
            <a:chExt cx="2535" cy="623"/>
          </a:xfrm>
        </p:grpSpPr>
        <p:sp>
          <p:nvSpPr>
            <p:cNvPr id="46087" name="Text Box 8"/>
            <p:cNvSpPr txBox="1"/>
            <p:nvPr/>
          </p:nvSpPr>
          <p:spPr>
            <a:xfrm>
              <a:off x="3846" y="2842"/>
              <a:ext cx="1633" cy="4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地址信号不完全确定，所以存在地址重叠问题，浪费寻址空间，并可能导致误操作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46088" name="Line 9"/>
            <p:cNvSpPr/>
            <p:nvPr/>
          </p:nvSpPr>
          <p:spPr>
            <a:xfrm flipH="1" flipV="1">
              <a:off x="2944" y="2929"/>
              <a:ext cx="889" cy="123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6089" name="Line 10"/>
            <p:cNvSpPr/>
            <p:nvPr/>
          </p:nvSpPr>
          <p:spPr>
            <a:xfrm flipH="1">
              <a:off x="2963" y="3091"/>
              <a:ext cx="871" cy="37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" name="Group 11"/>
          <p:cNvGrpSpPr/>
          <p:nvPr/>
        </p:nvGrpSpPr>
        <p:grpSpPr>
          <a:xfrm>
            <a:off x="604838" y="2372192"/>
            <a:ext cx="2657475" cy="2988650"/>
            <a:chOff x="297" y="2466"/>
            <a:chExt cx="980" cy="1540"/>
          </a:xfrm>
        </p:grpSpPr>
        <p:sp>
          <p:nvSpPr>
            <p:cNvPr id="46091" name="Text Box 12"/>
            <p:cNvSpPr txBox="1"/>
            <p:nvPr/>
          </p:nvSpPr>
          <p:spPr>
            <a:xfrm>
              <a:off x="297" y="2466"/>
              <a:ext cx="98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rgbClr val="B4B9BE"/>
                </a:buClr>
                <a:buFont typeface="Wingdings" panose="05000000000000000000" pitchFamily="2" charset="2"/>
                <a:buChar char="u"/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 线译码</a:t>
              </a:r>
              <a:endPara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46092" name="Text Box 13"/>
            <p:cNvSpPr txBox="1"/>
            <p:nvPr/>
          </p:nvSpPr>
          <p:spPr>
            <a:xfrm>
              <a:off x="297" y="3131"/>
              <a:ext cx="87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rgbClr val="B4B9BE"/>
                </a:buClr>
                <a:buFont typeface="Wingdings" panose="05000000000000000000" pitchFamily="2" charset="2"/>
                <a:buChar char="u"/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 部分译码</a:t>
              </a:r>
              <a:endPara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46093" name="Text Box 14"/>
            <p:cNvSpPr txBox="1"/>
            <p:nvPr/>
          </p:nvSpPr>
          <p:spPr>
            <a:xfrm>
              <a:off x="297" y="3737"/>
              <a:ext cx="65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rgbClr val="B4B9BE"/>
                </a:buClr>
                <a:buFont typeface="Wingdings" panose="05000000000000000000" pitchFamily="2" charset="2"/>
                <a:buChar char="u"/>
              </a:pPr>
              <a:r>
                <a:rPr lang="zh-CN" altLang="en-US" sz="28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 全译码</a:t>
              </a:r>
              <a:endPara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/>
      <p:bldP spid="1259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7105" name="Rectangle 2"/>
          <p:cNvSpPr>
            <a:spLocks noGrp="1"/>
          </p:cNvSpPr>
          <p:nvPr/>
        </p:nvSpPr>
        <p:spPr>
          <a:xfrm>
            <a:off x="611505" y="44450"/>
            <a:ext cx="8208645" cy="6229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P162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6.1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7106" name="Picture 15"/>
          <p:cNvPicPr>
            <a:picLocks noChangeAspect="1"/>
          </p:cNvPicPr>
          <p:nvPr/>
        </p:nvPicPr>
        <p:blipFill>
          <a:blip r:embed="rId1">
            <a:lum bright="6000" contrast="18000"/>
          </a:blip>
          <a:stretch>
            <a:fillRect/>
          </a:stretch>
        </p:blipFill>
        <p:spPr>
          <a:xfrm>
            <a:off x="616585" y="833120"/>
            <a:ext cx="7969250" cy="54667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0177" name="Rectangle 2"/>
          <p:cNvSpPr>
            <a:spLocks noGrp="1"/>
          </p:cNvSpPr>
          <p:nvPr/>
        </p:nvSpPr>
        <p:spPr>
          <a:xfrm>
            <a:off x="539750" y="353060"/>
            <a:ext cx="8209280" cy="5441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课本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P162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6.2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0178" name="Picture 4"/>
          <p:cNvPicPr>
            <a:picLocks noChangeAspect="1"/>
          </p:cNvPicPr>
          <p:nvPr/>
        </p:nvPicPr>
        <p:blipFill>
          <a:blip r:embed="rId1">
            <a:lum bright="6000" contrast="30000"/>
          </a:blip>
          <a:stretch>
            <a:fillRect/>
          </a:stretch>
        </p:blipFill>
        <p:spPr>
          <a:xfrm>
            <a:off x="824230" y="1144905"/>
            <a:ext cx="7953375" cy="4977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7820" y="176530"/>
            <a:ext cx="8805863" cy="642938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输入输出控制方式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程序控制方式</a:t>
            </a: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4614" name="Rectangle 102"/>
          <p:cNvSpPr>
            <a:spLocks noChangeArrowheads="1"/>
          </p:cNvSpPr>
          <p:nvPr/>
        </p:nvSpPr>
        <p:spPr bwMode="auto">
          <a:xfrm>
            <a:off x="481330" y="1238885"/>
            <a:ext cx="8359775" cy="438086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AutoNum type="ea1JpnChsDbPeriod"/>
              <a:tabLst>
                <a:tab pos="448945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无条件控制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None/>
              <a:tabLst>
                <a:tab pos="448945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1.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特点：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要求外设数据变化缓慢，操作时间固定，可以被认为始终处于就绪状态，如一组开关或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LED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显示管。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None/>
              <a:tabLst>
                <a:tab pos="448945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2.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优点：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简单，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随时可无条件读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写数据。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None/>
              <a:tabLst>
                <a:tab pos="448945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3.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缺点：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无法保证数据总是有效，适用面窄。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AutoNum type="ea1JpnChsDbPeriod" startAt="2"/>
              <a:tabLst>
                <a:tab pos="448945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条件控制（查询控制）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None/>
              <a:tabLst>
                <a:tab pos="448945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1.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特点：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主动、外设被动。执行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I/O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操作时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总要先查询外设状态；若传输条件不满足时，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等待直到条件满足。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None/>
              <a:tabLst>
                <a:tab pos="448945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优点：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解决了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与外设之间的同步问题，可靠性高。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mic Sans MS" panose="030F0702030302020204" pitchFamily="66" charset="0"/>
              <a:buNone/>
              <a:tabLst>
                <a:tab pos="448945" algn="l"/>
              </a:tabLst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3.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缺点：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利用率低，低优先级外设可能无法及时得到服务。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6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6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6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46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46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3993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783715"/>
            <a:ext cx="6403975" cy="3690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1"/>
          <p:cNvSpPr/>
          <p:nvPr/>
        </p:nvSpPr>
        <p:spPr>
          <a:xfrm>
            <a:off x="1921510" y="5568315"/>
            <a:ext cx="5758815" cy="434340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anchor="b"/>
          <a:lstStyle/>
          <a:p>
            <a:pPr algn="ctr">
              <a:buClr>
                <a:srgbClr val="000000"/>
              </a:buClr>
            </a:pPr>
            <a:r>
              <a:rPr lang="zh-CN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关键：设置接口电路</a:t>
            </a:r>
            <a:endParaRPr lang="zh-CN" altLang="en-US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940" name="内容占位符 2"/>
          <p:cNvSpPr/>
          <p:nvPr/>
        </p:nvSpPr>
        <p:spPr>
          <a:xfrm>
            <a:off x="305435" y="322580"/>
            <a:ext cx="8462645" cy="146113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809625">
              <a:lnSpc>
                <a:spcPct val="120000"/>
              </a:lnSpc>
              <a:spcBef>
                <a:spcPct val="20000"/>
              </a:spcBef>
              <a:buClr>
                <a:srgbClr val="FFC000"/>
              </a:buClr>
              <a:buFont typeface="隶书" panose="02010509060101010101" pitchFamily="49" charset="-12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计算机与直接相联的外围设备进行数据交换的过程通常称为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输入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输出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(In/Out)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，而与远方设备进行数据交换的过程习惯上称为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数据通信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(data communication)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1028" name="Rectangle 2"/>
          <p:cNvSpPr>
            <a:spLocks noGrp="1" noRot="1"/>
          </p:cNvSpPr>
          <p:nvPr>
            <p:ph type="title"/>
          </p:nvPr>
        </p:nvSpPr>
        <p:spPr>
          <a:xfrm>
            <a:off x="490855" y="76200"/>
            <a:ext cx="4988560" cy="59118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无条件程序控制方式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64619" name="Rectangle 107"/>
          <p:cNvSpPr/>
          <p:nvPr/>
        </p:nvSpPr>
        <p:spPr>
          <a:xfrm>
            <a:off x="637540" y="1017270"/>
            <a:ext cx="35598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mic Sans MS" panose="030F0702030302020204" pitchFamily="66" charset="0"/>
              </a:rPr>
              <a:t>     </a:t>
            </a:r>
            <a:r>
              <a:rPr lang="zh-CN" altLang="en-US" sz="2000" b="1" dirty="0">
                <a:latin typeface="Comic Sans MS" panose="030F0702030302020204" pitchFamily="66" charset="0"/>
              </a:rPr>
              <a:t>外设数据变化缓慢，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始终处于就绪状态</a:t>
            </a:r>
            <a:r>
              <a:rPr lang="en-US" altLang="zh-CN" sz="2000" b="1" dirty="0">
                <a:latin typeface="Comic Sans MS" panose="030F0702030302020204" pitchFamily="66" charset="0"/>
              </a:rPr>
              <a:t>,</a:t>
            </a:r>
            <a:r>
              <a:rPr lang="zh-CN" altLang="en-US" sz="2000" b="1" dirty="0">
                <a:latin typeface="Comic Sans MS" panose="030F0702030302020204" pitchFamily="66" charset="0"/>
              </a:rPr>
              <a:t>如</a:t>
            </a:r>
            <a:r>
              <a:rPr lang="zh-CN" altLang="en-US" sz="2000" b="1" dirty="0">
                <a:solidFill>
                  <a:srgbClr val="16B2EA"/>
                </a:solidFill>
                <a:latin typeface="Comic Sans MS" panose="030F0702030302020204" pitchFamily="66" charset="0"/>
              </a:rPr>
              <a:t>开关或</a:t>
            </a:r>
            <a:r>
              <a:rPr lang="en-US" altLang="zh-CN" sz="2000" b="1" dirty="0">
                <a:solidFill>
                  <a:srgbClr val="16B2EA"/>
                </a:solidFill>
                <a:latin typeface="Comic Sans MS" panose="030F0702030302020204" pitchFamily="66" charset="0"/>
              </a:rPr>
              <a:t>LED</a:t>
            </a:r>
            <a:r>
              <a:rPr lang="zh-CN" altLang="en-US" sz="2000" b="1" dirty="0">
                <a:latin typeface="Comic Sans MS" panose="030F0702030302020204" pitchFamily="66" charset="0"/>
              </a:rPr>
              <a:t>接口结构简单（通常只需要数据端口），适用面较窄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1030" name="Rectangle 5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50" name="Object 57"/>
          <p:cNvGraphicFramePr/>
          <p:nvPr/>
        </p:nvGraphicFramePr>
        <p:xfrm>
          <a:off x="977265" y="3395980"/>
          <a:ext cx="6150610" cy="320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3855720" imgH="2247900" progId="Word.Picture.8">
                  <p:embed/>
                </p:oleObj>
              </mc:Choice>
              <mc:Fallback>
                <p:oleObj name="" r:id="rId1" imgW="3855720" imgH="224790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7265" y="3395980"/>
                        <a:ext cx="6150610" cy="3202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55" y="567055"/>
            <a:ext cx="3235960" cy="255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7" name="Line 4"/>
          <p:cNvSpPr/>
          <p:nvPr/>
        </p:nvSpPr>
        <p:spPr>
          <a:xfrm flipH="1" flipV="1">
            <a:off x="5908675" y="2311400"/>
            <a:ext cx="220345" cy="1206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2228" name="Line 5"/>
          <p:cNvSpPr/>
          <p:nvPr/>
        </p:nvSpPr>
        <p:spPr>
          <a:xfrm>
            <a:off x="5984875" y="770255"/>
            <a:ext cx="243840" cy="63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167"/>
          <p:cNvGrpSpPr/>
          <p:nvPr/>
        </p:nvGrpSpPr>
        <p:grpSpPr>
          <a:xfrm>
            <a:off x="3387725" y="3941763"/>
            <a:ext cx="1187450" cy="1128712"/>
            <a:chOff x="4824" y="2181"/>
            <a:chExt cx="748" cy="711"/>
          </a:xfrm>
        </p:grpSpPr>
        <p:sp>
          <p:nvSpPr>
            <p:cNvPr id="20641" name="Line 87"/>
            <p:cNvSpPr/>
            <p:nvPr/>
          </p:nvSpPr>
          <p:spPr>
            <a:xfrm>
              <a:off x="5554" y="2186"/>
              <a:ext cx="0" cy="7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2" name="Line 88"/>
            <p:cNvSpPr/>
            <p:nvPr/>
          </p:nvSpPr>
          <p:spPr>
            <a:xfrm flipH="1">
              <a:off x="5433" y="2892"/>
              <a:ext cx="1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3" name="Line 164"/>
            <p:cNvSpPr/>
            <p:nvPr/>
          </p:nvSpPr>
          <p:spPr>
            <a:xfrm flipH="1" flipV="1">
              <a:off x="4824" y="2181"/>
              <a:ext cx="748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84" name="Rectangle 2"/>
          <p:cNvSpPr>
            <a:spLocks noGrp="1" noRot="1"/>
          </p:cNvSpPr>
          <p:nvPr>
            <p:ph type="title"/>
          </p:nvPr>
        </p:nvSpPr>
        <p:spPr>
          <a:xfrm>
            <a:off x="533400" y="0"/>
            <a:ext cx="8350250" cy="5715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条件程序控制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(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程序查询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)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方式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3" name="Group 172"/>
          <p:cNvGrpSpPr/>
          <p:nvPr/>
        </p:nvGrpSpPr>
        <p:grpSpPr bwMode="auto">
          <a:xfrm>
            <a:off x="1639887" y="1096963"/>
            <a:ext cx="1895475" cy="1758950"/>
            <a:chOff x="842" y="691"/>
            <a:chExt cx="1194" cy="1108"/>
          </a:xfrm>
          <a:solidFill>
            <a:schemeClr val="bg1"/>
          </a:solidFill>
        </p:grpSpPr>
        <p:sp>
          <p:nvSpPr>
            <p:cNvPr id="15523" name="Text Box 7"/>
            <p:cNvSpPr txBox="1">
              <a:spLocks noChangeArrowheads="1"/>
            </p:cNvSpPr>
            <p:nvPr/>
          </p:nvSpPr>
          <p:spPr bwMode="auto">
            <a:xfrm>
              <a:off x="1268" y="691"/>
              <a:ext cx="768" cy="456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数据缓冲器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输入端口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)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24" name="Text Box 8"/>
            <p:cNvSpPr txBox="1">
              <a:spLocks noChangeArrowheads="1"/>
            </p:cNvSpPr>
            <p:nvPr/>
          </p:nvSpPr>
          <p:spPr bwMode="auto">
            <a:xfrm>
              <a:off x="842" y="1408"/>
              <a:ext cx="922" cy="391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状态缓冲器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（输入端口）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173"/>
          <p:cNvGrpSpPr/>
          <p:nvPr/>
        </p:nvGrpSpPr>
        <p:grpSpPr bwMode="auto">
          <a:xfrm>
            <a:off x="4144962" y="1111250"/>
            <a:ext cx="465138" cy="760413"/>
            <a:chOff x="2420" y="700"/>
            <a:chExt cx="293" cy="479"/>
          </a:xfrm>
          <a:solidFill>
            <a:schemeClr val="bg1"/>
          </a:solidFill>
        </p:grpSpPr>
        <p:sp>
          <p:nvSpPr>
            <p:cNvPr id="15521" name="Text Box 18"/>
            <p:cNvSpPr txBox="1">
              <a:spLocks noChangeArrowheads="1"/>
            </p:cNvSpPr>
            <p:nvPr/>
          </p:nvSpPr>
          <p:spPr bwMode="auto">
            <a:xfrm>
              <a:off x="2420" y="700"/>
              <a:ext cx="293" cy="4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</a:ln>
          </p:spPr>
          <p:txBody>
            <a:bodyPr lIns="0" tIns="0" rIns="0" bIns="0"/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锁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存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器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22" name="AutoShape 19"/>
            <p:cNvSpPr>
              <a:spLocks noChangeArrowheads="1"/>
            </p:cNvSpPr>
            <p:nvPr/>
          </p:nvSpPr>
          <p:spPr bwMode="auto">
            <a:xfrm rot="-5400000">
              <a:off x="2622" y="1073"/>
              <a:ext cx="108" cy="74"/>
            </a:xfrm>
            <a:prstGeom prst="triangle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60" name="Line 24"/>
          <p:cNvSpPr/>
          <p:nvPr/>
        </p:nvSpPr>
        <p:spPr>
          <a:xfrm flipH="1">
            <a:off x="3087688" y="2492375"/>
            <a:ext cx="406400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lg" len="med"/>
          </a:ln>
        </p:spPr>
      </p:sp>
      <p:grpSp>
        <p:nvGrpSpPr>
          <p:cNvPr id="5" name="Group 177"/>
          <p:cNvGrpSpPr/>
          <p:nvPr/>
        </p:nvGrpSpPr>
        <p:grpSpPr>
          <a:xfrm>
            <a:off x="806450" y="1404938"/>
            <a:ext cx="827088" cy="1074737"/>
            <a:chOff x="317" y="885"/>
            <a:chExt cx="521" cy="677"/>
          </a:xfrm>
        </p:grpSpPr>
        <p:sp>
          <p:nvSpPr>
            <p:cNvPr id="20639" name="Line 31"/>
            <p:cNvSpPr/>
            <p:nvPr/>
          </p:nvSpPr>
          <p:spPr>
            <a:xfrm flipH="1">
              <a:off x="317" y="1560"/>
              <a:ext cx="521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40" name="Line 32"/>
            <p:cNvSpPr/>
            <p:nvPr/>
          </p:nvSpPr>
          <p:spPr>
            <a:xfrm flipV="1">
              <a:off x="334" y="885"/>
              <a:ext cx="1" cy="6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</p:grpSp>
      <p:sp>
        <p:nvSpPr>
          <p:cNvPr id="65571" name="AutoShape 35"/>
          <p:cNvSpPr/>
          <p:nvPr/>
        </p:nvSpPr>
        <p:spPr>
          <a:xfrm>
            <a:off x="3551238" y="1252538"/>
            <a:ext cx="593725" cy="293687"/>
          </a:xfrm>
          <a:prstGeom prst="leftArrow">
            <a:avLst>
              <a:gd name="adj1" fmla="val 50000"/>
              <a:gd name="adj2" fmla="val 40198"/>
            </a:avLst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6" name="Group 181"/>
          <p:cNvGrpSpPr/>
          <p:nvPr/>
        </p:nvGrpSpPr>
        <p:grpSpPr>
          <a:xfrm>
            <a:off x="4249738" y="2168525"/>
            <a:ext cx="855662" cy="592138"/>
            <a:chOff x="2486" y="1366"/>
            <a:chExt cx="539" cy="373"/>
          </a:xfrm>
        </p:grpSpPr>
        <p:sp>
          <p:nvSpPr>
            <p:cNvPr id="20636" name="Line 28"/>
            <p:cNvSpPr/>
            <p:nvPr/>
          </p:nvSpPr>
          <p:spPr>
            <a:xfrm>
              <a:off x="3006" y="1376"/>
              <a:ext cx="1" cy="36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7" name="Line 29"/>
            <p:cNvSpPr/>
            <p:nvPr/>
          </p:nvSpPr>
          <p:spPr>
            <a:xfrm flipH="1">
              <a:off x="2486" y="1737"/>
              <a:ext cx="529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638" name="AutoShape 39"/>
            <p:cNvSpPr/>
            <p:nvPr/>
          </p:nvSpPr>
          <p:spPr>
            <a:xfrm>
              <a:off x="2996" y="1366"/>
              <a:ext cx="29" cy="39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576" name="Text Box 40"/>
          <p:cNvSpPr txBox="1"/>
          <p:nvPr/>
        </p:nvSpPr>
        <p:spPr>
          <a:xfrm>
            <a:off x="5649913" y="1066800"/>
            <a:ext cx="522287" cy="208438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>
              <a:spcBef>
                <a:spcPts val="775"/>
              </a:spcBef>
            </a:pPr>
            <a:r>
              <a:rPr lang="zh-CN" altLang="en-US" dirty="0">
                <a:latin typeface="Comic Sans MS" panose="030F0702030302020204" pitchFamily="66" charset="0"/>
              </a:rPr>
              <a:t>输</a:t>
            </a:r>
            <a:endParaRPr lang="zh-CN" altLang="en-US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入</a:t>
            </a:r>
            <a:endParaRPr lang="zh-CN" altLang="en-US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设</a:t>
            </a:r>
            <a:endParaRPr lang="zh-CN" altLang="en-US" dirty="0">
              <a:latin typeface="Comic Sans MS" panose="030F0702030302020204" pitchFamily="66" charset="0"/>
            </a:endParaRPr>
          </a:p>
          <a:p>
            <a:r>
              <a:rPr lang="zh-CN" altLang="en-US" dirty="0">
                <a:latin typeface="Comic Sans MS" panose="030F0702030302020204" pitchFamily="66" charset="0"/>
              </a:rPr>
              <a:t>备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7" name="Group 179"/>
          <p:cNvGrpSpPr/>
          <p:nvPr/>
        </p:nvGrpSpPr>
        <p:grpSpPr>
          <a:xfrm>
            <a:off x="303213" y="552450"/>
            <a:ext cx="2638425" cy="2722563"/>
            <a:chOff x="0" y="348"/>
            <a:chExt cx="1662" cy="1715"/>
          </a:xfrm>
        </p:grpSpPr>
        <p:sp>
          <p:nvSpPr>
            <p:cNvPr id="20628" name="AutoShape 9"/>
            <p:cNvSpPr/>
            <p:nvPr/>
          </p:nvSpPr>
          <p:spPr>
            <a:xfrm>
              <a:off x="1599" y="651"/>
              <a:ext cx="63" cy="40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29" name="AutoShape 10"/>
            <p:cNvSpPr/>
            <p:nvPr/>
          </p:nvSpPr>
          <p:spPr>
            <a:xfrm>
              <a:off x="1251" y="1781"/>
              <a:ext cx="46" cy="76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30" name="Line 22"/>
            <p:cNvSpPr/>
            <p:nvPr/>
          </p:nvSpPr>
          <p:spPr>
            <a:xfrm flipH="1">
              <a:off x="205" y="533"/>
              <a:ext cx="1421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1" name="Line 23"/>
            <p:cNvSpPr/>
            <p:nvPr/>
          </p:nvSpPr>
          <p:spPr>
            <a:xfrm>
              <a:off x="1619" y="535"/>
              <a:ext cx="1" cy="1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2" name="Line 33"/>
            <p:cNvSpPr/>
            <p:nvPr/>
          </p:nvSpPr>
          <p:spPr>
            <a:xfrm>
              <a:off x="1279" y="1848"/>
              <a:ext cx="1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3" name="Line 34"/>
            <p:cNvSpPr/>
            <p:nvPr/>
          </p:nvSpPr>
          <p:spPr>
            <a:xfrm flipH="1">
              <a:off x="0" y="2054"/>
              <a:ext cx="1279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34" name="Text Box 41"/>
            <p:cNvSpPr txBox="1"/>
            <p:nvPr/>
          </p:nvSpPr>
          <p:spPr>
            <a:xfrm>
              <a:off x="113" y="348"/>
              <a:ext cx="1102" cy="14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zh-CN" altLang="en-US" dirty="0">
                  <a:latin typeface="Comic Sans MS" panose="030F0702030302020204" pitchFamily="66" charset="0"/>
                </a:rPr>
                <a:t>数据端口读选通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635" name="Text Box 42"/>
            <p:cNvSpPr txBox="1"/>
            <p:nvPr/>
          </p:nvSpPr>
          <p:spPr>
            <a:xfrm>
              <a:off x="51" y="1869"/>
              <a:ext cx="1209" cy="15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zh-CN" altLang="en-US" dirty="0">
                  <a:latin typeface="Comic Sans MS" panose="030F0702030302020204" pitchFamily="66" charset="0"/>
                </a:rPr>
                <a:t>状态端口读选通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579" name="Text Box 43"/>
          <p:cNvSpPr txBox="1"/>
          <p:nvPr/>
        </p:nvSpPr>
        <p:spPr>
          <a:xfrm>
            <a:off x="4424363" y="2817813"/>
            <a:ext cx="1038225" cy="2794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zh-CN" altLang="en-US" dirty="0">
                <a:latin typeface="Comic Sans MS" panose="030F0702030302020204" pitchFamily="66" charset="0"/>
              </a:rPr>
              <a:t>输入选通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8" name="Group 175"/>
          <p:cNvGrpSpPr/>
          <p:nvPr/>
        </p:nvGrpSpPr>
        <p:grpSpPr>
          <a:xfrm>
            <a:off x="4622800" y="960438"/>
            <a:ext cx="1030288" cy="585787"/>
            <a:chOff x="2721" y="605"/>
            <a:chExt cx="649" cy="369"/>
          </a:xfrm>
        </p:grpSpPr>
        <p:sp>
          <p:nvSpPr>
            <p:cNvPr id="20626" name="AutoShape 20"/>
            <p:cNvSpPr/>
            <p:nvPr/>
          </p:nvSpPr>
          <p:spPr>
            <a:xfrm>
              <a:off x="2721" y="798"/>
              <a:ext cx="649" cy="176"/>
            </a:xfrm>
            <a:prstGeom prst="leftArrow">
              <a:avLst>
                <a:gd name="adj1" fmla="val 50000"/>
                <a:gd name="adj2" fmla="val 73323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27" name="Text Box 44"/>
            <p:cNvSpPr txBox="1"/>
            <p:nvPr/>
          </p:nvSpPr>
          <p:spPr>
            <a:xfrm>
              <a:off x="2752" y="605"/>
              <a:ext cx="590" cy="16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zh-CN" altLang="en-US" dirty="0">
                  <a:latin typeface="Comic Sans MS" panose="030F0702030302020204" pitchFamily="66" charset="0"/>
                </a:rPr>
                <a:t>输入数据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9" name="Group 182"/>
          <p:cNvGrpSpPr/>
          <p:nvPr/>
        </p:nvGrpSpPr>
        <p:grpSpPr>
          <a:xfrm>
            <a:off x="3481388" y="2027238"/>
            <a:ext cx="1346200" cy="917575"/>
            <a:chOff x="2002" y="1277"/>
            <a:chExt cx="848" cy="578"/>
          </a:xfrm>
        </p:grpSpPr>
        <p:sp>
          <p:nvSpPr>
            <p:cNvPr id="20617" name="Text Box 12"/>
            <p:cNvSpPr txBox="1"/>
            <p:nvPr/>
          </p:nvSpPr>
          <p:spPr>
            <a:xfrm>
              <a:off x="2154" y="1344"/>
              <a:ext cx="83" cy="16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R</a:t>
              </a:r>
              <a:endParaRPr lang="en-US" altLang="zh-CN" dirty="0">
                <a:latin typeface="Comic Sans MS" panose="030F0702030302020204" pitchFamily="66" charset="0"/>
              </a:endParaRPr>
            </a:p>
            <a:p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18" name="Rectangle 13"/>
            <p:cNvSpPr/>
            <p:nvPr/>
          </p:nvSpPr>
          <p:spPr>
            <a:xfrm>
              <a:off x="2002" y="1336"/>
              <a:ext cx="482" cy="519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19" name="Text Box 14"/>
            <p:cNvSpPr txBox="1"/>
            <p:nvPr/>
          </p:nvSpPr>
          <p:spPr>
            <a:xfrm>
              <a:off x="2025" y="1536"/>
              <a:ext cx="129" cy="16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Q</a:t>
              </a:r>
              <a:endParaRPr lang="en-US" altLang="zh-CN" dirty="0">
                <a:latin typeface="Comic Sans MS" panose="030F0702030302020204" pitchFamily="66" charset="0"/>
              </a:endParaRPr>
            </a:p>
            <a:p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20" name="Text Box 15"/>
            <p:cNvSpPr txBox="1"/>
            <p:nvPr/>
          </p:nvSpPr>
          <p:spPr>
            <a:xfrm>
              <a:off x="2319" y="1471"/>
              <a:ext cx="82" cy="16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D</a:t>
              </a:r>
              <a:endParaRPr lang="en-US" altLang="zh-CN" dirty="0">
                <a:latin typeface="Comic Sans MS" panose="030F0702030302020204" pitchFamily="66" charset="0"/>
              </a:endParaRPr>
            </a:p>
            <a:p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21" name="AutoShape 16"/>
            <p:cNvSpPr/>
            <p:nvPr/>
          </p:nvSpPr>
          <p:spPr>
            <a:xfrm rot="-5400000">
              <a:off x="2391" y="1709"/>
              <a:ext cx="109" cy="74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22" name="AutoShape 17"/>
            <p:cNvSpPr/>
            <p:nvPr/>
          </p:nvSpPr>
          <p:spPr>
            <a:xfrm>
              <a:off x="2182" y="1277"/>
              <a:ext cx="57" cy="59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23" name="Line 25"/>
            <p:cNvSpPr/>
            <p:nvPr/>
          </p:nvSpPr>
          <p:spPr>
            <a:xfrm>
              <a:off x="2486" y="1542"/>
              <a:ext cx="10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24" name="AutoShape 36"/>
            <p:cNvSpPr/>
            <p:nvPr/>
          </p:nvSpPr>
          <p:spPr>
            <a:xfrm>
              <a:off x="2597" y="1511"/>
              <a:ext cx="46" cy="57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25" name="Text Box 45"/>
            <p:cNvSpPr txBox="1"/>
            <p:nvPr/>
          </p:nvSpPr>
          <p:spPr>
            <a:xfrm>
              <a:off x="2506" y="1346"/>
              <a:ext cx="344" cy="14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zh-CN" altLang="en-US" dirty="0">
                  <a:latin typeface="Comic Sans MS" panose="030F0702030302020204" pitchFamily="66" charset="0"/>
                </a:rPr>
                <a:t>＋</a:t>
              </a:r>
              <a:r>
                <a:rPr lang="en-US" altLang="zh-CN" dirty="0">
                  <a:latin typeface="Comic Sans MS" panose="030F0702030302020204" pitchFamily="66" charset="0"/>
                </a:rPr>
                <a:t>5V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582" name="Text Box 46"/>
          <p:cNvSpPr txBox="1"/>
          <p:nvPr/>
        </p:nvSpPr>
        <p:spPr>
          <a:xfrm>
            <a:off x="355600" y="1001713"/>
            <a:ext cx="1979613" cy="2794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latin typeface="Comic Sans MS" panose="030F0702030302020204" pitchFamily="66" charset="0"/>
              </a:rPr>
              <a:t>DB</a:t>
            </a:r>
            <a:r>
              <a:rPr lang="zh-CN" altLang="en-US" dirty="0">
                <a:latin typeface="Comic Sans MS" panose="030F0702030302020204" pitchFamily="66" charset="0"/>
              </a:rPr>
              <a:t>（数据、状态）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10" name="Group 178"/>
          <p:cNvGrpSpPr/>
          <p:nvPr/>
        </p:nvGrpSpPr>
        <p:grpSpPr>
          <a:xfrm>
            <a:off x="776288" y="2152650"/>
            <a:ext cx="866775" cy="625475"/>
            <a:chOff x="298" y="1356"/>
            <a:chExt cx="546" cy="394"/>
          </a:xfrm>
        </p:grpSpPr>
        <p:sp>
          <p:nvSpPr>
            <p:cNvPr id="20615" name="Text Box 47"/>
            <p:cNvSpPr txBox="1"/>
            <p:nvPr/>
          </p:nvSpPr>
          <p:spPr>
            <a:xfrm>
              <a:off x="298" y="1566"/>
              <a:ext cx="546" cy="18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READY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16" name="Text Box 48"/>
            <p:cNvSpPr txBox="1"/>
            <p:nvPr/>
          </p:nvSpPr>
          <p:spPr>
            <a:xfrm>
              <a:off x="410" y="1356"/>
              <a:ext cx="400" cy="17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(1bit)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" name="Group 100"/>
          <p:cNvGrpSpPr/>
          <p:nvPr/>
        </p:nvGrpSpPr>
        <p:grpSpPr>
          <a:xfrm>
            <a:off x="2097088" y="4178300"/>
            <a:ext cx="2159000" cy="2132013"/>
            <a:chOff x="1130" y="2632"/>
            <a:chExt cx="1360" cy="1343"/>
          </a:xfrm>
        </p:grpSpPr>
        <p:sp>
          <p:nvSpPr>
            <p:cNvPr id="20613" name="Text Box 56"/>
            <p:cNvSpPr txBox="1"/>
            <p:nvPr/>
          </p:nvSpPr>
          <p:spPr>
            <a:xfrm>
              <a:off x="1587" y="2632"/>
              <a:ext cx="903" cy="386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</a:rPr>
                <a:t>数据锁存器</a:t>
              </a:r>
              <a:endParaRPr lang="zh-CN" alt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zh-CN" altLang="en-US" dirty="0">
                  <a:latin typeface="Comic Sans MS" panose="030F0702030302020204" pitchFamily="66" charset="0"/>
                </a:rPr>
                <a:t>（输出端口）</a:t>
              </a:r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0614" name="Text Box 57"/>
            <p:cNvSpPr txBox="1"/>
            <p:nvPr/>
          </p:nvSpPr>
          <p:spPr>
            <a:xfrm>
              <a:off x="1130" y="3590"/>
              <a:ext cx="866" cy="38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/>
              <a:r>
                <a:rPr lang="zh-CN" altLang="en-US" dirty="0">
                  <a:latin typeface="Comic Sans MS" panose="030F0702030302020204" pitchFamily="66" charset="0"/>
                </a:rPr>
                <a:t>状态缓冲器</a:t>
              </a:r>
              <a:endParaRPr lang="zh-CN" altLang="en-US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CN" dirty="0">
                  <a:latin typeface="Comic Sans MS" panose="030F0702030302020204" pitchFamily="66" charset="0"/>
                </a:rPr>
                <a:t>(</a:t>
              </a:r>
              <a:r>
                <a:rPr lang="zh-CN" altLang="en-US" dirty="0">
                  <a:latin typeface="Comic Sans MS" panose="030F0702030302020204" pitchFamily="66" charset="0"/>
                </a:rPr>
                <a:t>输入端口</a:t>
              </a:r>
              <a:r>
                <a:rPr lang="en-US" altLang="zh-CN" dirty="0">
                  <a:latin typeface="Comic Sans MS" panose="030F0702030302020204" pitchFamily="66" charset="0"/>
                </a:rPr>
                <a:t>)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oup 101"/>
          <p:cNvGrpSpPr/>
          <p:nvPr/>
        </p:nvGrpSpPr>
        <p:grpSpPr>
          <a:xfrm>
            <a:off x="781050" y="4491038"/>
            <a:ext cx="1319213" cy="1455737"/>
            <a:chOff x="301" y="2829"/>
            <a:chExt cx="831" cy="917"/>
          </a:xfrm>
        </p:grpSpPr>
        <p:sp>
          <p:nvSpPr>
            <p:cNvPr id="20611" name="Line 68"/>
            <p:cNvSpPr/>
            <p:nvPr/>
          </p:nvSpPr>
          <p:spPr>
            <a:xfrm flipH="1">
              <a:off x="301" y="3737"/>
              <a:ext cx="83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12" name="Line 69"/>
            <p:cNvSpPr/>
            <p:nvPr/>
          </p:nvSpPr>
          <p:spPr>
            <a:xfrm flipV="1">
              <a:off x="301" y="2829"/>
              <a:ext cx="0" cy="9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</p:grpSp>
      <p:sp>
        <p:nvSpPr>
          <p:cNvPr id="65612" name="Text Box 76"/>
          <p:cNvSpPr txBox="1"/>
          <p:nvPr/>
        </p:nvSpPr>
        <p:spPr>
          <a:xfrm>
            <a:off x="5614988" y="4191000"/>
            <a:ext cx="536575" cy="20796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spcBef>
                <a:spcPts val="775"/>
              </a:spcBef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2000" dirty="0">
                <a:latin typeface="Comic Sans MS" panose="030F0702030302020204" pitchFamily="66" charset="0"/>
              </a:rPr>
              <a:t>输</a:t>
            </a:r>
            <a:endParaRPr lang="zh-CN" altLang="en-US" sz="20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2000" dirty="0">
                <a:latin typeface="Comic Sans MS" panose="030F0702030302020204" pitchFamily="66" charset="0"/>
              </a:rPr>
              <a:t>出</a:t>
            </a:r>
            <a:endParaRPr lang="zh-CN" altLang="en-US" sz="20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2000" dirty="0">
                <a:latin typeface="Comic Sans MS" panose="030F0702030302020204" pitchFamily="66" charset="0"/>
              </a:rPr>
              <a:t>设</a:t>
            </a:r>
            <a:endParaRPr lang="zh-CN" altLang="en-US" sz="20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2000" dirty="0">
                <a:latin typeface="Comic Sans MS" panose="030F0702030302020204" pitchFamily="66" charset="0"/>
              </a:rPr>
              <a:t>备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65615" name="Text Box 79"/>
          <p:cNvSpPr txBox="1"/>
          <p:nvPr/>
        </p:nvSpPr>
        <p:spPr>
          <a:xfrm>
            <a:off x="4549775" y="5078413"/>
            <a:ext cx="957263" cy="28575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zh-CN" altLang="en-US" dirty="0">
                <a:latin typeface="Comic Sans MS" panose="030F0702030302020204" pitchFamily="66" charset="0"/>
              </a:rPr>
              <a:t>输出选通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13" name="Group 103"/>
          <p:cNvGrpSpPr/>
          <p:nvPr/>
        </p:nvGrpSpPr>
        <p:grpSpPr>
          <a:xfrm>
            <a:off x="2649538" y="4924425"/>
            <a:ext cx="1690687" cy="755650"/>
            <a:chOff x="1478" y="3102"/>
            <a:chExt cx="1065" cy="476"/>
          </a:xfrm>
        </p:grpSpPr>
        <p:sp>
          <p:nvSpPr>
            <p:cNvPr id="20601" name="Text Box 60"/>
            <p:cNvSpPr txBox="1"/>
            <p:nvPr/>
          </p:nvSpPr>
          <p:spPr>
            <a:xfrm>
              <a:off x="2233" y="3318"/>
              <a:ext cx="85" cy="14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R</a:t>
              </a:r>
              <a:endParaRPr lang="en-US" altLang="zh-CN" dirty="0">
                <a:latin typeface="Comic Sans MS" panose="030F0702030302020204" pitchFamily="66" charset="0"/>
              </a:endParaRPr>
            </a:p>
            <a:p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02" name="Rectangle 61"/>
            <p:cNvSpPr/>
            <p:nvPr/>
          </p:nvSpPr>
          <p:spPr>
            <a:xfrm>
              <a:off x="2067" y="3102"/>
              <a:ext cx="476" cy="387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03" name="Text Box 62"/>
            <p:cNvSpPr txBox="1"/>
            <p:nvPr/>
          </p:nvSpPr>
          <p:spPr>
            <a:xfrm>
              <a:off x="2418" y="3270"/>
              <a:ext cx="85" cy="14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Q</a:t>
              </a:r>
              <a:endParaRPr lang="en-US" altLang="zh-CN" dirty="0">
                <a:latin typeface="Comic Sans MS" panose="030F0702030302020204" pitchFamily="66" charset="0"/>
              </a:endParaRPr>
            </a:p>
            <a:p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04" name="Text Box 63"/>
            <p:cNvSpPr txBox="1"/>
            <p:nvPr/>
          </p:nvSpPr>
          <p:spPr>
            <a:xfrm>
              <a:off x="2083" y="3162"/>
              <a:ext cx="112" cy="14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D</a:t>
              </a:r>
              <a:endParaRPr lang="en-US" altLang="zh-CN" dirty="0">
                <a:latin typeface="Comic Sans MS" panose="030F0702030302020204" pitchFamily="66" charset="0"/>
              </a:endParaRPr>
            </a:p>
            <a:p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0605" name="AutoShape 64"/>
            <p:cNvSpPr/>
            <p:nvPr/>
          </p:nvSpPr>
          <p:spPr>
            <a:xfrm rot="-5400000">
              <a:off x="2457" y="3154"/>
              <a:ext cx="94" cy="75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606" name="AutoShape 65"/>
            <p:cNvSpPr/>
            <p:nvPr/>
          </p:nvSpPr>
          <p:spPr>
            <a:xfrm>
              <a:off x="2290" y="3516"/>
              <a:ext cx="56" cy="62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20607" name="Group 72"/>
            <p:cNvGrpSpPr/>
            <p:nvPr/>
          </p:nvGrpSpPr>
          <p:grpSpPr>
            <a:xfrm flipH="1">
              <a:off x="1880" y="3229"/>
              <a:ext cx="177" cy="43"/>
              <a:chOff x="4548" y="2847"/>
              <a:chExt cx="240" cy="60"/>
            </a:xfrm>
          </p:grpSpPr>
          <p:sp>
            <p:nvSpPr>
              <p:cNvPr id="20609" name="Line 73"/>
              <p:cNvSpPr/>
              <p:nvPr/>
            </p:nvSpPr>
            <p:spPr>
              <a:xfrm>
                <a:off x="4548" y="2880"/>
                <a:ext cx="1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610" name="AutoShape 74"/>
              <p:cNvSpPr/>
              <p:nvPr/>
            </p:nvSpPr>
            <p:spPr>
              <a:xfrm>
                <a:off x="4742" y="2847"/>
                <a:ext cx="46" cy="60"/>
              </a:xfrm>
              <a:prstGeom prst="flowChartConnector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0608" name="Text Box 80"/>
            <p:cNvSpPr txBox="1"/>
            <p:nvPr/>
          </p:nvSpPr>
          <p:spPr>
            <a:xfrm>
              <a:off x="1478" y="3171"/>
              <a:ext cx="425" cy="12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zh-CN" altLang="en-US" dirty="0">
                  <a:latin typeface="Comic Sans MS" panose="030F0702030302020204" pitchFamily="66" charset="0"/>
                </a:rPr>
                <a:t>＋</a:t>
              </a:r>
              <a:r>
                <a:rPr lang="en-US" altLang="zh-CN" dirty="0">
                  <a:latin typeface="Comic Sans MS" panose="030F0702030302020204" pitchFamily="66" charset="0"/>
                </a:rPr>
                <a:t>5V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617" name="Text Box 81"/>
          <p:cNvSpPr txBox="1"/>
          <p:nvPr/>
        </p:nvSpPr>
        <p:spPr>
          <a:xfrm>
            <a:off x="503238" y="4052888"/>
            <a:ext cx="2262187" cy="20161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latin typeface="Comic Sans MS" panose="030F0702030302020204" pitchFamily="66" charset="0"/>
              </a:rPr>
              <a:t>DB</a:t>
            </a:r>
            <a:r>
              <a:rPr lang="zh-CN" altLang="en-US" dirty="0">
                <a:latin typeface="Comic Sans MS" panose="030F0702030302020204" pitchFamily="66" charset="0"/>
              </a:rPr>
              <a:t>（数据、状态）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5618" name="Text Box 82"/>
          <p:cNvSpPr txBox="1"/>
          <p:nvPr/>
        </p:nvSpPr>
        <p:spPr>
          <a:xfrm>
            <a:off x="876300" y="5643563"/>
            <a:ext cx="1212850" cy="1905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latin typeface="Comic Sans MS" panose="030F0702030302020204" pitchFamily="66" charset="0"/>
              </a:rPr>
              <a:t>BUSY(1bit)</a:t>
            </a:r>
            <a:endParaRPr lang="en-US" altLang="zh-CN" dirty="0">
              <a:latin typeface="Comic Sans MS" panose="030F0702030302020204" pitchFamily="66" charset="0"/>
            </a:endParaRPr>
          </a:p>
          <a:p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65619" name="Text Box 83"/>
          <p:cNvSpPr txBox="1"/>
          <p:nvPr/>
        </p:nvSpPr>
        <p:spPr>
          <a:xfrm>
            <a:off x="871538" y="5064125"/>
            <a:ext cx="280987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FF99CC"/>
                </a:solidFill>
                <a:latin typeface="宋体" panose="02010600030101010101" pitchFamily="2" charset="-122"/>
              </a:rPr>
              <a:t>①</a:t>
            </a:r>
            <a:endParaRPr lang="en-US" altLang="zh-CN" dirty="0">
              <a:solidFill>
                <a:srgbClr val="FF99CC"/>
              </a:solidFill>
              <a:latin typeface="Comic Sans MS" panose="030F0702030302020204" pitchFamily="66" charset="0"/>
            </a:endParaRPr>
          </a:p>
        </p:txBody>
      </p:sp>
      <p:sp>
        <p:nvSpPr>
          <p:cNvPr id="65620" name="Text Box 84"/>
          <p:cNvSpPr txBox="1"/>
          <p:nvPr/>
        </p:nvSpPr>
        <p:spPr>
          <a:xfrm>
            <a:off x="4957763" y="4518025"/>
            <a:ext cx="279400" cy="2762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FF6600"/>
                </a:solidFill>
                <a:latin typeface="宋体" panose="02010600030101010101" pitchFamily="2" charset="-122"/>
              </a:rPr>
              <a:t>④</a:t>
            </a:r>
            <a:endParaRPr lang="en-US" altLang="zh-CN" dirty="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  <p:sp>
        <p:nvSpPr>
          <p:cNvPr id="65622" name="AutoShape 86"/>
          <p:cNvSpPr/>
          <p:nvPr/>
        </p:nvSpPr>
        <p:spPr>
          <a:xfrm>
            <a:off x="363538" y="4313238"/>
            <a:ext cx="2463800" cy="215900"/>
          </a:xfrm>
          <a:prstGeom prst="leftRightArrow">
            <a:avLst>
              <a:gd name="adj1" fmla="val 49842"/>
              <a:gd name="adj2" fmla="val 97633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15" name="Group 104"/>
          <p:cNvGrpSpPr/>
          <p:nvPr/>
        </p:nvGrpSpPr>
        <p:grpSpPr>
          <a:xfrm>
            <a:off x="3475038" y="5380038"/>
            <a:ext cx="2149475" cy="674687"/>
            <a:chOff x="1998" y="3389"/>
            <a:chExt cx="1354" cy="425"/>
          </a:xfrm>
        </p:grpSpPr>
        <p:sp>
          <p:nvSpPr>
            <p:cNvPr id="20597" name="Line 89"/>
            <p:cNvSpPr/>
            <p:nvPr/>
          </p:nvSpPr>
          <p:spPr>
            <a:xfrm>
              <a:off x="2543" y="3397"/>
              <a:ext cx="809" cy="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598" name="Line 91"/>
            <p:cNvSpPr/>
            <p:nvPr/>
          </p:nvSpPr>
          <p:spPr>
            <a:xfrm>
              <a:off x="2826" y="3397"/>
              <a:ext cx="0" cy="4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9" name="Line 92"/>
            <p:cNvSpPr/>
            <p:nvPr/>
          </p:nvSpPr>
          <p:spPr>
            <a:xfrm flipH="1">
              <a:off x="1998" y="3814"/>
              <a:ext cx="8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600" name="AutoShape 93"/>
            <p:cNvSpPr/>
            <p:nvPr/>
          </p:nvSpPr>
          <p:spPr>
            <a:xfrm>
              <a:off x="2806" y="3389"/>
              <a:ext cx="29" cy="34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631" name="Line 95"/>
          <p:cNvSpPr/>
          <p:nvPr/>
        </p:nvSpPr>
        <p:spPr>
          <a:xfrm flipV="1">
            <a:off x="3968750" y="5649913"/>
            <a:ext cx="0" cy="2159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6" name="Group 102"/>
          <p:cNvGrpSpPr/>
          <p:nvPr/>
        </p:nvGrpSpPr>
        <p:grpSpPr>
          <a:xfrm>
            <a:off x="3954463" y="5594350"/>
            <a:ext cx="1639887" cy="327025"/>
            <a:chOff x="2300" y="3524"/>
            <a:chExt cx="1033" cy="206"/>
          </a:xfrm>
        </p:grpSpPr>
        <p:sp>
          <p:nvSpPr>
            <p:cNvPr id="20595" name="Line 94"/>
            <p:cNvSpPr/>
            <p:nvPr/>
          </p:nvSpPr>
          <p:spPr>
            <a:xfrm flipH="1" flipV="1">
              <a:off x="2300" y="3688"/>
              <a:ext cx="1033" cy="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596" name="Text Box 96"/>
            <p:cNvSpPr txBox="1"/>
            <p:nvPr/>
          </p:nvSpPr>
          <p:spPr>
            <a:xfrm>
              <a:off x="2854" y="3524"/>
              <a:ext cx="380" cy="20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r>
                <a:rPr lang="en-US" altLang="zh-CN" dirty="0">
                  <a:latin typeface="Comic Sans MS" panose="030F0702030302020204" pitchFamily="66" charset="0"/>
                </a:rPr>
                <a:t>ACK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633" name="Text Box 97"/>
          <p:cNvSpPr txBox="1"/>
          <p:nvPr/>
        </p:nvSpPr>
        <p:spPr>
          <a:xfrm>
            <a:off x="4129088" y="3605213"/>
            <a:ext cx="366712" cy="24606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FF3399"/>
                </a:solidFill>
                <a:latin typeface="宋体" panose="02010600030101010101" pitchFamily="2" charset="-122"/>
              </a:rPr>
              <a:t>③</a:t>
            </a:r>
            <a:endParaRPr lang="en-US" altLang="zh-CN" dirty="0">
              <a:solidFill>
                <a:srgbClr val="FF3399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7" name="Group 166"/>
          <p:cNvGrpSpPr/>
          <p:nvPr/>
        </p:nvGrpSpPr>
        <p:grpSpPr>
          <a:xfrm>
            <a:off x="374650" y="3576638"/>
            <a:ext cx="3108325" cy="3127375"/>
            <a:chOff x="45" y="2253"/>
            <a:chExt cx="1958" cy="1970"/>
          </a:xfrm>
        </p:grpSpPr>
        <p:grpSp>
          <p:nvGrpSpPr>
            <p:cNvPr id="20584" name="Group 106"/>
            <p:cNvGrpSpPr/>
            <p:nvPr/>
          </p:nvGrpSpPr>
          <p:grpSpPr>
            <a:xfrm>
              <a:off x="45" y="3984"/>
              <a:ext cx="1460" cy="239"/>
              <a:chOff x="45" y="3984"/>
              <a:chExt cx="1460" cy="239"/>
            </a:xfrm>
          </p:grpSpPr>
          <p:sp>
            <p:nvSpPr>
              <p:cNvPr id="20591" name="AutoShape 59"/>
              <p:cNvSpPr/>
              <p:nvPr/>
            </p:nvSpPr>
            <p:spPr>
              <a:xfrm>
                <a:off x="1459" y="3984"/>
                <a:ext cx="46" cy="53"/>
              </a:xfrm>
              <a:prstGeom prst="flowChartConnector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0592" name="Line 70"/>
              <p:cNvSpPr/>
              <p:nvPr/>
            </p:nvSpPr>
            <p:spPr>
              <a:xfrm>
                <a:off x="1478" y="4027"/>
                <a:ext cx="0" cy="18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93" name="Line 71"/>
              <p:cNvSpPr/>
              <p:nvPr/>
            </p:nvSpPr>
            <p:spPr>
              <a:xfrm flipH="1">
                <a:off x="180" y="4223"/>
                <a:ext cx="129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94" name="Text Box 78"/>
              <p:cNvSpPr txBox="1"/>
              <p:nvPr/>
            </p:nvSpPr>
            <p:spPr>
              <a:xfrm>
                <a:off x="45" y="4025"/>
                <a:ext cx="1040" cy="1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dirty="0">
                    <a:latin typeface="Comic Sans MS" panose="030F0702030302020204" pitchFamily="66" charset="0"/>
                  </a:rPr>
                  <a:t>状态端口读选通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0585" name="Group 165"/>
            <p:cNvGrpSpPr/>
            <p:nvPr/>
          </p:nvGrpSpPr>
          <p:grpSpPr>
            <a:xfrm>
              <a:off x="54" y="2253"/>
              <a:ext cx="1949" cy="370"/>
              <a:chOff x="2932" y="1952"/>
              <a:chExt cx="1949" cy="370"/>
            </a:xfrm>
          </p:grpSpPr>
          <p:sp>
            <p:nvSpPr>
              <p:cNvPr id="20586" name="Line 66"/>
              <p:cNvSpPr/>
              <p:nvPr/>
            </p:nvSpPr>
            <p:spPr>
              <a:xfrm flipH="1" flipV="1">
                <a:off x="3050" y="2177"/>
                <a:ext cx="1800" cy="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7" name="Line 67"/>
              <p:cNvSpPr/>
              <p:nvPr/>
            </p:nvSpPr>
            <p:spPr>
              <a:xfrm>
                <a:off x="4844" y="2195"/>
                <a:ext cx="0" cy="11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88" name="AutoShape 75"/>
              <p:cNvSpPr/>
              <p:nvPr/>
            </p:nvSpPr>
            <p:spPr>
              <a:xfrm>
                <a:off x="4816" y="2169"/>
                <a:ext cx="47" cy="34"/>
              </a:xfrm>
              <a:prstGeom prst="flowChartConnector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0589" name="Text Box 77"/>
              <p:cNvSpPr txBox="1"/>
              <p:nvPr/>
            </p:nvSpPr>
            <p:spPr>
              <a:xfrm>
                <a:off x="2932" y="1952"/>
                <a:ext cx="1041" cy="1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0" tIns="0" rIns="0" bIns="0"/>
              <a:lstStyle/>
              <a:p>
                <a:r>
                  <a:rPr lang="zh-CN" altLang="en-US" dirty="0">
                    <a:latin typeface="Comic Sans MS" panose="030F0702030302020204" pitchFamily="66" charset="0"/>
                  </a:rPr>
                  <a:t>数据端口写选通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0590" name="AutoShape 58"/>
              <p:cNvSpPr/>
              <p:nvPr/>
            </p:nvSpPr>
            <p:spPr>
              <a:xfrm>
                <a:off x="4806" y="2279"/>
                <a:ext cx="75" cy="43"/>
              </a:xfrm>
              <a:prstGeom prst="flowChartConnector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20" name="Group 107"/>
          <p:cNvGrpSpPr/>
          <p:nvPr/>
        </p:nvGrpSpPr>
        <p:grpSpPr>
          <a:xfrm>
            <a:off x="781050" y="4492625"/>
            <a:ext cx="1319213" cy="1455738"/>
            <a:chOff x="301" y="2829"/>
            <a:chExt cx="831" cy="917"/>
          </a:xfrm>
        </p:grpSpPr>
        <p:sp>
          <p:nvSpPr>
            <p:cNvPr id="20582" name="Line 108"/>
            <p:cNvSpPr/>
            <p:nvPr/>
          </p:nvSpPr>
          <p:spPr>
            <a:xfrm flipH="1">
              <a:off x="301" y="3737"/>
              <a:ext cx="831" cy="0"/>
            </a:xfrm>
            <a:prstGeom prst="line">
              <a:avLst/>
            </a:prstGeom>
            <a:ln w="38100" cap="flat" cmpd="sng">
              <a:solidFill>
                <a:srgbClr val="FF99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83" name="Line 109"/>
            <p:cNvSpPr/>
            <p:nvPr/>
          </p:nvSpPr>
          <p:spPr>
            <a:xfrm flipV="1">
              <a:off x="301" y="2829"/>
              <a:ext cx="0" cy="917"/>
            </a:xfrm>
            <a:prstGeom prst="line">
              <a:avLst/>
            </a:prstGeom>
            <a:ln w="38100" cap="flat" cmpd="sng">
              <a:solidFill>
                <a:srgbClr val="FF99FF"/>
              </a:solidFill>
              <a:prstDash val="solid"/>
              <a:headEnd type="none" w="med" len="med"/>
              <a:tailEnd type="triangle" w="lg" len="med"/>
            </a:ln>
          </p:spPr>
        </p:sp>
      </p:grpSp>
      <p:sp>
        <p:nvSpPr>
          <p:cNvPr id="65646" name="AutoShape 110"/>
          <p:cNvSpPr/>
          <p:nvPr/>
        </p:nvSpPr>
        <p:spPr>
          <a:xfrm>
            <a:off x="360363" y="4313238"/>
            <a:ext cx="2463800" cy="215900"/>
          </a:xfrm>
          <a:prstGeom prst="leftRightArrow">
            <a:avLst>
              <a:gd name="adj1" fmla="val 49842"/>
              <a:gd name="adj2" fmla="val 97633"/>
            </a:avLst>
          </a:prstGeom>
          <a:noFill/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65647" name="Text Box 111"/>
          <p:cNvSpPr txBox="1"/>
          <p:nvPr/>
        </p:nvSpPr>
        <p:spPr>
          <a:xfrm>
            <a:off x="2141538" y="4532313"/>
            <a:ext cx="250825" cy="3333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②</a:t>
            </a:r>
            <a:endParaRPr lang="en-US" altLang="zh-CN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1" name="Group 120"/>
          <p:cNvGrpSpPr/>
          <p:nvPr/>
        </p:nvGrpSpPr>
        <p:grpSpPr>
          <a:xfrm>
            <a:off x="573088" y="3921125"/>
            <a:ext cx="3975100" cy="1147763"/>
            <a:chOff x="3013" y="2040"/>
            <a:chExt cx="2504" cy="723"/>
          </a:xfrm>
        </p:grpSpPr>
        <p:sp>
          <p:nvSpPr>
            <p:cNvPr id="20577" name="Line 113"/>
            <p:cNvSpPr/>
            <p:nvPr/>
          </p:nvSpPr>
          <p:spPr>
            <a:xfrm flipH="1" flipV="1">
              <a:off x="3013" y="2048"/>
              <a:ext cx="2504" cy="9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78" name="Line 114"/>
            <p:cNvSpPr/>
            <p:nvPr/>
          </p:nvSpPr>
          <p:spPr>
            <a:xfrm>
              <a:off x="4807" y="2066"/>
              <a:ext cx="0" cy="11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79" name="AutoShape 115"/>
            <p:cNvSpPr/>
            <p:nvPr/>
          </p:nvSpPr>
          <p:spPr>
            <a:xfrm>
              <a:off x="4779" y="2040"/>
              <a:ext cx="47" cy="34"/>
            </a:xfrm>
            <a:prstGeom prst="flowChartConnector">
              <a:avLst/>
            </a:prstGeom>
            <a:solidFill>
              <a:srgbClr val="FF3300"/>
            </a:solidFill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580" name="Line 117"/>
            <p:cNvSpPr/>
            <p:nvPr/>
          </p:nvSpPr>
          <p:spPr>
            <a:xfrm>
              <a:off x="5517" y="2057"/>
              <a:ext cx="0" cy="706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81" name="Line 118"/>
            <p:cNvSpPr/>
            <p:nvPr/>
          </p:nvSpPr>
          <p:spPr>
            <a:xfrm flipH="1">
              <a:off x="5396" y="2763"/>
              <a:ext cx="112" cy="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626" name="AutoShape 90"/>
          <p:cNvSpPr/>
          <p:nvPr/>
        </p:nvSpPr>
        <p:spPr>
          <a:xfrm>
            <a:off x="4265613" y="4297363"/>
            <a:ext cx="1320800" cy="190500"/>
          </a:xfrm>
          <a:prstGeom prst="rightArrow">
            <a:avLst>
              <a:gd name="adj1" fmla="val 50000"/>
              <a:gd name="adj2" fmla="val 173333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22" name="Group 132"/>
          <p:cNvGrpSpPr/>
          <p:nvPr/>
        </p:nvGrpSpPr>
        <p:grpSpPr>
          <a:xfrm>
            <a:off x="3476625" y="4297363"/>
            <a:ext cx="2149475" cy="1757362"/>
            <a:chOff x="3909" y="1756"/>
            <a:chExt cx="1354" cy="1107"/>
          </a:xfrm>
        </p:grpSpPr>
        <p:grpSp>
          <p:nvGrpSpPr>
            <p:cNvPr id="20571" name="Group 126"/>
            <p:cNvGrpSpPr/>
            <p:nvPr/>
          </p:nvGrpSpPr>
          <p:grpSpPr>
            <a:xfrm>
              <a:off x="3909" y="2438"/>
              <a:ext cx="1354" cy="425"/>
              <a:chOff x="1998" y="3389"/>
              <a:chExt cx="1354" cy="425"/>
            </a:xfrm>
          </p:grpSpPr>
          <p:sp>
            <p:nvSpPr>
              <p:cNvPr id="20573" name="Line 127"/>
              <p:cNvSpPr/>
              <p:nvPr/>
            </p:nvSpPr>
            <p:spPr>
              <a:xfrm>
                <a:off x="2543" y="3397"/>
                <a:ext cx="809" cy="9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20574" name="Line 128"/>
              <p:cNvSpPr/>
              <p:nvPr/>
            </p:nvSpPr>
            <p:spPr>
              <a:xfrm>
                <a:off x="2826" y="3397"/>
                <a:ext cx="0" cy="417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75" name="Line 129"/>
              <p:cNvSpPr/>
              <p:nvPr/>
            </p:nvSpPr>
            <p:spPr>
              <a:xfrm flipH="1">
                <a:off x="1998" y="3814"/>
                <a:ext cx="825" cy="0"/>
              </a:xfrm>
              <a:prstGeom prst="line">
                <a:avLst/>
              </a:prstGeom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triangle" w="lg" len="med"/>
              </a:ln>
            </p:spPr>
          </p:sp>
          <p:sp>
            <p:nvSpPr>
              <p:cNvPr id="20576" name="AutoShape 130"/>
              <p:cNvSpPr/>
              <p:nvPr/>
            </p:nvSpPr>
            <p:spPr>
              <a:xfrm>
                <a:off x="2806" y="3389"/>
                <a:ext cx="29" cy="34"/>
              </a:xfrm>
              <a:prstGeom prst="flowChartConnector">
                <a:avLst/>
              </a:prstGeom>
              <a:noFill/>
              <a:ln w="38100" cap="flat" cmpd="sng">
                <a:solidFill>
                  <a:srgbClr val="FF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0572" name="AutoShape 131"/>
            <p:cNvSpPr/>
            <p:nvPr/>
          </p:nvSpPr>
          <p:spPr>
            <a:xfrm>
              <a:off x="4407" y="1756"/>
              <a:ext cx="832" cy="120"/>
            </a:xfrm>
            <a:prstGeom prst="rightArrow">
              <a:avLst>
                <a:gd name="adj1" fmla="val 50000"/>
                <a:gd name="adj2" fmla="val 173333"/>
              </a:avLst>
            </a:prstGeom>
            <a:noFill/>
            <a:ln w="381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4" name="Group 150"/>
          <p:cNvGrpSpPr/>
          <p:nvPr/>
        </p:nvGrpSpPr>
        <p:grpSpPr>
          <a:xfrm>
            <a:off x="3476625" y="5380038"/>
            <a:ext cx="2149475" cy="674687"/>
            <a:chOff x="1998" y="3389"/>
            <a:chExt cx="1354" cy="425"/>
          </a:xfrm>
        </p:grpSpPr>
        <p:sp>
          <p:nvSpPr>
            <p:cNvPr id="20567" name="Line 151"/>
            <p:cNvSpPr/>
            <p:nvPr/>
          </p:nvSpPr>
          <p:spPr>
            <a:xfrm>
              <a:off x="2543" y="3397"/>
              <a:ext cx="809" cy="9"/>
            </a:xfrm>
            <a:prstGeom prst="line">
              <a:avLst/>
            </a:prstGeom>
            <a:ln w="38100" cap="flat" cmpd="sng">
              <a:solidFill>
                <a:srgbClr val="CCFF33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568" name="Line 152"/>
            <p:cNvSpPr/>
            <p:nvPr/>
          </p:nvSpPr>
          <p:spPr>
            <a:xfrm>
              <a:off x="2826" y="3397"/>
              <a:ext cx="0" cy="417"/>
            </a:xfrm>
            <a:prstGeom prst="line">
              <a:avLst/>
            </a:prstGeom>
            <a:ln w="38100" cap="flat" cmpd="sng">
              <a:solidFill>
                <a:srgbClr val="CC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9" name="Line 153"/>
            <p:cNvSpPr/>
            <p:nvPr/>
          </p:nvSpPr>
          <p:spPr>
            <a:xfrm flipH="1">
              <a:off x="1998" y="3814"/>
              <a:ext cx="825" cy="0"/>
            </a:xfrm>
            <a:prstGeom prst="line">
              <a:avLst/>
            </a:prstGeom>
            <a:ln w="38100" cap="flat" cmpd="sng">
              <a:solidFill>
                <a:srgbClr val="CCFF33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570" name="AutoShape 154"/>
            <p:cNvSpPr/>
            <p:nvPr/>
          </p:nvSpPr>
          <p:spPr>
            <a:xfrm>
              <a:off x="2806" y="3389"/>
              <a:ext cx="29" cy="34"/>
            </a:xfrm>
            <a:prstGeom prst="flowChartConnector">
              <a:avLst/>
            </a:prstGeom>
            <a:noFill/>
            <a:ln w="38100" cap="flat" cmpd="sng">
              <a:solidFill>
                <a:srgbClr val="CCFF33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25" name="Group 161"/>
          <p:cNvGrpSpPr/>
          <p:nvPr/>
        </p:nvGrpSpPr>
        <p:grpSpPr>
          <a:xfrm>
            <a:off x="3967163" y="5648325"/>
            <a:ext cx="1639887" cy="219075"/>
            <a:chOff x="4220" y="2461"/>
            <a:chExt cx="1033" cy="138"/>
          </a:xfrm>
        </p:grpSpPr>
        <p:sp>
          <p:nvSpPr>
            <p:cNvPr id="20565" name="Line 157"/>
            <p:cNvSpPr/>
            <p:nvPr/>
          </p:nvSpPr>
          <p:spPr>
            <a:xfrm flipV="1">
              <a:off x="4229" y="2461"/>
              <a:ext cx="0" cy="136"/>
            </a:xfrm>
            <a:prstGeom prst="line">
              <a:avLst/>
            </a:prstGeom>
            <a:ln w="38100" cap="flat" cmpd="sng">
              <a:solidFill>
                <a:srgbClr val="0AC2B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6" name="Line 159"/>
            <p:cNvSpPr/>
            <p:nvPr/>
          </p:nvSpPr>
          <p:spPr>
            <a:xfrm flipH="1" flipV="1">
              <a:off x="4220" y="2590"/>
              <a:ext cx="1033" cy="9"/>
            </a:xfrm>
            <a:prstGeom prst="line">
              <a:avLst/>
            </a:prstGeom>
            <a:ln w="38100" cap="flat" cmpd="sng">
              <a:solidFill>
                <a:srgbClr val="0AC2BE"/>
              </a:solidFill>
              <a:prstDash val="solid"/>
              <a:headEnd type="none" w="med" len="med"/>
              <a:tailEnd type="triangle" w="lg" len="med"/>
            </a:ln>
          </p:spPr>
        </p:sp>
      </p:grpSp>
      <p:sp>
        <p:nvSpPr>
          <p:cNvPr id="65698" name="Text Box 162"/>
          <p:cNvSpPr txBox="1"/>
          <p:nvPr/>
        </p:nvSpPr>
        <p:spPr>
          <a:xfrm>
            <a:off x="5133975" y="5938838"/>
            <a:ext cx="279400" cy="2762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0AC2BE"/>
                </a:solidFill>
                <a:latin typeface="宋体" panose="02010600030101010101" pitchFamily="2" charset="-122"/>
              </a:rPr>
              <a:t>⑤</a:t>
            </a:r>
            <a:endParaRPr lang="en-US" altLang="zh-CN" dirty="0">
              <a:solidFill>
                <a:srgbClr val="0AC2BE"/>
              </a:solidFill>
              <a:latin typeface="宋体" panose="02010600030101010101" pitchFamily="2" charset="-122"/>
            </a:endParaRPr>
          </a:p>
        </p:txBody>
      </p:sp>
      <p:sp>
        <p:nvSpPr>
          <p:cNvPr id="65699" name="Text Box 163"/>
          <p:cNvSpPr txBox="1"/>
          <p:nvPr/>
        </p:nvSpPr>
        <p:spPr>
          <a:xfrm>
            <a:off x="3857625" y="6097588"/>
            <a:ext cx="279400" cy="2762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CCFF33"/>
                </a:solidFill>
                <a:latin typeface="宋体" panose="02010600030101010101" pitchFamily="2" charset="-122"/>
              </a:rPr>
              <a:t>⑥</a:t>
            </a:r>
            <a:endParaRPr lang="en-US" altLang="zh-CN" dirty="0">
              <a:solidFill>
                <a:srgbClr val="CCFF33"/>
              </a:solidFill>
              <a:latin typeface="宋体" panose="02010600030101010101" pitchFamily="2" charset="-122"/>
            </a:endParaRPr>
          </a:p>
        </p:txBody>
      </p:sp>
      <p:sp>
        <p:nvSpPr>
          <p:cNvPr id="65706" name="AutoShape 170"/>
          <p:cNvSpPr/>
          <p:nvPr/>
        </p:nvSpPr>
        <p:spPr>
          <a:xfrm>
            <a:off x="303213" y="1236663"/>
            <a:ext cx="1998662" cy="230187"/>
          </a:xfrm>
          <a:prstGeom prst="leftRightArrow">
            <a:avLst>
              <a:gd name="adj1" fmla="val 49842"/>
              <a:gd name="adj2" fmla="val 74285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26" name="Group 180"/>
          <p:cNvGrpSpPr/>
          <p:nvPr/>
        </p:nvGrpSpPr>
        <p:grpSpPr>
          <a:xfrm>
            <a:off x="4595813" y="1778000"/>
            <a:ext cx="1028700" cy="422275"/>
            <a:chOff x="2704" y="1120"/>
            <a:chExt cx="648" cy="266"/>
          </a:xfrm>
        </p:grpSpPr>
        <p:sp>
          <p:nvSpPr>
            <p:cNvPr id="20562" name="Line 27"/>
            <p:cNvSpPr/>
            <p:nvPr/>
          </p:nvSpPr>
          <p:spPr>
            <a:xfrm>
              <a:off x="2704" y="1120"/>
              <a:ext cx="311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lg" len="med"/>
              <a:tailEnd type="none" w="sm" len="med"/>
            </a:ln>
          </p:spPr>
        </p:sp>
        <p:sp>
          <p:nvSpPr>
            <p:cNvPr id="20563" name="Line 30"/>
            <p:cNvSpPr/>
            <p:nvPr/>
          </p:nvSpPr>
          <p:spPr>
            <a:xfrm>
              <a:off x="3015" y="1385"/>
              <a:ext cx="337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4" name="Line 174"/>
            <p:cNvSpPr/>
            <p:nvPr/>
          </p:nvSpPr>
          <p:spPr>
            <a:xfrm>
              <a:off x="3006" y="1120"/>
              <a:ext cx="1" cy="2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" name="Group 183"/>
          <p:cNvGrpSpPr/>
          <p:nvPr/>
        </p:nvGrpSpPr>
        <p:grpSpPr>
          <a:xfrm>
            <a:off x="2819400" y="815975"/>
            <a:ext cx="1008063" cy="1241425"/>
            <a:chOff x="1585" y="514"/>
            <a:chExt cx="635" cy="782"/>
          </a:xfrm>
        </p:grpSpPr>
        <p:sp>
          <p:nvSpPr>
            <p:cNvPr id="20559" name="Line 21"/>
            <p:cNvSpPr/>
            <p:nvPr/>
          </p:nvSpPr>
          <p:spPr>
            <a:xfrm flipV="1">
              <a:off x="2202" y="533"/>
              <a:ext cx="1" cy="76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60" name="AutoShape 37"/>
            <p:cNvSpPr/>
            <p:nvPr/>
          </p:nvSpPr>
          <p:spPr>
            <a:xfrm>
              <a:off x="1609" y="514"/>
              <a:ext cx="27" cy="39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561" name="Line 176"/>
            <p:cNvSpPr/>
            <p:nvPr/>
          </p:nvSpPr>
          <p:spPr>
            <a:xfrm flipH="1">
              <a:off x="1585" y="533"/>
              <a:ext cx="63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" name="Group 184"/>
          <p:cNvGrpSpPr/>
          <p:nvPr/>
        </p:nvGrpSpPr>
        <p:grpSpPr>
          <a:xfrm>
            <a:off x="806450" y="1404938"/>
            <a:ext cx="827088" cy="1074737"/>
            <a:chOff x="317" y="885"/>
            <a:chExt cx="521" cy="677"/>
          </a:xfrm>
        </p:grpSpPr>
        <p:sp>
          <p:nvSpPr>
            <p:cNvPr id="20557" name="Line 185"/>
            <p:cNvSpPr/>
            <p:nvPr/>
          </p:nvSpPr>
          <p:spPr>
            <a:xfrm flipH="1">
              <a:off x="317" y="1560"/>
              <a:ext cx="521" cy="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8" name="Line 186"/>
            <p:cNvSpPr/>
            <p:nvPr/>
          </p:nvSpPr>
          <p:spPr>
            <a:xfrm flipV="1">
              <a:off x="334" y="885"/>
              <a:ext cx="1" cy="676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triangle" w="lg" len="med"/>
            </a:ln>
          </p:spPr>
        </p:sp>
      </p:grpSp>
      <p:sp>
        <p:nvSpPr>
          <p:cNvPr id="65723" name="Text Box 187"/>
          <p:cNvSpPr txBox="1"/>
          <p:nvPr/>
        </p:nvSpPr>
        <p:spPr>
          <a:xfrm>
            <a:off x="5195888" y="1797050"/>
            <a:ext cx="280987" cy="304800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FF99CC"/>
                </a:solidFill>
                <a:latin typeface="宋体" panose="02010600030101010101" pitchFamily="2" charset="-122"/>
              </a:rPr>
              <a:t>①</a:t>
            </a:r>
            <a:endParaRPr lang="en-US" altLang="zh-CN" dirty="0">
              <a:solidFill>
                <a:srgbClr val="FF99CC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9" name="Group 199"/>
          <p:cNvGrpSpPr/>
          <p:nvPr/>
        </p:nvGrpSpPr>
        <p:grpSpPr>
          <a:xfrm>
            <a:off x="4249738" y="1266825"/>
            <a:ext cx="1403350" cy="1493838"/>
            <a:chOff x="4296" y="1493"/>
            <a:chExt cx="884" cy="941"/>
          </a:xfrm>
        </p:grpSpPr>
        <p:sp>
          <p:nvSpPr>
            <p:cNvPr id="20550" name="Line 189"/>
            <p:cNvSpPr/>
            <p:nvPr/>
          </p:nvSpPr>
          <p:spPr>
            <a:xfrm>
              <a:off x="4816" y="2071"/>
              <a:ext cx="1" cy="361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1" name="Line 190"/>
            <p:cNvSpPr/>
            <p:nvPr/>
          </p:nvSpPr>
          <p:spPr>
            <a:xfrm flipH="1">
              <a:off x="4296" y="2432"/>
              <a:ext cx="529" cy="2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552" name="AutoShape 191"/>
            <p:cNvSpPr/>
            <p:nvPr/>
          </p:nvSpPr>
          <p:spPr>
            <a:xfrm>
              <a:off x="4806" y="2061"/>
              <a:ext cx="29" cy="39"/>
            </a:xfrm>
            <a:prstGeom prst="flowChartConnector">
              <a:avLst/>
            </a:prstGeom>
            <a:noFill/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553" name="AutoShape 193"/>
            <p:cNvSpPr/>
            <p:nvPr/>
          </p:nvSpPr>
          <p:spPr>
            <a:xfrm>
              <a:off x="4531" y="1493"/>
              <a:ext cx="649" cy="176"/>
            </a:xfrm>
            <a:prstGeom prst="leftArrow">
              <a:avLst>
                <a:gd name="adj1" fmla="val 50000"/>
                <a:gd name="adj2" fmla="val 73323"/>
              </a:avLst>
            </a:prstGeom>
            <a:noFill/>
            <a:ln w="38100" cap="flat" cmpd="sng">
              <a:solidFill>
                <a:srgbClr val="FF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554" name="Line 196"/>
            <p:cNvSpPr/>
            <p:nvPr/>
          </p:nvSpPr>
          <p:spPr>
            <a:xfrm>
              <a:off x="4514" y="1815"/>
              <a:ext cx="311" cy="1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triangle" w="lg" len="med"/>
              <a:tailEnd type="none" w="sm" len="med"/>
            </a:ln>
          </p:spPr>
        </p:sp>
        <p:sp>
          <p:nvSpPr>
            <p:cNvPr id="20555" name="Line 197"/>
            <p:cNvSpPr/>
            <p:nvPr/>
          </p:nvSpPr>
          <p:spPr>
            <a:xfrm>
              <a:off x="4825" y="2080"/>
              <a:ext cx="337" cy="1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6" name="Line 198"/>
            <p:cNvSpPr/>
            <p:nvPr/>
          </p:nvSpPr>
          <p:spPr>
            <a:xfrm>
              <a:off x="4816" y="1815"/>
              <a:ext cx="1" cy="251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736" name="Line 200"/>
          <p:cNvSpPr/>
          <p:nvPr/>
        </p:nvSpPr>
        <p:spPr>
          <a:xfrm flipH="1">
            <a:off x="3073400" y="2486025"/>
            <a:ext cx="406400" cy="1588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65737" name="Text Box 201"/>
          <p:cNvSpPr txBox="1"/>
          <p:nvPr/>
        </p:nvSpPr>
        <p:spPr>
          <a:xfrm>
            <a:off x="3159125" y="2557463"/>
            <a:ext cx="250825" cy="3333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chemeClr val="hlink"/>
                </a:solidFill>
                <a:latin typeface="宋体" panose="02010600030101010101" pitchFamily="2" charset="-122"/>
              </a:rPr>
              <a:t>②</a:t>
            </a:r>
            <a:endParaRPr lang="en-US" altLang="zh-CN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65738" name="Text Box 202"/>
          <p:cNvSpPr txBox="1"/>
          <p:nvPr/>
        </p:nvSpPr>
        <p:spPr>
          <a:xfrm>
            <a:off x="471488" y="1849438"/>
            <a:ext cx="366712" cy="246062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FF3399"/>
                </a:solidFill>
                <a:latin typeface="宋体" panose="02010600030101010101" pitchFamily="2" charset="-122"/>
              </a:rPr>
              <a:t>③</a:t>
            </a:r>
            <a:endParaRPr lang="en-US" altLang="zh-CN" dirty="0">
              <a:solidFill>
                <a:srgbClr val="FF3399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0" name="Group 225"/>
          <p:cNvGrpSpPr/>
          <p:nvPr/>
        </p:nvGrpSpPr>
        <p:grpSpPr>
          <a:xfrm>
            <a:off x="627063" y="817563"/>
            <a:ext cx="3198812" cy="1241425"/>
            <a:chOff x="4062" y="514"/>
            <a:chExt cx="2015" cy="782"/>
          </a:xfrm>
        </p:grpSpPr>
        <p:sp>
          <p:nvSpPr>
            <p:cNvPr id="20544" name="AutoShape 213"/>
            <p:cNvSpPr/>
            <p:nvPr/>
          </p:nvSpPr>
          <p:spPr>
            <a:xfrm>
              <a:off x="5456" y="651"/>
              <a:ext cx="63" cy="40"/>
            </a:xfrm>
            <a:prstGeom prst="flowChartConnector">
              <a:avLst/>
            </a:prstGeom>
            <a:noFill/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545" name="Line 215"/>
            <p:cNvSpPr/>
            <p:nvPr/>
          </p:nvSpPr>
          <p:spPr>
            <a:xfrm flipH="1">
              <a:off x="4062" y="533"/>
              <a:ext cx="1421" cy="1"/>
            </a:xfrm>
            <a:prstGeom prst="line">
              <a:avLst/>
            </a:prstGeom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6" name="Line 216"/>
            <p:cNvSpPr/>
            <p:nvPr/>
          </p:nvSpPr>
          <p:spPr>
            <a:xfrm>
              <a:off x="5476" y="535"/>
              <a:ext cx="1" cy="126"/>
            </a:xfrm>
            <a:prstGeom prst="line">
              <a:avLst/>
            </a:prstGeom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7" name="Line 222"/>
            <p:cNvSpPr/>
            <p:nvPr/>
          </p:nvSpPr>
          <p:spPr>
            <a:xfrm flipV="1">
              <a:off x="6059" y="533"/>
              <a:ext cx="1" cy="763"/>
            </a:xfrm>
            <a:prstGeom prst="line">
              <a:avLst/>
            </a:prstGeom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8" name="AutoShape 223"/>
            <p:cNvSpPr/>
            <p:nvPr/>
          </p:nvSpPr>
          <p:spPr>
            <a:xfrm>
              <a:off x="5466" y="514"/>
              <a:ext cx="27" cy="39"/>
            </a:xfrm>
            <a:prstGeom prst="flowChartConnector">
              <a:avLst/>
            </a:prstGeom>
            <a:noFill/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0549" name="Line 224"/>
            <p:cNvSpPr/>
            <p:nvPr/>
          </p:nvSpPr>
          <p:spPr>
            <a:xfrm flipH="1">
              <a:off x="5442" y="533"/>
              <a:ext cx="635" cy="0"/>
            </a:xfrm>
            <a:prstGeom prst="line">
              <a:avLst/>
            </a:prstGeom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5762" name="Text Box 226"/>
          <p:cNvSpPr txBox="1"/>
          <p:nvPr/>
        </p:nvSpPr>
        <p:spPr>
          <a:xfrm>
            <a:off x="3825875" y="728663"/>
            <a:ext cx="279400" cy="27622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r>
              <a:rPr lang="en-US" altLang="zh-CN" dirty="0">
                <a:solidFill>
                  <a:srgbClr val="FF6600"/>
                </a:solidFill>
                <a:latin typeface="宋体" panose="02010600030101010101" pitchFamily="2" charset="-122"/>
              </a:rPr>
              <a:t>④</a:t>
            </a:r>
            <a:endParaRPr lang="en-US" altLang="zh-CN" dirty="0">
              <a:solidFill>
                <a:srgbClr val="FF66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1" name="Group 230"/>
          <p:cNvGrpSpPr/>
          <p:nvPr/>
        </p:nvGrpSpPr>
        <p:grpSpPr>
          <a:xfrm>
            <a:off x="303213" y="1243013"/>
            <a:ext cx="3190875" cy="1258887"/>
            <a:chOff x="0" y="774"/>
            <a:chExt cx="2010" cy="793"/>
          </a:xfrm>
        </p:grpSpPr>
        <p:sp>
          <p:nvSpPr>
            <p:cNvPr id="20542" name="Line 228"/>
            <p:cNvSpPr/>
            <p:nvPr/>
          </p:nvSpPr>
          <p:spPr>
            <a:xfrm flipH="1">
              <a:off x="1754" y="1566"/>
              <a:ext cx="256" cy="1"/>
            </a:xfrm>
            <a:prstGeom prst="line">
              <a:avLst/>
            </a:prstGeom>
            <a:ln w="38100" cap="flat" cmpd="sng">
              <a:solidFill>
                <a:srgbClr val="F5784B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543" name="AutoShape 229"/>
            <p:cNvSpPr/>
            <p:nvPr/>
          </p:nvSpPr>
          <p:spPr>
            <a:xfrm>
              <a:off x="0" y="774"/>
              <a:ext cx="1259" cy="145"/>
            </a:xfrm>
            <a:prstGeom prst="leftRightArrow">
              <a:avLst>
                <a:gd name="adj1" fmla="val 49842"/>
                <a:gd name="adj2" fmla="val 74285"/>
              </a:avLst>
            </a:prstGeom>
            <a:noFill/>
            <a:ln w="38100" cap="flat" cmpd="sng">
              <a:solidFill>
                <a:srgbClr val="F5784B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5768" name="Rectangle 232"/>
          <p:cNvSpPr/>
          <p:nvPr/>
        </p:nvSpPr>
        <p:spPr>
          <a:xfrm>
            <a:off x="6376670" y="1909445"/>
            <a:ext cx="250698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B4B9BE"/>
              </a:buClr>
            </a:pPr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r>
              <a:rPr lang="zh-CN" altLang="en-US" sz="2000" b="1" dirty="0">
                <a:latin typeface="Comic Sans MS" panose="030F0702030302020204" pitchFamily="66" charset="0"/>
              </a:rPr>
              <a:t>   接口避免了对端口的“盲读”、“盲写” ，数据传送的可靠性高，且硬件接口相对简单。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65769" name="Rectangle 233"/>
          <p:cNvSpPr/>
          <p:nvPr/>
        </p:nvSpPr>
        <p:spPr>
          <a:xfrm>
            <a:off x="6436995" y="787400"/>
            <a:ext cx="24466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Clr>
                <a:srgbClr val="B4B9BE"/>
              </a:buClr>
            </a:pPr>
            <a:r>
              <a:rPr lang="en-US" altLang="zh-CN" sz="2000" b="1" dirty="0">
                <a:latin typeface="Comic Sans MS" panose="030F0702030302020204" pitchFamily="66" charset="0"/>
              </a:rPr>
              <a:t>  </a:t>
            </a:r>
            <a:r>
              <a:rPr lang="zh-CN" altLang="en-US" sz="2000" b="1" dirty="0">
                <a:latin typeface="Comic Sans MS" panose="030F0702030302020204" pitchFamily="66" charset="0"/>
              </a:rPr>
              <a:t>外设应具有必要的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联络（握手）信号</a:t>
            </a:r>
            <a:r>
              <a:rPr lang="zh-CN" altLang="en-US" sz="2000" b="1" dirty="0">
                <a:latin typeface="Comic Sans MS" panose="030F0702030302020204" pitchFamily="66" charset="0"/>
              </a:rPr>
              <a:t>如</a:t>
            </a:r>
            <a:r>
              <a:rPr lang="en-US" altLang="zh-CN" sz="2000" b="1" dirty="0">
                <a:latin typeface="Comic Sans MS" panose="030F0702030302020204" pitchFamily="66" charset="0"/>
              </a:rPr>
              <a:t>READY</a:t>
            </a:r>
            <a:r>
              <a:rPr lang="zh-CN" altLang="en-US" sz="2000" b="1" dirty="0">
                <a:latin typeface="Comic Sans MS" panose="030F0702030302020204" pitchFamily="66" charset="0"/>
              </a:rPr>
              <a:t>、</a:t>
            </a:r>
            <a:r>
              <a:rPr lang="en-US" altLang="zh-CN" sz="2000" b="1" dirty="0">
                <a:latin typeface="Comic Sans MS" panose="030F0702030302020204" pitchFamily="66" charset="0"/>
              </a:rPr>
              <a:t>ACK</a:t>
            </a:r>
            <a:r>
              <a:rPr lang="zh-CN" altLang="en-US" sz="2000" b="1" dirty="0">
                <a:latin typeface="Comic Sans MS" panose="030F0702030302020204" pitchFamily="66" charset="0"/>
              </a:rPr>
              <a:t>等；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65770" name="Rectangle 234"/>
          <p:cNvSpPr/>
          <p:nvPr/>
        </p:nvSpPr>
        <p:spPr>
          <a:xfrm>
            <a:off x="6436995" y="3896043"/>
            <a:ext cx="25958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2000" b="1" dirty="0">
                <a:latin typeface="Comic Sans MS" panose="030F0702030302020204" pitchFamily="66" charset="0"/>
              </a:rPr>
              <a:t>   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缺点</a:t>
            </a:r>
            <a:r>
              <a:rPr lang="zh-CN" altLang="en-US" sz="2000" b="1" dirty="0">
                <a:latin typeface="Comic Sans MS" panose="030F0702030302020204" pitchFamily="66" charset="0"/>
              </a:rPr>
              <a:t>是</a:t>
            </a:r>
            <a:r>
              <a:rPr lang="en-US" altLang="zh-CN" sz="2000" b="1" dirty="0">
                <a:latin typeface="Comic Sans MS" panose="030F0702030302020204" pitchFamily="66" charset="0"/>
              </a:rPr>
              <a:t>CPU</a:t>
            </a:r>
            <a:r>
              <a:rPr lang="zh-CN" altLang="en-US" sz="2000" b="1" dirty="0">
                <a:latin typeface="Comic Sans MS" panose="030F0702030302020204" pitchFamily="66" charset="0"/>
              </a:rPr>
              <a:t>工作效率低，</a:t>
            </a:r>
            <a:r>
              <a:rPr lang="en-US" altLang="zh-CN" sz="2000" b="1" dirty="0">
                <a:latin typeface="Comic Sans MS" panose="030F0702030302020204" pitchFamily="66" charset="0"/>
              </a:rPr>
              <a:t>I/O</a:t>
            </a:r>
            <a:r>
              <a:rPr lang="zh-CN" altLang="en-US" sz="2000" b="1" dirty="0">
                <a:latin typeface="Comic Sans MS" panose="030F0702030302020204" pitchFamily="66" charset="0"/>
              </a:rPr>
              <a:t>响应速度慢；在有多个外设的系统中，</a:t>
            </a:r>
            <a:r>
              <a:rPr lang="en-US" altLang="zh-CN" sz="2000" b="1" dirty="0">
                <a:latin typeface="Comic Sans MS" panose="030F0702030302020204" pitchFamily="66" charset="0"/>
              </a:rPr>
              <a:t>CPU</a:t>
            </a:r>
            <a:r>
              <a:rPr lang="zh-CN" altLang="en-US" sz="2000" b="1" dirty="0">
                <a:latin typeface="Comic Sans MS" panose="030F0702030302020204" pitchFamily="66" charset="0"/>
              </a:rPr>
              <a:t>的查询顺序由外设的优先级确定，实时性差。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65773" name="AutoShape 237"/>
          <p:cNvSpPr/>
          <p:nvPr/>
        </p:nvSpPr>
        <p:spPr>
          <a:xfrm>
            <a:off x="2289175" y="2828925"/>
            <a:ext cx="73025" cy="120650"/>
          </a:xfrm>
          <a:prstGeom prst="flowChartConnector">
            <a:avLst/>
          </a:prstGeom>
          <a:noFill/>
          <a:ln w="381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65776" name="Line 240"/>
          <p:cNvSpPr/>
          <p:nvPr/>
        </p:nvSpPr>
        <p:spPr>
          <a:xfrm>
            <a:off x="2333625" y="2935288"/>
            <a:ext cx="1588" cy="341312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777" name="Line 241"/>
          <p:cNvSpPr/>
          <p:nvPr/>
        </p:nvSpPr>
        <p:spPr>
          <a:xfrm flipH="1">
            <a:off x="303213" y="3262313"/>
            <a:ext cx="2030412" cy="1587"/>
          </a:xfrm>
          <a:prstGeom prst="line">
            <a:avLst/>
          </a:prstGeom>
          <a:ln w="381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780" name="AutoShape 244"/>
          <p:cNvSpPr/>
          <p:nvPr/>
        </p:nvSpPr>
        <p:spPr>
          <a:xfrm>
            <a:off x="3768725" y="2030413"/>
            <a:ext cx="73025" cy="120650"/>
          </a:xfrm>
          <a:prstGeom prst="flowChartConnector">
            <a:avLst/>
          </a:prstGeom>
          <a:noFill/>
          <a:ln w="381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5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6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6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6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6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6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6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6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71" grpId="0" animBg="1"/>
      <p:bldP spid="65576" grpId="0" animBg="1"/>
      <p:bldP spid="65579" grpId="0"/>
      <p:bldP spid="65582" grpId="0"/>
      <p:bldP spid="65612" grpId="0" animBg="1"/>
      <p:bldP spid="65615" grpId="0"/>
      <p:bldP spid="65617" grpId="0"/>
      <p:bldP spid="65618" grpId="0"/>
      <p:bldP spid="65620" grpId="0"/>
      <p:bldP spid="65622" grpId="0" animBg="1"/>
      <p:bldP spid="65633" grpId="0"/>
      <p:bldP spid="65646" grpId="0" animBg="1"/>
      <p:bldP spid="65647" grpId="0"/>
      <p:bldP spid="65626" grpId="0" animBg="1"/>
      <p:bldP spid="65698" grpId="0"/>
      <p:bldP spid="65699" grpId="0"/>
      <p:bldP spid="65706" grpId="0" animBg="1"/>
      <p:bldP spid="65737" grpId="0"/>
      <p:bldP spid="65738" grpId="0"/>
      <p:bldP spid="65762" grpId="0"/>
      <p:bldP spid="65768" grpId="0"/>
      <p:bldP spid="65769" grpId="0"/>
      <p:bldP spid="65770" grpId="0"/>
      <p:bldP spid="65773" grpId="0" animBg="1"/>
      <p:bldP spid="657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205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1"/>
          <p:cNvGraphicFramePr/>
          <p:nvPr/>
        </p:nvGraphicFramePr>
        <p:xfrm>
          <a:off x="101600" y="3041650"/>
          <a:ext cx="90424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" imgW="3927475" imgH="1475105" progId="Word.Picture.8">
                  <p:embed/>
                </p:oleObj>
              </mc:Choice>
              <mc:Fallback>
                <p:oleObj name="" r:id="rId1" imgW="3927475" imgH="1475105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" y="3041650"/>
                        <a:ext cx="9042400" cy="343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标题 4"/>
          <p:cNvSpPr>
            <a:spLocks noGrp="1"/>
          </p:cNvSpPr>
          <p:nvPr>
            <p:ph type="title"/>
          </p:nvPr>
        </p:nvSpPr>
        <p:spPr>
          <a:xfrm>
            <a:off x="316230" y="168910"/>
            <a:ext cx="8399145" cy="35306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使用程序查询方式的打印机接口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3078" name="矩形 5"/>
          <p:cNvSpPr/>
          <p:nvPr/>
        </p:nvSpPr>
        <p:spPr>
          <a:xfrm>
            <a:off x="428625" y="668020"/>
            <a:ext cx="8287385" cy="2009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</a:rPr>
              <a:t>若状态位为</a:t>
            </a:r>
            <a:r>
              <a:rPr lang="en-US" altLang="zh-CN" sz="2400" b="1" dirty="0">
                <a:latin typeface="Arial" panose="020B0604020202020204" pitchFamily="34" charset="0"/>
              </a:rPr>
              <a:t>0</a:t>
            </a:r>
            <a:r>
              <a:rPr lang="zh-CN" altLang="en-US" sz="2400" b="1" dirty="0">
                <a:latin typeface="Arial" panose="020B0604020202020204" pitchFamily="34" charset="0"/>
              </a:rPr>
              <a:t>，则表明先前送出的数据已被打印，可以再送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</a:rPr>
              <a:t>下一个数据；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</a:rPr>
              <a:t>若状态位为</a:t>
            </a:r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</a:rPr>
              <a:t>，则表明先前送出的数据还没打印，就不能再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</a:rPr>
              <a:t>送数据出去；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21507" name="Rectangle 2"/>
          <p:cNvSpPr>
            <a:spLocks noGrp="1" noRot="1"/>
          </p:cNvSpPr>
          <p:nvPr>
            <p:ph type="title"/>
          </p:nvPr>
        </p:nvSpPr>
        <p:spPr>
          <a:xfrm>
            <a:off x="519113" y="0"/>
            <a:ext cx="8229600" cy="7683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并行接口握手时序图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46075" y="914400"/>
            <a:ext cx="6858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BUSY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28" name="Line 4"/>
          <p:cNvSpPr/>
          <p:nvPr/>
        </p:nvSpPr>
        <p:spPr>
          <a:xfrm flipV="1">
            <a:off x="1541463" y="1031875"/>
            <a:ext cx="1431925" cy="635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29" name="Line 5"/>
          <p:cNvSpPr/>
          <p:nvPr/>
        </p:nvSpPr>
        <p:spPr>
          <a:xfrm>
            <a:off x="2973388" y="1031875"/>
            <a:ext cx="125412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0" name="Line 6"/>
          <p:cNvSpPr/>
          <p:nvPr/>
        </p:nvSpPr>
        <p:spPr>
          <a:xfrm>
            <a:off x="3098800" y="1298575"/>
            <a:ext cx="568325" cy="1588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1" name="Line 7"/>
          <p:cNvSpPr/>
          <p:nvPr/>
        </p:nvSpPr>
        <p:spPr>
          <a:xfrm flipV="1">
            <a:off x="3667125" y="1031875"/>
            <a:ext cx="127000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2" name="Line 8"/>
          <p:cNvSpPr/>
          <p:nvPr/>
        </p:nvSpPr>
        <p:spPr>
          <a:xfrm>
            <a:off x="3794125" y="1031875"/>
            <a:ext cx="2616200" cy="1588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3" name="Line 9"/>
          <p:cNvSpPr/>
          <p:nvPr/>
        </p:nvSpPr>
        <p:spPr>
          <a:xfrm>
            <a:off x="6369050" y="1031875"/>
            <a:ext cx="123825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4" name="Line 10"/>
          <p:cNvSpPr/>
          <p:nvPr/>
        </p:nvSpPr>
        <p:spPr>
          <a:xfrm>
            <a:off x="6492875" y="1298575"/>
            <a:ext cx="611188" cy="1588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5" name="Line 11"/>
          <p:cNvSpPr/>
          <p:nvPr/>
        </p:nvSpPr>
        <p:spPr>
          <a:xfrm flipV="1">
            <a:off x="7104063" y="1031875"/>
            <a:ext cx="127000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6" name="Line 12"/>
          <p:cNvSpPr/>
          <p:nvPr/>
        </p:nvSpPr>
        <p:spPr>
          <a:xfrm>
            <a:off x="7231063" y="1031875"/>
            <a:ext cx="1719262" cy="1588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3340100" y="2316163"/>
            <a:ext cx="93027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数据有效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341313" y="2282825"/>
            <a:ext cx="733425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DATA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39" name="Line 15"/>
          <p:cNvSpPr/>
          <p:nvPr/>
        </p:nvSpPr>
        <p:spPr>
          <a:xfrm>
            <a:off x="1243013" y="2487613"/>
            <a:ext cx="1804987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0" name="Line 16"/>
          <p:cNvSpPr/>
          <p:nvPr/>
        </p:nvSpPr>
        <p:spPr>
          <a:xfrm>
            <a:off x="3003550" y="2454275"/>
            <a:ext cx="120650" cy="220663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1" name="Line 17"/>
          <p:cNvSpPr/>
          <p:nvPr/>
        </p:nvSpPr>
        <p:spPr>
          <a:xfrm>
            <a:off x="3124200" y="2674938"/>
            <a:ext cx="1676400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2" name="Line 18"/>
          <p:cNvSpPr/>
          <p:nvPr/>
        </p:nvSpPr>
        <p:spPr>
          <a:xfrm>
            <a:off x="4927600" y="2497138"/>
            <a:ext cx="1592263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3" name="Line 19"/>
          <p:cNvSpPr/>
          <p:nvPr/>
        </p:nvSpPr>
        <p:spPr>
          <a:xfrm>
            <a:off x="8405813" y="2497138"/>
            <a:ext cx="611187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4" name="Line 20"/>
          <p:cNvSpPr/>
          <p:nvPr/>
        </p:nvSpPr>
        <p:spPr>
          <a:xfrm flipV="1">
            <a:off x="3003550" y="2278063"/>
            <a:ext cx="120650" cy="2190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5" name="Line 21"/>
          <p:cNvSpPr/>
          <p:nvPr/>
        </p:nvSpPr>
        <p:spPr>
          <a:xfrm>
            <a:off x="4800600" y="2278063"/>
            <a:ext cx="127000" cy="2190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6" name="Line 22"/>
          <p:cNvSpPr/>
          <p:nvPr/>
        </p:nvSpPr>
        <p:spPr>
          <a:xfrm flipV="1">
            <a:off x="4800600" y="2454275"/>
            <a:ext cx="127000" cy="220663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6781800" y="2316163"/>
            <a:ext cx="930275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数据有效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48" name="Line 24"/>
          <p:cNvSpPr/>
          <p:nvPr/>
        </p:nvSpPr>
        <p:spPr>
          <a:xfrm>
            <a:off x="6484938" y="2454275"/>
            <a:ext cx="117475" cy="220663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49" name="Line 25"/>
          <p:cNvSpPr/>
          <p:nvPr/>
        </p:nvSpPr>
        <p:spPr>
          <a:xfrm>
            <a:off x="6602413" y="2674938"/>
            <a:ext cx="1676400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50" name="Line 26"/>
          <p:cNvSpPr/>
          <p:nvPr/>
        </p:nvSpPr>
        <p:spPr>
          <a:xfrm flipV="1">
            <a:off x="6484938" y="2278063"/>
            <a:ext cx="117475" cy="2190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51" name="Line 27"/>
          <p:cNvSpPr/>
          <p:nvPr/>
        </p:nvSpPr>
        <p:spPr>
          <a:xfrm>
            <a:off x="8278813" y="2278063"/>
            <a:ext cx="127000" cy="2190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52" name="Line 28"/>
          <p:cNvSpPr/>
          <p:nvPr/>
        </p:nvSpPr>
        <p:spPr>
          <a:xfrm flipV="1">
            <a:off x="8237538" y="2454275"/>
            <a:ext cx="168275" cy="220663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53" name="Line 29"/>
          <p:cNvSpPr/>
          <p:nvPr/>
        </p:nvSpPr>
        <p:spPr>
          <a:xfrm>
            <a:off x="411163" y="1527175"/>
            <a:ext cx="503237" cy="0"/>
          </a:xfrm>
          <a:prstGeom prst="line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54" name="Rectangle 30"/>
          <p:cNvSpPr>
            <a:spLocks noChangeArrowheads="1"/>
          </p:cNvSpPr>
          <p:nvPr/>
        </p:nvSpPr>
        <p:spPr bwMode="auto">
          <a:xfrm>
            <a:off x="430213" y="1524000"/>
            <a:ext cx="4937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ACK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5729288" y="1900238"/>
            <a:ext cx="1397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56" name="Rectangle 32"/>
          <p:cNvSpPr>
            <a:spLocks noChangeArrowheads="1"/>
          </p:cNvSpPr>
          <p:nvPr/>
        </p:nvSpPr>
        <p:spPr bwMode="auto">
          <a:xfrm>
            <a:off x="5884863" y="1909763"/>
            <a:ext cx="228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μ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6194425" y="1900238"/>
            <a:ext cx="1111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58" name="Line 34"/>
          <p:cNvSpPr/>
          <p:nvPr/>
        </p:nvSpPr>
        <p:spPr>
          <a:xfrm flipV="1">
            <a:off x="1455738" y="1601788"/>
            <a:ext cx="738187" cy="635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59" name="Line 35"/>
          <p:cNvSpPr/>
          <p:nvPr/>
        </p:nvSpPr>
        <p:spPr>
          <a:xfrm>
            <a:off x="2193925" y="1598613"/>
            <a:ext cx="127000" cy="27305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0" name="Line 36"/>
          <p:cNvSpPr/>
          <p:nvPr/>
        </p:nvSpPr>
        <p:spPr>
          <a:xfrm>
            <a:off x="2320925" y="1874838"/>
            <a:ext cx="573088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1" name="Line 37"/>
          <p:cNvSpPr/>
          <p:nvPr/>
        </p:nvSpPr>
        <p:spPr>
          <a:xfrm flipV="1">
            <a:off x="2894013" y="1598613"/>
            <a:ext cx="120650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2" name="Line 38"/>
          <p:cNvSpPr/>
          <p:nvPr/>
        </p:nvSpPr>
        <p:spPr>
          <a:xfrm>
            <a:off x="3014663" y="1598613"/>
            <a:ext cx="2616200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3" name="Line 39"/>
          <p:cNvSpPr/>
          <p:nvPr/>
        </p:nvSpPr>
        <p:spPr>
          <a:xfrm>
            <a:off x="5595938" y="1598613"/>
            <a:ext cx="120650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4" name="Line 40"/>
          <p:cNvSpPr/>
          <p:nvPr/>
        </p:nvSpPr>
        <p:spPr>
          <a:xfrm>
            <a:off x="5716588" y="1843088"/>
            <a:ext cx="617537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5" name="Line 41"/>
          <p:cNvSpPr/>
          <p:nvPr/>
        </p:nvSpPr>
        <p:spPr>
          <a:xfrm flipV="1">
            <a:off x="6334125" y="1598613"/>
            <a:ext cx="117475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6" name="Line 42"/>
          <p:cNvSpPr/>
          <p:nvPr/>
        </p:nvSpPr>
        <p:spPr>
          <a:xfrm>
            <a:off x="6451600" y="1598613"/>
            <a:ext cx="2616200" cy="635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7" name="Line 43"/>
          <p:cNvSpPr/>
          <p:nvPr/>
        </p:nvSpPr>
        <p:spPr>
          <a:xfrm>
            <a:off x="3124200" y="2278063"/>
            <a:ext cx="1676400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8" name="Line 44"/>
          <p:cNvSpPr/>
          <p:nvPr/>
        </p:nvSpPr>
        <p:spPr>
          <a:xfrm>
            <a:off x="6602413" y="2278063"/>
            <a:ext cx="1676400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69" name="Line 45"/>
          <p:cNvSpPr/>
          <p:nvPr/>
        </p:nvSpPr>
        <p:spPr>
          <a:xfrm>
            <a:off x="5661025" y="1800225"/>
            <a:ext cx="1588" cy="4857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70" name="Line 46"/>
          <p:cNvSpPr/>
          <p:nvPr/>
        </p:nvSpPr>
        <p:spPr>
          <a:xfrm>
            <a:off x="6399213" y="1800225"/>
            <a:ext cx="1587" cy="4857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71" name="Line 47"/>
          <p:cNvSpPr/>
          <p:nvPr/>
        </p:nvSpPr>
        <p:spPr>
          <a:xfrm>
            <a:off x="247650" y="2743200"/>
            <a:ext cx="844550" cy="1588"/>
          </a:xfrm>
          <a:prstGeom prst="line">
            <a:avLst/>
          </a:prstGeom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228600" y="2752725"/>
            <a:ext cx="91440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STROB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73" name="Rectangle 49"/>
          <p:cNvSpPr>
            <a:spLocks noChangeArrowheads="1"/>
          </p:cNvSpPr>
          <p:nvPr/>
        </p:nvSpPr>
        <p:spPr bwMode="auto">
          <a:xfrm>
            <a:off x="3725863" y="3132138"/>
            <a:ext cx="1397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74" name="Rectangle 50"/>
          <p:cNvSpPr>
            <a:spLocks noChangeArrowheads="1"/>
          </p:cNvSpPr>
          <p:nvPr/>
        </p:nvSpPr>
        <p:spPr bwMode="auto">
          <a:xfrm>
            <a:off x="3881438" y="3154363"/>
            <a:ext cx="228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μ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4189413" y="3132138"/>
            <a:ext cx="111125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076" name="Line 52"/>
          <p:cNvSpPr/>
          <p:nvPr/>
        </p:nvSpPr>
        <p:spPr>
          <a:xfrm>
            <a:off x="1201738" y="2884488"/>
            <a:ext cx="2413000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77" name="Line 53"/>
          <p:cNvSpPr/>
          <p:nvPr/>
        </p:nvSpPr>
        <p:spPr>
          <a:xfrm>
            <a:off x="3614738" y="2884488"/>
            <a:ext cx="127000" cy="266700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78" name="Line 54"/>
          <p:cNvSpPr/>
          <p:nvPr/>
        </p:nvSpPr>
        <p:spPr>
          <a:xfrm>
            <a:off x="3741738" y="3143250"/>
            <a:ext cx="566737" cy="1588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79" name="Line 55"/>
          <p:cNvSpPr/>
          <p:nvPr/>
        </p:nvSpPr>
        <p:spPr>
          <a:xfrm flipV="1">
            <a:off x="4308475" y="2884488"/>
            <a:ext cx="127000" cy="258762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0" name="Line 56"/>
          <p:cNvSpPr/>
          <p:nvPr/>
        </p:nvSpPr>
        <p:spPr>
          <a:xfrm>
            <a:off x="4435475" y="2894013"/>
            <a:ext cx="2617788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1" name="Line 57"/>
          <p:cNvSpPr/>
          <p:nvPr/>
        </p:nvSpPr>
        <p:spPr>
          <a:xfrm>
            <a:off x="7008813" y="2884488"/>
            <a:ext cx="127000" cy="258762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2" name="Line 58"/>
          <p:cNvSpPr/>
          <p:nvPr/>
        </p:nvSpPr>
        <p:spPr>
          <a:xfrm>
            <a:off x="7135813" y="3143250"/>
            <a:ext cx="611187" cy="1588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3" name="Line 59"/>
          <p:cNvSpPr/>
          <p:nvPr/>
        </p:nvSpPr>
        <p:spPr>
          <a:xfrm flipV="1">
            <a:off x="7747000" y="2884488"/>
            <a:ext cx="125413" cy="258762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4" name="Line 60"/>
          <p:cNvSpPr/>
          <p:nvPr/>
        </p:nvSpPr>
        <p:spPr>
          <a:xfrm>
            <a:off x="7874000" y="2894013"/>
            <a:ext cx="1184275" cy="1587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5" name="Line 61"/>
          <p:cNvSpPr/>
          <p:nvPr/>
        </p:nvSpPr>
        <p:spPr>
          <a:xfrm>
            <a:off x="3656013" y="2971800"/>
            <a:ext cx="1587" cy="4857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6" name="Line 62"/>
          <p:cNvSpPr/>
          <p:nvPr/>
        </p:nvSpPr>
        <p:spPr>
          <a:xfrm>
            <a:off x="4394200" y="2971800"/>
            <a:ext cx="1588" cy="485775"/>
          </a:xfrm>
          <a:prstGeom prst="line">
            <a:avLst/>
          </a:prstGeom>
          <a:ln w="3492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87" name="Freeform 63"/>
          <p:cNvSpPr/>
          <p:nvPr/>
        </p:nvSpPr>
        <p:spPr>
          <a:xfrm>
            <a:off x="2725738" y="1201738"/>
            <a:ext cx="238125" cy="533400"/>
          </a:xfrm>
          <a:custGeom>
            <a:avLst/>
            <a:gdLst>
              <a:gd name="txL" fmla="*/ 0 w 150"/>
              <a:gd name="txT" fmla="*/ 0 h 336"/>
              <a:gd name="txR" fmla="*/ 150 w 150"/>
              <a:gd name="txB" fmla="*/ 336 h 33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50" h="336">
                <a:moveTo>
                  <a:pt x="150" y="336"/>
                </a:moveTo>
                <a:lnTo>
                  <a:pt x="123" y="309"/>
                </a:lnTo>
                <a:lnTo>
                  <a:pt x="109" y="294"/>
                </a:lnTo>
                <a:lnTo>
                  <a:pt x="95" y="281"/>
                </a:lnTo>
                <a:lnTo>
                  <a:pt x="81" y="267"/>
                </a:lnTo>
                <a:lnTo>
                  <a:pt x="69" y="254"/>
                </a:lnTo>
                <a:lnTo>
                  <a:pt x="57" y="241"/>
                </a:lnTo>
                <a:lnTo>
                  <a:pt x="46" y="227"/>
                </a:lnTo>
                <a:lnTo>
                  <a:pt x="36" y="214"/>
                </a:lnTo>
                <a:lnTo>
                  <a:pt x="26" y="200"/>
                </a:lnTo>
                <a:lnTo>
                  <a:pt x="18" y="188"/>
                </a:lnTo>
                <a:lnTo>
                  <a:pt x="15" y="181"/>
                </a:lnTo>
                <a:lnTo>
                  <a:pt x="11" y="175"/>
                </a:lnTo>
                <a:lnTo>
                  <a:pt x="8" y="168"/>
                </a:lnTo>
                <a:lnTo>
                  <a:pt x="7" y="163"/>
                </a:lnTo>
                <a:lnTo>
                  <a:pt x="4" y="156"/>
                </a:lnTo>
                <a:lnTo>
                  <a:pt x="3" y="149"/>
                </a:lnTo>
                <a:lnTo>
                  <a:pt x="1" y="144"/>
                </a:lnTo>
                <a:lnTo>
                  <a:pt x="0" y="137"/>
                </a:lnTo>
                <a:lnTo>
                  <a:pt x="0" y="130"/>
                </a:lnTo>
                <a:lnTo>
                  <a:pt x="0" y="125"/>
                </a:lnTo>
                <a:lnTo>
                  <a:pt x="1" y="117"/>
                </a:lnTo>
                <a:lnTo>
                  <a:pt x="4" y="109"/>
                </a:lnTo>
                <a:lnTo>
                  <a:pt x="7" y="101"/>
                </a:lnTo>
                <a:lnTo>
                  <a:pt x="10" y="93"/>
                </a:lnTo>
                <a:lnTo>
                  <a:pt x="15" y="85"/>
                </a:lnTo>
                <a:lnTo>
                  <a:pt x="19" y="77"/>
                </a:lnTo>
                <a:lnTo>
                  <a:pt x="25" y="69"/>
                </a:lnTo>
                <a:lnTo>
                  <a:pt x="32" y="61"/>
                </a:lnTo>
                <a:lnTo>
                  <a:pt x="39" y="52"/>
                </a:lnTo>
                <a:lnTo>
                  <a:pt x="46" y="46"/>
                </a:lnTo>
                <a:lnTo>
                  <a:pt x="54" y="38"/>
                </a:lnTo>
                <a:lnTo>
                  <a:pt x="64" y="30"/>
                </a:lnTo>
                <a:lnTo>
                  <a:pt x="72" y="22"/>
                </a:lnTo>
                <a:lnTo>
                  <a:pt x="81" y="15"/>
                </a:lnTo>
                <a:lnTo>
                  <a:pt x="91" y="7"/>
                </a:lnTo>
                <a:lnTo>
                  <a:pt x="102" y="0"/>
                </a:lnTo>
              </a:path>
            </a:pathLst>
          </a:custGeom>
          <a:noFill/>
          <a:ln w="34925" cap="flat" cmpd="sng">
            <a:solidFill>
              <a:srgbClr val="00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88" name="Freeform 64"/>
          <p:cNvSpPr/>
          <p:nvPr/>
        </p:nvSpPr>
        <p:spPr>
          <a:xfrm>
            <a:off x="2782888" y="1119188"/>
            <a:ext cx="238125" cy="192087"/>
          </a:xfrm>
          <a:custGeom>
            <a:avLst/>
            <a:gdLst>
              <a:gd name="txL" fmla="*/ 0 w 150"/>
              <a:gd name="txT" fmla="*/ 0 h 121"/>
              <a:gd name="txR" fmla="*/ 150 w 150"/>
              <a:gd name="txB" fmla="*/ 121 h 121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50" h="121">
                <a:moveTo>
                  <a:pt x="54" y="121"/>
                </a:moveTo>
                <a:lnTo>
                  <a:pt x="150" y="0"/>
                </a:lnTo>
                <a:lnTo>
                  <a:pt x="0" y="43"/>
                </a:lnTo>
                <a:lnTo>
                  <a:pt x="66" y="56"/>
                </a:lnTo>
                <a:lnTo>
                  <a:pt x="54" y="121"/>
                </a:lnTo>
                <a:close/>
              </a:path>
            </a:pathLst>
          </a:custGeom>
          <a:solidFill>
            <a:srgbClr val="00FF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5"/>
          <p:cNvGrpSpPr/>
          <p:nvPr/>
        </p:nvGrpSpPr>
        <p:grpSpPr>
          <a:xfrm>
            <a:off x="6127750" y="1077913"/>
            <a:ext cx="288925" cy="609600"/>
            <a:chOff x="3646" y="922"/>
            <a:chExt cx="182" cy="384"/>
          </a:xfrm>
        </p:grpSpPr>
        <p:sp>
          <p:nvSpPr>
            <p:cNvPr id="21574" name="Freeform 66"/>
            <p:cNvSpPr/>
            <p:nvPr/>
          </p:nvSpPr>
          <p:spPr>
            <a:xfrm>
              <a:off x="3646" y="975"/>
              <a:ext cx="146" cy="331"/>
            </a:xfrm>
            <a:custGeom>
              <a:avLst/>
              <a:gdLst>
                <a:gd name="txL" fmla="*/ 0 w 146"/>
                <a:gd name="txT" fmla="*/ 0 h 331"/>
                <a:gd name="txR" fmla="*/ 146 w 146"/>
                <a:gd name="txB" fmla="*/ 331 h 331"/>
              </a:gdLst>
              <a:ahLst/>
              <a:cxnLst>
                <a:cxn ang="0">
                  <a:pos x="146" y="331"/>
                </a:cxn>
                <a:cxn ang="0">
                  <a:pos x="119" y="304"/>
                </a:cxn>
                <a:cxn ang="0">
                  <a:pos x="105" y="291"/>
                </a:cxn>
                <a:cxn ang="0">
                  <a:pos x="91" y="279"/>
                </a:cxn>
                <a:cxn ang="0">
                  <a:pos x="77" y="266"/>
                </a:cxn>
                <a:cxn ang="0">
                  <a:pos x="65" y="252"/>
                </a:cxn>
                <a:cxn ang="0">
                  <a:pos x="54" y="239"/>
                </a:cxn>
                <a:cxn ang="0">
                  <a:pos x="43" y="225"/>
                </a:cxn>
                <a:cxn ang="0">
                  <a:pos x="32" y="213"/>
                </a:cxn>
                <a:cxn ang="0">
                  <a:pos x="23" y="200"/>
                </a:cxn>
                <a:cxn ang="0">
                  <a:pos x="19" y="193"/>
                </a:cxn>
                <a:cxn ang="0">
                  <a:pos x="15" y="186"/>
                </a:cxn>
                <a:cxn ang="0">
                  <a:pos x="12" y="181"/>
                </a:cxn>
                <a:cxn ang="0">
                  <a:pos x="10" y="174"/>
                </a:cxn>
                <a:cxn ang="0">
                  <a:pos x="7" y="167"/>
                </a:cxn>
                <a:cxn ang="0">
                  <a:pos x="4" y="161"/>
                </a:cxn>
                <a:cxn ang="0">
                  <a:pos x="3" y="155"/>
                </a:cxn>
                <a:cxn ang="0">
                  <a:pos x="1" y="149"/>
                </a:cxn>
                <a:cxn ang="0">
                  <a:pos x="0" y="142"/>
                </a:cxn>
                <a:cxn ang="0">
                  <a:pos x="0" y="137"/>
                </a:cxn>
                <a:cxn ang="0">
                  <a:pos x="0" y="130"/>
                </a:cxn>
                <a:cxn ang="0">
                  <a:pos x="1" y="124"/>
                </a:cxn>
                <a:cxn ang="0">
                  <a:pos x="1" y="115"/>
                </a:cxn>
                <a:cxn ang="0">
                  <a:pos x="3" y="107"/>
                </a:cxn>
                <a:cxn ang="0">
                  <a:pos x="6" y="98"/>
                </a:cxn>
                <a:cxn ang="0">
                  <a:pos x="8" y="90"/>
                </a:cxn>
                <a:cxn ang="0">
                  <a:pos x="12" y="81"/>
                </a:cxn>
                <a:cxn ang="0">
                  <a:pos x="17" y="73"/>
                </a:cxn>
                <a:cxn ang="0">
                  <a:pos x="22" y="67"/>
                </a:cxn>
                <a:cxn ang="0">
                  <a:pos x="28" y="59"/>
                </a:cxn>
                <a:cxn ang="0">
                  <a:pos x="34" y="51"/>
                </a:cxn>
                <a:cxn ang="0">
                  <a:pos x="43" y="43"/>
                </a:cxn>
                <a:cxn ang="0">
                  <a:pos x="50" y="36"/>
                </a:cxn>
                <a:cxn ang="0">
                  <a:pos x="59" y="28"/>
                </a:cxn>
                <a:cxn ang="0">
                  <a:pos x="68" y="21"/>
                </a:cxn>
                <a:cxn ang="0">
                  <a:pos x="77" y="13"/>
                </a:cxn>
                <a:cxn ang="0">
                  <a:pos x="87" y="6"/>
                </a:cxn>
                <a:cxn ang="0">
                  <a:pos x="98" y="0"/>
                </a:cxn>
              </a:cxnLst>
              <a:rect l="txL" t="txT" r="txR" b="txB"/>
              <a:pathLst>
                <a:path w="146" h="331">
                  <a:moveTo>
                    <a:pt x="146" y="331"/>
                  </a:moveTo>
                  <a:lnTo>
                    <a:pt x="119" y="304"/>
                  </a:lnTo>
                  <a:lnTo>
                    <a:pt x="105" y="291"/>
                  </a:lnTo>
                  <a:lnTo>
                    <a:pt x="91" y="279"/>
                  </a:lnTo>
                  <a:lnTo>
                    <a:pt x="77" y="266"/>
                  </a:lnTo>
                  <a:lnTo>
                    <a:pt x="65" y="252"/>
                  </a:lnTo>
                  <a:lnTo>
                    <a:pt x="54" y="239"/>
                  </a:lnTo>
                  <a:lnTo>
                    <a:pt x="43" y="225"/>
                  </a:lnTo>
                  <a:lnTo>
                    <a:pt x="32" y="213"/>
                  </a:lnTo>
                  <a:lnTo>
                    <a:pt x="23" y="200"/>
                  </a:lnTo>
                  <a:lnTo>
                    <a:pt x="19" y="193"/>
                  </a:lnTo>
                  <a:lnTo>
                    <a:pt x="15" y="186"/>
                  </a:lnTo>
                  <a:lnTo>
                    <a:pt x="12" y="181"/>
                  </a:lnTo>
                  <a:lnTo>
                    <a:pt x="10" y="174"/>
                  </a:lnTo>
                  <a:lnTo>
                    <a:pt x="7" y="167"/>
                  </a:lnTo>
                  <a:lnTo>
                    <a:pt x="4" y="161"/>
                  </a:lnTo>
                  <a:lnTo>
                    <a:pt x="3" y="155"/>
                  </a:lnTo>
                  <a:lnTo>
                    <a:pt x="1" y="149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130"/>
                  </a:lnTo>
                  <a:lnTo>
                    <a:pt x="1" y="124"/>
                  </a:lnTo>
                  <a:lnTo>
                    <a:pt x="1" y="115"/>
                  </a:lnTo>
                  <a:lnTo>
                    <a:pt x="3" y="107"/>
                  </a:lnTo>
                  <a:lnTo>
                    <a:pt x="6" y="98"/>
                  </a:lnTo>
                  <a:lnTo>
                    <a:pt x="8" y="90"/>
                  </a:lnTo>
                  <a:lnTo>
                    <a:pt x="12" y="81"/>
                  </a:lnTo>
                  <a:lnTo>
                    <a:pt x="17" y="73"/>
                  </a:lnTo>
                  <a:lnTo>
                    <a:pt x="22" y="67"/>
                  </a:lnTo>
                  <a:lnTo>
                    <a:pt x="28" y="59"/>
                  </a:lnTo>
                  <a:lnTo>
                    <a:pt x="34" y="51"/>
                  </a:lnTo>
                  <a:lnTo>
                    <a:pt x="43" y="43"/>
                  </a:lnTo>
                  <a:lnTo>
                    <a:pt x="50" y="36"/>
                  </a:lnTo>
                  <a:lnTo>
                    <a:pt x="59" y="28"/>
                  </a:lnTo>
                  <a:lnTo>
                    <a:pt x="68" y="21"/>
                  </a:lnTo>
                  <a:lnTo>
                    <a:pt x="77" y="13"/>
                  </a:lnTo>
                  <a:lnTo>
                    <a:pt x="87" y="6"/>
                  </a:lnTo>
                  <a:lnTo>
                    <a:pt x="98" y="0"/>
                  </a:lnTo>
                </a:path>
              </a:pathLst>
            </a:custGeom>
            <a:noFill/>
            <a:ln w="34925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5" name="Freeform 67"/>
            <p:cNvSpPr/>
            <p:nvPr/>
          </p:nvSpPr>
          <p:spPr>
            <a:xfrm>
              <a:off x="3678" y="922"/>
              <a:ext cx="150" cy="121"/>
            </a:xfrm>
            <a:custGeom>
              <a:avLst/>
              <a:gdLst>
                <a:gd name="txL" fmla="*/ 0 w 150"/>
                <a:gd name="txT" fmla="*/ 0 h 121"/>
                <a:gd name="txR" fmla="*/ 150 w 150"/>
                <a:gd name="txB" fmla="*/ 121 h 121"/>
              </a:gdLst>
              <a:ahLst/>
              <a:cxnLst>
                <a:cxn ang="0">
                  <a:pos x="54" y="121"/>
                </a:cxn>
                <a:cxn ang="0">
                  <a:pos x="150" y="0"/>
                </a:cxn>
                <a:cxn ang="0">
                  <a:pos x="0" y="43"/>
                </a:cxn>
                <a:cxn ang="0">
                  <a:pos x="66" y="57"/>
                </a:cxn>
                <a:cxn ang="0">
                  <a:pos x="54" y="121"/>
                </a:cxn>
              </a:cxnLst>
              <a:rect l="txL" t="txT" r="txR" b="txB"/>
              <a:pathLst>
                <a:path w="150" h="121">
                  <a:moveTo>
                    <a:pt x="54" y="121"/>
                  </a:moveTo>
                  <a:lnTo>
                    <a:pt x="150" y="0"/>
                  </a:lnTo>
                  <a:lnTo>
                    <a:pt x="0" y="43"/>
                  </a:lnTo>
                  <a:lnTo>
                    <a:pt x="66" y="57"/>
                  </a:lnTo>
                  <a:lnTo>
                    <a:pt x="54" y="121"/>
                  </a:lnTo>
                  <a:close/>
                </a:path>
              </a:pathLst>
            </a:custGeom>
            <a:solidFill>
              <a:srgbClr val="00FF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22" name="Freeform 69"/>
          <p:cNvSpPr/>
          <p:nvPr/>
        </p:nvSpPr>
        <p:spPr>
          <a:xfrm>
            <a:off x="3733800" y="1143000"/>
            <a:ext cx="214313" cy="1798638"/>
          </a:xfrm>
          <a:custGeom>
            <a:avLst/>
            <a:gdLst>
              <a:gd name="txL" fmla="*/ 0 w 304"/>
              <a:gd name="txT" fmla="*/ 0 h 1076"/>
              <a:gd name="txR" fmla="*/ 304 w 304"/>
              <a:gd name="txB" fmla="*/ 1076 h 10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304" h="1076">
                <a:moveTo>
                  <a:pt x="92" y="1076"/>
                </a:moveTo>
                <a:lnTo>
                  <a:pt x="136" y="1002"/>
                </a:lnTo>
                <a:lnTo>
                  <a:pt x="157" y="965"/>
                </a:lnTo>
                <a:lnTo>
                  <a:pt x="177" y="928"/>
                </a:lnTo>
                <a:lnTo>
                  <a:pt x="197" y="891"/>
                </a:lnTo>
                <a:lnTo>
                  <a:pt x="216" y="854"/>
                </a:lnTo>
                <a:lnTo>
                  <a:pt x="224" y="836"/>
                </a:lnTo>
                <a:lnTo>
                  <a:pt x="234" y="817"/>
                </a:lnTo>
                <a:lnTo>
                  <a:pt x="242" y="798"/>
                </a:lnTo>
                <a:lnTo>
                  <a:pt x="249" y="781"/>
                </a:lnTo>
                <a:lnTo>
                  <a:pt x="257" y="762"/>
                </a:lnTo>
                <a:lnTo>
                  <a:pt x="264" y="743"/>
                </a:lnTo>
                <a:lnTo>
                  <a:pt x="270" y="725"/>
                </a:lnTo>
                <a:lnTo>
                  <a:pt x="277" y="707"/>
                </a:lnTo>
                <a:lnTo>
                  <a:pt x="282" y="689"/>
                </a:lnTo>
                <a:lnTo>
                  <a:pt x="286" y="670"/>
                </a:lnTo>
                <a:lnTo>
                  <a:pt x="292" y="653"/>
                </a:lnTo>
                <a:lnTo>
                  <a:pt x="295" y="634"/>
                </a:lnTo>
                <a:lnTo>
                  <a:pt x="299" y="617"/>
                </a:lnTo>
                <a:lnTo>
                  <a:pt x="300" y="598"/>
                </a:lnTo>
                <a:lnTo>
                  <a:pt x="303" y="580"/>
                </a:lnTo>
                <a:lnTo>
                  <a:pt x="304" y="562"/>
                </a:lnTo>
                <a:lnTo>
                  <a:pt x="304" y="544"/>
                </a:lnTo>
                <a:lnTo>
                  <a:pt x="303" y="527"/>
                </a:lnTo>
                <a:lnTo>
                  <a:pt x="303" y="508"/>
                </a:lnTo>
                <a:lnTo>
                  <a:pt x="300" y="490"/>
                </a:lnTo>
                <a:lnTo>
                  <a:pt x="297" y="476"/>
                </a:lnTo>
                <a:lnTo>
                  <a:pt x="295" y="459"/>
                </a:lnTo>
                <a:lnTo>
                  <a:pt x="290" y="443"/>
                </a:lnTo>
                <a:lnTo>
                  <a:pt x="286" y="427"/>
                </a:lnTo>
                <a:lnTo>
                  <a:pt x="281" y="412"/>
                </a:lnTo>
                <a:lnTo>
                  <a:pt x="275" y="396"/>
                </a:lnTo>
                <a:lnTo>
                  <a:pt x="270" y="382"/>
                </a:lnTo>
                <a:lnTo>
                  <a:pt x="263" y="365"/>
                </a:lnTo>
                <a:lnTo>
                  <a:pt x="256" y="349"/>
                </a:lnTo>
                <a:lnTo>
                  <a:pt x="248" y="335"/>
                </a:lnTo>
                <a:lnTo>
                  <a:pt x="241" y="318"/>
                </a:lnTo>
                <a:lnTo>
                  <a:pt x="233" y="304"/>
                </a:lnTo>
                <a:lnTo>
                  <a:pt x="223" y="288"/>
                </a:lnTo>
                <a:lnTo>
                  <a:pt x="215" y="273"/>
                </a:lnTo>
                <a:lnTo>
                  <a:pt x="205" y="257"/>
                </a:lnTo>
                <a:lnTo>
                  <a:pt x="195" y="242"/>
                </a:lnTo>
                <a:lnTo>
                  <a:pt x="184" y="227"/>
                </a:lnTo>
                <a:lnTo>
                  <a:pt x="173" y="211"/>
                </a:lnTo>
                <a:lnTo>
                  <a:pt x="153" y="181"/>
                </a:lnTo>
                <a:lnTo>
                  <a:pt x="129" y="150"/>
                </a:lnTo>
                <a:lnTo>
                  <a:pt x="104" y="120"/>
                </a:lnTo>
                <a:lnTo>
                  <a:pt x="79" y="90"/>
                </a:lnTo>
                <a:lnTo>
                  <a:pt x="53" y="59"/>
                </a:lnTo>
                <a:lnTo>
                  <a:pt x="27" y="30"/>
                </a:lnTo>
                <a:lnTo>
                  <a:pt x="0" y="0"/>
                </a:lnTo>
              </a:path>
            </a:pathLst>
          </a:custGeom>
          <a:noFill/>
          <a:ln w="34925" cap="flat" cmpd="sng">
            <a:solidFill>
              <a:srgbClr val="00FF00">
                <a:alpha val="100000"/>
              </a:srgbClr>
            </a:solidFill>
            <a:prstDash val="solid"/>
            <a:round/>
            <a:headEnd type="none" w="med" len="med"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95" name="Freeform 71"/>
          <p:cNvSpPr/>
          <p:nvPr/>
        </p:nvSpPr>
        <p:spPr>
          <a:xfrm>
            <a:off x="7162800" y="1143000"/>
            <a:ext cx="381000" cy="1828800"/>
          </a:xfrm>
          <a:custGeom>
            <a:avLst/>
            <a:gdLst>
              <a:gd name="txL" fmla="*/ 0 w 305"/>
              <a:gd name="txT" fmla="*/ 0 h 1072"/>
              <a:gd name="txR" fmla="*/ 305 w 305"/>
              <a:gd name="txB" fmla="*/ 1072 h 107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305" h="1072">
                <a:moveTo>
                  <a:pt x="94" y="1072"/>
                </a:moveTo>
                <a:lnTo>
                  <a:pt x="137" y="998"/>
                </a:lnTo>
                <a:lnTo>
                  <a:pt x="158" y="962"/>
                </a:lnTo>
                <a:lnTo>
                  <a:pt x="178" y="924"/>
                </a:lnTo>
                <a:lnTo>
                  <a:pt x="197" y="888"/>
                </a:lnTo>
                <a:lnTo>
                  <a:pt x="217" y="852"/>
                </a:lnTo>
                <a:lnTo>
                  <a:pt x="225" y="833"/>
                </a:lnTo>
                <a:lnTo>
                  <a:pt x="235" y="816"/>
                </a:lnTo>
                <a:lnTo>
                  <a:pt x="243" y="797"/>
                </a:lnTo>
                <a:lnTo>
                  <a:pt x="250" y="778"/>
                </a:lnTo>
                <a:lnTo>
                  <a:pt x="258" y="760"/>
                </a:lnTo>
                <a:lnTo>
                  <a:pt x="265" y="742"/>
                </a:lnTo>
                <a:lnTo>
                  <a:pt x="271" y="724"/>
                </a:lnTo>
                <a:lnTo>
                  <a:pt x="277" y="705"/>
                </a:lnTo>
                <a:lnTo>
                  <a:pt x="283" y="688"/>
                </a:lnTo>
                <a:lnTo>
                  <a:pt x="287" y="670"/>
                </a:lnTo>
                <a:lnTo>
                  <a:pt x="293" y="652"/>
                </a:lnTo>
                <a:lnTo>
                  <a:pt x="295" y="634"/>
                </a:lnTo>
                <a:lnTo>
                  <a:pt x="300" y="615"/>
                </a:lnTo>
                <a:lnTo>
                  <a:pt x="301" y="598"/>
                </a:lnTo>
                <a:lnTo>
                  <a:pt x="304" y="580"/>
                </a:lnTo>
                <a:lnTo>
                  <a:pt x="305" y="562"/>
                </a:lnTo>
                <a:lnTo>
                  <a:pt x="305" y="544"/>
                </a:lnTo>
                <a:lnTo>
                  <a:pt x="305" y="527"/>
                </a:lnTo>
                <a:lnTo>
                  <a:pt x="304" y="509"/>
                </a:lnTo>
                <a:lnTo>
                  <a:pt x="301" y="490"/>
                </a:lnTo>
                <a:lnTo>
                  <a:pt x="298" y="474"/>
                </a:lnTo>
                <a:lnTo>
                  <a:pt x="295" y="458"/>
                </a:lnTo>
                <a:lnTo>
                  <a:pt x="291" y="443"/>
                </a:lnTo>
                <a:lnTo>
                  <a:pt x="287" y="427"/>
                </a:lnTo>
                <a:lnTo>
                  <a:pt x="282" y="411"/>
                </a:lnTo>
                <a:lnTo>
                  <a:pt x="276" y="395"/>
                </a:lnTo>
                <a:lnTo>
                  <a:pt x="271" y="380"/>
                </a:lnTo>
                <a:lnTo>
                  <a:pt x="264" y="364"/>
                </a:lnTo>
                <a:lnTo>
                  <a:pt x="257" y="348"/>
                </a:lnTo>
                <a:lnTo>
                  <a:pt x="249" y="333"/>
                </a:lnTo>
                <a:lnTo>
                  <a:pt x="242" y="317"/>
                </a:lnTo>
                <a:lnTo>
                  <a:pt x="233" y="302"/>
                </a:lnTo>
                <a:lnTo>
                  <a:pt x="224" y="286"/>
                </a:lnTo>
                <a:lnTo>
                  <a:pt x="215" y="271"/>
                </a:lnTo>
                <a:lnTo>
                  <a:pt x="206" y="255"/>
                </a:lnTo>
                <a:lnTo>
                  <a:pt x="196" y="241"/>
                </a:lnTo>
                <a:lnTo>
                  <a:pt x="185" y="226"/>
                </a:lnTo>
                <a:lnTo>
                  <a:pt x="175" y="210"/>
                </a:lnTo>
                <a:lnTo>
                  <a:pt x="153" y="180"/>
                </a:lnTo>
                <a:lnTo>
                  <a:pt x="130" y="149"/>
                </a:lnTo>
                <a:lnTo>
                  <a:pt x="105" y="120"/>
                </a:lnTo>
                <a:lnTo>
                  <a:pt x="80" y="90"/>
                </a:lnTo>
                <a:lnTo>
                  <a:pt x="54" y="60"/>
                </a:lnTo>
                <a:lnTo>
                  <a:pt x="28" y="30"/>
                </a:lnTo>
                <a:lnTo>
                  <a:pt x="0" y="0"/>
                </a:lnTo>
              </a:path>
            </a:pathLst>
          </a:custGeom>
          <a:noFill/>
          <a:ln w="34925" cap="flat" cmpd="sng">
            <a:solidFill>
              <a:srgbClr val="00FF00">
                <a:alpha val="100000"/>
              </a:srgbClr>
            </a:solidFill>
            <a:prstDash val="solid"/>
            <a:round/>
            <a:headEnd type="none" w="med" len="med"/>
            <a:tailEnd type="arrow" w="sm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97" name="Text Box 73"/>
          <p:cNvSpPr txBox="1"/>
          <p:nvPr/>
        </p:nvSpPr>
        <p:spPr>
          <a:xfrm>
            <a:off x="519430" y="3533458"/>
            <a:ext cx="8359775" cy="2903537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1. </a:t>
            </a:r>
            <a:r>
              <a:rPr lang="zh-CN" altLang="en-US" sz="2400" b="1" dirty="0">
                <a:latin typeface="Comic Sans MS" panose="030F0702030302020204" pitchFamily="66" charset="0"/>
              </a:rPr>
              <a:t>发送方查询</a:t>
            </a:r>
            <a:r>
              <a:rPr lang="en-US" altLang="zh-CN" sz="2400" b="1" dirty="0">
                <a:latin typeface="Comic Sans MS" panose="030F0702030302020204" pitchFamily="66" charset="0"/>
              </a:rPr>
              <a:t>BUSY</a:t>
            </a:r>
            <a:r>
              <a:rPr lang="zh-CN" altLang="en-US" sz="2400" b="1" dirty="0">
                <a:latin typeface="Comic Sans MS" panose="030F0702030302020204" pitchFamily="66" charset="0"/>
              </a:rPr>
              <a:t>状态信号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2. </a:t>
            </a:r>
            <a:r>
              <a:rPr lang="zh-CN" altLang="en-US" sz="2400" b="1" dirty="0">
                <a:latin typeface="Comic Sans MS" panose="030F0702030302020204" pitchFamily="66" charset="0"/>
              </a:rPr>
              <a:t>当</a:t>
            </a:r>
            <a:r>
              <a:rPr lang="en-US" altLang="zh-CN" sz="2400" b="1" dirty="0">
                <a:latin typeface="Comic Sans MS" panose="030F0702030302020204" pitchFamily="66" charset="0"/>
              </a:rPr>
              <a:t>BUSY</a:t>
            </a:r>
            <a:r>
              <a:rPr lang="zh-CN" altLang="en-US" sz="2400" b="1" dirty="0">
                <a:latin typeface="Comic Sans MS" panose="030F0702030302020204" pitchFamily="66" charset="0"/>
              </a:rPr>
              <a:t>＝“</a:t>
            </a:r>
            <a:r>
              <a:rPr lang="en-US" altLang="zh-CN" sz="2400" b="1" dirty="0">
                <a:latin typeface="Comic Sans MS" panose="030F0702030302020204" pitchFamily="66" charset="0"/>
              </a:rPr>
              <a:t>0”</a:t>
            </a:r>
            <a:r>
              <a:rPr lang="zh-CN" altLang="en-US" sz="2400" b="1" dirty="0">
                <a:latin typeface="Comic Sans MS" panose="030F0702030302020204" pitchFamily="66" charset="0"/>
              </a:rPr>
              <a:t>时，发送方发送数据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3.</a:t>
            </a:r>
            <a:r>
              <a:rPr lang="zh-CN" altLang="en-US" sz="2400" b="1" dirty="0">
                <a:latin typeface="Comic Sans MS" panose="030F0702030302020204" pitchFamily="66" charset="0"/>
              </a:rPr>
              <a:t>发送方用控制信号</a:t>
            </a:r>
            <a:r>
              <a:rPr lang="en-US" altLang="zh-CN" sz="2400" b="1" dirty="0">
                <a:latin typeface="Comic Sans MS" panose="030F0702030302020204" pitchFamily="66" charset="0"/>
              </a:rPr>
              <a:t>/STROB</a:t>
            </a:r>
            <a:r>
              <a:rPr lang="zh-CN" altLang="en-US" sz="2400" b="1" dirty="0">
                <a:latin typeface="Comic Sans MS" panose="030F0702030302020204" pitchFamily="66" charset="0"/>
              </a:rPr>
              <a:t>锁存数据，该信号至少维持</a:t>
            </a:r>
            <a:r>
              <a:rPr lang="en-US" altLang="zh-CN" sz="2400" b="1" dirty="0">
                <a:latin typeface="Comic Sans MS" panose="030F0702030302020204" pitchFamily="66" charset="0"/>
              </a:rPr>
              <a:t>5μs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4. /STROB</a:t>
            </a:r>
            <a:r>
              <a:rPr lang="zh-CN" altLang="en-US" sz="2400" b="1" dirty="0">
                <a:latin typeface="Comic Sans MS" panose="030F0702030302020204" pitchFamily="66" charset="0"/>
              </a:rPr>
              <a:t>信号导致</a:t>
            </a:r>
            <a:r>
              <a:rPr lang="en-US" altLang="zh-CN" sz="2400" b="1" dirty="0">
                <a:latin typeface="Comic Sans MS" panose="030F0702030302020204" pitchFamily="66" charset="0"/>
              </a:rPr>
              <a:t>BUSY</a:t>
            </a:r>
            <a:r>
              <a:rPr lang="zh-CN" altLang="en-US" sz="2400" b="1" dirty="0">
                <a:latin typeface="Comic Sans MS" panose="030F0702030302020204" pitchFamily="66" charset="0"/>
              </a:rPr>
              <a:t>信号变为高电平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5.</a:t>
            </a:r>
            <a:r>
              <a:rPr lang="zh-CN" altLang="en-US" sz="2400" b="1" dirty="0">
                <a:latin typeface="Comic Sans MS" panose="030F0702030302020204" pitchFamily="66" charset="0"/>
              </a:rPr>
              <a:t>接收方用</a:t>
            </a:r>
            <a:r>
              <a:rPr lang="en-US" altLang="zh-CN" sz="2400" b="1" dirty="0">
                <a:latin typeface="Comic Sans MS" panose="030F0702030302020204" pitchFamily="66" charset="0"/>
              </a:rPr>
              <a:t>/ACK</a:t>
            </a:r>
            <a:r>
              <a:rPr lang="zh-CN" altLang="en-US" sz="2400" b="1" dirty="0">
                <a:latin typeface="Comic Sans MS" panose="030F0702030302020204" pitchFamily="66" charset="0"/>
              </a:rPr>
              <a:t>状态信号表示数据收到，该信号至少维持</a:t>
            </a:r>
            <a:r>
              <a:rPr lang="en-US" altLang="zh-CN" sz="2400" b="1" dirty="0">
                <a:latin typeface="Comic Sans MS" panose="030F0702030302020204" pitchFamily="66" charset="0"/>
              </a:rPr>
              <a:t>5μs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6. /ACK</a:t>
            </a:r>
            <a:r>
              <a:rPr lang="zh-CN" altLang="en-US" sz="2400" b="1" dirty="0">
                <a:latin typeface="Comic Sans MS" panose="030F0702030302020204" pitchFamily="66" charset="0"/>
              </a:rPr>
              <a:t>信号导致</a:t>
            </a:r>
            <a:r>
              <a:rPr lang="en-US" altLang="zh-CN" sz="2400" b="1" dirty="0">
                <a:latin typeface="Comic Sans MS" panose="030F0702030302020204" pitchFamily="66" charset="0"/>
              </a:rPr>
              <a:t>BUSY</a:t>
            </a:r>
            <a:r>
              <a:rPr lang="zh-CN" altLang="en-US" sz="2400" b="1" dirty="0">
                <a:latin typeface="Comic Sans MS" panose="030F0702030302020204" pitchFamily="66" charset="0"/>
              </a:rPr>
              <a:t>信号变为低电平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9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290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90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2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12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2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/>
      <p:bldP spid="129047" grpId="0"/>
      <p:bldP spid="129055" grpId="0"/>
      <p:bldP spid="129056" grpId="0"/>
      <p:bldP spid="129057" grpId="0"/>
      <p:bldP spid="129073" grpId="0"/>
      <p:bldP spid="129074" grpId="0"/>
      <p:bldP spid="129075" grpId="0"/>
      <p:bldP spid="12909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430530" y="1177608"/>
            <a:ext cx="3384550" cy="302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中断（软件层面）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 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是指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在执行正常程序时，为处理一些紧急发生的情况，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暂时中止当前程序，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转而对该紧急事件进行处理，并在处理完后返回正常程序的过程。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190469" name="Rectangle 5"/>
          <p:cNvSpPr/>
          <p:nvPr/>
        </p:nvSpPr>
        <p:spPr>
          <a:xfrm>
            <a:off x="4401820" y="2141855"/>
            <a:ext cx="4380230" cy="12179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anchor="t"/>
          <a:lstStyle/>
          <a:p>
            <a:pPr>
              <a:lnSpc>
                <a:spcPct val="150000"/>
              </a:lnSpc>
              <a:buClrTx/>
            </a:pP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方式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：查询</a:t>
            </a:r>
            <a:br>
              <a:rPr lang="zh-CN" altLang="en-US" sz="2400" b="0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2400" b="0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缺点：不停地到厨房查看</a:t>
            </a:r>
            <a:endParaRPr lang="en-US" altLang="zh-CN" sz="2400" b="0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90470" name="Rectangle 6"/>
          <p:cNvSpPr/>
          <p:nvPr/>
        </p:nvSpPr>
        <p:spPr>
          <a:xfrm>
            <a:off x="4401820" y="3826510"/>
            <a:ext cx="4380230" cy="174879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anchor="t"/>
          <a:lstStyle/>
          <a:p>
            <a:pPr>
              <a:lnSpc>
                <a:spcPct val="150000"/>
              </a:lnSpc>
              <a:buClrTx/>
            </a:pP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方式</a:t>
            </a:r>
            <a:r>
              <a:rPr lang="en-US" altLang="zh-CN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：中断机制</a:t>
            </a:r>
            <a:br>
              <a:rPr lang="zh-CN" altLang="en-US" sz="2400" b="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2400" b="0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 优点：可以同时做多件事情</a:t>
            </a:r>
            <a:r>
              <a:rPr lang="zh-CN" altLang="en-US" sz="2400" b="0" dirty="0">
                <a:solidFill>
                  <a:srgbClr val="0099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或处理紧急情况</a:t>
            </a:r>
            <a:endParaRPr lang="zh-CN" altLang="en-US" sz="2400" b="0" dirty="0">
              <a:solidFill>
                <a:srgbClr val="0099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90471" name="Rectangle 7"/>
          <p:cNvSpPr>
            <a:spLocks noChangeArrowheads="1"/>
          </p:cNvSpPr>
          <p:nvPr/>
        </p:nvSpPr>
        <p:spPr bwMode="auto">
          <a:xfrm>
            <a:off x="555943" y="3690303"/>
            <a:ext cx="3132138" cy="26301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FF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中断（硬件层面）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   “中断”是外设向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发出的信号（高电平或低电平），它告诉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已发生了某种需要特别处理的事件，需要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停止正在执行的程序，转而去处理该事件或为其服务。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4211955" y="1348740"/>
            <a:ext cx="3225165" cy="6305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buClrTx/>
            </a:pPr>
            <a:r>
              <a:rPr lang="zh-CN" altLang="en-US" sz="3200" b="0" dirty="0">
                <a:solidFill>
                  <a:srgbClr val="000099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烧水的过程</a:t>
            </a:r>
            <a:endParaRPr lang="zh-CN" altLang="en-US" sz="3200" b="0" dirty="0">
              <a:solidFill>
                <a:srgbClr val="000099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23555" name="Rectangle 2"/>
          <p:cNvSpPr>
            <a:spLocks noGrp="1" noRot="1"/>
          </p:cNvSpPr>
          <p:nvPr/>
        </p:nvSpPr>
        <p:spPr>
          <a:xfrm>
            <a:off x="1130935" y="102870"/>
            <a:ext cx="6881813" cy="636588"/>
          </a:xfr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ln w="6350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中断传输方式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bldLvl="0" animBg="1"/>
      <p:bldP spid="190470" grpId="0" bldLvl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2133600"/>
            <a:ext cx="9144000" cy="4724400"/>
          </a:xfrm>
          <a:prstGeom prst="rect">
            <a:avLst/>
          </a:prstGeom>
          <a:solidFill>
            <a:srgbClr val="3C8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Rot="1"/>
          </p:cNvSpPr>
          <p:nvPr>
            <p:ph type="title"/>
          </p:nvPr>
        </p:nvSpPr>
        <p:spPr>
          <a:xfrm>
            <a:off x="476250" y="0"/>
            <a:ext cx="8229600" cy="7683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中断控制方式的特点</a:t>
            </a:r>
            <a:endParaRPr lang="zh-CN" altLang="en-US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533400" y="914400"/>
            <a:ext cx="8534400" cy="1101725"/>
          </a:xfrm>
        </p:spPr>
        <p:txBody>
          <a:bodyPr vert="horz" wrap="square" lIns="0" tIns="0" rIns="0" bIns="0" anchor="t"/>
          <a:lstStyle/>
          <a:p>
            <a:pPr marL="533400" indent="-533400" eaLnBrk="1" hangingPunct="1">
              <a:buClr>
                <a:srgbClr val="C00000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可以实现</a:t>
            </a:r>
            <a:r>
              <a:rPr lang="zh-CN" altLang="en-US" sz="2400" dirty="0">
                <a:solidFill>
                  <a:srgbClr val="FF0000"/>
                </a:solidFill>
              </a:rPr>
              <a:t>实时</a:t>
            </a:r>
            <a:r>
              <a:rPr lang="zh-CN" altLang="en-US" sz="2400" dirty="0"/>
              <a:t>故障处理</a:t>
            </a:r>
            <a:endParaRPr lang="zh-CN" altLang="en-US" sz="2400" dirty="0"/>
          </a:p>
          <a:p>
            <a:pPr marL="533400" indent="-533400" eaLnBrk="1" hangingPunct="1">
              <a:buClr>
                <a:srgbClr val="C00000"/>
              </a:buClr>
              <a:buFont typeface="Wingdings" panose="05000000000000000000" charset="0"/>
              <a:buChar char="l"/>
            </a:pPr>
            <a:r>
              <a:rPr lang="zh-CN" altLang="en-US" sz="2400" dirty="0"/>
              <a:t>可以实现</a:t>
            </a:r>
            <a:r>
              <a:rPr lang="en-US" altLang="zh-CN" sz="2400" dirty="0"/>
              <a:t>CPU</a:t>
            </a:r>
            <a:r>
              <a:rPr lang="zh-CN" altLang="en-US" sz="2400" dirty="0"/>
              <a:t>与外设及外设与外设之间的</a:t>
            </a:r>
            <a:r>
              <a:rPr lang="zh-CN" altLang="en-US" sz="2400" dirty="0">
                <a:solidFill>
                  <a:srgbClr val="FF0000"/>
                </a:solidFill>
              </a:rPr>
              <a:t>并行</a:t>
            </a:r>
            <a:r>
              <a:rPr lang="zh-CN" altLang="en-US" sz="2400" dirty="0"/>
              <a:t>工作</a:t>
            </a:r>
            <a:endParaRPr lang="zh-CN" altLang="en-US" sz="2400" dirty="0"/>
          </a:p>
        </p:txBody>
      </p:sp>
      <p:sp>
        <p:nvSpPr>
          <p:cNvPr id="70662" name="Text Box 6"/>
          <p:cNvSpPr txBox="1"/>
          <p:nvPr/>
        </p:nvSpPr>
        <p:spPr>
          <a:xfrm>
            <a:off x="2874963" y="2281238"/>
            <a:ext cx="2706687" cy="420687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处理流程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3" name="Text Box 7"/>
          <p:cNvSpPr txBox="1"/>
          <p:nvPr/>
        </p:nvSpPr>
        <p:spPr>
          <a:xfrm>
            <a:off x="5368925" y="3087688"/>
            <a:ext cx="1914525" cy="325437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/>
          <a:p>
            <a:pPr algn="just"/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中断服务程序</a:t>
            </a:r>
            <a:endParaRPr lang="zh-CN" altLang="en-US" sz="2400" b="1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0664" name="Line 8"/>
          <p:cNvSpPr/>
          <p:nvPr/>
        </p:nvSpPr>
        <p:spPr>
          <a:xfrm>
            <a:off x="4067175" y="2743200"/>
            <a:ext cx="1588" cy="53657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5" name="Line 9"/>
          <p:cNvSpPr/>
          <p:nvPr/>
        </p:nvSpPr>
        <p:spPr>
          <a:xfrm flipV="1">
            <a:off x="4175125" y="2944813"/>
            <a:ext cx="938213" cy="290512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6" name="Line 10"/>
          <p:cNvSpPr/>
          <p:nvPr/>
        </p:nvSpPr>
        <p:spPr>
          <a:xfrm flipH="1">
            <a:off x="5153025" y="3003550"/>
            <a:ext cx="1588" cy="608013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7" name="Line 11"/>
          <p:cNvSpPr/>
          <p:nvPr/>
        </p:nvSpPr>
        <p:spPr>
          <a:xfrm flipH="1" flipV="1">
            <a:off x="4192588" y="3367088"/>
            <a:ext cx="952500" cy="255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68" name="Line 12"/>
          <p:cNvSpPr/>
          <p:nvPr/>
        </p:nvSpPr>
        <p:spPr>
          <a:xfrm>
            <a:off x="2965450" y="2847975"/>
            <a:ext cx="962025" cy="280988"/>
          </a:xfrm>
          <a:prstGeom prst="line">
            <a:avLst/>
          </a:prstGeom>
          <a:ln w="254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70669" name="Text Box 13"/>
          <p:cNvSpPr txBox="1"/>
          <p:nvPr/>
        </p:nvSpPr>
        <p:spPr>
          <a:xfrm>
            <a:off x="1157288" y="2562225"/>
            <a:ext cx="1889125" cy="3429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非预料事件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0" name="Line 14"/>
          <p:cNvSpPr/>
          <p:nvPr/>
        </p:nvSpPr>
        <p:spPr>
          <a:xfrm>
            <a:off x="4083050" y="3363913"/>
            <a:ext cx="0" cy="48577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90" name="Line 34"/>
          <p:cNvSpPr/>
          <p:nvPr/>
        </p:nvSpPr>
        <p:spPr>
          <a:xfrm>
            <a:off x="2928938" y="6340475"/>
            <a:ext cx="596900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92" name="Line 36"/>
          <p:cNvSpPr/>
          <p:nvPr/>
        </p:nvSpPr>
        <p:spPr>
          <a:xfrm>
            <a:off x="5005388" y="5376863"/>
            <a:ext cx="625475" cy="0"/>
          </a:xfrm>
          <a:prstGeom prst="line">
            <a:avLst/>
          </a:prstGeom>
          <a:ln w="38100" cap="flat" cmpd="sng">
            <a:solidFill>
              <a:srgbClr val="CCCC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75"/>
          <p:cNvGrpSpPr/>
          <p:nvPr/>
        </p:nvGrpSpPr>
        <p:grpSpPr>
          <a:xfrm>
            <a:off x="3984625" y="4244975"/>
            <a:ext cx="406400" cy="2092325"/>
            <a:chOff x="2510" y="2566"/>
            <a:chExt cx="256" cy="1318"/>
          </a:xfrm>
        </p:grpSpPr>
        <p:sp>
          <p:nvSpPr>
            <p:cNvPr id="24632" name="Line 42"/>
            <p:cNvSpPr/>
            <p:nvPr/>
          </p:nvSpPr>
          <p:spPr>
            <a:xfrm>
              <a:off x="2766" y="2566"/>
              <a:ext cx="0" cy="131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33" name="Text Box 50"/>
            <p:cNvSpPr txBox="1"/>
            <p:nvPr/>
          </p:nvSpPr>
          <p:spPr>
            <a:xfrm>
              <a:off x="2510" y="2584"/>
              <a:ext cx="229" cy="812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17F3E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中断请求</a:t>
              </a:r>
              <a:endParaRPr lang="zh-CN" altLang="en-US" sz="2400" b="1" dirty="0">
                <a:solidFill>
                  <a:srgbClr val="17F3EE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3" name="Group 76"/>
          <p:cNvGrpSpPr/>
          <p:nvPr/>
        </p:nvGrpSpPr>
        <p:grpSpPr>
          <a:xfrm>
            <a:off x="4652963" y="5199063"/>
            <a:ext cx="368300" cy="1138237"/>
            <a:chOff x="2931" y="3167"/>
            <a:chExt cx="232" cy="717"/>
          </a:xfrm>
        </p:grpSpPr>
        <p:sp>
          <p:nvSpPr>
            <p:cNvPr id="24630" name="Line 35"/>
            <p:cNvSpPr/>
            <p:nvPr/>
          </p:nvSpPr>
          <p:spPr>
            <a:xfrm flipV="1">
              <a:off x="3153" y="3259"/>
              <a:ext cx="0" cy="625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31" name="Text Box 51"/>
            <p:cNvSpPr txBox="1"/>
            <p:nvPr/>
          </p:nvSpPr>
          <p:spPr>
            <a:xfrm>
              <a:off x="2931" y="3167"/>
              <a:ext cx="232" cy="652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中断响应</a:t>
              </a:r>
              <a:endPara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4" name="Group 77"/>
          <p:cNvGrpSpPr/>
          <p:nvPr/>
        </p:nvGrpSpPr>
        <p:grpSpPr>
          <a:xfrm>
            <a:off x="5640388" y="5197475"/>
            <a:ext cx="385762" cy="1187450"/>
            <a:chOff x="3553" y="3166"/>
            <a:chExt cx="243" cy="748"/>
          </a:xfrm>
        </p:grpSpPr>
        <p:sp>
          <p:nvSpPr>
            <p:cNvPr id="24628" name="Line 37"/>
            <p:cNvSpPr/>
            <p:nvPr/>
          </p:nvSpPr>
          <p:spPr>
            <a:xfrm>
              <a:off x="3553" y="3279"/>
              <a:ext cx="0" cy="63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29" name="Text Box 52"/>
            <p:cNvSpPr txBox="1"/>
            <p:nvPr/>
          </p:nvSpPr>
          <p:spPr>
            <a:xfrm>
              <a:off x="3591" y="3166"/>
              <a:ext cx="205" cy="71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中断返回</a:t>
              </a:r>
              <a:endPara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5" name="Group 81"/>
          <p:cNvGrpSpPr/>
          <p:nvPr/>
        </p:nvGrpSpPr>
        <p:grpSpPr>
          <a:xfrm>
            <a:off x="5349875" y="4259263"/>
            <a:ext cx="1200150" cy="2081212"/>
            <a:chOff x="3370" y="2575"/>
            <a:chExt cx="756" cy="1311"/>
          </a:xfrm>
        </p:grpSpPr>
        <p:sp>
          <p:nvSpPr>
            <p:cNvPr id="24626" name="Line 38"/>
            <p:cNvSpPr/>
            <p:nvPr/>
          </p:nvSpPr>
          <p:spPr>
            <a:xfrm>
              <a:off x="3554" y="3886"/>
              <a:ext cx="57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Line 53"/>
            <p:cNvSpPr/>
            <p:nvPr/>
          </p:nvSpPr>
          <p:spPr>
            <a:xfrm>
              <a:off x="3370" y="2575"/>
              <a:ext cx="725" cy="0"/>
            </a:xfrm>
            <a:prstGeom prst="line">
              <a:avLst/>
            </a:prstGeom>
            <a:ln w="38100" cap="flat" cmpd="sng">
              <a:solidFill>
                <a:srgbClr val="17F3EE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73"/>
          <p:cNvGrpSpPr/>
          <p:nvPr/>
        </p:nvGrpSpPr>
        <p:grpSpPr>
          <a:xfrm>
            <a:off x="3175000" y="4229100"/>
            <a:ext cx="358775" cy="2124075"/>
            <a:chOff x="2000" y="2556"/>
            <a:chExt cx="226" cy="1338"/>
          </a:xfrm>
        </p:grpSpPr>
        <p:sp>
          <p:nvSpPr>
            <p:cNvPr id="24624" name="Line 40"/>
            <p:cNvSpPr/>
            <p:nvPr/>
          </p:nvSpPr>
          <p:spPr>
            <a:xfrm flipV="1">
              <a:off x="2226" y="2556"/>
              <a:ext cx="0" cy="13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25" name="Text Box 57"/>
            <p:cNvSpPr txBox="1"/>
            <p:nvPr/>
          </p:nvSpPr>
          <p:spPr>
            <a:xfrm>
              <a:off x="2000" y="3487"/>
              <a:ext cx="217" cy="35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启动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7" name="Group 78"/>
          <p:cNvGrpSpPr/>
          <p:nvPr/>
        </p:nvGrpSpPr>
        <p:grpSpPr>
          <a:xfrm>
            <a:off x="5319713" y="4244975"/>
            <a:ext cx="360362" cy="1147763"/>
            <a:chOff x="3351" y="2566"/>
            <a:chExt cx="227" cy="723"/>
          </a:xfrm>
        </p:grpSpPr>
        <p:sp>
          <p:nvSpPr>
            <p:cNvPr id="24622" name="Line 39"/>
            <p:cNvSpPr/>
            <p:nvPr/>
          </p:nvSpPr>
          <p:spPr>
            <a:xfrm flipV="1">
              <a:off x="3351" y="2566"/>
              <a:ext cx="0" cy="72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23" name="Text Box 58"/>
            <p:cNvSpPr txBox="1"/>
            <p:nvPr/>
          </p:nvSpPr>
          <p:spPr>
            <a:xfrm>
              <a:off x="3379" y="2852"/>
              <a:ext cx="199" cy="38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启动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70718" name="Text Box 62"/>
          <p:cNvSpPr txBox="1"/>
          <p:nvPr/>
        </p:nvSpPr>
        <p:spPr>
          <a:xfrm>
            <a:off x="1303338" y="4195763"/>
            <a:ext cx="1487487" cy="4222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zh-CN" altLang="en-US" sz="2400" b="1" dirty="0">
                <a:solidFill>
                  <a:srgbClr val="17F3EE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外部设备</a:t>
            </a:r>
            <a:endParaRPr lang="zh-CN" altLang="en-US" sz="2400" b="1" dirty="0">
              <a:solidFill>
                <a:srgbClr val="17F3EE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8" name="Group 70"/>
          <p:cNvGrpSpPr/>
          <p:nvPr/>
        </p:nvGrpSpPr>
        <p:grpSpPr>
          <a:xfrm>
            <a:off x="314325" y="4968875"/>
            <a:ext cx="2335213" cy="1638300"/>
            <a:chOff x="198" y="3022"/>
            <a:chExt cx="1471" cy="1032"/>
          </a:xfrm>
        </p:grpSpPr>
        <p:sp>
          <p:nvSpPr>
            <p:cNvPr id="24618" name="Text Box 60"/>
            <p:cNvSpPr txBox="1"/>
            <p:nvPr/>
          </p:nvSpPr>
          <p:spPr>
            <a:xfrm>
              <a:off x="869" y="3687"/>
              <a:ext cx="800" cy="36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现行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ctr">
                <a:lnSpc>
                  <a:spcPct val="8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主程序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24619" name="Text Box 61"/>
            <p:cNvSpPr txBox="1"/>
            <p:nvPr/>
          </p:nvSpPr>
          <p:spPr>
            <a:xfrm>
              <a:off x="844" y="3022"/>
              <a:ext cx="808" cy="39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中断服务子程序</a:t>
              </a:r>
              <a:endPara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24620" name="Text Box 63"/>
            <p:cNvSpPr txBox="1"/>
            <p:nvPr/>
          </p:nvSpPr>
          <p:spPr>
            <a:xfrm>
              <a:off x="198" y="3389"/>
              <a:ext cx="466" cy="22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CPU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24621" name="AutoShape 64"/>
            <p:cNvSpPr/>
            <p:nvPr/>
          </p:nvSpPr>
          <p:spPr>
            <a:xfrm>
              <a:off x="731" y="3131"/>
              <a:ext cx="111" cy="625"/>
            </a:xfrm>
            <a:prstGeom prst="leftBrace">
              <a:avLst>
                <a:gd name="adj1" fmla="val 46921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algn="ctr"/>
              <a:endParaRPr lang="zh-CN" altLang="en-US" sz="16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9" name="Group 74"/>
          <p:cNvGrpSpPr/>
          <p:nvPr/>
        </p:nvGrpSpPr>
        <p:grpSpPr>
          <a:xfrm>
            <a:off x="3544888" y="4259263"/>
            <a:ext cx="852487" cy="2081212"/>
            <a:chOff x="2233" y="2575"/>
            <a:chExt cx="537" cy="1311"/>
          </a:xfrm>
        </p:grpSpPr>
        <p:sp>
          <p:nvSpPr>
            <p:cNvPr id="24616" name="Line 41"/>
            <p:cNvSpPr/>
            <p:nvPr/>
          </p:nvSpPr>
          <p:spPr>
            <a:xfrm>
              <a:off x="2233" y="2575"/>
              <a:ext cx="524" cy="0"/>
            </a:xfrm>
            <a:prstGeom prst="line">
              <a:avLst/>
            </a:prstGeom>
            <a:ln w="38100" cap="flat" cmpd="sng">
              <a:solidFill>
                <a:srgbClr val="17F3E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7" name="Line 71"/>
            <p:cNvSpPr/>
            <p:nvPr/>
          </p:nvSpPr>
          <p:spPr>
            <a:xfrm>
              <a:off x="2248" y="3886"/>
              <a:ext cx="522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0728" name="Line 72"/>
          <p:cNvSpPr/>
          <p:nvPr/>
        </p:nvSpPr>
        <p:spPr>
          <a:xfrm>
            <a:off x="4410075" y="6340475"/>
            <a:ext cx="595313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" name="Group 82"/>
          <p:cNvGrpSpPr/>
          <p:nvPr/>
        </p:nvGrpSpPr>
        <p:grpSpPr>
          <a:xfrm>
            <a:off x="6169025" y="4213225"/>
            <a:ext cx="2163763" cy="2155825"/>
            <a:chOff x="3886" y="2546"/>
            <a:chExt cx="1363" cy="1358"/>
          </a:xfrm>
        </p:grpSpPr>
        <p:sp>
          <p:nvSpPr>
            <p:cNvPr id="24604" name="Line 43"/>
            <p:cNvSpPr/>
            <p:nvPr/>
          </p:nvSpPr>
          <p:spPr>
            <a:xfrm>
              <a:off x="4119" y="2566"/>
              <a:ext cx="0" cy="133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05" name="Line 44"/>
            <p:cNvSpPr/>
            <p:nvPr/>
          </p:nvSpPr>
          <p:spPr>
            <a:xfrm flipV="1">
              <a:off x="4586" y="3269"/>
              <a:ext cx="0" cy="615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06" name="Line 45"/>
            <p:cNvSpPr/>
            <p:nvPr/>
          </p:nvSpPr>
          <p:spPr>
            <a:xfrm>
              <a:off x="4586" y="3279"/>
              <a:ext cx="404" cy="0"/>
            </a:xfrm>
            <a:prstGeom prst="line">
              <a:avLst/>
            </a:prstGeom>
            <a:ln w="38100" cap="flat" cmpd="sng">
              <a:solidFill>
                <a:srgbClr val="CC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46"/>
            <p:cNvSpPr/>
            <p:nvPr/>
          </p:nvSpPr>
          <p:spPr>
            <a:xfrm>
              <a:off x="4986" y="3279"/>
              <a:ext cx="0" cy="61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08" name="Line 47"/>
            <p:cNvSpPr/>
            <p:nvPr/>
          </p:nvSpPr>
          <p:spPr>
            <a:xfrm flipV="1">
              <a:off x="4747" y="2546"/>
              <a:ext cx="0" cy="73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dash"/>
              <a:headEnd type="none" w="med" len="med"/>
              <a:tailEnd type="triangle" w="lg" len="lg"/>
            </a:ln>
          </p:spPr>
        </p:sp>
        <p:sp>
          <p:nvSpPr>
            <p:cNvPr id="24609" name="Line 48"/>
            <p:cNvSpPr/>
            <p:nvPr/>
          </p:nvSpPr>
          <p:spPr>
            <a:xfrm>
              <a:off x="4758" y="2566"/>
              <a:ext cx="341" cy="0"/>
            </a:xfrm>
            <a:prstGeom prst="line">
              <a:avLst/>
            </a:prstGeom>
            <a:ln w="38100" cap="flat" cmpd="sng">
              <a:solidFill>
                <a:srgbClr val="17F3E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0" name="Line 49"/>
            <p:cNvSpPr/>
            <p:nvPr/>
          </p:nvSpPr>
          <p:spPr>
            <a:xfrm>
              <a:off x="5011" y="3886"/>
              <a:ext cx="23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Text Box 55"/>
            <p:cNvSpPr txBox="1"/>
            <p:nvPr/>
          </p:nvSpPr>
          <p:spPr>
            <a:xfrm>
              <a:off x="3886" y="2600"/>
              <a:ext cx="180" cy="77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17F3EE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中断请求</a:t>
              </a:r>
              <a:endParaRPr lang="zh-CN" altLang="en-US" sz="2400" b="1" dirty="0">
                <a:solidFill>
                  <a:srgbClr val="17F3EE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24612" name="Text Box 66"/>
            <p:cNvSpPr txBox="1"/>
            <p:nvPr/>
          </p:nvSpPr>
          <p:spPr>
            <a:xfrm>
              <a:off x="4774" y="2852"/>
              <a:ext cx="199" cy="38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启动</a:t>
              </a:r>
              <a:endParaRPr lang="zh-CN" altLang="en-US" sz="24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24613" name="Text Box 67"/>
            <p:cNvSpPr txBox="1"/>
            <p:nvPr/>
          </p:nvSpPr>
          <p:spPr>
            <a:xfrm>
              <a:off x="4362" y="3158"/>
              <a:ext cx="232" cy="652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中断响应</a:t>
              </a:r>
              <a:endPara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24614" name="Text Box 68"/>
            <p:cNvSpPr txBox="1"/>
            <p:nvPr/>
          </p:nvSpPr>
          <p:spPr>
            <a:xfrm>
              <a:off x="5040" y="3175"/>
              <a:ext cx="205" cy="71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2400" b="1" dirty="0">
                  <a:solidFill>
                    <a:srgbClr val="FFFF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中断返回</a:t>
              </a:r>
              <a:endParaRPr lang="zh-CN" altLang="en-US" sz="2400" b="1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24615" name="Line 79"/>
            <p:cNvSpPr/>
            <p:nvPr/>
          </p:nvSpPr>
          <p:spPr>
            <a:xfrm>
              <a:off x="4121" y="3886"/>
              <a:ext cx="481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0739" name="Line 83"/>
          <p:cNvSpPr/>
          <p:nvPr/>
        </p:nvSpPr>
        <p:spPr>
          <a:xfrm>
            <a:off x="3962400" y="2684463"/>
            <a:ext cx="14288" cy="1247775"/>
          </a:xfrm>
          <a:prstGeom prst="line">
            <a:avLst/>
          </a:prstGeom>
          <a:ln w="38100" cap="flat" cmpd="sng">
            <a:solidFill>
              <a:schemeClr val="hlink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0659" grpId="0"/>
      <p:bldP spid="70662" grpId="0"/>
      <p:bldP spid="70663" grpId="0"/>
      <p:bldP spid="70669" grpId="0"/>
      <p:bldP spid="707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xfrm>
            <a:off x="3201035" y="113030"/>
            <a:ext cx="3280410" cy="60134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中 断 系 统</a:t>
            </a:r>
            <a:endParaRPr lang="zh-CN" altLang="en-US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body"/>
          </p:nvPr>
        </p:nvSpPr>
        <p:spPr>
          <a:xfrm>
            <a:off x="666115" y="1037590"/>
            <a:ext cx="8015605" cy="5760720"/>
          </a:xfrm>
        </p:spPr>
        <p:txBody>
          <a:bodyPr vert="horz" wrap="square" lIns="0" tIns="0" rIns="0" bIns="0" anchor="t"/>
          <a:lstStyle/>
          <a:p>
            <a:pPr marL="0" indent="535305" eaLnBrk="1" hangingPunct="1">
              <a:spcBef>
                <a:spcPct val="30000"/>
              </a:spcBef>
              <a:buFont typeface="隶书" panose="02010509060101010101" pitchFamily="49" charset="-122"/>
              <a:buNone/>
            </a:pPr>
            <a:r>
              <a:rPr lang="zh-CN" altLang="en-US" sz="2400" dirty="0">
                <a:ea typeface="华文细黑" panose="02010600040101010101" pitchFamily="2" charset="-122"/>
              </a:rPr>
              <a:t>组成：计算机中实现中断功能的</a:t>
            </a:r>
            <a:r>
              <a:rPr lang="zh-CN" altLang="en-US" sz="2400" dirty="0">
                <a:solidFill>
                  <a:srgbClr val="C00000"/>
                </a:solidFill>
                <a:ea typeface="华文细黑" panose="02010600040101010101" pitchFamily="2" charset="-122"/>
              </a:rPr>
              <a:t>软、硬</a:t>
            </a:r>
            <a:r>
              <a:rPr lang="zh-CN" altLang="en-US" sz="2400" dirty="0">
                <a:ea typeface="华文细黑" panose="02010600040101010101" pitchFamily="2" charset="-122"/>
              </a:rPr>
              <a:t>件的总称，一般包括</a:t>
            </a:r>
            <a:r>
              <a:rPr lang="en-US" altLang="zh-CN" sz="2400" dirty="0">
                <a:ea typeface="华文细黑" panose="02010600040101010101" pitchFamily="2" charset="-122"/>
              </a:rPr>
              <a:t>CPU</a:t>
            </a:r>
            <a:r>
              <a:rPr lang="zh-CN" altLang="en-US" sz="2400" dirty="0">
                <a:ea typeface="华文细黑" panose="02010600040101010101" pitchFamily="2" charset="-122"/>
              </a:rPr>
              <a:t>内部配置的</a:t>
            </a:r>
            <a:r>
              <a:rPr lang="zh-CN" altLang="en-US" sz="2400" dirty="0">
                <a:solidFill>
                  <a:srgbClr val="FF0000"/>
                </a:solidFill>
                <a:ea typeface="华文细黑" panose="02010600040101010101" pitchFamily="2" charset="-122"/>
              </a:rPr>
              <a:t>中断机构</a:t>
            </a:r>
            <a:r>
              <a:rPr lang="zh-CN" altLang="en-US" sz="2400" dirty="0">
                <a:ea typeface="华文细黑" panose="02010600040101010101" pitchFamily="2" charset="-122"/>
              </a:rPr>
              <a:t>、外设</a:t>
            </a:r>
            <a:r>
              <a:rPr lang="zh-CN" altLang="en-US" sz="2400" dirty="0">
                <a:solidFill>
                  <a:srgbClr val="FF0000"/>
                </a:solidFill>
                <a:ea typeface="华文细黑" panose="02010600040101010101" pitchFamily="2" charset="-122"/>
              </a:rPr>
              <a:t>接口</a:t>
            </a:r>
            <a:r>
              <a:rPr lang="zh-CN" altLang="en-US" sz="2400" dirty="0">
                <a:ea typeface="华文细黑" panose="02010600040101010101" pitchFamily="2" charset="-122"/>
              </a:rPr>
              <a:t>中设计的</a:t>
            </a:r>
            <a:r>
              <a:rPr lang="zh-CN" altLang="en-US" sz="2400" dirty="0">
                <a:solidFill>
                  <a:srgbClr val="C00000"/>
                </a:solidFill>
                <a:ea typeface="华文细黑" panose="02010600040101010101" pitchFamily="2" charset="-122"/>
              </a:rPr>
              <a:t>中断控制器</a:t>
            </a:r>
            <a:r>
              <a:rPr lang="zh-CN" altLang="en-US" sz="2400" dirty="0">
                <a:ea typeface="华文细黑" panose="02010600040101010101" pitchFamily="2" charset="-122"/>
              </a:rPr>
              <a:t>及各类</a:t>
            </a:r>
            <a:r>
              <a:rPr lang="zh-CN" altLang="en-US" sz="2400" dirty="0">
                <a:solidFill>
                  <a:srgbClr val="FF0000"/>
                </a:solidFill>
                <a:ea typeface="华文细黑" panose="02010600040101010101" pitchFamily="2" charset="-122"/>
              </a:rPr>
              <a:t>中断服务子程序</a:t>
            </a:r>
            <a:r>
              <a:rPr lang="zh-CN" altLang="en-US" sz="2400" dirty="0">
                <a:ea typeface="华文细黑" panose="02010600040101010101" pitchFamily="2" charset="-122"/>
              </a:rPr>
              <a:t>。</a:t>
            </a:r>
            <a:endParaRPr lang="zh-CN" altLang="en-US" sz="2400" dirty="0">
              <a:ea typeface="华文细黑" panose="02010600040101010101" pitchFamily="2" charset="-122"/>
            </a:endParaRPr>
          </a:p>
          <a:p>
            <a:pPr marL="0" indent="535305" eaLnBrk="1" hangingPunct="1">
              <a:spcBef>
                <a:spcPct val="30000"/>
              </a:spcBef>
              <a:buFont typeface="隶书" panose="02010509060101010101" pitchFamily="49" charset="-122"/>
              <a:buNone/>
            </a:pPr>
            <a:r>
              <a:rPr lang="zh-CN" altLang="en-US" sz="2400" dirty="0">
                <a:ea typeface="华文细黑" panose="02010600040101010101" pitchFamily="2" charset="-122"/>
              </a:rPr>
              <a:t>功能：</a:t>
            </a:r>
            <a:r>
              <a:rPr lang="zh-CN" altLang="en-US" sz="2400" dirty="0">
                <a:solidFill>
                  <a:srgbClr val="0070C0"/>
                </a:solidFill>
                <a:ea typeface="华文细黑" panose="02010600040101010101" pitchFamily="2" charset="-122"/>
              </a:rPr>
              <a:t>中断及返回；优先级排队和嵌套</a:t>
            </a:r>
            <a:endParaRPr lang="zh-CN" altLang="en-US" sz="2400" dirty="0">
              <a:solidFill>
                <a:srgbClr val="0070C0"/>
              </a:solidFill>
              <a:ea typeface="华文细黑" panose="02010600040101010101" pitchFamily="2" charset="-122"/>
            </a:endParaRPr>
          </a:p>
          <a:p>
            <a:pPr marL="0" indent="535305" eaLnBrk="1" hangingPunct="1">
              <a:spcBef>
                <a:spcPct val="30000"/>
              </a:spcBef>
              <a:buFont typeface="隶书" panose="02010509060101010101" pitchFamily="49" charset="-122"/>
              <a:buNone/>
            </a:pPr>
            <a:endParaRPr lang="zh-CN" altLang="en-US" sz="2400" dirty="0">
              <a:ea typeface="华文细黑" panose="02010600040101010101" pitchFamily="2" charset="-122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altLang="en-US" sz="2400" dirty="0">
                <a:ea typeface="华文细黑" panose="02010600040101010101" pitchFamily="2" charset="-122"/>
                <a:hlinkClick r:id="rId1" action="ppaction://hlinksldjump"/>
              </a:rPr>
              <a:t>中断源，中断类型号，中断向量</a:t>
            </a:r>
            <a:endParaRPr lang="zh-CN" altLang="en-US" sz="2400" dirty="0">
              <a:ea typeface="华文细黑" panose="0201060004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altLang="en-US" sz="2400" dirty="0">
                <a:ea typeface="华文细黑" panose="02010600040101010101" pitchFamily="2" charset="-122"/>
                <a:hlinkClick r:id="rId2" action="ppaction://hlinksldjump"/>
              </a:rPr>
              <a:t>断点，现场</a:t>
            </a:r>
            <a:endParaRPr lang="zh-CN" altLang="en-US" sz="2400" dirty="0">
              <a:ea typeface="华文细黑" panose="0201060004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altLang="en-US" sz="2400" dirty="0">
                <a:ea typeface="华文细黑" panose="02010600040101010101" pitchFamily="2" charset="-122"/>
                <a:hlinkClick r:id="rId3" action="ppaction://hlinksldjump"/>
              </a:rPr>
              <a:t>中断嵌套</a:t>
            </a:r>
            <a:r>
              <a:rPr lang="zh-CN" altLang="en-US" sz="2400" dirty="0">
                <a:ea typeface="华文细黑" panose="02010600040101010101" pitchFamily="2" charset="-122"/>
              </a:rPr>
              <a:t>，</a:t>
            </a:r>
            <a:r>
              <a:rPr lang="zh-CN" altLang="en-US" sz="2400" dirty="0">
                <a:ea typeface="华文细黑" panose="02010600040101010101" pitchFamily="2" charset="-122"/>
                <a:hlinkClick r:id="rId3" action="ppaction://hlinksldjump"/>
              </a:rPr>
              <a:t>中断优先级</a:t>
            </a:r>
            <a:r>
              <a:rPr lang="zh-CN" altLang="en-US" sz="2400" dirty="0">
                <a:ea typeface="华文细黑" panose="02010600040101010101" pitchFamily="2" charset="-122"/>
              </a:rPr>
              <a:t>，中断屏蔽</a:t>
            </a:r>
            <a:endParaRPr lang="zh-CN" altLang="en-US" sz="2400" dirty="0">
              <a:ea typeface="华文细黑" panose="0201060004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altLang="en-US" sz="2400" dirty="0">
                <a:ea typeface="华文细黑" panose="02010600040101010101" pitchFamily="2" charset="-122"/>
                <a:hlinkClick r:id="rId4" action="ppaction://hlinksldjump"/>
              </a:rPr>
              <a:t>中断处理过程 </a:t>
            </a:r>
            <a:r>
              <a:rPr lang="zh-CN" altLang="en-US" sz="2400" dirty="0">
                <a:ea typeface="华文细黑" panose="02010600040101010101" pitchFamily="2" charset="-122"/>
              </a:rPr>
              <a:t>：</a:t>
            </a:r>
            <a:r>
              <a:rPr lang="zh-CN" altLang="en-US" sz="2400" dirty="0">
                <a:ea typeface="华文细黑" panose="02010600040101010101" pitchFamily="2" charset="-122"/>
                <a:sym typeface="+mn-ea"/>
              </a:rPr>
              <a:t>检测、判优、响应、处理、返回 </a:t>
            </a:r>
            <a:endParaRPr lang="zh-CN" altLang="en-US" sz="2400" dirty="0">
              <a:ea typeface="华文细黑" panose="02010600040101010101" pitchFamily="2" charset="-122"/>
            </a:endParaRPr>
          </a:p>
          <a:p>
            <a:pPr marL="0" indent="535305" eaLnBrk="1" hangingPunct="1">
              <a:spcBef>
                <a:spcPct val="30000"/>
              </a:spcBef>
              <a:buChar char="•"/>
            </a:pPr>
            <a:endParaRPr lang="zh-CN" altLang="en-US" sz="2400" dirty="0">
              <a:ea typeface="华文细黑" panose="02010600040101010101" pitchFamily="2" charset="-122"/>
            </a:endParaRPr>
          </a:p>
          <a:p>
            <a:pPr marL="0" indent="535305" eaLnBrk="1" hangingPunct="1">
              <a:spcBef>
                <a:spcPct val="30000"/>
              </a:spcBef>
              <a:buFont typeface="隶书" panose="02010509060101010101" pitchFamily="49" charset="-122"/>
              <a:buNone/>
            </a:pPr>
            <a:r>
              <a:rPr lang="zh-CN" altLang="en-US" sz="2400" dirty="0">
                <a:ea typeface="华文细黑" panose="02010600040101010101" pitchFamily="2" charset="-122"/>
              </a:rPr>
              <a:t>                  </a:t>
            </a:r>
            <a:endParaRPr lang="zh-CN" altLang="en-US" sz="2400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26627" name="Rectangle 2"/>
          <p:cNvSpPr>
            <a:spLocks noGrp="1" noRot="1"/>
          </p:cNvSpPr>
          <p:nvPr>
            <p:ph type="title"/>
          </p:nvPr>
        </p:nvSpPr>
        <p:spPr>
          <a:xfrm>
            <a:off x="476250" y="71438"/>
            <a:ext cx="8667750" cy="62071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简单中断接口中的软硬件功能</a:t>
            </a:r>
            <a:endParaRPr lang="zh-CN" altLang="en-US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01382" name="Text Box 6"/>
          <p:cNvSpPr txBox="1"/>
          <p:nvPr/>
        </p:nvSpPr>
        <p:spPr>
          <a:xfrm>
            <a:off x="4017963" y="1450975"/>
            <a:ext cx="1620837" cy="10874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algn="ctr">
              <a:lnSpc>
                <a:spcPct val="96000"/>
              </a:lnSpc>
            </a:pPr>
            <a:endParaRPr lang="en-US" altLang="zh-CN" dirty="0">
              <a:latin typeface="Comic Sans MS" panose="030F0702030302020204" pitchFamily="66" charset="0"/>
            </a:endParaRPr>
          </a:p>
          <a:p>
            <a:pPr algn="ctr">
              <a:lnSpc>
                <a:spcPct val="96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R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1383" name="Text Box 7"/>
          <p:cNvSpPr txBox="1"/>
          <p:nvPr/>
        </p:nvSpPr>
        <p:spPr>
          <a:xfrm>
            <a:off x="4095750" y="2035175"/>
            <a:ext cx="465138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en-US" altLang="zh-CN" dirty="0">
                <a:latin typeface="Comic Sans MS" panose="030F0702030302020204" pitchFamily="66" charset="0"/>
              </a:rPr>
              <a:t>CP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1384" name="Text Box 8"/>
          <p:cNvSpPr txBox="1"/>
          <p:nvPr/>
        </p:nvSpPr>
        <p:spPr>
          <a:xfrm>
            <a:off x="4127500" y="1560513"/>
            <a:ext cx="201613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en-US" altLang="zh-CN" dirty="0">
                <a:latin typeface="Comic Sans MS" panose="030F0702030302020204" pitchFamily="66" charset="0"/>
              </a:rPr>
              <a:t>D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1385" name="Text Box 9"/>
          <p:cNvSpPr txBox="1"/>
          <p:nvPr/>
        </p:nvSpPr>
        <p:spPr>
          <a:xfrm>
            <a:off x="5353050" y="1560513"/>
            <a:ext cx="123825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en-US" altLang="zh-CN" dirty="0">
                <a:latin typeface="Comic Sans MS" panose="030F0702030302020204" pitchFamily="66" charset="0"/>
              </a:rPr>
              <a:t>Q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1388" name="AutoShape 12"/>
          <p:cNvSpPr/>
          <p:nvPr/>
        </p:nvSpPr>
        <p:spPr>
          <a:xfrm>
            <a:off x="3206750" y="2193925"/>
            <a:ext cx="76200" cy="112713"/>
          </a:xfrm>
          <a:prstGeom prst="flowChartConnector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389" name="AutoShape 13"/>
          <p:cNvSpPr/>
          <p:nvPr/>
        </p:nvSpPr>
        <p:spPr>
          <a:xfrm>
            <a:off x="4806950" y="1333500"/>
            <a:ext cx="76200" cy="1143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390" name="AutoShape 14"/>
          <p:cNvSpPr/>
          <p:nvPr/>
        </p:nvSpPr>
        <p:spPr>
          <a:xfrm>
            <a:off x="4806950" y="2533650"/>
            <a:ext cx="76200" cy="112713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391" name="Line 15"/>
          <p:cNvSpPr/>
          <p:nvPr/>
        </p:nvSpPr>
        <p:spPr>
          <a:xfrm flipH="1" flipV="1">
            <a:off x="4824413" y="1000125"/>
            <a:ext cx="12700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2" name="Line 16"/>
          <p:cNvSpPr/>
          <p:nvPr/>
        </p:nvSpPr>
        <p:spPr>
          <a:xfrm>
            <a:off x="3230563" y="971550"/>
            <a:ext cx="29321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3" name="Line 17"/>
          <p:cNvSpPr/>
          <p:nvPr/>
        </p:nvSpPr>
        <p:spPr>
          <a:xfrm flipH="1">
            <a:off x="3663950" y="1785938"/>
            <a:ext cx="3714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4" name="Line 18"/>
          <p:cNvSpPr/>
          <p:nvPr/>
        </p:nvSpPr>
        <p:spPr>
          <a:xfrm flipV="1">
            <a:off x="3663950" y="971550"/>
            <a:ext cx="0" cy="814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5" name="Line 19"/>
          <p:cNvSpPr/>
          <p:nvPr/>
        </p:nvSpPr>
        <p:spPr>
          <a:xfrm flipH="1">
            <a:off x="2584450" y="2262188"/>
            <a:ext cx="14509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6" name="Line 20"/>
          <p:cNvSpPr/>
          <p:nvPr/>
        </p:nvSpPr>
        <p:spPr>
          <a:xfrm flipV="1">
            <a:off x="3232150" y="971550"/>
            <a:ext cx="0" cy="1290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7" name="Rectangle 21"/>
          <p:cNvSpPr/>
          <p:nvPr/>
        </p:nvSpPr>
        <p:spPr>
          <a:xfrm>
            <a:off x="3171825" y="1401763"/>
            <a:ext cx="122238" cy="452437"/>
          </a:xfrm>
          <a:prstGeom prst="rect">
            <a:avLst/>
          </a:prstGeom>
          <a:solidFill>
            <a:srgbClr val="6BA35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398" name="Line 22"/>
          <p:cNvSpPr/>
          <p:nvPr/>
        </p:nvSpPr>
        <p:spPr>
          <a:xfrm>
            <a:off x="4852988" y="2646363"/>
            <a:ext cx="0" cy="339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399" name="Line 23"/>
          <p:cNvSpPr/>
          <p:nvPr/>
        </p:nvSpPr>
        <p:spPr>
          <a:xfrm flipH="1">
            <a:off x="2570163" y="3008313"/>
            <a:ext cx="22828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400" name="Line 24"/>
          <p:cNvSpPr/>
          <p:nvPr/>
        </p:nvSpPr>
        <p:spPr>
          <a:xfrm>
            <a:off x="5665788" y="1854200"/>
            <a:ext cx="1481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101401" name="AutoShape 25"/>
          <p:cNvSpPr/>
          <p:nvPr/>
        </p:nvSpPr>
        <p:spPr>
          <a:xfrm rot="5400000">
            <a:off x="6181725" y="1708150"/>
            <a:ext cx="452438" cy="309563"/>
          </a:xfrm>
          <a:prstGeom prst="flowChartExtract">
            <a:avLst/>
          </a:prstGeom>
          <a:solidFill>
            <a:srgbClr val="6BA357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402" name="AutoShape 26"/>
          <p:cNvSpPr/>
          <p:nvPr/>
        </p:nvSpPr>
        <p:spPr>
          <a:xfrm>
            <a:off x="6362700" y="1987550"/>
            <a:ext cx="60325" cy="90488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403" name="AutoShape 27"/>
          <p:cNvSpPr/>
          <p:nvPr/>
        </p:nvSpPr>
        <p:spPr>
          <a:xfrm>
            <a:off x="2524125" y="2216150"/>
            <a:ext cx="76200" cy="1143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01404" name="AutoShape 28"/>
          <p:cNvSpPr/>
          <p:nvPr/>
        </p:nvSpPr>
        <p:spPr>
          <a:xfrm>
            <a:off x="2524125" y="2940050"/>
            <a:ext cx="76200" cy="114300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01405" name="AutoShape 29"/>
          <p:cNvSpPr/>
          <p:nvPr/>
        </p:nvSpPr>
        <p:spPr>
          <a:xfrm>
            <a:off x="6196013" y="927100"/>
            <a:ext cx="76200" cy="112713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406" name="AutoShape 30"/>
          <p:cNvSpPr/>
          <p:nvPr/>
        </p:nvSpPr>
        <p:spPr>
          <a:xfrm>
            <a:off x="3638550" y="949325"/>
            <a:ext cx="74613" cy="112713"/>
          </a:xfrm>
          <a:prstGeom prst="flowChartConnector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407" name="AutoShape 31"/>
          <p:cNvSpPr/>
          <p:nvPr/>
        </p:nvSpPr>
        <p:spPr>
          <a:xfrm>
            <a:off x="4795838" y="927100"/>
            <a:ext cx="76200" cy="112713"/>
          </a:xfrm>
          <a:prstGeom prst="flowChartConnector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01408" name="Line 32"/>
          <p:cNvSpPr/>
          <p:nvPr/>
        </p:nvSpPr>
        <p:spPr>
          <a:xfrm>
            <a:off x="6394450" y="2035175"/>
            <a:ext cx="0" cy="1798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409" name="Line 33"/>
          <p:cNvSpPr/>
          <p:nvPr/>
        </p:nvSpPr>
        <p:spPr>
          <a:xfrm flipH="1">
            <a:off x="2601913" y="3860800"/>
            <a:ext cx="37925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410" name="AutoShape 34"/>
          <p:cNvSpPr/>
          <p:nvPr/>
        </p:nvSpPr>
        <p:spPr>
          <a:xfrm>
            <a:off x="2524125" y="3816350"/>
            <a:ext cx="76200" cy="112713"/>
          </a:xfrm>
          <a:prstGeom prst="flowChartConnector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01411" name="Text Box 35"/>
          <p:cNvSpPr txBox="1"/>
          <p:nvPr/>
        </p:nvSpPr>
        <p:spPr>
          <a:xfrm>
            <a:off x="577850" y="1666875"/>
            <a:ext cx="1868488" cy="762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r>
              <a:rPr lang="zh-CN" altLang="en-US" sz="2400" b="1" dirty="0">
                <a:latin typeface="Comic Sans MS" panose="030F0702030302020204" pitchFamily="66" charset="0"/>
              </a:rPr>
              <a:t>外设发出的中断请求信号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1412" name="Text Box 36"/>
          <p:cNvSpPr txBox="1"/>
          <p:nvPr/>
        </p:nvSpPr>
        <p:spPr>
          <a:xfrm>
            <a:off x="552450" y="2662238"/>
            <a:ext cx="1911350" cy="8159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>
              <a:lnSpc>
                <a:spcPct val="96000"/>
              </a:lnSpc>
            </a:pPr>
            <a:r>
              <a:rPr lang="en-US" altLang="zh-CN" sz="2400" b="1" dirty="0">
                <a:latin typeface="Comic Sans MS" panose="030F0702030302020204" pitchFamily="66" charset="0"/>
              </a:rPr>
              <a:t>CPU</a:t>
            </a:r>
            <a:r>
              <a:rPr lang="zh-CN" altLang="en-US" sz="2400" b="1" dirty="0">
                <a:latin typeface="Comic Sans MS" panose="030F0702030302020204" pitchFamily="66" charset="0"/>
              </a:rPr>
              <a:t>中断请求复位信号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1413" name="Text Box 37"/>
          <p:cNvSpPr txBox="1"/>
          <p:nvPr/>
        </p:nvSpPr>
        <p:spPr>
          <a:xfrm>
            <a:off x="6364288" y="768350"/>
            <a:ext cx="860425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just"/>
            <a:r>
              <a:rPr lang="zh-CN" altLang="en-US" dirty="0">
                <a:latin typeface="Comic Sans MS" panose="030F0702030302020204" pitchFamily="66" charset="0"/>
              </a:rPr>
              <a:t>＋</a:t>
            </a:r>
            <a:r>
              <a:rPr lang="en-US" altLang="zh-CN" dirty="0">
                <a:latin typeface="Comic Sans MS" panose="030F0702030302020204" pitchFamily="66" charset="0"/>
              </a:rPr>
              <a:t>5V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01414" name="Text Box 38"/>
          <p:cNvSpPr txBox="1"/>
          <p:nvPr/>
        </p:nvSpPr>
        <p:spPr>
          <a:xfrm>
            <a:off x="7007225" y="1428750"/>
            <a:ext cx="2017713" cy="8572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algn="ctr"/>
            <a:r>
              <a:rPr lang="zh-CN" altLang="en-US" sz="2400" b="1" dirty="0">
                <a:latin typeface="Comic Sans MS" panose="030F0702030302020204" pitchFamily="66" charset="0"/>
              </a:rPr>
              <a:t>送至总线的中断请求引脚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1416" name="Text Box 40"/>
          <p:cNvSpPr txBox="1"/>
          <p:nvPr/>
        </p:nvSpPr>
        <p:spPr>
          <a:xfrm>
            <a:off x="533400" y="3563938"/>
            <a:ext cx="1973263" cy="8651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>
              <a:lnSpc>
                <a:spcPct val="96000"/>
              </a:lnSpc>
            </a:pPr>
            <a:r>
              <a:rPr lang="en-US" altLang="zh-CN" sz="2400" b="1" dirty="0">
                <a:latin typeface="Comic Sans MS" panose="030F0702030302020204" pitchFamily="66" charset="0"/>
              </a:rPr>
              <a:t>CPU</a:t>
            </a:r>
            <a:r>
              <a:rPr lang="zh-CN" altLang="en-US" sz="2400" b="1" dirty="0">
                <a:latin typeface="Comic Sans MS" panose="030F0702030302020204" pitchFamily="66" charset="0"/>
              </a:rPr>
              <a:t>中断请求允许信号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1417" name="Text Box 41"/>
          <p:cNvSpPr txBox="1"/>
          <p:nvPr/>
        </p:nvSpPr>
        <p:spPr>
          <a:xfrm>
            <a:off x="838200" y="4800600"/>
            <a:ext cx="3570288" cy="1479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硬件需完成的功能：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mic Sans MS" panose="030F0702030302020204" pitchFamily="66" charset="0"/>
              </a:rPr>
              <a:t>可产生稳定的中断请求信号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mic Sans MS" panose="030F0702030302020204" pitchFamily="66" charset="0"/>
              </a:rPr>
              <a:t>可屏蔽该中断请求信号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mic Sans MS" panose="030F0702030302020204" pitchFamily="66" charset="0"/>
              </a:rPr>
              <a:t>可清除该中断请求信号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01418" name="Text Box 42"/>
          <p:cNvSpPr txBox="1"/>
          <p:nvPr/>
        </p:nvSpPr>
        <p:spPr>
          <a:xfrm>
            <a:off x="5483225" y="4800600"/>
            <a:ext cx="3540125" cy="1479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软件需完成的功能：</a:t>
            </a:r>
            <a:endParaRPr lang="zh-CN" alt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mic Sans MS" panose="030F0702030302020204" pitchFamily="66" charset="0"/>
              </a:rPr>
              <a:t>产生中断请求允许信号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mic Sans MS" panose="030F0702030302020204" pitchFamily="66" charset="0"/>
              </a:rPr>
              <a:t>产生中断请求复位信号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latin typeface="Comic Sans MS" panose="030F0702030302020204" pitchFamily="66" charset="0"/>
              </a:rPr>
              <a:t>装载中断服务子程序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54309" name="矩形 37"/>
          <p:cNvSpPr/>
          <p:nvPr/>
        </p:nvSpPr>
        <p:spPr>
          <a:xfrm>
            <a:off x="4878388" y="4057650"/>
            <a:ext cx="3929062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Comic Sans MS" panose="030F0702030302020204" pitchFamily="66" charset="0"/>
              </a:rPr>
              <a:t>  将用户中断服务子程序的入口地址放入中断向量表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330825" y="5867400"/>
            <a:ext cx="3143250" cy="428625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800600" y="3938588"/>
            <a:ext cx="4071938" cy="785813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1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1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1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01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01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1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1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101383" grpId="0"/>
      <p:bldP spid="101384" grpId="0"/>
      <p:bldP spid="101385" grpId="0"/>
      <p:bldP spid="101388" grpId="0" animBg="1"/>
      <p:bldP spid="101389" grpId="0" animBg="1"/>
      <p:bldP spid="101390" grpId="0" animBg="1"/>
      <p:bldP spid="101397" grpId="0" animBg="1"/>
      <p:bldP spid="101401" grpId="0" animBg="1"/>
      <p:bldP spid="101402" grpId="0" animBg="1"/>
      <p:bldP spid="101403" grpId="0" animBg="1"/>
      <p:bldP spid="101404" grpId="0" animBg="1"/>
      <p:bldP spid="101405" grpId="0" animBg="1"/>
      <p:bldP spid="101406" grpId="0" animBg="1"/>
      <p:bldP spid="101407" grpId="0" animBg="1"/>
      <p:bldP spid="101410" grpId="0" animBg="1"/>
      <p:bldP spid="101411" grpId="0"/>
      <p:bldP spid="101412" grpId="0"/>
      <p:bldP spid="101413" grpId="0"/>
      <p:bldP spid="101414" grpId="0"/>
      <p:bldP spid="101416" grpId="0"/>
      <p:bldP spid="101417" grpId="0" build="p"/>
      <p:bldP spid="101418" grpId="0" build="p"/>
      <p:bldP spid="54309" grpId="0"/>
      <p:bldP spid="40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651" name="标题 2"/>
          <p:cNvSpPr>
            <a:spLocks noGrp="1"/>
          </p:cNvSpPr>
          <p:nvPr/>
        </p:nvSpPr>
        <p:spPr>
          <a:xfrm>
            <a:off x="381000" y="156845"/>
            <a:ext cx="8381365" cy="457200"/>
          </a:xfr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600" b="1" kern="1200" dirty="0">
                <a:ln w="6350">
                  <a:noFill/>
                </a:ln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Corbel" panose="020B0503020204020204" pitchFamily="34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相关概念:</a:t>
            </a:r>
            <a:r>
              <a:rPr lang="zh-CN" altLang="en-US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源、类型号、向量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609600" y="817563"/>
            <a:ext cx="8305800" cy="1529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中断源：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引起中断的原因（可能是软件或硬件）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中断类型号：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为区分不同中断源进行的编号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中断向量：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中断服务子程序的入口地址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419100" y="2376805"/>
            <a:ext cx="8343900" cy="1210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中断源：</a:t>
            </a:r>
            <a:r>
              <a:rPr lang="zh-CN" altLang="en-US" sz="2800" b="1" dirty="0">
                <a:latin typeface="Arial Narrow" panose="020B0606020202030204" pitchFamily="34" charset="0"/>
                <a:ea typeface="宋体" panose="02010600030101010101" pitchFamily="2" charset="-122"/>
              </a:rPr>
              <a:t>引起中断的原因，或能够发出中断请求信号的外设</a:t>
            </a:r>
            <a:endParaRPr lang="zh-CN" altLang="en-US" sz="2800" b="1" dirty="0">
              <a:solidFill>
                <a:srgbClr val="FFFF00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6"/>
          <p:cNvGrpSpPr/>
          <p:nvPr/>
        </p:nvGrpSpPr>
        <p:grpSpPr>
          <a:xfrm>
            <a:off x="1028700" y="3663633"/>
            <a:ext cx="7467600" cy="2514600"/>
            <a:chOff x="720" y="2352"/>
            <a:chExt cx="4704" cy="1584"/>
          </a:xfrm>
        </p:grpSpPr>
        <p:sp>
          <p:nvSpPr>
            <p:cNvPr id="61444" name="Rectangle 7"/>
            <p:cNvSpPr/>
            <p:nvPr/>
          </p:nvSpPr>
          <p:spPr>
            <a:xfrm>
              <a:off x="2880" y="2352"/>
              <a:ext cx="2544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可屏蔽中断	  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(INTR)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marL="342900" indent="-342900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不可屏蔽中断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(NMI)</a:t>
              </a:r>
              <a:endParaRPr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61445" name="AutoShape 8"/>
            <p:cNvSpPr/>
            <p:nvPr/>
          </p:nvSpPr>
          <p:spPr>
            <a:xfrm>
              <a:off x="1008" y="2592"/>
              <a:ext cx="144" cy="1104"/>
            </a:xfrm>
            <a:prstGeom prst="leftBrace">
              <a:avLst>
                <a:gd name="adj1" fmla="val 6385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46" name="AutoShape 9"/>
            <p:cNvSpPr/>
            <p:nvPr/>
          </p:nvSpPr>
          <p:spPr>
            <a:xfrm>
              <a:off x="2688" y="2448"/>
              <a:ext cx="144" cy="432"/>
            </a:xfrm>
            <a:prstGeom prst="leftBrace">
              <a:avLst>
                <a:gd name="adj1" fmla="val 25000"/>
                <a:gd name="adj2" fmla="val 48379"/>
              </a:avLst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47" name="Rectangle 10"/>
            <p:cNvSpPr/>
            <p:nvPr/>
          </p:nvSpPr>
          <p:spPr>
            <a:xfrm>
              <a:off x="720" y="2352"/>
              <a:ext cx="2064" cy="15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marL="342900" indent="-342900" algn="ctr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solidFill>
                    <a:srgbClr val="1D41D5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外部中断</a:t>
              </a:r>
              <a:endPara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marL="342900" indent="-342900" algn="ctr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（硬件中断）</a:t>
              </a:r>
              <a:endPara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marL="342900" indent="-342900" algn="ctr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endParaRPr lang="zh-CN" altLang="en-US" sz="14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marL="342900" indent="-342900" algn="ctr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内部中断</a:t>
              </a:r>
              <a:endParaRPr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marL="342900" indent="-342900" algn="ctr">
                <a:spcBef>
                  <a:spcPct val="25000"/>
                </a:spcBef>
                <a:buClr>
                  <a:srgbClr val="3399FF"/>
                </a:buClr>
                <a:buSzPct val="9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（软件中断）</a:t>
              </a:r>
              <a:endPara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61448" name="Text Box 11"/>
            <p:cNvSpPr txBox="1"/>
            <p:nvPr/>
          </p:nvSpPr>
          <p:spPr>
            <a:xfrm>
              <a:off x="2496" y="3408"/>
              <a:ext cx="249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（</a:t>
              </a:r>
              <a:r>
                <a:rPr lang="zh-CN" altLang="en-US" sz="2400" i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执行指令所引起的）</a:t>
              </a:r>
              <a:endParaRPr lang="zh-CN" altLang="en-US" sz="2400" i="1" dirty="0"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3962400" y="6705600"/>
            <a:ext cx="609600" cy="152400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>
          <a:xfrm>
            <a:off x="381000" y="156845"/>
            <a:ext cx="8147050" cy="40513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相关概念:</a:t>
            </a:r>
            <a:r>
              <a:rPr lang="zh-CN" altLang="en-US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源、类型号、向量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381000" y="985203"/>
            <a:ext cx="8305800" cy="1210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algn="l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中断类型号：</a:t>
            </a:r>
            <a:r>
              <a:rPr lang="zh-CN" altLang="en-US" sz="2800" b="1" dirty="0">
                <a:solidFill>
                  <a:schemeClr val="tx1"/>
                </a:solidFill>
                <a:latin typeface="Arial Narrow" panose="020B0606020202030204" pitchFamily="34" charset="0"/>
                <a:sym typeface="+mn-ea"/>
              </a:rPr>
              <a:t>为区分不同中断源进行的编号</a:t>
            </a:r>
            <a:endParaRPr lang="zh-CN" altLang="en-US" sz="2800" b="1" dirty="0">
              <a:solidFill>
                <a:schemeClr val="tx1"/>
              </a:solidFill>
              <a:latin typeface="Arial Narrow" panose="020B0606020202030204" pitchFamily="34" charset="0"/>
              <a:sym typeface="+mn-ea"/>
            </a:endParaRPr>
          </a:p>
          <a:p>
            <a:pPr lvl="0" algn="l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zh-CN" altLang="en-US" sz="2800" b="1" dirty="0">
              <a:solidFill>
                <a:schemeClr val="tx1"/>
              </a:solidFill>
              <a:latin typeface="Arial Narrow" panose="020B0606020202030204" pitchFamily="34" charset="0"/>
              <a:sym typeface="+mn-ea"/>
            </a:endParaRPr>
          </a:p>
        </p:txBody>
      </p:sp>
      <p:pic>
        <p:nvPicPr>
          <p:cNvPr id="31749" name="图片 1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057400"/>
            <a:ext cx="8839200" cy="386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685800" y="3657600"/>
            <a:ext cx="2362200" cy="1981200"/>
          </a:xfrm>
          <a:prstGeom prst="roundRect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419600"/>
            <a:ext cx="11112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Arial" panose="020B0604020202020204" pitchFamily="34" charset="0"/>
              </a:rPr>
              <a:t>异常</a:t>
            </a:r>
            <a:endParaRPr lang="zh-CN" altLang="en-US" sz="3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char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ldLvl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0962" name="矩形 5"/>
          <p:cNvSpPr/>
          <p:nvPr/>
        </p:nvSpPr>
        <p:spPr>
          <a:xfrm>
            <a:off x="8316913" y="6488113"/>
            <a:ext cx="8604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fld id="{9A0DB2DC-4C9A-4742-B13C-FB6460FD3503}" type="slidenum">
              <a:rPr lang="en-US" altLang="zh-CN" sz="1800" dirty="0">
                <a:solidFill>
                  <a:srgbClr val="CDFFCD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</a:fld>
            <a:r>
              <a:rPr lang="en-US" altLang="zh-CN" sz="1800" dirty="0">
                <a:solidFill>
                  <a:srgbClr val="CDFFCD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/81</a:t>
            </a:r>
            <a:endParaRPr lang="zh-CN" altLang="en-US" sz="1800" b="0" dirty="0">
              <a:latin typeface="Comic Sans MS" panose="030F0702030302020204" pitchFamily="66" charset="0"/>
              <a:ea typeface="华文宋体" panose="02010600040101010101" pitchFamily="2" charset="-122"/>
            </a:endParaRPr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4800" y="-47625"/>
            <a:ext cx="9753600" cy="6953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6" name="Rectangle 4"/>
          <p:cNvSpPr/>
          <p:nvPr/>
        </p:nvSpPr>
        <p:spPr>
          <a:xfrm>
            <a:off x="250825" y="1196975"/>
            <a:ext cx="8893175" cy="5040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71500" indent="-5715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隶书" panose="02010509060101010101" pitchFamily="49" charset="-122"/>
              <a:buNone/>
            </a:pP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隶书" panose="02010509060101010101" pitchFamily="49" charset="-122"/>
              <a:buAutoNum type="ea1JpnChsDbPeriod"/>
            </a:pP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与外设两者的信号不兼容，在信号类型、功能定义、逻辑定义和时序关系上都不一致。如：信号类型有机械的、物理的、电信号等，信号形式有脉冲、模拟量或数字量等；</a:t>
            </a:r>
            <a:endParaRPr lang="zh-CN" altLang="en-US" sz="2800" b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隶书" panose="02010509060101010101" pitchFamily="49" charset="-122"/>
              <a:buAutoNum type="ea1JpnChsDbPeriod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两者的工作速度不匹配，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速度高，外设速度低 ；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20000"/>
              </a:lnSpc>
              <a:spcBef>
                <a:spcPct val="80000"/>
              </a:spcBef>
              <a:buClr>
                <a:schemeClr val="tx1"/>
              </a:buClr>
              <a:buFont typeface="隶书" panose="02010509060101010101" pitchFamily="49" charset="-122"/>
              <a:buAutoNum type="ea1JpnChsDbPeriod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若不通过接口，而由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直接对外设的操作实施控制，就会使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处于穷于应付与外设打交道之中，大大降低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的效率； 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80000"/>
              </a:lnSpc>
              <a:spcBef>
                <a:spcPct val="80000"/>
              </a:spcBef>
              <a:buClr>
                <a:schemeClr val="tx1"/>
              </a:buClr>
              <a:buFont typeface="隶书" panose="02010509060101010101" pitchFamily="49" charset="-122"/>
              <a:buAutoNum type="ea1JpnChsDbPeriod"/>
            </a:pPr>
            <a:r>
              <a:rPr lang="zh-CN" altLang="en-US" sz="2000" b="0" dirty="0">
                <a:solidFill>
                  <a:srgbClr val="000000"/>
                </a:solidFill>
                <a:latin typeface="黑体" panose="02010609060101010101" pitchFamily="49" charset="-122"/>
                <a:ea typeface="楷体_GB2312" panose="02010609030101010101" pitchFamily="49" charset="-122"/>
              </a:rPr>
              <a:t>数据传输方式不同，有并行、串行之分。</a:t>
            </a:r>
            <a:endParaRPr lang="zh-CN" altLang="en-US" sz="2000" b="0" dirty="0">
              <a:solidFill>
                <a:srgbClr val="000000"/>
              </a:solidFill>
              <a:latin typeface="黑体" panose="02010609060101010101" pitchFamily="49" charset="-122"/>
              <a:ea typeface="楷体_GB2312" panose="02010609030101010101" pitchFamily="49" charset="-122"/>
            </a:endParaRPr>
          </a:p>
          <a:p>
            <a:pPr marL="571500" indent="-571500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buFont typeface="隶书" panose="02010509060101010101" pitchFamily="49" charset="-122"/>
              <a:buAutoNum type="ea1JpnChsDbPeriod"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它们不能与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直接相连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必须经过中间电路再与系统相连</a:t>
            </a:r>
            <a:r>
              <a:rPr lang="en-US" altLang="zh-CN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这部分电路被称为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接口电路。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9523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95" y="2840355"/>
            <a:ext cx="4102735" cy="3709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2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94563" name="Rectangle 3"/>
          <p:cNvSpPr>
            <a:spLocks noGrp="1"/>
          </p:cNvSpPr>
          <p:nvPr/>
        </p:nvSpPr>
        <p:spPr>
          <a:xfrm>
            <a:off x="508000" y="331470"/>
            <a:ext cx="3651250" cy="34499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algn="l" eaLnBrk="1" hangingPunct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+mn-ea"/>
              </a:rPr>
              <a:t>中断向量：</a:t>
            </a:r>
            <a:r>
              <a:rPr lang="zh-CN" altLang="en-US" sz="2800" b="1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+mn-ea"/>
              </a:rPr>
              <a:t>中断向量即</a:t>
            </a:r>
            <a:r>
              <a:rPr lang="zh-CN" altLang="en-US" sz="2800" b="1" dirty="0">
                <a:solidFill>
                  <a:schemeClr val="accent2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+mn-ea"/>
              </a:rPr>
              <a:t>中断服务子程序的入口地址</a:t>
            </a:r>
            <a:r>
              <a:rPr lang="zh-CN" altLang="en-US" sz="2800" b="1" dirty="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sym typeface="+mn-ea"/>
              </a:rPr>
              <a:t>，也就是中断服务子程序的第一条指令在存储器中的存放地址。 </a:t>
            </a:r>
            <a:endParaRPr lang="zh-CN" altLang="en-US" sz="2800" b="1" dirty="0">
              <a:solidFill>
                <a:schemeClr val="tx1"/>
              </a:solidFill>
              <a:latin typeface="Arial Narrow" panose="020B0606020202030204" pitchFamily="34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3727450" y="547370"/>
            <a:ext cx="4752975" cy="6310313"/>
            <a:chOff x="2562" y="300"/>
            <a:chExt cx="2994" cy="3975"/>
          </a:xfrm>
        </p:grpSpPr>
        <p:sp>
          <p:nvSpPr>
            <p:cNvPr id="63492" name="Text Box 5"/>
            <p:cNvSpPr txBox="1"/>
            <p:nvPr/>
          </p:nvSpPr>
          <p:spPr>
            <a:xfrm>
              <a:off x="4332" y="3929"/>
              <a:ext cx="920" cy="34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 anchor="t"/>
            <a:lstStyle/>
            <a:p>
              <a:pPr algn="ctr"/>
              <a:r>
                <a:rPr lang="zh-CN" altLang="en-US" sz="2400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内 存</a:t>
              </a:r>
              <a:endParaRPr lang="zh-CN" altLang="en-US" sz="2400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3493" name="Text Box 6"/>
            <p:cNvSpPr txBox="1"/>
            <p:nvPr/>
          </p:nvSpPr>
          <p:spPr>
            <a:xfrm>
              <a:off x="4059" y="345"/>
              <a:ext cx="1497" cy="3475"/>
            </a:xfrm>
            <a:prstGeom prst="rect">
              <a:avLst/>
            </a:prstGeom>
            <a:solidFill>
              <a:srgbClr val="FFCC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 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……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  ……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  ……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MOV  R1, #0x60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MOV  R2, #0x10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000" dirty="0">
                  <a:latin typeface="Times New Roman" panose="02020603050405020304" pitchFamily="18" charset="0"/>
                </a:rPr>
                <a:t> ADD  R0, R1,R2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……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……</a:t>
              </a:r>
              <a:endParaRPr lang="en-US" altLang="zh-CN" sz="2000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……</a:t>
              </a:r>
              <a:r>
                <a:rPr lang="en-US" altLang="zh-CN" sz="2000" b="0" dirty="0">
                  <a:latin typeface="Times New Roman" panose="02020603050405020304" pitchFamily="18" charset="0"/>
                </a:rPr>
                <a:t> </a:t>
              </a:r>
              <a:endParaRPr lang="en-US" altLang="zh-CN" sz="20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3494" name="Text Box 7"/>
            <p:cNvSpPr txBox="1"/>
            <p:nvPr/>
          </p:nvSpPr>
          <p:spPr>
            <a:xfrm>
              <a:off x="3061" y="1569"/>
              <a:ext cx="836" cy="227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txBody>
            <a:bodyPr lIns="0" tIns="0" rIns="0" bIns="0" anchor="t"/>
            <a:lstStyle/>
            <a:p>
              <a:pPr algn="ctr"/>
              <a:r>
                <a:rPr lang="en-US" altLang="zh-CN" sz="2200" dirty="0">
                  <a:solidFill>
                    <a:srgbClr val="FFFF99"/>
                  </a:solidFill>
                  <a:latin typeface="Times New Roman" panose="02020603050405020304" pitchFamily="18" charset="0"/>
                </a:rPr>
                <a:t>0053H</a:t>
              </a:r>
              <a:endParaRPr lang="en-US" altLang="zh-CN" sz="2000" dirty="0">
                <a:solidFill>
                  <a:srgbClr val="FF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495" name="Line 8"/>
            <p:cNvSpPr/>
            <p:nvPr/>
          </p:nvSpPr>
          <p:spPr>
            <a:xfrm>
              <a:off x="3832" y="1660"/>
              <a:ext cx="207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496" name="Rectangle 9"/>
            <p:cNvSpPr/>
            <p:nvPr/>
          </p:nvSpPr>
          <p:spPr>
            <a:xfrm>
              <a:off x="4059" y="2612"/>
              <a:ext cx="1497" cy="409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497" name="Rectangle 10"/>
            <p:cNvSpPr/>
            <p:nvPr/>
          </p:nvSpPr>
          <p:spPr>
            <a:xfrm>
              <a:off x="4240" y="2680"/>
              <a:ext cx="11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Comic Sans MS" panose="030F0702030302020204" pitchFamily="66" charset="0"/>
                  <a:ea typeface="黑体" panose="02010609060101010101" pitchFamily="49" charset="-122"/>
                </a:rPr>
                <a:t>打印机子程序</a:t>
              </a:r>
              <a:endPara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63498" name="Text Box 11"/>
            <p:cNvSpPr txBox="1"/>
            <p:nvPr/>
          </p:nvSpPr>
          <p:spPr>
            <a:xfrm>
              <a:off x="3061" y="2567"/>
              <a:ext cx="836" cy="227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txBody>
            <a:bodyPr lIns="0" tIns="0" rIns="0" bIns="0" anchor="t"/>
            <a:lstStyle/>
            <a:p>
              <a:pPr algn="ctr"/>
              <a:r>
                <a:rPr lang="en-US" altLang="zh-CN" sz="2200" dirty="0">
                  <a:solidFill>
                    <a:srgbClr val="FFFF99"/>
                  </a:solidFill>
                  <a:latin typeface="Times New Roman" panose="02020603050405020304" pitchFamily="18" charset="0"/>
                </a:rPr>
                <a:t>0FFFH</a:t>
              </a:r>
              <a:endParaRPr lang="en-US" altLang="zh-CN" sz="2000" dirty="0">
                <a:solidFill>
                  <a:srgbClr val="FF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499" name="Line 12"/>
            <p:cNvSpPr/>
            <p:nvPr/>
          </p:nvSpPr>
          <p:spPr>
            <a:xfrm>
              <a:off x="3832" y="2658"/>
              <a:ext cx="207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0" name="Rectangle 13"/>
            <p:cNvSpPr/>
            <p:nvPr/>
          </p:nvSpPr>
          <p:spPr>
            <a:xfrm>
              <a:off x="4059" y="345"/>
              <a:ext cx="1497" cy="409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1" name="Rectangle 14"/>
            <p:cNvSpPr/>
            <p:nvPr/>
          </p:nvSpPr>
          <p:spPr>
            <a:xfrm>
              <a:off x="4240" y="413"/>
              <a:ext cx="11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Comic Sans MS" panose="030F0702030302020204" pitchFamily="66" charset="0"/>
                  <a:ea typeface="黑体" panose="02010609060101010101" pitchFamily="49" charset="-122"/>
                </a:rPr>
                <a:t>中断向量表</a:t>
              </a:r>
              <a:endPara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63502" name="Text Box 15"/>
            <p:cNvSpPr txBox="1"/>
            <p:nvPr/>
          </p:nvSpPr>
          <p:spPr>
            <a:xfrm>
              <a:off x="3061" y="300"/>
              <a:ext cx="836" cy="227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txBody>
            <a:bodyPr lIns="0" tIns="0" rIns="0" bIns="0" anchor="t"/>
            <a:lstStyle/>
            <a:p>
              <a:pPr algn="ctr"/>
              <a:r>
                <a:rPr lang="en-US" altLang="zh-CN" sz="2200" dirty="0">
                  <a:solidFill>
                    <a:srgbClr val="FFFF99"/>
                  </a:solidFill>
                  <a:latin typeface="Times New Roman" panose="02020603050405020304" pitchFamily="18" charset="0"/>
                </a:rPr>
                <a:t>0000H</a:t>
              </a:r>
              <a:endParaRPr lang="en-US" altLang="zh-CN" sz="2000" dirty="0">
                <a:solidFill>
                  <a:srgbClr val="FF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03" name="Line 16"/>
            <p:cNvSpPr/>
            <p:nvPr/>
          </p:nvSpPr>
          <p:spPr>
            <a:xfrm>
              <a:off x="3832" y="391"/>
              <a:ext cx="207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04" name="Rectangle 17"/>
            <p:cNvSpPr/>
            <p:nvPr/>
          </p:nvSpPr>
          <p:spPr>
            <a:xfrm>
              <a:off x="4059" y="3021"/>
              <a:ext cx="1497" cy="409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5" name="Rectangle 18"/>
            <p:cNvSpPr/>
            <p:nvPr/>
          </p:nvSpPr>
          <p:spPr>
            <a:xfrm>
              <a:off x="4240" y="3089"/>
              <a:ext cx="117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Comic Sans MS" panose="030F0702030302020204" pitchFamily="66" charset="0"/>
                  <a:ea typeface="黑体" panose="02010609060101010101" pitchFamily="49" charset="-122"/>
                </a:rPr>
                <a:t>  键盘子程序</a:t>
              </a:r>
              <a:endPara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63506" name="Rectangle 19"/>
            <p:cNvSpPr/>
            <p:nvPr/>
          </p:nvSpPr>
          <p:spPr>
            <a:xfrm>
              <a:off x="4603" y="3429"/>
              <a:ext cx="4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en-US" altLang="zh-CN" sz="2800" dirty="0">
                  <a:latin typeface="Comic Sans MS" panose="030F0702030302020204" pitchFamily="66" charset="0"/>
                </a:rPr>
                <a:t>……</a:t>
              </a:r>
              <a:endParaRPr lang="zh-CN" altLang="en-US" sz="28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63507" name="AutoShape 20"/>
            <p:cNvSpPr/>
            <p:nvPr/>
          </p:nvSpPr>
          <p:spPr>
            <a:xfrm>
              <a:off x="2562" y="2068"/>
              <a:ext cx="1270" cy="318"/>
            </a:xfrm>
            <a:prstGeom prst="wedgeEllipseCallout">
              <a:avLst>
                <a:gd name="adj1" fmla="val 34958"/>
                <a:gd name="adj2" fmla="val 108491"/>
              </a:avLst>
            </a:prstGeom>
            <a:solidFill>
              <a:srgbClr val="99CC00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Comic Sans MS" panose="030F0702030302020204" pitchFamily="66" charset="0"/>
                  <a:ea typeface="黑体" panose="02010609060101010101" pitchFamily="49" charset="-122"/>
                </a:rPr>
                <a:t>中断向量</a:t>
              </a:r>
              <a:endPara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  <p:sp>
          <p:nvSpPr>
            <p:cNvPr id="63508" name="Text Box 21"/>
            <p:cNvSpPr txBox="1"/>
            <p:nvPr/>
          </p:nvSpPr>
          <p:spPr>
            <a:xfrm>
              <a:off x="3061" y="2976"/>
              <a:ext cx="836" cy="227"/>
            </a:xfrm>
            <a:prstGeom prst="rect">
              <a:avLst/>
            </a:prstGeom>
            <a:solidFill>
              <a:srgbClr val="FF0000"/>
            </a:solidFill>
            <a:ln w="25400">
              <a:noFill/>
            </a:ln>
          </p:spPr>
          <p:txBody>
            <a:bodyPr lIns="0" tIns="0" rIns="0" bIns="0" anchor="t"/>
            <a:lstStyle/>
            <a:p>
              <a:pPr algn="ctr"/>
              <a:r>
                <a:rPr lang="en-US" altLang="zh-CN" sz="2200" dirty="0">
                  <a:solidFill>
                    <a:srgbClr val="FFFF99"/>
                  </a:solidFill>
                  <a:latin typeface="Times New Roman" panose="02020603050405020304" pitchFamily="18" charset="0"/>
                </a:rPr>
                <a:t>10E2H</a:t>
              </a:r>
              <a:endParaRPr lang="en-US" altLang="zh-CN" sz="2000" dirty="0">
                <a:solidFill>
                  <a:srgbClr val="FF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09" name="Line 22"/>
            <p:cNvSpPr/>
            <p:nvPr/>
          </p:nvSpPr>
          <p:spPr>
            <a:xfrm>
              <a:off x="3832" y="3067"/>
              <a:ext cx="207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3510" name="AutoShape 23"/>
            <p:cNvSpPr/>
            <p:nvPr/>
          </p:nvSpPr>
          <p:spPr>
            <a:xfrm>
              <a:off x="2562" y="3339"/>
              <a:ext cx="1270" cy="318"/>
            </a:xfrm>
            <a:prstGeom prst="wedgeEllipseCallout">
              <a:avLst>
                <a:gd name="adj1" fmla="val 32125"/>
                <a:gd name="adj2" fmla="val -101574"/>
              </a:avLst>
            </a:prstGeom>
            <a:solidFill>
              <a:srgbClr val="99CC00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algn="ctr">
                <a:buClr>
                  <a:schemeClr val="tx1"/>
                </a:buClr>
                <a:buFont typeface="Arial" panose="020B0604020202020204" pitchFamily="34" charset="0"/>
                <a:buNone/>
              </a:pPr>
              <a:r>
                <a:rPr lang="zh-CN" altLang="en-US" sz="2000" dirty="0">
                  <a:latin typeface="Comic Sans MS" panose="030F0702030302020204" pitchFamily="66" charset="0"/>
                  <a:ea typeface="黑体" panose="02010609060101010101" pitchFamily="49" charset="-122"/>
                </a:rPr>
                <a:t>中断向量</a:t>
              </a:r>
              <a:endPara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457200" y="4191000"/>
            <a:ext cx="1524000" cy="228600"/>
            <a:chOff x="576" y="1728"/>
            <a:chExt cx="960" cy="144"/>
          </a:xfrm>
        </p:grpSpPr>
        <p:sp>
          <p:nvSpPr>
            <p:cNvPr id="28689" name="Text Box 3"/>
            <p:cNvSpPr txBox="1"/>
            <p:nvPr/>
          </p:nvSpPr>
          <p:spPr>
            <a:xfrm>
              <a:off x="576" y="1728"/>
              <a:ext cx="720" cy="144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r"/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10150H</a:t>
              </a:r>
              <a:endPara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0" name="Line 4"/>
            <p:cNvSpPr/>
            <p:nvPr/>
          </p:nvSpPr>
          <p:spPr>
            <a:xfrm flipV="1">
              <a:off x="1347" y="1824"/>
              <a:ext cx="189" cy="5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790533" name="Text Box 5"/>
          <p:cNvSpPr txBox="1"/>
          <p:nvPr/>
        </p:nvSpPr>
        <p:spPr>
          <a:xfrm>
            <a:off x="1981200" y="3352800"/>
            <a:ext cx="2382838" cy="3429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tIns="0" rIns="0" bIns="0"/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  、、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  、、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MOV  R1,   0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ADD    R1,   R2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MOV  [ 20H ], R1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、、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、、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、、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 algn="ctr"/>
            <a:r>
              <a:rPr lang="zh-CN" altLang="en-US" sz="2000" b="1" dirty="0">
                <a:latin typeface="Arial" panose="020B0604020202020204" pitchFamily="34" charset="0"/>
              </a:rPr>
              <a:t>、、</a:t>
            </a:r>
            <a:r>
              <a:rPr lang="zh-CN" altLang="en-US" b="1" dirty="0">
                <a:latin typeface="Arial" panose="020B0604020202020204" pitchFamily="34" charset="0"/>
              </a:rPr>
              <a:t> </a:t>
            </a:r>
            <a:endParaRPr lang="zh-CN" altLang="en-US" b="1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PUSH  R1</a:t>
            </a:r>
            <a:endParaRPr lang="en-US" altLang="zh-CN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zh-CN" b="1" dirty="0">
                <a:latin typeface="Arial" panose="020B0604020202020204" pitchFamily="34" charset="0"/>
              </a:rPr>
              <a:t>     </a:t>
            </a:r>
            <a:r>
              <a:rPr lang="zh-CN" altLang="en-US" sz="2000" b="1" dirty="0">
                <a:latin typeface="Arial" panose="020B0604020202020204" pitchFamily="34" charset="0"/>
              </a:rPr>
              <a:t>、、</a:t>
            </a:r>
            <a:endParaRPr lang="zh-CN" altLang="en-US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b="1" dirty="0">
                <a:latin typeface="Arial" panose="020B0604020202020204" pitchFamily="34" charset="0"/>
              </a:rPr>
              <a:t>     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4343400" y="3276600"/>
            <a:ext cx="4038600" cy="1524000"/>
            <a:chOff x="2736" y="1968"/>
            <a:chExt cx="2544" cy="960"/>
          </a:xfrm>
        </p:grpSpPr>
        <p:sp>
          <p:nvSpPr>
            <p:cNvPr id="28687" name="Line 7"/>
            <p:cNvSpPr/>
            <p:nvPr/>
          </p:nvSpPr>
          <p:spPr>
            <a:xfrm flipH="1" flipV="1">
              <a:off x="2736" y="2448"/>
              <a:ext cx="384" cy="0"/>
            </a:xfrm>
            <a:prstGeom prst="line">
              <a:avLst/>
            </a:prstGeom>
            <a:ln w="60325" cap="flat" cmpd="sng">
              <a:solidFill>
                <a:srgbClr val="0070C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688" name="Text Box 8"/>
            <p:cNvSpPr txBox="1"/>
            <p:nvPr/>
          </p:nvSpPr>
          <p:spPr>
            <a:xfrm>
              <a:off x="3120" y="1968"/>
              <a:ext cx="2160" cy="96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 CPU</a:t>
              </a:r>
              <a:r>
                <a:rPr lang="zh-CN" altLang="zh-CN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在执行此指令时，</a:t>
              </a:r>
              <a:endPara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  <a:p>
              <a:r>
                <a:rPr lang="zh-CN" altLang="en-US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某中断源发申请中断</a:t>
              </a:r>
              <a:r>
                <a:rPr lang="en-US" altLang="zh-CN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;</a:t>
              </a:r>
              <a:endPara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   CPU</a:t>
              </a:r>
              <a:r>
                <a:rPr lang="zh-CN" altLang="zh-CN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在执行完该指令后，</a:t>
              </a:r>
              <a:endParaRPr lang="zh-CN" altLang="zh-CN" sz="2400" b="1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  <a:p>
              <a:r>
                <a:rPr lang="zh-CN" altLang="zh-CN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转去执行中断子程</a:t>
              </a:r>
              <a:r>
                <a:rPr lang="zh-CN" altLang="en-US" sz="2400" b="1" dirty="0">
                  <a:solidFill>
                    <a:srgbClr val="0070C0"/>
                  </a:solidFill>
                  <a:latin typeface="Arial" panose="020B0604020202020204" pitchFamily="34" charset="0"/>
                </a:rPr>
                <a:t>序</a:t>
              </a:r>
              <a:endParaRPr lang="zh-CN" altLang="en-US" sz="2400" b="1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90537" name="Text Box 9"/>
          <p:cNvSpPr txBox="1"/>
          <p:nvPr/>
        </p:nvSpPr>
        <p:spPr>
          <a:xfrm>
            <a:off x="685800" y="4572000"/>
            <a:ext cx="1066800" cy="4572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/>
          <a:p>
            <a:pPr algn="ctr"/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断点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Rectangle 10"/>
          <p:cNvSpPr>
            <a:spLocks noGrp="1" noRot="1"/>
          </p:cNvSpPr>
          <p:nvPr>
            <p:ph type="title"/>
          </p:nvPr>
        </p:nvSpPr>
        <p:spPr>
          <a:xfrm>
            <a:off x="326390" y="161925"/>
            <a:ext cx="8303895" cy="44767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相关概念: 断点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、现场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713740"/>
            <a:ext cx="7924800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断点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：指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执行的现行程序（主程序）被中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断时的下一条指令的地址；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现场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：指执行中断服务程序前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的运行状态，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内部各寄存器值</a:t>
            </a:r>
            <a:r>
              <a:rPr lang="zh-CN" altLang="en-US" sz="2800" b="1" dirty="0">
                <a:latin typeface="Arial" panose="020B0604020202020204" pitchFamily="34" charset="0"/>
              </a:rPr>
              <a:t>等；</a:t>
            </a:r>
            <a:endParaRPr lang="zh-CN" altLang="en-US" sz="28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1200" y="3886200"/>
            <a:ext cx="2362200" cy="304800"/>
          </a:xfrm>
          <a:prstGeom prst="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1200" y="4191000"/>
            <a:ext cx="2362200" cy="30480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箭头连接符 16"/>
          <p:cNvCxnSpPr>
            <a:endCxn id="13" idx="3"/>
          </p:cNvCxnSpPr>
          <p:nvPr/>
        </p:nvCxnSpPr>
        <p:spPr>
          <a:xfrm flipH="1" flipV="1">
            <a:off x="4343400" y="4343400"/>
            <a:ext cx="914400" cy="9144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8"/>
          <p:cNvSpPr txBox="1"/>
          <p:nvPr/>
        </p:nvSpPr>
        <p:spPr>
          <a:xfrm>
            <a:off x="4953000" y="5257800"/>
            <a:ext cx="3429000" cy="1143000"/>
          </a:xfrm>
          <a:prstGeom prst="rect">
            <a:avLst/>
          </a:prstGeom>
          <a:noFill/>
          <a:ln w="25400">
            <a:noFill/>
          </a:ln>
        </p:spPr>
        <p:txBody>
          <a:bodyPr lIns="0" tIns="0" rIns="0" bIns="0"/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  CPU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执行完中断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服务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子程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序后返回这里继续执行主程序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左箭头 21">
            <a:hlinkClick r:id="rId1" action="ppaction://hlinksldjump"/>
          </p:cNvPr>
          <p:cNvSpPr/>
          <p:nvPr/>
        </p:nvSpPr>
        <p:spPr>
          <a:xfrm>
            <a:off x="8382000" y="6400800"/>
            <a:ext cx="762000" cy="457200"/>
          </a:xfrm>
          <a:prstGeom prst="leftArrow">
            <a:avLst>
              <a:gd name="adj1" fmla="val 55714"/>
              <a:gd name="adj2" fmla="val 78572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 extrusionH="101600" prstMaterial="dk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9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3" grpId="0" animBg="1"/>
      <p:bldP spid="790537" grpId="0"/>
      <p:bldP spid="11" grpId="0" build="p"/>
      <p:bldP spid="12" grpId="0" animBg="1"/>
      <p:bldP spid="13" grpId="0" animBg="1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381000" y="697230"/>
            <a:ext cx="8686800" cy="3265170"/>
          </a:xfrm>
          <a:prstGeom prst="rect">
            <a:avLst/>
          </a:prstGeom>
          <a:solidFill>
            <a:srgbClr val="3C8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相关概念: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中断嵌套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697675-2891-40A7-8752-691750EED075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/ 75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638300" y="922338"/>
            <a:ext cx="3505200" cy="1479550"/>
            <a:chOff x="1152" y="1248"/>
            <a:chExt cx="2208" cy="932"/>
          </a:xfrm>
        </p:grpSpPr>
        <p:sp>
          <p:nvSpPr>
            <p:cNvPr id="29727" name="Text Box 3"/>
            <p:cNvSpPr txBox="1"/>
            <p:nvPr/>
          </p:nvSpPr>
          <p:spPr>
            <a:xfrm>
              <a:off x="1152" y="1248"/>
              <a:ext cx="2208" cy="37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CPU</a:t>
              </a: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执行流程</a:t>
              </a:r>
              <a:endPara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28" name="Line 4"/>
            <p:cNvSpPr/>
            <p:nvPr/>
          </p:nvSpPr>
          <p:spPr>
            <a:xfrm>
              <a:off x="2196" y="1505"/>
              <a:ext cx="1" cy="675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5"/>
          <p:cNvGrpSpPr/>
          <p:nvPr/>
        </p:nvGrpSpPr>
        <p:grpSpPr>
          <a:xfrm>
            <a:off x="3311525" y="1619250"/>
            <a:ext cx="3627438" cy="804863"/>
            <a:chOff x="2178" y="1632"/>
            <a:chExt cx="2285" cy="480"/>
          </a:xfrm>
        </p:grpSpPr>
        <p:sp>
          <p:nvSpPr>
            <p:cNvPr id="29724" name="Text Box 6"/>
            <p:cNvSpPr txBox="1"/>
            <p:nvPr/>
          </p:nvSpPr>
          <p:spPr>
            <a:xfrm>
              <a:off x="2784" y="1632"/>
              <a:ext cx="1679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中断服务程序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29725" name="Line 7"/>
            <p:cNvSpPr/>
            <p:nvPr/>
          </p:nvSpPr>
          <p:spPr>
            <a:xfrm flipV="1">
              <a:off x="2178" y="1881"/>
              <a:ext cx="871" cy="221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6" name="Line 8"/>
            <p:cNvSpPr/>
            <p:nvPr/>
          </p:nvSpPr>
          <p:spPr>
            <a:xfrm>
              <a:off x="3072" y="1872"/>
              <a:ext cx="0" cy="24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9"/>
          <p:cNvGrpSpPr/>
          <p:nvPr/>
        </p:nvGrpSpPr>
        <p:grpSpPr>
          <a:xfrm>
            <a:off x="401638" y="1409700"/>
            <a:ext cx="2854325" cy="865188"/>
            <a:chOff x="283" y="1500"/>
            <a:chExt cx="1798" cy="545"/>
          </a:xfrm>
        </p:grpSpPr>
        <p:sp>
          <p:nvSpPr>
            <p:cNvPr id="29722" name="Line 10"/>
            <p:cNvSpPr/>
            <p:nvPr/>
          </p:nvSpPr>
          <p:spPr>
            <a:xfrm>
              <a:off x="1147" y="1740"/>
              <a:ext cx="934" cy="305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9723" name="Text Box 11"/>
            <p:cNvSpPr txBox="1"/>
            <p:nvPr/>
          </p:nvSpPr>
          <p:spPr>
            <a:xfrm>
              <a:off x="283" y="1500"/>
              <a:ext cx="1541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非预料事件</a:t>
              </a:r>
              <a:r>
                <a:rPr lang="en-US" altLang="zh-CN" sz="2400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1</a:t>
              </a:r>
              <a:endParaRPr lang="en-US" altLang="zh-CN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800600" y="2024063"/>
            <a:ext cx="3946525" cy="1208087"/>
            <a:chOff x="3082" y="2004"/>
            <a:chExt cx="2486" cy="716"/>
          </a:xfrm>
        </p:grpSpPr>
        <p:sp>
          <p:nvSpPr>
            <p:cNvPr id="29718" name="Line 13"/>
            <p:cNvSpPr/>
            <p:nvPr/>
          </p:nvSpPr>
          <p:spPr>
            <a:xfrm flipV="1">
              <a:off x="3091" y="2004"/>
              <a:ext cx="880" cy="271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9" name="Line 14"/>
            <p:cNvSpPr/>
            <p:nvPr/>
          </p:nvSpPr>
          <p:spPr>
            <a:xfrm>
              <a:off x="3989" y="2004"/>
              <a:ext cx="0" cy="71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0" name="Line 15"/>
            <p:cNvSpPr/>
            <p:nvPr/>
          </p:nvSpPr>
          <p:spPr>
            <a:xfrm flipH="1" flipV="1">
              <a:off x="3082" y="2303"/>
              <a:ext cx="880" cy="404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1" name="Text Box 16"/>
            <p:cNvSpPr txBox="1"/>
            <p:nvPr/>
          </p:nvSpPr>
          <p:spPr>
            <a:xfrm>
              <a:off x="4015" y="2304"/>
              <a:ext cx="1553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中断服务程序</a:t>
              </a:r>
              <a:r>
                <a:rPr lang="en-US" altLang="zh-CN" sz="2400" b="1" dirty="0">
                  <a:solidFill>
                    <a:srgbClr val="FFFF00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2</a:t>
              </a:r>
              <a:endParaRPr lang="en-US" altLang="zh-CN" sz="2800" b="1" dirty="0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960438" y="2511425"/>
            <a:ext cx="3760787" cy="1400175"/>
            <a:chOff x="672" y="2130"/>
            <a:chExt cx="2369" cy="1074"/>
          </a:xfrm>
        </p:grpSpPr>
        <p:sp>
          <p:nvSpPr>
            <p:cNvPr id="29716" name="Text Box 18"/>
            <p:cNvSpPr txBox="1"/>
            <p:nvPr/>
          </p:nvSpPr>
          <p:spPr>
            <a:xfrm>
              <a:off x="672" y="2897"/>
              <a:ext cx="1486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/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非预料事件</a:t>
              </a:r>
              <a:r>
                <a:rPr lang="en-US" altLang="zh-CN" sz="2400" b="1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  <a:endParaRPr lang="en-US" altLang="zh-CN" b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17" name="Line 19"/>
            <p:cNvSpPr/>
            <p:nvPr/>
          </p:nvSpPr>
          <p:spPr>
            <a:xfrm flipV="1">
              <a:off x="1920" y="2130"/>
              <a:ext cx="1121" cy="708"/>
            </a:xfrm>
            <a:prstGeom prst="line">
              <a:avLst/>
            </a:prstGeom>
            <a:ln w="25400" cap="flat" cmpd="sng">
              <a:solidFill>
                <a:srgbClr val="FFFF00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25" name="Line 20"/>
          <p:cNvSpPr/>
          <p:nvPr/>
        </p:nvSpPr>
        <p:spPr>
          <a:xfrm>
            <a:off x="3370263" y="2522538"/>
            <a:ext cx="0" cy="11430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Group 22"/>
          <p:cNvGrpSpPr/>
          <p:nvPr/>
        </p:nvGrpSpPr>
        <p:grpSpPr>
          <a:xfrm>
            <a:off x="3379788" y="2444750"/>
            <a:ext cx="1433512" cy="569913"/>
            <a:chOff x="2169" y="2089"/>
            <a:chExt cx="903" cy="359"/>
          </a:xfrm>
        </p:grpSpPr>
        <p:sp>
          <p:nvSpPr>
            <p:cNvPr id="29714" name="Line 23"/>
            <p:cNvSpPr/>
            <p:nvPr/>
          </p:nvSpPr>
          <p:spPr>
            <a:xfrm flipH="1" flipV="1">
              <a:off x="2169" y="2089"/>
              <a:ext cx="871" cy="33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5" name="Line 24"/>
            <p:cNvSpPr/>
            <p:nvPr/>
          </p:nvSpPr>
          <p:spPr>
            <a:xfrm>
              <a:off x="3072" y="2160"/>
              <a:ext cx="0" cy="28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9" name="Rectangle 26"/>
          <p:cNvSpPr/>
          <p:nvPr/>
        </p:nvSpPr>
        <p:spPr>
          <a:xfrm>
            <a:off x="412750" y="4341813"/>
            <a:ext cx="8397875" cy="2095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中断嵌套的条件：</a:t>
            </a:r>
            <a:endParaRPr lang="zh-CN" altLang="en-US" sz="28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）中断服务子程序</a:t>
            </a: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执行过程中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允许中断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）新到来的中断应比原中断的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优先级高</a:t>
            </a:r>
            <a:r>
              <a:rPr lang="zh-CN" altLang="en-US" sz="2400" b="1" dirty="0">
                <a:latin typeface="Arial" panose="020B0604020202020204" pitchFamily="34" charset="0"/>
                <a:ea typeface="楷体_GB2312" panose="02010609030101010101" pitchFamily="49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1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注：为保护主程序及各级中断服务程序的数据不被破坏，所有中断服务程序均应进行</a:t>
            </a: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保护及恢复操作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2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2"/>
          <p:cNvSpPr txBox="1">
            <a:spLocks noGrp="1"/>
          </p:cNvSpPr>
          <p:nvPr>
            <p:ph type="sldNum" sz="quarter" idx="4"/>
          </p:nvPr>
        </p:nvSpPr>
        <p:spPr>
          <a:xfrm>
            <a:off x="3886200" y="6553200"/>
            <a:ext cx="609600" cy="152400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23555" name="Rectangle 2"/>
          <p:cNvSpPr>
            <a:spLocks noGrp="1" noRot="1"/>
          </p:cNvSpPr>
          <p:nvPr>
            <p:ph type="title"/>
          </p:nvPr>
        </p:nvSpPr>
        <p:spPr>
          <a:xfrm>
            <a:off x="533400" y="76200"/>
            <a:ext cx="6881813" cy="636588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中断传输方式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2" name="Group 72"/>
          <p:cNvGrpSpPr/>
          <p:nvPr/>
        </p:nvGrpSpPr>
        <p:grpSpPr>
          <a:xfrm>
            <a:off x="2932113" y="5202238"/>
            <a:ext cx="1250950" cy="963612"/>
            <a:chOff x="2195" y="2446"/>
            <a:chExt cx="788" cy="607"/>
          </a:xfrm>
        </p:grpSpPr>
        <p:sp>
          <p:nvSpPr>
            <p:cNvPr id="23627" name="Text Box 8"/>
            <p:cNvSpPr txBox="1"/>
            <p:nvPr/>
          </p:nvSpPr>
          <p:spPr>
            <a:xfrm>
              <a:off x="2195" y="2446"/>
              <a:ext cx="788" cy="53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zh-CN" altLang="en-US" sz="2000" dirty="0">
                  <a:latin typeface="Comic Sans MS" panose="030F0702030302020204" pitchFamily="66" charset="0"/>
                </a:rPr>
                <a:t>中断请求触发器</a:t>
              </a:r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28" name="Text Box 9"/>
            <p:cNvSpPr txBox="1"/>
            <p:nvPr/>
          </p:nvSpPr>
          <p:spPr>
            <a:xfrm>
              <a:off x="2203" y="2740"/>
              <a:ext cx="124" cy="14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Q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29" name="Text Box 10"/>
            <p:cNvSpPr txBox="1"/>
            <p:nvPr/>
          </p:nvSpPr>
          <p:spPr>
            <a:xfrm>
              <a:off x="2534" y="2811"/>
              <a:ext cx="123" cy="14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dirty="0">
                  <a:latin typeface="Comic Sans MS" panose="030F0702030302020204" pitchFamily="66" charset="0"/>
                </a:rPr>
                <a:t>R</a:t>
              </a:r>
              <a:endParaRPr lang="en-US" altLang="zh-CN" dirty="0">
                <a:latin typeface="Comic Sans MS" panose="030F0702030302020204" pitchFamily="66" charset="0"/>
              </a:endParaRPr>
            </a:p>
          </p:txBody>
        </p:sp>
        <p:sp>
          <p:nvSpPr>
            <p:cNvPr id="23630" name="Text Box 11"/>
            <p:cNvSpPr txBox="1"/>
            <p:nvPr/>
          </p:nvSpPr>
          <p:spPr>
            <a:xfrm>
              <a:off x="2854" y="2749"/>
              <a:ext cx="124" cy="14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D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31" name="AutoShape 12"/>
            <p:cNvSpPr/>
            <p:nvPr/>
          </p:nvSpPr>
          <p:spPr>
            <a:xfrm rot="-5400000" flipH="1">
              <a:off x="2920" y="2613"/>
              <a:ext cx="69" cy="44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32" name="AutoShape 13"/>
            <p:cNvSpPr/>
            <p:nvPr/>
          </p:nvSpPr>
          <p:spPr>
            <a:xfrm>
              <a:off x="2551" y="2992"/>
              <a:ext cx="64" cy="61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6577" name="Text Box 17"/>
          <p:cNvSpPr txBox="1"/>
          <p:nvPr/>
        </p:nvSpPr>
        <p:spPr>
          <a:xfrm>
            <a:off x="3303588" y="2760663"/>
            <a:ext cx="1189037" cy="52546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>
              <a:lnSpc>
                <a:spcPct val="96000"/>
              </a:lnSpc>
            </a:pPr>
            <a:r>
              <a:rPr lang="zh-CN" altLang="en-US" sz="2000" dirty="0">
                <a:latin typeface="Comic Sans MS" panose="030F0702030302020204" pitchFamily="66" charset="0"/>
              </a:rPr>
              <a:t>数据缓冲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3" name="Group 89"/>
          <p:cNvGrpSpPr/>
          <p:nvPr/>
        </p:nvGrpSpPr>
        <p:grpSpPr bwMode="auto">
          <a:xfrm>
            <a:off x="1808131" y="2503503"/>
            <a:ext cx="1076325" cy="1509713"/>
            <a:chOff x="1487" y="746"/>
            <a:chExt cx="678" cy="951"/>
          </a:xfrm>
          <a:solidFill>
            <a:schemeClr val="bg1"/>
          </a:solidFill>
        </p:grpSpPr>
        <p:sp>
          <p:nvSpPr>
            <p:cNvPr id="17483" name="Text Box 16"/>
            <p:cNvSpPr txBox="1">
              <a:spLocks noChangeArrowheads="1"/>
            </p:cNvSpPr>
            <p:nvPr/>
          </p:nvSpPr>
          <p:spPr bwMode="auto">
            <a:xfrm>
              <a:off x="1487" y="746"/>
              <a:ext cx="678" cy="29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端口译码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84" name="Text Box 18"/>
            <p:cNvSpPr txBox="1">
              <a:spLocks noChangeArrowheads="1"/>
            </p:cNvSpPr>
            <p:nvPr/>
          </p:nvSpPr>
          <p:spPr bwMode="auto">
            <a:xfrm>
              <a:off x="1487" y="1404"/>
              <a:ext cx="677" cy="293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</a:ln>
          </p:spPr>
          <p:txBody>
            <a:bodyPr lIns="0" tIns="0" rIns="0" bIns="0"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端口译码</a:t>
              </a: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579" name="Text Box 19"/>
          <p:cNvSpPr txBox="1"/>
          <p:nvPr/>
        </p:nvSpPr>
        <p:spPr>
          <a:xfrm>
            <a:off x="3403600" y="3544888"/>
            <a:ext cx="1103313" cy="452437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>
              <a:lnSpc>
                <a:spcPct val="96000"/>
              </a:lnSpc>
            </a:pPr>
            <a:r>
              <a:rPr lang="zh-CN" altLang="en-US" sz="2000" dirty="0">
                <a:latin typeface="Comic Sans MS" panose="030F0702030302020204" pitchFamily="66" charset="0"/>
              </a:rPr>
              <a:t>控制端口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4" name="Group 83"/>
          <p:cNvGrpSpPr/>
          <p:nvPr/>
        </p:nvGrpSpPr>
        <p:grpSpPr>
          <a:xfrm>
            <a:off x="2968625" y="3213100"/>
            <a:ext cx="425450" cy="465138"/>
            <a:chOff x="2218" y="1193"/>
            <a:chExt cx="268" cy="293"/>
          </a:xfrm>
        </p:grpSpPr>
        <p:sp>
          <p:nvSpPr>
            <p:cNvPr id="23625" name="Line 20"/>
            <p:cNvSpPr/>
            <p:nvPr/>
          </p:nvSpPr>
          <p:spPr>
            <a:xfrm>
              <a:off x="2227" y="1193"/>
              <a:ext cx="0" cy="2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6" name="Line 21"/>
            <p:cNvSpPr/>
            <p:nvPr/>
          </p:nvSpPr>
          <p:spPr>
            <a:xfrm>
              <a:off x="2218" y="1486"/>
              <a:ext cx="2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</p:grpSp>
      <p:grpSp>
        <p:nvGrpSpPr>
          <p:cNvPr id="5" name="Group 81"/>
          <p:cNvGrpSpPr/>
          <p:nvPr/>
        </p:nvGrpSpPr>
        <p:grpSpPr>
          <a:xfrm>
            <a:off x="2889250" y="4379913"/>
            <a:ext cx="1298575" cy="712787"/>
            <a:chOff x="2168" y="1928"/>
            <a:chExt cx="818" cy="449"/>
          </a:xfrm>
        </p:grpSpPr>
        <p:sp>
          <p:nvSpPr>
            <p:cNvPr id="23621" name="Text Box 32"/>
            <p:cNvSpPr txBox="1"/>
            <p:nvPr/>
          </p:nvSpPr>
          <p:spPr>
            <a:xfrm>
              <a:off x="2168" y="1928"/>
              <a:ext cx="814" cy="449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zh-CN" altLang="en-US" sz="2000" dirty="0">
                  <a:latin typeface="Comic Sans MS" panose="030F0702030302020204" pitchFamily="66" charset="0"/>
                </a:rPr>
                <a:t>中断屏蔽触发器</a:t>
              </a:r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22" name="Text Box 33"/>
            <p:cNvSpPr txBox="1"/>
            <p:nvPr/>
          </p:nvSpPr>
          <p:spPr>
            <a:xfrm>
              <a:off x="2194" y="2196"/>
              <a:ext cx="124" cy="14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Q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23" name="Text Box 34"/>
            <p:cNvSpPr txBox="1"/>
            <p:nvPr/>
          </p:nvSpPr>
          <p:spPr>
            <a:xfrm>
              <a:off x="2862" y="2196"/>
              <a:ext cx="124" cy="14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D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24" name="AutoShape 35"/>
            <p:cNvSpPr/>
            <p:nvPr/>
          </p:nvSpPr>
          <p:spPr>
            <a:xfrm rot="-5400000" flipH="1">
              <a:off x="2920" y="2095"/>
              <a:ext cx="69" cy="44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" name="Group 84"/>
          <p:cNvGrpSpPr/>
          <p:nvPr/>
        </p:nvGrpSpPr>
        <p:grpSpPr>
          <a:xfrm>
            <a:off x="4171950" y="3800475"/>
            <a:ext cx="598488" cy="1157288"/>
            <a:chOff x="2976" y="1563"/>
            <a:chExt cx="377" cy="729"/>
          </a:xfrm>
        </p:grpSpPr>
        <p:sp>
          <p:nvSpPr>
            <p:cNvPr id="23618" name="Line 39"/>
            <p:cNvSpPr/>
            <p:nvPr/>
          </p:nvSpPr>
          <p:spPr>
            <a:xfrm flipV="1">
              <a:off x="3189" y="1564"/>
              <a:ext cx="1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9" name="Line 40"/>
            <p:cNvSpPr/>
            <p:nvPr/>
          </p:nvSpPr>
          <p:spPr>
            <a:xfrm>
              <a:off x="3335" y="1563"/>
              <a:ext cx="0" cy="7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0" name="Line 41"/>
            <p:cNvSpPr/>
            <p:nvPr/>
          </p:nvSpPr>
          <p:spPr>
            <a:xfrm flipH="1" flipV="1">
              <a:off x="2976" y="2291"/>
              <a:ext cx="36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</p:grpSp>
      <p:grpSp>
        <p:nvGrpSpPr>
          <p:cNvPr id="7" name="Group 73"/>
          <p:cNvGrpSpPr/>
          <p:nvPr/>
        </p:nvGrpSpPr>
        <p:grpSpPr>
          <a:xfrm>
            <a:off x="4194175" y="5797550"/>
            <a:ext cx="625475" cy="395288"/>
            <a:chOff x="2990" y="2758"/>
            <a:chExt cx="394" cy="249"/>
          </a:xfrm>
        </p:grpSpPr>
        <p:sp>
          <p:nvSpPr>
            <p:cNvPr id="23615" name="Text Box 7"/>
            <p:cNvSpPr txBox="1"/>
            <p:nvPr/>
          </p:nvSpPr>
          <p:spPr>
            <a:xfrm>
              <a:off x="3062" y="2831"/>
              <a:ext cx="322" cy="17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+5V</a:t>
              </a:r>
              <a:endPara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616" name="Line 42"/>
            <p:cNvSpPr/>
            <p:nvPr/>
          </p:nvSpPr>
          <p:spPr>
            <a:xfrm>
              <a:off x="2990" y="2787"/>
              <a:ext cx="121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7" name="AutoShape 44"/>
            <p:cNvSpPr/>
            <p:nvPr/>
          </p:nvSpPr>
          <p:spPr>
            <a:xfrm>
              <a:off x="3093" y="2758"/>
              <a:ext cx="54" cy="70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" name="Group 76"/>
          <p:cNvGrpSpPr/>
          <p:nvPr/>
        </p:nvGrpSpPr>
        <p:grpSpPr>
          <a:xfrm>
            <a:off x="1231900" y="4803775"/>
            <a:ext cx="1687513" cy="941388"/>
            <a:chOff x="1124" y="2195"/>
            <a:chExt cx="1063" cy="593"/>
          </a:xfrm>
        </p:grpSpPr>
        <p:sp>
          <p:nvSpPr>
            <p:cNvPr id="23610" name="AutoShape 14"/>
            <p:cNvSpPr/>
            <p:nvPr/>
          </p:nvSpPr>
          <p:spPr>
            <a:xfrm flipH="1">
              <a:off x="1629" y="2195"/>
              <a:ext cx="160" cy="193"/>
            </a:xfrm>
            <a:prstGeom prst="flowChartDelay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11" name="Line 45"/>
            <p:cNvSpPr/>
            <p:nvPr/>
          </p:nvSpPr>
          <p:spPr>
            <a:xfrm flipH="1">
              <a:off x="1966" y="2786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2" name="Line 46"/>
            <p:cNvSpPr/>
            <p:nvPr/>
          </p:nvSpPr>
          <p:spPr>
            <a:xfrm flipV="1">
              <a:off x="1966" y="2347"/>
              <a:ext cx="0" cy="4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3" name="Line 47"/>
            <p:cNvSpPr/>
            <p:nvPr/>
          </p:nvSpPr>
          <p:spPr>
            <a:xfrm flipH="1">
              <a:off x="1798" y="2337"/>
              <a:ext cx="1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4" name="Line 48"/>
            <p:cNvSpPr/>
            <p:nvPr/>
          </p:nvSpPr>
          <p:spPr>
            <a:xfrm flipH="1">
              <a:off x="1124" y="2290"/>
              <a:ext cx="5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</p:grpSp>
      <p:grpSp>
        <p:nvGrpSpPr>
          <p:cNvPr id="9" name="Group 86"/>
          <p:cNvGrpSpPr/>
          <p:nvPr/>
        </p:nvGrpSpPr>
        <p:grpSpPr>
          <a:xfrm>
            <a:off x="479425" y="4060825"/>
            <a:ext cx="3965575" cy="682625"/>
            <a:chOff x="650" y="1686"/>
            <a:chExt cx="2498" cy="430"/>
          </a:xfrm>
        </p:grpSpPr>
        <p:sp>
          <p:nvSpPr>
            <p:cNvPr id="23603" name="Text Box 15"/>
            <p:cNvSpPr txBox="1"/>
            <p:nvPr/>
          </p:nvSpPr>
          <p:spPr>
            <a:xfrm>
              <a:off x="650" y="1775"/>
              <a:ext cx="309" cy="173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lstStyle/>
            <a:p>
              <a:pPr algn="r">
                <a:lnSpc>
                  <a:spcPct val="96000"/>
                </a:lnSpc>
              </a:pPr>
              <a:r>
                <a:rPr lang="en-US" altLang="zh-CN" sz="2000" dirty="0">
                  <a:latin typeface="Comic Sans MS" panose="030F0702030302020204" pitchFamily="66" charset="0"/>
                </a:rPr>
                <a:t>WR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04" name="Line 30"/>
            <p:cNvSpPr/>
            <p:nvPr/>
          </p:nvSpPr>
          <p:spPr>
            <a:xfrm>
              <a:off x="1139" y="1848"/>
              <a:ext cx="200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5" name="Line 31"/>
            <p:cNvSpPr/>
            <p:nvPr/>
          </p:nvSpPr>
          <p:spPr>
            <a:xfrm flipV="1">
              <a:off x="2840" y="1686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3606" name="Line 36"/>
            <p:cNvSpPr/>
            <p:nvPr/>
          </p:nvSpPr>
          <p:spPr>
            <a:xfrm>
              <a:off x="3148" y="1857"/>
              <a:ext cx="0" cy="25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7" name="Line 37"/>
            <p:cNvSpPr/>
            <p:nvPr/>
          </p:nvSpPr>
          <p:spPr>
            <a:xfrm flipH="1">
              <a:off x="2989" y="2114"/>
              <a:ext cx="15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3608" name="AutoShape 38"/>
            <p:cNvSpPr/>
            <p:nvPr/>
          </p:nvSpPr>
          <p:spPr>
            <a:xfrm>
              <a:off x="2822" y="1817"/>
              <a:ext cx="35" cy="43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609" name="Line 49"/>
            <p:cNvSpPr/>
            <p:nvPr/>
          </p:nvSpPr>
          <p:spPr>
            <a:xfrm>
              <a:off x="695" y="1760"/>
              <a:ext cx="26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" name="Group 90"/>
          <p:cNvGrpSpPr/>
          <p:nvPr/>
        </p:nvGrpSpPr>
        <p:grpSpPr>
          <a:xfrm>
            <a:off x="2874963" y="2852738"/>
            <a:ext cx="539750" cy="1096962"/>
            <a:chOff x="2159" y="966"/>
            <a:chExt cx="340" cy="691"/>
          </a:xfrm>
        </p:grpSpPr>
        <p:sp>
          <p:nvSpPr>
            <p:cNvPr id="23599" name="Line 27"/>
            <p:cNvSpPr/>
            <p:nvPr/>
          </p:nvSpPr>
          <p:spPr>
            <a:xfrm flipV="1">
              <a:off x="2161" y="1624"/>
              <a:ext cx="27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3600" name="Line 50"/>
            <p:cNvSpPr/>
            <p:nvPr/>
          </p:nvSpPr>
          <p:spPr>
            <a:xfrm>
              <a:off x="2159" y="994"/>
              <a:ext cx="19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3601" name="AutoShape 53"/>
            <p:cNvSpPr/>
            <p:nvPr/>
          </p:nvSpPr>
          <p:spPr>
            <a:xfrm>
              <a:off x="2370" y="966"/>
              <a:ext cx="63" cy="61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23602" name="AutoShape 54"/>
            <p:cNvSpPr/>
            <p:nvPr/>
          </p:nvSpPr>
          <p:spPr>
            <a:xfrm>
              <a:off x="2427" y="1605"/>
              <a:ext cx="72" cy="52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" name="Group 82"/>
          <p:cNvGrpSpPr/>
          <p:nvPr/>
        </p:nvGrpSpPr>
        <p:grpSpPr>
          <a:xfrm>
            <a:off x="2289175" y="4865688"/>
            <a:ext cx="630238" cy="84137"/>
            <a:chOff x="1790" y="2234"/>
            <a:chExt cx="397" cy="53"/>
          </a:xfrm>
        </p:grpSpPr>
        <p:sp>
          <p:nvSpPr>
            <p:cNvPr id="23597" name="Line 43"/>
            <p:cNvSpPr/>
            <p:nvPr/>
          </p:nvSpPr>
          <p:spPr>
            <a:xfrm flipH="1">
              <a:off x="1843" y="2263"/>
              <a:ext cx="3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8" name="AutoShape 55"/>
            <p:cNvSpPr/>
            <p:nvPr/>
          </p:nvSpPr>
          <p:spPr>
            <a:xfrm>
              <a:off x="1790" y="2234"/>
              <a:ext cx="72" cy="53"/>
            </a:xfrm>
            <a:prstGeom prst="flowChartConnector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6619" name="Text Box 59"/>
          <p:cNvSpPr txBox="1"/>
          <p:nvPr/>
        </p:nvSpPr>
        <p:spPr>
          <a:xfrm>
            <a:off x="5170488" y="2847975"/>
            <a:ext cx="585787" cy="30686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algn="ctr">
              <a:lnSpc>
                <a:spcPct val="96000"/>
              </a:lnSpc>
            </a:pPr>
            <a:endParaRPr lang="en-US" altLang="zh-CN" sz="2000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外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algn="ctr"/>
            <a:endParaRPr lang="zh-CN" altLang="en-US" dirty="0">
              <a:latin typeface="Comic Sans MS" panose="030F0702030302020204" pitchFamily="66" charset="0"/>
            </a:endParaRPr>
          </a:p>
          <a:p>
            <a:pPr algn="ctr"/>
            <a:endParaRPr lang="zh-CN" altLang="en-US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设</a:t>
            </a:r>
            <a:endParaRPr lang="zh-CN" altLang="en-US" sz="3200" dirty="0">
              <a:latin typeface="Comic Sans MS" panose="030F0702030302020204" pitchFamily="66" charset="0"/>
            </a:endParaRPr>
          </a:p>
          <a:p>
            <a:pPr algn="ctr">
              <a:lnSpc>
                <a:spcPct val="96000"/>
              </a:lnSpc>
            </a:pPr>
            <a:endParaRPr lang="zh-CN" altLang="en-US" sz="2000" dirty="0">
              <a:latin typeface="Comic Sans MS" panose="030F0702030302020204" pitchFamily="66" charset="0"/>
            </a:endParaRPr>
          </a:p>
          <a:p>
            <a:pPr algn="ctr">
              <a:lnSpc>
                <a:spcPct val="96000"/>
              </a:lnSpc>
            </a:pPr>
            <a:endParaRPr lang="en-US" altLang="zh-CN" sz="2000" dirty="0">
              <a:latin typeface="Comic Sans MS" panose="030F0702030302020204" pitchFamily="66" charset="0"/>
            </a:endParaRPr>
          </a:p>
        </p:txBody>
      </p:sp>
      <p:grpSp>
        <p:nvGrpSpPr>
          <p:cNvPr id="12" name="Group 75"/>
          <p:cNvGrpSpPr/>
          <p:nvPr/>
        </p:nvGrpSpPr>
        <p:grpSpPr>
          <a:xfrm>
            <a:off x="4167188" y="5130800"/>
            <a:ext cx="990600" cy="377825"/>
            <a:chOff x="2973" y="2401"/>
            <a:chExt cx="624" cy="238"/>
          </a:xfrm>
        </p:grpSpPr>
        <p:sp>
          <p:nvSpPr>
            <p:cNvPr id="23595" name="Line 61"/>
            <p:cNvSpPr/>
            <p:nvPr/>
          </p:nvSpPr>
          <p:spPr>
            <a:xfrm flipH="1">
              <a:off x="2974" y="2630"/>
              <a:ext cx="623" cy="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3596" name="Rectangle 65"/>
            <p:cNvSpPr/>
            <p:nvPr/>
          </p:nvSpPr>
          <p:spPr>
            <a:xfrm>
              <a:off x="2973" y="2401"/>
              <a:ext cx="601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READY</a:t>
              </a:r>
              <a:endParaRPr lang="en-US" altLang="zh-CN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4492625" y="2638425"/>
            <a:ext cx="681038" cy="523875"/>
            <a:chOff x="3178" y="831"/>
            <a:chExt cx="429" cy="330"/>
          </a:xfrm>
        </p:grpSpPr>
        <p:sp>
          <p:nvSpPr>
            <p:cNvPr id="23593" name="AutoShape 60"/>
            <p:cNvSpPr/>
            <p:nvPr/>
          </p:nvSpPr>
          <p:spPr>
            <a:xfrm>
              <a:off x="3178" y="1055"/>
              <a:ext cx="429" cy="106"/>
            </a:xfrm>
            <a:prstGeom prst="leftRightArrow">
              <a:avLst>
                <a:gd name="adj1" fmla="val 50000"/>
                <a:gd name="adj2" fmla="val 50645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94" name="Rectangle 66"/>
            <p:cNvSpPr/>
            <p:nvPr/>
          </p:nvSpPr>
          <p:spPr>
            <a:xfrm>
              <a:off x="3228" y="831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panose="030F0702030302020204" pitchFamily="66" charset="0"/>
                </a:rPr>
                <a:t>DB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 88"/>
          <p:cNvGrpSpPr/>
          <p:nvPr/>
        </p:nvGrpSpPr>
        <p:grpSpPr>
          <a:xfrm>
            <a:off x="536575" y="2616200"/>
            <a:ext cx="1257300" cy="1273175"/>
            <a:chOff x="686" y="776"/>
            <a:chExt cx="792" cy="802"/>
          </a:xfrm>
        </p:grpSpPr>
        <p:sp>
          <p:nvSpPr>
            <p:cNvPr id="23586" name="AutoShape 22"/>
            <p:cNvSpPr/>
            <p:nvPr/>
          </p:nvSpPr>
          <p:spPr>
            <a:xfrm>
              <a:off x="1044" y="838"/>
              <a:ext cx="434" cy="130"/>
            </a:xfrm>
            <a:prstGeom prst="rightArrow">
              <a:avLst>
                <a:gd name="adj1" fmla="val 49629"/>
                <a:gd name="adj2" fmla="val 5871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87" name="Line 23"/>
            <p:cNvSpPr/>
            <p:nvPr/>
          </p:nvSpPr>
          <p:spPr>
            <a:xfrm>
              <a:off x="1285" y="934"/>
              <a:ext cx="0" cy="6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8" name="Line 24"/>
            <p:cNvSpPr/>
            <p:nvPr/>
          </p:nvSpPr>
          <p:spPr>
            <a:xfrm>
              <a:off x="1343" y="934"/>
              <a:ext cx="0" cy="6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9" name="AutoShape 25"/>
            <p:cNvSpPr/>
            <p:nvPr/>
          </p:nvSpPr>
          <p:spPr>
            <a:xfrm>
              <a:off x="1280" y="1475"/>
              <a:ext cx="198" cy="103"/>
            </a:xfrm>
            <a:prstGeom prst="rightArrow">
              <a:avLst>
                <a:gd name="adj1" fmla="val 49629"/>
                <a:gd name="adj2" fmla="val 33809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90" name="Text Box 28"/>
            <p:cNvSpPr txBox="1"/>
            <p:nvPr/>
          </p:nvSpPr>
          <p:spPr>
            <a:xfrm>
              <a:off x="1301" y="892"/>
              <a:ext cx="38" cy="9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/>
            <a:lstStyle/>
            <a:p>
              <a:endParaRPr lang="zh-CN" altLang="zh-CN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91" name="Text Box 29"/>
            <p:cNvSpPr txBox="1"/>
            <p:nvPr/>
          </p:nvSpPr>
          <p:spPr>
            <a:xfrm>
              <a:off x="1307" y="1436"/>
              <a:ext cx="32" cy="9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/>
            <a:lstStyle/>
            <a:p>
              <a:endParaRPr lang="zh-CN" altLang="zh-CN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92" name="Rectangle 68"/>
            <p:cNvSpPr/>
            <p:nvPr/>
          </p:nvSpPr>
          <p:spPr>
            <a:xfrm>
              <a:off x="686" y="776"/>
              <a:ext cx="33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panose="030F0702030302020204" pitchFamily="66" charset="0"/>
                </a:rPr>
                <a:t>AB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15" name="Group 70"/>
          <p:cNvGrpSpPr/>
          <p:nvPr/>
        </p:nvGrpSpPr>
        <p:grpSpPr>
          <a:xfrm>
            <a:off x="565150" y="3052763"/>
            <a:ext cx="2728913" cy="396875"/>
            <a:chOff x="704" y="1051"/>
            <a:chExt cx="1719" cy="250"/>
          </a:xfrm>
        </p:grpSpPr>
        <p:sp>
          <p:nvSpPr>
            <p:cNvPr id="23584" name="AutoShape 26"/>
            <p:cNvSpPr/>
            <p:nvPr/>
          </p:nvSpPr>
          <p:spPr>
            <a:xfrm>
              <a:off x="1084" y="1120"/>
              <a:ext cx="1339" cy="95"/>
            </a:xfrm>
            <a:prstGeom prst="leftRightArrow">
              <a:avLst>
                <a:gd name="adj1" fmla="val 50000"/>
                <a:gd name="adj2" fmla="val 176379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585" name="Rectangle 69"/>
            <p:cNvSpPr/>
            <p:nvPr/>
          </p:nvSpPr>
          <p:spPr>
            <a:xfrm>
              <a:off x="704" y="1051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Comic Sans MS" panose="030F0702030302020204" pitchFamily="66" charset="0"/>
                </a:rPr>
                <a:t>DB</a:t>
              </a:r>
              <a:endParaRPr lang="en-US" altLang="zh-CN" sz="20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6637" name="Rectangle 77"/>
          <p:cNvSpPr/>
          <p:nvPr/>
        </p:nvSpPr>
        <p:spPr>
          <a:xfrm>
            <a:off x="452438" y="4841875"/>
            <a:ext cx="8667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INTR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grpSp>
        <p:nvGrpSpPr>
          <p:cNvPr id="16" name="Group 80"/>
          <p:cNvGrpSpPr/>
          <p:nvPr/>
        </p:nvGrpSpPr>
        <p:grpSpPr>
          <a:xfrm>
            <a:off x="376238" y="6129338"/>
            <a:ext cx="3179762" cy="423862"/>
            <a:chOff x="585" y="3030"/>
            <a:chExt cx="2003" cy="267"/>
          </a:xfrm>
        </p:grpSpPr>
        <p:sp>
          <p:nvSpPr>
            <p:cNvPr id="23579" name="Line 57"/>
            <p:cNvSpPr/>
            <p:nvPr/>
          </p:nvSpPr>
          <p:spPr>
            <a:xfrm flipV="1">
              <a:off x="1179" y="3121"/>
              <a:ext cx="140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0" name="Line 58"/>
            <p:cNvSpPr/>
            <p:nvPr/>
          </p:nvSpPr>
          <p:spPr>
            <a:xfrm flipV="1">
              <a:off x="2583" y="3030"/>
              <a:ext cx="1" cy="1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grpSp>
          <p:nvGrpSpPr>
            <p:cNvPr id="23581" name="Group 79"/>
            <p:cNvGrpSpPr/>
            <p:nvPr/>
          </p:nvGrpSpPr>
          <p:grpSpPr>
            <a:xfrm>
              <a:off x="585" y="3033"/>
              <a:ext cx="562" cy="264"/>
              <a:chOff x="576" y="2997"/>
              <a:chExt cx="562" cy="264"/>
            </a:xfrm>
          </p:grpSpPr>
          <p:sp>
            <p:nvSpPr>
              <p:cNvPr id="23582" name="Line 56"/>
              <p:cNvSpPr/>
              <p:nvPr/>
            </p:nvSpPr>
            <p:spPr>
              <a:xfrm flipH="1">
                <a:off x="667" y="2997"/>
                <a:ext cx="38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3" name="Rectangle 78"/>
              <p:cNvSpPr/>
              <p:nvPr/>
            </p:nvSpPr>
            <p:spPr>
              <a:xfrm>
                <a:off x="576" y="3011"/>
                <a:ext cx="56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INTA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66652" name="Rectangle 92"/>
          <p:cNvSpPr/>
          <p:nvPr/>
        </p:nvSpPr>
        <p:spPr>
          <a:xfrm>
            <a:off x="533400" y="1524000"/>
            <a:ext cx="79692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接口避免了</a:t>
            </a:r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CPU 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反复低效率的查询，适用于</a:t>
            </a:r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CPU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任务繁忙而数据传送不太频繁的系统中。</a:t>
            </a:r>
            <a:endParaRPr lang="zh-CN" altLang="en-US"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653" name="Rectangle 93"/>
          <p:cNvSpPr/>
          <p:nvPr/>
        </p:nvSpPr>
        <p:spPr>
          <a:xfrm>
            <a:off x="533400" y="685800"/>
            <a:ext cx="796861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Comic Sans MS" panose="030F0702030302020204" pitchFamily="66" charset="0"/>
              </a:rPr>
              <a:t>外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设应具有必要的联络握手信号（如</a:t>
            </a:r>
            <a:r>
              <a:rPr lang="en-US" altLang="zh-CN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READY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）作为</a:t>
            </a:r>
            <a:r>
              <a:rPr lang="zh-CN" altLang="en-US" sz="2400" b="1" dirty="0">
                <a:solidFill>
                  <a:srgbClr val="E2801E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中断请求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信号；</a:t>
            </a:r>
            <a:endParaRPr lang="zh-CN" altLang="en-US"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6654" name="Rectangle 94"/>
          <p:cNvSpPr/>
          <p:nvPr/>
        </p:nvSpPr>
        <p:spPr>
          <a:xfrm>
            <a:off x="6026785" y="2808288"/>
            <a:ext cx="3200400" cy="298608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mic Sans MS" panose="030F0702030302020204" pitchFamily="66" charset="0"/>
              </a:rPr>
              <a:t>中断可被响应的条件：</a:t>
            </a:r>
            <a:endParaRPr lang="zh-CN" altLang="en-US" sz="24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Comic Sans MS" panose="030F0702030302020204" pitchFamily="66" charset="0"/>
              </a:rPr>
              <a:t>中断请求触发器置位；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Comic Sans MS" panose="030F0702030302020204" pitchFamily="66" charset="0"/>
              </a:rPr>
              <a:t>中断屏蔽触发器清零；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mic Sans MS" panose="030F0702030302020204" pitchFamily="66" charset="0"/>
              </a:rPr>
              <a:t>CPU</a:t>
            </a:r>
            <a:r>
              <a:rPr lang="zh-CN" altLang="en-US" sz="2000" b="1" dirty="0">
                <a:latin typeface="Comic Sans MS" panose="030F0702030302020204" pitchFamily="66" charset="0"/>
              </a:rPr>
              <a:t>内部开放中断；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mic Sans MS" panose="030F0702030302020204" pitchFamily="66" charset="0"/>
              </a:rPr>
              <a:t>CPU</a:t>
            </a:r>
            <a:r>
              <a:rPr lang="zh-CN" altLang="en-US" sz="2000" b="1" dirty="0">
                <a:latin typeface="Comic Sans MS" panose="030F0702030302020204" pitchFamily="66" charset="0"/>
              </a:rPr>
              <a:t>未处理更高级中断；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mic Sans MS" panose="030F0702030302020204" pitchFamily="66" charset="0"/>
              </a:rPr>
              <a:t>CPU</a:t>
            </a:r>
            <a:r>
              <a:rPr lang="zh-CN" altLang="en-US" sz="2000" b="1" dirty="0">
                <a:latin typeface="Comic Sans MS" panose="030F0702030302020204" pitchFamily="66" charset="0"/>
              </a:rPr>
              <a:t>现行指令执行完；</a:t>
            </a:r>
            <a:r>
              <a:rPr lang="zh-CN" altLang="en-US" sz="2400" b="1" dirty="0">
                <a:latin typeface="Comic Sans MS" panose="030F0702030302020204" pitchFamily="66" charset="0"/>
              </a:rPr>
              <a:t> </a:t>
            </a:r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84" name="Text Box 82"/>
          <p:cNvSpPr txBox="1"/>
          <p:nvPr/>
        </p:nvSpPr>
        <p:spPr>
          <a:xfrm>
            <a:off x="1519238" y="4852988"/>
            <a:ext cx="357187" cy="1631950"/>
          </a:xfrm>
          <a:prstGeom prst="rect">
            <a:avLst/>
          </a:prstGeom>
          <a:solidFill>
            <a:srgbClr val="FFC000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/>
            <a:r>
              <a:rPr lang="zh-CN" altLang="en-US" sz="2000" dirty="0">
                <a:latin typeface="Comic Sans MS" panose="030F0702030302020204" pitchFamily="66" charset="0"/>
              </a:rPr>
              <a:t>优先级排队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24" name="AutoShape 60"/>
          <p:cNvSpPr/>
          <p:nvPr/>
        </p:nvSpPr>
        <p:spPr>
          <a:xfrm>
            <a:off x="4489450" y="2994025"/>
            <a:ext cx="681355" cy="168275"/>
          </a:xfrm>
          <a:prstGeom prst="leftRightArrow">
            <a:avLst>
              <a:gd name="adj1" fmla="val 50000"/>
              <a:gd name="adj2" fmla="val 50645"/>
            </a:avLst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Line 61"/>
          <p:cNvSpPr/>
          <p:nvPr/>
        </p:nvSpPr>
        <p:spPr>
          <a:xfrm flipH="1">
            <a:off x="4167505" y="5469255"/>
            <a:ext cx="989330" cy="1460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30" name="矩形 29"/>
          <p:cNvSpPr/>
          <p:nvPr/>
        </p:nvSpPr>
        <p:spPr>
          <a:xfrm>
            <a:off x="1992630" y="4780280"/>
            <a:ext cx="674370" cy="422275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80"/>
          <p:cNvGrpSpPr/>
          <p:nvPr/>
        </p:nvGrpSpPr>
        <p:grpSpPr>
          <a:xfrm>
            <a:off x="1319213" y="6129338"/>
            <a:ext cx="2236787" cy="174625"/>
            <a:chOff x="1179" y="3030"/>
            <a:chExt cx="1409" cy="110"/>
          </a:xfrm>
        </p:grpSpPr>
        <p:sp>
          <p:nvSpPr>
            <p:cNvPr id="32" name="Line 57"/>
            <p:cNvSpPr/>
            <p:nvPr>
              <p:custDataLst>
                <p:tags r:id="rId1"/>
              </p:custDataLst>
            </p:nvPr>
          </p:nvSpPr>
          <p:spPr>
            <a:xfrm flipV="1">
              <a:off x="1179" y="3121"/>
              <a:ext cx="1409" cy="0"/>
            </a:xfrm>
            <a:prstGeom prst="line">
              <a:avLst/>
            </a:prstGeom>
            <a:ln w="38100" cap="flat" cmpd="sng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Line 58"/>
            <p:cNvSpPr/>
            <p:nvPr>
              <p:custDataLst>
                <p:tags r:id="rId2"/>
              </p:custDataLst>
            </p:nvPr>
          </p:nvSpPr>
          <p:spPr>
            <a:xfrm flipV="1">
              <a:off x="2583" y="3030"/>
              <a:ext cx="1" cy="110"/>
            </a:xfrm>
            <a:prstGeom prst="line">
              <a:avLst/>
            </a:prstGeom>
            <a:ln w="38100" cap="flat" cmpd="sng">
              <a:solidFill>
                <a:srgbClr val="0070C0"/>
              </a:solidFill>
              <a:prstDash val="solid"/>
              <a:headEnd type="none" w="med" len="med"/>
              <a:tailEnd type="none" w="sm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6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6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6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6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6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7" grpId="0" bldLvl="0" animBg="1"/>
      <p:bldP spid="66579" grpId="0" bldLvl="0" animBg="1"/>
      <p:bldP spid="66619" grpId="0" bldLvl="0" animBg="1"/>
      <p:bldP spid="66637" grpId="0"/>
      <p:bldP spid="66652" grpId="0"/>
      <p:bldP spid="66653" grpId="0"/>
      <p:bldP spid="66654" grpId="0" build="p"/>
      <p:bldP spid="84" grpId="0" bldLvl="0" animBg="1"/>
      <p:bldP spid="24" grpId="0" animBg="1"/>
      <p:bldP spid="24" grpId="1" animBg="1"/>
      <p:bldP spid="30" grpId="0" bldLvl="0" animBg="1"/>
      <p:bldP spid="3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0753A4-3AB4-4574-96A4-46C225847FF6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4753" name="Rectangle 2"/>
          <p:cNvSpPr>
            <a:spLocks noGrp="1" noRot="1"/>
          </p:cNvSpPr>
          <p:nvPr/>
        </p:nvSpPr>
        <p:spPr>
          <a:xfrm>
            <a:off x="333375" y="-39687"/>
            <a:ext cx="8810625" cy="7683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1D41D5"/>
                </a:solidFill>
              </a:rPr>
              <a:t>中断优先级的判决</a:t>
            </a:r>
            <a:endParaRPr lang="zh-CN" altLang="en-US" sz="3200" b="1" dirty="0">
              <a:solidFill>
                <a:srgbClr val="1D41D5"/>
              </a:solidFill>
            </a:endParaRPr>
          </a:p>
        </p:txBody>
      </p:sp>
      <p:sp>
        <p:nvSpPr>
          <p:cNvPr id="76803" name="Rectangle 3"/>
          <p:cNvSpPr>
            <a:spLocks noGrp="1"/>
          </p:cNvSpPr>
          <p:nvPr/>
        </p:nvSpPr>
        <p:spPr>
          <a:xfrm>
            <a:off x="681355" y="914400"/>
            <a:ext cx="8048625" cy="14046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AutoNum type="ea1JpnChsDbPeriod"/>
              <a:defRPr sz="2800" b="1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24205" indent="-444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Comic Sans MS" panose="030F0702030302020204" pitchFamily="66" charset="0"/>
              <a:buAutoNum type="arabicPeriod"/>
              <a:defRPr sz="2800" b="1">
                <a:solidFill>
                  <a:srgbClr val="F2F2F2"/>
                </a:solidFill>
                <a:latin typeface="华文宋体" panose="02010600040101010101" pitchFamily="2" charset="-122"/>
                <a:ea typeface="+mn-ea"/>
              </a:defRPr>
            </a:lvl2pPr>
            <a:lvl3pPr marL="9004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隶书" panose="02010509060101010101" pitchFamily="49" charset="-122"/>
              <a:buAutoNum type="circleNumDbPlain"/>
              <a:defRPr sz="2400" b="1">
                <a:solidFill>
                  <a:srgbClr val="F2F2F2"/>
                </a:solidFill>
                <a:latin typeface="Times New Roman" panose="02020603050405020304" pitchFamily="18" charset="0"/>
                <a:ea typeface="+mn-ea"/>
              </a:defRPr>
            </a:lvl3pPr>
            <a:lvl4pPr marL="108140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rgbClr val="F2F2F2"/>
                </a:solidFill>
                <a:latin typeface="Times New Roman" panose="02020603050405020304" pitchFamily="18" charset="0"/>
                <a:ea typeface="+mn-ea"/>
              </a:defRPr>
            </a:lvl4pPr>
            <a:lvl5pPr marL="82550" indent="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5pPr>
            <a:lvl6pPr marL="5397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6pPr>
            <a:lvl7pPr marL="9969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7pPr>
            <a:lvl8pPr marL="14541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8pPr>
            <a:lvl9pPr marL="19113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marL="0" indent="7112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一个系统中可能有很多外设，而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可能只有有限的中断请求引脚。在可能有多个外设同时发出中断请求信号的系统中，应该设置外设的优先级判断机制。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9625" y="2319020"/>
            <a:ext cx="19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r>
              <a:rPr lang="zh-CN" altLang="en-US" sz="2000" b="1"/>
              <a:t>、软件查询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871855" y="3707765"/>
            <a:ext cx="19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zh-CN" altLang="en-US" sz="2000" b="1"/>
              <a:t>、硬件排序</a:t>
            </a:r>
            <a:endParaRPr lang="zh-CN" altLang="en-US" sz="2000" b="1"/>
          </a:p>
        </p:txBody>
      </p:sp>
      <p:sp>
        <p:nvSpPr>
          <p:cNvPr id="6" name="Rectangle 6"/>
          <p:cNvSpPr/>
          <p:nvPr/>
        </p:nvSpPr>
        <p:spPr>
          <a:xfrm>
            <a:off x="732155" y="2717800"/>
            <a:ext cx="789178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0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简单易修改，先查询的优先级别就高。但占用</a:t>
            </a:r>
            <a:r>
              <a:rPr lang="en-US" altLang="zh-CN" sz="20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时间，且中断源较多时响应慢。</a:t>
            </a:r>
            <a:endParaRPr lang="zh-CN" altLang="en-US" sz="2000" dirty="0">
              <a:solidFill>
                <a:schemeClr val="tx2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0895" y="4153535"/>
            <a:ext cx="74301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</a:t>
            </a:r>
            <a:r>
              <a:rPr lang="zh-CN" altLang="en-US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中断响应速度快，</a:t>
            </a:r>
            <a:r>
              <a:rPr lang="en-US" altLang="zh-CN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CPU</a:t>
            </a:r>
            <a:r>
              <a:rPr lang="zh-CN" altLang="en-US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利用率高；但成本高，且硬件一旦确定后中断源的优先级别不可更改。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8055" y="5020310"/>
            <a:ext cx="49555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ct val="80000"/>
              </a:spcBef>
              <a:buClr>
                <a:schemeClr val="hlink"/>
              </a:buClr>
            </a:pPr>
            <a:r>
              <a:rPr lang="en-US" altLang="zh-CN" sz="2000" b="1" dirty="0">
                <a:solidFill>
                  <a:schemeClr val="tx1"/>
                </a:solidFill>
                <a:latin typeface="Comic Sans MS" panose="030F0702030302020204" pitchFamily="66" charset="0"/>
                <a:sym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Comic Sans MS" panose="030F0702030302020204" pitchFamily="66" charset="0"/>
                <a:sym typeface="+mn-ea"/>
              </a:rPr>
              <a:t>、可编程中断管理芯片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+mn-ea"/>
              </a:rPr>
              <a:t>（如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702030302020204" pitchFamily="66" charset="0"/>
                <a:sym typeface="+mn-ea"/>
              </a:rPr>
              <a:t>Intel8259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pitchFamily="66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9835" y="5539105"/>
            <a:ext cx="3954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结合了软件判优和硬件判优的特点。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3" name="Rectangle 2"/>
          <p:cNvSpPr>
            <a:spLocks noGrp="1" noRot="1"/>
          </p:cNvSpPr>
          <p:nvPr>
            <p:ph type="title"/>
          </p:nvPr>
        </p:nvSpPr>
        <p:spPr>
          <a:xfrm>
            <a:off x="374015" y="143510"/>
            <a:ext cx="7786370" cy="52260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中断的软件判优法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2" name="Group 63"/>
          <p:cNvGrpSpPr/>
          <p:nvPr/>
        </p:nvGrpSpPr>
        <p:grpSpPr>
          <a:xfrm>
            <a:off x="2487613" y="2319338"/>
            <a:ext cx="2363787" cy="2484437"/>
            <a:chOff x="1504" y="1533"/>
            <a:chExt cx="1489" cy="1565"/>
          </a:xfrm>
        </p:grpSpPr>
        <p:sp>
          <p:nvSpPr>
            <p:cNvPr id="30780" name="AutoShape 15"/>
            <p:cNvSpPr/>
            <p:nvPr/>
          </p:nvSpPr>
          <p:spPr>
            <a:xfrm flipH="1">
              <a:off x="2420" y="1982"/>
              <a:ext cx="187" cy="288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0781" name="Line 17"/>
            <p:cNvSpPr/>
            <p:nvPr/>
          </p:nvSpPr>
          <p:spPr>
            <a:xfrm>
              <a:off x="2993" y="1533"/>
              <a:ext cx="0" cy="539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2" name="Line 18"/>
            <p:cNvSpPr/>
            <p:nvPr/>
          </p:nvSpPr>
          <p:spPr>
            <a:xfrm flipH="1">
              <a:off x="2607" y="2069"/>
              <a:ext cx="37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3" name="Line 19"/>
            <p:cNvSpPr/>
            <p:nvPr/>
          </p:nvSpPr>
          <p:spPr>
            <a:xfrm>
              <a:off x="2607" y="2209"/>
              <a:ext cx="37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4" name="Line 20"/>
            <p:cNvSpPr/>
            <p:nvPr/>
          </p:nvSpPr>
          <p:spPr>
            <a:xfrm>
              <a:off x="2982" y="2216"/>
              <a:ext cx="0" cy="88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5" name="Line 27"/>
            <p:cNvSpPr/>
            <p:nvPr/>
          </p:nvSpPr>
          <p:spPr>
            <a:xfrm flipH="1">
              <a:off x="1504" y="2108"/>
              <a:ext cx="90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3" name="Group 64"/>
          <p:cNvGrpSpPr/>
          <p:nvPr/>
        </p:nvGrpSpPr>
        <p:grpSpPr>
          <a:xfrm>
            <a:off x="2551113" y="3278188"/>
            <a:ext cx="1765300" cy="817562"/>
            <a:chOff x="1607" y="2137"/>
            <a:chExt cx="1112" cy="515"/>
          </a:xfrm>
        </p:grpSpPr>
        <p:sp>
          <p:nvSpPr>
            <p:cNvPr id="30777" name="Text Box 25"/>
            <p:cNvSpPr txBox="1"/>
            <p:nvPr/>
          </p:nvSpPr>
          <p:spPr>
            <a:xfrm>
              <a:off x="2620" y="2400"/>
              <a:ext cx="99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778" name="Text Box 29"/>
            <p:cNvSpPr txBox="1"/>
            <p:nvPr/>
          </p:nvSpPr>
          <p:spPr>
            <a:xfrm>
              <a:off x="2124" y="2400"/>
              <a:ext cx="98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0779" name="Text Box 32"/>
            <p:cNvSpPr txBox="1"/>
            <p:nvPr/>
          </p:nvSpPr>
          <p:spPr>
            <a:xfrm>
              <a:off x="1607" y="2137"/>
              <a:ext cx="98" cy="252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53" name="Line 33"/>
          <p:cNvSpPr/>
          <p:nvPr/>
        </p:nvSpPr>
        <p:spPr>
          <a:xfrm flipH="1">
            <a:off x="1058863" y="3375025"/>
            <a:ext cx="1030287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81955" name="Text Box 35"/>
          <p:cNvSpPr txBox="1"/>
          <p:nvPr/>
        </p:nvSpPr>
        <p:spPr>
          <a:xfrm>
            <a:off x="838200" y="3617913"/>
            <a:ext cx="1524000" cy="731837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/>
          <a:lstStyle/>
          <a:p>
            <a:pPr algn="ctr">
              <a:lnSpc>
                <a:spcPct val="96000"/>
              </a:lnSpc>
            </a:pPr>
            <a:r>
              <a:rPr lang="zh-CN" alt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至</a:t>
            </a:r>
            <a:r>
              <a:rPr lang="en-US" altLang="zh-CN" b="1" dirty="0">
                <a:solidFill>
                  <a:schemeClr val="tx2"/>
                </a:solidFill>
                <a:latin typeface="Comic Sans MS" panose="030F0702030302020204" pitchFamily="66" charset="0"/>
              </a:rPr>
              <a:t>CPU</a:t>
            </a:r>
            <a:r>
              <a:rPr lang="zh-CN" alt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的</a:t>
            </a:r>
            <a:endParaRPr lang="en-US" altLang="zh-CN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>
              <a:lnSpc>
                <a:spcPct val="96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中断输入引脚</a:t>
            </a:r>
            <a:endParaRPr lang="zh-CN" altLang="en-US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56" name="AutoShape 36"/>
          <p:cNvSpPr/>
          <p:nvPr/>
        </p:nvSpPr>
        <p:spPr>
          <a:xfrm>
            <a:off x="5078413" y="5472113"/>
            <a:ext cx="962025" cy="628650"/>
          </a:xfrm>
          <a:prstGeom prst="upArrow">
            <a:avLst>
              <a:gd name="adj1" fmla="val 50000"/>
              <a:gd name="adj2" fmla="val 25000"/>
            </a:avLst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81957" name="AutoShape 37"/>
          <p:cNvSpPr/>
          <p:nvPr/>
        </p:nvSpPr>
        <p:spPr>
          <a:xfrm flipV="1">
            <a:off x="5078413" y="1050925"/>
            <a:ext cx="962025" cy="628650"/>
          </a:xfrm>
          <a:prstGeom prst="upArrow">
            <a:avLst>
              <a:gd name="adj1" fmla="val 50000"/>
              <a:gd name="adj2" fmla="val 25000"/>
            </a:avLst>
          </a:prstGeom>
          <a:noFill/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grpSp>
        <p:nvGrpSpPr>
          <p:cNvPr id="4" name="Group 67"/>
          <p:cNvGrpSpPr/>
          <p:nvPr/>
        </p:nvGrpSpPr>
        <p:grpSpPr>
          <a:xfrm>
            <a:off x="2074863" y="3021013"/>
            <a:ext cx="506412" cy="685800"/>
            <a:chOff x="1244" y="1975"/>
            <a:chExt cx="319" cy="432"/>
          </a:xfrm>
        </p:grpSpPr>
        <p:sp>
          <p:nvSpPr>
            <p:cNvPr id="30775" name="AutoShape 34"/>
            <p:cNvSpPr/>
            <p:nvPr/>
          </p:nvSpPr>
          <p:spPr>
            <a:xfrm>
              <a:off x="1244" y="1975"/>
              <a:ext cx="319" cy="432"/>
            </a:xfrm>
            <a:prstGeom prst="moon">
              <a:avLst>
                <a:gd name="adj" fmla="val 75861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0776" name="Text Box 38"/>
            <p:cNvSpPr txBox="1"/>
            <p:nvPr/>
          </p:nvSpPr>
          <p:spPr>
            <a:xfrm>
              <a:off x="1306" y="2036"/>
              <a:ext cx="17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32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CN" sz="32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2524125" y="2319338"/>
            <a:ext cx="2028825" cy="2513012"/>
            <a:chOff x="1527" y="1533"/>
            <a:chExt cx="1278" cy="1583"/>
          </a:xfrm>
        </p:grpSpPr>
        <p:sp>
          <p:nvSpPr>
            <p:cNvPr id="30767" name="AutoShape 10"/>
            <p:cNvSpPr/>
            <p:nvPr/>
          </p:nvSpPr>
          <p:spPr>
            <a:xfrm flipH="1">
              <a:off x="2420" y="1623"/>
              <a:ext cx="187" cy="288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0768" name="Line 11"/>
            <p:cNvSpPr/>
            <p:nvPr/>
          </p:nvSpPr>
          <p:spPr>
            <a:xfrm>
              <a:off x="2805" y="1533"/>
              <a:ext cx="0" cy="18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9" name="Line 12"/>
            <p:cNvSpPr/>
            <p:nvPr/>
          </p:nvSpPr>
          <p:spPr>
            <a:xfrm flipH="1">
              <a:off x="2620" y="1713"/>
              <a:ext cx="18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0" name="Line 13"/>
            <p:cNvSpPr/>
            <p:nvPr/>
          </p:nvSpPr>
          <p:spPr>
            <a:xfrm>
              <a:off x="2608" y="1839"/>
              <a:ext cx="19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1" name="Line 14"/>
            <p:cNvSpPr/>
            <p:nvPr/>
          </p:nvSpPr>
          <p:spPr>
            <a:xfrm>
              <a:off x="2805" y="1839"/>
              <a:ext cx="0" cy="127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2" name="Line 26"/>
            <p:cNvSpPr/>
            <p:nvPr/>
          </p:nvSpPr>
          <p:spPr>
            <a:xfrm flipH="1">
              <a:off x="1924" y="1767"/>
              <a:ext cx="48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3" name="Line 31"/>
            <p:cNvSpPr/>
            <p:nvPr/>
          </p:nvSpPr>
          <p:spPr>
            <a:xfrm flipH="1">
              <a:off x="1527" y="2009"/>
              <a:ext cx="39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0774" name="Line 40"/>
            <p:cNvSpPr/>
            <p:nvPr/>
          </p:nvSpPr>
          <p:spPr>
            <a:xfrm flipV="1">
              <a:off x="1925" y="1770"/>
              <a:ext cx="0" cy="25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65"/>
          <p:cNvGrpSpPr/>
          <p:nvPr/>
        </p:nvGrpSpPr>
        <p:grpSpPr>
          <a:xfrm>
            <a:off x="2543175" y="2347913"/>
            <a:ext cx="3987800" cy="2455862"/>
            <a:chOff x="1539" y="1551"/>
            <a:chExt cx="2512" cy="1547"/>
          </a:xfrm>
        </p:grpSpPr>
        <p:sp>
          <p:nvSpPr>
            <p:cNvPr id="30759" name="AutoShape 16"/>
            <p:cNvSpPr/>
            <p:nvPr/>
          </p:nvSpPr>
          <p:spPr>
            <a:xfrm flipH="1">
              <a:off x="2420" y="2666"/>
              <a:ext cx="187" cy="288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0760" name="Line 21"/>
            <p:cNvSpPr/>
            <p:nvPr/>
          </p:nvSpPr>
          <p:spPr>
            <a:xfrm>
              <a:off x="4051" y="1551"/>
              <a:ext cx="0" cy="1223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1" name="Line 22"/>
            <p:cNvSpPr/>
            <p:nvPr/>
          </p:nvSpPr>
          <p:spPr>
            <a:xfrm flipH="1">
              <a:off x="2607" y="2774"/>
              <a:ext cx="144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2" name="Line 23"/>
            <p:cNvSpPr/>
            <p:nvPr/>
          </p:nvSpPr>
          <p:spPr>
            <a:xfrm>
              <a:off x="2597" y="2900"/>
              <a:ext cx="145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3" name="Line 24"/>
            <p:cNvSpPr/>
            <p:nvPr/>
          </p:nvSpPr>
          <p:spPr>
            <a:xfrm>
              <a:off x="4039" y="2900"/>
              <a:ext cx="0" cy="19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4" name="Line 28"/>
            <p:cNvSpPr/>
            <p:nvPr/>
          </p:nvSpPr>
          <p:spPr>
            <a:xfrm flipH="1">
              <a:off x="1915" y="2846"/>
              <a:ext cx="49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5" name="Line 30"/>
            <p:cNvSpPr/>
            <p:nvPr/>
          </p:nvSpPr>
          <p:spPr>
            <a:xfrm flipH="1">
              <a:off x="1539" y="2378"/>
              <a:ext cx="37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0766" name="Line 41"/>
            <p:cNvSpPr/>
            <p:nvPr/>
          </p:nvSpPr>
          <p:spPr>
            <a:xfrm flipV="1">
              <a:off x="1925" y="2364"/>
              <a:ext cx="0" cy="48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60"/>
          <p:cNvGrpSpPr/>
          <p:nvPr/>
        </p:nvGrpSpPr>
        <p:grpSpPr>
          <a:xfrm>
            <a:off x="4465638" y="4618038"/>
            <a:ext cx="4489450" cy="885825"/>
            <a:chOff x="2750" y="3029"/>
            <a:chExt cx="2828" cy="558"/>
          </a:xfrm>
        </p:grpSpPr>
        <p:sp>
          <p:nvSpPr>
            <p:cNvPr id="30749" name="Text Box 9"/>
            <p:cNvSpPr txBox="1"/>
            <p:nvPr/>
          </p:nvSpPr>
          <p:spPr>
            <a:xfrm>
              <a:off x="4258" y="3029"/>
              <a:ext cx="1320" cy="55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zh-CN" altLang="en-US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由外设设置的</a:t>
              </a:r>
              <a:endParaRPr lang="zh-CN" altLang="en-US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96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中断请求寄存器</a:t>
              </a:r>
              <a:endParaRPr lang="zh-CN" altLang="en-US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0750" name="Group 57"/>
            <p:cNvGrpSpPr/>
            <p:nvPr/>
          </p:nvGrpSpPr>
          <p:grpSpPr>
            <a:xfrm>
              <a:off x="2750" y="3108"/>
              <a:ext cx="1354" cy="367"/>
              <a:chOff x="2759" y="3099"/>
              <a:chExt cx="1354" cy="367"/>
            </a:xfrm>
          </p:grpSpPr>
          <p:sp>
            <p:nvSpPr>
              <p:cNvPr id="30751" name="Text Box 8"/>
              <p:cNvSpPr txBox="1"/>
              <p:nvPr/>
            </p:nvSpPr>
            <p:spPr>
              <a:xfrm>
                <a:off x="2759" y="3107"/>
                <a:ext cx="1354" cy="359"/>
              </a:xfrm>
              <a:prstGeom prst="rect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dist"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12345678</a:t>
                </a:r>
                <a:endParaRPr lang="en-US" altLang="zh-CN" dirty="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0752" name="Line 42"/>
              <p:cNvSpPr/>
              <p:nvPr/>
            </p:nvSpPr>
            <p:spPr>
              <a:xfrm>
                <a:off x="2908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3" name="Line 43"/>
              <p:cNvSpPr/>
              <p:nvPr/>
            </p:nvSpPr>
            <p:spPr>
              <a:xfrm>
                <a:off x="3090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4" name="Line 44"/>
              <p:cNvSpPr/>
              <p:nvPr/>
            </p:nvSpPr>
            <p:spPr>
              <a:xfrm>
                <a:off x="3273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5" name="Line 45"/>
              <p:cNvSpPr/>
              <p:nvPr/>
            </p:nvSpPr>
            <p:spPr>
              <a:xfrm>
                <a:off x="3447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6" name="Line 46"/>
              <p:cNvSpPr/>
              <p:nvPr/>
            </p:nvSpPr>
            <p:spPr>
              <a:xfrm>
                <a:off x="3630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7" name="Line 47"/>
              <p:cNvSpPr/>
              <p:nvPr/>
            </p:nvSpPr>
            <p:spPr>
              <a:xfrm>
                <a:off x="3803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58" name="Line 48"/>
              <p:cNvSpPr/>
              <p:nvPr/>
            </p:nvSpPr>
            <p:spPr>
              <a:xfrm>
                <a:off x="3986" y="3099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" name="Group 61"/>
          <p:cNvGrpSpPr/>
          <p:nvPr/>
        </p:nvGrpSpPr>
        <p:grpSpPr>
          <a:xfrm>
            <a:off x="4522788" y="1662113"/>
            <a:ext cx="3902075" cy="769937"/>
            <a:chOff x="2786" y="1119"/>
            <a:chExt cx="2458" cy="485"/>
          </a:xfrm>
        </p:grpSpPr>
        <p:sp>
          <p:nvSpPr>
            <p:cNvPr id="30739" name="Text Box 7"/>
            <p:cNvSpPr txBox="1"/>
            <p:nvPr/>
          </p:nvSpPr>
          <p:spPr>
            <a:xfrm>
              <a:off x="4158" y="1119"/>
              <a:ext cx="1086" cy="48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zh-CN" altLang="en-US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可由程序设置的</a:t>
              </a:r>
              <a:r>
                <a:rPr lang="zh-CN" altLang="en-US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中断允许寄存器</a:t>
              </a:r>
              <a:endParaRPr lang="zh-CN" altLang="en-US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0740" name="Group 58"/>
            <p:cNvGrpSpPr/>
            <p:nvPr/>
          </p:nvGrpSpPr>
          <p:grpSpPr>
            <a:xfrm>
              <a:off x="2786" y="1151"/>
              <a:ext cx="1309" cy="372"/>
              <a:chOff x="2759" y="1142"/>
              <a:chExt cx="1354" cy="372"/>
            </a:xfrm>
          </p:grpSpPr>
          <p:sp>
            <p:nvSpPr>
              <p:cNvPr id="30741" name="Text Box 6"/>
              <p:cNvSpPr txBox="1"/>
              <p:nvPr/>
            </p:nvSpPr>
            <p:spPr>
              <a:xfrm>
                <a:off x="2759" y="1146"/>
                <a:ext cx="1354" cy="368"/>
              </a:xfrm>
              <a:prstGeom prst="rect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algn="dist"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tx2"/>
                    </a:solidFill>
                    <a:latin typeface="Comic Sans MS" panose="030F0702030302020204" pitchFamily="66" charset="0"/>
                  </a:rPr>
                  <a:t>12345678</a:t>
                </a:r>
                <a:endParaRPr lang="en-US" altLang="zh-CN" dirty="0">
                  <a:solidFill>
                    <a:schemeClr val="tx2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0742" name="Line 50"/>
              <p:cNvSpPr/>
              <p:nvPr/>
            </p:nvSpPr>
            <p:spPr>
              <a:xfrm>
                <a:off x="2908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3" name="Line 51"/>
              <p:cNvSpPr/>
              <p:nvPr/>
            </p:nvSpPr>
            <p:spPr>
              <a:xfrm>
                <a:off x="3090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4" name="Line 52"/>
              <p:cNvSpPr/>
              <p:nvPr/>
            </p:nvSpPr>
            <p:spPr>
              <a:xfrm>
                <a:off x="3273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5" name="Line 53"/>
              <p:cNvSpPr/>
              <p:nvPr/>
            </p:nvSpPr>
            <p:spPr>
              <a:xfrm>
                <a:off x="3447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6" name="Line 54"/>
              <p:cNvSpPr/>
              <p:nvPr/>
            </p:nvSpPr>
            <p:spPr>
              <a:xfrm>
                <a:off x="3630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7" name="Line 55"/>
              <p:cNvSpPr/>
              <p:nvPr/>
            </p:nvSpPr>
            <p:spPr>
              <a:xfrm>
                <a:off x="3803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8" name="Line 56"/>
              <p:cNvSpPr/>
              <p:nvPr/>
            </p:nvSpPr>
            <p:spPr>
              <a:xfrm>
                <a:off x="3986" y="1142"/>
                <a:ext cx="0" cy="36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1988" name="Rectangle 68"/>
          <p:cNvSpPr/>
          <p:nvPr/>
        </p:nvSpPr>
        <p:spPr>
          <a:xfrm>
            <a:off x="1066800" y="1129030"/>
            <a:ext cx="28422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设备优先级由软件查询流程确定。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1989" name="Rectangle 69"/>
          <p:cNvSpPr/>
          <p:nvPr/>
        </p:nvSpPr>
        <p:spPr>
          <a:xfrm>
            <a:off x="730250" y="5580063"/>
            <a:ext cx="495141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试画出工作流程；</a:t>
            </a:r>
            <a:endParaRPr lang="en-US" altLang="zh-CN" sz="2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tx2"/>
                </a:solidFill>
                <a:latin typeface="Comic Sans MS" panose="030F0702030302020204" pitchFamily="66" charset="0"/>
              </a:rPr>
              <a:t>考虑如何得到中断类型号；</a:t>
            </a:r>
            <a:endParaRPr lang="zh-CN" altLang="en-US" sz="24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1990" name="Line 70"/>
          <p:cNvSpPr/>
          <p:nvPr/>
        </p:nvSpPr>
        <p:spPr>
          <a:xfrm>
            <a:off x="6967538" y="5400675"/>
            <a:ext cx="1987550" cy="0"/>
          </a:xfrm>
          <a:prstGeom prst="line">
            <a:avLst/>
          </a:prstGeom>
          <a:ln w="38100" cap="flat" cmpd="sng">
            <a:solidFill>
              <a:srgbClr val="4EF25E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92" name="Freeform 72"/>
          <p:cNvSpPr/>
          <p:nvPr/>
        </p:nvSpPr>
        <p:spPr>
          <a:xfrm>
            <a:off x="4775200" y="5503863"/>
            <a:ext cx="2932113" cy="815975"/>
          </a:xfrm>
          <a:custGeom>
            <a:avLst/>
            <a:gdLst>
              <a:gd name="txL" fmla="*/ 0 w 1847"/>
              <a:gd name="txT" fmla="*/ 0 h 514"/>
              <a:gd name="txR" fmla="*/ 1847 w 1847"/>
              <a:gd name="txB" fmla="*/ 514 h 51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47" h="514">
                <a:moveTo>
                  <a:pt x="0" y="494"/>
                </a:moveTo>
                <a:cubicBezTo>
                  <a:pt x="14" y="494"/>
                  <a:pt x="28" y="494"/>
                  <a:pt x="110" y="494"/>
                </a:cubicBezTo>
                <a:cubicBezTo>
                  <a:pt x="192" y="494"/>
                  <a:pt x="263" y="514"/>
                  <a:pt x="494" y="494"/>
                </a:cubicBezTo>
                <a:cubicBezTo>
                  <a:pt x="725" y="474"/>
                  <a:pt x="1274" y="457"/>
                  <a:pt x="1499" y="375"/>
                </a:cubicBezTo>
                <a:cubicBezTo>
                  <a:pt x="1724" y="293"/>
                  <a:pt x="1785" y="146"/>
                  <a:pt x="1847" y="0"/>
                </a:cubicBezTo>
              </a:path>
            </a:pathLst>
          </a:custGeom>
          <a:noFill/>
          <a:ln w="38100" cap="flat" cmpd="sng">
            <a:solidFill>
              <a:srgbClr val="4EF25E">
                <a:alpha val="100000"/>
              </a:srgbClr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5" grpId="0"/>
      <p:bldP spid="81956" grpId="0" animBg="1"/>
      <p:bldP spid="81957" grpId="0" animBg="1"/>
      <p:bldP spid="81988" grpId="0"/>
      <p:bldP spid="8198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31747" name="Rectangle 2"/>
          <p:cNvSpPr>
            <a:spLocks noGrp="1" noRot="1"/>
          </p:cNvSpPr>
          <p:nvPr>
            <p:ph type="title"/>
          </p:nvPr>
        </p:nvSpPr>
        <p:spPr>
          <a:xfrm>
            <a:off x="533400" y="76200"/>
            <a:ext cx="7705725" cy="579438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中断优先权编码电路 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82950" name="Text Box 6"/>
          <p:cNvSpPr txBox="1"/>
          <p:nvPr/>
        </p:nvSpPr>
        <p:spPr>
          <a:xfrm>
            <a:off x="2044700" y="2616200"/>
            <a:ext cx="3032125" cy="395605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zh-CN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85"/>
          <p:cNvGrpSpPr/>
          <p:nvPr/>
        </p:nvGrpSpPr>
        <p:grpSpPr>
          <a:xfrm>
            <a:off x="3937000" y="2706688"/>
            <a:ext cx="1006475" cy="1446212"/>
            <a:chOff x="2480" y="1630"/>
            <a:chExt cx="634" cy="911"/>
          </a:xfrm>
        </p:grpSpPr>
        <p:sp>
          <p:nvSpPr>
            <p:cNvPr id="31825" name="Text Box 38"/>
            <p:cNvSpPr txBox="1"/>
            <p:nvPr/>
          </p:nvSpPr>
          <p:spPr>
            <a:xfrm>
              <a:off x="2782" y="1630"/>
              <a:ext cx="332" cy="911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lnSpc>
                  <a:spcPct val="45000"/>
                </a:lnSpc>
              </a:pP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8-3</a:t>
              </a: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编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码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器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26" name="Line 43"/>
            <p:cNvSpPr/>
            <p:nvPr/>
          </p:nvSpPr>
          <p:spPr>
            <a:xfrm flipH="1">
              <a:off x="2480" y="1817"/>
              <a:ext cx="30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827" name="Line 44"/>
            <p:cNvSpPr/>
            <p:nvPr/>
          </p:nvSpPr>
          <p:spPr>
            <a:xfrm flipH="1">
              <a:off x="2480" y="2045"/>
              <a:ext cx="30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828" name="Line 45"/>
            <p:cNvSpPr/>
            <p:nvPr/>
          </p:nvSpPr>
          <p:spPr>
            <a:xfrm flipH="1">
              <a:off x="2480" y="2246"/>
              <a:ext cx="30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grpSp>
        <p:nvGrpSpPr>
          <p:cNvPr id="3" name="Group 84"/>
          <p:cNvGrpSpPr/>
          <p:nvPr/>
        </p:nvGrpSpPr>
        <p:grpSpPr>
          <a:xfrm>
            <a:off x="2798763" y="2790825"/>
            <a:ext cx="1106487" cy="3235325"/>
            <a:chOff x="1763" y="1683"/>
            <a:chExt cx="697" cy="2038"/>
          </a:xfrm>
        </p:grpSpPr>
        <p:sp>
          <p:nvSpPr>
            <p:cNvPr id="31822" name="Text Box 39"/>
            <p:cNvSpPr txBox="1"/>
            <p:nvPr/>
          </p:nvSpPr>
          <p:spPr>
            <a:xfrm>
              <a:off x="1763" y="1683"/>
              <a:ext cx="697" cy="2038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r">
                <a:lnSpc>
                  <a:spcPct val="10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A2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A1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A0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  <a:spcBef>
                  <a:spcPts val="775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B2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B1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10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B0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23" name="Text Box 50"/>
            <p:cNvSpPr txBox="1"/>
            <p:nvPr/>
          </p:nvSpPr>
          <p:spPr>
            <a:xfrm>
              <a:off x="1957" y="1777"/>
              <a:ext cx="116" cy="670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比较器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24" name="Text Box 51"/>
            <p:cNvSpPr txBox="1"/>
            <p:nvPr/>
          </p:nvSpPr>
          <p:spPr>
            <a:xfrm>
              <a:off x="1786" y="2649"/>
              <a:ext cx="320" cy="20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A&gt;B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2996" name="Line 52"/>
          <p:cNvSpPr/>
          <p:nvPr/>
        </p:nvSpPr>
        <p:spPr>
          <a:xfrm flipH="1">
            <a:off x="2441575" y="4494213"/>
            <a:ext cx="3571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" name="Group 83"/>
          <p:cNvGrpSpPr/>
          <p:nvPr/>
        </p:nvGrpSpPr>
        <p:grpSpPr>
          <a:xfrm>
            <a:off x="2119313" y="1833563"/>
            <a:ext cx="3470275" cy="3448050"/>
            <a:chOff x="1335" y="1080"/>
            <a:chExt cx="2186" cy="2172"/>
          </a:xfrm>
        </p:grpSpPr>
        <p:sp>
          <p:nvSpPr>
            <p:cNvPr id="31800" name="Line 31"/>
            <p:cNvSpPr/>
            <p:nvPr/>
          </p:nvSpPr>
          <p:spPr>
            <a:xfrm flipV="1">
              <a:off x="3305" y="1429"/>
              <a:ext cx="0" cy="25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1" name="Line 32"/>
            <p:cNvSpPr/>
            <p:nvPr/>
          </p:nvSpPr>
          <p:spPr>
            <a:xfrm flipH="1">
              <a:off x="3134" y="1415"/>
              <a:ext cx="159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2" name="Line 33"/>
            <p:cNvSpPr/>
            <p:nvPr/>
          </p:nvSpPr>
          <p:spPr>
            <a:xfrm flipV="1">
              <a:off x="3369" y="1348"/>
              <a:ext cx="0" cy="59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3" name="Line 34"/>
            <p:cNvSpPr/>
            <p:nvPr/>
          </p:nvSpPr>
          <p:spPr>
            <a:xfrm flipH="1">
              <a:off x="3134" y="1348"/>
              <a:ext cx="2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4" name="Line 35"/>
            <p:cNvSpPr/>
            <p:nvPr/>
          </p:nvSpPr>
          <p:spPr>
            <a:xfrm flipV="1">
              <a:off x="3508" y="1201"/>
              <a:ext cx="0" cy="128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5" name="Line 36"/>
            <p:cNvSpPr/>
            <p:nvPr/>
          </p:nvSpPr>
          <p:spPr>
            <a:xfrm flipH="1">
              <a:off x="3122" y="1187"/>
              <a:ext cx="38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6" name="Text Box 37"/>
            <p:cNvSpPr txBox="1"/>
            <p:nvPr/>
          </p:nvSpPr>
          <p:spPr>
            <a:xfrm>
              <a:off x="3199" y="1203"/>
              <a:ext cx="96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07" name="AutoShape 40"/>
            <p:cNvSpPr/>
            <p:nvPr/>
          </p:nvSpPr>
          <p:spPr>
            <a:xfrm>
              <a:off x="3286" y="1648"/>
              <a:ext cx="31" cy="5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808" name="AutoShape 41"/>
            <p:cNvSpPr/>
            <p:nvPr/>
          </p:nvSpPr>
          <p:spPr>
            <a:xfrm>
              <a:off x="3359" y="1907"/>
              <a:ext cx="32" cy="5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809" name="AutoShape 42"/>
            <p:cNvSpPr/>
            <p:nvPr/>
          </p:nvSpPr>
          <p:spPr>
            <a:xfrm>
              <a:off x="3490" y="2452"/>
              <a:ext cx="31" cy="54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810" name="AutoShape 53"/>
            <p:cNvSpPr/>
            <p:nvPr/>
          </p:nvSpPr>
          <p:spPr>
            <a:xfrm flipH="1">
              <a:off x="1335" y="2595"/>
              <a:ext cx="181" cy="214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811" name="Text Box 54"/>
            <p:cNvSpPr txBox="1"/>
            <p:nvPr/>
          </p:nvSpPr>
          <p:spPr>
            <a:xfrm>
              <a:off x="1368" y="2595"/>
              <a:ext cx="170" cy="21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1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12" name="Line 55"/>
            <p:cNvSpPr/>
            <p:nvPr/>
          </p:nvSpPr>
          <p:spPr>
            <a:xfrm flipH="1">
              <a:off x="1666" y="1308"/>
              <a:ext cx="1189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813" name="Line 56"/>
            <p:cNvSpPr/>
            <p:nvPr/>
          </p:nvSpPr>
          <p:spPr>
            <a:xfrm>
              <a:off x="1666" y="1308"/>
              <a:ext cx="0" cy="179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4" name="Line 57"/>
            <p:cNvSpPr/>
            <p:nvPr/>
          </p:nvSpPr>
          <p:spPr>
            <a:xfrm flipH="1">
              <a:off x="1516" y="2667"/>
              <a:ext cx="14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5" name="Text Box 59"/>
            <p:cNvSpPr txBox="1"/>
            <p:nvPr/>
          </p:nvSpPr>
          <p:spPr>
            <a:xfrm>
              <a:off x="1368" y="3037"/>
              <a:ext cx="170" cy="21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2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16" name="Line 60"/>
            <p:cNvSpPr/>
            <p:nvPr/>
          </p:nvSpPr>
          <p:spPr>
            <a:xfrm flipH="1">
              <a:off x="1516" y="3110"/>
              <a:ext cx="14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7" name="AutoShape 65"/>
            <p:cNvSpPr/>
            <p:nvPr/>
          </p:nvSpPr>
          <p:spPr>
            <a:xfrm>
              <a:off x="2847" y="1142"/>
              <a:ext cx="309" cy="321"/>
            </a:xfrm>
            <a:prstGeom prst="moon">
              <a:avLst>
                <a:gd name="adj" fmla="val 75861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818" name="Text Box 73"/>
            <p:cNvSpPr txBox="1"/>
            <p:nvPr/>
          </p:nvSpPr>
          <p:spPr>
            <a:xfrm>
              <a:off x="1680" y="1080"/>
              <a:ext cx="1037" cy="20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中断请求信号</a:t>
              </a:r>
              <a:endPara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19" name="AutoShape 74"/>
            <p:cNvSpPr/>
            <p:nvPr/>
          </p:nvSpPr>
          <p:spPr>
            <a:xfrm>
              <a:off x="1647" y="2644"/>
              <a:ext cx="32" cy="54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820" name="Text Box 76"/>
            <p:cNvSpPr txBox="1"/>
            <p:nvPr/>
          </p:nvSpPr>
          <p:spPr>
            <a:xfrm>
              <a:off x="2898" y="1201"/>
              <a:ext cx="170" cy="214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821" name="AutoShape 58"/>
            <p:cNvSpPr/>
            <p:nvPr/>
          </p:nvSpPr>
          <p:spPr>
            <a:xfrm flipH="1">
              <a:off x="1335" y="3037"/>
              <a:ext cx="181" cy="215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" name="Group 87"/>
          <p:cNvGrpSpPr/>
          <p:nvPr/>
        </p:nvGrpSpPr>
        <p:grpSpPr>
          <a:xfrm>
            <a:off x="2406650" y="5195888"/>
            <a:ext cx="2006600" cy="987425"/>
            <a:chOff x="1516" y="3198"/>
            <a:chExt cx="1264" cy="622"/>
          </a:xfrm>
        </p:grpSpPr>
        <p:sp>
          <p:nvSpPr>
            <p:cNvPr id="31797" name="Line 61"/>
            <p:cNvSpPr/>
            <p:nvPr/>
          </p:nvSpPr>
          <p:spPr>
            <a:xfrm flipH="1">
              <a:off x="1516" y="3204"/>
              <a:ext cx="14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8" name="Line 62"/>
            <p:cNvSpPr/>
            <p:nvPr/>
          </p:nvSpPr>
          <p:spPr>
            <a:xfrm>
              <a:off x="1666" y="3198"/>
              <a:ext cx="0" cy="61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9" name="Line 63"/>
            <p:cNvSpPr/>
            <p:nvPr/>
          </p:nvSpPr>
          <p:spPr>
            <a:xfrm flipH="1">
              <a:off x="1666" y="3820"/>
              <a:ext cx="111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</p:grpSp>
      <p:sp>
        <p:nvSpPr>
          <p:cNvPr id="83013" name="Text Box 69"/>
          <p:cNvSpPr txBox="1"/>
          <p:nvPr/>
        </p:nvSpPr>
        <p:spPr>
          <a:xfrm>
            <a:off x="457200" y="3810000"/>
            <a:ext cx="1066800" cy="990600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/>
          <a:lstStyle/>
          <a:p>
            <a:pPr>
              <a:lnSpc>
                <a:spcPct val="96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至</a:t>
            </a:r>
            <a:r>
              <a: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CPU</a:t>
            </a:r>
            <a:r>
              <a: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的</a:t>
            </a:r>
            <a:r>
              <a: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中断输入引脚</a:t>
            </a:r>
            <a:endParaRPr lang="zh-CN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>
              <a:lnSpc>
                <a:spcPct val="96000"/>
              </a:lnSpc>
            </a:pPr>
            <a:endParaRPr lang="zh-CN" alt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83016" name="Text Box 72"/>
          <p:cNvSpPr txBox="1"/>
          <p:nvPr/>
        </p:nvSpPr>
        <p:spPr>
          <a:xfrm>
            <a:off x="2406650" y="6238875"/>
            <a:ext cx="1906588" cy="319088"/>
          </a:xfrm>
          <a:prstGeom prst="rect">
            <a:avLst/>
          </a:prstGeom>
          <a:noFill/>
          <a:ln w="28575">
            <a:noFill/>
          </a:ln>
        </p:spPr>
        <p:txBody>
          <a:bodyPr lIns="0" tIns="0" rIns="0" bIns="0"/>
          <a:lstStyle/>
          <a:p>
            <a:pPr>
              <a:lnSpc>
                <a:spcPct val="96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优先权失效信号</a:t>
            </a:r>
            <a:endParaRPr lang="zh-CN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" name="Group 88"/>
          <p:cNvGrpSpPr/>
          <p:nvPr/>
        </p:nvGrpSpPr>
        <p:grpSpPr>
          <a:xfrm>
            <a:off x="842963" y="4217988"/>
            <a:ext cx="1276350" cy="1063625"/>
            <a:chOff x="531" y="2582"/>
            <a:chExt cx="804" cy="670"/>
          </a:xfrm>
        </p:grpSpPr>
        <p:sp>
          <p:nvSpPr>
            <p:cNvPr id="31792" name="AutoShape 64"/>
            <p:cNvSpPr/>
            <p:nvPr/>
          </p:nvSpPr>
          <p:spPr>
            <a:xfrm>
              <a:off x="850" y="2582"/>
              <a:ext cx="288" cy="670"/>
            </a:xfrm>
            <a:prstGeom prst="moon">
              <a:avLst>
                <a:gd name="adj" fmla="val 62292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93" name="Line 66"/>
            <p:cNvSpPr/>
            <p:nvPr/>
          </p:nvSpPr>
          <p:spPr>
            <a:xfrm flipH="1">
              <a:off x="1088" y="2702"/>
              <a:ext cx="2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94" name="Line 67"/>
            <p:cNvSpPr/>
            <p:nvPr/>
          </p:nvSpPr>
          <p:spPr>
            <a:xfrm flipH="1">
              <a:off x="1088" y="3118"/>
              <a:ext cx="24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95" name="Line 68"/>
            <p:cNvSpPr/>
            <p:nvPr/>
          </p:nvSpPr>
          <p:spPr>
            <a:xfrm flipH="1">
              <a:off x="531" y="2930"/>
              <a:ext cx="32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96" name="Text Box 75"/>
            <p:cNvSpPr txBox="1"/>
            <p:nvPr/>
          </p:nvSpPr>
          <p:spPr>
            <a:xfrm>
              <a:off x="864" y="2796"/>
              <a:ext cx="170" cy="21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7" name="Group 86"/>
          <p:cNvGrpSpPr/>
          <p:nvPr/>
        </p:nvGrpSpPr>
        <p:grpSpPr>
          <a:xfrm>
            <a:off x="3937000" y="4625975"/>
            <a:ext cx="1903413" cy="1676400"/>
            <a:chOff x="2480" y="2839"/>
            <a:chExt cx="1199" cy="1056"/>
          </a:xfrm>
        </p:grpSpPr>
        <p:sp>
          <p:nvSpPr>
            <p:cNvPr id="31786" name="Text Box 46"/>
            <p:cNvSpPr txBox="1"/>
            <p:nvPr/>
          </p:nvSpPr>
          <p:spPr>
            <a:xfrm>
              <a:off x="2782" y="2839"/>
              <a:ext cx="332" cy="1056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lnSpc>
                  <a:spcPct val="30000"/>
                </a:lnSpc>
              </a:pP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85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优先权寄存器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87" name="Line 47"/>
            <p:cNvSpPr/>
            <p:nvPr/>
          </p:nvSpPr>
          <p:spPr>
            <a:xfrm flipH="1">
              <a:off x="2480" y="3078"/>
              <a:ext cx="30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88" name="Line 48"/>
            <p:cNvSpPr/>
            <p:nvPr/>
          </p:nvSpPr>
          <p:spPr>
            <a:xfrm flipH="1">
              <a:off x="2480" y="3305"/>
              <a:ext cx="30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89" name="Line 49"/>
            <p:cNvSpPr/>
            <p:nvPr/>
          </p:nvSpPr>
          <p:spPr>
            <a:xfrm flipH="1">
              <a:off x="2480" y="3507"/>
              <a:ext cx="30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1790" name="AutoShape 77"/>
            <p:cNvSpPr/>
            <p:nvPr/>
          </p:nvSpPr>
          <p:spPr>
            <a:xfrm>
              <a:off x="3122" y="3182"/>
              <a:ext cx="557" cy="375"/>
            </a:xfrm>
            <a:prstGeom prst="leftArrow">
              <a:avLst>
                <a:gd name="adj1" fmla="val 50000"/>
                <a:gd name="adj2" fmla="val 37133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91" name="Text Box 78"/>
            <p:cNvSpPr txBox="1"/>
            <p:nvPr/>
          </p:nvSpPr>
          <p:spPr>
            <a:xfrm>
              <a:off x="3232" y="3279"/>
              <a:ext cx="384" cy="20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CPU 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8" name="Group 82"/>
          <p:cNvGrpSpPr/>
          <p:nvPr/>
        </p:nvGrpSpPr>
        <p:grpSpPr>
          <a:xfrm>
            <a:off x="4956175" y="876300"/>
            <a:ext cx="3351213" cy="5170488"/>
            <a:chOff x="3122" y="477"/>
            <a:chExt cx="2111" cy="3257"/>
          </a:xfrm>
        </p:grpSpPr>
        <p:sp>
          <p:nvSpPr>
            <p:cNvPr id="31760" name="Text Box 7"/>
            <p:cNvSpPr txBox="1"/>
            <p:nvPr/>
          </p:nvSpPr>
          <p:spPr>
            <a:xfrm>
              <a:off x="3917" y="1228"/>
              <a:ext cx="1316" cy="281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dist"/>
              <a:r>
                <a:rPr lang="en-US" altLang="zh-CN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1  2  3  4   5  6  7	8</a:t>
              </a:r>
              <a:endParaRPr lang="en-US" altLang="zh-CN" sz="1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61" name="Text Box 8"/>
            <p:cNvSpPr txBox="1"/>
            <p:nvPr/>
          </p:nvSpPr>
          <p:spPr>
            <a:xfrm>
              <a:off x="3980" y="477"/>
              <a:ext cx="1242" cy="442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可由程序设置的</a:t>
              </a:r>
              <a:endPara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中断允许寄存器</a:t>
              </a:r>
              <a:endPara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62" name="Text Box 10"/>
            <p:cNvSpPr txBox="1"/>
            <p:nvPr/>
          </p:nvSpPr>
          <p:spPr>
            <a:xfrm>
              <a:off x="4021" y="3319"/>
              <a:ext cx="1145" cy="415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由外设设置的</a:t>
              </a:r>
              <a:endPara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中断请求寄存器</a:t>
              </a:r>
              <a:endPara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63" name="AutoShape 11"/>
            <p:cNvSpPr/>
            <p:nvPr/>
          </p:nvSpPr>
          <p:spPr>
            <a:xfrm flipH="1">
              <a:off x="3562" y="1576"/>
              <a:ext cx="181" cy="215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64" name="Line 12"/>
            <p:cNvSpPr/>
            <p:nvPr/>
          </p:nvSpPr>
          <p:spPr>
            <a:xfrm>
              <a:off x="3936" y="1509"/>
              <a:ext cx="0" cy="13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Line 13"/>
            <p:cNvSpPr/>
            <p:nvPr/>
          </p:nvSpPr>
          <p:spPr>
            <a:xfrm flipH="1">
              <a:off x="3756" y="1643"/>
              <a:ext cx="18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Line 14"/>
            <p:cNvSpPr/>
            <p:nvPr/>
          </p:nvSpPr>
          <p:spPr>
            <a:xfrm>
              <a:off x="3745" y="1737"/>
              <a:ext cx="19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7" name="Line 15"/>
            <p:cNvSpPr/>
            <p:nvPr/>
          </p:nvSpPr>
          <p:spPr>
            <a:xfrm>
              <a:off x="3936" y="1737"/>
              <a:ext cx="0" cy="95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AutoShape 16"/>
            <p:cNvSpPr/>
            <p:nvPr/>
          </p:nvSpPr>
          <p:spPr>
            <a:xfrm flipH="1">
              <a:off x="3562" y="1844"/>
              <a:ext cx="181" cy="215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69" name="AutoShape 17"/>
            <p:cNvSpPr/>
            <p:nvPr/>
          </p:nvSpPr>
          <p:spPr>
            <a:xfrm flipH="1">
              <a:off x="3562" y="2354"/>
              <a:ext cx="181" cy="214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70" name="Line 18"/>
            <p:cNvSpPr/>
            <p:nvPr/>
          </p:nvSpPr>
          <p:spPr>
            <a:xfrm>
              <a:off x="4119" y="1509"/>
              <a:ext cx="0" cy="40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19"/>
            <p:cNvSpPr/>
            <p:nvPr/>
          </p:nvSpPr>
          <p:spPr>
            <a:xfrm flipH="1">
              <a:off x="3743" y="1909"/>
              <a:ext cx="36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2" name="Line 20"/>
            <p:cNvSpPr/>
            <p:nvPr/>
          </p:nvSpPr>
          <p:spPr>
            <a:xfrm>
              <a:off x="3743" y="2000"/>
              <a:ext cx="36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3" name="Line 21"/>
            <p:cNvSpPr/>
            <p:nvPr/>
          </p:nvSpPr>
          <p:spPr>
            <a:xfrm>
              <a:off x="4107" y="2018"/>
              <a:ext cx="0" cy="65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4" name="Line 22"/>
            <p:cNvSpPr/>
            <p:nvPr/>
          </p:nvSpPr>
          <p:spPr>
            <a:xfrm>
              <a:off x="5146" y="1522"/>
              <a:ext cx="0" cy="91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5" name="Line 23"/>
            <p:cNvSpPr/>
            <p:nvPr/>
          </p:nvSpPr>
          <p:spPr>
            <a:xfrm flipH="1">
              <a:off x="3743" y="2434"/>
              <a:ext cx="140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6" name="Line 24"/>
            <p:cNvSpPr/>
            <p:nvPr/>
          </p:nvSpPr>
          <p:spPr>
            <a:xfrm>
              <a:off x="3733" y="2528"/>
              <a:ext cx="141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7" name="Line 25"/>
            <p:cNvSpPr/>
            <p:nvPr/>
          </p:nvSpPr>
          <p:spPr>
            <a:xfrm>
              <a:off x="5135" y="2528"/>
              <a:ext cx="0" cy="14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8" name="Text Box 26"/>
            <p:cNvSpPr txBox="1"/>
            <p:nvPr/>
          </p:nvSpPr>
          <p:spPr>
            <a:xfrm>
              <a:off x="3657" y="2146"/>
              <a:ext cx="96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79" name="Line 27"/>
            <p:cNvSpPr/>
            <p:nvPr/>
          </p:nvSpPr>
          <p:spPr>
            <a:xfrm flipH="1">
              <a:off x="3122" y="1683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0" name="Line 28"/>
            <p:cNvSpPr/>
            <p:nvPr/>
          </p:nvSpPr>
          <p:spPr>
            <a:xfrm flipH="1">
              <a:off x="3122" y="1938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1" name="Line 29"/>
            <p:cNvSpPr/>
            <p:nvPr/>
          </p:nvSpPr>
          <p:spPr>
            <a:xfrm flipH="1">
              <a:off x="3124" y="2488"/>
              <a:ext cx="43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2" name="Text Box 30"/>
            <p:cNvSpPr txBox="1"/>
            <p:nvPr/>
          </p:nvSpPr>
          <p:spPr>
            <a:xfrm>
              <a:off x="3273" y="2155"/>
              <a:ext cx="96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1783" name="AutoShape 70"/>
            <p:cNvSpPr/>
            <p:nvPr/>
          </p:nvSpPr>
          <p:spPr>
            <a:xfrm>
              <a:off x="4257" y="2970"/>
              <a:ext cx="590" cy="295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84" name="AutoShape 71"/>
            <p:cNvSpPr/>
            <p:nvPr/>
          </p:nvSpPr>
          <p:spPr>
            <a:xfrm flipV="1">
              <a:off x="4257" y="914"/>
              <a:ext cx="590" cy="295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1785" name="Text Box 80"/>
            <p:cNvSpPr txBox="1"/>
            <p:nvPr/>
          </p:nvSpPr>
          <p:spPr>
            <a:xfrm>
              <a:off x="3917" y="2691"/>
              <a:ext cx="1316" cy="281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dist"/>
              <a:r>
                <a:rPr lang="en-US" altLang="zh-CN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1  2  3  4   5  6  7	8</a:t>
              </a:r>
              <a:endParaRPr lang="en-US" altLang="zh-CN" sz="1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3034" name="Rectangle 90"/>
          <p:cNvSpPr/>
          <p:nvPr/>
        </p:nvSpPr>
        <p:spPr>
          <a:xfrm>
            <a:off x="914400" y="824230"/>
            <a:ext cx="29908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设备优先级由编码器连接方式确定。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nimBg="1"/>
      <p:bldP spid="83013" grpId="0"/>
      <p:bldP spid="83016" grpId="0"/>
      <p:bldP spid="830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84095" name="Rectangle 127"/>
          <p:cNvSpPr/>
          <p:nvPr/>
        </p:nvSpPr>
        <p:spPr>
          <a:xfrm>
            <a:off x="5181600" y="5568316"/>
            <a:ext cx="3687763" cy="82994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设备优先级由链式电路连接顺序确定。</a:t>
            </a:r>
            <a:endParaRPr lang="zh-CN" alt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Rectangle 2"/>
          <p:cNvSpPr>
            <a:spLocks noGrp="1" noRot="1"/>
          </p:cNvSpPr>
          <p:nvPr>
            <p:ph type="title"/>
          </p:nvPr>
        </p:nvSpPr>
        <p:spPr>
          <a:xfrm>
            <a:off x="539750" y="152400"/>
            <a:ext cx="8172450" cy="525463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菊花链式排队电路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83974" name="Text Box 6"/>
          <p:cNvSpPr txBox="1"/>
          <p:nvPr/>
        </p:nvSpPr>
        <p:spPr>
          <a:xfrm>
            <a:off x="2849563" y="2416175"/>
            <a:ext cx="1903412" cy="4095750"/>
          </a:xfrm>
          <a:prstGeom prst="rect">
            <a:avLst/>
          </a:prstGeom>
          <a:noFill/>
          <a:ln w="38100" cap="flat" cmpd="sng">
            <a:solidFill>
              <a:schemeClr val="hlink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zh-CN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139"/>
          <p:cNvGrpSpPr/>
          <p:nvPr/>
        </p:nvGrpSpPr>
        <p:grpSpPr>
          <a:xfrm>
            <a:off x="3327400" y="2547938"/>
            <a:ext cx="2046288" cy="288925"/>
            <a:chOff x="2096" y="1605"/>
            <a:chExt cx="1289" cy="182"/>
          </a:xfrm>
        </p:grpSpPr>
        <p:sp>
          <p:nvSpPr>
            <p:cNvPr id="32894" name="AutoShape 38"/>
            <p:cNvSpPr/>
            <p:nvPr/>
          </p:nvSpPr>
          <p:spPr>
            <a:xfrm>
              <a:off x="3341" y="1605"/>
              <a:ext cx="31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95" name="Line 27"/>
            <p:cNvSpPr/>
            <p:nvPr/>
          </p:nvSpPr>
          <p:spPr>
            <a:xfrm flipH="1">
              <a:off x="2096" y="1636"/>
              <a:ext cx="1289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6" name="Line 54"/>
            <p:cNvSpPr/>
            <p:nvPr/>
          </p:nvSpPr>
          <p:spPr>
            <a:xfrm flipV="1">
              <a:off x="2109" y="1636"/>
              <a:ext cx="0" cy="15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7" name="Line 55"/>
            <p:cNvSpPr/>
            <p:nvPr/>
          </p:nvSpPr>
          <p:spPr>
            <a:xfrm flipV="1">
              <a:off x="2516" y="1625"/>
              <a:ext cx="0" cy="10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8" name="AutoShape 61"/>
            <p:cNvSpPr/>
            <p:nvPr/>
          </p:nvSpPr>
          <p:spPr>
            <a:xfrm>
              <a:off x="2503" y="1618"/>
              <a:ext cx="31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138"/>
          <p:cNvGrpSpPr/>
          <p:nvPr/>
        </p:nvGrpSpPr>
        <p:grpSpPr>
          <a:xfrm>
            <a:off x="3349625" y="2876550"/>
            <a:ext cx="2106613" cy="969963"/>
            <a:chOff x="2110" y="1812"/>
            <a:chExt cx="1327" cy="611"/>
          </a:xfrm>
        </p:grpSpPr>
        <p:sp>
          <p:nvSpPr>
            <p:cNvPr id="32887" name="AutoShape 39"/>
            <p:cNvSpPr/>
            <p:nvPr/>
          </p:nvSpPr>
          <p:spPr>
            <a:xfrm>
              <a:off x="3405" y="1812"/>
              <a:ext cx="32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88" name="Line 28"/>
            <p:cNvSpPr/>
            <p:nvPr/>
          </p:nvSpPr>
          <p:spPr>
            <a:xfrm flipH="1">
              <a:off x="2731" y="1841"/>
              <a:ext cx="68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89" name="Line 75"/>
            <p:cNvSpPr/>
            <p:nvPr/>
          </p:nvSpPr>
          <p:spPr>
            <a:xfrm flipV="1">
              <a:off x="2110" y="2272"/>
              <a:ext cx="0" cy="15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0" name="Line 76"/>
            <p:cNvSpPr/>
            <p:nvPr/>
          </p:nvSpPr>
          <p:spPr>
            <a:xfrm>
              <a:off x="2120" y="2272"/>
              <a:ext cx="609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1" name="Line 77"/>
            <p:cNvSpPr/>
            <p:nvPr/>
          </p:nvSpPr>
          <p:spPr>
            <a:xfrm flipV="1">
              <a:off x="2516" y="2261"/>
              <a:ext cx="0" cy="10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92" name="AutoShape 78"/>
            <p:cNvSpPr/>
            <p:nvPr/>
          </p:nvSpPr>
          <p:spPr>
            <a:xfrm>
              <a:off x="2495" y="2263"/>
              <a:ext cx="31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93" name="Line 105"/>
            <p:cNvSpPr/>
            <p:nvPr/>
          </p:nvSpPr>
          <p:spPr>
            <a:xfrm flipV="1">
              <a:off x="2724" y="1830"/>
              <a:ext cx="0" cy="44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34"/>
          <p:cNvGrpSpPr/>
          <p:nvPr/>
        </p:nvGrpSpPr>
        <p:grpSpPr>
          <a:xfrm>
            <a:off x="3055938" y="3438525"/>
            <a:ext cx="1004887" cy="895350"/>
            <a:chOff x="1925" y="2166"/>
            <a:chExt cx="633" cy="564"/>
          </a:xfrm>
        </p:grpSpPr>
        <p:sp>
          <p:nvSpPr>
            <p:cNvPr id="32874" name="Line 65"/>
            <p:cNvSpPr/>
            <p:nvPr/>
          </p:nvSpPr>
          <p:spPr>
            <a:xfrm flipH="1">
              <a:off x="2033" y="2185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75" name="Line 66"/>
            <p:cNvSpPr/>
            <p:nvPr/>
          </p:nvSpPr>
          <p:spPr>
            <a:xfrm flipV="1">
              <a:off x="2033" y="2183"/>
              <a:ext cx="0" cy="23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76" name="Line 67"/>
            <p:cNvSpPr/>
            <p:nvPr/>
          </p:nvSpPr>
          <p:spPr>
            <a:xfrm flipV="1">
              <a:off x="2419" y="2188"/>
              <a:ext cx="0" cy="23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2877" name="Group 132"/>
            <p:cNvGrpSpPr/>
            <p:nvPr/>
          </p:nvGrpSpPr>
          <p:grpSpPr>
            <a:xfrm>
              <a:off x="1925" y="2430"/>
              <a:ext cx="247" cy="202"/>
              <a:chOff x="1925" y="2556"/>
              <a:chExt cx="247" cy="202"/>
            </a:xfrm>
          </p:grpSpPr>
          <p:sp>
            <p:nvSpPr>
              <p:cNvPr id="32885" name="AutoShape 69"/>
              <p:cNvSpPr/>
              <p:nvPr/>
            </p:nvSpPr>
            <p:spPr>
              <a:xfrm rot="-5400000" flipH="1">
                <a:off x="1945" y="2536"/>
                <a:ext cx="202" cy="242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886" name="Text Box 70"/>
              <p:cNvSpPr txBox="1"/>
              <p:nvPr/>
            </p:nvSpPr>
            <p:spPr>
              <a:xfrm>
                <a:off x="1962" y="2569"/>
                <a:ext cx="210" cy="16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B1 </a:t>
                </a:r>
                <a:endPara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</p:grpSp>
        <p:grpSp>
          <p:nvGrpSpPr>
            <p:cNvPr id="32878" name="Group 133"/>
            <p:cNvGrpSpPr/>
            <p:nvPr/>
          </p:nvGrpSpPr>
          <p:grpSpPr>
            <a:xfrm>
              <a:off x="2311" y="2371"/>
              <a:ext cx="247" cy="261"/>
              <a:chOff x="2311" y="2497"/>
              <a:chExt cx="247" cy="261"/>
            </a:xfrm>
          </p:grpSpPr>
          <p:sp>
            <p:nvSpPr>
              <p:cNvPr id="32882" name="AutoShape 72"/>
              <p:cNvSpPr/>
              <p:nvPr/>
            </p:nvSpPr>
            <p:spPr>
              <a:xfrm rot="-5400000" flipH="1">
                <a:off x="2331" y="2536"/>
                <a:ext cx="202" cy="242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883" name="Text Box 73"/>
              <p:cNvSpPr txBox="1"/>
              <p:nvPr/>
            </p:nvSpPr>
            <p:spPr>
              <a:xfrm>
                <a:off x="2348" y="2569"/>
                <a:ext cx="210" cy="16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B2</a:t>
                </a:r>
                <a:endPara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  <p:sp>
            <p:nvSpPr>
              <p:cNvPr id="32884" name="AutoShape 74"/>
              <p:cNvSpPr/>
              <p:nvPr/>
            </p:nvSpPr>
            <p:spPr>
              <a:xfrm>
                <a:off x="2506" y="2497"/>
                <a:ext cx="32" cy="43"/>
              </a:xfrm>
              <a:prstGeom prst="flowChartConnector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2879" name="AutoShape 79"/>
            <p:cNvSpPr/>
            <p:nvPr/>
          </p:nvSpPr>
          <p:spPr>
            <a:xfrm>
              <a:off x="2401" y="2166"/>
              <a:ext cx="32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80" name="Line 80"/>
            <p:cNvSpPr/>
            <p:nvPr/>
          </p:nvSpPr>
          <p:spPr>
            <a:xfrm>
              <a:off x="2086" y="2617"/>
              <a:ext cx="0" cy="10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81" name="Line 107"/>
            <p:cNvSpPr/>
            <p:nvPr/>
          </p:nvSpPr>
          <p:spPr>
            <a:xfrm>
              <a:off x="2471" y="2615"/>
              <a:ext cx="0" cy="115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137"/>
          <p:cNvGrpSpPr/>
          <p:nvPr/>
        </p:nvGrpSpPr>
        <p:grpSpPr>
          <a:xfrm>
            <a:off x="3055938" y="3198813"/>
            <a:ext cx="2606675" cy="3060700"/>
            <a:chOff x="1925" y="2015"/>
            <a:chExt cx="1642" cy="1928"/>
          </a:xfrm>
        </p:grpSpPr>
        <p:sp>
          <p:nvSpPr>
            <p:cNvPr id="32845" name="Text Box 30"/>
            <p:cNvSpPr txBox="1"/>
            <p:nvPr/>
          </p:nvSpPr>
          <p:spPr>
            <a:xfrm>
              <a:off x="3254" y="2015"/>
              <a:ext cx="96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46" name="AutoShape 40"/>
            <p:cNvSpPr/>
            <p:nvPr/>
          </p:nvSpPr>
          <p:spPr>
            <a:xfrm>
              <a:off x="3536" y="2252"/>
              <a:ext cx="31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47" name="Line 29"/>
            <p:cNvSpPr/>
            <p:nvPr/>
          </p:nvSpPr>
          <p:spPr>
            <a:xfrm flipH="1">
              <a:off x="2904" y="2283"/>
              <a:ext cx="63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48" name="Line 81"/>
            <p:cNvSpPr/>
            <p:nvPr/>
          </p:nvSpPr>
          <p:spPr>
            <a:xfrm>
              <a:off x="2086" y="3188"/>
              <a:ext cx="0" cy="10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49" name="Line 82"/>
            <p:cNvSpPr/>
            <p:nvPr/>
          </p:nvSpPr>
          <p:spPr>
            <a:xfrm>
              <a:off x="2461" y="3199"/>
              <a:ext cx="0" cy="205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50" name="Line 83"/>
            <p:cNvSpPr/>
            <p:nvPr/>
          </p:nvSpPr>
          <p:spPr>
            <a:xfrm flipH="1">
              <a:off x="2033" y="3404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51" name="Line 84"/>
            <p:cNvSpPr/>
            <p:nvPr/>
          </p:nvSpPr>
          <p:spPr>
            <a:xfrm flipV="1">
              <a:off x="2033" y="3401"/>
              <a:ext cx="0" cy="23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52" name="Line 85"/>
            <p:cNvSpPr/>
            <p:nvPr/>
          </p:nvSpPr>
          <p:spPr>
            <a:xfrm flipV="1">
              <a:off x="2419" y="3406"/>
              <a:ext cx="0" cy="23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2853" name="Group 86"/>
            <p:cNvGrpSpPr/>
            <p:nvPr/>
          </p:nvGrpSpPr>
          <p:grpSpPr>
            <a:xfrm>
              <a:off x="1935" y="3641"/>
              <a:ext cx="292" cy="224"/>
              <a:chOff x="4673" y="4031"/>
              <a:chExt cx="289" cy="283"/>
            </a:xfrm>
          </p:grpSpPr>
          <p:sp>
            <p:nvSpPr>
              <p:cNvPr id="32872" name="AutoShape 87"/>
              <p:cNvSpPr/>
              <p:nvPr/>
            </p:nvSpPr>
            <p:spPr>
              <a:xfrm rot="-5400000" flipH="1">
                <a:off x="4666" y="4038"/>
                <a:ext cx="254" cy="240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873" name="Text Box 88"/>
              <p:cNvSpPr txBox="1"/>
              <p:nvPr/>
            </p:nvSpPr>
            <p:spPr>
              <a:xfrm>
                <a:off x="4677" y="4074"/>
                <a:ext cx="285" cy="24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H1 </a:t>
                </a:r>
                <a:endPara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</p:grpSp>
        <p:grpSp>
          <p:nvGrpSpPr>
            <p:cNvPr id="32854" name="Group 89"/>
            <p:cNvGrpSpPr/>
            <p:nvPr/>
          </p:nvGrpSpPr>
          <p:grpSpPr>
            <a:xfrm>
              <a:off x="2312" y="3656"/>
              <a:ext cx="242" cy="202"/>
              <a:chOff x="4673" y="4031"/>
              <a:chExt cx="240" cy="254"/>
            </a:xfrm>
          </p:grpSpPr>
          <p:sp>
            <p:nvSpPr>
              <p:cNvPr id="32870" name="AutoShape 90"/>
              <p:cNvSpPr/>
              <p:nvPr/>
            </p:nvSpPr>
            <p:spPr>
              <a:xfrm rot="-5400000" flipH="1">
                <a:off x="4666" y="4038"/>
                <a:ext cx="254" cy="240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871" name="Text Box 91"/>
              <p:cNvSpPr txBox="1"/>
              <p:nvPr/>
            </p:nvSpPr>
            <p:spPr>
              <a:xfrm>
                <a:off x="4702" y="4034"/>
                <a:ext cx="208" cy="20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H2 </a:t>
                </a:r>
                <a:endParaRPr lang="en-US" altLang="zh-CN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</p:grpSp>
        <p:sp>
          <p:nvSpPr>
            <p:cNvPr id="32855" name="AutoShape 92"/>
            <p:cNvSpPr/>
            <p:nvPr/>
          </p:nvSpPr>
          <p:spPr>
            <a:xfrm>
              <a:off x="2488" y="3571"/>
              <a:ext cx="51" cy="61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56" name="Line 93"/>
            <p:cNvSpPr/>
            <p:nvPr/>
          </p:nvSpPr>
          <p:spPr>
            <a:xfrm flipV="1">
              <a:off x="2110" y="3490"/>
              <a:ext cx="0" cy="151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57" name="Line 94"/>
            <p:cNvSpPr/>
            <p:nvPr/>
          </p:nvSpPr>
          <p:spPr>
            <a:xfrm>
              <a:off x="2120" y="3490"/>
              <a:ext cx="79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58" name="Line 95"/>
            <p:cNvSpPr/>
            <p:nvPr/>
          </p:nvSpPr>
          <p:spPr>
            <a:xfrm flipV="1">
              <a:off x="2516" y="3479"/>
              <a:ext cx="0" cy="10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59" name="AutoShape 96"/>
            <p:cNvSpPr/>
            <p:nvPr/>
          </p:nvSpPr>
          <p:spPr>
            <a:xfrm>
              <a:off x="2495" y="3481"/>
              <a:ext cx="31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60" name="AutoShape 97"/>
            <p:cNvSpPr/>
            <p:nvPr/>
          </p:nvSpPr>
          <p:spPr>
            <a:xfrm>
              <a:off x="2401" y="3384"/>
              <a:ext cx="32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61" name="Line 98"/>
            <p:cNvSpPr/>
            <p:nvPr/>
          </p:nvSpPr>
          <p:spPr>
            <a:xfrm>
              <a:off x="2086" y="3835"/>
              <a:ext cx="0" cy="10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62" name="AutoShape 100"/>
            <p:cNvSpPr/>
            <p:nvPr/>
          </p:nvSpPr>
          <p:spPr>
            <a:xfrm rot="-5400000" flipH="1">
              <a:off x="1945" y="2992"/>
              <a:ext cx="202" cy="242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63" name="Text Box 101"/>
            <p:cNvSpPr txBox="1"/>
            <p:nvPr/>
          </p:nvSpPr>
          <p:spPr>
            <a:xfrm>
              <a:off x="1935" y="3015"/>
              <a:ext cx="243" cy="151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rPr>
                <a:t>G1 </a:t>
              </a:r>
              <a:endParaRPr lang="en-US" altLang="zh-CN" sz="2000" dirty="0">
                <a:solidFill>
                  <a:schemeClr val="bg1"/>
                </a:solidFill>
                <a:latin typeface="楷体_GB2312" panose="02010609030101010101" pitchFamily="49" charset="-122"/>
              </a:endParaRPr>
            </a:p>
          </p:txBody>
        </p:sp>
        <p:grpSp>
          <p:nvGrpSpPr>
            <p:cNvPr id="32864" name="Group 102"/>
            <p:cNvGrpSpPr/>
            <p:nvPr/>
          </p:nvGrpSpPr>
          <p:grpSpPr>
            <a:xfrm>
              <a:off x="2303" y="3019"/>
              <a:ext cx="307" cy="207"/>
              <a:chOff x="4673" y="4025"/>
              <a:chExt cx="305" cy="260"/>
            </a:xfrm>
          </p:grpSpPr>
          <p:sp>
            <p:nvSpPr>
              <p:cNvPr id="32868" name="AutoShape 103"/>
              <p:cNvSpPr/>
              <p:nvPr/>
            </p:nvSpPr>
            <p:spPr>
              <a:xfrm rot="-5400000" flipH="1">
                <a:off x="4666" y="4038"/>
                <a:ext cx="254" cy="240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869" name="Text Box 104"/>
              <p:cNvSpPr txBox="1"/>
              <p:nvPr/>
            </p:nvSpPr>
            <p:spPr>
              <a:xfrm>
                <a:off x="4680" y="4025"/>
                <a:ext cx="298" cy="17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G2 </a:t>
                </a:r>
                <a:endPara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</p:grpSp>
        <p:sp>
          <p:nvSpPr>
            <p:cNvPr id="32865" name="Line 106"/>
            <p:cNvSpPr/>
            <p:nvPr/>
          </p:nvSpPr>
          <p:spPr>
            <a:xfrm flipV="1">
              <a:off x="2909" y="2291"/>
              <a:ext cx="0" cy="119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66" name="Line 108"/>
            <p:cNvSpPr/>
            <p:nvPr/>
          </p:nvSpPr>
          <p:spPr>
            <a:xfrm>
              <a:off x="2471" y="3833"/>
              <a:ext cx="0" cy="9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67" name="Text Box 109"/>
            <p:cNvSpPr txBox="1"/>
            <p:nvPr/>
          </p:nvSpPr>
          <p:spPr>
            <a:xfrm>
              <a:off x="2206" y="2770"/>
              <a:ext cx="96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1" name="Group 125"/>
          <p:cNvGrpSpPr/>
          <p:nvPr/>
        </p:nvGrpSpPr>
        <p:grpSpPr>
          <a:xfrm>
            <a:off x="457200" y="1974850"/>
            <a:ext cx="3076575" cy="615950"/>
            <a:chOff x="288" y="1370"/>
            <a:chExt cx="1938" cy="388"/>
          </a:xfrm>
        </p:grpSpPr>
        <p:sp>
          <p:nvSpPr>
            <p:cNvPr id="32843" name="Line 110"/>
            <p:cNvSpPr/>
            <p:nvPr/>
          </p:nvSpPr>
          <p:spPr>
            <a:xfrm>
              <a:off x="1369" y="1458"/>
              <a:ext cx="857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44" name="Text Box 111"/>
            <p:cNvSpPr txBox="1"/>
            <p:nvPr/>
          </p:nvSpPr>
          <p:spPr>
            <a:xfrm>
              <a:off x="288" y="1370"/>
              <a:ext cx="1078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r">
                <a:lnSpc>
                  <a:spcPct val="96000"/>
                </a:lnSpc>
              </a:pPr>
              <a:r>
                <a:rPr lang="en-US" altLang="zh-CN" sz="2000" b="1" dirty="0">
                  <a:latin typeface="Comic Sans MS" panose="030F0702030302020204" pitchFamily="66" charset="0"/>
                </a:rPr>
                <a:t>CPU</a:t>
              </a:r>
              <a:r>
                <a:rPr lang="zh-CN" altLang="en-US" sz="2000" b="1" dirty="0">
                  <a:latin typeface="Comic Sans MS" panose="030F0702030302020204" pitchFamily="66" charset="0"/>
                </a:rPr>
                <a:t>的</a:t>
              </a: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中断响应信号</a:t>
              </a:r>
              <a:endParaRPr lang="en-US" altLang="zh-CN" sz="2000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" name="Group 126"/>
          <p:cNvGrpSpPr/>
          <p:nvPr/>
        </p:nvGrpSpPr>
        <p:grpSpPr>
          <a:xfrm>
            <a:off x="701675" y="3059113"/>
            <a:ext cx="2609850" cy="3405187"/>
            <a:chOff x="442" y="2053"/>
            <a:chExt cx="1644" cy="2145"/>
          </a:xfrm>
        </p:grpSpPr>
        <p:sp>
          <p:nvSpPr>
            <p:cNvPr id="32835" name="Line 63"/>
            <p:cNvSpPr/>
            <p:nvPr/>
          </p:nvSpPr>
          <p:spPr>
            <a:xfrm flipH="1">
              <a:off x="1658" y="2204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36" name="Line 112"/>
            <p:cNvSpPr/>
            <p:nvPr/>
          </p:nvSpPr>
          <p:spPr>
            <a:xfrm flipH="1">
              <a:off x="1658" y="2861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37" name="Line 113"/>
            <p:cNvSpPr/>
            <p:nvPr/>
          </p:nvSpPr>
          <p:spPr>
            <a:xfrm flipH="1">
              <a:off x="1658" y="3411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38" name="Line 114"/>
            <p:cNvSpPr/>
            <p:nvPr/>
          </p:nvSpPr>
          <p:spPr>
            <a:xfrm flipH="1">
              <a:off x="1658" y="4069"/>
              <a:ext cx="42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39" name="Text Box 115"/>
            <p:cNvSpPr txBox="1"/>
            <p:nvPr/>
          </p:nvSpPr>
          <p:spPr>
            <a:xfrm>
              <a:off x="469" y="2053"/>
              <a:ext cx="108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到设备</a:t>
              </a: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1</a:t>
              </a: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的中断响应信号输出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40" name="Text Box 116"/>
            <p:cNvSpPr txBox="1"/>
            <p:nvPr/>
          </p:nvSpPr>
          <p:spPr>
            <a:xfrm>
              <a:off x="469" y="2678"/>
              <a:ext cx="1084" cy="3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到设备</a:t>
              </a: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2</a:t>
              </a: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的中断响应信号输出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41" name="Text Box 117"/>
            <p:cNvSpPr txBox="1"/>
            <p:nvPr/>
          </p:nvSpPr>
          <p:spPr>
            <a:xfrm>
              <a:off x="451" y="3249"/>
              <a:ext cx="1102" cy="3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到设备</a:t>
              </a: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7</a:t>
              </a: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的中断响应信号输出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42" name="Text Box 118"/>
            <p:cNvSpPr txBox="1"/>
            <p:nvPr/>
          </p:nvSpPr>
          <p:spPr>
            <a:xfrm>
              <a:off x="442" y="3831"/>
              <a:ext cx="1111" cy="36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到设备</a:t>
              </a: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8</a:t>
              </a: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的中断响应信号输出</a:t>
              </a:r>
              <a:endParaRPr lang="zh-CN" altLang="en-US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3" name="Group 123"/>
          <p:cNvGrpSpPr/>
          <p:nvPr/>
        </p:nvGrpSpPr>
        <p:grpSpPr>
          <a:xfrm>
            <a:off x="457200" y="1022350"/>
            <a:ext cx="8199438" cy="4264025"/>
            <a:chOff x="288" y="770"/>
            <a:chExt cx="5165" cy="2686"/>
          </a:xfrm>
        </p:grpSpPr>
        <p:sp>
          <p:nvSpPr>
            <p:cNvPr id="32799" name="Text Box 7"/>
            <p:cNvSpPr txBox="1"/>
            <p:nvPr/>
          </p:nvSpPr>
          <p:spPr>
            <a:xfrm>
              <a:off x="3972" y="1395"/>
              <a:ext cx="1315" cy="248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dist"/>
              <a:r>
                <a:rPr lang="en-US" altLang="zh-CN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1  2  3  4  5  6  7	8</a:t>
              </a:r>
              <a:endParaRPr lang="en-US" altLang="zh-CN" sz="1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00" name="Text Box 8"/>
            <p:cNvSpPr txBox="1"/>
            <p:nvPr/>
          </p:nvSpPr>
          <p:spPr>
            <a:xfrm>
              <a:off x="3826" y="770"/>
              <a:ext cx="1627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可由程序设置的</a:t>
              </a:r>
              <a:endPara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中断允许寄存器</a:t>
              </a:r>
              <a:endPara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01" name="Text Box 10"/>
            <p:cNvSpPr txBox="1"/>
            <p:nvPr/>
          </p:nvSpPr>
          <p:spPr>
            <a:xfrm>
              <a:off x="3938" y="3122"/>
              <a:ext cx="1345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由外设设置的</a:t>
              </a:r>
              <a:endParaRPr lang="zh-CN" altLang="en-US" sz="2000" b="1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ctr"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中断请求寄存器</a:t>
              </a:r>
              <a:endParaRPr lang="zh-CN" altLang="en-US" sz="2000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02" name="AutoShape 11"/>
            <p:cNvSpPr/>
            <p:nvPr/>
          </p:nvSpPr>
          <p:spPr>
            <a:xfrm flipH="1">
              <a:off x="3617" y="1675"/>
              <a:ext cx="181" cy="173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03" name="Line 12"/>
            <p:cNvSpPr/>
            <p:nvPr/>
          </p:nvSpPr>
          <p:spPr>
            <a:xfrm>
              <a:off x="3990" y="1622"/>
              <a:ext cx="0" cy="10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4" name="Line 13"/>
            <p:cNvSpPr/>
            <p:nvPr/>
          </p:nvSpPr>
          <p:spPr>
            <a:xfrm flipH="1">
              <a:off x="3811" y="1729"/>
              <a:ext cx="179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5" name="Line 14"/>
            <p:cNvSpPr/>
            <p:nvPr/>
          </p:nvSpPr>
          <p:spPr>
            <a:xfrm>
              <a:off x="3799" y="1805"/>
              <a:ext cx="191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6" name="Line 15"/>
            <p:cNvSpPr/>
            <p:nvPr/>
          </p:nvSpPr>
          <p:spPr>
            <a:xfrm>
              <a:off x="3990" y="1805"/>
              <a:ext cx="0" cy="765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07" name="AutoShape 16"/>
            <p:cNvSpPr/>
            <p:nvPr/>
          </p:nvSpPr>
          <p:spPr>
            <a:xfrm flipH="1">
              <a:off x="3617" y="1891"/>
              <a:ext cx="181" cy="173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08" name="AutoShape 17"/>
            <p:cNvSpPr/>
            <p:nvPr/>
          </p:nvSpPr>
          <p:spPr>
            <a:xfrm flipH="1">
              <a:off x="3617" y="2301"/>
              <a:ext cx="181" cy="172"/>
            </a:xfrm>
            <a:prstGeom prst="flowChartDelay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09" name="Line 18"/>
            <p:cNvSpPr/>
            <p:nvPr/>
          </p:nvSpPr>
          <p:spPr>
            <a:xfrm>
              <a:off x="4173" y="1622"/>
              <a:ext cx="0" cy="323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0" name="Line 19"/>
            <p:cNvSpPr/>
            <p:nvPr/>
          </p:nvSpPr>
          <p:spPr>
            <a:xfrm flipH="1">
              <a:off x="3798" y="1943"/>
              <a:ext cx="36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1" name="Line 20"/>
            <p:cNvSpPr/>
            <p:nvPr/>
          </p:nvSpPr>
          <p:spPr>
            <a:xfrm>
              <a:off x="3798" y="2016"/>
              <a:ext cx="364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2" name="Line 21"/>
            <p:cNvSpPr/>
            <p:nvPr/>
          </p:nvSpPr>
          <p:spPr>
            <a:xfrm>
              <a:off x="4162" y="2031"/>
              <a:ext cx="0" cy="52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3" name="Line 22"/>
            <p:cNvSpPr/>
            <p:nvPr/>
          </p:nvSpPr>
          <p:spPr>
            <a:xfrm>
              <a:off x="5200" y="1632"/>
              <a:ext cx="0" cy="733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4" name="Line 23"/>
            <p:cNvSpPr/>
            <p:nvPr/>
          </p:nvSpPr>
          <p:spPr>
            <a:xfrm flipH="1">
              <a:off x="3798" y="2365"/>
              <a:ext cx="140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5" name="Line 24"/>
            <p:cNvSpPr/>
            <p:nvPr/>
          </p:nvSpPr>
          <p:spPr>
            <a:xfrm>
              <a:off x="3788" y="2441"/>
              <a:ext cx="1412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6" name="Line 25"/>
            <p:cNvSpPr/>
            <p:nvPr/>
          </p:nvSpPr>
          <p:spPr>
            <a:xfrm>
              <a:off x="5189" y="2441"/>
              <a:ext cx="0" cy="11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7" name="Text Box 26"/>
            <p:cNvSpPr txBox="1"/>
            <p:nvPr/>
          </p:nvSpPr>
          <p:spPr>
            <a:xfrm>
              <a:off x="3811" y="2141"/>
              <a:ext cx="95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18" name="Line 31"/>
            <p:cNvSpPr/>
            <p:nvPr/>
          </p:nvSpPr>
          <p:spPr>
            <a:xfrm flipV="1">
              <a:off x="3360" y="1255"/>
              <a:ext cx="0" cy="50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19" name="Line 32"/>
            <p:cNvSpPr/>
            <p:nvPr/>
          </p:nvSpPr>
          <p:spPr>
            <a:xfrm flipH="1">
              <a:off x="3189" y="1244"/>
              <a:ext cx="160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0" name="Line 33"/>
            <p:cNvSpPr/>
            <p:nvPr/>
          </p:nvSpPr>
          <p:spPr>
            <a:xfrm flipV="1">
              <a:off x="3424" y="1180"/>
              <a:ext cx="0" cy="787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1" name="Line 34"/>
            <p:cNvSpPr/>
            <p:nvPr/>
          </p:nvSpPr>
          <p:spPr>
            <a:xfrm flipH="1" flipV="1">
              <a:off x="3162" y="1190"/>
              <a:ext cx="249" cy="1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2" name="Line 35"/>
            <p:cNvSpPr/>
            <p:nvPr/>
          </p:nvSpPr>
          <p:spPr>
            <a:xfrm flipV="1">
              <a:off x="3553" y="1039"/>
              <a:ext cx="0" cy="137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3" name="Line 36"/>
            <p:cNvSpPr/>
            <p:nvPr/>
          </p:nvSpPr>
          <p:spPr>
            <a:xfrm flipH="1">
              <a:off x="3177" y="1061"/>
              <a:ext cx="385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4" name="Text Box 37"/>
            <p:cNvSpPr txBox="1"/>
            <p:nvPr/>
          </p:nvSpPr>
          <p:spPr>
            <a:xfrm>
              <a:off x="3254" y="1074"/>
              <a:ext cx="96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0" tIns="0" rIns="0" bIns="0"/>
            <a:lstStyle/>
            <a:p>
              <a:pPr algn="just">
                <a:lnSpc>
                  <a:spcPct val="64000"/>
                </a:lnSpc>
              </a:pP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…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25" name="Line 41"/>
            <p:cNvSpPr/>
            <p:nvPr/>
          </p:nvSpPr>
          <p:spPr>
            <a:xfrm flipH="1">
              <a:off x="1518" y="1158"/>
              <a:ext cx="1393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triangle" w="lg" len="lg"/>
            </a:ln>
          </p:spPr>
        </p:sp>
        <p:sp>
          <p:nvSpPr>
            <p:cNvPr id="32826" name="AutoShape 42"/>
            <p:cNvSpPr/>
            <p:nvPr/>
          </p:nvSpPr>
          <p:spPr>
            <a:xfrm>
              <a:off x="2902" y="1024"/>
              <a:ext cx="310" cy="259"/>
            </a:xfrm>
            <a:prstGeom prst="moon">
              <a:avLst>
                <a:gd name="adj" fmla="val 75861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27" name="AutoShape 43"/>
            <p:cNvSpPr/>
            <p:nvPr/>
          </p:nvSpPr>
          <p:spPr>
            <a:xfrm>
              <a:off x="4311" y="2824"/>
              <a:ext cx="589" cy="237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28" name="AutoShape 44"/>
            <p:cNvSpPr/>
            <p:nvPr/>
          </p:nvSpPr>
          <p:spPr>
            <a:xfrm flipV="1">
              <a:off x="4311" y="1143"/>
              <a:ext cx="589" cy="237"/>
            </a:xfrm>
            <a:prstGeom prst="upArrow">
              <a:avLst>
                <a:gd name="adj1" fmla="val 50000"/>
                <a:gd name="adj2" fmla="val 25000"/>
              </a:avLst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829" name="Text Box 45"/>
            <p:cNvSpPr txBox="1"/>
            <p:nvPr/>
          </p:nvSpPr>
          <p:spPr>
            <a:xfrm>
              <a:off x="288" y="913"/>
              <a:ext cx="110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r">
                <a:lnSpc>
                  <a:spcPct val="96000"/>
                </a:lnSpc>
              </a:pP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至</a:t>
              </a:r>
              <a:r>
                <a:rPr lang="en-US" altLang="zh-CN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CPU</a:t>
              </a:r>
              <a:r>
                <a:rPr lang="zh-CN" altLang="en-US" sz="20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的</a:t>
              </a:r>
              <a:endParaRPr lang="en-US" altLang="zh-CN" sz="20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  <a:p>
              <a:pPr algn="r">
                <a:lnSpc>
                  <a:spcPct val="96000"/>
                </a:lnSpc>
              </a:pPr>
              <a:r>
                <a:rPr lang="zh-CN" altLang="en-US" sz="2000" b="1" dirty="0">
                  <a:solidFill>
                    <a:schemeClr val="accent2"/>
                  </a:solidFill>
                  <a:latin typeface="Comic Sans MS" panose="030F0702030302020204" pitchFamily="66" charset="0"/>
                </a:rPr>
                <a:t>中断输入引脚</a:t>
              </a:r>
              <a:endParaRPr lang="zh-CN" altLang="en-US" sz="2000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30" name="Text Box 46"/>
            <p:cNvSpPr txBox="1"/>
            <p:nvPr/>
          </p:nvSpPr>
          <p:spPr>
            <a:xfrm>
              <a:off x="2962" y="1029"/>
              <a:ext cx="170" cy="17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8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+</a:t>
              </a:r>
              <a:endParaRPr lang="en-US" altLang="zh-CN" sz="28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31" name="Text Box 119"/>
            <p:cNvSpPr txBox="1"/>
            <p:nvPr/>
          </p:nvSpPr>
          <p:spPr>
            <a:xfrm>
              <a:off x="3972" y="2574"/>
              <a:ext cx="1315" cy="248"/>
            </a:xfrm>
            <a:prstGeom prst="rect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dist"/>
              <a:r>
                <a:rPr lang="en-US" altLang="zh-CN" sz="1400" dirty="0">
                  <a:solidFill>
                    <a:schemeClr val="tx2"/>
                  </a:solidFill>
                  <a:latin typeface="Comic Sans MS" panose="030F0702030302020204" pitchFamily="66" charset="0"/>
                </a:rPr>
                <a:t>1  2  3  4  5  6  7	8</a:t>
              </a:r>
              <a:endParaRPr lang="en-US" altLang="zh-CN" sz="1400" dirty="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2832" name="Line 120"/>
            <p:cNvSpPr/>
            <p:nvPr/>
          </p:nvSpPr>
          <p:spPr>
            <a:xfrm flipH="1">
              <a:off x="3366" y="1753"/>
              <a:ext cx="23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3" name="Line 121"/>
            <p:cNvSpPr/>
            <p:nvPr/>
          </p:nvSpPr>
          <p:spPr>
            <a:xfrm flipH="1">
              <a:off x="3398" y="1967"/>
              <a:ext cx="208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4" name="Line 122"/>
            <p:cNvSpPr/>
            <p:nvPr/>
          </p:nvSpPr>
          <p:spPr>
            <a:xfrm flipH="1">
              <a:off x="3516" y="2409"/>
              <a:ext cx="99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" name="Group 130"/>
          <p:cNvGrpSpPr/>
          <p:nvPr/>
        </p:nvGrpSpPr>
        <p:grpSpPr>
          <a:xfrm>
            <a:off x="3054350" y="2117725"/>
            <a:ext cx="1054100" cy="1350963"/>
            <a:chOff x="1924" y="1460"/>
            <a:chExt cx="664" cy="851"/>
          </a:xfrm>
        </p:grpSpPr>
        <p:grpSp>
          <p:nvGrpSpPr>
            <p:cNvPr id="32785" name="Group 128"/>
            <p:cNvGrpSpPr/>
            <p:nvPr/>
          </p:nvGrpSpPr>
          <p:grpSpPr>
            <a:xfrm>
              <a:off x="1924" y="1920"/>
              <a:ext cx="326" cy="231"/>
              <a:chOff x="1924" y="1920"/>
              <a:chExt cx="326" cy="231"/>
            </a:xfrm>
          </p:grpSpPr>
          <p:sp>
            <p:nvSpPr>
              <p:cNvPr id="32797" name="AutoShape 49"/>
              <p:cNvSpPr/>
              <p:nvPr/>
            </p:nvSpPr>
            <p:spPr>
              <a:xfrm rot="-5400000" flipH="1">
                <a:off x="1944" y="1899"/>
                <a:ext cx="202" cy="243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798" name="Text Box 50"/>
              <p:cNvSpPr txBox="1"/>
              <p:nvPr/>
            </p:nvSpPr>
            <p:spPr>
              <a:xfrm>
                <a:off x="1935" y="1939"/>
                <a:ext cx="315" cy="21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A1 </a:t>
                </a:r>
                <a:endPara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</p:grpSp>
        <p:sp>
          <p:nvSpPr>
            <p:cNvPr id="32786" name="Line 56"/>
            <p:cNvSpPr/>
            <p:nvPr/>
          </p:nvSpPr>
          <p:spPr>
            <a:xfrm flipV="1">
              <a:off x="2033" y="1675"/>
              <a:ext cx="0" cy="23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57"/>
            <p:cNvSpPr/>
            <p:nvPr/>
          </p:nvSpPr>
          <p:spPr>
            <a:xfrm flipV="1">
              <a:off x="2419" y="1675"/>
              <a:ext cx="0" cy="23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8" name="Line 58"/>
            <p:cNvSpPr/>
            <p:nvPr/>
          </p:nvSpPr>
          <p:spPr>
            <a:xfrm flipH="1">
              <a:off x="2033" y="1686"/>
              <a:ext cx="386" cy="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59"/>
            <p:cNvSpPr/>
            <p:nvPr/>
          </p:nvSpPr>
          <p:spPr>
            <a:xfrm flipV="1">
              <a:off x="2226" y="1460"/>
              <a:ext cx="0" cy="215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AutoShape 60"/>
            <p:cNvSpPr/>
            <p:nvPr/>
          </p:nvSpPr>
          <p:spPr>
            <a:xfrm>
              <a:off x="2216" y="1665"/>
              <a:ext cx="31" cy="43"/>
            </a:xfrm>
            <a:prstGeom prst="flowChartConnector">
              <a:avLst/>
            </a:prstGeom>
            <a:noFill/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dirty="0">
                <a:latin typeface="Comic Sans MS" panose="030F0702030302020204" pitchFamily="66" charset="0"/>
              </a:endParaRPr>
            </a:p>
          </p:txBody>
        </p:sp>
        <p:sp>
          <p:nvSpPr>
            <p:cNvPr id="32791" name="Line 62"/>
            <p:cNvSpPr/>
            <p:nvPr/>
          </p:nvSpPr>
          <p:spPr>
            <a:xfrm>
              <a:off x="2086" y="2096"/>
              <a:ext cx="0" cy="108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2" name="Line 64"/>
            <p:cNvSpPr/>
            <p:nvPr/>
          </p:nvSpPr>
          <p:spPr>
            <a:xfrm>
              <a:off x="2461" y="2107"/>
              <a:ext cx="0" cy="204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2793" name="Group 129"/>
            <p:cNvGrpSpPr/>
            <p:nvPr/>
          </p:nvGrpSpPr>
          <p:grpSpPr>
            <a:xfrm>
              <a:off x="2340" y="1861"/>
              <a:ext cx="248" cy="268"/>
              <a:chOff x="2340" y="1861"/>
              <a:chExt cx="248" cy="268"/>
            </a:xfrm>
          </p:grpSpPr>
          <p:sp>
            <p:nvSpPr>
              <p:cNvPr id="32794" name="Text Box 52"/>
              <p:cNvSpPr txBox="1"/>
              <p:nvPr/>
            </p:nvSpPr>
            <p:spPr>
              <a:xfrm>
                <a:off x="2340" y="1926"/>
                <a:ext cx="225" cy="20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96000"/>
                  </a:lnSpc>
                </a:pPr>
                <a:r>
                  <a:rPr lang="en-US" altLang="zh-CN" sz="2000" dirty="0">
                    <a:solidFill>
                      <a:schemeClr val="bg1"/>
                    </a:solidFill>
                    <a:latin typeface="楷体_GB2312" panose="02010609030101010101" pitchFamily="49" charset="-122"/>
                  </a:rPr>
                  <a:t>A2 </a:t>
                </a:r>
                <a:endParaRPr lang="en-US" altLang="zh-CN" sz="2000" dirty="0">
                  <a:solidFill>
                    <a:schemeClr val="bg1"/>
                  </a:solidFill>
                  <a:latin typeface="楷体_GB2312" panose="02010609030101010101" pitchFamily="49" charset="-122"/>
                </a:endParaRPr>
              </a:p>
            </p:txBody>
          </p:sp>
          <p:sp>
            <p:nvSpPr>
              <p:cNvPr id="32795" name="AutoShape 53"/>
              <p:cNvSpPr/>
              <p:nvPr/>
            </p:nvSpPr>
            <p:spPr>
              <a:xfrm>
                <a:off x="2488" y="1861"/>
                <a:ext cx="58" cy="43"/>
              </a:xfrm>
              <a:prstGeom prst="flowChartConnector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32796" name="AutoShape 124"/>
              <p:cNvSpPr/>
              <p:nvPr/>
            </p:nvSpPr>
            <p:spPr>
              <a:xfrm rot="-5400000" flipH="1">
                <a:off x="2365" y="1899"/>
                <a:ext cx="202" cy="243"/>
              </a:xfrm>
              <a:prstGeom prst="flowChartDelay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200" dirty="0">
                  <a:latin typeface="Comic Sans MS" panose="030F0702030302020204" pitchFamily="66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95" grpId="0"/>
      <p:bldP spid="8397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中断处理过程 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792579" name="Rectangle 3"/>
          <p:cNvSpPr>
            <a:spLocks noGrp="1" noChangeArrowheads="1"/>
          </p:cNvSpPr>
          <p:nvPr>
            <p:ph idx="1"/>
          </p:nvPr>
        </p:nvSpPr>
        <p:spPr>
          <a:xfrm>
            <a:off x="885825" y="609600"/>
            <a:ext cx="7877175" cy="6096000"/>
          </a:xfrm>
        </p:spPr>
        <p:txBody>
          <a:bodyPr vert="horz" wrap="square" lIns="0" tIns="0" rIns="0" bIns="0" numCol="1" anchor="t" anchorCtr="0" compatLnSpc="1"/>
          <a:lstStyle/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1</a:t>
            </a:r>
            <a:r>
              <a:rPr lang="zh-CN" altLang="en-US" dirty="0">
                <a:solidFill>
                  <a:srgbClr val="7030A0"/>
                </a:solidFill>
              </a:rPr>
              <a:t>、中断检测 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lvl="1" indent="274955">
              <a:buFont typeface="Wingdings" panose="05000000000000000000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是否有中断请求；</a:t>
            </a:r>
            <a:endParaRPr lang="en-US" altLang="zh-CN" sz="2400" dirty="0"/>
          </a:p>
          <a:p>
            <a:pPr marL="0" lvl="1" indent="274955">
              <a:buFont typeface="Wingdings" panose="05000000000000000000" pitchFamily="2" charset="2"/>
              <a:buChar char="ü"/>
            </a:pPr>
            <a:r>
              <a:rPr lang="en-US" altLang="zh-CN" sz="2400" dirty="0"/>
              <a:t> </a:t>
            </a:r>
            <a:r>
              <a:rPr lang="zh-CN" altLang="en-US" sz="2400" dirty="0"/>
              <a:t>一般在每条指令执行完后由</a:t>
            </a:r>
            <a:r>
              <a:rPr lang="en-US" altLang="zh-CN" sz="2400" dirty="0"/>
              <a:t>CPU</a:t>
            </a:r>
            <a:r>
              <a:rPr lang="zh-CN" altLang="en-US" sz="2400" dirty="0"/>
              <a:t>硬件自动检测；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zh-CN" altLang="en-US" dirty="0">
                <a:solidFill>
                  <a:srgbClr val="7030A0"/>
                </a:solidFill>
              </a:rPr>
              <a:t>、中断判优</a:t>
            </a:r>
            <a:endParaRPr lang="en-US" altLang="zh-CN" dirty="0">
              <a:solidFill>
                <a:srgbClr val="7030A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确认已有中断请求中优先级最高的中断源；</a:t>
            </a:r>
            <a:endParaRPr lang="en-US" altLang="zh-CN" sz="2400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一般</a:t>
            </a:r>
            <a:r>
              <a:rPr lang="en-US" altLang="zh-CN" sz="2400" dirty="0"/>
              <a:t>CPU</a:t>
            </a:r>
            <a:r>
              <a:rPr lang="zh-CN" altLang="en-US" sz="2400" dirty="0"/>
              <a:t>内部和接口电路中都会进行判优；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、中断响应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lvl="1" indent="274955">
              <a:buFont typeface="Wingdings" panose="05000000000000000000" pitchFamily="2" charset="2"/>
              <a:buChar char="ü"/>
            </a:pPr>
            <a:r>
              <a:rPr lang="en-US" altLang="zh-CN" sz="2400" dirty="0"/>
              <a:t>  </a:t>
            </a:r>
            <a:r>
              <a:rPr lang="zh-CN" altLang="en-US" sz="2400" dirty="0"/>
              <a:t>保护断点、现场，并获取中断向量；</a:t>
            </a:r>
            <a:endParaRPr lang="en-US" altLang="zh-CN" sz="2400" dirty="0"/>
          </a:p>
          <a:p>
            <a:pPr marL="0" lvl="1" indent="274955">
              <a:buFont typeface="Wingdings" panose="05000000000000000000" pitchFamily="2" charset="2"/>
              <a:buChar char="ü"/>
            </a:pPr>
            <a:r>
              <a:rPr lang="zh-CN" altLang="en-US" sz="2400" dirty="0"/>
              <a:t> 一般由</a:t>
            </a:r>
            <a:r>
              <a:rPr lang="en-US" altLang="zh-CN" sz="2400" dirty="0"/>
              <a:t>CPU</a:t>
            </a:r>
            <a:r>
              <a:rPr lang="zh-CN" altLang="en-US" sz="2400" dirty="0"/>
              <a:t>内部硬件自动完成 ；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、中断服务 </a:t>
            </a:r>
            <a:endParaRPr lang="zh-CN" altLang="en-US" dirty="0">
              <a:solidFill>
                <a:srgbClr val="7030A0"/>
              </a:solidFill>
            </a:endParaRPr>
          </a:p>
          <a:p>
            <a:pPr marL="0" lvl="1" indent="274955">
              <a:buNone/>
            </a:pPr>
            <a:r>
              <a:rPr lang="zh-CN" altLang="en-US" sz="2400" dirty="0"/>
              <a:t>运行用户自行编制的服务子程序；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>
                <a:solidFill>
                  <a:srgbClr val="7030A0"/>
                </a:solidFill>
              </a:rPr>
              <a:t>5</a:t>
            </a:r>
            <a:r>
              <a:rPr lang="zh-CN" altLang="en-US" dirty="0">
                <a:solidFill>
                  <a:srgbClr val="7030A0"/>
                </a:solidFill>
              </a:rPr>
              <a:t>、中断返回</a:t>
            </a:r>
            <a:endParaRPr lang="en-US" altLang="zh-CN" dirty="0">
              <a:solidFill>
                <a:srgbClr val="7030A0"/>
              </a:solidFill>
            </a:endParaRPr>
          </a:p>
          <a:p>
            <a:pPr marL="0" lvl="1" indent="274955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 恢复现场、断点；</a:t>
            </a:r>
            <a:endParaRPr lang="en-US" altLang="zh-CN" sz="2400" dirty="0"/>
          </a:p>
          <a:p>
            <a:pPr marL="0" lvl="1" indent="274955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sz="2400" dirty="0"/>
              <a:t> 一般由</a:t>
            </a:r>
            <a:r>
              <a:rPr lang="en-US" altLang="zh-CN" sz="2400" dirty="0"/>
              <a:t>CPU</a:t>
            </a:r>
            <a:r>
              <a:rPr lang="zh-CN" altLang="en-US" sz="2400" dirty="0"/>
              <a:t>内部硬件自动完成 ；</a:t>
            </a:r>
            <a:endParaRPr lang="zh-CN" altLang="en-US" sz="2400" dirty="0"/>
          </a:p>
          <a:p>
            <a:pPr>
              <a:buAutoNum type="ea1JpnChsDbPeriod" startAt="3"/>
            </a:pP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47800" y="3733800"/>
            <a:ext cx="2286000" cy="381000"/>
          </a:xfrm>
          <a:prstGeom prst="round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95400" y="6019800"/>
            <a:ext cx="2286000" cy="381000"/>
          </a:xfrm>
          <a:prstGeom prst="roundRect">
            <a:avLst/>
          </a:prstGeom>
          <a:solidFill>
            <a:srgbClr val="FF00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5791200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堆栈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91000" y="3733800"/>
            <a:ext cx="1828800" cy="381000"/>
          </a:xfrm>
          <a:prstGeom prst="roundRect">
            <a:avLst/>
          </a:prstGeom>
          <a:solidFill>
            <a:srgbClr val="0070C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3581400"/>
            <a:ext cx="17319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中断向量表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9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2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2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92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92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build="p"/>
      <p:bldP spid="4" grpId="0" bldLvl="0" animBg="1"/>
      <p:bldP spid="5" grpId="0" bldLvl="0" animBg="1"/>
      <p:bldP spid="6" grpId="0"/>
      <p:bldP spid="7" grpId="0" bldLvl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直接存储器访问（DMA）方式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1066800" y="914400"/>
            <a:ext cx="7924800" cy="5715000"/>
          </a:xfrm>
        </p:spPr>
        <p:txBody>
          <a:bodyPr vert="horz" wrap="square" lIns="0" tIns="0" rIns="0" bIns="0" anchor="t"/>
          <a:lstStyle/>
          <a:p>
            <a:pPr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程序查询传送方式的特点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不能实时响应，电路简单；</a:t>
            </a:r>
            <a:endParaRPr lang="en-US" altLang="zh-CN" sz="2400" dirty="0"/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适用于简单的无实时性要求的场合；</a:t>
            </a:r>
            <a:endParaRPr lang="en-US" altLang="zh-CN" sz="2400" dirty="0"/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需要</a:t>
            </a:r>
            <a:r>
              <a:rPr lang="en-US" altLang="zh-CN" sz="2400" dirty="0"/>
              <a:t>CPU</a:t>
            </a:r>
            <a:r>
              <a:rPr lang="zh-CN" altLang="en-US" sz="2400" dirty="0"/>
              <a:t>参与；</a:t>
            </a:r>
            <a:endParaRPr lang="en-US" altLang="zh-CN" sz="2400" dirty="0"/>
          </a:p>
          <a:p>
            <a:pPr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程序中断传送方式的特点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实时响应，需要中断控制电路；</a:t>
            </a:r>
            <a:endParaRPr lang="en-US" altLang="zh-CN" sz="2400" dirty="0"/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适用于传输数据量较少，而要求实时性较高的场合；</a:t>
            </a:r>
            <a:endParaRPr lang="en-US" altLang="zh-CN" sz="2400" dirty="0"/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需要</a:t>
            </a:r>
            <a:r>
              <a:rPr lang="en-US" altLang="zh-CN" sz="2400" dirty="0"/>
              <a:t>CPU</a:t>
            </a:r>
            <a:r>
              <a:rPr lang="zh-CN" altLang="en-US" sz="2400" dirty="0"/>
              <a:t>参与；</a:t>
            </a:r>
            <a:endParaRPr lang="en-US" altLang="zh-CN" sz="2400" dirty="0"/>
          </a:p>
          <a:p>
            <a:pPr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DMA</a:t>
            </a:r>
            <a:r>
              <a:rPr lang="zh-CN" altLang="en-US" dirty="0">
                <a:solidFill>
                  <a:srgbClr val="FF0000"/>
                </a:solidFill>
              </a:rPr>
              <a:t>方式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实时响应，需要</a:t>
            </a:r>
            <a:r>
              <a:rPr lang="en-US" altLang="zh-CN" sz="2400" dirty="0"/>
              <a:t>DMA</a:t>
            </a:r>
            <a:r>
              <a:rPr lang="zh-CN" altLang="en-US" sz="2400" dirty="0"/>
              <a:t>控制电路；</a:t>
            </a:r>
            <a:endParaRPr lang="en-US" altLang="zh-CN" sz="2400" dirty="0"/>
          </a:p>
          <a:p>
            <a:pPr lvl="1">
              <a:spcBef>
                <a:spcPts val="600"/>
              </a:spcBef>
              <a:buNone/>
            </a:pPr>
            <a:r>
              <a:rPr lang="zh-CN" altLang="en-US" sz="2400" dirty="0"/>
              <a:t>适用于</a:t>
            </a:r>
            <a:r>
              <a:rPr lang="en-US" altLang="zh-CN" sz="2400" dirty="0"/>
              <a:t>M</a:t>
            </a:r>
            <a:r>
              <a:rPr lang="zh-CN" altLang="en-US" sz="2400" dirty="0"/>
              <a:t>、</a:t>
            </a:r>
            <a:r>
              <a:rPr lang="en-US" altLang="zh-CN" sz="2400" dirty="0"/>
              <a:t>I/O</a:t>
            </a:r>
            <a:r>
              <a:rPr lang="zh-CN" altLang="en-US" sz="2400" dirty="0"/>
              <a:t>之间大量数据的高速传输；</a:t>
            </a:r>
            <a:endParaRPr lang="en-US" altLang="zh-CN" sz="2400" dirty="0"/>
          </a:p>
          <a:p>
            <a:pPr lvl="1">
              <a:spcBef>
                <a:spcPts val="600"/>
              </a:spcBef>
              <a:buNone/>
            </a:pPr>
            <a:r>
              <a:rPr lang="en-US" altLang="zh-CN" sz="2400" dirty="0"/>
              <a:t>CPU</a:t>
            </a:r>
            <a:r>
              <a:rPr lang="zh-CN" altLang="en-US" sz="2400" dirty="0"/>
              <a:t>不参与；</a:t>
            </a:r>
            <a:endParaRPr lang="en-US" altLang="zh-CN" sz="2400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 bwMode="auto">
          <a:xfrm>
            <a:off x="8153400" y="6629400"/>
            <a:ext cx="1143000" cy="228600"/>
          </a:xfrm>
        </p:spPr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697675-2891-40A7-8752-691750EED075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4114800" y="6705600"/>
            <a:ext cx="609600" cy="152400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3"/>
          </p:nvPr>
        </p:nvSpPr>
        <p:spPr>
          <a:xfrm>
            <a:off x="4648200" y="6705600"/>
            <a:ext cx="381000" cy="152400"/>
          </a:xfrm>
          <a:noFill/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/ 75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457200" y="57150"/>
            <a:ext cx="1516380" cy="3143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lnSpc>
                <a:spcPct val="15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2060"/>
                </a:solidFill>
                <a:latin typeface="Comic Sans MS" panose="030F0702030302020204" pitchFamily="66" charset="0"/>
                <a:ea typeface="隶书" panose="02010509060101010101" pitchFamily="49" charset="-122"/>
                <a:cs typeface="+mj-cs"/>
              </a:rPr>
              <a:t>I/O</a:t>
            </a:r>
            <a:r>
              <a:rPr kumimoji="0" lang="zh-CN" altLang="en-US" sz="3200" b="1" kern="1200" cap="none" spc="0" normalizeH="0" baseline="0" noProof="0" dirty="0">
                <a:solidFill>
                  <a:srgbClr val="002060"/>
                </a:solidFill>
                <a:latin typeface="Comic Sans MS" panose="030F0702030302020204" pitchFamily="66" charset="0"/>
                <a:ea typeface="隶书" panose="02010509060101010101" pitchFamily="49" charset="-122"/>
                <a:cs typeface="+mj-cs"/>
              </a:rPr>
              <a:t>接口的功能与硬件结构</a:t>
            </a:r>
            <a:endParaRPr kumimoji="0" lang="zh-CN" altLang="en-US" sz="3200" b="1" kern="1200" cap="none" spc="0" normalizeH="0" baseline="0" noProof="0" dirty="0">
              <a:solidFill>
                <a:srgbClr val="002060"/>
              </a:solidFill>
              <a:latin typeface="Comic Sans MS" panose="030F0702030302020204" pitchFamily="66" charset="0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8" name="Text Box 54"/>
          <p:cNvSpPr txBox="1"/>
          <p:nvPr/>
        </p:nvSpPr>
        <p:spPr>
          <a:xfrm>
            <a:off x="3857625" y="492125"/>
            <a:ext cx="3011488" cy="3195638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just"/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            </a:t>
            </a:r>
            <a:endParaRPr lang="en-US" altLang="zh-CN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2133600" y="319088"/>
            <a:ext cx="6746875" cy="3530600"/>
            <a:chOff x="744" y="877"/>
            <a:chExt cx="4250" cy="2224"/>
          </a:xfrm>
        </p:grpSpPr>
        <p:sp>
          <p:nvSpPr>
            <p:cNvPr id="14382" name="Text Box 56"/>
            <p:cNvSpPr txBox="1"/>
            <p:nvPr/>
          </p:nvSpPr>
          <p:spPr>
            <a:xfrm>
              <a:off x="744" y="877"/>
              <a:ext cx="537" cy="22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3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总</a:t>
              </a:r>
              <a:endPara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线</a:t>
              </a:r>
              <a:endPara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383" name="Text Box 57"/>
            <p:cNvSpPr txBox="1"/>
            <p:nvPr/>
          </p:nvSpPr>
          <p:spPr>
            <a:xfrm>
              <a:off x="4488" y="904"/>
              <a:ext cx="506" cy="219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3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外</a:t>
              </a:r>
              <a:endPara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algn="ctr"/>
              <a:endPara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设      </a:t>
              </a:r>
              <a:endPara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2" name="Text Box 58"/>
          <p:cNvSpPr txBox="1"/>
          <p:nvPr/>
        </p:nvSpPr>
        <p:spPr>
          <a:xfrm>
            <a:off x="5384800" y="641350"/>
            <a:ext cx="1223963" cy="762000"/>
          </a:xfrm>
          <a:prstGeom prst="rect">
            <a:avLst/>
          </a:prstGeom>
          <a:noFill/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数据缓冲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锁存器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3" name="Text Box 59"/>
          <p:cNvSpPr txBox="1"/>
          <p:nvPr/>
        </p:nvSpPr>
        <p:spPr>
          <a:xfrm>
            <a:off x="5373688" y="1711325"/>
            <a:ext cx="1281112" cy="735013"/>
          </a:xfrm>
          <a:prstGeom prst="rect">
            <a:avLst/>
          </a:prstGeom>
          <a:noFill/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状态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寄存器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4" name="Text Box 60"/>
          <p:cNvSpPr txBox="1"/>
          <p:nvPr/>
        </p:nvSpPr>
        <p:spPr>
          <a:xfrm>
            <a:off x="5418138" y="2757488"/>
            <a:ext cx="1163637" cy="735012"/>
          </a:xfrm>
          <a:prstGeom prst="rect">
            <a:avLst/>
          </a:prstGeom>
          <a:noFill/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控制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寄存器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5" name="Text Box 61"/>
          <p:cNvSpPr txBox="1"/>
          <p:nvPr/>
        </p:nvSpPr>
        <p:spPr>
          <a:xfrm>
            <a:off x="3984625" y="708025"/>
            <a:ext cx="1071563" cy="600075"/>
          </a:xfrm>
          <a:prstGeom prst="rect">
            <a:avLst/>
          </a:prstGeom>
          <a:noFill/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总线驱动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6" name="Text Box 62"/>
          <p:cNvSpPr txBox="1"/>
          <p:nvPr/>
        </p:nvSpPr>
        <p:spPr>
          <a:xfrm>
            <a:off x="3984625" y="1731963"/>
            <a:ext cx="1071563" cy="601662"/>
          </a:xfrm>
          <a:prstGeom prst="rect">
            <a:avLst/>
          </a:prstGeom>
          <a:noFill/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地址译码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7" name="Text Box 63"/>
          <p:cNvSpPr txBox="1"/>
          <p:nvPr/>
        </p:nvSpPr>
        <p:spPr>
          <a:xfrm>
            <a:off x="3984625" y="2792413"/>
            <a:ext cx="1071563" cy="600075"/>
          </a:xfrm>
          <a:prstGeom prst="rect">
            <a:avLst/>
          </a:prstGeom>
          <a:noFill/>
          <a:ln w="38100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</a:rPr>
              <a:t>控制逻辑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8" name="Text Box 64"/>
          <p:cNvSpPr txBox="1"/>
          <p:nvPr/>
        </p:nvSpPr>
        <p:spPr>
          <a:xfrm>
            <a:off x="3703638" y="3581400"/>
            <a:ext cx="1477962" cy="6000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接总线一侧</a:t>
            </a:r>
            <a:endParaRPr lang="zh-CN" altLang="en-US" b="1" dirty="0">
              <a:solidFill>
                <a:srgbClr val="00206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9" name="Text Box 65"/>
          <p:cNvSpPr txBox="1"/>
          <p:nvPr/>
        </p:nvSpPr>
        <p:spPr>
          <a:xfrm>
            <a:off x="5253038" y="3741738"/>
            <a:ext cx="1589087" cy="528637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接外设一侧</a:t>
            </a:r>
            <a:endParaRPr lang="zh-CN" altLang="en-US" b="1" dirty="0">
              <a:solidFill>
                <a:srgbClr val="00206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pSp>
        <p:nvGrpSpPr>
          <p:cNvPr id="3" name="Group 67"/>
          <p:cNvGrpSpPr/>
          <p:nvPr/>
        </p:nvGrpSpPr>
        <p:grpSpPr>
          <a:xfrm>
            <a:off x="2984500" y="373063"/>
            <a:ext cx="892175" cy="2933700"/>
            <a:chOff x="1344" y="911"/>
            <a:chExt cx="498" cy="1848"/>
          </a:xfrm>
        </p:grpSpPr>
        <p:sp>
          <p:nvSpPr>
            <p:cNvPr id="14376" name="AutoShape 68"/>
            <p:cNvSpPr/>
            <p:nvPr/>
          </p:nvSpPr>
          <p:spPr>
            <a:xfrm>
              <a:off x="1344" y="1194"/>
              <a:ext cx="486" cy="223"/>
            </a:xfrm>
            <a:prstGeom prst="leftRightArrow">
              <a:avLst>
                <a:gd name="adj1" fmla="val 50000"/>
                <a:gd name="adj2" fmla="val 4358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4377" name="Text Box 69"/>
            <p:cNvSpPr txBox="1"/>
            <p:nvPr/>
          </p:nvSpPr>
          <p:spPr>
            <a:xfrm>
              <a:off x="1450" y="911"/>
              <a:ext cx="261" cy="40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DB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378" name="Text Box 70"/>
            <p:cNvSpPr txBox="1"/>
            <p:nvPr/>
          </p:nvSpPr>
          <p:spPr>
            <a:xfrm>
              <a:off x="1432" y="1586"/>
              <a:ext cx="261" cy="40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AB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379" name="AutoShape 71"/>
            <p:cNvSpPr/>
            <p:nvPr/>
          </p:nvSpPr>
          <p:spPr>
            <a:xfrm>
              <a:off x="1344" y="2536"/>
              <a:ext cx="486" cy="223"/>
            </a:xfrm>
            <a:prstGeom prst="leftRightArrow">
              <a:avLst>
                <a:gd name="adj1" fmla="val 50000"/>
                <a:gd name="adj2" fmla="val 43587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4380" name="Text Box 72"/>
            <p:cNvSpPr txBox="1"/>
            <p:nvPr/>
          </p:nvSpPr>
          <p:spPr>
            <a:xfrm>
              <a:off x="1450" y="2271"/>
              <a:ext cx="261" cy="40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CB</a:t>
              </a:r>
              <a:endParaRPr lang="en-US" altLang="zh-CN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381" name="AutoShape 73"/>
            <p:cNvSpPr/>
            <p:nvPr/>
          </p:nvSpPr>
          <p:spPr>
            <a:xfrm>
              <a:off x="1348" y="1838"/>
              <a:ext cx="494" cy="245"/>
            </a:xfrm>
            <a:prstGeom prst="rightArrow">
              <a:avLst>
                <a:gd name="adj1" fmla="val 50000"/>
                <a:gd name="adj2" fmla="val 50408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9" name="Group 74"/>
          <p:cNvGrpSpPr/>
          <p:nvPr/>
        </p:nvGrpSpPr>
        <p:grpSpPr>
          <a:xfrm>
            <a:off x="6883400" y="238125"/>
            <a:ext cx="1198563" cy="966788"/>
            <a:chOff x="3736" y="826"/>
            <a:chExt cx="755" cy="609"/>
          </a:xfrm>
        </p:grpSpPr>
        <p:sp>
          <p:nvSpPr>
            <p:cNvPr id="14374" name="AutoShape 75"/>
            <p:cNvSpPr/>
            <p:nvPr/>
          </p:nvSpPr>
          <p:spPr>
            <a:xfrm>
              <a:off x="3736" y="1196"/>
              <a:ext cx="755" cy="239"/>
            </a:xfrm>
            <a:prstGeom prst="leftRightArrow">
              <a:avLst>
                <a:gd name="adj1" fmla="val 50000"/>
                <a:gd name="adj2" fmla="val 63179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4375" name="Text Box 76"/>
            <p:cNvSpPr txBox="1"/>
            <p:nvPr/>
          </p:nvSpPr>
          <p:spPr>
            <a:xfrm>
              <a:off x="3770" y="826"/>
              <a:ext cx="648" cy="51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数据信息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0" name="Group 77"/>
          <p:cNvGrpSpPr/>
          <p:nvPr/>
        </p:nvGrpSpPr>
        <p:grpSpPr>
          <a:xfrm>
            <a:off x="6889750" y="2489200"/>
            <a:ext cx="1133475" cy="882650"/>
            <a:chOff x="3731" y="2244"/>
            <a:chExt cx="714" cy="556"/>
          </a:xfrm>
        </p:grpSpPr>
        <p:sp>
          <p:nvSpPr>
            <p:cNvPr id="14372" name="Text Box 78"/>
            <p:cNvSpPr txBox="1"/>
            <p:nvPr/>
          </p:nvSpPr>
          <p:spPr>
            <a:xfrm>
              <a:off x="3742" y="2244"/>
              <a:ext cx="703" cy="423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控制信息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373" name="AutoShape 79"/>
            <p:cNvSpPr/>
            <p:nvPr/>
          </p:nvSpPr>
          <p:spPr>
            <a:xfrm>
              <a:off x="3731" y="2555"/>
              <a:ext cx="711" cy="245"/>
            </a:xfrm>
            <a:prstGeom prst="rightArrow">
              <a:avLst>
                <a:gd name="adj1" fmla="val 50000"/>
                <a:gd name="adj2" fmla="val 72551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1" name="Group 80"/>
          <p:cNvGrpSpPr/>
          <p:nvPr/>
        </p:nvGrpSpPr>
        <p:grpSpPr>
          <a:xfrm>
            <a:off x="6867525" y="1387475"/>
            <a:ext cx="1187450" cy="882650"/>
            <a:chOff x="3726" y="1550"/>
            <a:chExt cx="748" cy="556"/>
          </a:xfrm>
        </p:grpSpPr>
        <p:sp>
          <p:nvSpPr>
            <p:cNvPr id="14370" name="Text Box 81"/>
            <p:cNvSpPr txBox="1"/>
            <p:nvPr/>
          </p:nvSpPr>
          <p:spPr>
            <a:xfrm>
              <a:off x="3778" y="1550"/>
              <a:ext cx="640" cy="37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状态信息</a:t>
              </a:r>
              <a:endPara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  <p:sp>
          <p:nvSpPr>
            <p:cNvPr id="14371" name="AutoShape 82"/>
            <p:cNvSpPr/>
            <p:nvPr/>
          </p:nvSpPr>
          <p:spPr>
            <a:xfrm>
              <a:off x="3726" y="1861"/>
              <a:ext cx="748" cy="245"/>
            </a:xfrm>
            <a:prstGeom prst="leftArrow">
              <a:avLst>
                <a:gd name="adj1" fmla="val 50000"/>
                <a:gd name="adj2" fmla="val 763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36" name="Text Box 83"/>
          <p:cNvSpPr txBox="1"/>
          <p:nvPr/>
        </p:nvSpPr>
        <p:spPr>
          <a:xfrm>
            <a:off x="352425" y="4830763"/>
            <a:ext cx="4254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有关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端口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(PORT)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的概念：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pSp>
        <p:nvGrpSpPr>
          <p:cNvPr id="20" name="Group 84"/>
          <p:cNvGrpSpPr/>
          <p:nvPr/>
        </p:nvGrpSpPr>
        <p:grpSpPr>
          <a:xfrm>
            <a:off x="6361113" y="1089025"/>
            <a:ext cx="2493962" cy="3425904"/>
            <a:chOff x="3337" y="1465"/>
            <a:chExt cx="1571" cy="2066"/>
          </a:xfrm>
        </p:grpSpPr>
        <p:sp>
          <p:nvSpPr>
            <p:cNvPr id="14366" name="Line 85"/>
            <p:cNvSpPr/>
            <p:nvPr/>
          </p:nvSpPr>
          <p:spPr>
            <a:xfrm flipH="1" flipV="1">
              <a:off x="3337" y="2799"/>
              <a:ext cx="996" cy="50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7" name="Line 86"/>
            <p:cNvSpPr/>
            <p:nvPr/>
          </p:nvSpPr>
          <p:spPr>
            <a:xfrm flipH="1" flipV="1">
              <a:off x="3374" y="2142"/>
              <a:ext cx="942" cy="114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8" name="Line 87"/>
            <p:cNvSpPr/>
            <p:nvPr/>
          </p:nvSpPr>
          <p:spPr>
            <a:xfrm flipH="1" flipV="1">
              <a:off x="3373" y="1465"/>
              <a:ext cx="977" cy="183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9" name="Text Box 88"/>
            <p:cNvSpPr txBox="1"/>
            <p:nvPr/>
          </p:nvSpPr>
          <p:spPr>
            <a:xfrm>
              <a:off x="4231" y="3218"/>
              <a:ext cx="677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anose="02010609030101010101" pitchFamily="49" charset="-122"/>
                </a:rPr>
                <a:t>端口</a:t>
              </a:r>
              <a:endPara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42" name="Rectangle 89"/>
          <p:cNvSpPr/>
          <p:nvPr/>
        </p:nvSpPr>
        <p:spPr>
          <a:xfrm>
            <a:off x="642938" y="5645150"/>
            <a:ext cx="788035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一个外设可能有多个端口，一个端口也可能属于多个外设；</a:t>
            </a:r>
            <a:endParaRPr lang="zh-CN" altLang="en-US" sz="2200" b="1" dirty="0">
              <a:solidFill>
                <a:srgbClr val="0000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3" name="Rectangle 90"/>
          <p:cNvSpPr/>
          <p:nvPr/>
        </p:nvSpPr>
        <p:spPr>
          <a:xfrm>
            <a:off x="633413" y="5253038"/>
            <a:ext cx="3021012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主机（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CPU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）可读写</a:t>
            </a:r>
            <a:endParaRPr lang="zh-CN" altLang="en-US" sz="2200" b="1" dirty="0">
              <a:solidFill>
                <a:srgbClr val="0000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4" name="Rectangle 91"/>
          <p:cNvSpPr/>
          <p:nvPr/>
        </p:nvSpPr>
        <p:spPr>
          <a:xfrm>
            <a:off x="3421063" y="5253038"/>
            <a:ext cx="1279525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、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8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位长</a:t>
            </a:r>
            <a:endParaRPr lang="zh-CN" altLang="en-US" sz="2200" b="1" dirty="0">
              <a:solidFill>
                <a:srgbClr val="0000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5" name="Rectangle 92"/>
          <p:cNvSpPr/>
          <p:nvPr/>
        </p:nvSpPr>
        <p:spPr>
          <a:xfrm>
            <a:off x="4510088" y="5237163"/>
            <a:ext cx="3811587" cy="427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、 存储器映像或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IO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独立编址</a:t>
            </a:r>
            <a:endParaRPr lang="zh-CN" altLang="en-US" sz="2200" b="1" dirty="0">
              <a:solidFill>
                <a:srgbClr val="0000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6" name="Rectangle 94"/>
          <p:cNvSpPr/>
          <p:nvPr/>
        </p:nvSpPr>
        <p:spPr>
          <a:xfrm>
            <a:off x="585788" y="6430963"/>
            <a:ext cx="6400800" cy="427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外设的各种信息都是通过系统的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DB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进行交换的；</a:t>
            </a:r>
            <a:endParaRPr lang="zh-CN" altLang="en-US" sz="2200" b="1" dirty="0">
              <a:solidFill>
                <a:srgbClr val="0000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7" name="Text Box 95"/>
          <p:cNvSpPr txBox="1"/>
          <p:nvPr/>
        </p:nvSpPr>
        <p:spPr>
          <a:xfrm>
            <a:off x="352425" y="6037263"/>
            <a:ext cx="41957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有关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信息交换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的概念：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8" name="Text Box 83"/>
          <p:cNvSpPr txBox="1"/>
          <p:nvPr/>
        </p:nvSpPr>
        <p:spPr>
          <a:xfrm>
            <a:off x="352425" y="3948113"/>
            <a:ext cx="4254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主要功能</a:t>
            </a:r>
            <a:endParaRPr lang="zh-CN" altLang="en-US" sz="2400" b="1" dirty="0">
              <a:solidFill>
                <a:schemeClr val="tx2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3875" y="4376738"/>
            <a:ext cx="9001125" cy="430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67055" lvl="1" indent="-514350" eaLnBrk="1" hangingPunct="1">
              <a:spcBef>
                <a:spcPts val="1200"/>
              </a:spcBef>
              <a:buFont typeface="Comic Sans MS" panose="030F0702030302020204" pitchFamily="66" charset="0"/>
              <a:buNone/>
            </a:pP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设备选择、数据缓冲、信号转换、联络控制、可编程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/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可配置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/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可重构</a:t>
            </a:r>
            <a:endParaRPr lang="en-US" altLang="zh-CN" sz="2200" b="1" dirty="0">
              <a:solidFill>
                <a:srgbClr val="0000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19" grpId="0"/>
      <p:bldP spid="36" grpId="0" build="p"/>
      <p:bldP spid="42" grpId="0"/>
      <p:bldP spid="43" grpId="0"/>
      <p:bldP spid="44" grpId="0"/>
      <p:bldP spid="45" grpId="0"/>
      <p:bldP spid="46" grpId="0"/>
      <p:bldP spid="47" grpId="0" build="p"/>
      <p:bldP spid="48" grpId="0" build="p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3" name="Rectangle 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5844" name="标题 51"/>
          <p:cNvSpPr>
            <a:spLocks noGrp="1"/>
          </p:cNvSpPr>
          <p:nvPr>
            <p:ph type="title"/>
          </p:nvPr>
        </p:nvSpPr>
        <p:spPr>
          <a:xfrm>
            <a:off x="252095" y="93345"/>
            <a:ext cx="7825105" cy="4552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DMA控制器结构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>
          <a:xfrm>
            <a:off x="419100" y="1714500"/>
            <a:ext cx="8648700" cy="3571875"/>
            <a:chOff x="1800" y="5010"/>
            <a:chExt cx="8306" cy="3430"/>
          </a:xfrm>
        </p:grpSpPr>
        <p:sp>
          <p:nvSpPr>
            <p:cNvPr id="35855" name="AutoShape 50"/>
            <p:cNvSpPr>
              <a:spLocks noChangeAspect="1" noTextEdit="1"/>
            </p:cNvSpPr>
            <p:nvPr/>
          </p:nvSpPr>
          <p:spPr>
            <a:xfrm>
              <a:off x="1800" y="5010"/>
              <a:ext cx="8306" cy="34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Text Box 49"/>
            <p:cNvSpPr txBox="1"/>
            <p:nvPr/>
          </p:nvSpPr>
          <p:spPr>
            <a:xfrm>
              <a:off x="5849" y="6216"/>
              <a:ext cx="766" cy="6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数据缓冲器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57" name="Text Box 48"/>
            <p:cNvSpPr txBox="1"/>
            <p:nvPr/>
          </p:nvSpPr>
          <p:spPr>
            <a:xfrm>
              <a:off x="7007" y="6216"/>
              <a:ext cx="764" cy="6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地址缓冲器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58" name="Text Box 47"/>
            <p:cNvSpPr txBox="1"/>
            <p:nvPr/>
          </p:nvSpPr>
          <p:spPr>
            <a:xfrm>
              <a:off x="5760" y="5280"/>
              <a:ext cx="1005" cy="3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数据总线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59" name="Text Box 46"/>
            <p:cNvSpPr txBox="1"/>
            <p:nvPr/>
          </p:nvSpPr>
          <p:spPr>
            <a:xfrm>
              <a:off x="6915" y="5280"/>
              <a:ext cx="1006" cy="3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地址总线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0" name="Text Box 45"/>
            <p:cNvSpPr txBox="1"/>
            <p:nvPr/>
          </p:nvSpPr>
          <p:spPr>
            <a:xfrm>
              <a:off x="3253" y="6167"/>
              <a:ext cx="2252" cy="71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时序控制逻辑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1" name="Text Box 44"/>
            <p:cNvSpPr txBox="1"/>
            <p:nvPr/>
          </p:nvSpPr>
          <p:spPr>
            <a:xfrm>
              <a:off x="3676" y="5164"/>
              <a:ext cx="524" cy="3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IOR</a:t>
              </a:r>
              <a:endPara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2" name="Text Box 43"/>
            <p:cNvSpPr txBox="1"/>
            <p:nvPr/>
          </p:nvSpPr>
          <p:spPr>
            <a:xfrm>
              <a:off x="4200" y="5164"/>
              <a:ext cx="790" cy="3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</a:t>
              </a:r>
              <a:endPara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3" name="Text Box 42"/>
            <p:cNvSpPr txBox="1"/>
            <p:nvPr/>
          </p:nvSpPr>
          <p:spPr>
            <a:xfrm>
              <a:off x="4920" y="5164"/>
              <a:ext cx="825" cy="3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</a:t>
              </a:r>
              <a:endPara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4" name="Text Box 41"/>
            <p:cNvSpPr txBox="1"/>
            <p:nvPr/>
          </p:nvSpPr>
          <p:spPr>
            <a:xfrm>
              <a:off x="2114" y="6004"/>
              <a:ext cx="659" cy="3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片选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65" name="Text Box 40"/>
            <p:cNvSpPr txBox="1"/>
            <p:nvPr/>
          </p:nvSpPr>
          <p:spPr>
            <a:xfrm>
              <a:off x="3131" y="5164"/>
              <a:ext cx="569" cy="3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IOW</a:t>
              </a:r>
              <a:endPara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6" name="Text Box 39"/>
            <p:cNvSpPr txBox="1"/>
            <p:nvPr/>
          </p:nvSpPr>
          <p:spPr>
            <a:xfrm>
              <a:off x="2171" y="6315"/>
              <a:ext cx="512" cy="3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67" name="Text Box 38"/>
            <p:cNvSpPr txBox="1"/>
            <p:nvPr/>
          </p:nvSpPr>
          <p:spPr>
            <a:xfrm>
              <a:off x="8069" y="5281"/>
              <a:ext cx="1006" cy="3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计数指示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68" name="Text Box 37"/>
            <p:cNvSpPr txBox="1"/>
            <p:nvPr/>
          </p:nvSpPr>
          <p:spPr>
            <a:xfrm>
              <a:off x="2247" y="7617"/>
              <a:ext cx="1006" cy="3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69" name="Text Box 36"/>
            <p:cNvSpPr txBox="1"/>
            <p:nvPr/>
          </p:nvSpPr>
          <p:spPr>
            <a:xfrm>
              <a:off x="2156" y="6638"/>
              <a:ext cx="525" cy="35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复位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70" name="Text Box 35"/>
            <p:cNvSpPr txBox="1"/>
            <p:nvPr/>
          </p:nvSpPr>
          <p:spPr>
            <a:xfrm>
              <a:off x="3900" y="7574"/>
              <a:ext cx="864" cy="6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总线仲裁逻辑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71" name="Text Box 34"/>
            <p:cNvSpPr txBox="1"/>
            <p:nvPr/>
          </p:nvSpPr>
          <p:spPr>
            <a:xfrm>
              <a:off x="7457" y="7579"/>
              <a:ext cx="946" cy="6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控制逻辑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72" name="Text Box 33"/>
            <p:cNvSpPr txBox="1"/>
            <p:nvPr/>
          </p:nvSpPr>
          <p:spPr>
            <a:xfrm>
              <a:off x="5234" y="7574"/>
              <a:ext cx="886" cy="68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地址寄存器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73" name="Text Box 32"/>
            <p:cNvSpPr txBox="1"/>
            <p:nvPr/>
          </p:nvSpPr>
          <p:spPr>
            <a:xfrm>
              <a:off x="8159" y="6216"/>
              <a:ext cx="766" cy="6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计数寄存器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74" name="Text Box 31"/>
            <p:cNvSpPr txBox="1"/>
            <p:nvPr/>
          </p:nvSpPr>
          <p:spPr>
            <a:xfrm>
              <a:off x="6359" y="7574"/>
              <a:ext cx="766" cy="6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状态寄存器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75" name="Text Box 30"/>
            <p:cNvSpPr txBox="1"/>
            <p:nvPr/>
          </p:nvSpPr>
          <p:spPr>
            <a:xfrm>
              <a:off x="2294" y="7621"/>
              <a:ext cx="1006" cy="3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总线请求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76" name="Text Box 29"/>
            <p:cNvSpPr txBox="1"/>
            <p:nvPr/>
          </p:nvSpPr>
          <p:spPr>
            <a:xfrm>
              <a:off x="8927" y="7535"/>
              <a:ext cx="1006" cy="4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响应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877" name="Rectangle 27"/>
            <p:cNvSpPr/>
            <p:nvPr/>
          </p:nvSpPr>
          <p:spPr>
            <a:xfrm>
              <a:off x="3253" y="7125"/>
              <a:ext cx="5672" cy="14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78" name="AutoShape 26"/>
            <p:cNvSpPr/>
            <p:nvPr/>
          </p:nvSpPr>
          <p:spPr>
            <a:xfrm>
              <a:off x="6105" y="6893"/>
              <a:ext cx="143" cy="232"/>
            </a:xfrm>
            <a:prstGeom prst="upDownArrow">
              <a:avLst>
                <a:gd name="adj1" fmla="val 50000"/>
                <a:gd name="adj2" fmla="val 3244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79" name="AutoShape 25"/>
            <p:cNvSpPr/>
            <p:nvPr/>
          </p:nvSpPr>
          <p:spPr>
            <a:xfrm>
              <a:off x="7290" y="6878"/>
              <a:ext cx="167" cy="247"/>
            </a:xfrm>
            <a:prstGeom prst="upDownArrow">
              <a:avLst>
                <a:gd name="adj1" fmla="val 50000"/>
                <a:gd name="adj2" fmla="val 2958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80" name="AutoShape 24"/>
            <p:cNvSpPr/>
            <p:nvPr/>
          </p:nvSpPr>
          <p:spPr>
            <a:xfrm>
              <a:off x="4200" y="6878"/>
              <a:ext cx="165" cy="247"/>
            </a:xfrm>
            <a:prstGeom prst="downArrow">
              <a:avLst>
                <a:gd name="adj1" fmla="val 50000"/>
                <a:gd name="adj2" fmla="val 37424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81" name="AutoShape 23"/>
            <p:cNvSpPr/>
            <p:nvPr/>
          </p:nvSpPr>
          <p:spPr>
            <a:xfrm>
              <a:off x="4200" y="7268"/>
              <a:ext cx="210" cy="306"/>
            </a:xfrm>
            <a:prstGeom prst="downArrow">
              <a:avLst>
                <a:gd name="adj1" fmla="val 50000"/>
                <a:gd name="adj2" fmla="val 3642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82" name="AutoShape 22"/>
            <p:cNvSpPr/>
            <p:nvPr/>
          </p:nvSpPr>
          <p:spPr>
            <a:xfrm>
              <a:off x="5580" y="7268"/>
              <a:ext cx="180" cy="306"/>
            </a:xfrm>
            <a:prstGeom prst="downArrow">
              <a:avLst>
                <a:gd name="adj1" fmla="val 50000"/>
                <a:gd name="adj2" fmla="val 425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83" name="AutoShape 21"/>
            <p:cNvSpPr/>
            <p:nvPr/>
          </p:nvSpPr>
          <p:spPr>
            <a:xfrm>
              <a:off x="6645" y="7268"/>
              <a:ext cx="150" cy="306"/>
            </a:xfrm>
            <a:prstGeom prst="downArrow">
              <a:avLst>
                <a:gd name="adj1" fmla="val 50000"/>
                <a:gd name="adj2" fmla="val 51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84" name="AutoShape 20"/>
            <p:cNvSpPr/>
            <p:nvPr/>
          </p:nvSpPr>
          <p:spPr>
            <a:xfrm>
              <a:off x="7771" y="7268"/>
              <a:ext cx="150" cy="306"/>
            </a:xfrm>
            <a:prstGeom prst="downArrow">
              <a:avLst>
                <a:gd name="adj1" fmla="val 50000"/>
                <a:gd name="adj2" fmla="val 51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35885" name="AutoShape 19"/>
            <p:cNvCxnSpPr/>
            <p:nvPr/>
          </p:nvCxnSpPr>
          <p:spPr>
            <a:xfrm>
              <a:off x="8403" y="7770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86" name="AutoShape 18"/>
            <p:cNvCxnSpPr/>
            <p:nvPr/>
          </p:nvCxnSpPr>
          <p:spPr>
            <a:xfrm flipH="1">
              <a:off x="8403" y="8100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87" name="AutoShape 17"/>
            <p:cNvCxnSpPr/>
            <p:nvPr/>
          </p:nvCxnSpPr>
          <p:spPr>
            <a:xfrm flipH="1">
              <a:off x="3386" y="7769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88" name="AutoShape 16"/>
            <p:cNvCxnSpPr/>
            <p:nvPr/>
          </p:nvCxnSpPr>
          <p:spPr>
            <a:xfrm>
              <a:off x="3386" y="8129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89" name="AutoShape 15"/>
            <p:cNvCxnSpPr/>
            <p:nvPr/>
          </p:nvCxnSpPr>
          <p:spPr>
            <a:xfrm>
              <a:off x="2728" y="6231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90" name="AutoShape 14"/>
            <p:cNvCxnSpPr/>
            <p:nvPr/>
          </p:nvCxnSpPr>
          <p:spPr>
            <a:xfrm>
              <a:off x="2728" y="6486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91" name="AutoShape 13"/>
            <p:cNvCxnSpPr/>
            <p:nvPr/>
          </p:nvCxnSpPr>
          <p:spPr>
            <a:xfrm>
              <a:off x="2713" y="6771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92" name="AutoShape 12"/>
            <p:cNvCxnSpPr/>
            <p:nvPr/>
          </p:nvCxnSpPr>
          <p:spPr>
            <a:xfrm flipV="1">
              <a:off x="3401" y="5534"/>
              <a:ext cx="1" cy="6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cxnSp>
        <p:cxnSp>
          <p:nvCxnSpPr>
            <p:cNvPr id="35893" name="AutoShape 11"/>
            <p:cNvCxnSpPr/>
            <p:nvPr/>
          </p:nvCxnSpPr>
          <p:spPr>
            <a:xfrm flipV="1">
              <a:off x="3911" y="5550"/>
              <a:ext cx="1" cy="6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cxnSp>
        <p:cxnSp>
          <p:nvCxnSpPr>
            <p:cNvPr id="35894" name="AutoShape 10"/>
            <p:cNvCxnSpPr/>
            <p:nvPr/>
          </p:nvCxnSpPr>
          <p:spPr>
            <a:xfrm flipV="1">
              <a:off x="4496" y="5550"/>
              <a:ext cx="1" cy="6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95" name="AutoShape 9"/>
            <p:cNvCxnSpPr/>
            <p:nvPr/>
          </p:nvCxnSpPr>
          <p:spPr>
            <a:xfrm flipV="1">
              <a:off x="5171" y="5550"/>
              <a:ext cx="1" cy="6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35896" name="AutoShape 8"/>
            <p:cNvCxnSpPr/>
            <p:nvPr/>
          </p:nvCxnSpPr>
          <p:spPr>
            <a:xfrm flipV="1">
              <a:off x="8550" y="5606"/>
              <a:ext cx="1" cy="6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35897" name="AutoShape 7"/>
            <p:cNvSpPr/>
            <p:nvPr/>
          </p:nvSpPr>
          <p:spPr>
            <a:xfrm>
              <a:off x="7260" y="5651"/>
              <a:ext cx="255" cy="554"/>
            </a:xfrm>
            <a:prstGeom prst="upDownArrow">
              <a:avLst>
                <a:gd name="adj1" fmla="val 50000"/>
                <a:gd name="adj2" fmla="val 4345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98" name="AutoShape 6"/>
            <p:cNvSpPr/>
            <p:nvPr/>
          </p:nvSpPr>
          <p:spPr>
            <a:xfrm>
              <a:off x="6000" y="5651"/>
              <a:ext cx="272" cy="554"/>
            </a:xfrm>
            <a:prstGeom prst="upDownArrow">
              <a:avLst>
                <a:gd name="adj1" fmla="val 50000"/>
                <a:gd name="adj2" fmla="val 40735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899" name="AutoShape 5"/>
            <p:cNvSpPr/>
            <p:nvPr/>
          </p:nvSpPr>
          <p:spPr>
            <a:xfrm>
              <a:off x="8403" y="6871"/>
              <a:ext cx="167" cy="247"/>
            </a:xfrm>
            <a:prstGeom prst="upDownArrow">
              <a:avLst>
                <a:gd name="adj1" fmla="val 50000"/>
                <a:gd name="adj2" fmla="val 2958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35900" name="Text Box 29"/>
            <p:cNvSpPr txBox="1"/>
            <p:nvPr/>
          </p:nvSpPr>
          <p:spPr>
            <a:xfrm>
              <a:off x="8935" y="7900"/>
              <a:ext cx="1006" cy="4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DMA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请求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901" name="Text Box 30"/>
            <p:cNvSpPr txBox="1"/>
            <p:nvPr/>
          </p:nvSpPr>
          <p:spPr>
            <a:xfrm>
              <a:off x="2294" y="7974"/>
              <a:ext cx="1006" cy="35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总线响应</a:t>
              </a:r>
              <a:endParaRPr lang="zh-CN" altLang="en-US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8" name="椭圆形标注 107"/>
          <p:cNvSpPr/>
          <p:nvPr/>
        </p:nvSpPr>
        <p:spPr>
          <a:xfrm>
            <a:off x="7010400" y="5562600"/>
            <a:ext cx="1857375" cy="1000125"/>
          </a:xfrm>
          <a:prstGeom prst="wedgeEllipseCallout">
            <a:avLst>
              <a:gd name="adj1" fmla="val 20880"/>
              <a:gd name="adj2" fmla="val -10126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外设申请</a:t>
            </a:r>
            <a:r>
              <a:rPr lang="en-US" altLang="zh-CN" sz="2400" b="1" dirty="0">
                <a:latin typeface="Arial" panose="020B0604020202020204" pitchFamily="34" charset="0"/>
              </a:rPr>
              <a:t>DMA</a:t>
            </a:r>
            <a:r>
              <a:rPr lang="zh-CN" altLang="en-US" sz="2400" b="1" dirty="0">
                <a:latin typeface="Arial" panose="020B0604020202020204" pitchFamily="34" charset="0"/>
              </a:rPr>
              <a:t>操作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09" name="椭圆形标注 108"/>
          <p:cNvSpPr/>
          <p:nvPr/>
        </p:nvSpPr>
        <p:spPr>
          <a:xfrm>
            <a:off x="457200" y="5715000"/>
            <a:ext cx="1905000" cy="1000125"/>
          </a:xfrm>
          <a:prstGeom prst="wedgeEllipseCallout">
            <a:avLst>
              <a:gd name="adj1" fmla="val 17907"/>
              <a:gd name="adj2" fmla="val -1169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总线响应</a:t>
            </a:r>
            <a:r>
              <a:rPr lang="en-US" altLang="zh-CN" sz="2400" b="1" dirty="0">
                <a:latin typeface="Arial" panose="020B0604020202020204" pitchFamily="34" charset="0"/>
              </a:rPr>
              <a:t>DMA</a:t>
            </a:r>
            <a:r>
              <a:rPr lang="zh-CN" altLang="en-US" sz="2400" b="1" dirty="0">
                <a:latin typeface="Arial" panose="020B0604020202020204" pitchFamily="34" charset="0"/>
              </a:rPr>
              <a:t>请求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4" name="组合 58"/>
          <p:cNvGrpSpPr/>
          <p:nvPr/>
        </p:nvGrpSpPr>
        <p:grpSpPr>
          <a:xfrm>
            <a:off x="3657600" y="2819400"/>
            <a:ext cx="4419600" cy="3756025"/>
            <a:chOff x="4580512" y="602687"/>
            <a:chExt cx="4065274" cy="2765627"/>
          </a:xfrm>
        </p:grpSpPr>
        <p:sp>
          <p:nvSpPr>
            <p:cNvPr id="35852" name="椭圆形标注 55"/>
            <p:cNvSpPr/>
            <p:nvPr/>
          </p:nvSpPr>
          <p:spPr>
            <a:xfrm>
              <a:off x="4580512" y="2453907"/>
              <a:ext cx="1371609" cy="914407"/>
            </a:xfrm>
            <a:prstGeom prst="wedgeEllipseCallout">
              <a:avLst>
                <a:gd name="adj1" fmla="val 25287"/>
                <a:gd name="adj2" fmla="val -64593"/>
              </a:avLst>
            </a:prstGeom>
            <a:solidFill>
              <a:srgbClr val="FFC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</a:rPr>
                <a:t>DMAC</a:t>
              </a:r>
              <a:r>
                <a:rPr lang="zh-CN" altLang="en-US" sz="2400" b="1" dirty="0">
                  <a:latin typeface="Arial" panose="020B0604020202020204" pitchFamily="34" charset="0"/>
                </a:rPr>
                <a:t>初始化</a:t>
              </a: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35853" name="椭圆 57"/>
            <p:cNvSpPr/>
            <p:nvPr/>
          </p:nvSpPr>
          <p:spPr>
            <a:xfrm>
              <a:off x="4720695" y="1780736"/>
              <a:ext cx="1191546" cy="586093"/>
            </a:xfrm>
            <a:prstGeom prst="ellipse">
              <a:avLst/>
            </a:prstGeom>
            <a:solidFill>
              <a:srgbClr val="FFC000">
                <a:alpha val="74901"/>
              </a:srgbClr>
            </a:solidFill>
            <a:ln w="9525">
              <a:noFill/>
            </a:ln>
          </p:spPr>
          <p:txBody>
            <a:bodyPr wrap="none"/>
            <a:lstStyle/>
            <a:p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35854" name="椭圆 57"/>
            <p:cNvSpPr/>
            <p:nvPr/>
          </p:nvSpPr>
          <p:spPr>
            <a:xfrm>
              <a:off x="7454240" y="602687"/>
              <a:ext cx="1191546" cy="791801"/>
            </a:xfrm>
            <a:prstGeom prst="ellipse">
              <a:avLst/>
            </a:prstGeom>
            <a:solidFill>
              <a:srgbClr val="FFC000">
                <a:alpha val="74901"/>
              </a:srgbClr>
            </a:solidFill>
            <a:ln w="9525">
              <a:noFill/>
            </a:ln>
          </p:spPr>
          <p:txBody>
            <a:bodyPr wrap="none"/>
            <a:lstStyle/>
            <a:p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63"/>
          <p:cNvGrpSpPr/>
          <p:nvPr/>
        </p:nvGrpSpPr>
        <p:grpSpPr>
          <a:xfrm>
            <a:off x="1670050" y="1071563"/>
            <a:ext cx="6357938" cy="1285875"/>
            <a:chOff x="1428728" y="1071546"/>
            <a:chExt cx="6357982" cy="1285884"/>
          </a:xfrm>
        </p:grpSpPr>
        <p:sp>
          <p:nvSpPr>
            <p:cNvPr id="47115" name="椭圆 61"/>
            <p:cNvSpPr>
              <a:spLocks noChangeArrowheads="1"/>
            </p:cNvSpPr>
            <p:nvPr/>
          </p:nvSpPr>
          <p:spPr bwMode="auto">
            <a:xfrm>
              <a:off x="1428728" y="1676387"/>
              <a:ext cx="6286544" cy="681043"/>
            </a:xfrm>
            <a:prstGeom prst="ellipse">
              <a:avLst/>
            </a:prstGeom>
            <a:solidFill>
              <a:schemeClr val="accent6">
                <a:lumMod val="75000"/>
                <a:alpha val="36000"/>
              </a:schemeClr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851" name="椭圆形标注 60"/>
            <p:cNvSpPr/>
            <p:nvPr/>
          </p:nvSpPr>
          <p:spPr>
            <a:xfrm>
              <a:off x="5786446" y="1071546"/>
              <a:ext cx="2000264" cy="571504"/>
            </a:xfrm>
            <a:prstGeom prst="wedgeEllipseCallout">
              <a:avLst>
                <a:gd name="adj1" fmla="val -10176"/>
                <a:gd name="adj2" fmla="val 90981"/>
              </a:avLst>
            </a:prstGeom>
            <a:solidFill>
              <a:srgbClr val="7030A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r>
                <a:rPr lang="en-US" altLang="zh-CN" sz="2000" b="1" dirty="0">
                  <a:latin typeface="Arial" panose="020B0604020202020204" pitchFamily="34" charset="0"/>
                </a:rPr>
                <a:t>DMAC</a:t>
              </a:r>
              <a:r>
                <a:rPr lang="zh-CN" altLang="en-US" sz="2000" b="1" dirty="0">
                  <a:latin typeface="Arial" panose="020B0604020202020204" pitchFamily="34" charset="0"/>
                </a:rPr>
                <a:t>传输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596628" y="838200"/>
            <a:ext cx="7977850" cy="2747437"/>
            <a:chOff x="1815" y="1832"/>
            <a:chExt cx="7951" cy="2788"/>
          </a:xfrm>
          <a:solidFill>
            <a:schemeClr val="bg1"/>
          </a:solidFill>
        </p:grpSpPr>
        <p:sp>
          <p:nvSpPr>
            <p:cNvPr id="188" name="Rectangle 31"/>
            <p:cNvSpPr>
              <a:spLocks noChangeArrowheads="1"/>
            </p:cNvSpPr>
            <p:nvPr/>
          </p:nvSpPr>
          <p:spPr bwMode="auto">
            <a:xfrm>
              <a:off x="1815" y="2205"/>
              <a:ext cx="7605" cy="1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" name="Rectangle 30"/>
            <p:cNvSpPr>
              <a:spLocks noChangeArrowheads="1"/>
            </p:cNvSpPr>
            <p:nvPr/>
          </p:nvSpPr>
          <p:spPr bwMode="auto">
            <a:xfrm>
              <a:off x="1815" y="2692"/>
              <a:ext cx="7605" cy="1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0" name="Rectangle 29"/>
            <p:cNvSpPr>
              <a:spLocks noChangeArrowheads="1"/>
            </p:cNvSpPr>
            <p:nvPr/>
          </p:nvSpPr>
          <p:spPr bwMode="auto">
            <a:xfrm>
              <a:off x="1815" y="3165"/>
              <a:ext cx="7605" cy="1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Text Box 28"/>
            <p:cNvSpPr txBox="1">
              <a:spLocks noChangeArrowheads="1"/>
            </p:cNvSpPr>
            <p:nvPr/>
          </p:nvSpPr>
          <p:spPr bwMode="auto">
            <a:xfrm>
              <a:off x="2025" y="3945"/>
              <a:ext cx="975" cy="6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tIns="118800"/>
            <a:lstStyle/>
            <a:p>
              <a:pPr marL="0" marR="0" lvl="0" indent="0" algn="ctr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存储器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2" name="Text Box 27"/>
            <p:cNvSpPr txBox="1">
              <a:spLocks noChangeArrowheads="1"/>
            </p:cNvSpPr>
            <p:nvPr/>
          </p:nvSpPr>
          <p:spPr bwMode="auto">
            <a:xfrm>
              <a:off x="3163" y="3945"/>
              <a:ext cx="979" cy="6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tIns="118800"/>
            <a:lstStyle/>
            <a:p>
              <a:pPr marL="0" marR="0" lvl="0" indent="0" algn="ctr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CPU</a:t>
              </a:r>
              <a:endPara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3" name="Text Box 26"/>
            <p:cNvSpPr txBox="1">
              <a:spLocks noChangeArrowheads="1"/>
            </p:cNvSpPr>
            <p:nvPr/>
          </p:nvSpPr>
          <p:spPr bwMode="auto">
            <a:xfrm>
              <a:off x="5475" y="3945"/>
              <a:ext cx="975" cy="6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tIns="118800"/>
            <a:lstStyle/>
            <a:p>
              <a:pPr marL="0" marR="0" lvl="0" indent="0" algn="ctr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DMAC</a:t>
              </a:r>
              <a:endPara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" name="Text Box 25"/>
            <p:cNvSpPr txBox="1">
              <a:spLocks noChangeArrowheads="1"/>
            </p:cNvSpPr>
            <p:nvPr/>
          </p:nvSpPr>
          <p:spPr bwMode="auto">
            <a:xfrm>
              <a:off x="7916" y="3945"/>
              <a:ext cx="975" cy="675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tIns="118800"/>
            <a:lstStyle/>
            <a:p>
              <a:pPr marL="0" marR="0" lvl="0" indent="0" algn="ctr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I/O</a:t>
              </a:r>
              <a:endPara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" name="AutoShape 24"/>
            <p:cNvSpPr>
              <a:spLocks noChangeArrowheads="1"/>
            </p:cNvSpPr>
            <p:nvPr/>
          </p:nvSpPr>
          <p:spPr bwMode="auto">
            <a:xfrm>
              <a:off x="2385" y="2828"/>
              <a:ext cx="225" cy="1117"/>
            </a:xfrm>
            <a:prstGeom prst="upDownArrow">
              <a:avLst>
                <a:gd name="adj1" fmla="val 50000"/>
                <a:gd name="adj2" fmla="val 99289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AutoShape 22"/>
            <p:cNvSpPr>
              <a:spLocks noChangeArrowheads="1"/>
            </p:cNvSpPr>
            <p:nvPr/>
          </p:nvSpPr>
          <p:spPr bwMode="auto">
            <a:xfrm>
              <a:off x="5819" y="2828"/>
              <a:ext cx="218" cy="1117"/>
            </a:xfrm>
            <a:prstGeom prst="upDownArrow">
              <a:avLst>
                <a:gd name="adj1" fmla="val 50000"/>
                <a:gd name="adj2" fmla="val 102477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AutoShape 21"/>
            <p:cNvSpPr>
              <a:spLocks noChangeArrowheads="1"/>
            </p:cNvSpPr>
            <p:nvPr/>
          </p:nvSpPr>
          <p:spPr bwMode="auto">
            <a:xfrm>
              <a:off x="8130" y="2828"/>
              <a:ext cx="233" cy="1117"/>
            </a:xfrm>
            <a:prstGeom prst="upDownArrow">
              <a:avLst>
                <a:gd name="adj1" fmla="val 50000"/>
                <a:gd name="adj2" fmla="val 95880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Text Box 20"/>
            <p:cNvSpPr txBox="1">
              <a:spLocks noChangeArrowheads="1"/>
            </p:cNvSpPr>
            <p:nvPr/>
          </p:nvSpPr>
          <p:spPr bwMode="auto">
            <a:xfrm>
              <a:off x="8408" y="1832"/>
              <a:ext cx="1350" cy="3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地址总线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AB</a:t>
              </a:r>
              <a:endPara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Text Box 11"/>
            <p:cNvSpPr txBox="1">
              <a:spLocks noChangeArrowheads="1"/>
            </p:cNvSpPr>
            <p:nvPr/>
          </p:nvSpPr>
          <p:spPr bwMode="auto">
            <a:xfrm>
              <a:off x="8408" y="2293"/>
              <a:ext cx="1358" cy="3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10800" rIns="18000" bIns="10800"/>
            <a:lstStyle/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数据总线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DB</a:t>
              </a:r>
              <a:endPara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Text Box 10"/>
            <p:cNvSpPr txBox="1">
              <a:spLocks noChangeArrowheads="1"/>
            </p:cNvSpPr>
            <p:nvPr/>
          </p:nvSpPr>
          <p:spPr bwMode="auto">
            <a:xfrm>
              <a:off x="8511" y="2841"/>
              <a:ext cx="1249" cy="30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/>
            <a:lstStyle/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控制总线</a:t>
              </a: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CB</a:t>
              </a:r>
              <a:endPara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AutoShape 9"/>
            <p:cNvSpPr>
              <a:spLocks noChangeArrowheads="1"/>
            </p:cNvSpPr>
            <p:nvPr/>
          </p:nvSpPr>
          <p:spPr bwMode="auto">
            <a:xfrm>
              <a:off x="2025" y="2348"/>
              <a:ext cx="225" cy="1597"/>
            </a:xfrm>
            <a:prstGeom prst="downArrow">
              <a:avLst>
                <a:gd name="adj1" fmla="val 50000"/>
                <a:gd name="adj2" fmla="val 177444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AutoShape 8"/>
            <p:cNvSpPr>
              <a:spLocks noChangeArrowheads="1"/>
            </p:cNvSpPr>
            <p:nvPr/>
          </p:nvSpPr>
          <p:spPr bwMode="auto">
            <a:xfrm>
              <a:off x="7770" y="2348"/>
              <a:ext cx="225" cy="1597"/>
            </a:xfrm>
            <a:prstGeom prst="downArrow">
              <a:avLst>
                <a:gd name="adj1" fmla="val 50000"/>
                <a:gd name="adj2" fmla="val 177444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AutoShape 6"/>
            <p:cNvSpPr>
              <a:spLocks noChangeArrowheads="1"/>
            </p:cNvSpPr>
            <p:nvPr/>
          </p:nvSpPr>
          <p:spPr bwMode="auto">
            <a:xfrm>
              <a:off x="5475" y="2348"/>
              <a:ext cx="240" cy="1597"/>
            </a:xfrm>
            <a:prstGeom prst="upDownArrow">
              <a:avLst>
                <a:gd name="adj1" fmla="val 50000"/>
                <a:gd name="adj2" fmla="val 133083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AutoShape 4"/>
            <p:cNvSpPr>
              <a:spLocks noChangeArrowheads="1"/>
            </p:cNvSpPr>
            <p:nvPr/>
          </p:nvSpPr>
          <p:spPr bwMode="auto">
            <a:xfrm>
              <a:off x="6150" y="3308"/>
              <a:ext cx="270" cy="637"/>
            </a:xfrm>
            <a:prstGeom prst="upDownArrow">
              <a:avLst>
                <a:gd name="adj1" fmla="val 50000"/>
                <a:gd name="adj2" fmla="val 47185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6" name="AutoShape 3"/>
            <p:cNvSpPr>
              <a:spLocks noChangeArrowheads="1"/>
            </p:cNvSpPr>
            <p:nvPr/>
          </p:nvSpPr>
          <p:spPr bwMode="auto">
            <a:xfrm>
              <a:off x="8486" y="3308"/>
              <a:ext cx="270" cy="637"/>
            </a:xfrm>
            <a:prstGeom prst="upDownArrow">
              <a:avLst>
                <a:gd name="adj1" fmla="val 50000"/>
                <a:gd name="adj2" fmla="val 47185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2663" y="3301"/>
              <a:ext cx="270" cy="637"/>
            </a:xfrm>
            <a:prstGeom prst="upDownArrow">
              <a:avLst>
                <a:gd name="adj1" fmla="val 50000"/>
                <a:gd name="adj2" fmla="val 47185"/>
              </a:avLst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vert="eaVert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6867" name="标题 35"/>
          <p:cNvSpPr>
            <a:spLocks noGrp="1"/>
          </p:cNvSpPr>
          <p:nvPr>
            <p:ph type="title"/>
          </p:nvPr>
        </p:nvSpPr>
        <p:spPr>
          <a:xfrm>
            <a:off x="533400" y="82550"/>
            <a:ext cx="7772400" cy="6032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3200" dirty="0">
                <a:latin typeface="Comic Sans MS" panose="030F0702030302020204" pitchFamily="66" charset="0"/>
                <a:ea typeface="隶书" panose="02010509060101010101" pitchFamily="49" charset="-122"/>
              </a:rPr>
              <a:t>DMA传送过程</a:t>
            </a:r>
            <a:endParaRPr lang="en-US" altLang="zh-CN" sz="32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9155" name="Rectangle 45"/>
          <p:cNvSpPr/>
          <p:nvPr/>
        </p:nvSpPr>
        <p:spPr>
          <a:xfrm>
            <a:off x="590550" y="4157663"/>
            <a:ext cx="8096250" cy="2492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defTabSz="0" eaLnBrk="0" hangingPunct="0">
              <a:lnSpc>
                <a:spcPct val="130000"/>
              </a:lnSpc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设备和存储器之间直接传送数据。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defTabSz="0" eaLnBrk="0" hangingPunct="0">
              <a:lnSpc>
                <a:spcPct val="130000"/>
              </a:lnSpc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一般用于高速批量数据的传输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0" eaLnBrk="0" hangingPunct="0">
              <a:lnSpc>
                <a:spcPct val="130000"/>
              </a:lnSpc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传送时，源和目的均直接由硬件指定。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defTabSz="0" eaLnBrk="0" hangingPunct="0">
              <a:lnSpc>
                <a:spcPct val="130000"/>
              </a:lnSpc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传输的数据块长度需要指定，计数由硬件自动进行。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defTabSz="0" eaLnBrk="0" hangingPunct="0">
              <a:lnSpc>
                <a:spcPct val="130000"/>
              </a:lnSpc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在一批数据传输完成后，一般通过中断方式通知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进行后续处理。</a:t>
            </a:r>
            <a:endParaRPr lang="zh-CN" altLang="en-US" b="1" dirty="0">
              <a:latin typeface="Arial" panose="020B0604020202020204" pitchFamily="34" charset="0"/>
            </a:endParaRPr>
          </a:p>
          <a:p>
            <a:pPr defTabSz="0" eaLnBrk="0" hangingPunct="0">
              <a:lnSpc>
                <a:spcPct val="130000"/>
              </a:lnSpc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设备能在一定程度上并行工作，效率高。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177" name="Text Box 25"/>
          <p:cNvSpPr txBox="1"/>
          <p:nvPr/>
        </p:nvSpPr>
        <p:spPr>
          <a:xfrm>
            <a:off x="6675438" y="2886075"/>
            <a:ext cx="1016000" cy="7032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18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en-US" altLang="zh-CN" sz="4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8" name="Text Box 17"/>
          <p:cNvSpPr txBox="1"/>
          <p:nvPr/>
        </p:nvSpPr>
        <p:spPr>
          <a:xfrm>
            <a:off x="5475288" y="2690813"/>
            <a:ext cx="1062037" cy="412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请求</a:t>
            </a:r>
            <a:endParaRPr lang="zh-CN" altLang="en-US" sz="4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9" name="AutoShape 12"/>
          <p:cNvCxnSpPr/>
          <p:nvPr/>
        </p:nvCxnSpPr>
        <p:spPr>
          <a:xfrm flipH="1">
            <a:off x="5286375" y="3105150"/>
            <a:ext cx="1376363" cy="1588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0" name="Text Box 26"/>
          <p:cNvSpPr txBox="1"/>
          <p:nvPr/>
        </p:nvSpPr>
        <p:spPr>
          <a:xfrm>
            <a:off x="4246563" y="2886075"/>
            <a:ext cx="1016000" cy="7032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18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DMAC</a:t>
            </a:r>
            <a:endParaRPr lang="en-US" altLang="zh-CN" sz="4800" b="1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81" name="Text Box 19"/>
          <p:cNvSpPr txBox="1"/>
          <p:nvPr/>
        </p:nvSpPr>
        <p:spPr>
          <a:xfrm>
            <a:off x="3122613" y="2690813"/>
            <a:ext cx="968375" cy="412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总线请求</a:t>
            </a:r>
            <a:endParaRPr lang="zh-CN" altLang="en-US" sz="4800" b="1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cxnSp>
        <p:nvCxnSpPr>
          <p:cNvPr id="182" name="AutoShape 13"/>
          <p:cNvCxnSpPr/>
          <p:nvPr/>
        </p:nvCxnSpPr>
        <p:spPr>
          <a:xfrm flipH="1" flipV="1">
            <a:off x="2857500" y="3103563"/>
            <a:ext cx="1389063" cy="1587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83" name="Text Box 27"/>
          <p:cNvSpPr txBox="1"/>
          <p:nvPr/>
        </p:nvSpPr>
        <p:spPr>
          <a:xfrm>
            <a:off x="1951038" y="2905125"/>
            <a:ext cx="1020762" cy="70326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18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" name="Text Box 18"/>
          <p:cNvSpPr txBox="1"/>
          <p:nvPr/>
        </p:nvSpPr>
        <p:spPr>
          <a:xfrm>
            <a:off x="3122613" y="3429000"/>
            <a:ext cx="968375" cy="412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总线响应</a:t>
            </a:r>
            <a:endParaRPr lang="zh-CN" altLang="en-US" sz="48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85" name="AutoShape 15"/>
          <p:cNvCxnSpPr/>
          <p:nvPr/>
        </p:nvCxnSpPr>
        <p:spPr>
          <a:xfrm flipV="1">
            <a:off x="3048000" y="3405188"/>
            <a:ext cx="1198563" cy="23812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7" name="Text Box 16"/>
          <p:cNvSpPr txBox="1"/>
          <p:nvPr/>
        </p:nvSpPr>
        <p:spPr>
          <a:xfrm>
            <a:off x="5457825" y="3405188"/>
            <a:ext cx="1060450" cy="412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18000" tIns="10800" rIns="18000" bIns="10800"/>
          <a:lstStyle/>
          <a:p>
            <a:pPr algn="ctr" eaLnBrk="0" hangingPunct="0">
              <a:lnSpc>
                <a:spcPts val="3000"/>
              </a:lnSpc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</a:t>
            </a:r>
            <a:endParaRPr lang="zh-CN" altLang="en-US" sz="48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08" name="AutoShape 14"/>
          <p:cNvCxnSpPr/>
          <p:nvPr/>
        </p:nvCxnSpPr>
        <p:spPr>
          <a:xfrm>
            <a:off x="5268913" y="3405188"/>
            <a:ext cx="1374775" cy="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75" name="圆角矩形 74"/>
          <p:cNvSpPr/>
          <p:nvPr/>
        </p:nvSpPr>
        <p:spPr>
          <a:xfrm>
            <a:off x="1828800" y="1066800"/>
            <a:ext cx="1295400" cy="2743200"/>
          </a:xfrm>
          <a:prstGeom prst="roundRect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207" grpId="0" animBg="1"/>
      <p:bldP spid="208" grpId="0" animBg="1"/>
      <p:bldP spid="7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无握手并行接口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-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按键接口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7" name="灯片编号占位符 2"/>
          <p:cNvSpPr txBox="1"/>
          <p:nvPr/>
        </p:nvSpPr>
        <p:spPr>
          <a:xfrm>
            <a:off x="3962400" y="6705600"/>
            <a:ext cx="609600" cy="152400"/>
          </a:xfrm>
          <a:prstGeom prst="rect">
            <a:avLst/>
          </a:prstGeom>
        </p:spPr>
        <p:txBody>
          <a:bodyPr anchor="ctr"/>
          <a:lstStyle/>
          <a:p>
            <a:pPr algn="r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5288" y="785813"/>
            <a:ext cx="8520113" cy="5595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571500" marR="0" indent="-571500" defTabSz="914400">
              <a:spcBef>
                <a:spcPct val="5000"/>
              </a:spcBef>
              <a:buClrTx/>
              <a:buSzTx/>
              <a:buFontTx/>
              <a:buAutoNum type="ea1JpnChsDbPeriod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accent2"/>
                </a:solidFill>
                <a:latin typeface="楷体_GB2312" panose="02010609030101010101" pitchFamily="49" charset="-122"/>
                <a:ea typeface="+mn-ea"/>
                <a:cs typeface="+mn-cs"/>
              </a:rPr>
              <a:t>线性键盘</a:t>
            </a:r>
            <a:endParaRPr kumimoji="0" lang="zh-CN" altLang="en-US" sz="2800" b="1" kern="0" cap="none" spc="0" normalizeH="0" baseline="0" noProof="0" dirty="0">
              <a:solidFill>
                <a:schemeClr val="accent2"/>
              </a:solidFill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每一个按键需要占用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端口的一根口线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571500" marR="0" indent="-571500" defTabSz="914400">
              <a:spcBef>
                <a:spcPct val="5000"/>
              </a:spcBef>
              <a:buClrTx/>
              <a:buSzTx/>
              <a:buFontTx/>
              <a:buAutoNum type="ea1JpnChsDbPeriod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accent2"/>
                </a:solidFill>
                <a:latin typeface="楷体_GB2312" panose="02010609030101010101" pitchFamily="49" charset="-122"/>
                <a:ea typeface="+mn-ea"/>
                <a:cs typeface="+mn-cs"/>
              </a:rPr>
              <a:t>矩阵键盘</a:t>
            </a:r>
            <a:endParaRPr kumimoji="0" lang="zh-CN" altLang="en-US" sz="2800" b="1" kern="0" cap="none" spc="0" normalizeH="0" baseline="0" noProof="0" dirty="0">
              <a:solidFill>
                <a:schemeClr val="accent2"/>
              </a:solidFill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所有按键按行、列排列，较节约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口线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非编码键盘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：主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处理按键的操作，降低了主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的效率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624205" marR="0" lvl="1" indent="-444500" algn="l" defTabSz="914400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编码键盘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：   使用专用的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（单片机）处理按键操作，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		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缓减主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的负担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>
          <a:xfrm>
            <a:off x="500063" y="2614613"/>
            <a:ext cx="3732212" cy="2643187"/>
            <a:chOff x="2932" y="2248"/>
            <a:chExt cx="4389" cy="3844"/>
          </a:xfrm>
        </p:grpSpPr>
        <p:sp>
          <p:nvSpPr>
            <p:cNvPr id="3080" name="AutoShape 65"/>
            <p:cNvSpPr>
              <a:spLocks noChangeAspect="1" noTextEdit="1"/>
            </p:cNvSpPr>
            <p:nvPr/>
          </p:nvSpPr>
          <p:spPr>
            <a:xfrm>
              <a:off x="2932" y="2248"/>
              <a:ext cx="4326" cy="384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Text Box 64"/>
            <p:cNvSpPr txBox="1"/>
            <p:nvPr/>
          </p:nvSpPr>
          <p:spPr>
            <a:xfrm>
              <a:off x="2940" y="3389"/>
              <a:ext cx="675" cy="248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0" fontAlgn="t" hangingPunct="0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并行端口</a:t>
              </a:r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sp>
          <p:nvSpPr>
            <p:cNvPr id="3082" name="Rectangle 63"/>
            <p:cNvSpPr/>
            <p:nvPr/>
          </p:nvSpPr>
          <p:spPr>
            <a:xfrm>
              <a:off x="3787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83" name="AutoShape 62"/>
            <p:cNvCxnSpPr/>
            <p:nvPr/>
          </p:nvCxnSpPr>
          <p:spPr>
            <a:xfrm>
              <a:off x="3615" y="3584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084" name="AutoShape 61"/>
            <p:cNvCxnSpPr/>
            <p:nvPr/>
          </p:nvCxnSpPr>
          <p:spPr>
            <a:xfrm>
              <a:off x="3862" y="3165"/>
              <a:ext cx="1" cy="42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85" name="Rectangle 60"/>
            <p:cNvSpPr/>
            <p:nvPr/>
          </p:nvSpPr>
          <p:spPr>
            <a:xfrm>
              <a:off x="4057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86" name="AutoShape 59"/>
            <p:cNvCxnSpPr/>
            <p:nvPr/>
          </p:nvCxnSpPr>
          <p:spPr>
            <a:xfrm>
              <a:off x="4132" y="3165"/>
              <a:ext cx="1" cy="72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87" name="Rectangle 58"/>
            <p:cNvSpPr/>
            <p:nvPr/>
          </p:nvSpPr>
          <p:spPr>
            <a:xfrm>
              <a:off x="4312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88" name="AutoShape 57"/>
            <p:cNvCxnSpPr/>
            <p:nvPr/>
          </p:nvCxnSpPr>
          <p:spPr>
            <a:xfrm>
              <a:off x="4387" y="3165"/>
              <a:ext cx="1" cy="100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89" name="Rectangle 56"/>
            <p:cNvSpPr/>
            <p:nvPr/>
          </p:nvSpPr>
          <p:spPr>
            <a:xfrm>
              <a:off x="4567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90" name="AutoShape 55"/>
            <p:cNvCxnSpPr/>
            <p:nvPr/>
          </p:nvCxnSpPr>
          <p:spPr>
            <a:xfrm>
              <a:off x="4642" y="3165"/>
              <a:ext cx="1" cy="131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91" name="Rectangle 54"/>
            <p:cNvSpPr/>
            <p:nvPr/>
          </p:nvSpPr>
          <p:spPr>
            <a:xfrm>
              <a:off x="4807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92" name="AutoShape 53"/>
            <p:cNvCxnSpPr/>
            <p:nvPr/>
          </p:nvCxnSpPr>
          <p:spPr>
            <a:xfrm>
              <a:off x="4882" y="3165"/>
              <a:ext cx="1" cy="1589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93" name="Rectangle 52"/>
            <p:cNvSpPr/>
            <p:nvPr/>
          </p:nvSpPr>
          <p:spPr>
            <a:xfrm>
              <a:off x="5077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94" name="AutoShape 51"/>
            <p:cNvCxnSpPr/>
            <p:nvPr/>
          </p:nvCxnSpPr>
          <p:spPr>
            <a:xfrm>
              <a:off x="5152" y="3165"/>
              <a:ext cx="1" cy="190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95" name="Rectangle 50"/>
            <p:cNvSpPr/>
            <p:nvPr/>
          </p:nvSpPr>
          <p:spPr>
            <a:xfrm>
              <a:off x="5332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96" name="AutoShape 49"/>
            <p:cNvCxnSpPr/>
            <p:nvPr/>
          </p:nvCxnSpPr>
          <p:spPr>
            <a:xfrm>
              <a:off x="5407" y="3165"/>
              <a:ext cx="1" cy="218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sp>
          <p:nvSpPr>
            <p:cNvPr id="3097" name="Rectangle 48"/>
            <p:cNvSpPr/>
            <p:nvPr/>
          </p:nvSpPr>
          <p:spPr>
            <a:xfrm>
              <a:off x="5587" y="2640"/>
              <a:ext cx="143" cy="52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098" name="AutoShape 47"/>
            <p:cNvCxnSpPr/>
            <p:nvPr/>
          </p:nvCxnSpPr>
          <p:spPr>
            <a:xfrm>
              <a:off x="5662" y="3165"/>
              <a:ext cx="1" cy="249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oval" w="med" len="med"/>
            </a:ln>
          </p:spPr>
        </p:cxnSp>
        <p:cxnSp>
          <p:nvCxnSpPr>
            <p:cNvPr id="3099" name="AutoShape 46"/>
            <p:cNvCxnSpPr/>
            <p:nvPr/>
          </p:nvCxnSpPr>
          <p:spPr>
            <a:xfrm>
              <a:off x="3600" y="3879"/>
              <a:ext cx="2400" cy="1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0" name="AutoShape 45"/>
            <p:cNvCxnSpPr/>
            <p:nvPr/>
          </p:nvCxnSpPr>
          <p:spPr>
            <a:xfrm>
              <a:off x="3600" y="4166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1" name="AutoShape 44"/>
            <p:cNvCxnSpPr/>
            <p:nvPr/>
          </p:nvCxnSpPr>
          <p:spPr>
            <a:xfrm>
              <a:off x="3600" y="4468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2" name="AutoShape 43"/>
            <p:cNvCxnSpPr/>
            <p:nvPr/>
          </p:nvCxnSpPr>
          <p:spPr>
            <a:xfrm>
              <a:off x="3600" y="4754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3" name="AutoShape 42"/>
            <p:cNvCxnSpPr/>
            <p:nvPr/>
          </p:nvCxnSpPr>
          <p:spPr>
            <a:xfrm>
              <a:off x="3600" y="5055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4" name="AutoShape 41"/>
            <p:cNvCxnSpPr/>
            <p:nvPr/>
          </p:nvCxnSpPr>
          <p:spPr>
            <a:xfrm>
              <a:off x="3600" y="5356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5" name="AutoShape 40"/>
            <p:cNvCxnSpPr/>
            <p:nvPr/>
          </p:nvCxnSpPr>
          <p:spPr>
            <a:xfrm>
              <a:off x="3615" y="5657"/>
              <a:ext cx="24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diamond" w="med" len="med"/>
            </a:ln>
          </p:spPr>
        </p:cxnSp>
        <p:cxnSp>
          <p:nvCxnSpPr>
            <p:cNvPr id="3106" name="AutoShape 39"/>
            <p:cNvCxnSpPr/>
            <p:nvPr/>
          </p:nvCxnSpPr>
          <p:spPr>
            <a:xfrm>
              <a:off x="6352" y="3585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none" w="med" len="med"/>
            </a:ln>
          </p:spPr>
        </p:cxnSp>
        <p:cxnSp>
          <p:nvCxnSpPr>
            <p:cNvPr id="3107" name="AutoShape 38"/>
            <p:cNvCxnSpPr/>
            <p:nvPr/>
          </p:nvCxnSpPr>
          <p:spPr>
            <a:xfrm>
              <a:off x="5970" y="3475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08" name="AutoShape 37"/>
            <p:cNvSpPr/>
            <p:nvPr/>
          </p:nvSpPr>
          <p:spPr>
            <a:xfrm>
              <a:off x="6057" y="3389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09" name="AutoShape 36"/>
            <p:cNvCxnSpPr/>
            <p:nvPr/>
          </p:nvCxnSpPr>
          <p:spPr>
            <a:xfrm>
              <a:off x="6356" y="3890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10" name="AutoShape 35"/>
            <p:cNvCxnSpPr/>
            <p:nvPr/>
          </p:nvCxnSpPr>
          <p:spPr>
            <a:xfrm>
              <a:off x="5974" y="3780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11" name="AutoShape 34"/>
            <p:cNvSpPr/>
            <p:nvPr/>
          </p:nvSpPr>
          <p:spPr>
            <a:xfrm>
              <a:off x="6061" y="3694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12" name="AutoShape 33"/>
            <p:cNvCxnSpPr/>
            <p:nvPr/>
          </p:nvCxnSpPr>
          <p:spPr>
            <a:xfrm>
              <a:off x="6354" y="4174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13" name="AutoShape 32"/>
            <p:cNvCxnSpPr/>
            <p:nvPr/>
          </p:nvCxnSpPr>
          <p:spPr>
            <a:xfrm>
              <a:off x="5972" y="4064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14" name="AutoShape 31"/>
            <p:cNvSpPr/>
            <p:nvPr/>
          </p:nvSpPr>
          <p:spPr>
            <a:xfrm>
              <a:off x="6059" y="3978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15" name="AutoShape 30"/>
            <p:cNvCxnSpPr/>
            <p:nvPr/>
          </p:nvCxnSpPr>
          <p:spPr>
            <a:xfrm>
              <a:off x="6358" y="4479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16" name="AutoShape 29"/>
            <p:cNvCxnSpPr/>
            <p:nvPr/>
          </p:nvCxnSpPr>
          <p:spPr>
            <a:xfrm>
              <a:off x="5976" y="4369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17" name="AutoShape 28"/>
            <p:cNvSpPr/>
            <p:nvPr/>
          </p:nvSpPr>
          <p:spPr>
            <a:xfrm>
              <a:off x="6063" y="4283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18" name="AutoShape 27"/>
            <p:cNvCxnSpPr/>
            <p:nvPr/>
          </p:nvCxnSpPr>
          <p:spPr>
            <a:xfrm>
              <a:off x="6352" y="4763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19" name="AutoShape 26"/>
            <p:cNvCxnSpPr/>
            <p:nvPr/>
          </p:nvCxnSpPr>
          <p:spPr>
            <a:xfrm>
              <a:off x="5970" y="4653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20" name="AutoShape 25"/>
            <p:cNvSpPr/>
            <p:nvPr/>
          </p:nvSpPr>
          <p:spPr>
            <a:xfrm>
              <a:off x="6057" y="4567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21" name="AutoShape 24"/>
            <p:cNvCxnSpPr/>
            <p:nvPr/>
          </p:nvCxnSpPr>
          <p:spPr>
            <a:xfrm>
              <a:off x="6356" y="5068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22" name="AutoShape 23"/>
            <p:cNvCxnSpPr/>
            <p:nvPr/>
          </p:nvCxnSpPr>
          <p:spPr>
            <a:xfrm>
              <a:off x="5974" y="4958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23" name="AutoShape 22"/>
            <p:cNvSpPr/>
            <p:nvPr/>
          </p:nvSpPr>
          <p:spPr>
            <a:xfrm>
              <a:off x="6061" y="4872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24" name="AutoShape 21"/>
            <p:cNvCxnSpPr/>
            <p:nvPr/>
          </p:nvCxnSpPr>
          <p:spPr>
            <a:xfrm>
              <a:off x="6354" y="5352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25" name="AutoShape 20"/>
            <p:cNvCxnSpPr/>
            <p:nvPr/>
          </p:nvCxnSpPr>
          <p:spPr>
            <a:xfrm>
              <a:off x="5972" y="5242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26" name="AutoShape 19"/>
            <p:cNvSpPr/>
            <p:nvPr/>
          </p:nvSpPr>
          <p:spPr>
            <a:xfrm>
              <a:off x="6059" y="5156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27" name="AutoShape 18"/>
            <p:cNvCxnSpPr/>
            <p:nvPr/>
          </p:nvCxnSpPr>
          <p:spPr>
            <a:xfrm>
              <a:off x="6358" y="5657"/>
              <a:ext cx="43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oval" w="med" len="med"/>
            </a:ln>
          </p:spPr>
        </p:cxnSp>
        <p:cxnSp>
          <p:nvCxnSpPr>
            <p:cNvPr id="3128" name="AutoShape 17"/>
            <p:cNvCxnSpPr/>
            <p:nvPr/>
          </p:nvCxnSpPr>
          <p:spPr>
            <a:xfrm>
              <a:off x="5976" y="5547"/>
              <a:ext cx="41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29" name="AutoShape 16"/>
            <p:cNvSpPr/>
            <p:nvPr/>
          </p:nvSpPr>
          <p:spPr>
            <a:xfrm>
              <a:off x="6063" y="5461"/>
              <a:ext cx="232" cy="8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30" name="AutoShape 15"/>
            <p:cNvCxnSpPr/>
            <p:nvPr/>
          </p:nvCxnSpPr>
          <p:spPr>
            <a:xfrm>
              <a:off x="6787" y="3586"/>
              <a:ext cx="6" cy="2289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3131" name="AutoShape 14"/>
            <p:cNvSpPr/>
            <p:nvPr/>
          </p:nvSpPr>
          <p:spPr>
            <a:xfrm flipV="1">
              <a:off x="6688" y="5875"/>
              <a:ext cx="210" cy="21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800" dirty="0">
                <a:latin typeface="Arial" panose="020B0604020202020204" pitchFamily="34" charset="0"/>
              </a:endParaRPr>
            </a:p>
          </p:txBody>
        </p:sp>
        <p:cxnSp>
          <p:nvCxnSpPr>
            <p:cNvPr id="3132" name="AutoShape 13"/>
            <p:cNvCxnSpPr/>
            <p:nvPr/>
          </p:nvCxnSpPr>
          <p:spPr>
            <a:xfrm>
              <a:off x="3862" y="2372"/>
              <a:ext cx="2201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133" name="AutoShape 12"/>
            <p:cNvCxnSpPr/>
            <p:nvPr/>
          </p:nvCxnSpPr>
          <p:spPr>
            <a:xfrm>
              <a:off x="3852" y="2372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3134" name="AutoShape 11"/>
            <p:cNvCxnSpPr/>
            <p:nvPr/>
          </p:nvCxnSpPr>
          <p:spPr>
            <a:xfrm>
              <a:off x="4125" y="2383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3135" name="AutoShape 10"/>
            <p:cNvCxnSpPr/>
            <p:nvPr/>
          </p:nvCxnSpPr>
          <p:spPr>
            <a:xfrm>
              <a:off x="4377" y="2372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3136" name="AutoShape 9"/>
            <p:cNvCxnSpPr/>
            <p:nvPr/>
          </p:nvCxnSpPr>
          <p:spPr>
            <a:xfrm>
              <a:off x="4630" y="2383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3137" name="AutoShape 8"/>
            <p:cNvCxnSpPr/>
            <p:nvPr/>
          </p:nvCxnSpPr>
          <p:spPr>
            <a:xfrm>
              <a:off x="4882" y="2372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3138" name="AutoShape 7"/>
            <p:cNvCxnSpPr/>
            <p:nvPr/>
          </p:nvCxnSpPr>
          <p:spPr>
            <a:xfrm>
              <a:off x="5154" y="2383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3139" name="AutoShape 6"/>
            <p:cNvCxnSpPr/>
            <p:nvPr/>
          </p:nvCxnSpPr>
          <p:spPr>
            <a:xfrm>
              <a:off x="5406" y="2372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3140" name="AutoShape 5"/>
            <p:cNvCxnSpPr/>
            <p:nvPr/>
          </p:nvCxnSpPr>
          <p:spPr>
            <a:xfrm>
              <a:off x="5659" y="2383"/>
              <a:ext cx="1" cy="2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sp>
          <p:nvSpPr>
            <p:cNvPr id="3141" name="Text Box 4"/>
            <p:cNvSpPr txBox="1"/>
            <p:nvPr/>
          </p:nvSpPr>
          <p:spPr>
            <a:xfrm>
              <a:off x="6178" y="2248"/>
              <a:ext cx="1143" cy="5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eaLnBrk="0" fontAlgn="t" hangingPunct="0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VCC</a:t>
              </a:r>
              <a:endParaRPr lang="en-US" altLang="zh-CN" sz="48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73" name="Object 69"/>
          <p:cNvGraphicFramePr/>
          <p:nvPr/>
        </p:nvGraphicFramePr>
        <p:xfrm>
          <a:off x="4267200" y="2609850"/>
          <a:ext cx="4773613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" imgW="4787900" imgH="2616200" progId="Word.Picture.8">
                  <p:embed/>
                </p:oleObj>
              </mc:Choice>
              <mc:Fallback>
                <p:oleObj name="" r:id="rId1" imgW="4787900" imgH="26162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2609850"/>
                        <a:ext cx="4773613" cy="257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采用扫描法的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8×8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矩阵键盘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2" name="组合 157"/>
          <p:cNvGrpSpPr/>
          <p:nvPr/>
        </p:nvGrpSpPr>
        <p:grpSpPr>
          <a:xfrm>
            <a:off x="762000" y="762000"/>
            <a:ext cx="8229600" cy="3581400"/>
            <a:chOff x="595313" y="1228725"/>
            <a:chExt cx="8364537" cy="4756150"/>
          </a:xfrm>
        </p:grpSpPr>
        <p:sp>
          <p:nvSpPr>
            <p:cNvPr id="37895" name="Rectangle 3"/>
            <p:cNvSpPr/>
            <p:nvPr/>
          </p:nvSpPr>
          <p:spPr>
            <a:xfrm>
              <a:off x="595313" y="1536700"/>
              <a:ext cx="530225" cy="2301875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7940" name="Rectangle 4"/>
            <p:cNvSpPr>
              <a:spLocks noChangeArrowheads="1"/>
            </p:cNvSpPr>
            <p:nvPr/>
          </p:nvSpPr>
          <p:spPr bwMode="auto">
            <a:xfrm>
              <a:off x="653400" y="1985578"/>
              <a:ext cx="127469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8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41" name="Rectangle 5"/>
            <p:cNvSpPr>
              <a:spLocks noChangeArrowheads="1"/>
            </p:cNvSpPr>
            <p:nvPr/>
          </p:nvSpPr>
          <p:spPr bwMode="auto">
            <a:xfrm>
              <a:off x="832502" y="2008767"/>
              <a:ext cx="254938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42" name="Rectangle 6"/>
            <p:cNvSpPr>
              <a:spLocks noChangeArrowheads="1"/>
            </p:cNvSpPr>
            <p:nvPr/>
          </p:nvSpPr>
          <p:spPr bwMode="auto">
            <a:xfrm>
              <a:off x="627584" y="2381923"/>
              <a:ext cx="50987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并行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7899" name="Rectangle 7"/>
            <p:cNvSpPr/>
            <p:nvPr/>
          </p:nvSpPr>
          <p:spPr>
            <a:xfrm>
              <a:off x="627063" y="2752725"/>
              <a:ext cx="511175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宋体" panose="02010600030101010101" pitchFamily="2" charset="-122"/>
                </a:rPr>
                <a:t>输入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  <p:sp>
          <p:nvSpPr>
            <p:cNvPr id="807944" name="Rectangle 8"/>
            <p:cNvSpPr>
              <a:spLocks noChangeArrowheads="1"/>
            </p:cNvSpPr>
            <p:nvPr/>
          </p:nvSpPr>
          <p:spPr bwMode="auto">
            <a:xfrm>
              <a:off x="627584" y="3121909"/>
              <a:ext cx="50987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端口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7901" name="Rectangle 9"/>
            <p:cNvSpPr/>
            <p:nvPr/>
          </p:nvSpPr>
          <p:spPr>
            <a:xfrm>
              <a:off x="595313" y="4062413"/>
              <a:ext cx="530225" cy="1922462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07946" name="Rectangle 10"/>
            <p:cNvSpPr>
              <a:spLocks noChangeArrowheads="1"/>
            </p:cNvSpPr>
            <p:nvPr/>
          </p:nvSpPr>
          <p:spPr bwMode="auto">
            <a:xfrm>
              <a:off x="653400" y="4131748"/>
              <a:ext cx="127469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8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47" name="Rectangle 11"/>
            <p:cNvSpPr>
              <a:spLocks noChangeArrowheads="1"/>
            </p:cNvSpPr>
            <p:nvPr/>
          </p:nvSpPr>
          <p:spPr bwMode="auto">
            <a:xfrm>
              <a:off x="832502" y="4154938"/>
              <a:ext cx="254938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位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48" name="Rectangle 12"/>
            <p:cNvSpPr>
              <a:spLocks noChangeArrowheads="1"/>
            </p:cNvSpPr>
            <p:nvPr/>
          </p:nvSpPr>
          <p:spPr bwMode="auto">
            <a:xfrm>
              <a:off x="627584" y="4528094"/>
              <a:ext cx="50987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并行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7905" name="Rectangle 13"/>
            <p:cNvSpPr/>
            <p:nvPr/>
          </p:nvSpPr>
          <p:spPr>
            <a:xfrm>
              <a:off x="627063" y="4899025"/>
              <a:ext cx="511175" cy="2746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Clr>
                  <a:srgbClr val="B4B9BE"/>
                </a:buClr>
                <a:buFont typeface="Wingdings" panose="05000000000000000000" pitchFamily="2" charset="2"/>
                <a:buNone/>
              </a:pPr>
              <a:r>
                <a:rPr lang="zh-CN" altLang="en-US" sz="2000" dirty="0">
                  <a:latin typeface="宋体" panose="02010600030101010101" pitchFamily="2" charset="-122"/>
                </a:rPr>
                <a:t>输出</a:t>
              </a:r>
              <a:endParaRPr lang="zh-CN" altLang="en-US" sz="2000" dirty="0">
                <a:latin typeface="宋体" panose="02010600030101010101" pitchFamily="2" charset="-122"/>
              </a:endParaRPr>
            </a:p>
          </p:txBody>
        </p:sp>
        <p:sp>
          <p:nvSpPr>
            <p:cNvPr id="807950" name="Rectangle 14"/>
            <p:cNvSpPr>
              <a:spLocks noChangeArrowheads="1"/>
            </p:cNvSpPr>
            <p:nvPr/>
          </p:nvSpPr>
          <p:spPr bwMode="auto">
            <a:xfrm>
              <a:off x="627584" y="5265972"/>
              <a:ext cx="50987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端口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7907" name="Line 15"/>
            <p:cNvSpPr/>
            <p:nvPr/>
          </p:nvSpPr>
          <p:spPr>
            <a:xfrm>
              <a:off x="1125538" y="1727200"/>
              <a:ext cx="6319837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8" name="Line 16"/>
            <p:cNvSpPr/>
            <p:nvPr/>
          </p:nvSpPr>
          <p:spPr>
            <a:xfrm>
              <a:off x="1125538" y="2209800"/>
              <a:ext cx="6319837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09" name="Line 17"/>
            <p:cNvSpPr/>
            <p:nvPr/>
          </p:nvSpPr>
          <p:spPr>
            <a:xfrm>
              <a:off x="1125538" y="2725738"/>
              <a:ext cx="6319837" cy="158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0" name="Line 18"/>
            <p:cNvSpPr/>
            <p:nvPr/>
          </p:nvSpPr>
          <p:spPr>
            <a:xfrm>
              <a:off x="1125538" y="3690938"/>
              <a:ext cx="6319837" cy="158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1" name="Line 19"/>
            <p:cNvSpPr/>
            <p:nvPr/>
          </p:nvSpPr>
          <p:spPr>
            <a:xfrm>
              <a:off x="1125538" y="4205288"/>
              <a:ext cx="1249362" cy="158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2" name="Line 20"/>
            <p:cNvSpPr/>
            <p:nvPr/>
          </p:nvSpPr>
          <p:spPr>
            <a:xfrm>
              <a:off x="1125538" y="4538663"/>
              <a:ext cx="2032000" cy="158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3" name="Line 21"/>
            <p:cNvSpPr/>
            <p:nvPr/>
          </p:nvSpPr>
          <p:spPr>
            <a:xfrm>
              <a:off x="1125538" y="5319713"/>
              <a:ext cx="3722687" cy="158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4" name="Line 22"/>
            <p:cNvSpPr/>
            <p:nvPr/>
          </p:nvSpPr>
          <p:spPr>
            <a:xfrm>
              <a:off x="1125538" y="5842000"/>
              <a:ext cx="5192712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5" name="Rectangle 23"/>
            <p:cNvSpPr/>
            <p:nvPr/>
          </p:nvSpPr>
          <p:spPr>
            <a:xfrm>
              <a:off x="7445375" y="1652588"/>
              <a:ext cx="690563" cy="188912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6" name="Line 24"/>
            <p:cNvSpPr/>
            <p:nvPr/>
          </p:nvSpPr>
          <p:spPr>
            <a:xfrm>
              <a:off x="8135938" y="1727200"/>
              <a:ext cx="590550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7" name="Rectangle 25"/>
            <p:cNvSpPr/>
            <p:nvPr/>
          </p:nvSpPr>
          <p:spPr>
            <a:xfrm>
              <a:off x="7445375" y="2093913"/>
              <a:ext cx="690563" cy="188912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18" name="Line 26"/>
            <p:cNvSpPr/>
            <p:nvPr/>
          </p:nvSpPr>
          <p:spPr>
            <a:xfrm>
              <a:off x="8135938" y="2168525"/>
              <a:ext cx="590550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9" name="Rectangle 27"/>
            <p:cNvSpPr/>
            <p:nvPr/>
          </p:nvSpPr>
          <p:spPr>
            <a:xfrm>
              <a:off x="7445375" y="2611438"/>
              <a:ext cx="690563" cy="188912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20" name="Line 28"/>
            <p:cNvSpPr/>
            <p:nvPr/>
          </p:nvSpPr>
          <p:spPr>
            <a:xfrm>
              <a:off x="8135938" y="2686050"/>
              <a:ext cx="590550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1" name="Rectangle 29"/>
            <p:cNvSpPr/>
            <p:nvPr/>
          </p:nvSpPr>
          <p:spPr>
            <a:xfrm>
              <a:off x="7445375" y="3573463"/>
              <a:ext cx="690563" cy="190500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7922" name="Line 30"/>
            <p:cNvSpPr/>
            <p:nvPr/>
          </p:nvSpPr>
          <p:spPr>
            <a:xfrm>
              <a:off x="8135938" y="3649663"/>
              <a:ext cx="590550" cy="158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23" name="Line 31"/>
            <p:cNvSpPr/>
            <p:nvPr/>
          </p:nvSpPr>
          <p:spPr>
            <a:xfrm flipV="1">
              <a:off x="8726488" y="1503363"/>
              <a:ext cx="1587" cy="2146300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7968" name="Rectangle 32"/>
            <p:cNvSpPr>
              <a:spLocks noChangeArrowheads="1"/>
            </p:cNvSpPr>
            <p:nvPr/>
          </p:nvSpPr>
          <p:spPr bwMode="auto">
            <a:xfrm>
              <a:off x="8506449" y="1228725"/>
              <a:ext cx="453401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+5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V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69" name="Rectangle 33"/>
            <p:cNvSpPr>
              <a:spLocks noChangeArrowheads="1"/>
            </p:cNvSpPr>
            <p:nvPr/>
          </p:nvSpPr>
          <p:spPr bwMode="auto">
            <a:xfrm>
              <a:off x="7514128" y="1378409"/>
              <a:ext cx="384020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10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k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0" name="Rectangle 34"/>
            <p:cNvSpPr>
              <a:spLocks noChangeArrowheads="1"/>
            </p:cNvSpPr>
            <p:nvPr/>
          </p:nvSpPr>
          <p:spPr bwMode="auto">
            <a:xfrm>
              <a:off x="7862650" y="1399492"/>
              <a:ext cx="258165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Ω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1" name="Rectangle 35"/>
            <p:cNvSpPr>
              <a:spLocks noChangeArrowheads="1"/>
            </p:cNvSpPr>
            <p:nvPr/>
          </p:nvSpPr>
          <p:spPr bwMode="auto">
            <a:xfrm>
              <a:off x="7481857" y="1861192"/>
              <a:ext cx="384020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10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k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2" name="Rectangle 36"/>
            <p:cNvSpPr>
              <a:spLocks noChangeArrowheads="1"/>
            </p:cNvSpPr>
            <p:nvPr/>
          </p:nvSpPr>
          <p:spPr bwMode="auto">
            <a:xfrm>
              <a:off x="7828766" y="1880166"/>
              <a:ext cx="258165" cy="27828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Ω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3" name="Rectangle 37"/>
            <p:cNvSpPr>
              <a:spLocks noChangeArrowheads="1"/>
            </p:cNvSpPr>
            <p:nvPr/>
          </p:nvSpPr>
          <p:spPr bwMode="auto">
            <a:xfrm>
              <a:off x="7481857" y="2343975"/>
              <a:ext cx="384020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10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k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4" name="Rectangle 38"/>
            <p:cNvSpPr>
              <a:spLocks noChangeArrowheads="1"/>
            </p:cNvSpPr>
            <p:nvPr/>
          </p:nvSpPr>
          <p:spPr bwMode="auto">
            <a:xfrm>
              <a:off x="7828766" y="2362949"/>
              <a:ext cx="258165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Ω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5" name="Rectangle 39"/>
            <p:cNvSpPr>
              <a:spLocks noChangeArrowheads="1"/>
            </p:cNvSpPr>
            <p:nvPr/>
          </p:nvSpPr>
          <p:spPr bwMode="auto">
            <a:xfrm>
              <a:off x="7481857" y="3307432"/>
              <a:ext cx="384020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k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76" name="Rectangle 40"/>
            <p:cNvSpPr>
              <a:spLocks noChangeArrowheads="1"/>
            </p:cNvSpPr>
            <p:nvPr/>
          </p:nvSpPr>
          <p:spPr bwMode="auto">
            <a:xfrm>
              <a:off x="7828766" y="3326407"/>
              <a:ext cx="258165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Ω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7933" name="Line 41"/>
            <p:cNvSpPr/>
            <p:nvPr/>
          </p:nvSpPr>
          <p:spPr>
            <a:xfrm>
              <a:off x="2374900" y="1354138"/>
              <a:ext cx="1588" cy="2851150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4" name="Line 42"/>
            <p:cNvSpPr/>
            <p:nvPr/>
          </p:nvSpPr>
          <p:spPr>
            <a:xfrm>
              <a:off x="3157538" y="1354138"/>
              <a:ext cx="1587" cy="3184525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5" name="Line 43"/>
            <p:cNvSpPr/>
            <p:nvPr/>
          </p:nvSpPr>
          <p:spPr>
            <a:xfrm>
              <a:off x="4848225" y="1463675"/>
              <a:ext cx="1588" cy="385603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6" name="Line 44"/>
            <p:cNvSpPr/>
            <p:nvPr/>
          </p:nvSpPr>
          <p:spPr>
            <a:xfrm>
              <a:off x="6318250" y="1503363"/>
              <a:ext cx="1588" cy="433863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7" name="Line 45"/>
            <p:cNvSpPr/>
            <p:nvPr/>
          </p:nvSpPr>
          <p:spPr>
            <a:xfrm>
              <a:off x="4006850" y="1393825"/>
              <a:ext cx="1588" cy="3517900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8" name="Line 46"/>
            <p:cNvSpPr/>
            <p:nvPr/>
          </p:nvSpPr>
          <p:spPr>
            <a:xfrm>
              <a:off x="1125538" y="4911725"/>
              <a:ext cx="2881312" cy="1588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7983" name="Rectangle 47"/>
            <p:cNvSpPr>
              <a:spLocks noChangeArrowheads="1"/>
            </p:cNvSpPr>
            <p:nvPr/>
          </p:nvSpPr>
          <p:spPr bwMode="auto">
            <a:xfrm>
              <a:off x="1376261" y="1473279"/>
              <a:ext cx="258165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84" name="Rectangle 48"/>
            <p:cNvSpPr>
              <a:spLocks noChangeArrowheads="1"/>
            </p:cNvSpPr>
            <p:nvPr/>
          </p:nvSpPr>
          <p:spPr bwMode="auto">
            <a:xfrm>
              <a:off x="1650561" y="1452197"/>
              <a:ext cx="127469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0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85" name="Rectangle 49"/>
            <p:cNvSpPr>
              <a:spLocks noChangeArrowheads="1"/>
            </p:cNvSpPr>
            <p:nvPr/>
          </p:nvSpPr>
          <p:spPr bwMode="auto">
            <a:xfrm>
              <a:off x="1802233" y="1473279"/>
              <a:ext cx="258165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行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86" name="Rectangle 50"/>
            <p:cNvSpPr>
              <a:spLocks noChangeArrowheads="1"/>
            </p:cNvSpPr>
            <p:nvPr/>
          </p:nvSpPr>
          <p:spPr bwMode="auto">
            <a:xfrm>
              <a:off x="1410146" y="1956062"/>
              <a:ext cx="254938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87" name="Rectangle 51"/>
            <p:cNvSpPr>
              <a:spLocks noChangeArrowheads="1"/>
            </p:cNvSpPr>
            <p:nvPr/>
          </p:nvSpPr>
          <p:spPr bwMode="auto">
            <a:xfrm>
              <a:off x="1682832" y="1932871"/>
              <a:ext cx="127469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88" name="Rectangle 52"/>
            <p:cNvSpPr>
              <a:spLocks noChangeArrowheads="1"/>
            </p:cNvSpPr>
            <p:nvPr/>
          </p:nvSpPr>
          <p:spPr bwMode="auto">
            <a:xfrm>
              <a:off x="1832891" y="1956062"/>
              <a:ext cx="259778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行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89" name="Rectangle 53"/>
            <p:cNvSpPr>
              <a:spLocks noChangeArrowheads="1"/>
            </p:cNvSpPr>
            <p:nvPr/>
          </p:nvSpPr>
          <p:spPr bwMode="auto">
            <a:xfrm>
              <a:off x="1435962" y="2472576"/>
              <a:ext cx="259778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0" name="Rectangle 54"/>
            <p:cNvSpPr>
              <a:spLocks noChangeArrowheads="1"/>
            </p:cNvSpPr>
            <p:nvPr/>
          </p:nvSpPr>
          <p:spPr bwMode="auto">
            <a:xfrm>
              <a:off x="1710262" y="2451494"/>
              <a:ext cx="12585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1" name="Rectangle 55"/>
            <p:cNvSpPr>
              <a:spLocks noChangeArrowheads="1"/>
            </p:cNvSpPr>
            <p:nvPr/>
          </p:nvSpPr>
          <p:spPr bwMode="auto">
            <a:xfrm>
              <a:off x="1860320" y="2472576"/>
              <a:ext cx="256552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行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2" name="Rectangle 56"/>
            <p:cNvSpPr>
              <a:spLocks noChangeArrowheads="1"/>
            </p:cNvSpPr>
            <p:nvPr/>
          </p:nvSpPr>
          <p:spPr bwMode="auto">
            <a:xfrm>
              <a:off x="1527933" y="2858382"/>
              <a:ext cx="506648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……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3" name="Rectangle 57"/>
            <p:cNvSpPr>
              <a:spLocks noChangeArrowheads="1"/>
            </p:cNvSpPr>
            <p:nvPr/>
          </p:nvSpPr>
          <p:spPr bwMode="auto">
            <a:xfrm>
              <a:off x="1468233" y="3436035"/>
              <a:ext cx="258165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4" name="Rectangle 58"/>
            <p:cNvSpPr>
              <a:spLocks noChangeArrowheads="1"/>
            </p:cNvSpPr>
            <p:nvPr/>
          </p:nvSpPr>
          <p:spPr bwMode="auto">
            <a:xfrm>
              <a:off x="1740919" y="3414952"/>
              <a:ext cx="127469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7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5" name="Rectangle 59"/>
            <p:cNvSpPr>
              <a:spLocks noChangeArrowheads="1"/>
            </p:cNvSpPr>
            <p:nvPr/>
          </p:nvSpPr>
          <p:spPr bwMode="auto">
            <a:xfrm>
              <a:off x="1892591" y="3436035"/>
              <a:ext cx="254938" cy="2761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6" name="Rectangle 60"/>
            <p:cNvSpPr>
              <a:spLocks noChangeArrowheads="1"/>
            </p:cNvSpPr>
            <p:nvPr/>
          </p:nvSpPr>
          <p:spPr bwMode="auto">
            <a:xfrm>
              <a:off x="2439578" y="3918817"/>
              <a:ext cx="259778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7" name="Rectangle 61"/>
            <p:cNvSpPr>
              <a:spLocks noChangeArrowheads="1"/>
            </p:cNvSpPr>
            <p:nvPr/>
          </p:nvSpPr>
          <p:spPr bwMode="auto">
            <a:xfrm>
              <a:off x="2712264" y="3899844"/>
              <a:ext cx="127469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0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8" name="Rectangle 62"/>
            <p:cNvSpPr>
              <a:spLocks noChangeArrowheads="1"/>
            </p:cNvSpPr>
            <p:nvPr/>
          </p:nvSpPr>
          <p:spPr bwMode="auto">
            <a:xfrm>
              <a:off x="2863935" y="3918817"/>
              <a:ext cx="254938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7999" name="Rectangle 63"/>
            <p:cNvSpPr>
              <a:spLocks noChangeArrowheads="1"/>
            </p:cNvSpPr>
            <p:nvPr/>
          </p:nvSpPr>
          <p:spPr bwMode="auto">
            <a:xfrm>
              <a:off x="3222139" y="3918817"/>
              <a:ext cx="256552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0" name="Rectangle 64"/>
            <p:cNvSpPr>
              <a:spLocks noChangeArrowheads="1"/>
            </p:cNvSpPr>
            <p:nvPr/>
          </p:nvSpPr>
          <p:spPr bwMode="auto">
            <a:xfrm>
              <a:off x="3496439" y="3899844"/>
              <a:ext cx="12585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1" name="Rectangle 65"/>
            <p:cNvSpPr>
              <a:spLocks noChangeArrowheads="1"/>
            </p:cNvSpPr>
            <p:nvPr/>
          </p:nvSpPr>
          <p:spPr bwMode="auto">
            <a:xfrm>
              <a:off x="3646498" y="3918817"/>
              <a:ext cx="258165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2" name="Rectangle 66"/>
            <p:cNvSpPr>
              <a:spLocks noChangeArrowheads="1"/>
            </p:cNvSpPr>
            <p:nvPr/>
          </p:nvSpPr>
          <p:spPr bwMode="auto">
            <a:xfrm>
              <a:off x="4096672" y="3918817"/>
              <a:ext cx="259779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3" name="Rectangle 67"/>
            <p:cNvSpPr>
              <a:spLocks noChangeArrowheads="1"/>
            </p:cNvSpPr>
            <p:nvPr/>
          </p:nvSpPr>
          <p:spPr bwMode="auto">
            <a:xfrm>
              <a:off x="4372586" y="3899844"/>
              <a:ext cx="12585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4" name="Rectangle 68"/>
            <p:cNvSpPr>
              <a:spLocks noChangeArrowheads="1"/>
            </p:cNvSpPr>
            <p:nvPr/>
          </p:nvSpPr>
          <p:spPr bwMode="auto">
            <a:xfrm>
              <a:off x="4521031" y="3918817"/>
              <a:ext cx="256551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5" name="Rectangle 69"/>
            <p:cNvSpPr>
              <a:spLocks noChangeArrowheads="1"/>
            </p:cNvSpPr>
            <p:nvPr/>
          </p:nvSpPr>
          <p:spPr bwMode="auto">
            <a:xfrm>
              <a:off x="4879234" y="3918817"/>
              <a:ext cx="256551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6" name="Rectangle 70"/>
            <p:cNvSpPr>
              <a:spLocks noChangeArrowheads="1"/>
            </p:cNvSpPr>
            <p:nvPr/>
          </p:nvSpPr>
          <p:spPr bwMode="auto">
            <a:xfrm>
              <a:off x="5153534" y="3899844"/>
              <a:ext cx="125855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7" name="Rectangle 71"/>
            <p:cNvSpPr>
              <a:spLocks noChangeArrowheads="1"/>
            </p:cNvSpPr>
            <p:nvPr/>
          </p:nvSpPr>
          <p:spPr bwMode="auto">
            <a:xfrm>
              <a:off x="5303592" y="3918817"/>
              <a:ext cx="259779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8" name="Rectangle 72"/>
            <p:cNvSpPr>
              <a:spLocks noChangeArrowheads="1"/>
            </p:cNvSpPr>
            <p:nvPr/>
          </p:nvSpPr>
          <p:spPr bwMode="auto">
            <a:xfrm>
              <a:off x="5755380" y="3899844"/>
              <a:ext cx="506648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……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09" name="Rectangle 73"/>
            <p:cNvSpPr>
              <a:spLocks noChangeArrowheads="1"/>
            </p:cNvSpPr>
            <p:nvPr/>
          </p:nvSpPr>
          <p:spPr bwMode="auto">
            <a:xfrm>
              <a:off x="6381430" y="3918817"/>
              <a:ext cx="256552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第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10" name="Rectangle 74"/>
            <p:cNvSpPr>
              <a:spLocks noChangeArrowheads="1"/>
            </p:cNvSpPr>
            <p:nvPr/>
          </p:nvSpPr>
          <p:spPr bwMode="auto">
            <a:xfrm>
              <a:off x="6655730" y="3899844"/>
              <a:ext cx="127469" cy="2740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7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08011" name="Rectangle 75"/>
            <p:cNvSpPr>
              <a:spLocks noChangeArrowheads="1"/>
            </p:cNvSpPr>
            <p:nvPr/>
          </p:nvSpPr>
          <p:spPr bwMode="auto">
            <a:xfrm>
              <a:off x="6805789" y="3918817"/>
              <a:ext cx="258165" cy="2761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7968" name="Line 76"/>
            <p:cNvSpPr/>
            <p:nvPr/>
          </p:nvSpPr>
          <p:spPr>
            <a:xfrm>
              <a:off x="2471738" y="1463675"/>
              <a:ext cx="247650" cy="1476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9" name="Line 77"/>
            <p:cNvSpPr/>
            <p:nvPr/>
          </p:nvSpPr>
          <p:spPr>
            <a:xfrm>
              <a:off x="2374900" y="1536700"/>
              <a:ext cx="65088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0" name="Line 78"/>
            <p:cNvSpPr/>
            <p:nvPr/>
          </p:nvSpPr>
          <p:spPr>
            <a:xfrm>
              <a:off x="2659063" y="1651000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1" name="Line 79"/>
            <p:cNvSpPr/>
            <p:nvPr/>
          </p:nvSpPr>
          <p:spPr>
            <a:xfrm flipV="1">
              <a:off x="2595563" y="1427163"/>
              <a:ext cx="63500" cy="10953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2" name="Line 80"/>
            <p:cNvSpPr/>
            <p:nvPr/>
          </p:nvSpPr>
          <p:spPr>
            <a:xfrm>
              <a:off x="3254375" y="1463675"/>
              <a:ext cx="246063" cy="1476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3" name="Line 81"/>
            <p:cNvSpPr/>
            <p:nvPr/>
          </p:nvSpPr>
          <p:spPr>
            <a:xfrm>
              <a:off x="3157538" y="1536700"/>
              <a:ext cx="65087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4" name="Line 82"/>
            <p:cNvSpPr/>
            <p:nvPr/>
          </p:nvSpPr>
          <p:spPr>
            <a:xfrm>
              <a:off x="3443288" y="1651000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5" name="Line 83"/>
            <p:cNvSpPr/>
            <p:nvPr/>
          </p:nvSpPr>
          <p:spPr>
            <a:xfrm flipV="1">
              <a:off x="3378200" y="1427163"/>
              <a:ext cx="65088" cy="10953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6" name="Line 84"/>
            <p:cNvSpPr/>
            <p:nvPr/>
          </p:nvSpPr>
          <p:spPr>
            <a:xfrm>
              <a:off x="4097338" y="1463675"/>
              <a:ext cx="252412" cy="1476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7" name="Line 85"/>
            <p:cNvSpPr/>
            <p:nvPr/>
          </p:nvSpPr>
          <p:spPr>
            <a:xfrm>
              <a:off x="4006850" y="1536700"/>
              <a:ext cx="58738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8" name="Line 86"/>
            <p:cNvSpPr/>
            <p:nvPr/>
          </p:nvSpPr>
          <p:spPr>
            <a:xfrm>
              <a:off x="4284663" y="1651000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9" name="Line 87"/>
            <p:cNvSpPr/>
            <p:nvPr/>
          </p:nvSpPr>
          <p:spPr>
            <a:xfrm flipV="1">
              <a:off x="4221163" y="1427163"/>
              <a:ext cx="63500" cy="10953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0" name="Line 88"/>
            <p:cNvSpPr/>
            <p:nvPr/>
          </p:nvSpPr>
          <p:spPr>
            <a:xfrm>
              <a:off x="4945063" y="1463675"/>
              <a:ext cx="246062" cy="1476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1" name="Line 89"/>
            <p:cNvSpPr/>
            <p:nvPr/>
          </p:nvSpPr>
          <p:spPr>
            <a:xfrm>
              <a:off x="4848225" y="1536700"/>
              <a:ext cx="63500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2" name="Line 90"/>
            <p:cNvSpPr/>
            <p:nvPr/>
          </p:nvSpPr>
          <p:spPr>
            <a:xfrm>
              <a:off x="5133975" y="1651000"/>
              <a:ext cx="1588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3" name="Line 91"/>
            <p:cNvSpPr/>
            <p:nvPr/>
          </p:nvSpPr>
          <p:spPr>
            <a:xfrm flipV="1">
              <a:off x="5067300" y="1427163"/>
              <a:ext cx="66675" cy="10953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4" name="Line 92"/>
            <p:cNvSpPr/>
            <p:nvPr/>
          </p:nvSpPr>
          <p:spPr>
            <a:xfrm>
              <a:off x="6415088" y="1463675"/>
              <a:ext cx="246062" cy="1476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5" name="Line 93"/>
            <p:cNvSpPr/>
            <p:nvPr/>
          </p:nvSpPr>
          <p:spPr>
            <a:xfrm>
              <a:off x="6318250" y="1536700"/>
              <a:ext cx="63500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6" name="Line 94"/>
            <p:cNvSpPr/>
            <p:nvPr/>
          </p:nvSpPr>
          <p:spPr>
            <a:xfrm>
              <a:off x="6602413" y="1651000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7" name="Line 95"/>
            <p:cNvSpPr/>
            <p:nvPr/>
          </p:nvSpPr>
          <p:spPr>
            <a:xfrm flipV="1">
              <a:off x="6537325" y="1427163"/>
              <a:ext cx="65088" cy="10953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8" name="Line 96"/>
            <p:cNvSpPr/>
            <p:nvPr/>
          </p:nvSpPr>
          <p:spPr>
            <a:xfrm>
              <a:off x="2471738" y="1944688"/>
              <a:ext cx="247650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9" name="Line 97"/>
            <p:cNvSpPr/>
            <p:nvPr/>
          </p:nvSpPr>
          <p:spPr>
            <a:xfrm>
              <a:off x="2374900" y="2020888"/>
              <a:ext cx="65088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0" name="Line 98"/>
            <p:cNvSpPr/>
            <p:nvPr/>
          </p:nvSpPr>
          <p:spPr>
            <a:xfrm>
              <a:off x="2659063" y="213518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1" name="Line 99"/>
            <p:cNvSpPr/>
            <p:nvPr/>
          </p:nvSpPr>
          <p:spPr>
            <a:xfrm flipV="1">
              <a:off x="2595563" y="1911350"/>
              <a:ext cx="63500" cy="1095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2" name="Line 100"/>
            <p:cNvSpPr/>
            <p:nvPr/>
          </p:nvSpPr>
          <p:spPr>
            <a:xfrm>
              <a:off x="3254375" y="1944688"/>
              <a:ext cx="246063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3" name="Line 101"/>
            <p:cNvSpPr/>
            <p:nvPr/>
          </p:nvSpPr>
          <p:spPr>
            <a:xfrm>
              <a:off x="3157538" y="2020888"/>
              <a:ext cx="65087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4" name="Line 102"/>
            <p:cNvSpPr/>
            <p:nvPr/>
          </p:nvSpPr>
          <p:spPr>
            <a:xfrm>
              <a:off x="3443288" y="213518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5" name="Line 103"/>
            <p:cNvSpPr/>
            <p:nvPr/>
          </p:nvSpPr>
          <p:spPr>
            <a:xfrm flipV="1">
              <a:off x="3378200" y="1911350"/>
              <a:ext cx="65088" cy="1095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6" name="Line 104"/>
            <p:cNvSpPr/>
            <p:nvPr/>
          </p:nvSpPr>
          <p:spPr>
            <a:xfrm>
              <a:off x="4097338" y="1944688"/>
              <a:ext cx="252412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7" name="Line 105"/>
            <p:cNvSpPr/>
            <p:nvPr/>
          </p:nvSpPr>
          <p:spPr>
            <a:xfrm>
              <a:off x="4006850" y="2020888"/>
              <a:ext cx="58738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8" name="Line 106"/>
            <p:cNvSpPr/>
            <p:nvPr/>
          </p:nvSpPr>
          <p:spPr>
            <a:xfrm>
              <a:off x="4284663" y="213518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99" name="Line 107"/>
            <p:cNvSpPr/>
            <p:nvPr/>
          </p:nvSpPr>
          <p:spPr>
            <a:xfrm flipV="1">
              <a:off x="4221163" y="1911350"/>
              <a:ext cx="63500" cy="1095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0" name="Line 108"/>
            <p:cNvSpPr/>
            <p:nvPr/>
          </p:nvSpPr>
          <p:spPr>
            <a:xfrm>
              <a:off x="4945063" y="1944688"/>
              <a:ext cx="246062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1" name="Line 109"/>
            <p:cNvSpPr/>
            <p:nvPr/>
          </p:nvSpPr>
          <p:spPr>
            <a:xfrm>
              <a:off x="4848225" y="2020888"/>
              <a:ext cx="63500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2" name="Line 110"/>
            <p:cNvSpPr/>
            <p:nvPr/>
          </p:nvSpPr>
          <p:spPr>
            <a:xfrm>
              <a:off x="5133975" y="2135188"/>
              <a:ext cx="1588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3" name="Line 111"/>
            <p:cNvSpPr/>
            <p:nvPr/>
          </p:nvSpPr>
          <p:spPr>
            <a:xfrm flipV="1">
              <a:off x="5067300" y="1911350"/>
              <a:ext cx="66675" cy="1095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4" name="Line 112"/>
            <p:cNvSpPr/>
            <p:nvPr/>
          </p:nvSpPr>
          <p:spPr>
            <a:xfrm>
              <a:off x="6415088" y="1944688"/>
              <a:ext cx="246062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5" name="Line 113"/>
            <p:cNvSpPr/>
            <p:nvPr/>
          </p:nvSpPr>
          <p:spPr>
            <a:xfrm>
              <a:off x="6318250" y="2020888"/>
              <a:ext cx="63500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6" name="Line 114"/>
            <p:cNvSpPr/>
            <p:nvPr/>
          </p:nvSpPr>
          <p:spPr>
            <a:xfrm>
              <a:off x="6602413" y="213518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7" name="Line 115"/>
            <p:cNvSpPr/>
            <p:nvPr/>
          </p:nvSpPr>
          <p:spPr>
            <a:xfrm flipV="1">
              <a:off x="6537325" y="1911350"/>
              <a:ext cx="65088" cy="10953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8" name="Line 116"/>
            <p:cNvSpPr/>
            <p:nvPr/>
          </p:nvSpPr>
          <p:spPr>
            <a:xfrm>
              <a:off x="2471738" y="2466975"/>
              <a:ext cx="247650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09" name="Line 117"/>
            <p:cNvSpPr/>
            <p:nvPr/>
          </p:nvSpPr>
          <p:spPr>
            <a:xfrm>
              <a:off x="2374900" y="2541588"/>
              <a:ext cx="65088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0" name="Line 118"/>
            <p:cNvSpPr/>
            <p:nvPr/>
          </p:nvSpPr>
          <p:spPr>
            <a:xfrm>
              <a:off x="2659063" y="2649538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1" name="Line 119"/>
            <p:cNvSpPr/>
            <p:nvPr/>
          </p:nvSpPr>
          <p:spPr>
            <a:xfrm flipV="1">
              <a:off x="2595563" y="2427288"/>
              <a:ext cx="63500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2" name="Line 120"/>
            <p:cNvSpPr/>
            <p:nvPr/>
          </p:nvSpPr>
          <p:spPr>
            <a:xfrm>
              <a:off x="3254375" y="2466975"/>
              <a:ext cx="246063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3" name="Line 121"/>
            <p:cNvSpPr/>
            <p:nvPr/>
          </p:nvSpPr>
          <p:spPr>
            <a:xfrm>
              <a:off x="3157538" y="2541588"/>
              <a:ext cx="65087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4" name="Line 122"/>
            <p:cNvSpPr/>
            <p:nvPr/>
          </p:nvSpPr>
          <p:spPr>
            <a:xfrm>
              <a:off x="3443288" y="2649538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5" name="Line 123"/>
            <p:cNvSpPr/>
            <p:nvPr/>
          </p:nvSpPr>
          <p:spPr>
            <a:xfrm flipV="1">
              <a:off x="3378200" y="2427288"/>
              <a:ext cx="65088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6" name="Line 124"/>
            <p:cNvSpPr/>
            <p:nvPr/>
          </p:nvSpPr>
          <p:spPr>
            <a:xfrm>
              <a:off x="4097338" y="2466975"/>
              <a:ext cx="252412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7" name="Line 125"/>
            <p:cNvSpPr/>
            <p:nvPr/>
          </p:nvSpPr>
          <p:spPr>
            <a:xfrm>
              <a:off x="4006850" y="2541588"/>
              <a:ext cx="58738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8" name="Line 126"/>
            <p:cNvSpPr/>
            <p:nvPr/>
          </p:nvSpPr>
          <p:spPr>
            <a:xfrm>
              <a:off x="4284663" y="2649538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19" name="Line 127"/>
            <p:cNvSpPr/>
            <p:nvPr/>
          </p:nvSpPr>
          <p:spPr>
            <a:xfrm flipV="1">
              <a:off x="4221163" y="2427288"/>
              <a:ext cx="63500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0" name="Line 128"/>
            <p:cNvSpPr/>
            <p:nvPr/>
          </p:nvSpPr>
          <p:spPr>
            <a:xfrm>
              <a:off x="4945063" y="2466975"/>
              <a:ext cx="246062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1" name="Line 129"/>
            <p:cNvSpPr/>
            <p:nvPr/>
          </p:nvSpPr>
          <p:spPr>
            <a:xfrm>
              <a:off x="4848225" y="2541588"/>
              <a:ext cx="63500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2" name="Line 130"/>
            <p:cNvSpPr/>
            <p:nvPr/>
          </p:nvSpPr>
          <p:spPr>
            <a:xfrm>
              <a:off x="5133975" y="2649538"/>
              <a:ext cx="1588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3" name="Line 131"/>
            <p:cNvSpPr/>
            <p:nvPr/>
          </p:nvSpPr>
          <p:spPr>
            <a:xfrm flipV="1">
              <a:off x="5067300" y="2427288"/>
              <a:ext cx="66675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4" name="Line 132"/>
            <p:cNvSpPr/>
            <p:nvPr/>
          </p:nvSpPr>
          <p:spPr>
            <a:xfrm>
              <a:off x="6415088" y="2466975"/>
              <a:ext cx="246062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5" name="Line 133"/>
            <p:cNvSpPr/>
            <p:nvPr/>
          </p:nvSpPr>
          <p:spPr>
            <a:xfrm>
              <a:off x="6318250" y="2541588"/>
              <a:ext cx="63500" cy="1587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6" name="Line 134"/>
            <p:cNvSpPr/>
            <p:nvPr/>
          </p:nvSpPr>
          <p:spPr>
            <a:xfrm>
              <a:off x="6602413" y="2649538"/>
              <a:ext cx="1587" cy="762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7" name="Line 135"/>
            <p:cNvSpPr/>
            <p:nvPr/>
          </p:nvSpPr>
          <p:spPr>
            <a:xfrm flipV="1">
              <a:off x="6537325" y="2427288"/>
              <a:ext cx="65088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8" name="Line 136"/>
            <p:cNvSpPr/>
            <p:nvPr/>
          </p:nvSpPr>
          <p:spPr>
            <a:xfrm>
              <a:off x="2471738" y="3430588"/>
              <a:ext cx="247650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29" name="Line 137"/>
            <p:cNvSpPr/>
            <p:nvPr/>
          </p:nvSpPr>
          <p:spPr>
            <a:xfrm>
              <a:off x="2374900" y="3505200"/>
              <a:ext cx="65088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0" name="Line 138"/>
            <p:cNvSpPr/>
            <p:nvPr/>
          </p:nvSpPr>
          <p:spPr>
            <a:xfrm>
              <a:off x="2659063" y="361473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1" name="Line 139"/>
            <p:cNvSpPr/>
            <p:nvPr/>
          </p:nvSpPr>
          <p:spPr>
            <a:xfrm flipV="1">
              <a:off x="2595563" y="3390900"/>
              <a:ext cx="63500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2" name="Line 140"/>
            <p:cNvSpPr/>
            <p:nvPr/>
          </p:nvSpPr>
          <p:spPr>
            <a:xfrm>
              <a:off x="3254375" y="3430588"/>
              <a:ext cx="246063" cy="1492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3" name="Line 141"/>
            <p:cNvSpPr/>
            <p:nvPr/>
          </p:nvSpPr>
          <p:spPr>
            <a:xfrm>
              <a:off x="3157538" y="3505200"/>
              <a:ext cx="65087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4" name="Line 142"/>
            <p:cNvSpPr/>
            <p:nvPr/>
          </p:nvSpPr>
          <p:spPr>
            <a:xfrm>
              <a:off x="3443288" y="361473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5" name="Line 143"/>
            <p:cNvSpPr/>
            <p:nvPr/>
          </p:nvSpPr>
          <p:spPr>
            <a:xfrm flipV="1">
              <a:off x="3378200" y="3390900"/>
              <a:ext cx="65088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6" name="Line 144"/>
            <p:cNvSpPr/>
            <p:nvPr/>
          </p:nvSpPr>
          <p:spPr>
            <a:xfrm>
              <a:off x="4097338" y="3430588"/>
              <a:ext cx="252412" cy="150812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7" name="Line 145"/>
            <p:cNvSpPr/>
            <p:nvPr/>
          </p:nvSpPr>
          <p:spPr>
            <a:xfrm>
              <a:off x="4006850" y="3505200"/>
              <a:ext cx="58738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8" name="Line 146"/>
            <p:cNvSpPr/>
            <p:nvPr/>
          </p:nvSpPr>
          <p:spPr>
            <a:xfrm>
              <a:off x="4284663" y="361473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39" name="Line 147"/>
            <p:cNvSpPr/>
            <p:nvPr/>
          </p:nvSpPr>
          <p:spPr>
            <a:xfrm flipV="1">
              <a:off x="4221163" y="3390900"/>
              <a:ext cx="63500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0" name="Line 148"/>
            <p:cNvSpPr/>
            <p:nvPr/>
          </p:nvSpPr>
          <p:spPr>
            <a:xfrm>
              <a:off x="4945063" y="3430588"/>
              <a:ext cx="246062" cy="150812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1" name="Line 149"/>
            <p:cNvSpPr/>
            <p:nvPr/>
          </p:nvSpPr>
          <p:spPr>
            <a:xfrm>
              <a:off x="4848225" y="3505200"/>
              <a:ext cx="63500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2" name="Line 150"/>
            <p:cNvSpPr/>
            <p:nvPr/>
          </p:nvSpPr>
          <p:spPr>
            <a:xfrm>
              <a:off x="5133975" y="3614738"/>
              <a:ext cx="1588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3" name="Line 151"/>
            <p:cNvSpPr/>
            <p:nvPr/>
          </p:nvSpPr>
          <p:spPr>
            <a:xfrm flipV="1">
              <a:off x="5067300" y="3390900"/>
              <a:ext cx="66675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4" name="Line 152"/>
            <p:cNvSpPr/>
            <p:nvPr/>
          </p:nvSpPr>
          <p:spPr>
            <a:xfrm>
              <a:off x="6415088" y="3430588"/>
              <a:ext cx="246062" cy="150812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5" name="Line 153"/>
            <p:cNvSpPr/>
            <p:nvPr/>
          </p:nvSpPr>
          <p:spPr>
            <a:xfrm>
              <a:off x="6318250" y="3505200"/>
              <a:ext cx="63500" cy="1588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6" name="Line 154"/>
            <p:cNvSpPr/>
            <p:nvPr/>
          </p:nvSpPr>
          <p:spPr>
            <a:xfrm>
              <a:off x="6602413" y="3614738"/>
              <a:ext cx="1587" cy="73025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47" name="Line 155"/>
            <p:cNvSpPr/>
            <p:nvPr/>
          </p:nvSpPr>
          <p:spPr>
            <a:xfrm flipV="1">
              <a:off x="6537325" y="3390900"/>
              <a:ext cx="65088" cy="114300"/>
            </a:xfrm>
            <a:prstGeom prst="line">
              <a:avLst/>
            </a:prstGeom>
            <a:ln w="26988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9" name="Rectangle 3"/>
          <p:cNvSpPr txBox="1">
            <a:spLocks noChangeArrowheads="1"/>
          </p:cNvSpPr>
          <p:nvPr/>
        </p:nvSpPr>
        <p:spPr bwMode="auto">
          <a:xfrm>
            <a:off x="619125" y="4362450"/>
            <a:ext cx="8372475" cy="1123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533400" marR="0" indent="-53340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solidFill>
                  <a:srgbClr val="FF0000"/>
                </a:solidFill>
                <a:latin typeface="楷体_GB2312" panose="02010609030101010101" pitchFamily="49" charset="-122"/>
                <a:ea typeface="+mn-ea"/>
                <a:cs typeface="+mn-cs"/>
              </a:rPr>
              <a:t>	第一步：判断是否有键按下 </a:t>
            </a:r>
            <a:endParaRPr kumimoji="0" lang="zh-CN" altLang="en-US" sz="2400" b="1" kern="0" cap="none" spc="0" normalizeH="0" baseline="0" noProof="0" dirty="0">
              <a:solidFill>
                <a:srgbClr val="FF0000"/>
              </a:solidFill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输出端口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的各位都为低电平，即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各列都为0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读取输入端口数据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，如果输入不等于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FFH，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pitchFamily="49" charset="-122"/>
                <a:ea typeface="+mn-ea"/>
                <a:cs typeface="+mn-cs"/>
              </a:rPr>
              <a:t>则有键被按下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pitchFamily="49" charset="-122"/>
              <a:ea typeface="+mn-ea"/>
              <a:cs typeface="+mn-cs"/>
            </a:endParaRPr>
          </a:p>
        </p:txBody>
      </p:sp>
      <p:sp>
        <p:nvSpPr>
          <p:cNvPr id="160" name="Rectangle 3"/>
          <p:cNvSpPr/>
          <p:nvPr/>
        </p:nvSpPr>
        <p:spPr>
          <a:xfrm>
            <a:off x="533400" y="5486400"/>
            <a:ext cx="8686800" cy="1295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marL="533400" indent="-533400">
              <a:spcBef>
                <a:spcPct val="20000"/>
              </a:spcBef>
            </a:pPr>
            <a:r>
              <a:rPr lang="zh-CN" altLang="en-US" sz="2000" b="1" dirty="0">
                <a:latin typeface="楷体_GB2312" panose="02010609030101010101" pitchFamily="49" charset="-122"/>
                <a:ea typeface="华文楷体" panose="02010600040101010101" pitchFamily="2" charset="-122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latin typeface="楷体_GB2312" panose="02010609030101010101" pitchFamily="49" charset="-122"/>
                <a:ea typeface="华文楷体" panose="02010600040101010101" pitchFamily="2" charset="-122"/>
              </a:rPr>
              <a:t>第二步：确定按键号</a:t>
            </a:r>
            <a:endParaRPr lang="zh-CN" altLang="en-US" sz="2000" b="1" dirty="0">
              <a:solidFill>
                <a:srgbClr val="FF0000"/>
              </a:solidFill>
              <a:latin typeface="楷体_GB2312" panose="02010609030101010101" pitchFamily="49" charset="-122"/>
              <a:ea typeface="华文楷体" panose="02010600040101010101" pitchFamily="2" charset="-122"/>
            </a:endParaRPr>
          </a:p>
          <a:p>
            <a:pPr marL="914400" lvl="1" indent="-457200" eaLnBrk="1" hangingPunct="1">
              <a:spcBef>
                <a:spcPct val="20000"/>
              </a:spcBef>
              <a:buChar char="–"/>
            </a:pPr>
            <a:r>
              <a:rPr lang="zh-CN" altLang="en-US" sz="2000" b="1" dirty="0">
                <a:latin typeface="楷体_GB2312" panose="02010609030101010101" pitchFamily="49" charset="-122"/>
                <a:ea typeface="华文楷体" panose="02010600040101010101" pitchFamily="2" charset="-122"/>
              </a:rPr>
              <a:t>确定按键的列数：输出扫描值，使</a:t>
            </a:r>
            <a:r>
              <a:rPr lang="zh-CN" altLang="en-US" sz="2000" b="1" dirty="0">
                <a:solidFill>
                  <a:schemeClr val="accent2"/>
                </a:solidFill>
                <a:latin typeface="楷体_GB2312" panose="02010609030101010101" pitchFamily="49" charset="-122"/>
                <a:ea typeface="华文楷体" panose="02010600040101010101" pitchFamily="2" charset="-122"/>
              </a:rPr>
              <a:t>某一列为低电平，其它为高电平</a:t>
            </a:r>
            <a:r>
              <a:rPr lang="zh-CN" altLang="en-US" sz="2000" b="1" dirty="0">
                <a:latin typeface="楷体_GB2312" panose="02010609030101010101" pitchFamily="49" charset="-122"/>
                <a:ea typeface="华文楷体" panose="02010600040101010101" pitchFamily="2" charset="-122"/>
              </a:rPr>
              <a:t>；读取</a:t>
            </a:r>
            <a:r>
              <a:rPr lang="zh-CN" altLang="en-US" sz="2000" b="1" dirty="0">
                <a:latin typeface="宋体" panose="02010600030101010101" pitchFamily="2" charset="-122"/>
                <a:ea typeface="华文楷体" panose="02010600040101010101" pitchFamily="2" charset="-122"/>
              </a:rPr>
              <a:t>行值，看是否有行线处于低电平</a:t>
            </a:r>
            <a:r>
              <a:rPr lang="zh-CN" altLang="en-US" sz="2000" b="1" dirty="0">
                <a:latin typeface="楷体_GB2312" panose="02010609030101010101" pitchFamily="49" charset="-122"/>
                <a:ea typeface="华文楷体" panose="02010600040101010101" pitchFamily="2" charset="-122"/>
              </a:rPr>
              <a:t>  </a:t>
            </a:r>
            <a:endParaRPr lang="zh-CN" altLang="en-US" sz="2000" b="1" dirty="0">
              <a:latin typeface="楷体_GB2312" panose="02010609030101010101" pitchFamily="49" charset="-122"/>
              <a:ea typeface="华文楷体" panose="02010600040101010101" pitchFamily="2" charset="-122"/>
            </a:endParaRPr>
          </a:p>
          <a:p>
            <a:pPr marL="914400" lvl="1" indent="-457200" eaLnBrk="1" hangingPunct="1">
              <a:spcBef>
                <a:spcPct val="20000"/>
              </a:spcBef>
              <a:buChar char="–"/>
            </a:pPr>
            <a:r>
              <a:rPr lang="zh-CN" altLang="en-US" sz="2000" b="1" dirty="0">
                <a:latin typeface="楷体_GB2312" panose="02010609030101010101" pitchFamily="49" charset="-122"/>
                <a:ea typeface="华文楷体" panose="02010600040101010101" pitchFamily="2" charset="-122"/>
              </a:rPr>
              <a:t>确定按键的行数：循环右移行值，直到为0 </a:t>
            </a:r>
            <a:endParaRPr lang="zh-CN" altLang="en-US" sz="2000" b="1" dirty="0">
              <a:latin typeface="Comic Sans MS" panose="030F0702030302020204" pitchFamily="66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4688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行扫描法程序流程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 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634038" y="3001963"/>
            <a:ext cx="1727200" cy="233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是否有一行接地？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38917" name="Freeform 4"/>
          <p:cNvSpPr/>
          <p:nvPr/>
        </p:nvSpPr>
        <p:spPr>
          <a:xfrm>
            <a:off x="5203825" y="2755900"/>
            <a:ext cx="2867025" cy="677863"/>
          </a:xfrm>
          <a:custGeom>
            <a:avLst/>
            <a:gdLst>
              <a:gd name="txL" fmla="*/ 0 w 1806"/>
              <a:gd name="txT" fmla="*/ 0 h 854"/>
              <a:gd name="txR" fmla="*/ 1806 w 1806"/>
              <a:gd name="txB" fmla="*/ 854 h 854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806" h="854">
                <a:moveTo>
                  <a:pt x="905" y="0"/>
                </a:moveTo>
                <a:lnTo>
                  <a:pt x="0" y="426"/>
                </a:lnTo>
                <a:lnTo>
                  <a:pt x="905" y="854"/>
                </a:lnTo>
                <a:lnTo>
                  <a:pt x="1806" y="426"/>
                </a:lnTo>
                <a:lnTo>
                  <a:pt x="905" y="0"/>
                </a:lnTo>
              </a:path>
            </a:pathLst>
          </a:custGeom>
          <a:noFill/>
          <a:ln w="17463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5"/>
          <p:cNvSpPr/>
          <p:nvPr/>
        </p:nvSpPr>
        <p:spPr>
          <a:xfrm>
            <a:off x="4157663" y="5100638"/>
            <a:ext cx="655637" cy="920750"/>
          </a:xfrm>
          <a:prstGeom prst="rect">
            <a:avLst/>
          </a:prstGeom>
          <a:noFill/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241800" y="5173663"/>
            <a:ext cx="431800" cy="233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键盘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811015" name="Rectangle 7"/>
          <p:cNvSpPr>
            <a:spLocks noChangeArrowheads="1"/>
          </p:cNvSpPr>
          <p:nvPr/>
        </p:nvSpPr>
        <p:spPr bwMode="auto">
          <a:xfrm>
            <a:off x="4241800" y="5486400"/>
            <a:ext cx="431800" cy="233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命令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811016" name="Rectangle 8"/>
          <p:cNvSpPr>
            <a:spLocks noChangeArrowheads="1"/>
          </p:cNvSpPr>
          <p:nvPr/>
        </p:nvSpPr>
        <p:spPr bwMode="auto">
          <a:xfrm>
            <a:off x="4241800" y="5795963"/>
            <a:ext cx="431800" cy="233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处理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811017" name="Rectangle 9"/>
          <p:cNvSpPr>
            <a:spLocks noChangeArrowheads="1"/>
          </p:cNvSpPr>
          <p:nvPr/>
        </p:nvSpPr>
        <p:spPr bwMode="auto">
          <a:xfrm>
            <a:off x="5081588" y="5075238"/>
            <a:ext cx="215900" cy="233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grpSp>
        <p:nvGrpSpPr>
          <p:cNvPr id="38923" name="Group 10"/>
          <p:cNvGrpSpPr/>
          <p:nvPr/>
        </p:nvGrpSpPr>
        <p:grpSpPr>
          <a:xfrm>
            <a:off x="5203825" y="5038725"/>
            <a:ext cx="3201988" cy="677863"/>
            <a:chOff x="3223" y="3346"/>
            <a:chExt cx="2017" cy="427"/>
          </a:xfrm>
        </p:grpSpPr>
        <p:sp>
          <p:nvSpPr>
            <p:cNvPr id="811019" name="Rectangle 11"/>
            <p:cNvSpPr>
              <a:spLocks noChangeArrowheads="1"/>
            </p:cNvSpPr>
            <p:nvPr/>
          </p:nvSpPr>
          <p:spPr bwMode="auto">
            <a:xfrm>
              <a:off x="3670" y="3501"/>
              <a:ext cx="544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进位位为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20" name="Rectangle 12"/>
            <p:cNvSpPr>
              <a:spLocks noChangeArrowheads="1"/>
            </p:cNvSpPr>
            <p:nvPr/>
          </p:nvSpPr>
          <p:spPr bwMode="auto">
            <a:xfrm>
              <a:off x="4328" y="3491"/>
              <a:ext cx="68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0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21" name="Rectangle 13"/>
            <p:cNvSpPr>
              <a:spLocks noChangeArrowheads="1"/>
            </p:cNvSpPr>
            <p:nvPr/>
          </p:nvSpPr>
          <p:spPr bwMode="auto">
            <a:xfrm>
              <a:off x="4406" y="3501"/>
              <a:ext cx="136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？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99" name="Freeform 14"/>
            <p:cNvSpPr/>
            <p:nvPr/>
          </p:nvSpPr>
          <p:spPr>
            <a:xfrm>
              <a:off x="3223" y="3346"/>
              <a:ext cx="1806" cy="427"/>
            </a:xfrm>
            <a:custGeom>
              <a:avLst/>
              <a:gdLst>
                <a:gd name="txL" fmla="*/ 0 w 1806"/>
                <a:gd name="txT" fmla="*/ 0 h 854"/>
                <a:gd name="txR" fmla="*/ 1806 w 1806"/>
                <a:gd name="txB" fmla="*/ 854 h 854"/>
              </a:gdLst>
              <a:ahLst/>
              <a:cxnLst>
                <a:cxn ang="0">
                  <a:pos x="905" y="0"/>
                </a:cxn>
                <a:cxn ang="0">
                  <a:pos x="0" y="1"/>
                </a:cxn>
                <a:cxn ang="0">
                  <a:pos x="905" y="1"/>
                </a:cxn>
                <a:cxn ang="0">
                  <a:pos x="1806" y="1"/>
                </a:cxn>
                <a:cxn ang="0">
                  <a:pos x="905" y="0"/>
                </a:cxn>
              </a:cxnLst>
              <a:rect l="txL" t="txT" r="txR" b="txB"/>
              <a:pathLst>
                <a:path w="1806" h="854">
                  <a:moveTo>
                    <a:pt x="905" y="0"/>
                  </a:moveTo>
                  <a:lnTo>
                    <a:pt x="0" y="428"/>
                  </a:lnTo>
                  <a:lnTo>
                    <a:pt x="905" y="854"/>
                  </a:lnTo>
                  <a:lnTo>
                    <a:pt x="1806" y="428"/>
                  </a:lnTo>
                  <a:lnTo>
                    <a:pt x="905" y="0"/>
                  </a:lnTo>
                </a:path>
              </a:pathLst>
            </a:custGeom>
            <a:noFill/>
            <a:ln w="17463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0" name="Line 15"/>
            <p:cNvSpPr/>
            <p:nvPr/>
          </p:nvSpPr>
          <p:spPr>
            <a:xfrm>
              <a:off x="5009" y="3560"/>
              <a:ext cx="158" cy="1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1" name="Freeform 16"/>
            <p:cNvSpPr/>
            <p:nvPr/>
          </p:nvSpPr>
          <p:spPr>
            <a:xfrm>
              <a:off x="5125" y="3530"/>
              <a:ext cx="115" cy="62"/>
            </a:xfrm>
            <a:custGeom>
              <a:avLst/>
              <a:gdLst>
                <a:gd name="txL" fmla="*/ 0 w 115"/>
                <a:gd name="txT" fmla="*/ 0 h 126"/>
                <a:gd name="txR" fmla="*/ 115 w 115"/>
                <a:gd name="txB" fmla="*/ 126 h 126"/>
              </a:gdLst>
              <a:ahLst/>
              <a:cxnLst>
                <a:cxn ang="0">
                  <a:pos x="0" y="0"/>
                </a:cxn>
                <a:cxn ang="0">
                  <a:pos x="115" y="0"/>
                </a:cxn>
                <a:cxn ang="0">
                  <a:pos x="0" y="0"/>
                </a:cxn>
                <a:cxn ang="0">
                  <a:pos x="35" y="0"/>
                </a:cxn>
                <a:cxn ang="0">
                  <a:pos x="0" y="0"/>
                </a:cxn>
              </a:cxnLst>
              <a:rect l="txL" t="txT" r="txR" b="txB"/>
              <a:pathLst>
                <a:path w="115" h="126">
                  <a:moveTo>
                    <a:pt x="0" y="126"/>
                  </a:moveTo>
                  <a:lnTo>
                    <a:pt x="115" y="66"/>
                  </a:lnTo>
                  <a:lnTo>
                    <a:pt x="0" y="0"/>
                  </a:lnTo>
                  <a:lnTo>
                    <a:pt x="35" y="6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025" name="Rectangle 17"/>
            <p:cNvSpPr>
              <a:spLocks noChangeArrowheads="1"/>
            </p:cNvSpPr>
            <p:nvPr/>
          </p:nvSpPr>
          <p:spPr bwMode="auto">
            <a:xfrm>
              <a:off x="4994" y="3384"/>
              <a:ext cx="136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否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8924" name="Group 18"/>
          <p:cNvGrpSpPr/>
          <p:nvPr/>
        </p:nvGrpSpPr>
        <p:grpSpPr>
          <a:xfrm>
            <a:off x="1257300" y="2816225"/>
            <a:ext cx="3979863" cy="2068513"/>
            <a:chOff x="737" y="1946"/>
            <a:chExt cx="2507" cy="1303"/>
          </a:xfrm>
        </p:grpSpPr>
        <p:sp>
          <p:nvSpPr>
            <p:cNvPr id="38979" name="Rectangle 19"/>
            <p:cNvSpPr/>
            <p:nvPr/>
          </p:nvSpPr>
          <p:spPr>
            <a:xfrm>
              <a:off x="737" y="2296"/>
              <a:ext cx="1500" cy="388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28" name="Rectangle 20"/>
            <p:cNvSpPr>
              <a:spLocks noChangeArrowheads="1"/>
            </p:cNvSpPr>
            <p:nvPr/>
          </p:nvSpPr>
          <p:spPr bwMode="auto">
            <a:xfrm>
              <a:off x="743" y="2343"/>
              <a:ext cx="1360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扫描值循环左移一位，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29" name="Rectangle 21"/>
            <p:cNvSpPr>
              <a:spLocks noChangeArrowheads="1"/>
            </p:cNvSpPr>
            <p:nvPr/>
          </p:nvSpPr>
          <p:spPr bwMode="auto">
            <a:xfrm>
              <a:off x="866" y="2538"/>
              <a:ext cx="1088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使下一列为低电平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82" name="Rectangle 22"/>
            <p:cNvSpPr/>
            <p:nvPr/>
          </p:nvSpPr>
          <p:spPr>
            <a:xfrm>
              <a:off x="779" y="2859"/>
              <a:ext cx="1394" cy="213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31" name="Rectangle 23"/>
            <p:cNvSpPr>
              <a:spLocks noChangeArrowheads="1"/>
            </p:cNvSpPr>
            <p:nvPr/>
          </p:nvSpPr>
          <p:spPr bwMode="auto">
            <a:xfrm>
              <a:off x="863" y="2905"/>
              <a:ext cx="272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键号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32" name="Rectangle 24"/>
            <p:cNvSpPr>
              <a:spLocks noChangeArrowheads="1"/>
            </p:cNvSpPr>
            <p:nvPr/>
          </p:nvSpPr>
          <p:spPr bwMode="auto">
            <a:xfrm>
              <a:off x="1173" y="2895"/>
              <a:ext cx="146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+</a:t>
              </a:r>
              <a:r>
                <a:rPr kumimoji="0" lang="en-US" altLang="zh-CN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8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33" name="Rectangle 25"/>
            <p:cNvSpPr>
              <a:spLocks noChangeArrowheads="1"/>
            </p:cNvSpPr>
            <p:nvPr/>
          </p:nvSpPr>
          <p:spPr bwMode="auto">
            <a:xfrm>
              <a:off x="1339" y="2905"/>
              <a:ext cx="544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，计数值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34" name="Rectangle 26"/>
            <p:cNvSpPr>
              <a:spLocks noChangeArrowheads="1"/>
            </p:cNvSpPr>
            <p:nvPr/>
          </p:nvSpPr>
          <p:spPr bwMode="auto">
            <a:xfrm>
              <a:off x="1959" y="2895"/>
              <a:ext cx="45" cy="14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-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35" name="Rectangle 27"/>
            <p:cNvSpPr>
              <a:spLocks noChangeArrowheads="1"/>
            </p:cNvSpPr>
            <p:nvPr/>
          </p:nvSpPr>
          <p:spPr bwMode="auto">
            <a:xfrm>
              <a:off x="2012" y="2895"/>
              <a:ext cx="68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88" name="Line 28"/>
            <p:cNvSpPr/>
            <p:nvPr/>
          </p:nvSpPr>
          <p:spPr>
            <a:xfrm flipH="1">
              <a:off x="1476" y="2121"/>
              <a:ext cx="1768" cy="1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9" name="Line 29"/>
            <p:cNvSpPr/>
            <p:nvPr/>
          </p:nvSpPr>
          <p:spPr>
            <a:xfrm>
              <a:off x="1476" y="2121"/>
              <a:ext cx="1" cy="115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0" name="Freeform 30"/>
            <p:cNvSpPr/>
            <p:nvPr/>
          </p:nvSpPr>
          <p:spPr>
            <a:xfrm>
              <a:off x="1441" y="2199"/>
              <a:ext cx="74" cy="100"/>
            </a:xfrm>
            <a:custGeom>
              <a:avLst/>
              <a:gdLst>
                <a:gd name="txL" fmla="*/ 0 w 74"/>
                <a:gd name="txT" fmla="*/ 0 h 199"/>
                <a:gd name="txR" fmla="*/ 74 w 74"/>
                <a:gd name="txB" fmla="*/ 199 h 199"/>
              </a:gdLst>
              <a:ahLst/>
              <a:cxnLst>
                <a:cxn ang="0">
                  <a:pos x="0" y="0"/>
                </a:cxn>
                <a:cxn ang="0">
                  <a:pos x="39" y="1"/>
                </a:cxn>
                <a:cxn ang="0">
                  <a:pos x="74" y="0"/>
                </a:cxn>
                <a:cxn ang="0">
                  <a:pos x="39" y="1"/>
                </a:cxn>
                <a:cxn ang="0">
                  <a:pos x="0" y="0"/>
                </a:cxn>
              </a:cxnLst>
              <a:rect l="txL" t="txT" r="txR" b="txB"/>
              <a:pathLst>
                <a:path w="74" h="199">
                  <a:moveTo>
                    <a:pt x="0" y="0"/>
                  </a:moveTo>
                  <a:lnTo>
                    <a:pt x="39" y="199"/>
                  </a:lnTo>
                  <a:lnTo>
                    <a:pt x="74" y="0"/>
                  </a:lnTo>
                  <a:lnTo>
                    <a:pt x="39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1" name="Line 31"/>
            <p:cNvSpPr/>
            <p:nvPr/>
          </p:nvSpPr>
          <p:spPr>
            <a:xfrm>
              <a:off x="1476" y="2684"/>
              <a:ext cx="1" cy="114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2" name="Freeform 32"/>
            <p:cNvSpPr/>
            <p:nvPr/>
          </p:nvSpPr>
          <p:spPr>
            <a:xfrm>
              <a:off x="1441" y="2762"/>
              <a:ext cx="74" cy="97"/>
            </a:xfrm>
            <a:custGeom>
              <a:avLst/>
              <a:gdLst>
                <a:gd name="txL" fmla="*/ 0 w 74"/>
                <a:gd name="txT" fmla="*/ 0 h 193"/>
                <a:gd name="txR" fmla="*/ 74 w 74"/>
                <a:gd name="txB" fmla="*/ 193 h 193"/>
              </a:gdLst>
              <a:ahLst/>
              <a:cxnLst>
                <a:cxn ang="0">
                  <a:pos x="0" y="0"/>
                </a:cxn>
                <a:cxn ang="0">
                  <a:pos x="39" y="1"/>
                </a:cxn>
                <a:cxn ang="0">
                  <a:pos x="74" y="0"/>
                </a:cxn>
                <a:cxn ang="0">
                  <a:pos x="39" y="1"/>
                </a:cxn>
                <a:cxn ang="0">
                  <a:pos x="0" y="0"/>
                </a:cxn>
              </a:cxnLst>
              <a:rect l="txL" t="txT" r="txR" b="txB"/>
              <a:pathLst>
                <a:path w="74" h="193">
                  <a:moveTo>
                    <a:pt x="0" y="0"/>
                  </a:moveTo>
                  <a:lnTo>
                    <a:pt x="39" y="193"/>
                  </a:lnTo>
                  <a:lnTo>
                    <a:pt x="74" y="0"/>
                  </a:lnTo>
                  <a:lnTo>
                    <a:pt x="39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3" name="Line 33"/>
            <p:cNvSpPr/>
            <p:nvPr/>
          </p:nvSpPr>
          <p:spPr>
            <a:xfrm>
              <a:off x="1476" y="3072"/>
              <a:ext cx="1" cy="114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4" name="Freeform 34"/>
            <p:cNvSpPr/>
            <p:nvPr/>
          </p:nvSpPr>
          <p:spPr>
            <a:xfrm>
              <a:off x="1441" y="3150"/>
              <a:ext cx="74" cy="99"/>
            </a:xfrm>
            <a:custGeom>
              <a:avLst/>
              <a:gdLst>
                <a:gd name="txL" fmla="*/ 0 w 74"/>
                <a:gd name="txT" fmla="*/ 0 h 197"/>
                <a:gd name="txR" fmla="*/ 74 w 74"/>
                <a:gd name="txB" fmla="*/ 197 h 197"/>
              </a:gdLst>
              <a:ahLst/>
              <a:cxnLst>
                <a:cxn ang="0">
                  <a:pos x="0" y="0"/>
                </a:cxn>
                <a:cxn ang="0">
                  <a:pos x="39" y="1"/>
                </a:cxn>
                <a:cxn ang="0">
                  <a:pos x="74" y="0"/>
                </a:cxn>
                <a:cxn ang="0">
                  <a:pos x="39" y="1"/>
                </a:cxn>
                <a:cxn ang="0">
                  <a:pos x="0" y="0"/>
                </a:cxn>
              </a:cxnLst>
              <a:rect l="txL" t="txT" r="txR" b="txB"/>
              <a:pathLst>
                <a:path w="74" h="197">
                  <a:moveTo>
                    <a:pt x="0" y="0"/>
                  </a:moveTo>
                  <a:lnTo>
                    <a:pt x="39" y="197"/>
                  </a:lnTo>
                  <a:lnTo>
                    <a:pt x="74" y="0"/>
                  </a:lnTo>
                  <a:lnTo>
                    <a:pt x="39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043" name="Rectangle 35"/>
            <p:cNvSpPr>
              <a:spLocks noChangeArrowheads="1"/>
            </p:cNvSpPr>
            <p:nvPr/>
          </p:nvSpPr>
          <p:spPr bwMode="auto">
            <a:xfrm>
              <a:off x="3001" y="1946"/>
              <a:ext cx="136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否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sp>
        <p:nvSpPr>
          <p:cNvPr id="38925" name="Line 36"/>
          <p:cNvSpPr/>
          <p:nvPr/>
        </p:nvSpPr>
        <p:spPr>
          <a:xfrm>
            <a:off x="6753225" y="4202113"/>
            <a:ext cx="1647825" cy="1587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8926" name="Group 37"/>
          <p:cNvGrpSpPr/>
          <p:nvPr/>
        </p:nvGrpSpPr>
        <p:grpSpPr>
          <a:xfrm>
            <a:off x="5629275" y="3400425"/>
            <a:ext cx="2051050" cy="1638300"/>
            <a:chOff x="3491" y="2314"/>
            <a:chExt cx="1292" cy="1032"/>
          </a:xfrm>
        </p:grpSpPr>
        <p:sp>
          <p:nvSpPr>
            <p:cNvPr id="38967" name="Rectangle 38"/>
            <p:cNvSpPr/>
            <p:nvPr/>
          </p:nvSpPr>
          <p:spPr>
            <a:xfrm>
              <a:off x="3614" y="2527"/>
              <a:ext cx="1046" cy="214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47" name="Rectangle 39"/>
            <p:cNvSpPr>
              <a:spLocks noChangeArrowheads="1"/>
            </p:cNvSpPr>
            <p:nvPr/>
          </p:nvSpPr>
          <p:spPr bwMode="auto">
            <a:xfrm>
              <a:off x="3825" y="2575"/>
              <a:ext cx="544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读进行值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69" name="Rectangle 40"/>
            <p:cNvSpPr/>
            <p:nvPr/>
          </p:nvSpPr>
          <p:spPr>
            <a:xfrm>
              <a:off x="3491" y="2957"/>
              <a:ext cx="1292" cy="214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49" name="Rectangle 41"/>
            <p:cNvSpPr>
              <a:spLocks noChangeArrowheads="1"/>
            </p:cNvSpPr>
            <p:nvPr/>
          </p:nvSpPr>
          <p:spPr bwMode="auto">
            <a:xfrm>
              <a:off x="3515" y="3002"/>
              <a:ext cx="1088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行值循环右移一位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71" name="Line 42"/>
            <p:cNvSpPr/>
            <p:nvPr/>
          </p:nvSpPr>
          <p:spPr>
            <a:xfrm>
              <a:off x="4128" y="2314"/>
              <a:ext cx="1" cy="153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2" name="Freeform 43"/>
            <p:cNvSpPr/>
            <p:nvPr/>
          </p:nvSpPr>
          <p:spPr>
            <a:xfrm>
              <a:off x="4093" y="2431"/>
              <a:ext cx="74" cy="96"/>
            </a:xfrm>
            <a:custGeom>
              <a:avLst/>
              <a:gdLst>
                <a:gd name="txL" fmla="*/ 0 w 74"/>
                <a:gd name="txT" fmla="*/ 0 h 193"/>
                <a:gd name="txR" fmla="*/ 74 w 74"/>
                <a:gd name="txB" fmla="*/ 193 h 193"/>
              </a:gdLst>
              <a:ahLst/>
              <a:cxnLst>
                <a:cxn ang="0">
                  <a:pos x="0" y="0"/>
                </a:cxn>
                <a:cxn ang="0">
                  <a:pos x="35" y="0"/>
                </a:cxn>
                <a:cxn ang="0">
                  <a:pos x="74" y="0"/>
                </a:cxn>
                <a:cxn ang="0">
                  <a:pos x="35" y="0"/>
                </a:cxn>
                <a:cxn ang="0">
                  <a:pos x="0" y="0"/>
                </a:cxn>
              </a:cxnLst>
              <a:rect l="txL" t="txT" r="txR" b="txB"/>
              <a:pathLst>
                <a:path w="74" h="193">
                  <a:moveTo>
                    <a:pt x="0" y="0"/>
                  </a:moveTo>
                  <a:lnTo>
                    <a:pt x="35" y="193"/>
                  </a:lnTo>
                  <a:lnTo>
                    <a:pt x="74" y="0"/>
                  </a:lnTo>
                  <a:lnTo>
                    <a:pt x="3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3" name="Line 44"/>
            <p:cNvSpPr/>
            <p:nvPr/>
          </p:nvSpPr>
          <p:spPr>
            <a:xfrm flipH="1">
              <a:off x="4125" y="2741"/>
              <a:ext cx="3" cy="153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4" name="Freeform 45"/>
            <p:cNvSpPr/>
            <p:nvPr/>
          </p:nvSpPr>
          <p:spPr>
            <a:xfrm>
              <a:off x="4089" y="2859"/>
              <a:ext cx="74" cy="95"/>
            </a:xfrm>
            <a:custGeom>
              <a:avLst/>
              <a:gdLst>
                <a:gd name="txL" fmla="*/ 0 w 74"/>
                <a:gd name="txT" fmla="*/ 0 h 192"/>
                <a:gd name="txR" fmla="*/ 74 w 74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39" y="0"/>
                </a:cxn>
                <a:cxn ang="0">
                  <a:pos x="0" y="0"/>
                </a:cxn>
              </a:cxnLst>
              <a:rect l="txL" t="txT" r="txR" b="txB"/>
              <a:pathLst>
                <a:path w="74" h="192">
                  <a:moveTo>
                    <a:pt x="0" y="0"/>
                  </a:moveTo>
                  <a:lnTo>
                    <a:pt x="39" y="192"/>
                  </a:lnTo>
                  <a:lnTo>
                    <a:pt x="74" y="0"/>
                  </a:lnTo>
                  <a:lnTo>
                    <a:pt x="39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46"/>
            <p:cNvSpPr/>
            <p:nvPr/>
          </p:nvSpPr>
          <p:spPr>
            <a:xfrm>
              <a:off x="4128" y="3171"/>
              <a:ext cx="1" cy="115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6" name="Freeform 47"/>
            <p:cNvSpPr/>
            <p:nvPr/>
          </p:nvSpPr>
          <p:spPr>
            <a:xfrm>
              <a:off x="4093" y="3249"/>
              <a:ext cx="74" cy="97"/>
            </a:xfrm>
            <a:custGeom>
              <a:avLst/>
              <a:gdLst>
                <a:gd name="txL" fmla="*/ 0 w 74"/>
                <a:gd name="txT" fmla="*/ 0 h 193"/>
                <a:gd name="txR" fmla="*/ 74 w 74"/>
                <a:gd name="txB" fmla="*/ 193 h 193"/>
              </a:gdLst>
              <a:ahLst/>
              <a:cxnLst>
                <a:cxn ang="0">
                  <a:pos x="0" y="0"/>
                </a:cxn>
                <a:cxn ang="0">
                  <a:pos x="35" y="1"/>
                </a:cxn>
                <a:cxn ang="0">
                  <a:pos x="74" y="0"/>
                </a:cxn>
                <a:cxn ang="0">
                  <a:pos x="35" y="1"/>
                </a:cxn>
                <a:cxn ang="0">
                  <a:pos x="0" y="0"/>
                </a:cxn>
              </a:cxnLst>
              <a:rect l="txL" t="txT" r="txR" b="txB"/>
              <a:pathLst>
                <a:path w="74" h="193">
                  <a:moveTo>
                    <a:pt x="0" y="0"/>
                  </a:moveTo>
                  <a:lnTo>
                    <a:pt x="35" y="193"/>
                  </a:lnTo>
                  <a:lnTo>
                    <a:pt x="74" y="0"/>
                  </a:lnTo>
                  <a:lnTo>
                    <a:pt x="3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056" name="Rectangle 48"/>
            <p:cNvSpPr>
              <a:spLocks noChangeArrowheads="1"/>
            </p:cNvSpPr>
            <p:nvPr/>
          </p:nvSpPr>
          <p:spPr bwMode="auto">
            <a:xfrm>
              <a:off x="4213" y="2358"/>
              <a:ext cx="136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78" name="Freeform 49"/>
            <p:cNvSpPr/>
            <p:nvPr/>
          </p:nvSpPr>
          <p:spPr>
            <a:xfrm>
              <a:off x="4128" y="2789"/>
              <a:ext cx="116" cy="63"/>
            </a:xfrm>
            <a:custGeom>
              <a:avLst/>
              <a:gdLst>
                <a:gd name="txL" fmla="*/ 0 w 116"/>
                <a:gd name="txT" fmla="*/ 0 h 126"/>
                <a:gd name="txR" fmla="*/ 116 w 116"/>
                <a:gd name="txB" fmla="*/ 126 h 126"/>
              </a:gdLst>
              <a:ahLst/>
              <a:cxnLst>
                <a:cxn ang="0">
                  <a:pos x="116" y="0"/>
                </a:cxn>
                <a:cxn ang="0">
                  <a:pos x="0" y="1"/>
                </a:cxn>
                <a:cxn ang="0">
                  <a:pos x="116" y="1"/>
                </a:cxn>
                <a:cxn ang="0">
                  <a:pos x="81" y="1"/>
                </a:cxn>
                <a:cxn ang="0">
                  <a:pos x="116" y="0"/>
                </a:cxn>
              </a:cxnLst>
              <a:rect l="txL" t="txT" r="txR" b="txB"/>
              <a:pathLst>
                <a:path w="116" h="126">
                  <a:moveTo>
                    <a:pt x="116" y="0"/>
                  </a:moveTo>
                  <a:lnTo>
                    <a:pt x="0" y="66"/>
                  </a:lnTo>
                  <a:lnTo>
                    <a:pt x="116" y="126"/>
                  </a:lnTo>
                  <a:lnTo>
                    <a:pt x="81" y="6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7" name="Line 50"/>
          <p:cNvSpPr/>
          <p:nvPr/>
        </p:nvSpPr>
        <p:spPr>
          <a:xfrm flipV="1">
            <a:off x="8401050" y="4811713"/>
            <a:ext cx="3175" cy="566737"/>
          </a:xfrm>
          <a:prstGeom prst="line">
            <a:avLst/>
          </a:prstGeom>
          <a:ln w="17526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8928" name="Line 51"/>
          <p:cNvSpPr/>
          <p:nvPr/>
        </p:nvSpPr>
        <p:spPr>
          <a:xfrm flipH="1">
            <a:off x="4924425" y="5378450"/>
            <a:ext cx="279400" cy="1588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9" name="Freeform 52"/>
          <p:cNvSpPr/>
          <p:nvPr/>
        </p:nvSpPr>
        <p:spPr>
          <a:xfrm>
            <a:off x="4818063" y="5329238"/>
            <a:ext cx="179387" cy="100012"/>
          </a:xfrm>
          <a:custGeom>
            <a:avLst/>
            <a:gdLst>
              <a:gd name="txL" fmla="*/ 0 w 113"/>
              <a:gd name="txT" fmla="*/ 0 h 128"/>
              <a:gd name="txR" fmla="*/ 113 w 113"/>
              <a:gd name="txB" fmla="*/ 128 h 128"/>
            </a:gdLst>
            <a:ahLst/>
            <a:cxnLst>
              <a:cxn ang="0">
                <a:pos x="2147483647" y="0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13" h="128">
                <a:moveTo>
                  <a:pt x="113" y="0"/>
                </a:moveTo>
                <a:lnTo>
                  <a:pt x="0" y="68"/>
                </a:lnTo>
                <a:lnTo>
                  <a:pt x="113" y="128"/>
                </a:lnTo>
                <a:lnTo>
                  <a:pt x="78" y="68"/>
                </a:lnTo>
                <a:lnTo>
                  <a:pt x="113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53"/>
          <p:cNvSpPr/>
          <p:nvPr/>
        </p:nvSpPr>
        <p:spPr>
          <a:xfrm flipH="1">
            <a:off x="2543175" y="5683250"/>
            <a:ext cx="1582738" cy="1588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8931" name="Group 54"/>
          <p:cNvGrpSpPr/>
          <p:nvPr/>
        </p:nvGrpSpPr>
        <p:grpSpPr>
          <a:xfrm>
            <a:off x="1944688" y="5557838"/>
            <a:ext cx="977900" cy="620712"/>
            <a:chOff x="1170" y="3673"/>
            <a:chExt cx="616" cy="391"/>
          </a:xfrm>
        </p:grpSpPr>
        <p:sp>
          <p:nvSpPr>
            <p:cNvPr id="38961" name="Rectangle 55"/>
            <p:cNvSpPr/>
            <p:nvPr/>
          </p:nvSpPr>
          <p:spPr>
            <a:xfrm>
              <a:off x="1170" y="3850"/>
              <a:ext cx="616" cy="214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64" name="Rectangle 56"/>
            <p:cNvSpPr>
              <a:spLocks noChangeArrowheads="1"/>
            </p:cNvSpPr>
            <p:nvPr/>
          </p:nvSpPr>
          <p:spPr bwMode="auto">
            <a:xfrm>
              <a:off x="1321" y="3895"/>
              <a:ext cx="272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结束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63" name="Line 57"/>
            <p:cNvSpPr/>
            <p:nvPr/>
          </p:nvSpPr>
          <p:spPr>
            <a:xfrm>
              <a:off x="1476" y="3673"/>
              <a:ext cx="1" cy="11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4" name="Freeform 58"/>
            <p:cNvSpPr/>
            <p:nvPr/>
          </p:nvSpPr>
          <p:spPr>
            <a:xfrm>
              <a:off x="1441" y="3755"/>
              <a:ext cx="74" cy="95"/>
            </a:xfrm>
            <a:custGeom>
              <a:avLst/>
              <a:gdLst>
                <a:gd name="txL" fmla="*/ 0 w 74"/>
                <a:gd name="txT" fmla="*/ 0 h 192"/>
                <a:gd name="txR" fmla="*/ 74 w 74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39" y="0"/>
                </a:cxn>
                <a:cxn ang="0">
                  <a:pos x="74" y="0"/>
                </a:cxn>
                <a:cxn ang="0">
                  <a:pos x="39" y="0"/>
                </a:cxn>
                <a:cxn ang="0">
                  <a:pos x="0" y="0"/>
                </a:cxn>
              </a:cxnLst>
              <a:rect l="txL" t="txT" r="txR" b="txB"/>
              <a:pathLst>
                <a:path w="74" h="192">
                  <a:moveTo>
                    <a:pt x="0" y="0"/>
                  </a:moveTo>
                  <a:lnTo>
                    <a:pt x="39" y="192"/>
                  </a:lnTo>
                  <a:lnTo>
                    <a:pt x="74" y="0"/>
                  </a:lnTo>
                  <a:lnTo>
                    <a:pt x="39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067" name="Rectangle 59"/>
            <p:cNvSpPr>
              <a:spLocks noChangeArrowheads="1"/>
            </p:cNvSpPr>
            <p:nvPr/>
          </p:nvSpPr>
          <p:spPr bwMode="auto">
            <a:xfrm>
              <a:off x="1212" y="3700"/>
              <a:ext cx="136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是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66" name="Freeform 60"/>
            <p:cNvSpPr/>
            <p:nvPr/>
          </p:nvSpPr>
          <p:spPr>
            <a:xfrm>
              <a:off x="1480" y="3722"/>
              <a:ext cx="112" cy="63"/>
            </a:xfrm>
            <a:custGeom>
              <a:avLst/>
              <a:gdLst>
                <a:gd name="txL" fmla="*/ 0 w 112"/>
                <a:gd name="txT" fmla="*/ 0 h 125"/>
                <a:gd name="txR" fmla="*/ 112 w 112"/>
                <a:gd name="txB" fmla="*/ 125 h 125"/>
              </a:gdLst>
              <a:ahLst/>
              <a:cxnLst>
                <a:cxn ang="0">
                  <a:pos x="112" y="0"/>
                </a:cxn>
                <a:cxn ang="0">
                  <a:pos x="0" y="1"/>
                </a:cxn>
                <a:cxn ang="0">
                  <a:pos x="112" y="1"/>
                </a:cxn>
                <a:cxn ang="0">
                  <a:pos x="77" y="1"/>
                </a:cxn>
                <a:cxn ang="0">
                  <a:pos x="112" y="0"/>
                </a:cxn>
              </a:cxnLst>
              <a:rect l="txL" t="txT" r="txR" b="txB"/>
              <a:pathLst>
                <a:path w="112" h="125">
                  <a:moveTo>
                    <a:pt x="112" y="0"/>
                  </a:moveTo>
                  <a:lnTo>
                    <a:pt x="0" y="65"/>
                  </a:lnTo>
                  <a:lnTo>
                    <a:pt x="112" y="125"/>
                  </a:lnTo>
                  <a:lnTo>
                    <a:pt x="77" y="6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2" name="Group 61"/>
          <p:cNvGrpSpPr/>
          <p:nvPr/>
        </p:nvGrpSpPr>
        <p:grpSpPr>
          <a:xfrm>
            <a:off x="668338" y="1909763"/>
            <a:ext cx="3198812" cy="3648075"/>
            <a:chOff x="366" y="1375"/>
            <a:chExt cx="2015" cy="2298"/>
          </a:xfrm>
        </p:grpSpPr>
        <p:grpSp>
          <p:nvGrpSpPr>
            <p:cNvPr id="38955" name="Group 62"/>
            <p:cNvGrpSpPr/>
            <p:nvPr/>
          </p:nvGrpSpPr>
          <p:grpSpPr>
            <a:xfrm>
              <a:off x="366" y="3246"/>
              <a:ext cx="2015" cy="427"/>
              <a:chOff x="366" y="3246"/>
              <a:chExt cx="2015" cy="427"/>
            </a:xfrm>
          </p:grpSpPr>
          <p:sp>
            <p:nvSpPr>
              <p:cNvPr id="811071" name="Rectangle 63"/>
              <p:cNvSpPr>
                <a:spLocks noChangeArrowheads="1"/>
              </p:cNvSpPr>
              <p:nvPr/>
            </p:nvSpPr>
            <p:spPr bwMode="auto">
              <a:xfrm>
                <a:off x="997" y="3404"/>
                <a:ext cx="816" cy="1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全部扫描完？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38958" name="Freeform 64"/>
              <p:cNvSpPr/>
              <p:nvPr/>
            </p:nvSpPr>
            <p:spPr>
              <a:xfrm>
                <a:off x="571" y="3246"/>
                <a:ext cx="1810" cy="427"/>
              </a:xfrm>
              <a:custGeom>
                <a:avLst/>
                <a:gdLst>
                  <a:gd name="txL" fmla="*/ 0 w 1810"/>
                  <a:gd name="txT" fmla="*/ 0 h 854"/>
                  <a:gd name="txR" fmla="*/ 1810 w 1810"/>
                  <a:gd name="txB" fmla="*/ 854 h 854"/>
                </a:gdLst>
                <a:ahLst/>
                <a:cxnLst>
                  <a:cxn ang="0">
                    <a:pos x="905" y="0"/>
                  </a:cxn>
                  <a:cxn ang="0">
                    <a:pos x="0" y="1"/>
                  </a:cxn>
                  <a:cxn ang="0">
                    <a:pos x="905" y="1"/>
                  </a:cxn>
                  <a:cxn ang="0">
                    <a:pos x="1810" y="1"/>
                  </a:cxn>
                  <a:cxn ang="0">
                    <a:pos x="905" y="0"/>
                  </a:cxn>
                </a:cxnLst>
                <a:rect l="txL" t="txT" r="txR" b="txB"/>
                <a:pathLst>
                  <a:path w="1810" h="854">
                    <a:moveTo>
                      <a:pt x="905" y="0"/>
                    </a:moveTo>
                    <a:lnTo>
                      <a:pt x="0" y="428"/>
                    </a:lnTo>
                    <a:lnTo>
                      <a:pt x="905" y="854"/>
                    </a:lnTo>
                    <a:lnTo>
                      <a:pt x="1810" y="428"/>
                    </a:lnTo>
                    <a:lnTo>
                      <a:pt x="905" y="0"/>
                    </a:lnTo>
                  </a:path>
                </a:pathLst>
              </a:custGeom>
              <a:noFill/>
              <a:ln w="17463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1073" name="Rectangle 65"/>
              <p:cNvSpPr>
                <a:spLocks noChangeArrowheads="1"/>
              </p:cNvSpPr>
              <p:nvPr/>
            </p:nvSpPr>
            <p:spPr bwMode="auto">
              <a:xfrm>
                <a:off x="472" y="3291"/>
                <a:ext cx="136" cy="14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否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endParaRPr>
              </a:p>
            </p:txBody>
          </p:sp>
          <p:sp>
            <p:nvSpPr>
              <p:cNvPr id="38960" name="Line 66"/>
              <p:cNvSpPr/>
              <p:nvPr/>
            </p:nvSpPr>
            <p:spPr>
              <a:xfrm flipH="1">
                <a:off x="366" y="3460"/>
                <a:ext cx="205" cy="1"/>
              </a:xfrm>
              <a:prstGeom prst="line">
                <a:avLst/>
              </a:prstGeom>
              <a:ln w="17463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56" name="Line 67"/>
            <p:cNvSpPr/>
            <p:nvPr/>
          </p:nvSpPr>
          <p:spPr>
            <a:xfrm flipV="1">
              <a:off x="366" y="1375"/>
              <a:ext cx="1" cy="2067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933" name="Line 68"/>
          <p:cNvSpPr/>
          <p:nvPr/>
        </p:nvSpPr>
        <p:spPr>
          <a:xfrm>
            <a:off x="668338" y="1881188"/>
            <a:ext cx="5826125" cy="1587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8934" name="Group 69"/>
          <p:cNvGrpSpPr/>
          <p:nvPr/>
        </p:nvGrpSpPr>
        <p:grpSpPr>
          <a:xfrm>
            <a:off x="5272088" y="762000"/>
            <a:ext cx="2603500" cy="1231900"/>
            <a:chOff x="3266" y="652"/>
            <a:chExt cx="1640" cy="776"/>
          </a:xfrm>
        </p:grpSpPr>
        <p:sp>
          <p:nvSpPr>
            <p:cNvPr id="38942" name="Rectangle 70"/>
            <p:cNvSpPr/>
            <p:nvPr/>
          </p:nvSpPr>
          <p:spPr>
            <a:xfrm>
              <a:off x="3266" y="866"/>
              <a:ext cx="1640" cy="388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79" name="Rectangle 71"/>
            <p:cNvSpPr>
              <a:spLocks noChangeArrowheads="1"/>
            </p:cNvSpPr>
            <p:nvPr/>
          </p:nvSpPr>
          <p:spPr bwMode="auto">
            <a:xfrm>
              <a:off x="3269" y="913"/>
              <a:ext cx="408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设键号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80" name="Rectangle 72"/>
            <p:cNvSpPr>
              <a:spLocks noChangeArrowheads="1"/>
            </p:cNvSpPr>
            <p:nvPr/>
          </p:nvSpPr>
          <p:spPr bwMode="auto">
            <a:xfrm>
              <a:off x="3734" y="903"/>
              <a:ext cx="145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=0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81" name="Rectangle 73"/>
            <p:cNvSpPr>
              <a:spLocks noChangeArrowheads="1"/>
            </p:cNvSpPr>
            <p:nvPr/>
          </p:nvSpPr>
          <p:spPr bwMode="auto">
            <a:xfrm>
              <a:off x="3895" y="913"/>
              <a:ext cx="544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，计数器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82" name="Rectangle 74"/>
            <p:cNvSpPr>
              <a:spLocks noChangeArrowheads="1"/>
            </p:cNvSpPr>
            <p:nvPr/>
          </p:nvSpPr>
          <p:spPr bwMode="auto">
            <a:xfrm>
              <a:off x="4509" y="903"/>
              <a:ext cx="77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=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83" name="Rectangle 75"/>
            <p:cNvSpPr>
              <a:spLocks noChangeArrowheads="1"/>
            </p:cNvSpPr>
            <p:nvPr/>
          </p:nvSpPr>
          <p:spPr bwMode="auto">
            <a:xfrm>
              <a:off x="4596" y="913"/>
              <a:ext cx="272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列数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84" name="Rectangle 76"/>
            <p:cNvSpPr>
              <a:spLocks noChangeArrowheads="1"/>
            </p:cNvSpPr>
            <p:nvPr/>
          </p:nvSpPr>
          <p:spPr bwMode="auto">
            <a:xfrm>
              <a:off x="3314" y="1108"/>
              <a:ext cx="680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列扫描初值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811085" name="Rectangle 77"/>
            <p:cNvSpPr>
              <a:spLocks noChangeArrowheads="1"/>
            </p:cNvSpPr>
            <p:nvPr/>
          </p:nvSpPr>
          <p:spPr bwMode="auto">
            <a:xfrm>
              <a:off x="4089" y="1099"/>
              <a:ext cx="712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=11111110</a:t>
              </a:r>
              <a:r>
                <a:rPr kumimoji="0" lang="en-US" altLang="zh-CN" sz="17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anose="02010609030101010101" pitchFamily="49" charset="-122"/>
                  <a:cs typeface="+mn-cs"/>
                </a:rPr>
                <a:t>B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8950" name="Line 78"/>
            <p:cNvSpPr/>
            <p:nvPr/>
          </p:nvSpPr>
          <p:spPr>
            <a:xfrm flipH="1">
              <a:off x="4125" y="652"/>
              <a:ext cx="3" cy="154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1" name="Freeform 79"/>
            <p:cNvSpPr/>
            <p:nvPr/>
          </p:nvSpPr>
          <p:spPr>
            <a:xfrm>
              <a:off x="4089" y="769"/>
              <a:ext cx="74" cy="100"/>
            </a:xfrm>
            <a:custGeom>
              <a:avLst/>
              <a:gdLst>
                <a:gd name="txL" fmla="*/ 0 w 74"/>
                <a:gd name="txT" fmla="*/ 0 h 199"/>
                <a:gd name="txR" fmla="*/ 74 w 74"/>
                <a:gd name="txB" fmla="*/ 199 h 199"/>
              </a:gdLst>
              <a:ahLst/>
              <a:cxnLst>
                <a:cxn ang="0">
                  <a:pos x="0" y="0"/>
                </a:cxn>
                <a:cxn ang="0">
                  <a:pos x="39" y="1"/>
                </a:cxn>
                <a:cxn ang="0">
                  <a:pos x="74" y="0"/>
                </a:cxn>
                <a:cxn ang="0">
                  <a:pos x="39" y="1"/>
                </a:cxn>
                <a:cxn ang="0">
                  <a:pos x="0" y="0"/>
                </a:cxn>
              </a:cxnLst>
              <a:rect l="txL" t="txT" r="txR" b="txB"/>
              <a:pathLst>
                <a:path w="74" h="199">
                  <a:moveTo>
                    <a:pt x="0" y="0"/>
                  </a:moveTo>
                  <a:lnTo>
                    <a:pt x="39" y="199"/>
                  </a:lnTo>
                  <a:lnTo>
                    <a:pt x="74" y="0"/>
                  </a:lnTo>
                  <a:lnTo>
                    <a:pt x="39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80"/>
            <p:cNvSpPr/>
            <p:nvPr/>
          </p:nvSpPr>
          <p:spPr>
            <a:xfrm>
              <a:off x="4128" y="1254"/>
              <a:ext cx="1" cy="114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3" name="Freeform 81"/>
            <p:cNvSpPr/>
            <p:nvPr/>
          </p:nvSpPr>
          <p:spPr>
            <a:xfrm>
              <a:off x="4093" y="1332"/>
              <a:ext cx="74" cy="96"/>
            </a:xfrm>
            <a:custGeom>
              <a:avLst/>
              <a:gdLst>
                <a:gd name="txL" fmla="*/ 0 w 74"/>
                <a:gd name="txT" fmla="*/ 0 h 192"/>
                <a:gd name="txR" fmla="*/ 74 w 74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35" y="1"/>
                </a:cxn>
                <a:cxn ang="0">
                  <a:pos x="74" y="0"/>
                </a:cxn>
                <a:cxn ang="0">
                  <a:pos x="35" y="1"/>
                </a:cxn>
                <a:cxn ang="0">
                  <a:pos x="0" y="0"/>
                </a:cxn>
              </a:cxnLst>
              <a:rect l="txL" t="txT" r="txR" b="txB"/>
              <a:pathLst>
                <a:path w="74" h="192">
                  <a:moveTo>
                    <a:pt x="0" y="0"/>
                  </a:moveTo>
                  <a:lnTo>
                    <a:pt x="35" y="192"/>
                  </a:lnTo>
                  <a:lnTo>
                    <a:pt x="74" y="0"/>
                  </a:lnTo>
                  <a:lnTo>
                    <a:pt x="3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Freeform 82"/>
            <p:cNvSpPr/>
            <p:nvPr/>
          </p:nvSpPr>
          <p:spPr>
            <a:xfrm>
              <a:off x="3994" y="1320"/>
              <a:ext cx="112" cy="63"/>
            </a:xfrm>
            <a:custGeom>
              <a:avLst/>
              <a:gdLst>
                <a:gd name="txL" fmla="*/ 0 w 112"/>
                <a:gd name="txT" fmla="*/ 0 h 126"/>
                <a:gd name="txR" fmla="*/ 112 w 112"/>
                <a:gd name="txB" fmla="*/ 126 h 126"/>
              </a:gdLst>
              <a:ahLst/>
              <a:cxnLst>
                <a:cxn ang="0">
                  <a:pos x="0" y="1"/>
                </a:cxn>
                <a:cxn ang="0">
                  <a:pos x="112" y="1"/>
                </a:cxn>
                <a:cxn ang="0">
                  <a:pos x="0" y="0"/>
                </a:cxn>
                <a:cxn ang="0">
                  <a:pos x="35" y="1"/>
                </a:cxn>
                <a:cxn ang="0">
                  <a:pos x="0" y="1"/>
                </a:cxn>
              </a:cxnLst>
              <a:rect l="txL" t="txT" r="txR" b="txB"/>
              <a:pathLst>
                <a:path w="112" h="126">
                  <a:moveTo>
                    <a:pt x="0" y="126"/>
                  </a:moveTo>
                  <a:lnTo>
                    <a:pt x="112" y="60"/>
                  </a:lnTo>
                  <a:lnTo>
                    <a:pt x="0" y="0"/>
                  </a:lnTo>
                  <a:lnTo>
                    <a:pt x="35" y="6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35" name="Group 83"/>
          <p:cNvGrpSpPr/>
          <p:nvPr/>
        </p:nvGrpSpPr>
        <p:grpSpPr>
          <a:xfrm>
            <a:off x="4730750" y="2025650"/>
            <a:ext cx="3836988" cy="758825"/>
            <a:chOff x="2925" y="1448"/>
            <a:chExt cx="2417" cy="478"/>
          </a:xfrm>
        </p:grpSpPr>
        <p:sp>
          <p:nvSpPr>
            <p:cNvPr id="38938" name="Line 84"/>
            <p:cNvSpPr/>
            <p:nvPr/>
          </p:nvSpPr>
          <p:spPr>
            <a:xfrm>
              <a:off x="4128" y="1712"/>
              <a:ext cx="1" cy="154"/>
            </a:xfrm>
            <a:prstGeom prst="line">
              <a:avLst/>
            </a:prstGeom>
            <a:ln w="17463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9" name="Freeform 85"/>
            <p:cNvSpPr/>
            <p:nvPr/>
          </p:nvSpPr>
          <p:spPr>
            <a:xfrm>
              <a:off x="4093" y="1829"/>
              <a:ext cx="74" cy="97"/>
            </a:xfrm>
            <a:custGeom>
              <a:avLst/>
              <a:gdLst>
                <a:gd name="txL" fmla="*/ 0 w 74"/>
                <a:gd name="txT" fmla="*/ 0 h 193"/>
                <a:gd name="txR" fmla="*/ 74 w 74"/>
                <a:gd name="txB" fmla="*/ 193 h 193"/>
              </a:gdLst>
              <a:ahLst/>
              <a:cxnLst>
                <a:cxn ang="0">
                  <a:pos x="0" y="0"/>
                </a:cxn>
                <a:cxn ang="0">
                  <a:pos x="35" y="1"/>
                </a:cxn>
                <a:cxn ang="0">
                  <a:pos x="74" y="0"/>
                </a:cxn>
                <a:cxn ang="0">
                  <a:pos x="35" y="1"/>
                </a:cxn>
                <a:cxn ang="0">
                  <a:pos x="0" y="0"/>
                </a:cxn>
              </a:cxnLst>
              <a:rect l="txL" t="txT" r="txR" b="txB"/>
              <a:pathLst>
                <a:path w="74" h="193">
                  <a:moveTo>
                    <a:pt x="0" y="0"/>
                  </a:moveTo>
                  <a:lnTo>
                    <a:pt x="35" y="193"/>
                  </a:lnTo>
                  <a:lnTo>
                    <a:pt x="74" y="0"/>
                  </a:lnTo>
                  <a:lnTo>
                    <a:pt x="35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Rectangle 86"/>
            <p:cNvSpPr/>
            <p:nvPr/>
          </p:nvSpPr>
          <p:spPr>
            <a:xfrm>
              <a:off x="2925" y="1448"/>
              <a:ext cx="2417" cy="211"/>
            </a:xfrm>
            <a:prstGeom prst="rect">
              <a:avLst/>
            </a:prstGeom>
            <a:noFill/>
            <a:ln w="17463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1095" name="Rectangle 87"/>
            <p:cNvSpPr>
              <a:spLocks noChangeArrowheads="1"/>
            </p:cNvSpPr>
            <p:nvPr/>
          </p:nvSpPr>
          <p:spPr bwMode="auto">
            <a:xfrm>
              <a:off x="3019" y="1496"/>
              <a:ext cx="1904" cy="14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输出扫描值，使某一行为低电平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sp>
        <p:nvSpPr>
          <p:cNvPr id="811103" name="Rectangle 95"/>
          <p:cNvSpPr>
            <a:spLocks noChangeArrowheads="1"/>
          </p:cNvSpPr>
          <p:nvPr/>
        </p:nvSpPr>
        <p:spPr bwMode="auto">
          <a:xfrm>
            <a:off x="7827963" y="4595813"/>
            <a:ext cx="935038" cy="24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键值</a:t>
            </a:r>
            <a:r>
              <a:rPr kumimoji="0" lang="en-US" altLang="zh-CN" sz="17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+1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38937" name="Line 96"/>
          <p:cNvSpPr/>
          <p:nvPr/>
        </p:nvSpPr>
        <p:spPr>
          <a:xfrm flipV="1">
            <a:off x="8404225" y="4235450"/>
            <a:ext cx="0" cy="350838"/>
          </a:xfrm>
          <a:prstGeom prst="line">
            <a:avLst/>
          </a:prstGeom>
          <a:ln w="17526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>
          <a:xfrm>
            <a:off x="476250" y="177800"/>
            <a:ext cx="8229600" cy="623888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采用行反转法的8×8矩阵键盘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31076" name="Rectangle 4"/>
          <p:cNvSpPr/>
          <p:nvPr/>
        </p:nvSpPr>
        <p:spPr>
          <a:xfrm>
            <a:off x="285750" y="1922780"/>
            <a:ext cx="454025" cy="2301875"/>
          </a:xfrm>
          <a:prstGeom prst="rect">
            <a:avLst/>
          </a:prstGeom>
          <a:noFill/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082" name="Rectangle 10"/>
          <p:cNvSpPr/>
          <p:nvPr/>
        </p:nvSpPr>
        <p:spPr>
          <a:xfrm>
            <a:off x="285750" y="4419600"/>
            <a:ext cx="440055" cy="1910080"/>
          </a:xfrm>
          <a:prstGeom prst="rect">
            <a:avLst/>
          </a:prstGeom>
          <a:noFill/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085" name="Rectangle 13"/>
          <p:cNvSpPr/>
          <p:nvPr/>
        </p:nvSpPr>
        <p:spPr>
          <a:xfrm>
            <a:off x="361950" y="4552950"/>
            <a:ext cx="285750" cy="1643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mic Sans MS" panose="030F0702030302020204" pitchFamily="66" charset="0"/>
              </a:rPr>
              <a:t>8</a:t>
            </a:r>
            <a:r>
              <a:rPr lang="zh-CN" altLang="en-US" sz="2400" b="1" dirty="0">
                <a:latin typeface="Comic Sans MS" panose="030F0702030302020204" pitchFamily="66" charset="0"/>
              </a:rPr>
              <a:t>位并口</a:t>
            </a:r>
            <a:r>
              <a:rPr lang="en-US" altLang="zh-CN" sz="2400" b="1" dirty="0">
                <a:latin typeface="Comic Sans MS" panose="030F0702030302020204" pitchFamily="66" charset="0"/>
              </a:rPr>
              <a:t>B</a:t>
            </a:r>
            <a:endParaRPr lang="en-US" altLang="zh-CN" sz="2400" b="1" dirty="0">
              <a:latin typeface="Comic Sans MS" panose="030F0702030302020204" pitchFamily="66" charset="0"/>
            </a:endParaRPr>
          </a:p>
        </p:txBody>
      </p:sp>
      <p:sp>
        <p:nvSpPr>
          <p:cNvPr id="131088" name="Line 16"/>
          <p:cNvSpPr/>
          <p:nvPr/>
        </p:nvSpPr>
        <p:spPr>
          <a:xfrm>
            <a:off x="739775" y="2112963"/>
            <a:ext cx="4824413" cy="1587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89" name="Line 17"/>
          <p:cNvSpPr/>
          <p:nvPr/>
        </p:nvSpPr>
        <p:spPr>
          <a:xfrm>
            <a:off x="739775" y="2595563"/>
            <a:ext cx="4838700" cy="1587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0" name="Line 18"/>
          <p:cNvSpPr/>
          <p:nvPr/>
        </p:nvSpPr>
        <p:spPr>
          <a:xfrm>
            <a:off x="739775" y="3111500"/>
            <a:ext cx="4795838" cy="15875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1" name="Line 19"/>
          <p:cNvSpPr/>
          <p:nvPr/>
        </p:nvSpPr>
        <p:spPr>
          <a:xfrm flipV="1">
            <a:off x="739775" y="4064000"/>
            <a:ext cx="4795838" cy="12700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2" name="Line 20"/>
          <p:cNvSpPr/>
          <p:nvPr/>
        </p:nvSpPr>
        <p:spPr>
          <a:xfrm>
            <a:off x="739775" y="4591050"/>
            <a:ext cx="727075" cy="1588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3" name="Line 21"/>
          <p:cNvSpPr/>
          <p:nvPr/>
        </p:nvSpPr>
        <p:spPr>
          <a:xfrm>
            <a:off x="739775" y="4910138"/>
            <a:ext cx="1322388" cy="1587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5" name="Line 23"/>
          <p:cNvSpPr/>
          <p:nvPr/>
        </p:nvSpPr>
        <p:spPr>
          <a:xfrm>
            <a:off x="739775" y="6013450"/>
            <a:ext cx="3162300" cy="1588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096" name="Rectangle 24"/>
          <p:cNvSpPr/>
          <p:nvPr/>
        </p:nvSpPr>
        <p:spPr>
          <a:xfrm>
            <a:off x="4630738" y="2038350"/>
            <a:ext cx="690562" cy="188913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098" name="Rectangle 26"/>
          <p:cNvSpPr/>
          <p:nvPr/>
        </p:nvSpPr>
        <p:spPr>
          <a:xfrm>
            <a:off x="4630738" y="2479675"/>
            <a:ext cx="690562" cy="188913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100" name="Rectangle 28"/>
          <p:cNvSpPr/>
          <p:nvPr/>
        </p:nvSpPr>
        <p:spPr>
          <a:xfrm>
            <a:off x="4630738" y="2997200"/>
            <a:ext cx="690562" cy="188913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102" name="Rectangle 30"/>
          <p:cNvSpPr/>
          <p:nvPr/>
        </p:nvSpPr>
        <p:spPr>
          <a:xfrm>
            <a:off x="4630738" y="3959225"/>
            <a:ext cx="690562" cy="190500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105" name="Rectangle 33"/>
          <p:cNvSpPr>
            <a:spLocks noChangeArrowheads="1"/>
          </p:cNvSpPr>
          <p:nvPr/>
        </p:nvSpPr>
        <p:spPr bwMode="auto">
          <a:xfrm>
            <a:off x="5086350" y="1042988"/>
            <a:ext cx="44291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+5V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06" name="Rectangle 34"/>
          <p:cNvSpPr>
            <a:spLocks noChangeArrowheads="1"/>
          </p:cNvSpPr>
          <p:nvPr/>
        </p:nvSpPr>
        <p:spPr bwMode="auto">
          <a:xfrm>
            <a:off x="4699000" y="1763713"/>
            <a:ext cx="406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10k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07" name="Rectangle 35"/>
          <p:cNvSpPr>
            <a:spLocks noChangeArrowheads="1"/>
          </p:cNvSpPr>
          <p:nvPr/>
        </p:nvSpPr>
        <p:spPr bwMode="auto">
          <a:xfrm>
            <a:off x="5048250" y="1785938"/>
            <a:ext cx="254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08" name="Rectangle 36"/>
          <p:cNvSpPr>
            <a:spLocks noChangeArrowheads="1"/>
          </p:cNvSpPr>
          <p:nvPr/>
        </p:nvSpPr>
        <p:spPr bwMode="auto">
          <a:xfrm>
            <a:off x="4667250" y="2246313"/>
            <a:ext cx="406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10k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09" name="Rectangle 37"/>
          <p:cNvSpPr>
            <a:spLocks noChangeArrowheads="1"/>
          </p:cNvSpPr>
          <p:nvPr/>
        </p:nvSpPr>
        <p:spPr bwMode="auto">
          <a:xfrm>
            <a:off x="5014913" y="2266950"/>
            <a:ext cx="254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10" name="Rectangle 38"/>
          <p:cNvSpPr>
            <a:spLocks noChangeArrowheads="1"/>
          </p:cNvSpPr>
          <p:nvPr/>
        </p:nvSpPr>
        <p:spPr bwMode="auto">
          <a:xfrm>
            <a:off x="4667250" y="2728913"/>
            <a:ext cx="406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10k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11" name="Rectangle 39"/>
          <p:cNvSpPr>
            <a:spLocks noChangeArrowheads="1"/>
          </p:cNvSpPr>
          <p:nvPr/>
        </p:nvSpPr>
        <p:spPr bwMode="auto">
          <a:xfrm>
            <a:off x="5014913" y="2747963"/>
            <a:ext cx="254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12" name="Rectangle 40"/>
          <p:cNvSpPr>
            <a:spLocks noChangeArrowheads="1"/>
          </p:cNvSpPr>
          <p:nvPr/>
        </p:nvSpPr>
        <p:spPr bwMode="auto">
          <a:xfrm>
            <a:off x="4667250" y="3692525"/>
            <a:ext cx="406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10k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13" name="Rectangle 41"/>
          <p:cNvSpPr>
            <a:spLocks noChangeArrowheads="1"/>
          </p:cNvSpPr>
          <p:nvPr/>
        </p:nvSpPr>
        <p:spPr bwMode="auto">
          <a:xfrm>
            <a:off x="5014913" y="3713163"/>
            <a:ext cx="2540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Ω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14" name="Line 42"/>
          <p:cNvSpPr/>
          <p:nvPr/>
        </p:nvSpPr>
        <p:spPr>
          <a:xfrm flipH="1">
            <a:off x="1447800" y="941388"/>
            <a:ext cx="12700" cy="3649662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15" name="Line 43"/>
          <p:cNvSpPr/>
          <p:nvPr/>
        </p:nvSpPr>
        <p:spPr>
          <a:xfrm>
            <a:off x="2028825" y="898525"/>
            <a:ext cx="15875" cy="4025900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17" name="Line 45"/>
          <p:cNvSpPr/>
          <p:nvPr/>
        </p:nvSpPr>
        <p:spPr>
          <a:xfrm>
            <a:off x="3875088" y="946150"/>
            <a:ext cx="30162" cy="5078413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18" name="Line 46"/>
          <p:cNvSpPr/>
          <p:nvPr/>
        </p:nvSpPr>
        <p:spPr>
          <a:xfrm>
            <a:off x="2663825" y="908050"/>
            <a:ext cx="1588" cy="4389438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19" name="Line 47"/>
          <p:cNvSpPr/>
          <p:nvPr/>
        </p:nvSpPr>
        <p:spPr>
          <a:xfrm>
            <a:off x="739775" y="5226050"/>
            <a:ext cx="1924050" cy="1588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29" name="Rectangle 57"/>
          <p:cNvSpPr>
            <a:spLocks noChangeArrowheads="1"/>
          </p:cNvSpPr>
          <p:nvPr/>
        </p:nvSpPr>
        <p:spPr bwMode="auto">
          <a:xfrm>
            <a:off x="3027363" y="1268413"/>
            <a:ext cx="3429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149" name="Line 77"/>
          <p:cNvSpPr/>
          <p:nvPr/>
        </p:nvSpPr>
        <p:spPr>
          <a:xfrm>
            <a:off x="1514475" y="1863725"/>
            <a:ext cx="247650" cy="14763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0" name="Line 78"/>
          <p:cNvSpPr/>
          <p:nvPr/>
        </p:nvSpPr>
        <p:spPr>
          <a:xfrm>
            <a:off x="1446213" y="1951038"/>
            <a:ext cx="65087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1" name="Line 79"/>
          <p:cNvSpPr/>
          <p:nvPr/>
        </p:nvSpPr>
        <p:spPr>
          <a:xfrm>
            <a:off x="1730375" y="2036763"/>
            <a:ext cx="1588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2" name="Line 80"/>
          <p:cNvSpPr/>
          <p:nvPr/>
        </p:nvSpPr>
        <p:spPr>
          <a:xfrm flipV="1">
            <a:off x="1638300" y="1827213"/>
            <a:ext cx="63500" cy="1095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3" name="Line 81"/>
          <p:cNvSpPr/>
          <p:nvPr/>
        </p:nvSpPr>
        <p:spPr>
          <a:xfrm>
            <a:off x="2139950" y="1878013"/>
            <a:ext cx="246063" cy="1476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4" name="Line 82"/>
          <p:cNvSpPr/>
          <p:nvPr/>
        </p:nvSpPr>
        <p:spPr>
          <a:xfrm>
            <a:off x="2043113" y="1951038"/>
            <a:ext cx="65087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5" name="Line 83"/>
          <p:cNvSpPr/>
          <p:nvPr/>
        </p:nvSpPr>
        <p:spPr>
          <a:xfrm>
            <a:off x="2328863" y="2036763"/>
            <a:ext cx="1587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6" name="Line 84"/>
          <p:cNvSpPr/>
          <p:nvPr/>
        </p:nvSpPr>
        <p:spPr>
          <a:xfrm flipV="1">
            <a:off x="2263775" y="1841500"/>
            <a:ext cx="65088" cy="10953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7" name="Line 85"/>
          <p:cNvSpPr/>
          <p:nvPr/>
        </p:nvSpPr>
        <p:spPr>
          <a:xfrm>
            <a:off x="2754313" y="1878013"/>
            <a:ext cx="252412" cy="1476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8" name="Line 86"/>
          <p:cNvSpPr/>
          <p:nvPr/>
        </p:nvSpPr>
        <p:spPr>
          <a:xfrm>
            <a:off x="2663825" y="1951038"/>
            <a:ext cx="58738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59" name="Line 87"/>
          <p:cNvSpPr/>
          <p:nvPr/>
        </p:nvSpPr>
        <p:spPr>
          <a:xfrm>
            <a:off x="2941638" y="2036763"/>
            <a:ext cx="1587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60" name="Line 88"/>
          <p:cNvSpPr/>
          <p:nvPr/>
        </p:nvSpPr>
        <p:spPr>
          <a:xfrm flipV="1">
            <a:off x="2878138" y="1841500"/>
            <a:ext cx="63500" cy="10953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65" name="Line 93"/>
          <p:cNvSpPr/>
          <p:nvPr/>
        </p:nvSpPr>
        <p:spPr>
          <a:xfrm>
            <a:off x="3986213" y="1863725"/>
            <a:ext cx="246062" cy="14763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66" name="Line 94"/>
          <p:cNvSpPr/>
          <p:nvPr/>
        </p:nvSpPr>
        <p:spPr>
          <a:xfrm>
            <a:off x="3903663" y="1922463"/>
            <a:ext cx="63500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67" name="Line 95"/>
          <p:cNvSpPr/>
          <p:nvPr/>
        </p:nvSpPr>
        <p:spPr>
          <a:xfrm>
            <a:off x="4187825" y="2036763"/>
            <a:ext cx="1588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68" name="Line 96"/>
          <p:cNvSpPr/>
          <p:nvPr/>
        </p:nvSpPr>
        <p:spPr>
          <a:xfrm flipV="1">
            <a:off x="4108450" y="1827213"/>
            <a:ext cx="65088" cy="1095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69" name="Line 97"/>
          <p:cNvSpPr/>
          <p:nvPr/>
        </p:nvSpPr>
        <p:spPr>
          <a:xfrm>
            <a:off x="1514475" y="2330450"/>
            <a:ext cx="247650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0" name="Line 98"/>
          <p:cNvSpPr/>
          <p:nvPr/>
        </p:nvSpPr>
        <p:spPr>
          <a:xfrm>
            <a:off x="1446213" y="2406650"/>
            <a:ext cx="65087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1" name="Line 99"/>
          <p:cNvSpPr/>
          <p:nvPr/>
        </p:nvSpPr>
        <p:spPr>
          <a:xfrm>
            <a:off x="1730375" y="2520950"/>
            <a:ext cx="1588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2" name="Line 100"/>
          <p:cNvSpPr/>
          <p:nvPr/>
        </p:nvSpPr>
        <p:spPr>
          <a:xfrm flipV="1">
            <a:off x="1638300" y="2297113"/>
            <a:ext cx="63500" cy="1095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3" name="Line 101"/>
          <p:cNvSpPr/>
          <p:nvPr/>
        </p:nvSpPr>
        <p:spPr>
          <a:xfrm>
            <a:off x="2139950" y="2330450"/>
            <a:ext cx="246063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4" name="Line 102"/>
          <p:cNvSpPr/>
          <p:nvPr/>
        </p:nvSpPr>
        <p:spPr>
          <a:xfrm>
            <a:off x="2043113" y="2406650"/>
            <a:ext cx="65087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5" name="Line 103"/>
          <p:cNvSpPr/>
          <p:nvPr/>
        </p:nvSpPr>
        <p:spPr>
          <a:xfrm>
            <a:off x="2328863" y="2520950"/>
            <a:ext cx="1587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6" name="Line 104"/>
          <p:cNvSpPr/>
          <p:nvPr/>
        </p:nvSpPr>
        <p:spPr>
          <a:xfrm flipV="1">
            <a:off x="2263775" y="2297113"/>
            <a:ext cx="65088" cy="1095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7" name="Line 105"/>
          <p:cNvSpPr/>
          <p:nvPr/>
        </p:nvSpPr>
        <p:spPr>
          <a:xfrm>
            <a:off x="2754313" y="2330450"/>
            <a:ext cx="252412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8" name="Line 106"/>
          <p:cNvSpPr/>
          <p:nvPr/>
        </p:nvSpPr>
        <p:spPr>
          <a:xfrm>
            <a:off x="2663825" y="2406650"/>
            <a:ext cx="58738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79" name="Line 107"/>
          <p:cNvSpPr/>
          <p:nvPr/>
        </p:nvSpPr>
        <p:spPr>
          <a:xfrm>
            <a:off x="2941638" y="2520950"/>
            <a:ext cx="1587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80" name="Line 108"/>
          <p:cNvSpPr/>
          <p:nvPr/>
        </p:nvSpPr>
        <p:spPr>
          <a:xfrm flipV="1">
            <a:off x="2878138" y="2297113"/>
            <a:ext cx="63500" cy="1095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85" name="Line 113"/>
          <p:cNvSpPr/>
          <p:nvPr/>
        </p:nvSpPr>
        <p:spPr>
          <a:xfrm>
            <a:off x="4000500" y="2330450"/>
            <a:ext cx="246063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86" name="Line 114"/>
          <p:cNvSpPr/>
          <p:nvPr/>
        </p:nvSpPr>
        <p:spPr>
          <a:xfrm>
            <a:off x="3903663" y="2406650"/>
            <a:ext cx="63500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87" name="Line 115"/>
          <p:cNvSpPr/>
          <p:nvPr/>
        </p:nvSpPr>
        <p:spPr>
          <a:xfrm>
            <a:off x="4187825" y="2520950"/>
            <a:ext cx="1588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88" name="Line 116"/>
          <p:cNvSpPr/>
          <p:nvPr/>
        </p:nvSpPr>
        <p:spPr>
          <a:xfrm flipV="1">
            <a:off x="4122738" y="2297113"/>
            <a:ext cx="65087" cy="10953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89" name="Line 117"/>
          <p:cNvSpPr/>
          <p:nvPr/>
        </p:nvSpPr>
        <p:spPr>
          <a:xfrm>
            <a:off x="1514475" y="2852738"/>
            <a:ext cx="247650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0" name="Line 118"/>
          <p:cNvSpPr/>
          <p:nvPr/>
        </p:nvSpPr>
        <p:spPr>
          <a:xfrm>
            <a:off x="1446213" y="2927350"/>
            <a:ext cx="65087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1" name="Line 119"/>
          <p:cNvSpPr/>
          <p:nvPr/>
        </p:nvSpPr>
        <p:spPr>
          <a:xfrm>
            <a:off x="1730375" y="3035300"/>
            <a:ext cx="1588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2" name="Line 120"/>
          <p:cNvSpPr/>
          <p:nvPr/>
        </p:nvSpPr>
        <p:spPr>
          <a:xfrm flipV="1">
            <a:off x="1638300" y="2813050"/>
            <a:ext cx="63500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3" name="Line 121"/>
          <p:cNvSpPr/>
          <p:nvPr/>
        </p:nvSpPr>
        <p:spPr>
          <a:xfrm>
            <a:off x="2139950" y="2852738"/>
            <a:ext cx="246063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4" name="Line 122"/>
          <p:cNvSpPr/>
          <p:nvPr/>
        </p:nvSpPr>
        <p:spPr>
          <a:xfrm>
            <a:off x="2043113" y="2927350"/>
            <a:ext cx="65087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5" name="Line 123"/>
          <p:cNvSpPr/>
          <p:nvPr/>
        </p:nvSpPr>
        <p:spPr>
          <a:xfrm>
            <a:off x="2328863" y="3035300"/>
            <a:ext cx="1587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6" name="Line 124"/>
          <p:cNvSpPr/>
          <p:nvPr/>
        </p:nvSpPr>
        <p:spPr>
          <a:xfrm flipV="1">
            <a:off x="2263775" y="2813050"/>
            <a:ext cx="65088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7" name="Line 125"/>
          <p:cNvSpPr/>
          <p:nvPr/>
        </p:nvSpPr>
        <p:spPr>
          <a:xfrm>
            <a:off x="2754313" y="2852738"/>
            <a:ext cx="252412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8" name="Line 126"/>
          <p:cNvSpPr/>
          <p:nvPr/>
        </p:nvSpPr>
        <p:spPr>
          <a:xfrm>
            <a:off x="2663825" y="2927350"/>
            <a:ext cx="58738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199" name="Line 127"/>
          <p:cNvSpPr/>
          <p:nvPr/>
        </p:nvSpPr>
        <p:spPr>
          <a:xfrm>
            <a:off x="2941638" y="3035300"/>
            <a:ext cx="1587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00" name="Line 128"/>
          <p:cNvSpPr/>
          <p:nvPr/>
        </p:nvSpPr>
        <p:spPr>
          <a:xfrm flipV="1">
            <a:off x="2878138" y="2813050"/>
            <a:ext cx="63500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05" name="Line 133"/>
          <p:cNvSpPr/>
          <p:nvPr/>
        </p:nvSpPr>
        <p:spPr>
          <a:xfrm>
            <a:off x="4000500" y="2852738"/>
            <a:ext cx="246063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06" name="Line 134"/>
          <p:cNvSpPr/>
          <p:nvPr/>
        </p:nvSpPr>
        <p:spPr>
          <a:xfrm>
            <a:off x="3903663" y="2927350"/>
            <a:ext cx="63500" cy="1588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07" name="Line 135"/>
          <p:cNvSpPr/>
          <p:nvPr/>
        </p:nvSpPr>
        <p:spPr>
          <a:xfrm>
            <a:off x="4187825" y="3035300"/>
            <a:ext cx="1588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08" name="Line 136"/>
          <p:cNvSpPr/>
          <p:nvPr/>
        </p:nvSpPr>
        <p:spPr>
          <a:xfrm flipV="1">
            <a:off x="4122738" y="2813050"/>
            <a:ext cx="65087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09" name="Line 137"/>
          <p:cNvSpPr/>
          <p:nvPr/>
        </p:nvSpPr>
        <p:spPr>
          <a:xfrm>
            <a:off x="1514475" y="3802063"/>
            <a:ext cx="247650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0" name="Line 138"/>
          <p:cNvSpPr/>
          <p:nvPr/>
        </p:nvSpPr>
        <p:spPr>
          <a:xfrm>
            <a:off x="1446213" y="3890963"/>
            <a:ext cx="65087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1" name="Line 139"/>
          <p:cNvSpPr/>
          <p:nvPr/>
        </p:nvSpPr>
        <p:spPr>
          <a:xfrm>
            <a:off x="1730375" y="4000500"/>
            <a:ext cx="1588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2" name="Line 140"/>
          <p:cNvSpPr/>
          <p:nvPr/>
        </p:nvSpPr>
        <p:spPr>
          <a:xfrm flipV="1">
            <a:off x="1638300" y="3762375"/>
            <a:ext cx="63500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3" name="Line 141"/>
          <p:cNvSpPr/>
          <p:nvPr/>
        </p:nvSpPr>
        <p:spPr>
          <a:xfrm>
            <a:off x="2139950" y="3816350"/>
            <a:ext cx="246063" cy="1492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4" name="Line 142"/>
          <p:cNvSpPr/>
          <p:nvPr/>
        </p:nvSpPr>
        <p:spPr>
          <a:xfrm>
            <a:off x="2043113" y="3890963"/>
            <a:ext cx="65087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5" name="Line 143"/>
          <p:cNvSpPr/>
          <p:nvPr/>
        </p:nvSpPr>
        <p:spPr>
          <a:xfrm>
            <a:off x="2328863" y="4000500"/>
            <a:ext cx="1587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6" name="Line 144"/>
          <p:cNvSpPr/>
          <p:nvPr/>
        </p:nvSpPr>
        <p:spPr>
          <a:xfrm flipV="1">
            <a:off x="2263775" y="3776663"/>
            <a:ext cx="65088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7" name="Line 145"/>
          <p:cNvSpPr/>
          <p:nvPr/>
        </p:nvSpPr>
        <p:spPr>
          <a:xfrm>
            <a:off x="2754313" y="3816350"/>
            <a:ext cx="252412" cy="150813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8" name="Line 146"/>
          <p:cNvSpPr/>
          <p:nvPr/>
        </p:nvSpPr>
        <p:spPr>
          <a:xfrm>
            <a:off x="2663825" y="3890963"/>
            <a:ext cx="58738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19" name="Line 147"/>
          <p:cNvSpPr/>
          <p:nvPr/>
        </p:nvSpPr>
        <p:spPr>
          <a:xfrm>
            <a:off x="2941638" y="4000500"/>
            <a:ext cx="1587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20" name="Line 148"/>
          <p:cNvSpPr/>
          <p:nvPr/>
        </p:nvSpPr>
        <p:spPr>
          <a:xfrm flipV="1">
            <a:off x="2878138" y="3776663"/>
            <a:ext cx="63500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25" name="Line 153"/>
          <p:cNvSpPr/>
          <p:nvPr/>
        </p:nvSpPr>
        <p:spPr>
          <a:xfrm>
            <a:off x="4000500" y="3816350"/>
            <a:ext cx="246063" cy="150813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26" name="Line 154"/>
          <p:cNvSpPr/>
          <p:nvPr/>
        </p:nvSpPr>
        <p:spPr>
          <a:xfrm>
            <a:off x="3903663" y="3890963"/>
            <a:ext cx="63500" cy="1587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27" name="Line 155"/>
          <p:cNvSpPr/>
          <p:nvPr/>
        </p:nvSpPr>
        <p:spPr>
          <a:xfrm>
            <a:off x="4187825" y="4000500"/>
            <a:ext cx="1588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28" name="Line 156"/>
          <p:cNvSpPr/>
          <p:nvPr/>
        </p:nvSpPr>
        <p:spPr>
          <a:xfrm flipV="1">
            <a:off x="4122738" y="3776663"/>
            <a:ext cx="65087" cy="1143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29" name="Text Box 157"/>
          <p:cNvSpPr txBox="1"/>
          <p:nvPr/>
        </p:nvSpPr>
        <p:spPr>
          <a:xfrm>
            <a:off x="5643563" y="1071563"/>
            <a:ext cx="3500437" cy="5667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en-US" altLang="zh-CN" sz="2000" b="1" dirty="0">
                <a:latin typeface="Comic Sans MS" panose="030F0702030302020204" pitchFamily="66" charset="0"/>
              </a:rPr>
              <a:t> 1. </a:t>
            </a:r>
            <a:r>
              <a:rPr lang="en-US" altLang="zh-CN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口输出</a:t>
            </a:r>
            <a:r>
              <a:rPr lang="zh-CN" altLang="en-US" sz="2000" b="1" dirty="0">
                <a:latin typeface="Comic Sans MS" panose="030F0702030302020204" pitchFamily="66" charset="0"/>
              </a:rPr>
              <a:t>全</a:t>
            </a:r>
            <a:r>
              <a:rPr lang="en-US" altLang="zh-CN" sz="2000" b="1" dirty="0">
                <a:latin typeface="Comic Sans MS" panose="030F0702030302020204" pitchFamily="66" charset="0"/>
              </a:rPr>
              <a:t>0</a:t>
            </a:r>
            <a:r>
              <a:rPr lang="zh-CN" altLang="en-US" sz="2000" b="1" dirty="0">
                <a:latin typeface="Comic Sans MS" panose="030F0702030302020204" pitchFamily="66" charset="0"/>
              </a:rPr>
              <a:t>（“</a:t>
            </a:r>
            <a:r>
              <a:rPr lang="en-US" altLang="zh-CN" sz="2000" b="1" dirty="0">
                <a:latin typeface="Comic Sans MS" panose="030F0702030302020204" pitchFamily="66" charset="0"/>
              </a:rPr>
              <a:t>00H”</a:t>
            </a:r>
            <a:r>
              <a:rPr lang="zh-CN" altLang="en-US" sz="2000" b="1" dirty="0">
                <a:latin typeface="Comic Sans MS" panose="030F0702030302020204" pitchFamily="66" charset="0"/>
              </a:rPr>
              <a:t>）。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latin typeface="Comic Sans MS" panose="030F0702030302020204" pitchFamily="66" charset="0"/>
              </a:rPr>
              <a:t>2. </a:t>
            </a:r>
            <a:r>
              <a:rPr lang="en-US" altLang="zh-CN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B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口输入</a:t>
            </a:r>
            <a:r>
              <a:rPr lang="zh-CN" altLang="en-US" sz="2000" b="1" dirty="0">
                <a:latin typeface="Comic Sans MS" panose="030F0702030302020204" pitchFamily="66" charset="0"/>
              </a:rPr>
              <a:t>如为全</a:t>
            </a:r>
            <a:r>
              <a:rPr lang="en-US" altLang="zh-CN" sz="2000" b="1" dirty="0">
                <a:latin typeface="Comic Sans MS" panose="030F0702030302020204" pitchFamily="66" charset="0"/>
              </a:rPr>
              <a:t>1</a:t>
            </a:r>
            <a:r>
              <a:rPr lang="zh-CN" altLang="en-US" sz="2000" b="1" dirty="0">
                <a:latin typeface="Comic Sans MS" panose="030F0702030302020204" pitchFamily="66" charset="0"/>
              </a:rPr>
              <a:t>（“</a:t>
            </a:r>
            <a:r>
              <a:rPr lang="en-US" altLang="zh-CN" sz="2000" b="1" dirty="0">
                <a:latin typeface="Comic Sans MS" panose="030F0702030302020204" pitchFamily="66" charset="0"/>
              </a:rPr>
              <a:t>0FFH”</a:t>
            </a:r>
            <a:r>
              <a:rPr lang="zh-CN" altLang="en-US" sz="2000" b="1" dirty="0">
                <a:latin typeface="Comic Sans MS" panose="030F0702030302020204" pitchFamily="66" charset="0"/>
              </a:rPr>
              <a:t>）则表明无键按下，退出；否则继续向下，</a:t>
            </a:r>
            <a:r>
              <a:rPr lang="en-US" altLang="zh-CN" sz="2000" b="1" dirty="0">
                <a:latin typeface="Comic Sans MS" panose="030F0702030302020204" pitchFamily="66" charset="0"/>
              </a:rPr>
              <a:t>B</a:t>
            </a:r>
            <a:r>
              <a:rPr lang="zh-CN" altLang="en-US" sz="2000" b="1" dirty="0">
                <a:latin typeface="Comic Sans MS" panose="030F0702030302020204" pitchFamily="66" charset="0"/>
              </a:rPr>
              <a:t>口读入值包含按键所在列信息（如“</a:t>
            </a:r>
            <a:r>
              <a:rPr lang="en-US" altLang="zh-CN" sz="2000" b="1" dirty="0">
                <a:latin typeface="Comic Sans MS" panose="030F0702030302020204" pitchFamily="66" charset="0"/>
              </a:rPr>
              <a:t>0FEH”</a:t>
            </a:r>
            <a:r>
              <a:rPr lang="zh-CN" altLang="en-US" sz="2000" b="1" dirty="0">
                <a:latin typeface="Comic Sans MS" panose="030F0702030302020204" pitchFamily="66" charset="0"/>
              </a:rPr>
              <a:t>表示按键在第</a:t>
            </a:r>
            <a:r>
              <a:rPr lang="en-US" altLang="zh-CN" sz="2000" b="1" dirty="0">
                <a:latin typeface="Comic Sans MS" panose="030F0702030302020204" pitchFamily="66" charset="0"/>
              </a:rPr>
              <a:t>7</a:t>
            </a:r>
            <a:r>
              <a:rPr lang="zh-CN" altLang="en-US" sz="2000" b="1" dirty="0">
                <a:latin typeface="Comic Sans MS" panose="030F0702030302020204" pitchFamily="66" charset="0"/>
              </a:rPr>
              <a:t>列） 。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latin typeface="Comic Sans MS" panose="030F0702030302020204" pitchFamily="66" charset="0"/>
              </a:rPr>
              <a:t>3. </a:t>
            </a:r>
            <a:r>
              <a:rPr lang="en-US" altLang="zh-CN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B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口输出</a:t>
            </a:r>
            <a:r>
              <a:rPr lang="zh-CN" altLang="en-US" sz="2000" b="1" dirty="0">
                <a:latin typeface="Comic Sans MS" panose="030F0702030302020204" pitchFamily="66" charset="0"/>
              </a:rPr>
              <a:t>（</a:t>
            </a:r>
            <a:r>
              <a:rPr lang="en-US" altLang="zh-CN" sz="2000" b="1" dirty="0"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latin typeface="Comic Sans MS" panose="030F0702030302020204" pitchFamily="66" charset="0"/>
              </a:rPr>
              <a:t>）中读入的数据（如“</a:t>
            </a:r>
            <a:r>
              <a:rPr lang="en-US" altLang="zh-CN" sz="2000" b="1" dirty="0">
                <a:latin typeface="Comic Sans MS" panose="030F0702030302020204" pitchFamily="66" charset="0"/>
              </a:rPr>
              <a:t>0FEH”</a:t>
            </a:r>
            <a:r>
              <a:rPr lang="zh-CN" altLang="en-US" sz="2000" b="1" dirty="0">
                <a:latin typeface="Comic Sans MS" panose="030F0702030302020204" pitchFamily="66" charset="0"/>
              </a:rPr>
              <a:t>）。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en-US" altLang="zh-CN" sz="2000" b="1" dirty="0">
                <a:latin typeface="Comic Sans MS" panose="030F0702030302020204" pitchFamily="66" charset="0"/>
              </a:rPr>
              <a:t>4 </a:t>
            </a:r>
            <a:r>
              <a:rPr lang="en-US" altLang="zh-CN" b="1" dirty="0">
                <a:latin typeface="Arial" panose="020B0604020202020204" pitchFamily="34" charset="0"/>
              </a:rPr>
              <a:t>.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2000" b="1" dirty="0">
                <a:solidFill>
                  <a:srgbClr val="E2801E"/>
                </a:solidFill>
                <a:latin typeface="Comic Sans MS" panose="030F0702030302020204" pitchFamily="66" charset="0"/>
              </a:rPr>
              <a:t>口输入</a:t>
            </a:r>
            <a:r>
              <a:rPr lang="zh-CN" altLang="en-US" sz="2000" b="1" dirty="0">
                <a:latin typeface="Comic Sans MS" panose="030F0702030302020204" pitchFamily="66" charset="0"/>
              </a:rPr>
              <a:t>按键所在行信息（如“</a:t>
            </a:r>
            <a:r>
              <a:rPr lang="en-US" altLang="zh-CN" sz="2000" b="1" dirty="0">
                <a:latin typeface="Comic Sans MS" panose="030F0702030302020204" pitchFamily="66" charset="0"/>
              </a:rPr>
              <a:t>0EFH”</a:t>
            </a:r>
            <a:r>
              <a:rPr lang="zh-CN" altLang="en-US" sz="2000" b="1" dirty="0">
                <a:latin typeface="Comic Sans MS" panose="030F0702030302020204" pitchFamily="66" charset="0"/>
              </a:rPr>
              <a:t>表示按键在第</a:t>
            </a:r>
            <a:r>
              <a:rPr lang="en-US" altLang="zh-CN" sz="2000" b="1" dirty="0">
                <a:latin typeface="Comic Sans MS" panose="030F0702030302020204" pitchFamily="66" charset="0"/>
              </a:rPr>
              <a:t>4</a:t>
            </a:r>
            <a:r>
              <a:rPr lang="zh-CN" altLang="en-US" sz="2000" b="1" dirty="0">
                <a:latin typeface="Comic Sans MS" panose="030F0702030302020204" pitchFamily="66" charset="0"/>
              </a:rPr>
              <a:t>行）。</a:t>
            </a:r>
            <a:endParaRPr lang="zh-CN" altLang="en-US" sz="2000" b="1" dirty="0">
              <a:latin typeface="Comic Sans MS" panose="030F0702030302020204" pitchFamily="66" charset="0"/>
            </a:endParaRPr>
          </a:p>
          <a:p>
            <a:pPr>
              <a:lnSpc>
                <a:spcPts val="3000"/>
              </a:lnSpc>
              <a:spcBef>
                <a:spcPct val="20000"/>
              </a:spcBef>
            </a:pPr>
            <a:r>
              <a:rPr lang="en-US" altLang="zh-CN" sz="2000" b="1" dirty="0">
                <a:latin typeface="Comic Sans MS" panose="030F0702030302020204" pitchFamily="66" charset="0"/>
              </a:rPr>
              <a:t>5.</a:t>
            </a:r>
            <a:r>
              <a:rPr lang="zh-CN" altLang="en-US" sz="2000" b="1" dirty="0">
                <a:latin typeface="Comic Sans MS" panose="030F0702030302020204" pitchFamily="66" charset="0"/>
              </a:rPr>
              <a:t>根据（</a:t>
            </a:r>
            <a:r>
              <a:rPr lang="en-US" altLang="zh-CN" sz="2000" b="1" dirty="0">
                <a:latin typeface="Comic Sans MS" panose="030F0702030302020204" pitchFamily="66" charset="0"/>
              </a:rPr>
              <a:t>2</a:t>
            </a:r>
            <a:r>
              <a:rPr lang="zh-CN" altLang="en-US" sz="2000" b="1" dirty="0">
                <a:latin typeface="Comic Sans MS" panose="030F0702030302020204" pitchFamily="66" charset="0"/>
              </a:rPr>
              <a:t>）及（</a:t>
            </a:r>
            <a:r>
              <a:rPr lang="en-US" altLang="zh-CN" sz="2000" b="1" dirty="0">
                <a:latin typeface="Comic Sans MS" panose="030F0702030302020204" pitchFamily="66" charset="0"/>
              </a:rPr>
              <a:t>4</a:t>
            </a:r>
            <a:r>
              <a:rPr lang="zh-CN" altLang="en-US" sz="2000" b="1" dirty="0">
                <a:latin typeface="Comic Sans MS" panose="030F0702030302020204" pitchFamily="66" charset="0"/>
              </a:rPr>
              <a:t>）中读入的信息计算按键编码。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131234" name="Line 162"/>
          <p:cNvSpPr/>
          <p:nvPr/>
        </p:nvSpPr>
        <p:spPr>
          <a:xfrm>
            <a:off x="1730375" y="3052763"/>
            <a:ext cx="1588" cy="76200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35" name="Line 163"/>
          <p:cNvSpPr/>
          <p:nvPr/>
        </p:nvSpPr>
        <p:spPr>
          <a:xfrm>
            <a:off x="1730375" y="3536950"/>
            <a:ext cx="1588" cy="73025"/>
          </a:xfrm>
          <a:prstGeom prst="line">
            <a:avLst/>
          </a:prstGeom>
          <a:ln w="26988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44" name="Rectangle 172"/>
          <p:cNvSpPr>
            <a:spLocks noChangeArrowheads="1"/>
          </p:cNvSpPr>
          <p:nvPr/>
        </p:nvSpPr>
        <p:spPr bwMode="auto">
          <a:xfrm>
            <a:off x="4725988" y="3330575"/>
            <a:ext cx="3429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245" name="Rectangle 173"/>
          <p:cNvSpPr/>
          <p:nvPr/>
        </p:nvSpPr>
        <p:spPr>
          <a:xfrm>
            <a:off x="366713" y="2195513"/>
            <a:ext cx="357187" cy="1643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mic Sans MS" panose="030F0702030302020204" pitchFamily="66" charset="0"/>
              </a:rPr>
              <a:t>8</a:t>
            </a:r>
            <a:r>
              <a:rPr lang="zh-CN" altLang="en-US" sz="2400" b="1" dirty="0">
                <a:latin typeface="Comic Sans MS" panose="030F0702030302020204" pitchFamily="66" charset="0"/>
              </a:rPr>
              <a:t>位并口</a:t>
            </a:r>
            <a:r>
              <a:rPr lang="en-US" altLang="zh-CN" sz="2400" b="1" dirty="0">
                <a:latin typeface="Comic Sans MS" panose="030F0702030302020204" pitchFamily="66" charset="0"/>
              </a:rPr>
              <a:t>A</a:t>
            </a:r>
            <a:endParaRPr lang="en-US" altLang="zh-CN" sz="2400" b="1" dirty="0">
              <a:latin typeface="Comic Sans MS" panose="030F0702030302020204" pitchFamily="66" charset="0"/>
            </a:endParaRPr>
          </a:p>
        </p:txBody>
      </p:sp>
      <p:sp>
        <p:nvSpPr>
          <p:cNvPr id="131246" name="Line 174"/>
          <p:cNvSpPr/>
          <p:nvPr/>
        </p:nvSpPr>
        <p:spPr>
          <a:xfrm flipV="1">
            <a:off x="5553075" y="903288"/>
            <a:ext cx="1588" cy="3162300"/>
          </a:xfrm>
          <a:prstGeom prst="line">
            <a:avLst/>
          </a:prstGeom>
          <a:ln w="17463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47" name="Rectangle 175"/>
          <p:cNvSpPr/>
          <p:nvPr/>
        </p:nvSpPr>
        <p:spPr>
          <a:xfrm>
            <a:off x="1352550" y="1181100"/>
            <a:ext cx="168275" cy="495300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248" name="Line 176"/>
          <p:cNvSpPr/>
          <p:nvPr/>
        </p:nvSpPr>
        <p:spPr>
          <a:xfrm flipV="1">
            <a:off x="1443038" y="928688"/>
            <a:ext cx="43830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1250" name="Rectangle 178"/>
          <p:cNvSpPr/>
          <p:nvPr/>
        </p:nvSpPr>
        <p:spPr>
          <a:xfrm>
            <a:off x="1947863" y="1181100"/>
            <a:ext cx="168275" cy="495300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251" name="Rectangle 179"/>
          <p:cNvSpPr/>
          <p:nvPr/>
        </p:nvSpPr>
        <p:spPr>
          <a:xfrm>
            <a:off x="2586038" y="1181100"/>
            <a:ext cx="168275" cy="495300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252" name="Rectangle 180"/>
          <p:cNvSpPr/>
          <p:nvPr/>
        </p:nvSpPr>
        <p:spPr>
          <a:xfrm>
            <a:off x="3805238" y="1181100"/>
            <a:ext cx="168275" cy="495300"/>
          </a:xfrm>
          <a:prstGeom prst="rect">
            <a:avLst/>
          </a:prstGeom>
          <a:solidFill>
            <a:srgbClr val="57A35B"/>
          </a:solidFill>
          <a:ln w="17463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131253" name="Oval 181"/>
          <p:cNvSpPr/>
          <p:nvPr/>
        </p:nvSpPr>
        <p:spPr>
          <a:xfrm>
            <a:off x="5826125" y="871538"/>
            <a:ext cx="130175" cy="101600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3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3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3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3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3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3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3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3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3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3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3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3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3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3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3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3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3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3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3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3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3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3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3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3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3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3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3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3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13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1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3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3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3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13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3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3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3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3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3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3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3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3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31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31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31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31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bldLvl="0" animBg="1"/>
      <p:bldP spid="131082" grpId="0" bldLvl="0" animBg="1"/>
      <p:bldP spid="131085" grpId="0"/>
      <p:bldP spid="131096" grpId="0" animBg="1"/>
      <p:bldP spid="131098" grpId="0" animBg="1"/>
      <p:bldP spid="131100" grpId="0" animBg="1"/>
      <p:bldP spid="131102" grpId="0" animBg="1"/>
      <p:bldP spid="131105" grpId="0"/>
      <p:bldP spid="131106" grpId="0"/>
      <p:bldP spid="131107" grpId="0"/>
      <p:bldP spid="131108" grpId="0"/>
      <p:bldP spid="131109" grpId="0"/>
      <p:bldP spid="131110" grpId="0"/>
      <p:bldP spid="131111" grpId="0"/>
      <p:bldP spid="131112" grpId="0"/>
      <p:bldP spid="131113" grpId="0"/>
      <p:bldP spid="131129" grpId="0"/>
      <p:bldP spid="131229" grpId="0" build="p"/>
      <p:bldP spid="131244" grpId="0"/>
      <p:bldP spid="131245" grpId="0"/>
      <p:bldP spid="131247" grpId="0" animBg="1"/>
      <p:bldP spid="131250" grpId="0" animBg="1"/>
      <p:bldP spid="131251" grpId="0" animBg="1"/>
      <p:bldP spid="131252" grpId="0" animBg="1"/>
      <p:bldP spid="13125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40963" name="Rectangle 2"/>
          <p:cNvSpPr>
            <a:spLocks noGrp="1" noRot="1"/>
          </p:cNvSpPr>
          <p:nvPr>
            <p:ph type="title"/>
          </p:nvPr>
        </p:nvSpPr>
        <p:spPr>
          <a:xfrm>
            <a:off x="6110605" y="457200"/>
            <a:ext cx="2906395" cy="6921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无握手并行接口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-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数码显示屏接口</a:t>
            </a:r>
            <a:endParaRPr lang="en-US" altLang="zh-CN" sz="2800" dirty="0"/>
          </a:p>
        </p:txBody>
      </p:sp>
      <p:sp>
        <p:nvSpPr>
          <p:cNvPr id="112643" name="Rectangle 3"/>
          <p:cNvSpPr>
            <a:spLocks noGrp="1"/>
          </p:cNvSpPr>
          <p:nvPr>
            <p:ph type="body"/>
          </p:nvPr>
        </p:nvSpPr>
        <p:spPr>
          <a:xfrm>
            <a:off x="5953125" y="1733550"/>
            <a:ext cx="2987675" cy="4803140"/>
          </a:xfrm>
        </p:spPr>
        <p:txBody>
          <a:bodyPr vert="horz" wrap="square" lIns="0" tIns="0" rIns="0" bIns="0" anchor="t"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共阴结构</a:t>
            </a:r>
            <a:r>
              <a:rPr lang="zh-CN" altLang="en-US" sz="2400" dirty="0"/>
              <a:t>：输入控制端为高电平时，对应的</a:t>
            </a:r>
            <a:r>
              <a:rPr lang="en-US" altLang="zh-CN" sz="2400" dirty="0"/>
              <a:t>LED</a:t>
            </a:r>
            <a:r>
              <a:rPr lang="zh-CN" altLang="en-US" sz="2400" dirty="0"/>
              <a:t>亮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共阳结构</a:t>
            </a:r>
            <a:r>
              <a:rPr lang="zh-CN" altLang="en-US" sz="2400" dirty="0"/>
              <a:t>：输入控制端为低电平时，对应的</a:t>
            </a:r>
            <a:r>
              <a:rPr lang="en-US" altLang="zh-CN" sz="2400" dirty="0"/>
              <a:t>LED</a:t>
            </a:r>
            <a:r>
              <a:rPr lang="zh-CN" altLang="en-US" sz="2400" dirty="0"/>
              <a:t>亮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24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多位数码管组成的数码显示屏可以有动态和静态两种显示方式</a:t>
            </a:r>
            <a:endParaRPr lang="zh-CN" altLang="en-US" sz="2400" dirty="0">
              <a:solidFill>
                <a:srgbClr val="0070C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43013" name="Picture 2" descr="4t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9525"/>
            <a:ext cx="5572125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500313"/>
            <a:ext cx="5643563" cy="4357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41987" name="Rectangle 2"/>
          <p:cNvSpPr>
            <a:spLocks noGrp="1" noRot="1"/>
          </p:cNvSpPr>
          <p:nvPr>
            <p:ph type="title"/>
          </p:nvPr>
        </p:nvSpPr>
        <p:spPr>
          <a:xfrm>
            <a:off x="457200" y="76200"/>
            <a:ext cx="8686800" cy="642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6×8数码显示屏静态显示接口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13" y="1125538"/>
            <a:ext cx="8756650" cy="5214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矩形 496"/>
          <p:cNvSpPr/>
          <p:nvPr/>
        </p:nvSpPr>
        <p:spPr>
          <a:xfrm>
            <a:off x="0" y="762000"/>
            <a:ext cx="9144000" cy="5867400"/>
          </a:xfrm>
          <a:prstGeom prst="rect">
            <a:avLst/>
          </a:prstGeom>
          <a:solidFill>
            <a:srgbClr val="3C89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3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43012" name="Rectangle 2"/>
          <p:cNvSpPr>
            <a:spLocks noGrp="1" noRot="1"/>
          </p:cNvSpPr>
          <p:nvPr>
            <p:ph type="title"/>
          </p:nvPr>
        </p:nvSpPr>
        <p:spPr>
          <a:xfrm>
            <a:off x="214313" y="76200"/>
            <a:ext cx="8805862" cy="642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6×8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数码显示屏动态显示接口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206" name="Rectangle 4"/>
          <p:cNvSpPr/>
          <p:nvPr/>
        </p:nvSpPr>
        <p:spPr>
          <a:xfrm>
            <a:off x="838200" y="1357313"/>
            <a:ext cx="1022350" cy="1955800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7" name="Rectangle 5"/>
          <p:cNvSpPr/>
          <p:nvPr/>
        </p:nvSpPr>
        <p:spPr>
          <a:xfrm>
            <a:off x="900113" y="1584325"/>
            <a:ext cx="949325" cy="14779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带锁存功能的</a:t>
            </a:r>
            <a:r>
              <a:rPr lang="zh-CN" altLang="en-US" sz="2400" b="1" dirty="0">
                <a:solidFill>
                  <a:srgbClr val="FFFFFF"/>
                </a:solidFill>
                <a:latin typeface="宋体" panose="02010600030101010101" pitchFamily="2" charset="-122"/>
              </a:rPr>
              <a:t>并行输</a:t>
            </a:r>
            <a:r>
              <a:rPr lang="zh-CN" altLang="en-US" sz="2400" b="1" dirty="0">
                <a:solidFill>
                  <a:srgbClr val="FFFFFF"/>
                </a:solidFill>
                <a:latin typeface="Arial" panose="020B0604020202020204" pitchFamily="34" charset="0"/>
              </a:rPr>
              <a:t>出端口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8" name="Rectangle 11"/>
          <p:cNvSpPr/>
          <p:nvPr/>
        </p:nvSpPr>
        <p:spPr>
          <a:xfrm>
            <a:off x="779463" y="4848225"/>
            <a:ext cx="1081087" cy="17176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9" name="Rectangle 16"/>
          <p:cNvSpPr>
            <a:spLocks noChangeArrowheads="1"/>
          </p:cNvSpPr>
          <p:nvPr/>
        </p:nvSpPr>
        <p:spPr bwMode="auto">
          <a:xfrm>
            <a:off x="169863" y="1801813"/>
            <a:ext cx="193675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" name="Rectangle 17"/>
          <p:cNvSpPr>
            <a:spLocks noChangeArrowheads="1"/>
          </p:cNvSpPr>
          <p:nvPr/>
        </p:nvSpPr>
        <p:spPr bwMode="auto">
          <a:xfrm>
            <a:off x="331788" y="1903413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1" name="Rectangle 18"/>
          <p:cNvSpPr>
            <a:spLocks noChangeArrowheads="1"/>
          </p:cNvSpPr>
          <p:nvPr/>
        </p:nvSpPr>
        <p:spPr bwMode="auto">
          <a:xfrm>
            <a:off x="404813" y="1801813"/>
            <a:ext cx="358775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2" name="Rectangle 19"/>
          <p:cNvSpPr>
            <a:spLocks noChangeArrowheads="1"/>
          </p:cNvSpPr>
          <p:nvPr/>
        </p:nvSpPr>
        <p:spPr bwMode="auto">
          <a:xfrm>
            <a:off x="690563" y="1903413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3" name="Rectangle 20"/>
          <p:cNvSpPr/>
          <p:nvPr/>
        </p:nvSpPr>
        <p:spPr>
          <a:xfrm>
            <a:off x="2873375" y="3454400"/>
            <a:ext cx="981075" cy="13620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4" name="Rectangle 21"/>
          <p:cNvSpPr/>
          <p:nvPr/>
        </p:nvSpPr>
        <p:spPr>
          <a:xfrm>
            <a:off x="3854450" y="3454400"/>
            <a:ext cx="982663" cy="13620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5" name="Rectangle 22"/>
          <p:cNvSpPr/>
          <p:nvPr/>
        </p:nvSpPr>
        <p:spPr>
          <a:xfrm>
            <a:off x="4837113" y="3454400"/>
            <a:ext cx="979487" cy="13620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6" name="Rectangle 23"/>
          <p:cNvSpPr/>
          <p:nvPr/>
        </p:nvSpPr>
        <p:spPr>
          <a:xfrm>
            <a:off x="5816600" y="3454400"/>
            <a:ext cx="985838" cy="13620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7" name="Rectangle 24"/>
          <p:cNvSpPr/>
          <p:nvPr/>
        </p:nvSpPr>
        <p:spPr>
          <a:xfrm>
            <a:off x="6802438" y="3454400"/>
            <a:ext cx="977900" cy="13620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8" name="Rectangle 25"/>
          <p:cNvSpPr/>
          <p:nvPr/>
        </p:nvSpPr>
        <p:spPr>
          <a:xfrm>
            <a:off x="7780338" y="3454400"/>
            <a:ext cx="985837" cy="1362075"/>
          </a:xfrm>
          <a:prstGeom prst="rect">
            <a:avLst/>
          </a:prstGeom>
          <a:noFill/>
          <a:ln w="158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9" name="Line 26"/>
          <p:cNvSpPr/>
          <p:nvPr/>
        </p:nvSpPr>
        <p:spPr>
          <a:xfrm flipV="1">
            <a:off x="2930525" y="3243263"/>
            <a:ext cx="1588" cy="2111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0" name="Freeform 27"/>
          <p:cNvSpPr/>
          <p:nvPr/>
        </p:nvSpPr>
        <p:spPr>
          <a:xfrm>
            <a:off x="2889250" y="3198813"/>
            <a:ext cx="92075" cy="98425"/>
          </a:xfrm>
          <a:custGeom>
            <a:avLst/>
            <a:gdLst>
              <a:gd name="txL" fmla="*/ 0 w 58"/>
              <a:gd name="txT" fmla="*/ 0 h 62"/>
              <a:gd name="txR" fmla="*/ 58 w 58"/>
              <a:gd name="txB" fmla="*/ 62 h 6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2">
                <a:moveTo>
                  <a:pt x="58" y="31"/>
                </a:moveTo>
                <a:lnTo>
                  <a:pt x="57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3" y="14"/>
                </a:lnTo>
                <a:lnTo>
                  <a:pt x="49" y="10"/>
                </a:lnTo>
                <a:lnTo>
                  <a:pt x="45" y="6"/>
                </a:lnTo>
                <a:lnTo>
                  <a:pt x="40" y="3"/>
                </a:lnTo>
                <a:lnTo>
                  <a:pt x="37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7" y="3"/>
                </a:lnTo>
                <a:lnTo>
                  <a:pt x="13" y="6"/>
                </a:lnTo>
                <a:lnTo>
                  <a:pt x="8" y="10"/>
                </a:lnTo>
                <a:lnTo>
                  <a:pt x="5" y="14"/>
                </a:lnTo>
                <a:lnTo>
                  <a:pt x="2" y="20"/>
                </a:lnTo>
                <a:lnTo>
                  <a:pt x="1" y="22"/>
                </a:lnTo>
                <a:lnTo>
                  <a:pt x="0" y="25"/>
                </a:lnTo>
                <a:lnTo>
                  <a:pt x="0" y="28"/>
                </a:lnTo>
                <a:lnTo>
                  <a:pt x="0" y="31"/>
                </a:lnTo>
                <a:lnTo>
                  <a:pt x="0" y="34"/>
                </a:lnTo>
                <a:lnTo>
                  <a:pt x="0" y="38"/>
                </a:lnTo>
                <a:lnTo>
                  <a:pt x="1" y="41"/>
                </a:lnTo>
                <a:lnTo>
                  <a:pt x="2" y="43"/>
                </a:lnTo>
                <a:lnTo>
                  <a:pt x="5" y="48"/>
                </a:lnTo>
                <a:lnTo>
                  <a:pt x="8" y="52"/>
                </a:lnTo>
                <a:lnTo>
                  <a:pt x="13" y="57"/>
                </a:lnTo>
                <a:lnTo>
                  <a:pt x="17" y="60"/>
                </a:lnTo>
                <a:lnTo>
                  <a:pt x="20" y="61"/>
                </a:lnTo>
                <a:lnTo>
                  <a:pt x="23" y="61"/>
                </a:lnTo>
                <a:lnTo>
                  <a:pt x="26" y="62"/>
                </a:lnTo>
                <a:lnTo>
                  <a:pt x="29" y="62"/>
                </a:lnTo>
                <a:lnTo>
                  <a:pt x="32" y="62"/>
                </a:lnTo>
                <a:lnTo>
                  <a:pt x="35" y="61"/>
                </a:lnTo>
                <a:lnTo>
                  <a:pt x="37" y="61"/>
                </a:lnTo>
                <a:lnTo>
                  <a:pt x="40" y="60"/>
                </a:lnTo>
                <a:lnTo>
                  <a:pt x="45" y="57"/>
                </a:lnTo>
                <a:lnTo>
                  <a:pt x="49" y="52"/>
                </a:lnTo>
                <a:lnTo>
                  <a:pt x="53" y="48"/>
                </a:lnTo>
                <a:lnTo>
                  <a:pt x="55" y="43"/>
                </a:lnTo>
                <a:lnTo>
                  <a:pt x="56" y="41"/>
                </a:lnTo>
                <a:lnTo>
                  <a:pt x="57" y="38"/>
                </a:lnTo>
                <a:lnTo>
                  <a:pt x="57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" name="Line 28"/>
          <p:cNvSpPr/>
          <p:nvPr/>
        </p:nvSpPr>
        <p:spPr>
          <a:xfrm flipV="1">
            <a:off x="3052763" y="3000375"/>
            <a:ext cx="1587" cy="45402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2" name="Freeform 29"/>
          <p:cNvSpPr/>
          <p:nvPr/>
        </p:nvSpPr>
        <p:spPr>
          <a:xfrm>
            <a:off x="3013075" y="2955925"/>
            <a:ext cx="90488" cy="98425"/>
          </a:xfrm>
          <a:custGeom>
            <a:avLst/>
            <a:gdLst>
              <a:gd name="txL" fmla="*/ 0 w 57"/>
              <a:gd name="txT" fmla="*/ 0 h 62"/>
              <a:gd name="txR" fmla="*/ 57 w 57"/>
              <a:gd name="txB" fmla="*/ 62 h 6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2">
                <a:moveTo>
                  <a:pt x="57" y="31"/>
                </a:moveTo>
                <a:lnTo>
                  <a:pt x="57" y="28"/>
                </a:lnTo>
                <a:lnTo>
                  <a:pt x="57" y="25"/>
                </a:lnTo>
                <a:lnTo>
                  <a:pt x="56" y="22"/>
                </a:lnTo>
                <a:lnTo>
                  <a:pt x="55" y="19"/>
                </a:lnTo>
                <a:lnTo>
                  <a:pt x="53" y="14"/>
                </a:lnTo>
                <a:lnTo>
                  <a:pt x="49" y="9"/>
                </a:lnTo>
                <a:lnTo>
                  <a:pt x="45" y="6"/>
                </a:lnTo>
                <a:lnTo>
                  <a:pt x="40" y="3"/>
                </a:lnTo>
                <a:lnTo>
                  <a:pt x="37" y="2"/>
                </a:lnTo>
                <a:lnTo>
                  <a:pt x="34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2"/>
                </a:lnTo>
                <a:lnTo>
                  <a:pt x="17" y="3"/>
                </a:lnTo>
                <a:lnTo>
                  <a:pt x="13" y="6"/>
                </a:lnTo>
                <a:lnTo>
                  <a:pt x="8" y="9"/>
                </a:lnTo>
                <a:lnTo>
                  <a:pt x="5" y="14"/>
                </a:lnTo>
                <a:lnTo>
                  <a:pt x="2" y="19"/>
                </a:lnTo>
                <a:lnTo>
                  <a:pt x="1" y="22"/>
                </a:lnTo>
                <a:lnTo>
                  <a:pt x="0" y="25"/>
                </a:lnTo>
                <a:lnTo>
                  <a:pt x="0" y="28"/>
                </a:lnTo>
                <a:lnTo>
                  <a:pt x="0" y="31"/>
                </a:lnTo>
                <a:lnTo>
                  <a:pt x="0" y="34"/>
                </a:lnTo>
                <a:lnTo>
                  <a:pt x="0" y="38"/>
                </a:lnTo>
                <a:lnTo>
                  <a:pt x="1" y="40"/>
                </a:lnTo>
                <a:lnTo>
                  <a:pt x="2" y="43"/>
                </a:lnTo>
                <a:lnTo>
                  <a:pt x="5" y="48"/>
                </a:lnTo>
                <a:lnTo>
                  <a:pt x="8" y="53"/>
                </a:lnTo>
                <a:lnTo>
                  <a:pt x="13" y="57"/>
                </a:lnTo>
                <a:lnTo>
                  <a:pt x="17" y="59"/>
                </a:lnTo>
                <a:lnTo>
                  <a:pt x="20" y="60"/>
                </a:lnTo>
                <a:lnTo>
                  <a:pt x="23" y="61"/>
                </a:lnTo>
                <a:lnTo>
                  <a:pt x="26" y="61"/>
                </a:lnTo>
                <a:lnTo>
                  <a:pt x="29" y="62"/>
                </a:lnTo>
                <a:lnTo>
                  <a:pt x="32" y="61"/>
                </a:lnTo>
                <a:lnTo>
                  <a:pt x="34" y="61"/>
                </a:lnTo>
                <a:lnTo>
                  <a:pt x="37" y="60"/>
                </a:lnTo>
                <a:lnTo>
                  <a:pt x="40" y="59"/>
                </a:lnTo>
                <a:lnTo>
                  <a:pt x="45" y="57"/>
                </a:lnTo>
                <a:lnTo>
                  <a:pt x="49" y="53"/>
                </a:lnTo>
                <a:lnTo>
                  <a:pt x="53" y="48"/>
                </a:lnTo>
                <a:lnTo>
                  <a:pt x="55" y="43"/>
                </a:lnTo>
                <a:lnTo>
                  <a:pt x="56" y="40"/>
                </a:lnTo>
                <a:lnTo>
                  <a:pt x="57" y="38"/>
                </a:lnTo>
                <a:lnTo>
                  <a:pt x="57" y="34"/>
                </a:lnTo>
                <a:lnTo>
                  <a:pt x="57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30"/>
          <p:cNvSpPr/>
          <p:nvPr/>
        </p:nvSpPr>
        <p:spPr>
          <a:xfrm flipV="1">
            <a:off x="3170238" y="2755900"/>
            <a:ext cx="1587" cy="6985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4" name="Freeform 31"/>
          <p:cNvSpPr/>
          <p:nvPr/>
        </p:nvSpPr>
        <p:spPr>
          <a:xfrm>
            <a:off x="3128963" y="2714625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29"/>
                </a:moveTo>
                <a:lnTo>
                  <a:pt x="58" y="27"/>
                </a:lnTo>
                <a:lnTo>
                  <a:pt x="58" y="24"/>
                </a:lnTo>
                <a:lnTo>
                  <a:pt x="57" y="21"/>
                </a:lnTo>
                <a:lnTo>
                  <a:pt x="56" y="18"/>
                </a:lnTo>
                <a:lnTo>
                  <a:pt x="53" y="12"/>
                </a:lnTo>
                <a:lnTo>
                  <a:pt x="50" y="8"/>
                </a:lnTo>
                <a:lnTo>
                  <a:pt x="45" y="5"/>
                </a:lnTo>
                <a:lnTo>
                  <a:pt x="41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4" y="0"/>
                </a:lnTo>
                <a:lnTo>
                  <a:pt x="21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2"/>
                </a:lnTo>
                <a:lnTo>
                  <a:pt x="3" y="18"/>
                </a:lnTo>
                <a:lnTo>
                  <a:pt x="2" y="21"/>
                </a:lnTo>
                <a:lnTo>
                  <a:pt x="1" y="24"/>
                </a:lnTo>
                <a:lnTo>
                  <a:pt x="1" y="27"/>
                </a:lnTo>
                <a:lnTo>
                  <a:pt x="0" y="29"/>
                </a:lnTo>
                <a:lnTo>
                  <a:pt x="1" y="32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5" y="47"/>
                </a:lnTo>
                <a:lnTo>
                  <a:pt x="9" y="52"/>
                </a:lnTo>
                <a:lnTo>
                  <a:pt x="13" y="55"/>
                </a:lnTo>
                <a:lnTo>
                  <a:pt x="18" y="58"/>
                </a:lnTo>
                <a:lnTo>
                  <a:pt x="21" y="59"/>
                </a:lnTo>
                <a:lnTo>
                  <a:pt x="24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1" y="58"/>
                </a:lnTo>
                <a:lnTo>
                  <a:pt x="45" y="55"/>
                </a:lnTo>
                <a:lnTo>
                  <a:pt x="50" y="52"/>
                </a:lnTo>
                <a:lnTo>
                  <a:pt x="53" y="47"/>
                </a:lnTo>
                <a:lnTo>
                  <a:pt x="56" y="42"/>
                </a:lnTo>
                <a:lnTo>
                  <a:pt x="57" y="39"/>
                </a:lnTo>
                <a:lnTo>
                  <a:pt x="58" y="36"/>
                </a:lnTo>
                <a:lnTo>
                  <a:pt x="58" y="32"/>
                </a:lnTo>
                <a:lnTo>
                  <a:pt x="58" y="29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" name="Line 32"/>
          <p:cNvSpPr/>
          <p:nvPr/>
        </p:nvSpPr>
        <p:spPr>
          <a:xfrm flipV="1">
            <a:off x="3287713" y="2508250"/>
            <a:ext cx="1587" cy="94615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6" name="Freeform 33"/>
          <p:cNvSpPr/>
          <p:nvPr/>
        </p:nvSpPr>
        <p:spPr>
          <a:xfrm>
            <a:off x="3246438" y="2463800"/>
            <a:ext cx="92075" cy="98425"/>
          </a:xfrm>
          <a:custGeom>
            <a:avLst/>
            <a:gdLst>
              <a:gd name="txL" fmla="*/ 0 w 58"/>
              <a:gd name="txT" fmla="*/ 0 h 62"/>
              <a:gd name="txR" fmla="*/ 58 w 58"/>
              <a:gd name="txB" fmla="*/ 62 h 6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2">
                <a:moveTo>
                  <a:pt x="58" y="31"/>
                </a:moveTo>
                <a:lnTo>
                  <a:pt x="58" y="28"/>
                </a:lnTo>
                <a:lnTo>
                  <a:pt x="57" y="25"/>
                </a:lnTo>
                <a:lnTo>
                  <a:pt x="57" y="22"/>
                </a:lnTo>
                <a:lnTo>
                  <a:pt x="56" y="20"/>
                </a:lnTo>
                <a:lnTo>
                  <a:pt x="53" y="14"/>
                </a:lnTo>
                <a:lnTo>
                  <a:pt x="49" y="10"/>
                </a:lnTo>
                <a:lnTo>
                  <a:pt x="45" y="6"/>
                </a:lnTo>
                <a:lnTo>
                  <a:pt x="40" y="3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8" y="3"/>
                </a:lnTo>
                <a:lnTo>
                  <a:pt x="13" y="6"/>
                </a:lnTo>
                <a:lnTo>
                  <a:pt x="9" y="10"/>
                </a:lnTo>
                <a:lnTo>
                  <a:pt x="5" y="14"/>
                </a:lnTo>
                <a:lnTo>
                  <a:pt x="2" y="20"/>
                </a:lnTo>
                <a:lnTo>
                  <a:pt x="1" y="22"/>
                </a:lnTo>
                <a:lnTo>
                  <a:pt x="1" y="25"/>
                </a:lnTo>
                <a:lnTo>
                  <a:pt x="0" y="28"/>
                </a:lnTo>
                <a:lnTo>
                  <a:pt x="0" y="31"/>
                </a:lnTo>
                <a:lnTo>
                  <a:pt x="0" y="34"/>
                </a:lnTo>
                <a:lnTo>
                  <a:pt x="1" y="38"/>
                </a:lnTo>
                <a:lnTo>
                  <a:pt x="1" y="41"/>
                </a:lnTo>
                <a:lnTo>
                  <a:pt x="2" y="43"/>
                </a:lnTo>
                <a:lnTo>
                  <a:pt x="5" y="48"/>
                </a:lnTo>
                <a:lnTo>
                  <a:pt x="9" y="52"/>
                </a:lnTo>
                <a:lnTo>
                  <a:pt x="13" y="57"/>
                </a:lnTo>
                <a:lnTo>
                  <a:pt x="18" y="60"/>
                </a:lnTo>
                <a:lnTo>
                  <a:pt x="20" y="61"/>
                </a:lnTo>
                <a:lnTo>
                  <a:pt x="23" y="61"/>
                </a:lnTo>
                <a:lnTo>
                  <a:pt x="26" y="62"/>
                </a:lnTo>
                <a:lnTo>
                  <a:pt x="29" y="62"/>
                </a:lnTo>
                <a:lnTo>
                  <a:pt x="32" y="62"/>
                </a:lnTo>
                <a:lnTo>
                  <a:pt x="35" y="61"/>
                </a:lnTo>
                <a:lnTo>
                  <a:pt x="38" y="61"/>
                </a:lnTo>
                <a:lnTo>
                  <a:pt x="40" y="60"/>
                </a:lnTo>
                <a:lnTo>
                  <a:pt x="45" y="57"/>
                </a:lnTo>
                <a:lnTo>
                  <a:pt x="49" y="52"/>
                </a:lnTo>
                <a:lnTo>
                  <a:pt x="53" y="48"/>
                </a:lnTo>
                <a:lnTo>
                  <a:pt x="56" y="43"/>
                </a:lnTo>
                <a:lnTo>
                  <a:pt x="57" y="41"/>
                </a:lnTo>
                <a:lnTo>
                  <a:pt x="57" y="38"/>
                </a:lnTo>
                <a:lnTo>
                  <a:pt x="58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7" name="Line 34"/>
          <p:cNvSpPr/>
          <p:nvPr/>
        </p:nvSpPr>
        <p:spPr>
          <a:xfrm flipV="1">
            <a:off x="3409950" y="2265363"/>
            <a:ext cx="1588" cy="11890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8" name="Freeform 35"/>
          <p:cNvSpPr/>
          <p:nvPr/>
        </p:nvSpPr>
        <p:spPr>
          <a:xfrm>
            <a:off x="3368675" y="2220913"/>
            <a:ext cx="92075" cy="98425"/>
          </a:xfrm>
          <a:custGeom>
            <a:avLst/>
            <a:gdLst>
              <a:gd name="txL" fmla="*/ 0 w 58"/>
              <a:gd name="txT" fmla="*/ 0 h 62"/>
              <a:gd name="txR" fmla="*/ 58 w 58"/>
              <a:gd name="txB" fmla="*/ 62 h 6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2">
                <a:moveTo>
                  <a:pt x="58" y="31"/>
                </a:moveTo>
                <a:lnTo>
                  <a:pt x="58" y="28"/>
                </a:lnTo>
                <a:lnTo>
                  <a:pt x="57" y="25"/>
                </a:lnTo>
                <a:lnTo>
                  <a:pt x="56" y="22"/>
                </a:lnTo>
                <a:lnTo>
                  <a:pt x="56" y="20"/>
                </a:lnTo>
                <a:lnTo>
                  <a:pt x="53" y="14"/>
                </a:lnTo>
                <a:lnTo>
                  <a:pt x="49" y="9"/>
                </a:lnTo>
                <a:lnTo>
                  <a:pt x="45" y="6"/>
                </a:lnTo>
                <a:lnTo>
                  <a:pt x="40" y="3"/>
                </a:lnTo>
                <a:lnTo>
                  <a:pt x="37" y="2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2"/>
                </a:lnTo>
                <a:lnTo>
                  <a:pt x="18" y="3"/>
                </a:lnTo>
                <a:lnTo>
                  <a:pt x="13" y="6"/>
                </a:lnTo>
                <a:lnTo>
                  <a:pt x="9" y="9"/>
                </a:lnTo>
                <a:lnTo>
                  <a:pt x="5" y="14"/>
                </a:lnTo>
                <a:lnTo>
                  <a:pt x="2" y="20"/>
                </a:lnTo>
                <a:lnTo>
                  <a:pt x="1" y="22"/>
                </a:lnTo>
                <a:lnTo>
                  <a:pt x="1" y="25"/>
                </a:lnTo>
                <a:lnTo>
                  <a:pt x="0" y="28"/>
                </a:lnTo>
                <a:lnTo>
                  <a:pt x="0" y="31"/>
                </a:lnTo>
                <a:lnTo>
                  <a:pt x="0" y="34"/>
                </a:lnTo>
                <a:lnTo>
                  <a:pt x="1" y="38"/>
                </a:lnTo>
                <a:lnTo>
                  <a:pt x="1" y="40"/>
                </a:lnTo>
                <a:lnTo>
                  <a:pt x="2" y="43"/>
                </a:lnTo>
                <a:lnTo>
                  <a:pt x="5" y="48"/>
                </a:lnTo>
                <a:lnTo>
                  <a:pt x="9" y="53"/>
                </a:lnTo>
                <a:lnTo>
                  <a:pt x="13" y="57"/>
                </a:lnTo>
                <a:lnTo>
                  <a:pt x="18" y="59"/>
                </a:lnTo>
                <a:lnTo>
                  <a:pt x="20" y="60"/>
                </a:lnTo>
                <a:lnTo>
                  <a:pt x="23" y="61"/>
                </a:lnTo>
                <a:lnTo>
                  <a:pt x="26" y="61"/>
                </a:lnTo>
                <a:lnTo>
                  <a:pt x="29" y="62"/>
                </a:lnTo>
                <a:lnTo>
                  <a:pt x="32" y="61"/>
                </a:lnTo>
                <a:lnTo>
                  <a:pt x="35" y="61"/>
                </a:lnTo>
                <a:lnTo>
                  <a:pt x="37" y="60"/>
                </a:lnTo>
                <a:lnTo>
                  <a:pt x="40" y="59"/>
                </a:lnTo>
                <a:lnTo>
                  <a:pt x="45" y="57"/>
                </a:lnTo>
                <a:lnTo>
                  <a:pt x="49" y="53"/>
                </a:lnTo>
                <a:lnTo>
                  <a:pt x="53" y="48"/>
                </a:lnTo>
                <a:lnTo>
                  <a:pt x="56" y="43"/>
                </a:lnTo>
                <a:lnTo>
                  <a:pt x="56" y="40"/>
                </a:lnTo>
                <a:lnTo>
                  <a:pt x="57" y="38"/>
                </a:lnTo>
                <a:lnTo>
                  <a:pt x="58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9" name="Line 36"/>
          <p:cNvSpPr/>
          <p:nvPr/>
        </p:nvSpPr>
        <p:spPr>
          <a:xfrm flipV="1">
            <a:off x="3525838" y="2020888"/>
            <a:ext cx="1587" cy="143351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0" name="Freeform 37"/>
          <p:cNvSpPr/>
          <p:nvPr/>
        </p:nvSpPr>
        <p:spPr>
          <a:xfrm>
            <a:off x="3486150" y="1979613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3" y="12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7" y="2"/>
                </a:lnTo>
                <a:lnTo>
                  <a:pt x="13" y="5"/>
                </a:lnTo>
                <a:lnTo>
                  <a:pt x="8" y="8"/>
                </a:lnTo>
                <a:lnTo>
                  <a:pt x="5" y="12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5" y="47"/>
                </a:lnTo>
                <a:lnTo>
                  <a:pt x="8" y="52"/>
                </a:lnTo>
                <a:lnTo>
                  <a:pt x="13" y="55"/>
                </a:lnTo>
                <a:lnTo>
                  <a:pt x="17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4" y="60"/>
                </a:lnTo>
                <a:lnTo>
                  <a:pt x="37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3" y="47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7" y="32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1" name="Line 38"/>
          <p:cNvSpPr/>
          <p:nvPr/>
        </p:nvSpPr>
        <p:spPr>
          <a:xfrm flipV="1">
            <a:off x="3644900" y="1778000"/>
            <a:ext cx="1588" cy="16764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2" name="Freeform 39"/>
          <p:cNvSpPr/>
          <p:nvPr/>
        </p:nvSpPr>
        <p:spPr>
          <a:xfrm>
            <a:off x="3603625" y="1735138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8" y="24"/>
                </a:lnTo>
                <a:lnTo>
                  <a:pt x="57" y="22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5" y="5"/>
                </a:lnTo>
                <a:lnTo>
                  <a:pt x="41" y="3"/>
                </a:lnTo>
                <a:lnTo>
                  <a:pt x="38" y="2"/>
                </a:lnTo>
                <a:lnTo>
                  <a:pt x="35" y="1"/>
                </a:lnTo>
                <a:lnTo>
                  <a:pt x="32" y="1"/>
                </a:lnTo>
                <a:lnTo>
                  <a:pt x="29" y="0"/>
                </a:lnTo>
                <a:lnTo>
                  <a:pt x="26" y="1"/>
                </a:lnTo>
                <a:lnTo>
                  <a:pt x="24" y="1"/>
                </a:lnTo>
                <a:lnTo>
                  <a:pt x="21" y="2"/>
                </a:lnTo>
                <a:lnTo>
                  <a:pt x="18" y="3"/>
                </a:lnTo>
                <a:lnTo>
                  <a:pt x="13" y="5"/>
                </a:lnTo>
                <a:lnTo>
                  <a:pt x="9" y="9"/>
                </a:lnTo>
                <a:lnTo>
                  <a:pt x="4" y="13"/>
                </a:lnTo>
                <a:lnTo>
                  <a:pt x="2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4" y="47"/>
                </a:lnTo>
                <a:lnTo>
                  <a:pt x="9" y="53"/>
                </a:lnTo>
                <a:lnTo>
                  <a:pt x="13" y="56"/>
                </a:lnTo>
                <a:lnTo>
                  <a:pt x="18" y="59"/>
                </a:lnTo>
                <a:lnTo>
                  <a:pt x="21" y="60"/>
                </a:lnTo>
                <a:lnTo>
                  <a:pt x="24" y="61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1"/>
                </a:lnTo>
                <a:lnTo>
                  <a:pt x="38" y="60"/>
                </a:lnTo>
                <a:lnTo>
                  <a:pt x="41" y="59"/>
                </a:lnTo>
                <a:lnTo>
                  <a:pt x="45" y="56"/>
                </a:lnTo>
                <a:lnTo>
                  <a:pt x="50" y="53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8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40"/>
          <p:cNvSpPr/>
          <p:nvPr/>
        </p:nvSpPr>
        <p:spPr>
          <a:xfrm flipV="1">
            <a:off x="3767138" y="1530350"/>
            <a:ext cx="1587" cy="19192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4" name="Freeform 41"/>
          <p:cNvSpPr/>
          <p:nvPr/>
        </p:nvSpPr>
        <p:spPr>
          <a:xfrm>
            <a:off x="3725863" y="1485900"/>
            <a:ext cx="92075" cy="98425"/>
          </a:xfrm>
          <a:custGeom>
            <a:avLst/>
            <a:gdLst>
              <a:gd name="txL" fmla="*/ 0 w 58"/>
              <a:gd name="txT" fmla="*/ 0 h 62"/>
              <a:gd name="txR" fmla="*/ 58 w 58"/>
              <a:gd name="txB" fmla="*/ 62 h 62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2">
                <a:moveTo>
                  <a:pt x="58" y="31"/>
                </a:moveTo>
                <a:lnTo>
                  <a:pt x="58" y="28"/>
                </a:lnTo>
                <a:lnTo>
                  <a:pt x="58" y="25"/>
                </a:lnTo>
                <a:lnTo>
                  <a:pt x="57" y="22"/>
                </a:lnTo>
                <a:lnTo>
                  <a:pt x="56" y="20"/>
                </a:lnTo>
                <a:lnTo>
                  <a:pt x="53" y="14"/>
                </a:lnTo>
                <a:lnTo>
                  <a:pt x="50" y="9"/>
                </a:lnTo>
                <a:lnTo>
                  <a:pt x="45" y="6"/>
                </a:lnTo>
                <a:lnTo>
                  <a:pt x="40" y="3"/>
                </a:lnTo>
                <a:lnTo>
                  <a:pt x="38" y="2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1" y="2"/>
                </a:lnTo>
                <a:lnTo>
                  <a:pt x="18" y="3"/>
                </a:lnTo>
                <a:lnTo>
                  <a:pt x="13" y="6"/>
                </a:lnTo>
                <a:lnTo>
                  <a:pt x="9" y="9"/>
                </a:lnTo>
                <a:lnTo>
                  <a:pt x="5" y="14"/>
                </a:lnTo>
                <a:lnTo>
                  <a:pt x="3" y="20"/>
                </a:lnTo>
                <a:lnTo>
                  <a:pt x="2" y="22"/>
                </a:lnTo>
                <a:lnTo>
                  <a:pt x="1" y="25"/>
                </a:lnTo>
                <a:lnTo>
                  <a:pt x="1" y="28"/>
                </a:lnTo>
                <a:lnTo>
                  <a:pt x="0" y="31"/>
                </a:lnTo>
                <a:lnTo>
                  <a:pt x="1" y="34"/>
                </a:lnTo>
                <a:lnTo>
                  <a:pt x="1" y="38"/>
                </a:lnTo>
                <a:lnTo>
                  <a:pt x="2" y="40"/>
                </a:lnTo>
                <a:lnTo>
                  <a:pt x="3" y="43"/>
                </a:lnTo>
                <a:lnTo>
                  <a:pt x="5" y="48"/>
                </a:lnTo>
                <a:lnTo>
                  <a:pt x="9" y="53"/>
                </a:lnTo>
                <a:lnTo>
                  <a:pt x="13" y="57"/>
                </a:lnTo>
                <a:lnTo>
                  <a:pt x="18" y="59"/>
                </a:lnTo>
                <a:lnTo>
                  <a:pt x="21" y="60"/>
                </a:lnTo>
                <a:lnTo>
                  <a:pt x="23" y="61"/>
                </a:lnTo>
                <a:lnTo>
                  <a:pt x="26" y="61"/>
                </a:lnTo>
                <a:lnTo>
                  <a:pt x="29" y="62"/>
                </a:lnTo>
                <a:lnTo>
                  <a:pt x="32" y="61"/>
                </a:lnTo>
                <a:lnTo>
                  <a:pt x="35" y="61"/>
                </a:lnTo>
                <a:lnTo>
                  <a:pt x="38" y="60"/>
                </a:lnTo>
                <a:lnTo>
                  <a:pt x="40" y="59"/>
                </a:lnTo>
                <a:lnTo>
                  <a:pt x="45" y="57"/>
                </a:lnTo>
                <a:lnTo>
                  <a:pt x="50" y="53"/>
                </a:lnTo>
                <a:lnTo>
                  <a:pt x="53" y="48"/>
                </a:lnTo>
                <a:lnTo>
                  <a:pt x="56" y="43"/>
                </a:lnTo>
                <a:lnTo>
                  <a:pt x="57" y="40"/>
                </a:lnTo>
                <a:lnTo>
                  <a:pt x="58" y="38"/>
                </a:lnTo>
                <a:lnTo>
                  <a:pt x="58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" name="Line 42"/>
          <p:cNvSpPr/>
          <p:nvPr/>
        </p:nvSpPr>
        <p:spPr>
          <a:xfrm>
            <a:off x="1860550" y="3243263"/>
            <a:ext cx="5981700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" name="Line 43"/>
          <p:cNvSpPr/>
          <p:nvPr/>
        </p:nvSpPr>
        <p:spPr>
          <a:xfrm>
            <a:off x="1860550" y="3000375"/>
            <a:ext cx="6099175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" name="Line 44"/>
          <p:cNvSpPr/>
          <p:nvPr/>
        </p:nvSpPr>
        <p:spPr>
          <a:xfrm>
            <a:off x="1860550" y="2755900"/>
            <a:ext cx="6216650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8" name="Line 45"/>
          <p:cNvSpPr/>
          <p:nvPr/>
        </p:nvSpPr>
        <p:spPr>
          <a:xfrm flipV="1">
            <a:off x="1860550" y="2508250"/>
            <a:ext cx="6338888" cy="4763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9" name="Line 46"/>
          <p:cNvSpPr/>
          <p:nvPr/>
        </p:nvSpPr>
        <p:spPr>
          <a:xfrm flipV="1">
            <a:off x="1860550" y="2265363"/>
            <a:ext cx="6456363" cy="47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0" name="Line 47"/>
          <p:cNvSpPr/>
          <p:nvPr/>
        </p:nvSpPr>
        <p:spPr>
          <a:xfrm>
            <a:off x="1860550" y="2020888"/>
            <a:ext cx="6572250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1" name="Line 48"/>
          <p:cNvSpPr/>
          <p:nvPr/>
        </p:nvSpPr>
        <p:spPr>
          <a:xfrm>
            <a:off x="1860550" y="1778000"/>
            <a:ext cx="6696075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2" name="Line 49"/>
          <p:cNvSpPr/>
          <p:nvPr/>
        </p:nvSpPr>
        <p:spPr>
          <a:xfrm>
            <a:off x="1860550" y="1535113"/>
            <a:ext cx="6813550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3" name="Rectangle 50"/>
          <p:cNvSpPr>
            <a:spLocks noChangeArrowheads="1"/>
          </p:cNvSpPr>
          <p:nvPr/>
        </p:nvSpPr>
        <p:spPr bwMode="auto">
          <a:xfrm>
            <a:off x="2038350" y="1214438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4" name="Rectangle 51"/>
          <p:cNvSpPr>
            <a:spLocks noChangeArrowheads="1"/>
          </p:cNvSpPr>
          <p:nvPr/>
        </p:nvSpPr>
        <p:spPr bwMode="auto">
          <a:xfrm>
            <a:off x="2200275" y="1317625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" name="Rectangle 52"/>
          <p:cNvSpPr>
            <a:spLocks noChangeArrowheads="1"/>
          </p:cNvSpPr>
          <p:nvPr/>
        </p:nvSpPr>
        <p:spPr bwMode="auto">
          <a:xfrm>
            <a:off x="2038350" y="1458913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6" name="Rectangle 53"/>
          <p:cNvSpPr>
            <a:spLocks noChangeArrowheads="1"/>
          </p:cNvSpPr>
          <p:nvPr/>
        </p:nvSpPr>
        <p:spPr bwMode="auto">
          <a:xfrm>
            <a:off x="2200275" y="1560513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7" name="Rectangle 54"/>
          <p:cNvSpPr>
            <a:spLocks noChangeArrowheads="1"/>
          </p:cNvSpPr>
          <p:nvPr/>
        </p:nvSpPr>
        <p:spPr bwMode="auto">
          <a:xfrm>
            <a:off x="2038350" y="1701800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" name="Rectangle 55"/>
          <p:cNvSpPr>
            <a:spLocks noChangeArrowheads="1"/>
          </p:cNvSpPr>
          <p:nvPr/>
        </p:nvSpPr>
        <p:spPr bwMode="auto">
          <a:xfrm>
            <a:off x="2200275" y="1804988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9" name="Rectangle 56"/>
          <p:cNvSpPr>
            <a:spLocks noChangeArrowheads="1"/>
          </p:cNvSpPr>
          <p:nvPr/>
        </p:nvSpPr>
        <p:spPr bwMode="auto">
          <a:xfrm>
            <a:off x="2038350" y="1949450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0" name="Rectangle 57"/>
          <p:cNvSpPr>
            <a:spLocks noChangeArrowheads="1"/>
          </p:cNvSpPr>
          <p:nvPr/>
        </p:nvSpPr>
        <p:spPr bwMode="auto">
          <a:xfrm>
            <a:off x="2200275" y="2047875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1" name="Rectangle 58"/>
          <p:cNvSpPr>
            <a:spLocks noChangeArrowheads="1"/>
          </p:cNvSpPr>
          <p:nvPr/>
        </p:nvSpPr>
        <p:spPr bwMode="auto">
          <a:xfrm>
            <a:off x="2038350" y="2193925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2" name="Rectangle 59"/>
          <p:cNvSpPr>
            <a:spLocks noChangeArrowheads="1"/>
          </p:cNvSpPr>
          <p:nvPr/>
        </p:nvSpPr>
        <p:spPr bwMode="auto">
          <a:xfrm>
            <a:off x="2200275" y="2295525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3" name="Rectangle 60"/>
          <p:cNvSpPr>
            <a:spLocks noChangeArrowheads="1"/>
          </p:cNvSpPr>
          <p:nvPr/>
        </p:nvSpPr>
        <p:spPr bwMode="auto">
          <a:xfrm>
            <a:off x="2038350" y="2441575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4" name="Rectangle 61"/>
          <p:cNvSpPr>
            <a:spLocks noChangeArrowheads="1"/>
          </p:cNvSpPr>
          <p:nvPr/>
        </p:nvSpPr>
        <p:spPr bwMode="auto">
          <a:xfrm>
            <a:off x="2200275" y="2540000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5" name="Rectangle 62"/>
          <p:cNvSpPr>
            <a:spLocks noChangeArrowheads="1"/>
          </p:cNvSpPr>
          <p:nvPr/>
        </p:nvSpPr>
        <p:spPr bwMode="auto">
          <a:xfrm>
            <a:off x="2038350" y="2684463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" name="Rectangle 63"/>
          <p:cNvSpPr>
            <a:spLocks noChangeArrowheads="1"/>
          </p:cNvSpPr>
          <p:nvPr/>
        </p:nvSpPr>
        <p:spPr bwMode="auto">
          <a:xfrm>
            <a:off x="2200275" y="2782888"/>
            <a:ext cx="68263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7" name="Rectangle 64"/>
          <p:cNvSpPr>
            <a:spLocks noChangeArrowheads="1"/>
          </p:cNvSpPr>
          <p:nvPr/>
        </p:nvSpPr>
        <p:spPr bwMode="auto">
          <a:xfrm>
            <a:off x="2038350" y="2928938"/>
            <a:ext cx="184150" cy="30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8" name="Rectangle 65"/>
          <p:cNvSpPr>
            <a:spLocks noChangeArrowheads="1"/>
          </p:cNvSpPr>
          <p:nvPr/>
        </p:nvSpPr>
        <p:spPr bwMode="auto">
          <a:xfrm>
            <a:off x="2200275" y="3025775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36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9" name="Line 67"/>
          <p:cNvSpPr/>
          <p:nvPr/>
        </p:nvSpPr>
        <p:spPr>
          <a:xfrm>
            <a:off x="1860550" y="6037263"/>
            <a:ext cx="5414963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0" name="Line 68"/>
          <p:cNvSpPr/>
          <p:nvPr/>
        </p:nvSpPr>
        <p:spPr>
          <a:xfrm>
            <a:off x="1860550" y="5794375"/>
            <a:ext cx="4430713" cy="15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1" name="Line 69"/>
          <p:cNvSpPr/>
          <p:nvPr/>
        </p:nvSpPr>
        <p:spPr>
          <a:xfrm flipV="1">
            <a:off x="1860550" y="5546725"/>
            <a:ext cx="3421063" cy="4763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2" name="Line 70"/>
          <p:cNvSpPr/>
          <p:nvPr/>
        </p:nvSpPr>
        <p:spPr>
          <a:xfrm flipV="1">
            <a:off x="1860550" y="5302250"/>
            <a:ext cx="2443163" cy="4763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3" name="Line 71"/>
          <p:cNvSpPr/>
          <p:nvPr/>
        </p:nvSpPr>
        <p:spPr>
          <a:xfrm>
            <a:off x="1860550" y="5059363"/>
            <a:ext cx="1457325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4" name="Rectangle 72"/>
          <p:cNvSpPr>
            <a:spLocks noChangeArrowheads="1"/>
          </p:cNvSpPr>
          <p:nvPr/>
        </p:nvSpPr>
        <p:spPr bwMode="auto">
          <a:xfrm>
            <a:off x="2038350" y="4786313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5" name="Rectangle 73"/>
          <p:cNvSpPr>
            <a:spLocks noChangeArrowheads="1"/>
          </p:cNvSpPr>
          <p:nvPr/>
        </p:nvSpPr>
        <p:spPr bwMode="auto">
          <a:xfrm>
            <a:off x="2200275" y="4887913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" name="Rectangle 74"/>
          <p:cNvSpPr>
            <a:spLocks noChangeArrowheads="1"/>
          </p:cNvSpPr>
          <p:nvPr/>
        </p:nvSpPr>
        <p:spPr bwMode="auto">
          <a:xfrm>
            <a:off x="2038350" y="5033963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" name="Rectangle 75"/>
          <p:cNvSpPr>
            <a:spLocks noChangeArrowheads="1"/>
          </p:cNvSpPr>
          <p:nvPr/>
        </p:nvSpPr>
        <p:spPr bwMode="auto">
          <a:xfrm>
            <a:off x="2200275" y="5130800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Rectangle 76"/>
          <p:cNvSpPr>
            <a:spLocks noChangeArrowheads="1"/>
          </p:cNvSpPr>
          <p:nvPr/>
        </p:nvSpPr>
        <p:spPr bwMode="auto">
          <a:xfrm>
            <a:off x="2038350" y="5276850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Rectangle 77"/>
          <p:cNvSpPr>
            <a:spLocks noChangeArrowheads="1"/>
          </p:cNvSpPr>
          <p:nvPr/>
        </p:nvSpPr>
        <p:spPr bwMode="auto">
          <a:xfrm>
            <a:off x="2200275" y="5380038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" name="Rectangle 78"/>
          <p:cNvSpPr>
            <a:spLocks noChangeArrowheads="1"/>
          </p:cNvSpPr>
          <p:nvPr/>
        </p:nvSpPr>
        <p:spPr bwMode="auto">
          <a:xfrm>
            <a:off x="2038350" y="5521325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1" name="Rectangle 79"/>
          <p:cNvSpPr>
            <a:spLocks noChangeArrowheads="1"/>
          </p:cNvSpPr>
          <p:nvPr/>
        </p:nvSpPr>
        <p:spPr bwMode="auto">
          <a:xfrm>
            <a:off x="2200275" y="5622925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2" name="Rectangle 80"/>
          <p:cNvSpPr>
            <a:spLocks noChangeArrowheads="1"/>
          </p:cNvSpPr>
          <p:nvPr/>
        </p:nvSpPr>
        <p:spPr bwMode="auto">
          <a:xfrm>
            <a:off x="2038350" y="5768975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" name="Rectangle 81"/>
          <p:cNvSpPr>
            <a:spLocks noChangeArrowheads="1"/>
          </p:cNvSpPr>
          <p:nvPr/>
        </p:nvSpPr>
        <p:spPr bwMode="auto">
          <a:xfrm>
            <a:off x="2200275" y="5865813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4" name="Rectangle 82"/>
          <p:cNvSpPr>
            <a:spLocks noChangeArrowheads="1"/>
          </p:cNvSpPr>
          <p:nvPr/>
        </p:nvSpPr>
        <p:spPr bwMode="auto">
          <a:xfrm>
            <a:off x="2038350" y="6011863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5" name="Rectangle 83"/>
          <p:cNvSpPr>
            <a:spLocks noChangeArrowheads="1"/>
          </p:cNvSpPr>
          <p:nvPr/>
        </p:nvSpPr>
        <p:spPr bwMode="auto">
          <a:xfrm>
            <a:off x="2200275" y="6110288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" name="Line 84"/>
          <p:cNvSpPr/>
          <p:nvPr/>
        </p:nvSpPr>
        <p:spPr>
          <a:xfrm>
            <a:off x="3275013" y="4787900"/>
            <a:ext cx="1587" cy="2428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" name="Line 85"/>
          <p:cNvSpPr/>
          <p:nvPr/>
        </p:nvSpPr>
        <p:spPr>
          <a:xfrm>
            <a:off x="4303713" y="4816475"/>
            <a:ext cx="1587" cy="4857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8" name="Line 86"/>
          <p:cNvSpPr/>
          <p:nvPr/>
        </p:nvSpPr>
        <p:spPr>
          <a:xfrm>
            <a:off x="5281613" y="4816475"/>
            <a:ext cx="1587" cy="73025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9" name="Line 87"/>
          <p:cNvSpPr/>
          <p:nvPr/>
        </p:nvSpPr>
        <p:spPr>
          <a:xfrm>
            <a:off x="6291263" y="4816475"/>
            <a:ext cx="1587" cy="9779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0" name="Line 88"/>
          <p:cNvSpPr/>
          <p:nvPr/>
        </p:nvSpPr>
        <p:spPr>
          <a:xfrm>
            <a:off x="7275513" y="4816475"/>
            <a:ext cx="1587" cy="1220788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1" name="Line 89"/>
          <p:cNvSpPr/>
          <p:nvPr/>
        </p:nvSpPr>
        <p:spPr>
          <a:xfrm>
            <a:off x="8285163" y="4816475"/>
            <a:ext cx="1587" cy="1465263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2" name="Line 90"/>
          <p:cNvSpPr/>
          <p:nvPr/>
        </p:nvSpPr>
        <p:spPr>
          <a:xfrm flipV="1">
            <a:off x="3914775" y="3248025"/>
            <a:ext cx="1588" cy="2063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3" name="Freeform 91"/>
          <p:cNvSpPr/>
          <p:nvPr/>
        </p:nvSpPr>
        <p:spPr>
          <a:xfrm>
            <a:off x="3873500" y="3205163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7" y="22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5" y="5"/>
                </a:lnTo>
                <a:lnTo>
                  <a:pt x="40" y="3"/>
                </a:lnTo>
                <a:lnTo>
                  <a:pt x="38" y="2"/>
                </a:lnTo>
                <a:lnTo>
                  <a:pt x="35" y="1"/>
                </a:lnTo>
                <a:lnTo>
                  <a:pt x="32" y="1"/>
                </a:lnTo>
                <a:lnTo>
                  <a:pt x="29" y="0"/>
                </a:lnTo>
                <a:lnTo>
                  <a:pt x="26" y="1"/>
                </a:lnTo>
                <a:lnTo>
                  <a:pt x="23" y="1"/>
                </a:lnTo>
                <a:lnTo>
                  <a:pt x="21" y="2"/>
                </a:lnTo>
                <a:lnTo>
                  <a:pt x="18" y="3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3" y="19"/>
                </a:lnTo>
                <a:lnTo>
                  <a:pt x="2" y="22"/>
                </a:lnTo>
                <a:lnTo>
                  <a:pt x="1" y="24"/>
                </a:lnTo>
                <a:lnTo>
                  <a:pt x="1" y="27"/>
                </a:lnTo>
                <a:lnTo>
                  <a:pt x="0" y="30"/>
                </a:lnTo>
                <a:lnTo>
                  <a:pt x="1" y="34"/>
                </a:lnTo>
                <a:lnTo>
                  <a:pt x="1" y="37"/>
                </a:lnTo>
                <a:lnTo>
                  <a:pt x="2" y="40"/>
                </a:lnTo>
                <a:lnTo>
                  <a:pt x="3" y="42"/>
                </a:lnTo>
                <a:lnTo>
                  <a:pt x="5" y="47"/>
                </a:lnTo>
                <a:lnTo>
                  <a:pt x="9" y="53"/>
                </a:lnTo>
                <a:lnTo>
                  <a:pt x="13" y="56"/>
                </a:lnTo>
                <a:lnTo>
                  <a:pt x="18" y="59"/>
                </a:lnTo>
                <a:lnTo>
                  <a:pt x="21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60"/>
                </a:lnTo>
                <a:lnTo>
                  <a:pt x="40" y="59"/>
                </a:lnTo>
                <a:lnTo>
                  <a:pt x="45" y="56"/>
                </a:lnTo>
                <a:lnTo>
                  <a:pt x="50" y="53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4" name="Line 92"/>
          <p:cNvSpPr/>
          <p:nvPr/>
        </p:nvSpPr>
        <p:spPr>
          <a:xfrm flipV="1">
            <a:off x="4032250" y="3005138"/>
            <a:ext cx="1588" cy="4492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5" name="Freeform 93"/>
          <p:cNvSpPr/>
          <p:nvPr/>
        </p:nvSpPr>
        <p:spPr>
          <a:xfrm>
            <a:off x="3990975" y="2962275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6" y="21"/>
                </a:lnTo>
                <a:lnTo>
                  <a:pt x="56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9" y="52"/>
                </a:lnTo>
                <a:lnTo>
                  <a:pt x="13" y="56"/>
                </a:lnTo>
                <a:lnTo>
                  <a:pt x="18" y="59"/>
                </a:lnTo>
                <a:lnTo>
                  <a:pt x="20" y="59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59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3" y="47"/>
                </a:lnTo>
                <a:lnTo>
                  <a:pt x="56" y="42"/>
                </a:lnTo>
                <a:lnTo>
                  <a:pt x="56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" name="Line 94"/>
          <p:cNvSpPr/>
          <p:nvPr/>
        </p:nvSpPr>
        <p:spPr>
          <a:xfrm flipV="1">
            <a:off x="4148138" y="2755900"/>
            <a:ext cx="1587" cy="6985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" name="Freeform 95"/>
          <p:cNvSpPr/>
          <p:nvPr/>
        </p:nvSpPr>
        <p:spPr>
          <a:xfrm>
            <a:off x="4108450" y="2755900"/>
            <a:ext cx="90488" cy="95250"/>
          </a:xfrm>
          <a:custGeom>
            <a:avLst/>
            <a:gdLst>
              <a:gd name="txL" fmla="*/ 0 w 57"/>
              <a:gd name="txT" fmla="*/ 0 h 60"/>
              <a:gd name="txR" fmla="*/ 57 w 57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0">
                <a:moveTo>
                  <a:pt x="57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2" y="12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7" y="2"/>
                </a:lnTo>
                <a:lnTo>
                  <a:pt x="12" y="5"/>
                </a:lnTo>
                <a:lnTo>
                  <a:pt x="8" y="8"/>
                </a:lnTo>
                <a:lnTo>
                  <a:pt x="5" y="12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5" y="47"/>
                </a:lnTo>
                <a:lnTo>
                  <a:pt x="8" y="52"/>
                </a:lnTo>
                <a:lnTo>
                  <a:pt x="12" y="55"/>
                </a:lnTo>
                <a:lnTo>
                  <a:pt x="17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4" y="60"/>
                </a:lnTo>
                <a:lnTo>
                  <a:pt x="37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2" y="47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7" y="32"/>
                </a:lnTo>
                <a:lnTo>
                  <a:pt x="57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8" name="Line 96"/>
          <p:cNvSpPr/>
          <p:nvPr/>
        </p:nvSpPr>
        <p:spPr>
          <a:xfrm flipV="1">
            <a:off x="4271963" y="2554288"/>
            <a:ext cx="1587" cy="9413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9" name="Freeform 97"/>
          <p:cNvSpPr/>
          <p:nvPr/>
        </p:nvSpPr>
        <p:spPr>
          <a:xfrm>
            <a:off x="4232275" y="2511425"/>
            <a:ext cx="90488" cy="96838"/>
          </a:xfrm>
          <a:custGeom>
            <a:avLst/>
            <a:gdLst>
              <a:gd name="txL" fmla="*/ 0 w 57"/>
              <a:gd name="txT" fmla="*/ 0 h 61"/>
              <a:gd name="txR" fmla="*/ 57 w 57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1">
                <a:moveTo>
                  <a:pt x="57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2"/>
                </a:lnTo>
                <a:lnTo>
                  <a:pt x="55" y="19"/>
                </a:lnTo>
                <a:lnTo>
                  <a:pt x="52" y="13"/>
                </a:lnTo>
                <a:lnTo>
                  <a:pt x="49" y="9"/>
                </a:lnTo>
                <a:lnTo>
                  <a:pt x="45" y="5"/>
                </a:lnTo>
                <a:lnTo>
                  <a:pt x="40" y="3"/>
                </a:lnTo>
                <a:lnTo>
                  <a:pt x="37" y="2"/>
                </a:lnTo>
                <a:lnTo>
                  <a:pt x="34" y="1"/>
                </a:lnTo>
                <a:lnTo>
                  <a:pt x="31" y="1"/>
                </a:lnTo>
                <a:lnTo>
                  <a:pt x="29" y="0"/>
                </a:lnTo>
                <a:lnTo>
                  <a:pt x="26" y="1"/>
                </a:lnTo>
                <a:lnTo>
                  <a:pt x="23" y="1"/>
                </a:lnTo>
                <a:lnTo>
                  <a:pt x="20" y="2"/>
                </a:lnTo>
                <a:lnTo>
                  <a:pt x="17" y="3"/>
                </a:lnTo>
                <a:lnTo>
                  <a:pt x="12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3"/>
                </a:lnTo>
                <a:lnTo>
                  <a:pt x="12" y="56"/>
                </a:lnTo>
                <a:lnTo>
                  <a:pt x="17" y="59"/>
                </a:lnTo>
                <a:lnTo>
                  <a:pt x="20" y="60"/>
                </a:lnTo>
                <a:lnTo>
                  <a:pt x="23" y="61"/>
                </a:lnTo>
                <a:lnTo>
                  <a:pt x="26" y="61"/>
                </a:lnTo>
                <a:lnTo>
                  <a:pt x="29" y="61"/>
                </a:lnTo>
                <a:lnTo>
                  <a:pt x="31" y="61"/>
                </a:lnTo>
                <a:lnTo>
                  <a:pt x="34" y="61"/>
                </a:lnTo>
                <a:lnTo>
                  <a:pt x="37" y="60"/>
                </a:lnTo>
                <a:lnTo>
                  <a:pt x="40" y="59"/>
                </a:lnTo>
                <a:lnTo>
                  <a:pt x="45" y="56"/>
                </a:lnTo>
                <a:lnTo>
                  <a:pt x="49" y="53"/>
                </a:lnTo>
                <a:lnTo>
                  <a:pt x="52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7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0" name="Line 98"/>
          <p:cNvSpPr/>
          <p:nvPr/>
        </p:nvSpPr>
        <p:spPr>
          <a:xfrm flipV="1">
            <a:off x="4389438" y="2311400"/>
            <a:ext cx="1587" cy="11842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1" name="Freeform 99"/>
          <p:cNvSpPr/>
          <p:nvPr/>
        </p:nvSpPr>
        <p:spPr>
          <a:xfrm>
            <a:off x="4348163" y="2268538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7" y="21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1" y="1"/>
                </a:lnTo>
                <a:lnTo>
                  <a:pt x="18" y="2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3" y="19"/>
                </a:lnTo>
                <a:lnTo>
                  <a:pt x="2" y="21"/>
                </a:lnTo>
                <a:lnTo>
                  <a:pt x="1" y="24"/>
                </a:lnTo>
                <a:lnTo>
                  <a:pt x="1" y="27"/>
                </a:lnTo>
                <a:lnTo>
                  <a:pt x="0" y="30"/>
                </a:lnTo>
                <a:lnTo>
                  <a:pt x="1" y="34"/>
                </a:lnTo>
                <a:lnTo>
                  <a:pt x="1" y="37"/>
                </a:lnTo>
                <a:lnTo>
                  <a:pt x="2" y="40"/>
                </a:lnTo>
                <a:lnTo>
                  <a:pt x="3" y="42"/>
                </a:lnTo>
                <a:lnTo>
                  <a:pt x="5" y="47"/>
                </a:lnTo>
                <a:lnTo>
                  <a:pt x="9" y="52"/>
                </a:lnTo>
                <a:lnTo>
                  <a:pt x="13" y="56"/>
                </a:lnTo>
                <a:lnTo>
                  <a:pt x="18" y="59"/>
                </a:lnTo>
                <a:lnTo>
                  <a:pt x="21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60"/>
                </a:lnTo>
                <a:lnTo>
                  <a:pt x="40" y="59"/>
                </a:lnTo>
                <a:lnTo>
                  <a:pt x="45" y="56"/>
                </a:lnTo>
                <a:lnTo>
                  <a:pt x="50" y="52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2" name="Line 100"/>
          <p:cNvSpPr/>
          <p:nvPr/>
        </p:nvSpPr>
        <p:spPr>
          <a:xfrm flipV="1">
            <a:off x="4506913" y="2068513"/>
            <a:ext cx="1587" cy="14271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3" name="Freeform 101"/>
          <p:cNvSpPr/>
          <p:nvPr/>
        </p:nvSpPr>
        <p:spPr>
          <a:xfrm>
            <a:off x="4465638" y="202565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1"/>
                </a:moveTo>
                <a:lnTo>
                  <a:pt x="58" y="27"/>
                </a:lnTo>
                <a:lnTo>
                  <a:pt x="57" y="24"/>
                </a:lnTo>
                <a:lnTo>
                  <a:pt x="56" y="21"/>
                </a:lnTo>
                <a:lnTo>
                  <a:pt x="56" y="19"/>
                </a:lnTo>
                <a:lnTo>
                  <a:pt x="53" y="14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4"/>
                </a:lnTo>
                <a:lnTo>
                  <a:pt x="2" y="19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1"/>
                </a:lnTo>
                <a:lnTo>
                  <a:pt x="0" y="34"/>
                </a:lnTo>
                <a:lnTo>
                  <a:pt x="1" y="37"/>
                </a:lnTo>
                <a:lnTo>
                  <a:pt x="1" y="39"/>
                </a:lnTo>
                <a:lnTo>
                  <a:pt x="2" y="42"/>
                </a:lnTo>
                <a:lnTo>
                  <a:pt x="5" y="48"/>
                </a:lnTo>
                <a:lnTo>
                  <a:pt x="9" y="52"/>
                </a:lnTo>
                <a:lnTo>
                  <a:pt x="13" y="56"/>
                </a:lnTo>
                <a:lnTo>
                  <a:pt x="18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1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0" y="58"/>
                </a:lnTo>
                <a:lnTo>
                  <a:pt x="45" y="56"/>
                </a:lnTo>
                <a:lnTo>
                  <a:pt x="49" y="52"/>
                </a:lnTo>
                <a:lnTo>
                  <a:pt x="53" y="48"/>
                </a:lnTo>
                <a:lnTo>
                  <a:pt x="56" y="42"/>
                </a:lnTo>
                <a:lnTo>
                  <a:pt x="56" y="39"/>
                </a:lnTo>
                <a:lnTo>
                  <a:pt x="57" y="37"/>
                </a:lnTo>
                <a:lnTo>
                  <a:pt x="58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4" name="Line 102"/>
          <p:cNvSpPr/>
          <p:nvPr/>
        </p:nvSpPr>
        <p:spPr>
          <a:xfrm flipV="1">
            <a:off x="4629150" y="1824038"/>
            <a:ext cx="1588" cy="16716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5" name="Freeform 103"/>
          <p:cNvSpPr/>
          <p:nvPr/>
        </p:nvSpPr>
        <p:spPr>
          <a:xfrm>
            <a:off x="4587875" y="1782763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31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3" y="13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8" y="8"/>
                </a:lnTo>
                <a:lnTo>
                  <a:pt x="5" y="13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1"/>
                </a:lnTo>
                <a:lnTo>
                  <a:pt x="0" y="33"/>
                </a:lnTo>
                <a:lnTo>
                  <a:pt x="1" y="36"/>
                </a:lnTo>
                <a:lnTo>
                  <a:pt x="1" y="39"/>
                </a:lnTo>
                <a:lnTo>
                  <a:pt x="2" y="42"/>
                </a:lnTo>
                <a:lnTo>
                  <a:pt x="5" y="48"/>
                </a:lnTo>
                <a:lnTo>
                  <a:pt x="8" y="52"/>
                </a:lnTo>
                <a:lnTo>
                  <a:pt x="13" y="55"/>
                </a:lnTo>
                <a:lnTo>
                  <a:pt x="18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5" y="60"/>
                </a:lnTo>
                <a:lnTo>
                  <a:pt x="37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3" y="48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7" y="33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6" name="Line 104"/>
          <p:cNvSpPr/>
          <p:nvPr/>
        </p:nvSpPr>
        <p:spPr>
          <a:xfrm flipV="1">
            <a:off x="4745038" y="1576388"/>
            <a:ext cx="1587" cy="19192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" name="Freeform 105"/>
          <p:cNvSpPr/>
          <p:nvPr/>
        </p:nvSpPr>
        <p:spPr>
          <a:xfrm>
            <a:off x="4705350" y="1533525"/>
            <a:ext cx="90488" cy="96838"/>
          </a:xfrm>
          <a:custGeom>
            <a:avLst/>
            <a:gdLst>
              <a:gd name="txL" fmla="*/ 0 w 57"/>
              <a:gd name="txT" fmla="*/ 0 h 61"/>
              <a:gd name="txR" fmla="*/ 57 w 57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1">
                <a:moveTo>
                  <a:pt x="57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9"/>
                </a:lnTo>
                <a:lnTo>
                  <a:pt x="52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1"/>
                </a:lnTo>
                <a:lnTo>
                  <a:pt x="31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7" y="2"/>
                </a:lnTo>
                <a:lnTo>
                  <a:pt x="12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2"/>
                </a:lnTo>
                <a:lnTo>
                  <a:pt x="12" y="56"/>
                </a:lnTo>
                <a:lnTo>
                  <a:pt x="17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1" y="61"/>
                </a:lnTo>
                <a:lnTo>
                  <a:pt x="34" y="60"/>
                </a:lnTo>
                <a:lnTo>
                  <a:pt x="37" y="60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2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7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8" name="Line 106"/>
          <p:cNvSpPr/>
          <p:nvPr/>
        </p:nvSpPr>
        <p:spPr>
          <a:xfrm flipV="1">
            <a:off x="4894263" y="3289300"/>
            <a:ext cx="1587" cy="2063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9" name="Freeform 107"/>
          <p:cNvSpPr/>
          <p:nvPr/>
        </p:nvSpPr>
        <p:spPr>
          <a:xfrm>
            <a:off x="4854575" y="3246438"/>
            <a:ext cx="90488" cy="96837"/>
          </a:xfrm>
          <a:custGeom>
            <a:avLst/>
            <a:gdLst>
              <a:gd name="txL" fmla="*/ 0 w 57"/>
              <a:gd name="txT" fmla="*/ 0 h 61"/>
              <a:gd name="txR" fmla="*/ 57 w 57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1">
                <a:moveTo>
                  <a:pt x="57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2"/>
                </a:lnTo>
                <a:lnTo>
                  <a:pt x="55" y="19"/>
                </a:lnTo>
                <a:lnTo>
                  <a:pt x="52" y="13"/>
                </a:lnTo>
                <a:lnTo>
                  <a:pt x="49" y="9"/>
                </a:lnTo>
                <a:lnTo>
                  <a:pt x="45" y="5"/>
                </a:lnTo>
                <a:lnTo>
                  <a:pt x="40" y="3"/>
                </a:lnTo>
                <a:lnTo>
                  <a:pt x="37" y="2"/>
                </a:lnTo>
                <a:lnTo>
                  <a:pt x="34" y="1"/>
                </a:lnTo>
                <a:lnTo>
                  <a:pt x="31" y="1"/>
                </a:lnTo>
                <a:lnTo>
                  <a:pt x="29" y="0"/>
                </a:lnTo>
                <a:lnTo>
                  <a:pt x="26" y="1"/>
                </a:lnTo>
                <a:lnTo>
                  <a:pt x="23" y="1"/>
                </a:lnTo>
                <a:lnTo>
                  <a:pt x="20" y="2"/>
                </a:lnTo>
                <a:lnTo>
                  <a:pt x="17" y="3"/>
                </a:lnTo>
                <a:lnTo>
                  <a:pt x="12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2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3"/>
                </a:lnTo>
                <a:lnTo>
                  <a:pt x="12" y="56"/>
                </a:lnTo>
                <a:lnTo>
                  <a:pt x="17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1" y="61"/>
                </a:lnTo>
                <a:lnTo>
                  <a:pt x="34" y="60"/>
                </a:lnTo>
                <a:lnTo>
                  <a:pt x="37" y="60"/>
                </a:lnTo>
                <a:lnTo>
                  <a:pt x="40" y="59"/>
                </a:lnTo>
                <a:lnTo>
                  <a:pt x="45" y="56"/>
                </a:lnTo>
                <a:lnTo>
                  <a:pt x="49" y="53"/>
                </a:lnTo>
                <a:lnTo>
                  <a:pt x="52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7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0" name="Line 108"/>
          <p:cNvSpPr/>
          <p:nvPr/>
        </p:nvSpPr>
        <p:spPr>
          <a:xfrm flipV="1">
            <a:off x="5016500" y="3046413"/>
            <a:ext cx="1588" cy="4492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1" name="Freeform 109"/>
          <p:cNvSpPr/>
          <p:nvPr/>
        </p:nvSpPr>
        <p:spPr>
          <a:xfrm>
            <a:off x="4976813" y="3003550"/>
            <a:ext cx="90487" cy="96838"/>
          </a:xfrm>
          <a:custGeom>
            <a:avLst/>
            <a:gdLst>
              <a:gd name="txL" fmla="*/ 0 w 57"/>
              <a:gd name="txT" fmla="*/ 0 h 61"/>
              <a:gd name="txR" fmla="*/ 57 w 57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1">
                <a:moveTo>
                  <a:pt x="57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9"/>
                </a:lnTo>
                <a:lnTo>
                  <a:pt x="52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1"/>
                </a:lnTo>
                <a:lnTo>
                  <a:pt x="31" y="0"/>
                </a:lnTo>
                <a:lnTo>
                  <a:pt x="28" y="0"/>
                </a:lnTo>
                <a:lnTo>
                  <a:pt x="25" y="0"/>
                </a:lnTo>
                <a:lnTo>
                  <a:pt x="23" y="1"/>
                </a:lnTo>
                <a:lnTo>
                  <a:pt x="20" y="1"/>
                </a:lnTo>
                <a:lnTo>
                  <a:pt x="17" y="2"/>
                </a:lnTo>
                <a:lnTo>
                  <a:pt x="12" y="5"/>
                </a:lnTo>
                <a:lnTo>
                  <a:pt x="8" y="9"/>
                </a:lnTo>
                <a:lnTo>
                  <a:pt x="4" y="13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4" y="47"/>
                </a:lnTo>
                <a:lnTo>
                  <a:pt x="8" y="52"/>
                </a:lnTo>
                <a:lnTo>
                  <a:pt x="12" y="56"/>
                </a:lnTo>
                <a:lnTo>
                  <a:pt x="17" y="59"/>
                </a:lnTo>
                <a:lnTo>
                  <a:pt x="20" y="59"/>
                </a:lnTo>
                <a:lnTo>
                  <a:pt x="23" y="60"/>
                </a:lnTo>
                <a:lnTo>
                  <a:pt x="25" y="61"/>
                </a:lnTo>
                <a:lnTo>
                  <a:pt x="28" y="61"/>
                </a:lnTo>
                <a:lnTo>
                  <a:pt x="31" y="61"/>
                </a:lnTo>
                <a:lnTo>
                  <a:pt x="34" y="60"/>
                </a:lnTo>
                <a:lnTo>
                  <a:pt x="37" y="59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2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7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2" name="Line 110"/>
          <p:cNvSpPr/>
          <p:nvPr/>
        </p:nvSpPr>
        <p:spPr>
          <a:xfrm flipV="1">
            <a:off x="5133975" y="2797175"/>
            <a:ext cx="1588" cy="6985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3" name="Freeform 111"/>
          <p:cNvSpPr/>
          <p:nvPr/>
        </p:nvSpPr>
        <p:spPr>
          <a:xfrm>
            <a:off x="5092700" y="2755900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7" y="21"/>
                </a:lnTo>
                <a:lnTo>
                  <a:pt x="56" y="18"/>
                </a:lnTo>
                <a:lnTo>
                  <a:pt x="53" y="12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1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2"/>
                </a:lnTo>
                <a:lnTo>
                  <a:pt x="3" y="18"/>
                </a:lnTo>
                <a:lnTo>
                  <a:pt x="2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5" y="47"/>
                </a:lnTo>
                <a:lnTo>
                  <a:pt x="9" y="52"/>
                </a:lnTo>
                <a:lnTo>
                  <a:pt x="13" y="55"/>
                </a:lnTo>
                <a:lnTo>
                  <a:pt x="18" y="58"/>
                </a:lnTo>
                <a:lnTo>
                  <a:pt x="21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3" y="47"/>
                </a:lnTo>
                <a:lnTo>
                  <a:pt x="56" y="42"/>
                </a:lnTo>
                <a:lnTo>
                  <a:pt x="57" y="39"/>
                </a:lnTo>
                <a:lnTo>
                  <a:pt x="57" y="36"/>
                </a:lnTo>
                <a:lnTo>
                  <a:pt x="58" y="32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4" name="Line 112"/>
          <p:cNvSpPr/>
          <p:nvPr/>
        </p:nvSpPr>
        <p:spPr>
          <a:xfrm flipV="1">
            <a:off x="5251450" y="2554288"/>
            <a:ext cx="1588" cy="9413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5" name="Freeform 113"/>
          <p:cNvSpPr/>
          <p:nvPr/>
        </p:nvSpPr>
        <p:spPr>
          <a:xfrm>
            <a:off x="5210175" y="2511425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2"/>
                </a:lnTo>
                <a:lnTo>
                  <a:pt x="55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3"/>
                </a:lnTo>
                <a:lnTo>
                  <a:pt x="37" y="2"/>
                </a:lnTo>
                <a:lnTo>
                  <a:pt x="35" y="1"/>
                </a:lnTo>
                <a:lnTo>
                  <a:pt x="32" y="1"/>
                </a:lnTo>
                <a:lnTo>
                  <a:pt x="29" y="0"/>
                </a:lnTo>
                <a:lnTo>
                  <a:pt x="26" y="1"/>
                </a:lnTo>
                <a:lnTo>
                  <a:pt x="23" y="1"/>
                </a:lnTo>
                <a:lnTo>
                  <a:pt x="20" y="2"/>
                </a:lnTo>
                <a:lnTo>
                  <a:pt x="18" y="3"/>
                </a:lnTo>
                <a:lnTo>
                  <a:pt x="13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2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3"/>
                </a:lnTo>
                <a:lnTo>
                  <a:pt x="13" y="56"/>
                </a:lnTo>
                <a:lnTo>
                  <a:pt x="18" y="59"/>
                </a:lnTo>
                <a:lnTo>
                  <a:pt x="20" y="60"/>
                </a:lnTo>
                <a:lnTo>
                  <a:pt x="23" y="61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1"/>
                </a:lnTo>
                <a:lnTo>
                  <a:pt x="37" y="60"/>
                </a:lnTo>
                <a:lnTo>
                  <a:pt x="40" y="59"/>
                </a:lnTo>
                <a:lnTo>
                  <a:pt x="45" y="56"/>
                </a:lnTo>
                <a:lnTo>
                  <a:pt x="49" y="53"/>
                </a:lnTo>
                <a:lnTo>
                  <a:pt x="53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6" name="Line 114"/>
          <p:cNvSpPr/>
          <p:nvPr/>
        </p:nvSpPr>
        <p:spPr>
          <a:xfrm flipV="1">
            <a:off x="5373688" y="2311400"/>
            <a:ext cx="1587" cy="11842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" name="Freeform 115"/>
          <p:cNvSpPr/>
          <p:nvPr/>
        </p:nvSpPr>
        <p:spPr>
          <a:xfrm>
            <a:off x="5332413" y="2268538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2"/>
                </a:lnTo>
                <a:lnTo>
                  <a:pt x="13" y="56"/>
                </a:lnTo>
                <a:lnTo>
                  <a:pt x="18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7" y="60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3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" name="Line 116"/>
          <p:cNvSpPr/>
          <p:nvPr/>
        </p:nvSpPr>
        <p:spPr>
          <a:xfrm flipV="1">
            <a:off x="5491163" y="2068513"/>
            <a:ext cx="1587" cy="14271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" name="Freeform 117"/>
          <p:cNvSpPr/>
          <p:nvPr/>
        </p:nvSpPr>
        <p:spPr>
          <a:xfrm>
            <a:off x="5449888" y="202565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1"/>
                </a:moveTo>
                <a:lnTo>
                  <a:pt x="58" y="27"/>
                </a:lnTo>
                <a:lnTo>
                  <a:pt x="58" y="24"/>
                </a:lnTo>
                <a:lnTo>
                  <a:pt x="57" y="21"/>
                </a:lnTo>
                <a:lnTo>
                  <a:pt x="56" y="19"/>
                </a:lnTo>
                <a:lnTo>
                  <a:pt x="53" y="14"/>
                </a:lnTo>
                <a:lnTo>
                  <a:pt x="50" y="8"/>
                </a:lnTo>
                <a:lnTo>
                  <a:pt x="46" y="5"/>
                </a:lnTo>
                <a:lnTo>
                  <a:pt x="41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4" y="0"/>
                </a:lnTo>
                <a:lnTo>
                  <a:pt x="21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4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1"/>
                </a:lnTo>
                <a:lnTo>
                  <a:pt x="0" y="34"/>
                </a:lnTo>
                <a:lnTo>
                  <a:pt x="0" y="37"/>
                </a:lnTo>
                <a:lnTo>
                  <a:pt x="1" y="39"/>
                </a:lnTo>
                <a:lnTo>
                  <a:pt x="2" y="42"/>
                </a:lnTo>
                <a:lnTo>
                  <a:pt x="5" y="48"/>
                </a:lnTo>
                <a:lnTo>
                  <a:pt x="9" y="52"/>
                </a:lnTo>
                <a:lnTo>
                  <a:pt x="13" y="56"/>
                </a:lnTo>
                <a:lnTo>
                  <a:pt x="18" y="58"/>
                </a:lnTo>
                <a:lnTo>
                  <a:pt x="21" y="59"/>
                </a:lnTo>
                <a:lnTo>
                  <a:pt x="24" y="60"/>
                </a:lnTo>
                <a:lnTo>
                  <a:pt x="26" y="60"/>
                </a:lnTo>
                <a:lnTo>
                  <a:pt x="29" y="61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1" y="58"/>
                </a:lnTo>
                <a:lnTo>
                  <a:pt x="46" y="56"/>
                </a:lnTo>
                <a:lnTo>
                  <a:pt x="50" y="52"/>
                </a:lnTo>
                <a:lnTo>
                  <a:pt x="53" y="48"/>
                </a:lnTo>
                <a:lnTo>
                  <a:pt x="56" y="42"/>
                </a:lnTo>
                <a:lnTo>
                  <a:pt x="57" y="39"/>
                </a:lnTo>
                <a:lnTo>
                  <a:pt x="58" y="37"/>
                </a:lnTo>
                <a:lnTo>
                  <a:pt x="58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" name="Line 118"/>
          <p:cNvSpPr/>
          <p:nvPr/>
        </p:nvSpPr>
        <p:spPr>
          <a:xfrm flipV="1">
            <a:off x="5608638" y="1824038"/>
            <a:ext cx="1587" cy="16716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" name="Freeform 119"/>
          <p:cNvSpPr/>
          <p:nvPr/>
        </p:nvSpPr>
        <p:spPr>
          <a:xfrm>
            <a:off x="5567363" y="1782763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31"/>
                </a:moveTo>
                <a:lnTo>
                  <a:pt x="58" y="27"/>
                </a:lnTo>
                <a:lnTo>
                  <a:pt x="57" y="24"/>
                </a:lnTo>
                <a:lnTo>
                  <a:pt x="57" y="21"/>
                </a:lnTo>
                <a:lnTo>
                  <a:pt x="56" y="18"/>
                </a:lnTo>
                <a:lnTo>
                  <a:pt x="53" y="13"/>
                </a:lnTo>
                <a:lnTo>
                  <a:pt x="50" y="8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1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3"/>
                </a:lnTo>
                <a:lnTo>
                  <a:pt x="3" y="18"/>
                </a:lnTo>
                <a:lnTo>
                  <a:pt x="2" y="21"/>
                </a:lnTo>
                <a:lnTo>
                  <a:pt x="1" y="24"/>
                </a:lnTo>
                <a:lnTo>
                  <a:pt x="0" y="27"/>
                </a:lnTo>
                <a:lnTo>
                  <a:pt x="0" y="31"/>
                </a:lnTo>
                <a:lnTo>
                  <a:pt x="0" y="33"/>
                </a:lnTo>
                <a:lnTo>
                  <a:pt x="1" y="36"/>
                </a:lnTo>
                <a:lnTo>
                  <a:pt x="2" y="39"/>
                </a:lnTo>
                <a:lnTo>
                  <a:pt x="3" y="42"/>
                </a:lnTo>
                <a:lnTo>
                  <a:pt x="5" y="48"/>
                </a:lnTo>
                <a:lnTo>
                  <a:pt x="9" y="52"/>
                </a:lnTo>
                <a:lnTo>
                  <a:pt x="13" y="55"/>
                </a:lnTo>
                <a:lnTo>
                  <a:pt x="18" y="58"/>
                </a:lnTo>
                <a:lnTo>
                  <a:pt x="21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0" y="58"/>
                </a:lnTo>
                <a:lnTo>
                  <a:pt x="45" y="55"/>
                </a:lnTo>
                <a:lnTo>
                  <a:pt x="50" y="52"/>
                </a:lnTo>
                <a:lnTo>
                  <a:pt x="53" y="48"/>
                </a:lnTo>
                <a:lnTo>
                  <a:pt x="56" y="42"/>
                </a:lnTo>
                <a:lnTo>
                  <a:pt x="57" y="39"/>
                </a:lnTo>
                <a:lnTo>
                  <a:pt x="57" y="36"/>
                </a:lnTo>
                <a:lnTo>
                  <a:pt x="58" y="33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" name="Line 120"/>
          <p:cNvSpPr/>
          <p:nvPr/>
        </p:nvSpPr>
        <p:spPr>
          <a:xfrm flipV="1">
            <a:off x="5730875" y="1576388"/>
            <a:ext cx="1588" cy="19192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3" name="Freeform 121"/>
          <p:cNvSpPr/>
          <p:nvPr/>
        </p:nvSpPr>
        <p:spPr>
          <a:xfrm>
            <a:off x="5689600" y="1533525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7" y="21"/>
                </a:lnTo>
                <a:lnTo>
                  <a:pt x="56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9" y="52"/>
                </a:lnTo>
                <a:lnTo>
                  <a:pt x="13" y="56"/>
                </a:lnTo>
                <a:lnTo>
                  <a:pt x="18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60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4" name="Line 122"/>
          <p:cNvSpPr/>
          <p:nvPr/>
        </p:nvSpPr>
        <p:spPr>
          <a:xfrm flipV="1">
            <a:off x="5878513" y="3289300"/>
            <a:ext cx="1587" cy="2063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5" name="Freeform 123"/>
          <p:cNvSpPr/>
          <p:nvPr/>
        </p:nvSpPr>
        <p:spPr>
          <a:xfrm>
            <a:off x="5837238" y="3246438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6" y="22"/>
                </a:lnTo>
                <a:lnTo>
                  <a:pt x="56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3"/>
                </a:lnTo>
                <a:lnTo>
                  <a:pt x="38" y="2"/>
                </a:lnTo>
                <a:lnTo>
                  <a:pt x="35" y="1"/>
                </a:lnTo>
                <a:lnTo>
                  <a:pt x="32" y="1"/>
                </a:lnTo>
                <a:lnTo>
                  <a:pt x="29" y="0"/>
                </a:lnTo>
                <a:lnTo>
                  <a:pt x="26" y="1"/>
                </a:lnTo>
                <a:lnTo>
                  <a:pt x="23" y="1"/>
                </a:lnTo>
                <a:lnTo>
                  <a:pt x="20" y="2"/>
                </a:lnTo>
                <a:lnTo>
                  <a:pt x="18" y="3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2" y="19"/>
                </a:lnTo>
                <a:lnTo>
                  <a:pt x="1" y="22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9" y="53"/>
                </a:lnTo>
                <a:lnTo>
                  <a:pt x="13" y="56"/>
                </a:lnTo>
                <a:lnTo>
                  <a:pt x="18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60"/>
                </a:lnTo>
                <a:lnTo>
                  <a:pt x="40" y="59"/>
                </a:lnTo>
                <a:lnTo>
                  <a:pt x="45" y="56"/>
                </a:lnTo>
                <a:lnTo>
                  <a:pt x="49" y="53"/>
                </a:lnTo>
                <a:lnTo>
                  <a:pt x="53" y="47"/>
                </a:lnTo>
                <a:lnTo>
                  <a:pt x="56" y="42"/>
                </a:lnTo>
                <a:lnTo>
                  <a:pt x="56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" name="Line 124"/>
          <p:cNvSpPr/>
          <p:nvPr/>
        </p:nvSpPr>
        <p:spPr>
          <a:xfrm flipV="1">
            <a:off x="5995988" y="3046413"/>
            <a:ext cx="1587" cy="4492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" name="Freeform 125"/>
          <p:cNvSpPr/>
          <p:nvPr/>
        </p:nvSpPr>
        <p:spPr>
          <a:xfrm>
            <a:off x="5954713" y="300355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7" y="2"/>
                </a:lnTo>
                <a:lnTo>
                  <a:pt x="13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2"/>
                </a:lnTo>
                <a:lnTo>
                  <a:pt x="13" y="56"/>
                </a:lnTo>
                <a:lnTo>
                  <a:pt x="17" y="59"/>
                </a:lnTo>
                <a:lnTo>
                  <a:pt x="20" y="59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4" y="60"/>
                </a:lnTo>
                <a:lnTo>
                  <a:pt x="37" y="59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3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7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" name="Line 126"/>
          <p:cNvSpPr/>
          <p:nvPr/>
        </p:nvSpPr>
        <p:spPr>
          <a:xfrm flipV="1">
            <a:off x="6113463" y="2797175"/>
            <a:ext cx="1587" cy="6985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9" name="Freeform 127"/>
          <p:cNvSpPr/>
          <p:nvPr/>
        </p:nvSpPr>
        <p:spPr>
          <a:xfrm>
            <a:off x="6073775" y="2755900"/>
            <a:ext cx="90488" cy="95250"/>
          </a:xfrm>
          <a:custGeom>
            <a:avLst/>
            <a:gdLst>
              <a:gd name="txL" fmla="*/ 0 w 57"/>
              <a:gd name="txT" fmla="*/ 0 h 60"/>
              <a:gd name="txR" fmla="*/ 57 w 57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0">
                <a:moveTo>
                  <a:pt x="57" y="30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2" y="12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1" y="0"/>
                </a:lnTo>
                <a:lnTo>
                  <a:pt x="28" y="0"/>
                </a:lnTo>
                <a:lnTo>
                  <a:pt x="25" y="0"/>
                </a:lnTo>
                <a:lnTo>
                  <a:pt x="23" y="0"/>
                </a:lnTo>
                <a:lnTo>
                  <a:pt x="20" y="1"/>
                </a:lnTo>
                <a:lnTo>
                  <a:pt x="17" y="2"/>
                </a:lnTo>
                <a:lnTo>
                  <a:pt x="12" y="5"/>
                </a:lnTo>
                <a:lnTo>
                  <a:pt x="8" y="8"/>
                </a:lnTo>
                <a:lnTo>
                  <a:pt x="4" y="12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4" y="47"/>
                </a:lnTo>
                <a:lnTo>
                  <a:pt x="8" y="52"/>
                </a:lnTo>
                <a:lnTo>
                  <a:pt x="12" y="55"/>
                </a:lnTo>
                <a:lnTo>
                  <a:pt x="17" y="58"/>
                </a:lnTo>
                <a:lnTo>
                  <a:pt x="20" y="59"/>
                </a:lnTo>
                <a:lnTo>
                  <a:pt x="23" y="60"/>
                </a:lnTo>
                <a:lnTo>
                  <a:pt x="25" y="60"/>
                </a:lnTo>
                <a:lnTo>
                  <a:pt x="28" y="60"/>
                </a:lnTo>
                <a:lnTo>
                  <a:pt x="31" y="60"/>
                </a:lnTo>
                <a:lnTo>
                  <a:pt x="34" y="60"/>
                </a:lnTo>
                <a:lnTo>
                  <a:pt x="37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2" y="47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7" y="32"/>
                </a:lnTo>
                <a:lnTo>
                  <a:pt x="57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" name="Line 128"/>
          <p:cNvSpPr/>
          <p:nvPr/>
        </p:nvSpPr>
        <p:spPr>
          <a:xfrm flipV="1">
            <a:off x="6235700" y="2554288"/>
            <a:ext cx="1588" cy="9413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1" name="Freeform 129"/>
          <p:cNvSpPr/>
          <p:nvPr/>
        </p:nvSpPr>
        <p:spPr>
          <a:xfrm>
            <a:off x="6194425" y="2511425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8" y="24"/>
                </a:lnTo>
                <a:lnTo>
                  <a:pt x="57" y="22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5" y="5"/>
                </a:lnTo>
                <a:lnTo>
                  <a:pt x="41" y="3"/>
                </a:lnTo>
                <a:lnTo>
                  <a:pt x="38" y="2"/>
                </a:lnTo>
                <a:lnTo>
                  <a:pt x="35" y="1"/>
                </a:lnTo>
                <a:lnTo>
                  <a:pt x="32" y="1"/>
                </a:lnTo>
                <a:lnTo>
                  <a:pt x="29" y="0"/>
                </a:lnTo>
                <a:lnTo>
                  <a:pt x="26" y="1"/>
                </a:lnTo>
                <a:lnTo>
                  <a:pt x="23" y="1"/>
                </a:lnTo>
                <a:lnTo>
                  <a:pt x="21" y="2"/>
                </a:lnTo>
                <a:lnTo>
                  <a:pt x="18" y="3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3" y="19"/>
                </a:lnTo>
                <a:lnTo>
                  <a:pt x="2" y="22"/>
                </a:lnTo>
                <a:lnTo>
                  <a:pt x="1" y="24"/>
                </a:lnTo>
                <a:lnTo>
                  <a:pt x="1" y="27"/>
                </a:lnTo>
                <a:lnTo>
                  <a:pt x="0" y="30"/>
                </a:lnTo>
                <a:lnTo>
                  <a:pt x="1" y="34"/>
                </a:lnTo>
                <a:lnTo>
                  <a:pt x="1" y="37"/>
                </a:lnTo>
                <a:lnTo>
                  <a:pt x="2" y="40"/>
                </a:lnTo>
                <a:lnTo>
                  <a:pt x="3" y="42"/>
                </a:lnTo>
                <a:lnTo>
                  <a:pt x="5" y="47"/>
                </a:lnTo>
                <a:lnTo>
                  <a:pt x="9" y="53"/>
                </a:lnTo>
                <a:lnTo>
                  <a:pt x="13" y="56"/>
                </a:lnTo>
                <a:lnTo>
                  <a:pt x="18" y="59"/>
                </a:lnTo>
                <a:lnTo>
                  <a:pt x="21" y="60"/>
                </a:lnTo>
                <a:lnTo>
                  <a:pt x="23" y="61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1"/>
                </a:lnTo>
                <a:lnTo>
                  <a:pt x="38" y="60"/>
                </a:lnTo>
                <a:lnTo>
                  <a:pt x="41" y="59"/>
                </a:lnTo>
                <a:lnTo>
                  <a:pt x="45" y="56"/>
                </a:lnTo>
                <a:lnTo>
                  <a:pt x="50" y="53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8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2" name="Line 130"/>
          <p:cNvSpPr/>
          <p:nvPr/>
        </p:nvSpPr>
        <p:spPr>
          <a:xfrm flipV="1">
            <a:off x="6353175" y="2311400"/>
            <a:ext cx="1588" cy="11842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3" name="Freeform 131"/>
          <p:cNvSpPr/>
          <p:nvPr/>
        </p:nvSpPr>
        <p:spPr>
          <a:xfrm>
            <a:off x="6311900" y="2268538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6" y="21"/>
                </a:lnTo>
                <a:lnTo>
                  <a:pt x="56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9" y="52"/>
                </a:lnTo>
                <a:lnTo>
                  <a:pt x="13" y="56"/>
                </a:lnTo>
                <a:lnTo>
                  <a:pt x="18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60"/>
                </a:lnTo>
                <a:lnTo>
                  <a:pt x="40" y="59"/>
                </a:lnTo>
                <a:lnTo>
                  <a:pt x="45" y="56"/>
                </a:lnTo>
                <a:lnTo>
                  <a:pt x="49" y="52"/>
                </a:lnTo>
                <a:lnTo>
                  <a:pt x="53" y="47"/>
                </a:lnTo>
                <a:lnTo>
                  <a:pt x="56" y="42"/>
                </a:lnTo>
                <a:lnTo>
                  <a:pt x="56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4" name="Line 132"/>
          <p:cNvSpPr/>
          <p:nvPr/>
        </p:nvSpPr>
        <p:spPr>
          <a:xfrm flipV="1">
            <a:off x="6470650" y="2068513"/>
            <a:ext cx="1588" cy="14271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5" name="Freeform 133"/>
          <p:cNvSpPr/>
          <p:nvPr/>
        </p:nvSpPr>
        <p:spPr>
          <a:xfrm>
            <a:off x="6429375" y="202565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1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9"/>
                </a:lnTo>
                <a:lnTo>
                  <a:pt x="53" y="14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7" y="2"/>
                </a:lnTo>
                <a:lnTo>
                  <a:pt x="13" y="5"/>
                </a:lnTo>
                <a:lnTo>
                  <a:pt x="8" y="8"/>
                </a:lnTo>
                <a:lnTo>
                  <a:pt x="5" y="14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1"/>
                </a:lnTo>
                <a:lnTo>
                  <a:pt x="0" y="34"/>
                </a:lnTo>
                <a:lnTo>
                  <a:pt x="0" y="37"/>
                </a:lnTo>
                <a:lnTo>
                  <a:pt x="1" y="39"/>
                </a:lnTo>
                <a:lnTo>
                  <a:pt x="2" y="42"/>
                </a:lnTo>
                <a:lnTo>
                  <a:pt x="5" y="48"/>
                </a:lnTo>
                <a:lnTo>
                  <a:pt x="8" y="52"/>
                </a:lnTo>
                <a:lnTo>
                  <a:pt x="13" y="56"/>
                </a:lnTo>
                <a:lnTo>
                  <a:pt x="17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1"/>
                </a:lnTo>
                <a:lnTo>
                  <a:pt x="32" y="60"/>
                </a:lnTo>
                <a:lnTo>
                  <a:pt x="34" y="60"/>
                </a:lnTo>
                <a:lnTo>
                  <a:pt x="37" y="59"/>
                </a:lnTo>
                <a:lnTo>
                  <a:pt x="40" y="58"/>
                </a:lnTo>
                <a:lnTo>
                  <a:pt x="45" y="56"/>
                </a:lnTo>
                <a:lnTo>
                  <a:pt x="49" y="52"/>
                </a:lnTo>
                <a:lnTo>
                  <a:pt x="53" y="48"/>
                </a:lnTo>
                <a:lnTo>
                  <a:pt x="55" y="42"/>
                </a:lnTo>
                <a:lnTo>
                  <a:pt x="56" y="39"/>
                </a:lnTo>
                <a:lnTo>
                  <a:pt x="57" y="37"/>
                </a:lnTo>
                <a:lnTo>
                  <a:pt x="57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6" name="Line 134"/>
          <p:cNvSpPr/>
          <p:nvPr/>
        </p:nvSpPr>
        <p:spPr>
          <a:xfrm flipV="1">
            <a:off x="6591300" y="1824038"/>
            <a:ext cx="1588" cy="16716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" name="Freeform 135"/>
          <p:cNvSpPr/>
          <p:nvPr/>
        </p:nvSpPr>
        <p:spPr>
          <a:xfrm>
            <a:off x="6551613" y="1782763"/>
            <a:ext cx="90487" cy="95250"/>
          </a:xfrm>
          <a:custGeom>
            <a:avLst/>
            <a:gdLst>
              <a:gd name="txL" fmla="*/ 0 w 57"/>
              <a:gd name="txT" fmla="*/ 0 h 60"/>
              <a:gd name="txR" fmla="*/ 57 w 57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0">
                <a:moveTo>
                  <a:pt x="57" y="31"/>
                </a:moveTo>
                <a:lnTo>
                  <a:pt x="57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2" y="13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7" y="2"/>
                </a:lnTo>
                <a:lnTo>
                  <a:pt x="12" y="5"/>
                </a:lnTo>
                <a:lnTo>
                  <a:pt x="8" y="8"/>
                </a:lnTo>
                <a:lnTo>
                  <a:pt x="5" y="13"/>
                </a:lnTo>
                <a:lnTo>
                  <a:pt x="2" y="18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1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5" y="48"/>
                </a:lnTo>
                <a:lnTo>
                  <a:pt x="8" y="52"/>
                </a:lnTo>
                <a:lnTo>
                  <a:pt x="12" y="55"/>
                </a:lnTo>
                <a:lnTo>
                  <a:pt x="17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4" y="60"/>
                </a:lnTo>
                <a:lnTo>
                  <a:pt x="37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2" y="48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7" y="33"/>
                </a:lnTo>
                <a:lnTo>
                  <a:pt x="57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8" name="Line 136"/>
          <p:cNvSpPr/>
          <p:nvPr/>
        </p:nvSpPr>
        <p:spPr>
          <a:xfrm flipV="1">
            <a:off x="6710363" y="1576388"/>
            <a:ext cx="1587" cy="19192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9" name="Freeform 137"/>
          <p:cNvSpPr/>
          <p:nvPr/>
        </p:nvSpPr>
        <p:spPr>
          <a:xfrm>
            <a:off x="6669088" y="1533525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8" y="24"/>
                </a:lnTo>
                <a:lnTo>
                  <a:pt x="57" y="21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5" y="5"/>
                </a:lnTo>
                <a:lnTo>
                  <a:pt x="41" y="3"/>
                </a:lnTo>
                <a:lnTo>
                  <a:pt x="38" y="2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4" y="1"/>
                </a:lnTo>
                <a:lnTo>
                  <a:pt x="21" y="2"/>
                </a:lnTo>
                <a:lnTo>
                  <a:pt x="18" y="3"/>
                </a:lnTo>
                <a:lnTo>
                  <a:pt x="13" y="5"/>
                </a:lnTo>
                <a:lnTo>
                  <a:pt x="8" y="9"/>
                </a:lnTo>
                <a:lnTo>
                  <a:pt x="4" y="13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4" y="47"/>
                </a:lnTo>
                <a:lnTo>
                  <a:pt x="8" y="53"/>
                </a:lnTo>
                <a:lnTo>
                  <a:pt x="13" y="56"/>
                </a:lnTo>
                <a:lnTo>
                  <a:pt x="18" y="59"/>
                </a:lnTo>
                <a:lnTo>
                  <a:pt x="21" y="60"/>
                </a:lnTo>
                <a:lnTo>
                  <a:pt x="24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60"/>
                </a:lnTo>
                <a:lnTo>
                  <a:pt x="41" y="59"/>
                </a:lnTo>
                <a:lnTo>
                  <a:pt x="45" y="56"/>
                </a:lnTo>
                <a:lnTo>
                  <a:pt x="50" y="53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8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0" name="Line 138"/>
          <p:cNvSpPr/>
          <p:nvPr/>
        </p:nvSpPr>
        <p:spPr>
          <a:xfrm flipV="1">
            <a:off x="6858000" y="3289300"/>
            <a:ext cx="1588" cy="2063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1" name="Freeform 139"/>
          <p:cNvSpPr/>
          <p:nvPr/>
        </p:nvSpPr>
        <p:spPr>
          <a:xfrm>
            <a:off x="6818313" y="3248025"/>
            <a:ext cx="90487" cy="95250"/>
          </a:xfrm>
          <a:custGeom>
            <a:avLst/>
            <a:gdLst>
              <a:gd name="txL" fmla="*/ 0 w 57"/>
              <a:gd name="txT" fmla="*/ 0 h 60"/>
              <a:gd name="txR" fmla="*/ 57 w 57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7" h="60">
                <a:moveTo>
                  <a:pt x="57" y="29"/>
                </a:moveTo>
                <a:lnTo>
                  <a:pt x="57" y="26"/>
                </a:lnTo>
                <a:lnTo>
                  <a:pt x="56" y="23"/>
                </a:lnTo>
                <a:lnTo>
                  <a:pt x="56" y="21"/>
                </a:lnTo>
                <a:lnTo>
                  <a:pt x="55" y="18"/>
                </a:lnTo>
                <a:lnTo>
                  <a:pt x="52" y="12"/>
                </a:lnTo>
                <a:lnTo>
                  <a:pt x="49" y="8"/>
                </a:lnTo>
                <a:lnTo>
                  <a:pt x="44" y="4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1" y="0"/>
                </a:lnTo>
                <a:lnTo>
                  <a:pt x="28" y="0"/>
                </a:lnTo>
                <a:lnTo>
                  <a:pt x="25" y="0"/>
                </a:lnTo>
                <a:lnTo>
                  <a:pt x="22" y="0"/>
                </a:lnTo>
                <a:lnTo>
                  <a:pt x="20" y="1"/>
                </a:lnTo>
                <a:lnTo>
                  <a:pt x="17" y="2"/>
                </a:lnTo>
                <a:lnTo>
                  <a:pt x="12" y="4"/>
                </a:lnTo>
                <a:lnTo>
                  <a:pt x="8" y="8"/>
                </a:lnTo>
                <a:lnTo>
                  <a:pt x="4" y="12"/>
                </a:lnTo>
                <a:lnTo>
                  <a:pt x="2" y="18"/>
                </a:lnTo>
                <a:lnTo>
                  <a:pt x="1" y="21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4" y="46"/>
                </a:lnTo>
                <a:lnTo>
                  <a:pt x="8" y="52"/>
                </a:lnTo>
                <a:lnTo>
                  <a:pt x="12" y="55"/>
                </a:lnTo>
                <a:lnTo>
                  <a:pt x="17" y="58"/>
                </a:lnTo>
                <a:lnTo>
                  <a:pt x="20" y="59"/>
                </a:lnTo>
                <a:lnTo>
                  <a:pt x="22" y="59"/>
                </a:lnTo>
                <a:lnTo>
                  <a:pt x="25" y="60"/>
                </a:lnTo>
                <a:lnTo>
                  <a:pt x="28" y="60"/>
                </a:lnTo>
                <a:lnTo>
                  <a:pt x="31" y="60"/>
                </a:lnTo>
                <a:lnTo>
                  <a:pt x="34" y="59"/>
                </a:lnTo>
                <a:lnTo>
                  <a:pt x="37" y="59"/>
                </a:lnTo>
                <a:lnTo>
                  <a:pt x="40" y="58"/>
                </a:lnTo>
                <a:lnTo>
                  <a:pt x="44" y="55"/>
                </a:lnTo>
                <a:lnTo>
                  <a:pt x="49" y="52"/>
                </a:lnTo>
                <a:lnTo>
                  <a:pt x="52" y="46"/>
                </a:lnTo>
                <a:lnTo>
                  <a:pt x="55" y="42"/>
                </a:lnTo>
                <a:lnTo>
                  <a:pt x="56" y="39"/>
                </a:lnTo>
                <a:lnTo>
                  <a:pt x="56" y="36"/>
                </a:lnTo>
                <a:lnTo>
                  <a:pt x="57" y="33"/>
                </a:lnTo>
                <a:lnTo>
                  <a:pt x="57" y="29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2" name="Line 140"/>
          <p:cNvSpPr/>
          <p:nvPr/>
        </p:nvSpPr>
        <p:spPr>
          <a:xfrm flipV="1">
            <a:off x="6980238" y="3046413"/>
            <a:ext cx="1587" cy="4492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3" name="Freeform 141"/>
          <p:cNvSpPr/>
          <p:nvPr/>
        </p:nvSpPr>
        <p:spPr>
          <a:xfrm>
            <a:off x="6938963" y="300355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7" y="21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5" y="5"/>
                </a:lnTo>
                <a:lnTo>
                  <a:pt x="40" y="3"/>
                </a:lnTo>
                <a:lnTo>
                  <a:pt x="38" y="2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1" y="2"/>
                </a:lnTo>
                <a:lnTo>
                  <a:pt x="18" y="3"/>
                </a:lnTo>
                <a:lnTo>
                  <a:pt x="13" y="5"/>
                </a:lnTo>
                <a:lnTo>
                  <a:pt x="9" y="9"/>
                </a:lnTo>
                <a:lnTo>
                  <a:pt x="5" y="13"/>
                </a:lnTo>
                <a:lnTo>
                  <a:pt x="3" y="19"/>
                </a:lnTo>
                <a:lnTo>
                  <a:pt x="2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2" y="40"/>
                </a:lnTo>
                <a:lnTo>
                  <a:pt x="3" y="42"/>
                </a:lnTo>
                <a:lnTo>
                  <a:pt x="5" y="47"/>
                </a:lnTo>
                <a:lnTo>
                  <a:pt x="9" y="52"/>
                </a:lnTo>
                <a:lnTo>
                  <a:pt x="13" y="56"/>
                </a:lnTo>
                <a:lnTo>
                  <a:pt x="18" y="59"/>
                </a:lnTo>
                <a:lnTo>
                  <a:pt x="21" y="59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8" y="59"/>
                </a:lnTo>
                <a:lnTo>
                  <a:pt x="40" y="59"/>
                </a:lnTo>
                <a:lnTo>
                  <a:pt x="45" y="56"/>
                </a:lnTo>
                <a:lnTo>
                  <a:pt x="50" y="52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" name="Line 142"/>
          <p:cNvSpPr/>
          <p:nvPr/>
        </p:nvSpPr>
        <p:spPr>
          <a:xfrm flipV="1">
            <a:off x="7097713" y="2797175"/>
            <a:ext cx="1587" cy="6985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5" name="Freeform 143"/>
          <p:cNvSpPr/>
          <p:nvPr/>
        </p:nvSpPr>
        <p:spPr>
          <a:xfrm>
            <a:off x="7056438" y="275590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3" y="12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2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2"/>
                </a:lnTo>
                <a:lnTo>
                  <a:pt x="1" y="36"/>
                </a:lnTo>
                <a:lnTo>
                  <a:pt x="1" y="39"/>
                </a:lnTo>
                <a:lnTo>
                  <a:pt x="2" y="42"/>
                </a:lnTo>
                <a:lnTo>
                  <a:pt x="5" y="47"/>
                </a:lnTo>
                <a:lnTo>
                  <a:pt x="9" y="52"/>
                </a:lnTo>
                <a:lnTo>
                  <a:pt x="13" y="56"/>
                </a:lnTo>
                <a:lnTo>
                  <a:pt x="18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1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0" y="58"/>
                </a:lnTo>
                <a:lnTo>
                  <a:pt x="45" y="56"/>
                </a:lnTo>
                <a:lnTo>
                  <a:pt x="49" y="52"/>
                </a:lnTo>
                <a:lnTo>
                  <a:pt x="53" y="47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8" y="32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6" name="Line 144"/>
          <p:cNvSpPr/>
          <p:nvPr/>
        </p:nvSpPr>
        <p:spPr>
          <a:xfrm flipV="1">
            <a:off x="7215188" y="2554288"/>
            <a:ext cx="1587" cy="9413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7" name="Freeform 145"/>
          <p:cNvSpPr/>
          <p:nvPr/>
        </p:nvSpPr>
        <p:spPr>
          <a:xfrm>
            <a:off x="7173913" y="2513013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29"/>
                </a:moveTo>
                <a:lnTo>
                  <a:pt x="57" y="26"/>
                </a:lnTo>
                <a:lnTo>
                  <a:pt x="57" y="23"/>
                </a:lnTo>
                <a:lnTo>
                  <a:pt x="56" y="21"/>
                </a:lnTo>
                <a:lnTo>
                  <a:pt x="55" y="18"/>
                </a:lnTo>
                <a:lnTo>
                  <a:pt x="53" y="12"/>
                </a:lnTo>
                <a:lnTo>
                  <a:pt x="49" y="8"/>
                </a:lnTo>
                <a:lnTo>
                  <a:pt x="45" y="4"/>
                </a:lnTo>
                <a:lnTo>
                  <a:pt x="40" y="2"/>
                </a:lnTo>
                <a:lnTo>
                  <a:pt x="37" y="1"/>
                </a:lnTo>
                <a:lnTo>
                  <a:pt x="34" y="0"/>
                </a:lnTo>
                <a:lnTo>
                  <a:pt x="31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7" y="2"/>
                </a:lnTo>
                <a:lnTo>
                  <a:pt x="13" y="4"/>
                </a:lnTo>
                <a:lnTo>
                  <a:pt x="8" y="8"/>
                </a:lnTo>
                <a:lnTo>
                  <a:pt x="5" y="12"/>
                </a:lnTo>
                <a:lnTo>
                  <a:pt x="2" y="18"/>
                </a:lnTo>
                <a:lnTo>
                  <a:pt x="1" y="21"/>
                </a:lnTo>
                <a:lnTo>
                  <a:pt x="0" y="23"/>
                </a:lnTo>
                <a:lnTo>
                  <a:pt x="0" y="26"/>
                </a:lnTo>
                <a:lnTo>
                  <a:pt x="0" y="29"/>
                </a:lnTo>
                <a:lnTo>
                  <a:pt x="0" y="33"/>
                </a:lnTo>
                <a:lnTo>
                  <a:pt x="0" y="36"/>
                </a:lnTo>
                <a:lnTo>
                  <a:pt x="1" y="39"/>
                </a:lnTo>
                <a:lnTo>
                  <a:pt x="2" y="42"/>
                </a:lnTo>
                <a:lnTo>
                  <a:pt x="5" y="46"/>
                </a:lnTo>
                <a:lnTo>
                  <a:pt x="8" y="52"/>
                </a:lnTo>
                <a:lnTo>
                  <a:pt x="13" y="55"/>
                </a:lnTo>
                <a:lnTo>
                  <a:pt x="17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1" y="60"/>
                </a:lnTo>
                <a:lnTo>
                  <a:pt x="34" y="60"/>
                </a:lnTo>
                <a:lnTo>
                  <a:pt x="37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3" y="46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7" y="33"/>
                </a:lnTo>
                <a:lnTo>
                  <a:pt x="58" y="29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" name="Line 146"/>
          <p:cNvSpPr/>
          <p:nvPr/>
        </p:nvSpPr>
        <p:spPr>
          <a:xfrm flipV="1">
            <a:off x="7337425" y="2311400"/>
            <a:ext cx="1588" cy="11842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9" name="Freeform 147"/>
          <p:cNvSpPr/>
          <p:nvPr/>
        </p:nvSpPr>
        <p:spPr>
          <a:xfrm>
            <a:off x="7296150" y="2268538"/>
            <a:ext cx="92075" cy="96837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8" y="24"/>
                </a:lnTo>
                <a:lnTo>
                  <a:pt x="57" y="21"/>
                </a:lnTo>
                <a:lnTo>
                  <a:pt x="56" y="19"/>
                </a:lnTo>
                <a:lnTo>
                  <a:pt x="53" y="13"/>
                </a:lnTo>
                <a:lnTo>
                  <a:pt x="50" y="9"/>
                </a:lnTo>
                <a:lnTo>
                  <a:pt x="46" y="5"/>
                </a:lnTo>
                <a:lnTo>
                  <a:pt x="41" y="3"/>
                </a:lnTo>
                <a:lnTo>
                  <a:pt x="38" y="2"/>
                </a:lnTo>
                <a:lnTo>
                  <a:pt x="35" y="1"/>
                </a:lnTo>
                <a:lnTo>
                  <a:pt x="32" y="0"/>
                </a:lnTo>
                <a:lnTo>
                  <a:pt x="30" y="0"/>
                </a:lnTo>
                <a:lnTo>
                  <a:pt x="27" y="0"/>
                </a:lnTo>
                <a:lnTo>
                  <a:pt x="24" y="1"/>
                </a:lnTo>
                <a:lnTo>
                  <a:pt x="21" y="2"/>
                </a:lnTo>
                <a:lnTo>
                  <a:pt x="18" y="3"/>
                </a:lnTo>
                <a:lnTo>
                  <a:pt x="13" y="5"/>
                </a:lnTo>
                <a:lnTo>
                  <a:pt x="9" y="9"/>
                </a:lnTo>
                <a:lnTo>
                  <a:pt x="6" y="13"/>
                </a:lnTo>
                <a:lnTo>
                  <a:pt x="2" y="19"/>
                </a:lnTo>
                <a:lnTo>
                  <a:pt x="1" y="21"/>
                </a:lnTo>
                <a:lnTo>
                  <a:pt x="0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0" y="37"/>
                </a:lnTo>
                <a:lnTo>
                  <a:pt x="1" y="40"/>
                </a:lnTo>
                <a:lnTo>
                  <a:pt x="2" y="42"/>
                </a:lnTo>
                <a:lnTo>
                  <a:pt x="6" y="47"/>
                </a:lnTo>
                <a:lnTo>
                  <a:pt x="9" y="52"/>
                </a:lnTo>
                <a:lnTo>
                  <a:pt x="13" y="56"/>
                </a:lnTo>
                <a:lnTo>
                  <a:pt x="18" y="59"/>
                </a:lnTo>
                <a:lnTo>
                  <a:pt x="21" y="59"/>
                </a:lnTo>
                <a:lnTo>
                  <a:pt x="24" y="60"/>
                </a:lnTo>
                <a:lnTo>
                  <a:pt x="27" y="61"/>
                </a:lnTo>
                <a:lnTo>
                  <a:pt x="30" y="61"/>
                </a:lnTo>
                <a:lnTo>
                  <a:pt x="32" y="61"/>
                </a:lnTo>
                <a:lnTo>
                  <a:pt x="35" y="60"/>
                </a:lnTo>
                <a:lnTo>
                  <a:pt x="38" y="59"/>
                </a:lnTo>
                <a:lnTo>
                  <a:pt x="41" y="59"/>
                </a:lnTo>
                <a:lnTo>
                  <a:pt x="46" y="56"/>
                </a:lnTo>
                <a:lnTo>
                  <a:pt x="50" y="52"/>
                </a:lnTo>
                <a:lnTo>
                  <a:pt x="53" y="47"/>
                </a:lnTo>
                <a:lnTo>
                  <a:pt x="56" y="42"/>
                </a:lnTo>
                <a:lnTo>
                  <a:pt x="57" y="40"/>
                </a:lnTo>
                <a:lnTo>
                  <a:pt x="58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0" name="Line 148"/>
          <p:cNvSpPr/>
          <p:nvPr/>
        </p:nvSpPr>
        <p:spPr>
          <a:xfrm flipV="1">
            <a:off x="7454900" y="2068513"/>
            <a:ext cx="1588" cy="14271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1" name="Freeform 149"/>
          <p:cNvSpPr/>
          <p:nvPr/>
        </p:nvSpPr>
        <p:spPr>
          <a:xfrm>
            <a:off x="7413625" y="2025650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1"/>
                </a:moveTo>
                <a:lnTo>
                  <a:pt x="58" y="27"/>
                </a:lnTo>
                <a:lnTo>
                  <a:pt x="57" y="24"/>
                </a:lnTo>
                <a:lnTo>
                  <a:pt x="57" y="21"/>
                </a:lnTo>
                <a:lnTo>
                  <a:pt x="56" y="19"/>
                </a:lnTo>
                <a:lnTo>
                  <a:pt x="53" y="14"/>
                </a:lnTo>
                <a:lnTo>
                  <a:pt x="50" y="8"/>
                </a:lnTo>
                <a:lnTo>
                  <a:pt x="45" y="5"/>
                </a:lnTo>
                <a:lnTo>
                  <a:pt x="41" y="2"/>
                </a:lnTo>
                <a:lnTo>
                  <a:pt x="38" y="1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1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4"/>
                </a:lnTo>
                <a:lnTo>
                  <a:pt x="3" y="19"/>
                </a:lnTo>
                <a:lnTo>
                  <a:pt x="2" y="21"/>
                </a:lnTo>
                <a:lnTo>
                  <a:pt x="1" y="24"/>
                </a:lnTo>
                <a:lnTo>
                  <a:pt x="0" y="27"/>
                </a:lnTo>
                <a:lnTo>
                  <a:pt x="0" y="31"/>
                </a:lnTo>
                <a:lnTo>
                  <a:pt x="0" y="34"/>
                </a:lnTo>
                <a:lnTo>
                  <a:pt x="1" y="37"/>
                </a:lnTo>
                <a:lnTo>
                  <a:pt x="2" y="39"/>
                </a:lnTo>
                <a:lnTo>
                  <a:pt x="3" y="42"/>
                </a:lnTo>
                <a:lnTo>
                  <a:pt x="5" y="48"/>
                </a:lnTo>
                <a:lnTo>
                  <a:pt x="9" y="52"/>
                </a:lnTo>
                <a:lnTo>
                  <a:pt x="13" y="56"/>
                </a:lnTo>
                <a:lnTo>
                  <a:pt x="18" y="58"/>
                </a:lnTo>
                <a:lnTo>
                  <a:pt x="21" y="59"/>
                </a:lnTo>
                <a:lnTo>
                  <a:pt x="23" y="60"/>
                </a:lnTo>
                <a:lnTo>
                  <a:pt x="26" y="60"/>
                </a:lnTo>
                <a:lnTo>
                  <a:pt x="29" y="61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1" y="58"/>
                </a:lnTo>
                <a:lnTo>
                  <a:pt x="45" y="56"/>
                </a:lnTo>
                <a:lnTo>
                  <a:pt x="50" y="52"/>
                </a:lnTo>
                <a:lnTo>
                  <a:pt x="53" y="48"/>
                </a:lnTo>
                <a:lnTo>
                  <a:pt x="56" y="42"/>
                </a:lnTo>
                <a:lnTo>
                  <a:pt x="57" y="39"/>
                </a:lnTo>
                <a:lnTo>
                  <a:pt x="57" y="37"/>
                </a:lnTo>
                <a:lnTo>
                  <a:pt x="58" y="34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2" name="Line 150"/>
          <p:cNvSpPr/>
          <p:nvPr/>
        </p:nvSpPr>
        <p:spPr>
          <a:xfrm flipV="1">
            <a:off x="7572375" y="1824038"/>
            <a:ext cx="1588" cy="16716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3" name="Freeform 151"/>
          <p:cNvSpPr/>
          <p:nvPr/>
        </p:nvSpPr>
        <p:spPr>
          <a:xfrm>
            <a:off x="7531100" y="1782763"/>
            <a:ext cx="92075" cy="95250"/>
          </a:xfrm>
          <a:custGeom>
            <a:avLst/>
            <a:gdLst>
              <a:gd name="txL" fmla="*/ 0 w 58"/>
              <a:gd name="txT" fmla="*/ 0 h 60"/>
              <a:gd name="txR" fmla="*/ 58 w 58"/>
              <a:gd name="txB" fmla="*/ 60 h 60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0">
                <a:moveTo>
                  <a:pt x="58" y="31"/>
                </a:moveTo>
                <a:lnTo>
                  <a:pt x="58" y="27"/>
                </a:lnTo>
                <a:lnTo>
                  <a:pt x="57" y="24"/>
                </a:lnTo>
                <a:lnTo>
                  <a:pt x="56" y="21"/>
                </a:lnTo>
                <a:lnTo>
                  <a:pt x="55" y="18"/>
                </a:lnTo>
                <a:lnTo>
                  <a:pt x="53" y="13"/>
                </a:lnTo>
                <a:lnTo>
                  <a:pt x="49" y="8"/>
                </a:lnTo>
                <a:lnTo>
                  <a:pt x="45" y="5"/>
                </a:lnTo>
                <a:lnTo>
                  <a:pt x="40" y="2"/>
                </a:lnTo>
                <a:lnTo>
                  <a:pt x="38" y="1"/>
                </a:lnTo>
                <a:lnTo>
                  <a:pt x="35" y="0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0"/>
                </a:lnTo>
                <a:lnTo>
                  <a:pt x="20" y="1"/>
                </a:lnTo>
                <a:lnTo>
                  <a:pt x="18" y="2"/>
                </a:lnTo>
                <a:lnTo>
                  <a:pt x="13" y="5"/>
                </a:lnTo>
                <a:lnTo>
                  <a:pt x="9" y="8"/>
                </a:lnTo>
                <a:lnTo>
                  <a:pt x="5" y="13"/>
                </a:lnTo>
                <a:lnTo>
                  <a:pt x="2" y="18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1"/>
                </a:lnTo>
                <a:lnTo>
                  <a:pt x="0" y="33"/>
                </a:lnTo>
                <a:lnTo>
                  <a:pt x="1" y="36"/>
                </a:lnTo>
                <a:lnTo>
                  <a:pt x="1" y="39"/>
                </a:lnTo>
                <a:lnTo>
                  <a:pt x="2" y="42"/>
                </a:lnTo>
                <a:lnTo>
                  <a:pt x="5" y="48"/>
                </a:lnTo>
                <a:lnTo>
                  <a:pt x="9" y="52"/>
                </a:lnTo>
                <a:lnTo>
                  <a:pt x="13" y="55"/>
                </a:lnTo>
                <a:lnTo>
                  <a:pt x="18" y="58"/>
                </a:lnTo>
                <a:lnTo>
                  <a:pt x="20" y="59"/>
                </a:lnTo>
                <a:lnTo>
                  <a:pt x="23" y="60"/>
                </a:lnTo>
                <a:lnTo>
                  <a:pt x="26" y="60"/>
                </a:lnTo>
                <a:lnTo>
                  <a:pt x="29" y="60"/>
                </a:lnTo>
                <a:lnTo>
                  <a:pt x="32" y="60"/>
                </a:lnTo>
                <a:lnTo>
                  <a:pt x="35" y="60"/>
                </a:lnTo>
                <a:lnTo>
                  <a:pt x="38" y="59"/>
                </a:lnTo>
                <a:lnTo>
                  <a:pt x="40" y="58"/>
                </a:lnTo>
                <a:lnTo>
                  <a:pt x="45" y="55"/>
                </a:lnTo>
                <a:lnTo>
                  <a:pt x="49" y="52"/>
                </a:lnTo>
                <a:lnTo>
                  <a:pt x="53" y="48"/>
                </a:lnTo>
                <a:lnTo>
                  <a:pt x="55" y="42"/>
                </a:lnTo>
                <a:lnTo>
                  <a:pt x="56" y="39"/>
                </a:lnTo>
                <a:lnTo>
                  <a:pt x="57" y="36"/>
                </a:lnTo>
                <a:lnTo>
                  <a:pt x="58" y="33"/>
                </a:lnTo>
                <a:lnTo>
                  <a:pt x="58" y="31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4" name="Line 152"/>
          <p:cNvSpPr/>
          <p:nvPr/>
        </p:nvSpPr>
        <p:spPr>
          <a:xfrm flipV="1">
            <a:off x="7694613" y="1576388"/>
            <a:ext cx="1587" cy="19192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5" name="Freeform 153"/>
          <p:cNvSpPr/>
          <p:nvPr/>
        </p:nvSpPr>
        <p:spPr>
          <a:xfrm>
            <a:off x="7653338" y="1533525"/>
            <a:ext cx="92075" cy="96838"/>
          </a:xfrm>
          <a:custGeom>
            <a:avLst/>
            <a:gdLst>
              <a:gd name="txL" fmla="*/ 0 w 58"/>
              <a:gd name="txT" fmla="*/ 0 h 61"/>
              <a:gd name="txR" fmla="*/ 58 w 58"/>
              <a:gd name="txB" fmla="*/ 61 h 61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58" h="61">
                <a:moveTo>
                  <a:pt x="58" y="30"/>
                </a:moveTo>
                <a:lnTo>
                  <a:pt x="58" y="27"/>
                </a:lnTo>
                <a:lnTo>
                  <a:pt x="57" y="24"/>
                </a:lnTo>
                <a:lnTo>
                  <a:pt x="56" y="21"/>
                </a:lnTo>
                <a:lnTo>
                  <a:pt x="55" y="19"/>
                </a:lnTo>
                <a:lnTo>
                  <a:pt x="53" y="13"/>
                </a:lnTo>
                <a:lnTo>
                  <a:pt x="49" y="9"/>
                </a:lnTo>
                <a:lnTo>
                  <a:pt x="45" y="5"/>
                </a:lnTo>
                <a:lnTo>
                  <a:pt x="40" y="3"/>
                </a:lnTo>
                <a:lnTo>
                  <a:pt x="37" y="2"/>
                </a:lnTo>
                <a:lnTo>
                  <a:pt x="35" y="1"/>
                </a:lnTo>
                <a:lnTo>
                  <a:pt x="32" y="0"/>
                </a:lnTo>
                <a:lnTo>
                  <a:pt x="29" y="0"/>
                </a:lnTo>
                <a:lnTo>
                  <a:pt x="26" y="0"/>
                </a:lnTo>
                <a:lnTo>
                  <a:pt x="23" y="1"/>
                </a:lnTo>
                <a:lnTo>
                  <a:pt x="20" y="2"/>
                </a:lnTo>
                <a:lnTo>
                  <a:pt x="18" y="3"/>
                </a:lnTo>
                <a:lnTo>
                  <a:pt x="13" y="5"/>
                </a:lnTo>
                <a:lnTo>
                  <a:pt x="8" y="9"/>
                </a:lnTo>
                <a:lnTo>
                  <a:pt x="5" y="13"/>
                </a:lnTo>
                <a:lnTo>
                  <a:pt x="2" y="19"/>
                </a:lnTo>
                <a:lnTo>
                  <a:pt x="1" y="21"/>
                </a:lnTo>
                <a:lnTo>
                  <a:pt x="1" y="24"/>
                </a:lnTo>
                <a:lnTo>
                  <a:pt x="0" y="27"/>
                </a:lnTo>
                <a:lnTo>
                  <a:pt x="0" y="30"/>
                </a:lnTo>
                <a:lnTo>
                  <a:pt x="0" y="34"/>
                </a:lnTo>
                <a:lnTo>
                  <a:pt x="1" y="37"/>
                </a:lnTo>
                <a:lnTo>
                  <a:pt x="1" y="40"/>
                </a:lnTo>
                <a:lnTo>
                  <a:pt x="2" y="42"/>
                </a:lnTo>
                <a:lnTo>
                  <a:pt x="5" y="47"/>
                </a:lnTo>
                <a:lnTo>
                  <a:pt x="8" y="53"/>
                </a:lnTo>
                <a:lnTo>
                  <a:pt x="13" y="56"/>
                </a:lnTo>
                <a:lnTo>
                  <a:pt x="18" y="59"/>
                </a:lnTo>
                <a:lnTo>
                  <a:pt x="20" y="60"/>
                </a:lnTo>
                <a:lnTo>
                  <a:pt x="23" y="60"/>
                </a:lnTo>
                <a:lnTo>
                  <a:pt x="26" y="61"/>
                </a:lnTo>
                <a:lnTo>
                  <a:pt x="29" y="61"/>
                </a:lnTo>
                <a:lnTo>
                  <a:pt x="32" y="61"/>
                </a:lnTo>
                <a:lnTo>
                  <a:pt x="35" y="60"/>
                </a:lnTo>
                <a:lnTo>
                  <a:pt x="37" y="60"/>
                </a:lnTo>
                <a:lnTo>
                  <a:pt x="40" y="59"/>
                </a:lnTo>
                <a:lnTo>
                  <a:pt x="45" y="56"/>
                </a:lnTo>
                <a:lnTo>
                  <a:pt x="49" y="53"/>
                </a:lnTo>
                <a:lnTo>
                  <a:pt x="53" y="47"/>
                </a:lnTo>
                <a:lnTo>
                  <a:pt x="55" y="42"/>
                </a:lnTo>
                <a:lnTo>
                  <a:pt x="56" y="40"/>
                </a:lnTo>
                <a:lnTo>
                  <a:pt x="57" y="37"/>
                </a:lnTo>
                <a:lnTo>
                  <a:pt x="58" y="34"/>
                </a:lnTo>
                <a:lnTo>
                  <a:pt x="58" y="30"/>
                </a:lnTo>
                <a:close/>
              </a:path>
            </a:pathLst>
          </a:custGeom>
          <a:solidFill>
            <a:srgbClr val="FFFF66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6" name="Line 154"/>
          <p:cNvSpPr/>
          <p:nvPr/>
        </p:nvSpPr>
        <p:spPr>
          <a:xfrm flipV="1">
            <a:off x="7842250" y="3289300"/>
            <a:ext cx="1588" cy="2063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7" name="Line 155"/>
          <p:cNvSpPr/>
          <p:nvPr/>
        </p:nvSpPr>
        <p:spPr>
          <a:xfrm flipV="1">
            <a:off x="7959725" y="3046413"/>
            <a:ext cx="1588" cy="4492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" name="Line 156"/>
          <p:cNvSpPr/>
          <p:nvPr/>
        </p:nvSpPr>
        <p:spPr>
          <a:xfrm flipV="1">
            <a:off x="8077200" y="2797175"/>
            <a:ext cx="1588" cy="69850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" name="Line 157"/>
          <p:cNvSpPr/>
          <p:nvPr/>
        </p:nvSpPr>
        <p:spPr>
          <a:xfrm flipV="1">
            <a:off x="8199438" y="2554288"/>
            <a:ext cx="1587" cy="9413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0" name="Line 158"/>
          <p:cNvSpPr/>
          <p:nvPr/>
        </p:nvSpPr>
        <p:spPr>
          <a:xfrm flipV="1">
            <a:off x="8316913" y="2311400"/>
            <a:ext cx="1587" cy="1184275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1" name="Line 159"/>
          <p:cNvSpPr/>
          <p:nvPr/>
        </p:nvSpPr>
        <p:spPr>
          <a:xfrm flipV="1">
            <a:off x="8432800" y="2068513"/>
            <a:ext cx="1588" cy="1427162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2" name="Line 160"/>
          <p:cNvSpPr/>
          <p:nvPr/>
        </p:nvSpPr>
        <p:spPr>
          <a:xfrm flipV="1">
            <a:off x="8556625" y="1824038"/>
            <a:ext cx="1588" cy="16716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3" name="Line 161"/>
          <p:cNvSpPr/>
          <p:nvPr/>
        </p:nvSpPr>
        <p:spPr>
          <a:xfrm flipV="1">
            <a:off x="8674100" y="1576388"/>
            <a:ext cx="1588" cy="19192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4" name="Rectangle 162"/>
          <p:cNvSpPr>
            <a:spLocks noChangeArrowheads="1"/>
          </p:cNvSpPr>
          <p:nvPr/>
        </p:nvSpPr>
        <p:spPr bwMode="auto">
          <a:xfrm>
            <a:off x="8286750" y="4803775"/>
            <a:ext cx="2682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" name="Rectangle 163"/>
          <p:cNvSpPr>
            <a:spLocks noChangeArrowheads="1"/>
          </p:cNvSpPr>
          <p:nvPr/>
        </p:nvSpPr>
        <p:spPr bwMode="auto">
          <a:xfrm>
            <a:off x="8564563" y="4784725"/>
            <a:ext cx="13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6" name="Rectangle 164"/>
          <p:cNvSpPr>
            <a:spLocks noChangeArrowheads="1"/>
          </p:cNvSpPr>
          <p:nvPr/>
        </p:nvSpPr>
        <p:spPr bwMode="auto">
          <a:xfrm>
            <a:off x="7299325" y="4799013"/>
            <a:ext cx="2682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" name="Rectangle 165"/>
          <p:cNvSpPr>
            <a:spLocks noChangeArrowheads="1"/>
          </p:cNvSpPr>
          <p:nvPr/>
        </p:nvSpPr>
        <p:spPr bwMode="auto">
          <a:xfrm>
            <a:off x="7580313" y="4779963"/>
            <a:ext cx="13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" name="Rectangle 166"/>
          <p:cNvSpPr>
            <a:spLocks noChangeArrowheads="1"/>
          </p:cNvSpPr>
          <p:nvPr/>
        </p:nvSpPr>
        <p:spPr bwMode="auto">
          <a:xfrm>
            <a:off x="6334125" y="4803775"/>
            <a:ext cx="2682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9" name="Rectangle 167"/>
          <p:cNvSpPr>
            <a:spLocks noChangeArrowheads="1"/>
          </p:cNvSpPr>
          <p:nvPr/>
        </p:nvSpPr>
        <p:spPr bwMode="auto">
          <a:xfrm>
            <a:off x="6613525" y="4784725"/>
            <a:ext cx="13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0" name="Rectangle 168"/>
          <p:cNvSpPr>
            <a:spLocks noChangeArrowheads="1"/>
          </p:cNvSpPr>
          <p:nvPr/>
        </p:nvSpPr>
        <p:spPr bwMode="auto">
          <a:xfrm>
            <a:off x="5308600" y="4789488"/>
            <a:ext cx="2682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1" name="Rectangle 169"/>
          <p:cNvSpPr>
            <a:spLocks noChangeArrowheads="1"/>
          </p:cNvSpPr>
          <p:nvPr/>
        </p:nvSpPr>
        <p:spPr bwMode="auto">
          <a:xfrm>
            <a:off x="5589588" y="4770438"/>
            <a:ext cx="13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" name="Rectangle 170"/>
          <p:cNvSpPr>
            <a:spLocks noChangeArrowheads="1"/>
          </p:cNvSpPr>
          <p:nvPr/>
        </p:nvSpPr>
        <p:spPr bwMode="auto">
          <a:xfrm>
            <a:off x="4340225" y="4789488"/>
            <a:ext cx="2682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3" name="Rectangle 171"/>
          <p:cNvSpPr>
            <a:spLocks noChangeArrowheads="1"/>
          </p:cNvSpPr>
          <p:nvPr/>
        </p:nvSpPr>
        <p:spPr bwMode="auto">
          <a:xfrm>
            <a:off x="4619625" y="4770438"/>
            <a:ext cx="13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" name="Rectangle 172"/>
          <p:cNvSpPr>
            <a:spLocks noChangeArrowheads="1"/>
          </p:cNvSpPr>
          <p:nvPr/>
        </p:nvSpPr>
        <p:spPr bwMode="auto">
          <a:xfrm>
            <a:off x="3330575" y="4772025"/>
            <a:ext cx="2682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5" name="Rectangle 173"/>
          <p:cNvSpPr>
            <a:spLocks noChangeArrowheads="1"/>
          </p:cNvSpPr>
          <p:nvPr/>
        </p:nvSpPr>
        <p:spPr bwMode="auto">
          <a:xfrm>
            <a:off x="3606800" y="4795838"/>
            <a:ext cx="133350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6" name="Freeform 174"/>
          <p:cNvSpPr/>
          <p:nvPr/>
        </p:nvSpPr>
        <p:spPr>
          <a:xfrm>
            <a:off x="144463" y="2133600"/>
            <a:ext cx="682625" cy="350838"/>
          </a:xfrm>
          <a:custGeom>
            <a:avLst/>
            <a:gdLst>
              <a:gd name="txL" fmla="*/ 0 w 430"/>
              <a:gd name="txT" fmla="*/ 0 h 221"/>
              <a:gd name="txR" fmla="*/ 430 w 430"/>
              <a:gd name="txB" fmla="*/ 221 h 221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430" h="221">
                <a:moveTo>
                  <a:pt x="0" y="109"/>
                </a:moveTo>
                <a:lnTo>
                  <a:pt x="86" y="221"/>
                </a:lnTo>
                <a:lnTo>
                  <a:pt x="86" y="163"/>
                </a:lnTo>
                <a:lnTo>
                  <a:pt x="344" y="163"/>
                </a:lnTo>
                <a:lnTo>
                  <a:pt x="344" y="221"/>
                </a:lnTo>
                <a:lnTo>
                  <a:pt x="430" y="109"/>
                </a:lnTo>
                <a:lnTo>
                  <a:pt x="344" y="0"/>
                </a:lnTo>
                <a:lnTo>
                  <a:pt x="344" y="54"/>
                </a:lnTo>
                <a:lnTo>
                  <a:pt x="86" y="54"/>
                </a:lnTo>
                <a:lnTo>
                  <a:pt x="86" y="0"/>
                </a:lnTo>
                <a:lnTo>
                  <a:pt x="0" y="109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7" name="Freeform 175"/>
          <p:cNvSpPr/>
          <p:nvPr/>
        </p:nvSpPr>
        <p:spPr>
          <a:xfrm>
            <a:off x="101600" y="2133600"/>
            <a:ext cx="682625" cy="350838"/>
          </a:xfrm>
          <a:custGeom>
            <a:avLst/>
            <a:gdLst>
              <a:gd name="txL" fmla="*/ 0 w 430"/>
              <a:gd name="txT" fmla="*/ 0 h 221"/>
              <a:gd name="txR" fmla="*/ 430 w 430"/>
              <a:gd name="txB" fmla="*/ 221 h 221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430" h="221">
                <a:moveTo>
                  <a:pt x="0" y="109"/>
                </a:moveTo>
                <a:lnTo>
                  <a:pt x="86" y="221"/>
                </a:lnTo>
                <a:lnTo>
                  <a:pt x="86" y="163"/>
                </a:lnTo>
                <a:lnTo>
                  <a:pt x="344" y="163"/>
                </a:lnTo>
                <a:lnTo>
                  <a:pt x="344" y="221"/>
                </a:lnTo>
                <a:lnTo>
                  <a:pt x="430" y="109"/>
                </a:lnTo>
                <a:lnTo>
                  <a:pt x="344" y="0"/>
                </a:lnTo>
                <a:lnTo>
                  <a:pt x="344" y="54"/>
                </a:lnTo>
                <a:lnTo>
                  <a:pt x="86" y="54"/>
                </a:lnTo>
                <a:lnTo>
                  <a:pt x="86" y="0"/>
                </a:lnTo>
                <a:lnTo>
                  <a:pt x="0" y="109"/>
                </a:lnTo>
                <a:close/>
              </a:path>
            </a:pathLst>
          </a:custGeom>
          <a:noFill/>
          <a:ln w="15875" cap="flat" cmpd="sng">
            <a:solidFill>
              <a:srgbClr val="FF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" name="Rectangle 176"/>
          <p:cNvSpPr>
            <a:spLocks noChangeArrowheads="1"/>
          </p:cNvSpPr>
          <p:nvPr/>
        </p:nvSpPr>
        <p:spPr bwMode="auto">
          <a:xfrm>
            <a:off x="71438" y="5192713"/>
            <a:ext cx="192088" cy="320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9" name="Rectangle 177"/>
          <p:cNvSpPr>
            <a:spLocks noChangeArrowheads="1"/>
          </p:cNvSpPr>
          <p:nvPr/>
        </p:nvSpPr>
        <p:spPr bwMode="auto">
          <a:xfrm>
            <a:off x="233363" y="5295900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0" name="Rectangle 178"/>
          <p:cNvSpPr>
            <a:spLocks noChangeArrowheads="1"/>
          </p:cNvSpPr>
          <p:nvPr/>
        </p:nvSpPr>
        <p:spPr bwMode="auto">
          <a:xfrm>
            <a:off x="306388" y="5192713"/>
            <a:ext cx="358775" cy="323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~D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1" name="Rectangle 179"/>
          <p:cNvSpPr>
            <a:spLocks noChangeArrowheads="1"/>
          </p:cNvSpPr>
          <p:nvPr/>
        </p:nvSpPr>
        <p:spPr bwMode="auto">
          <a:xfrm>
            <a:off x="590550" y="5295900"/>
            <a:ext cx="109538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" name="Freeform 180"/>
          <p:cNvSpPr/>
          <p:nvPr/>
        </p:nvSpPr>
        <p:spPr>
          <a:xfrm>
            <a:off x="114300" y="5484813"/>
            <a:ext cx="682625" cy="350837"/>
          </a:xfrm>
          <a:custGeom>
            <a:avLst/>
            <a:gdLst>
              <a:gd name="txL" fmla="*/ 0 w 430"/>
              <a:gd name="txT" fmla="*/ 0 h 221"/>
              <a:gd name="txR" fmla="*/ 430 w 430"/>
              <a:gd name="txB" fmla="*/ 221 h 221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430" h="221">
                <a:moveTo>
                  <a:pt x="0" y="108"/>
                </a:moveTo>
                <a:lnTo>
                  <a:pt x="86" y="221"/>
                </a:lnTo>
                <a:lnTo>
                  <a:pt x="86" y="162"/>
                </a:lnTo>
                <a:lnTo>
                  <a:pt x="344" y="162"/>
                </a:lnTo>
                <a:lnTo>
                  <a:pt x="344" y="221"/>
                </a:lnTo>
                <a:lnTo>
                  <a:pt x="430" y="108"/>
                </a:lnTo>
                <a:lnTo>
                  <a:pt x="344" y="0"/>
                </a:lnTo>
                <a:lnTo>
                  <a:pt x="344" y="54"/>
                </a:lnTo>
                <a:lnTo>
                  <a:pt x="86" y="54"/>
                </a:lnTo>
                <a:lnTo>
                  <a:pt x="86" y="0"/>
                </a:lnTo>
                <a:lnTo>
                  <a:pt x="0" y="108"/>
                </a:lnTo>
                <a:close/>
              </a:path>
            </a:pathLst>
          </a:cu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3" name="Freeform 181"/>
          <p:cNvSpPr/>
          <p:nvPr/>
        </p:nvSpPr>
        <p:spPr>
          <a:xfrm>
            <a:off x="114300" y="5484813"/>
            <a:ext cx="682625" cy="350837"/>
          </a:xfrm>
          <a:custGeom>
            <a:avLst/>
            <a:gdLst>
              <a:gd name="txL" fmla="*/ 0 w 430"/>
              <a:gd name="txT" fmla="*/ 0 h 221"/>
              <a:gd name="txR" fmla="*/ 430 w 430"/>
              <a:gd name="txB" fmla="*/ 221 h 221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</a:cxnLst>
            <a:rect l="txL" t="txT" r="txR" b="txB"/>
            <a:pathLst>
              <a:path w="430" h="221">
                <a:moveTo>
                  <a:pt x="0" y="108"/>
                </a:moveTo>
                <a:lnTo>
                  <a:pt x="86" y="221"/>
                </a:lnTo>
                <a:lnTo>
                  <a:pt x="86" y="162"/>
                </a:lnTo>
                <a:lnTo>
                  <a:pt x="344" y="162"/>
                </a:lnTo>
                <a:lnTo>
                  <a:pt x="344" y="221"/>
                </a:lnTo>
                <a:lnTo>
                  <a:pt x="430" y="108"/>
                </a:lnTo>
                <a:lnTo>
                  <a:pt x="344" y="0"/>
                </a:lnTo>
                <a:lnTo>
                  <a:pt x="344" y="54"/>
                </a:lnTo>
                <a:lnTo>
                  <a:pt x="86" y="54"/>
                </a:lnTo>
                <a:lnTo>
                  <a:pt x="86" y="0"/>
                </a:lnTo>
                <a:lnTo>
                  <a:pt x="0" y="108"/>
                </a:lnTo>
                <a:close/>
              </a:path>
            </a:pathLst>
          </a:custGeom>
          <a:noFill/>
          <a:ln w="15875" cap="flat" cmpd="sng">
            <a:solidFill>
              <a:srgbClr val="FF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4" name="Line 182"/>
          <p:cNvSpPr/>
          <p:nvPr/>
        </p:nvSpPr>
        <p:spPr>
          <a:xfrm>
            <a:off x="492125" y="3563938"/>
            <a:ext cx="923925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5" name="Line 183"/>
          <p:cNvSpPr/>
          <p:nvPr/>
        </p:nvSpPr>
        <p:spPr>
          <a:xfrm>
            <a:off x="492125" y="4646613"/>
            <a:ext cx="923925" cy="158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6" name="Line 184"/>
          <p:cNvSpPr/>
          <p:nvPr/>
        </p:nvSpPr>
        <p:spPr>
          <a:xfrm flipV="1">
            <a:off x="1416050" y="3354388"/>
            <a:ext cx="1588" cy="209550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7" name="Line 185"/>
          <p:cNvSpPr/>
          <p:nvPr/>
        </p:nvSpPr>
        <p:spPr>
          <a:xfrm flipV="1">
            <a:off x="1416050" y="4678363"/>
            <a:ext cx="1588" cy="211137"/>
          </a:xfrm>
          <a:prstGeom prst="line">
            <a:avLst/>
          </a:prstGeom>
          <a:ln w="158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" name="Rectangle 186"/>
          <p:cNvSpPr>
            <a:spLocks noChangeArrowheads="1"/>
          </p:cNvSpPr>
          <p:nvPr/>
        </p:nvSpPr>
        <p:spPr bwMode="auto">
          <a:xfrm>
            <a:off x="461963" y="3562350"/>
            <a:ext cx="12811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段选有效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" name="Rectangle 187"/>
          <p:cNvSpPr>
            <a:spLocks noChangeArrowheads="1"/>
          </p:cNvSpPr>
          <p:nvPr/>
        </p:nvSpPr>
        <p:spPr bwMode="auto">
          <a:xfrm>
            <a:off x="495300" y="4289425"/>
            <a:ext cx="10223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位选有效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anose="02010609030101010101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" name="Rectangle 188"/>
          <p:cNvSpPr/>
          <p:nvPr/>
        </p:nvSpPr>
        <p:spPr>
          <a:xfrm>
            <a:off x="871538" y="4978400"/>
            <a:ext cx="949325" cy="14605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带锁存功能的</a:t>
            </a:r>
            <a:r>
              <a:rPr lang="zh-CN" altLang="en-US" sz="2400" dirty="0">
                <a:solidFill>
                  <a:srgbClr val="FFFFFF"/>
                </a:solidFill>
                <a:latin typeface="宋体" panose="02010600030101010101" pitchFamily="2" charset="-122"/>
              </a:rPr>
              <a:t>并行输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</a:rPr>
              <a:t>出端口</a:t>
            </a:r>
            <a:endParaRPr lang="zh-CN" alt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16"/>
          <p:cNvGrpSpPr/>
          <p:nvPr/>
        </p:nvGrpSpPr>
        <p:grpSpPr>
          <a:xfrm>
            <a:off x="1863725" y="4784725"/>
            <a:ext cx="1457325" cy="273050"/>
            <a:chOff x="1174" y="3014"/>
            <a:chExt cx="918" cy="172"/>
          </a:xfrm>
        </p:grpSpPr>
        <p:sp>
          <p:nvSpPr>
            <p:cNvPr id="43302" name="Line 189"/>
            <p:cNvSpPr/>
            <p:nvPr/>
          </p:nvSpPr>
          <p:spPr>
            <a:xfrm>
              <a:off x="1174" y="3185"/>
              <a:ext cx="918" cy="1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303" name="Line 190"/>
            <p:cNvSpPr/>
            <p:nvPr/>
          </p:nvSpPr>
          <p:spPr>
            <a:xfrm>
              <a:off x="2065" y="3014"/>
              <a:ext cx="1" cy="153"/>
            </a:xfrm>
            <a:prstGeom prst="line">
              <a:avLst/>
            </a:prstGeom>
            <a:ln w="2857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28"/>
          <p:cNvGrpSpPr/>
          <p:nvPr/>
        </p:nvGrpSpPr>
        <p:grpSpPr>
          <a:xfrm>
            <a:off x="1863725" y="1503363"/>
            <a:ext cx="1922463" cy="1924050"/>
            <a:chOff x="1459" y="4082"/>
            <a:chExt cx="1211" cy="1212"/>
          </a:xfrm>
        </p:grpSpPr>
        <p:sp>
          <p:nvSpPr>
            <p:cNvPr id="43286" name="Line 229"/>
            <p:cNvSpPr/>
            <p:nvPr/>
          </p:nvSpPr>
          <p:spPr>
            <a:xfrm flipV="1">
              <a:off x="2132" y="5161"/>
              <a:ext cx="1" cy="13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7" name="Line 230"/>
            <p:cNvSpPr/>
            <p:nvPr/>
          </p:nvSpPr>
          <p:spPr>
            <a:xfrm flipV="1">
              <a:off x="2209" y="5008"/>
              <a:ext cx="1" cy="28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8" name="Line 231"/>
            <p:cNvSpPr/>
            <p:nvPr/>
          </p:nvSpPr>
          <p:spPr>
            <a:xfrm flipV="1">
              <a:off x="2283" y="4854"/>
              <a:ext cx="1" cy="44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9" name="Line 232"/>
            <p:cNvSpPr/>
            <p:nvPr/>
          </p:nvSpPr>
          <p:spPr>
            <a:xfrm flipV="1">
              <a:off x="2357" y="4698"/>
              <a:ext cx="1" cy="59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0" name="Line 233"/>
            <p:cNvSpPr/>
            <p:nvPr/>
          </p:nvSpPr>
          <p:spPr>
            <a:xfrm flipV="1">
              <a:off x="2434" y="4545"/>
              <a:ext cx="1" cy="74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1" name="Line 234"/>
            <p:cNvSpPr/>
            <p:nvPr/>
          </p:nvSpPr>
          <p:spPr>
            <a:xfrm flipV="1">
              <a:off x="2507" y="4391"/>
              <a:ext cx="1" cy="90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2" name="Line 235"/>
            <p:cNvSpPr/>
            <p:nvPr/>
          </p:nvSpPr>
          <p:spPr>
            <a:xfrm flipV="1">
              <a:off x="2582" y="4238"/>
              <a:ext cx="1" cy="105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3" name="Line 236"/>
            <p:cNvSpPr/>
            <p:nvPr/>
          </p:nvSpPr>
          <p:spPr>
            <a:xfrm flipV="1">
              <a:off x="2659" y="4082"/>
              <a:ext cx="1" cy="120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4" name="Line 237"/>
            <p:cNvSpPr/>
            <p:nvPr/>
          </p:nvSpPr>
          <p:spPr>
            <a:xfrm>
              <a:off x="1459" y="4244"/>
              <a:ext cx="1107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5" name="Line 238"/>
            <p:cNvSpPr/>
            <p:nvPr/>
          </p:nvSpPr>
          <p:spPr>
            <a:xfrm>
              <a:off x="1459" y="4091"/>
              <a:ext cx="1211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6" name="Line 239"/>
            <p:cNvSpPr/>
            <p:nvPr/>
          </p:nvSpPr>
          <p:spPr>
            <a:xfrm>
              <a:off x="1459" y="5167"/>
              <a:ext cx="670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7" name="Line 240"/>
            <p:cNvSpPr/>
            <p:nvPr/>
          </p:nvSpPr>
          <p:spPr>
            <a:xfrm>
              <a:off x="1459" y="5014"/>
              <a:ext cx="746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8" name="Line 241"/>
            <p:cNvSpPr/>
            <p:nvPr/>
          </p:nvSpPr>
          <p:spPr>
            <a:xfrm>
              <a:off x="1459" y="4860"/>
              <a:ext cx="812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99" name="Line 242"/>
            <p:cNvSpPr/>
            <p:nvPr/>
          </p:nvSpPr>
          <p:spPr>
            <a:xfrm flipV="1">
              <a:off x="1459" y="4705"/>
              <a:ext cx="889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300" name="Line 243"/>
            <p:cNvSpPr/>
            <p:nvPr/>
          </p:nvSpPr>
          <p:spPr>
            <a:xfrm flipV="1">
              <a:off x="1459" y="4552"/>
              <a:ext cx="956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301" name="Line 244"/>
            <p:cNvSpPr/>
            <p:nvPr/>
          </p:nvSpPr>
          <p:spPr>
            <a:xfrm>
              <a:off x="1459" y="4397"/>
              <a:ext cx="1049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53"/>
          <p:cNvGrpSpPr/>
          <p:nvPr/>
        </p:nvGrpSpPr>
        <p:grpSpPr>
          <a:xfrm>
            <a:off x="1868488" y="1489075"/>
            <a:ext cx="2881312" cy="1924050"/>
            <a:chOff x="1825" y="4109"/>
            <a:chExt cx="1815" cy="1212"/>
          </a:xfrm>
        </p:grpSpPr>
        <p:sp>
          <p:nvSpPr>
            <p:cNvPr id="43262" name="Line 191"/>
            <p:cNvSpPr/>
            <p:nvPr/>
          </p:nvSpPr>
          <p:spPr>
            <a:xfrm flipV="1">
              <a:off x="2498" y="5188"/>
              <a:ext cx="1" cy="13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3" name="Line 193"/>
            <p:cNvSpPr/>
            <p:nvPr/>
          </p:nvSpPr>
          <p:spPr>
            <a:xfrm flipV="1">
              <a:off x="2575" y="5035"/>
              <a:ext cx="1" cy="28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4" name="Line 195"/>
            <p:cNvSpPr/>
            <p:nvPr/>
          </p:nvSpPr>
          <p:spPr>
            <a:xfrm flipV="1">
              <a:off x="2649" y="4881"/>
              <a:ext cx="1" cy="44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5" name="Line 197"/>
            <p:cNvSpPr/>
            <p:nvPr/>
          </p:nvSpPr>
          <p:spPr>
            <a:xfrm flipV="1">
              <a:off x="2723" y="4725"/>
              <a:ext cx="1" cy="59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6" name="Line 199"/>
            <p:cNvSpPr/>
            <p:nvPr/>
          </p:nvSpPr>
          <p:spPr>
            <a:xfrm flipV="1">
              <a:off x="2800" y="4572"/>
              <a:ext cx="1" cy="74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7" name="Line 201"/>
            <p:cNvSpPr/>
            <p:nvPr/>
          </p:nvSpPr>
          <p:spPr>
            <a:xfrm flipV="1">
              <a:off x="2873" y="4418"/>
              <a:ext cx="1" cy="90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8" name="Line 203"/>
            <p:cNvSpPr/>
            <p:nvPr/>
          </p:nvSpPr>
          <p:spPr>
            <a:xfrm flipV="1">
              <a:off x="2948" y="4265"/>
              <a:ext cx="1" cy="105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69" name="Line 205"/>
            <p:cNvSpPr/>
            <p:nvPr/>
          </p:nvSpPr>
          <p:spPr>
            <a:xfrm flipV="1">
              <a:off x="3025" y="4109"/>
              <a:ext cx="1" cy="120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0" name="Line 213"/>
            <p:cNvSpPr/>
            <p:nvPr/>
          </p:nvSpPr>
          <p:spPr>
            <a:xfrm>
              <a:off x="1825" y="4271"/>
              <a:ext cx="1747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1" name="Line 214"/>
            <p:cNvSpPr/>
            <p:nvPr/>
          </p:nvSpPr>
          <p:spPr>
            <a:xfrm>
              <a:off x="1825" y="4118"/>
              <a:ext cx="1815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2" name="Line 217"/>
            <p:cNvSpPr/>
            <p:nvPr/>
          </p:nvSpPr>
          <p:spPr>
            <a:xfrm>
              <a:off x="1825" y="5194"/>
              <a:ext cx="1283" cy="1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3" name="Line 218"/>
            <p:cNvSpPr/>
            <p:nvPr/>
          </p:nvSpPr>
          <p:spPr>
            <a:xfrm>
              <a:off x="1825" y="5041"/>
              <a:ext cx="1359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4" name="Line 219"/>
            <p:cNvSpPr/>
            <p:nvPr/>
          </p:nvSpPr>
          <p:spPr>
            <a:xfrm>
              <a:off x="1825" y="4887"/>
              <a:ext cx="1452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5" name="Line 220"/>
            <p:cNvSpPr/>
            <p:nvPr/>
          </p:nvSpPr>
          <p:spPr>
            <a:xfrm flipV="1">
              <a:off x="1825" y="4732"/>
              <a:ext cx="1520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6" name="Line 221"/>
            <p:cNvSpPr/>
            <p:nvPr/>
          </p:nvSpPr>
          <p:spPr>
            <a:xfrm>
              <a:off x="1825" y="4581"/>
              <a:ext cx="1605" cy="7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7" name="Line 222"/>
            <p:cNvSpPr/>
            <p:nvPr/>
          </p:nvSpPr>
          <p:spPr>
            <a:xfrm>
              <a:off x="1825" y="4424"/>
              <a:ext cx="1689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8" name="Line 245"/>
            <p:cNvSpPr/>
            <p:nvPr/>
          </p:nvSpPr>
          <p:spPr>
            <a:xfrm flipV="1">
              <a:off x="3111" y="5188"/>
              <a:ext cx="1" cy="13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79" name="Line 246"/>
            <p:cNvSpPr/>
            <p:nvPr/>
          </p:nvSpPr>
          <p:spPr>
            <a:xfrm flipV="1">
              <a:off x="3188" y="5035"/>
              <a:ext cx="1" cy="28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0" name="Line 247"/>
            <p:cNvSpPr/>
            <p:nvPr/>
          </p:nvSpPr>
          <p:spPr>
            <a:xfrm flipV="1">
              <a:off x="3262" y="4881"/>
              <a:ext cx="1" cy="44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1" name="Line 248"/>
            <p:cNvSpPr/>
            <p:nvPr/>
          </p:nvSpPr>
          <p:spPr>
            <a:xfrm flipV="1">
              <a:off x="3336" y="4725"/>
              <a:ext cx="1" cy="59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2" name="Line 249"/>
            <p:cNvSpPr/>
            <p:nvPr/>
          </p:nvSpPr>
          <p:spPr>
            <a:xfrm flipV="1">
              <a:off x="3413" y="4572"/>
              <a:ext cx="1" cy="74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3" name="Line 250"/>
            <p:cNvSpPr/>
            <p:nvPr/>
          </p:nvSpPr>
          <p:spPr>
            <a:xfrm flipV="1">
              <a:off x="3486" y="4418"/>
              <a:ext cx="1" cy="90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4" name="Line 251"/>
            <p:cNvSpPr/>
            <p:nvPr/>
          </p:nvSpPr>
          <p:spPr>
            <a:xfrm flipV="1">
              <a:off x="3561" y="4265"/>
              <a:ext cx="1" cy="105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85" name="Line 252"/>
            <p:cNvSpPr/>
            <p:nvPr/>
          </p:nvSpPr>
          <p:spPr>
            <a:xfrm flipV="1">
              <a:off x="3638" y="4109"/>
              <a:ext cx="1" cy="120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259"/>
          <p:cNvGrpSpPr/>
          <p:nvPr/>
        </p:nvGrpSpPr>
        <p:grpSpPr>
          <a:xfrm>
            <a:off x="1847850" y="4772025"/>
            <a:ext cx="2444750" cy="522288"/>
            <a:chOff x="1611" y="4203"/>
            <a:chExt cx="1540" cy="329"/>
          </a:xfrm>
        </p:grpSpPr>
        <p:sp>
          <p:nvSpPr>
            <p:cNvPr id="43257" name="Line 254"/>
            <p:cNvSpPr/>
            <p:nvPr/>
          </p:nvSpPr>
          <p:spPr>
            <a:xfrm flipV="1">
              <a:off x="1611" y="4529"/>
              <a:ext cx="1539" cy="3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58" name="Line 255"/>
            <p:cNvSpPr/>
            <p:nvPr/>
          </p:nvSpPr>
          <p:spPr>
            <a:xfrm>
              <a:off x="3150" y="4223"/>
              <a:ext cx="1" cy="30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3259" name="Group 256"/>
            <p:cNvGrpSpPr/>
            <p:nvPr/>
          </p:nvGrpSpPr>
          <p:grpSpPr>
            <a:xfrm>
              <a:off x="1613" y="4203"/>
              <a:ext cx="918" cy="172"/>
              <a:chOff x="1174" y="3014"/>
              <a:chExt cx="918" cy="172"/>
            </a:xfrm>
          </p:grpSpPr>
          <p:sp>
            <p:nvSpPr>
              <p:cNvPr id="43260" name="Line 257"/>
              <p:cNvSpPr/>
              <p:nvPr/>
            </p:nvSpPr>
            <p:spPr>
              <a:xfrm>
                <a:off x="1174" y="3185"/>
                <a:ext cx="918" cy="1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261" name="Line 258"/>
              <p:cNvSpPr/>
              <p:nvPr/>
            </p:nvSpPr>
            <p:spPr>
              <a:xfrm>
                <a:off x="2065" y="3014"/>
                <a:ext cx="1" cy="153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" name="Group 268"/>
          <p:cNvGrpSpPr/>
          <p:nvPr/>
        </p:nvGrpSpPr>
        <p:grpSpPr>
          <a:xfrm>
            <a:off x="1835150" y="4772025"/>
            <a:ext cx="3435350" cy="779463"/>
            <a:chOff x="1365" y="4185"/>
            <a:chExt cx="2164" cy="491"/>
          </a:xfrm>
        </p:grpSpPr>
        <p:sp>
          <p:nvSpPr>
            <p:cNvPr id="43249" name="Line 260"/>
            <p:cNvSpPr/>
            <p:nvPr/>
          </p:nvSpPr>
          <p:spPr>
            <a:xfrm flipV="1">
              <a:off x="1373" y="4673"/>
              <a:ext cx="2155" cy="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50" name="Line 261"/>
            <p:cNvSpPr/>
            <p:nvPr/>
          </p:nvSpPr>
          <p:spPr>
            <a:xfrm>
              <a:off x="3528" y="4213"/>
              <a:ext cx="1" cy="46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3251" name="Group 262"/>
            <p:cNvGrpSpPr/>
            <p:nvPr/>
          </p:nvGrpSpPr>
          <p:grpSpPr>
            <a:xfrm>
              <a:off x="1365" y="4185"/>
              <a:ext cx="1540" cy="329"/>
              <a:chOff x="1611" y="4203"/>
              <a:chExt cx="1540" cy="329"/>
            </a:xfrm>
          </p:grpSpPr>
          <p:sp>
            <p:nvSpPr>
              <p:cNvPr id="43252" name="Line 263"/>
              <p:cNvSpPr/>
              <p:nvPr/>
            </p:nvSpPr>
            <p:spPr>
              <a:xfrm flipV="1">
                <a:off x="1611" y="4529"/>
                <a:ext cx="1539" cy="3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253" name="Line 264"/>
              <p:cNvSpPr/>
              <p:nvPr/>
            </p:nvSpPr>
            <p:spPr>
              <a:xfrm>
                <a:off x="3150" y="4223"/>
                <a:ext cx="1" cy="306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3254" name="Group 265"/>
              <p:cNvGrpSpPr/>
              <p:nvPr/>
            </p:nvGrpSpPr>
            <p:grpSpPr>
              <a:xfrm>
                <a:off x="1613" y="4203"/>
                <a:ext cx="918" cy="172"/>
                <a:chOff x="1174" y="3014"/>
                <a:chExt cx="918" cy="172"/>
              </a:xfrm>
            </p:grpSpPr>
            <p:sp>
              <p:nvSpPr>
                <p:cNvPr id="43255" name="Line 266"/>
                <p:cNvSpPr/>
                <p:nvPr/>
              </p:nvSpPr>
              <p:spPr>
                <a:xfrm>
                  <a:off x="1174" y="3185"/>
                  <a:ext cx="918" cy="1"/>
                </a:xfrm>
                <a:prstGeom prst="line">
                  <a:avLst/>
                </a:prstGeom>
                <a:ln w="38100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3256" name="Line 267"/>
                <p:cNvSpPr/>
                <p:nvPr/>
              </p:nvSpPr>
              <p:spPr>
                <a:xfrm>
                  <a:off x="2065" y="3014"/>
                  <a:ext cx="1" cy="153"/>
                </a:xfrm>
                <a:prstGeom prst="line">
                  <a:avLst/>
                </a:prstGeom>
                <a:ln w="38100" cap="flat" cmpd="sng">
                  <a:solidFill>
                    <a:srgbClr val="FFFF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0" name="Group 317"/>
          <p:cNvGrpSpPr/>
          <p:nvPr/>
        </p:nvGrpSpPr>
        <p:grpSpPr>
          <a:xfrm>
            <a:off x="1868488" y="1501775"/>
            <a:ext cx="3897312" cy="1949450"/>
            <a:chOff x="1561" y="4320"/>
            <a:chExt cx="2455" cy="1228"/>
          </a:xfrm>
        </p:grpSpPr>
        <p:sp>
          <p:nvSpPr>
            <p:cNvPr id="43225" name="Line 272"/>
            <p:cNvSpPr/>
            <p:nvPr/>
          </p:nvSpPr>
          <p:spPr>
            <a:xfrm flipV="1">
              <a:off x="3467" y="5418"/>
              <a:ext cx="1" cy="13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6" name="Line 274"/>
            <p:cNvSpPr/>
            <p:nvPr/>
          </p:nvSpPr>
          <p:spPr>
            <a:xfrm flipV="1">
              <a:off x="3544" y="5265"/>
              <a:ext cx="1" cy="28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7" name="Line 276"/>
            <p:cNvSpPr/>
            <p:nvPr/>
          </p:nvSpPr>
          <p:spPr>
            <a:xfrm flipV="1">
              <a:off x="3618" y="5108"/>
              <a:ext cx="1" cy="44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8" name="Line 278"/>
            <p:cNvSpPr/>
            <p:nvPr/>
          </p:nvSpPr>
          <p:spPr>
            <a:xfrm flipV="1">
              <a:off x="3692" y="4955"/>
              <a:ext cx="1" cy="59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9" name="Line 280"/>
            <p:cNvSpPr/>
            <p:nvPr/>
          </p:nvSpPr>
          <p:spPr>
            <a:xfrm flipV="1">
              <a:off x="3769" y="4802"/>
              <a:ext cx="1" cy="74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0" name="Line 282"/>
            <p:cNvSpPr/>
            <p:nvPr/>
          </p:nvSpPr>
          <p:spPr>
            <a:xfrm flipV="1">
              <a:off x="3843" y="4649"/>
              <a:ext cx="1" cy="89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1" name="Line 284"/>
            <p:cNvSpPr/>
            <p:nvPr/>
          </p:nvSpPr>
          <p:spPr>
            <a:xfrm flipV="1">
              <a:off x="3917" y="4495"/>
              <a:ext cx="1" cy="105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2" name="Line 286"/>
            <p:cNvSpPr/>
            <p:nvPr/>
          </p:nvSpPr>
          <p:spPr>
            <a:xfrm flipV="1">
              <a:off x="3994" y="4339"/>
              <a:ext cx="1" cy="120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3" name="Line 301"/>
            <p:cNvSpPr/>
            <p:nvPr/>
          </p:nvSpPr>
          <p:spPr>
            <a:xfrm>
              <a:off x="1561" y="4482"/>
              <a:ext cx="2359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4" name="Line 302"/>
            <p:cNvSpPr/>
            <p:nvPr/>
          </p:nvSpPr>
          <p:spPr>
            <a:xfrm>
              <a:off x="1561" y="4329"/>
              <a:ext cx="2455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5" name="Line 303"/>
            <p:cNvSpPr/>
            <p:nvPr/>
          </p:nvSpPr>
          <p:spPr>
            <a:xfrm>
              <a:off x="1561" y="5405"/>
              <a:ext cx="1905" cy="1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6" name="Line 304"/>
            <p:cNvSpPr/>
            <p:nvPr/>
          </p:nvSpPr>
          <p:spPr>
            <a:xfrm>
              <a:off x="1561" y="5252"/>
              <a:ext cx="1999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7" name="Line 305"/>
            <p:cNvSpPr/>
            <p:nvPr/>
          </p:nvSpPr>
          <p:spPr>
            <a:xfrm>
              <a:off x="1561" y="5098"/>
              <a:ext cx="2065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8" name="Line 306"/>
            <p:cNvSpPr/>
            <p:nvPr/>
          </p:nvSpPr>
          <p:spPr>
            <a:xfrm flipV="1">
              <a:off x="1561" y="4943"/>
              <a:ext cx="2142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39" name="Line 307"/>
            <p:cNvSpPr/>
            <p:nvPr/>
          </p:nvSpPr>
          <p:spPr>
            <a:xfrm>
              <a:off x="1561" y="4792"/>
              <a:ext cx="2227" cy="7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0" name="Line 308"/>
            <p:cNvSpPr/>
            <p:nvPr/>
          </p:nvSpPr>
          <p:spPr>
            <a:xfrm>
              <a:off x="1561" y="4635"/>
              <a:ext cx="2292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1" name="Line 309"/>
            <p:cNvSpPr/>
            <p:nvPr/>
          </p:nvSpPr>
          <p:spPr>
            <a:xfrm flipV="1">
              <a:off x="2847" y="5399"/>
              <a:ext cx="1" cy="13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2" name="Line 310"/>
            <p:cNvSpPr/>
            <p:nvPr/>
          </p:nvSpPr>
          <p:spPr>
            <a:xfrm flipV="1">
              <a:off x="2924" y="5246"/>
              <a:ext cx="1" cy="28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3" name="Line 311"/>
            <p:cNvSpPr/>
            <p:nvPr/>
          </p:nvSpPr>
          <p:spPr>
            <a:xfrm flipV="1">
              <a:off x="2998" y="5092"/>
              <a:ext cx="1" cy="44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4" name="Line 312"/>
            <p:cNvSpPr/>
            <p:nvPr/>
          </p:nvSpPr>
          <p:spPr>
            <a:xfrm flipV="1">
              <a:off x="3072" y="4936"/>
              <a:ext cx="1" cy="59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5" name="Line 313"/>
            <p:cNvSpPr/>
            <p:nvPr/>
          </p:nvSpPr>
          <p:spPr>
            <a:xfrm flipV="1">
              <a:off x="3149" y="4783"/>
              <a:ext cx="1" cy="74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6" name="Line 314"/>
            <p:cNvSpPr/>
            <p:nvPr/>
          </p:nvSpPr>
          <p:spPr>
            <a:xfrm flipV="1">
              <a:off x="3222" y="4629"/>
              <a:ext cx="1" cy="90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7" name="Line 315"/>
            <p:cNvSpPr/>
            <p:nvPr/>
          </p:nvSpPr>
          <p:spPr>
            <a:xfrm flipV="1">
              <a:off x="3297" y="4476"/>
              <a:ext cx="1" cy="105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48" name="Line 316"/>
            <p:cNvSpPr/>
            <p:nvPr/>
          </p:nvSpPr>
          <p:spPr>
            <a:xfrm flipV="1">
              <a:off x="3374" y="4320"/>
              <a:ext cx="1" cy="120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66" name="Line 66"/>
          <p:cNvSpPr/>
          <p:nvPr/>
        </p:nvSpPr>
        <p:spPr>
          <a:xfrm>
            <a:off x="1878013" y="6335713"/>
            <a:ext cx="6424612" cy="1587"/>
          </a:xfrm>
          <a:prstGeom prst="line">
            <a:avLst/>
          </a:prstGeom>
          <a:ln w="1905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" name="Group 356"/>
          <p:cNvGrpSpPr/>
          <p:nvPr/>
        </p:nvGrpSpPr>
        <p:grpSpPr>
          <a:xfrm>
            <a:off x="1879600" y="1536700"/>
            <a:ext cx="6807200" cy="1935163"/>
            <a:chOff x="1582" y="4297"/>
            <a:chExt cx="4288" cy="1219"/>
          </a:xfrm>
        </p:grpSpPr>
        <p:sp>
          <p:nvSpPr>
            <p:cNvPr id="43201" name="Line 322"/>
            <p:cNvSpPr/>
            <p:nvPr/>
          </p:nvSpPr>
          <p:spPr>
            <a:xfrm flipV="1">
              <a:off x="5345" y="5378"/>
              <a:ext cx="1" cy="13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2" name="Line 323"/>
            <p:cNvSpPr/>
            <p:nvPr/>
          </p:nvSpPr>
          <p:spPr>
            <a:xfrm flipV="1">
              <a:off x="5419" y="5225"/>
              <a:ext cx="1" cy="28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3" name="Line 324"/>
            <p:cNvSpPr/>
            <p:nvPr/>
          </p:nvSpPr>
          <p:spPr>
            <a:xfrm flipV="1">
              <a:off x="5493" y="5068"/>
              <a:ext cx="1" cy="44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4" name="Line 325"/>
            <p:cNvSpPr/>
            <p:nvPr/>
          </p:nvSpPr>
          <p:spPr>
            <a:xfrm flipV="1">
              <a:off x="5570" y="4915"/>
              <a:ext cx="1" cy="59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5" name="Line 326"/>
            <p:cNvSpPr/>
            <p:nvPr/>
          </p:nvSpPr>
          <p:spPr>
            <a:xfrm flipV="1">
              <a:off x="5644" y="4762"/>
              <a:ext cx="1" cy="74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6" name="Line 327"/>
            <p:cNvSpPr/>
            <p:nvPr/>
          </p:nvSpPr>
          <p:spPr>
            <a:xfrm flipV="1">
              <a:off x="5717" y="4609"/>
              <a:ext cx="1" cy="89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7" name="Line 328"/>
            <p:cNvSpPr/>
            <p:nvPr/>
          </p:nvSpPr>
          <p:spPr>
            <a:xfrm flipV="1">
              <a:off x="5795" y="4455"/>
              <a:ext cx="1" cy="105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8" name="Line 329"/>
            <p:cNvSpPr/>
            <p:nvPr/>
          </p:nvSpPr>
          <p:spPr>
            <a:xfrm flipV="1">
              <a:off x="5869" y="4299"/>
              <a:ext cx="1" cy="1209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9" name="Line 331"/>
            <p:cNvSpPr/>
            <p:nvPr/>
          </p:nvSpPr>
          <p:spPr>
            <a:xfrm flipV="1">
              <a:off x="3488" y="5386"/>
              <a:ext cx="1" cy="13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0" name="Line 332"/>
            <p:cNvSpPr/>
            <p:nvPr/>
          </p:nvSpPr>
          <p:spPr>
            <a:xfrm flipV="1">
              <a:off x="3565" y="5233"/>
              <a:ext cx="1" cy="28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1" name="Line 333"/>
            <p:cNvSpPr/>
            <p:nvPr/>
          </p:nvSpPr>
          <p:spPr>
            <a:xfrm flipV="1">
              <a:off x="3639" y="5076"/>
              <a:ext cx="1" cy="44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2" name="Line 334"/>
            <p:cNvSpPr/>
            <p:nvPr/>
          </p:nvSpPr>
          <p:spPr>
            <a:xfrm flipV="1">
              <a:off x="3713" y="4923"/>
              <a:ext cx="1" cy="59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3" name="Line 335"/>
            <p:cNvSpPr/>
            <p:nvPr/>
          </p:nvSpPr>
          <p:spPr>
            <a:xfrm flipV="1">
              <a:off x="3790" y="4770"/>
              <a:ext cx="1" cy="746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4" name="Line 336"/>
            <p:cNvSpPr/>
            <p:nvPr/>
          </p:nvSpPr>
          <p:spPr>
            <a:xfrm flipV="1">
              <a:off x="3864" y="4617"/>
              <a:ext cx="1" cy="89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5" name="Line 337"/>
            <p:cNvSpPr/>
            <p:nvPr/>
          </p:nvSpPr>
          <p:spPr>
            <a:xfrm flipV="1">
              <a:off x="3938" y="4463"/>
              <a:ext cx="1" cy="105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6" name="Line 338"/>
            <p:cNvSpPr/>
            <p:nvPr/>
          </p:nvSpPr>
          <p:spPr>
            <a:xfrm flipV="1">
              <a:off x="4015" y="4307"/>
              <a:ext cx="1" cy="120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7" name="Line 339"/>
            <p:cNvSpPr/>
            <p:nvPr/>
          </p:nvSpPr>
          <p:spPr>
            <a:xfrm>
              <a:off x="1582" y="4450"/>
              <a:ext cx="4178" cy="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8" name="Line 340"/>
            <p:cNvSpPr/>
            <p:nvPr/>
          </p:nvSpPr>
          <p:spPr>
            <a:xfrm>
              <a:off x="1582" y="4297"/>
              <a:ext cx="4288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19" name="Line 341"/>
            <p:cNvSpPr/>
            <p:nvPr/>
          </p:nvSpPr>
          <p:spPr>
            <a:xfrm>
              <a:off x="1582" y="5373"/>
              <a:ext cx="3770" cy="1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0" name="Line 342"/>
            <p:cNvSpPr/>
            <p:nvPr/>
          </p:nvSpPr>
          <p:spPr>
            <a:xfrm>
              <a:off x="1582" y="5220"/>
              <a:ext cx="3828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1" name="Line 343"/>
            <p:cNvSpPr/>
            <p:nvPr/>
          </p:nvSpPr>
          <p:spPr>
            <a:xfrm>
              <a:off x="1582" y="5066"/>
              <a:ext cx="3903" cy="2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2" name="Line 344"/>
            <p:cNvSpPr/>
            <p:nvPr/>
          </p:nvSpPr>
          <p:spPr>
            <a:xfrm flipV="1">
              <a:off x="1582" y="4909"/>
              <a:ext cx="3989" cy="4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3" name="Line 345"/>
            <p:cNvSpPr/>
            <p:nvPr/>
          </p:nvSpPr>
          <p:spPr>
            <a:xfrm>
              <a:off x="1582" y="4760"/>
              <a:ext cx="4074" cy="1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24" name="Line 346"/>
            <p:cNvSpPr/>
            <p:nvPr/>
          </p:nvSpPr>
          <p:spPr>
            <a:xfrm flipV="1">
              <a:off x="1582" y="4587"/>
              <a:ext cx="4133" cy="16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Group 377"/>
          <p:cNvGrpSpPr/>
          <p:nvPr/>
        </p:nvGrpSpPr>
        <p:grpSpPr>
          <a:xfrm>
            <a:off x="1847850" y="4814888"/>
            <a:ext cx="6454775" cy="1520825"/>
            <a:chOff x="1164" y="4102"/>
            <a:chExt cx="4066" cy="958"/>
          </a:xfrm>
        </p:grpSpPr>
        <p:sp>
          <p:nvSpPr>
            <p:cNvPr id="43197" name="Line 366"/>
            <p:cNvSpPr/>
            <p:nvPr/>
          </p:nvSpPr>
          <p:spPr>
            <a:xfrm>
              <a:off x="5219" y="4102"/>
              <a:ext cx="1" cy="923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98" name="Line 368"/>
            <p:cNvSpPr/>
            <p:nvPr/>
          </p:nvSpPr>
          <p:spPr>
            <a:xfrm flipV="1">
              <a:off x="1164" y="4562"/>
              <a:ext cx="2155" cy="3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99" name="Line 369"/>
            <p:cNvSpPr/>
            <p:nvPr/>
          </p:nvSpPr>
          <p:spPr>
            <a:xfrm>
              <a:off x="3319" y="4102"/>
              <a:ext cx="1" cy="46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200" name="Line 376"/>
            <p:cNvSpPr/>
            <p:nvPr/>
          </p:nvSpPr>
          <p:spPr>
            <a:xfrm>
              <a:off x="1183" y="5059"/>
              <a:ext cx="4047" cy="1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6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>
                      <p:stCondLst>
                        <p:cond delay="indefinite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/>
      <p:bldP spid="208" grpId="0" animBg="1"/>
      <p:bldP spid="209" grpId="0"/>
      <p:bldP spid="210" grpId="0"/>
      <p:bldP spid="211" grpId="0"/>
      <p:bldP spid="212" grpId="0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8" grpId="0"/>
      <p:bldP spid="369" grpId="0"/>
      <p:bldP spid="370" grpId="0"/>
      <p:bldP spid="371" grpId="0"/>
      <p:bldP spid="378" grpId="0"/>
      <p:bldP spid="379" grpId="0"/>
      <p:bldP spid="38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44035" name="标题 1"/>
          <p:cNvSpPr>
            <a:spLocks noGrp="1"/>
          </p:cNvSpPr>
          <p:nvPr>
            <p:ph type="title"/>
          </p:nvPr>
        </p:nvSpPr>
        <p:spPr>
          <a:xfrm>
            <a:off x="490538" y="76200"/>
            <a:ext cx="6977062" cy="642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数码屏显示方式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609600" y="1128713"/>
            <a:ext cx="8458200" cy="5500688"/>
          </a:xfrm>
          <a:prstGeom prst="rect">
            <a:avLst/>
          </a:prstGeom>
        </p:spPr>
        <p:txBody>
          <a:bodyPr/>
          <a:lstStyle/>
          <a:p>
            <a:pPr marL="571500" marR="0" indent="-571500" defTabSz="914400">
              <a:lnSpc>
                <a:spcPts val="3600"/>
              </a:lnSpc>
              <a:spcBef>
                <a:spcPts val="1200"/>
              </a:spcBef>
              <a:buClrTx/>
              <a:buSzTx/>
              <a:buFontTx/>
              <a:buAutoNum type="ea1JpnChsDbPeriod"/>
              <a:defRPr/>
            </a:pPr>
            <a:r>
              <a:rPr kumimoji="0" lang="zh-CN" altLang="en-US" sz="3600" b="1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rPr>
              <a:t>静态显示</a:t>
            </a:r>
            <a:r>
              <a:rPr kumimoji="0" lang="zh-CN" altLang="en-US" sz="3600" b="1" kern="0" cap="none" spc="0" normalizeH="0" baseline="0" noProof="0" dirty="0">
                <a:latin typeface="Comic Sans MS" panose="030F0702030302020204" pitchFamily="66" charset="0"/>
                <a:ea typeface="+mn-ea"/>
                <a:cs typeface="+mn-cs"/>
              </a:rPr>
              <a:t>：显示位数少时使用</a:t>
            </a:r>
            <a:endParaRPr kumimoji="0" lang="zh-CN" altLang="en-US" sz="3600" b="1" kern="0" cap="none" spc="0" normalizeH="0" baseline="0" noProof="0" dirty="0"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位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段）输入控制端分别与接口电路的输出端相连，占用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端口资源多；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段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LED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）恒定地导通或截止；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571500" marR="0" indent="-571500" defTabSz="914400">
              <a:lnSpc>
                <a:spcPts val="3600"/>
              </a:lnSpc>
              <a:spcBef>
                <a:spcPts val="1200"/>
              </a:spcBef>
              <a:buClrTx/>
              <a:buSzTx/>
              <a:buFontTx/>
              <a:buAutoNum type="ea1JpnChsDbPeriod"/>
              <a:defRPr/>
            </a:pPr>
            <a:r>
              <a:rPr kumimoji="0" lang="zh-CN" altLang="en-US" sz="3600" b="1" kern="0" cap="none" spc="0" normalizeH="0" baseline="0" noProof="0" dirty="0">
                <a:solidFill>
                  <a:srgbClr val="FF0000"/>
                </a:solidFill>
                <a:latin typeface="Comic Sans MS" panose="030F0702030302020204" pitchFamily="66" charset="0"/>
                <a:ea typeface="+mn-ea"/>
                <a:cs typeface="+mn-cs"/>
              </a:rPr>
              <a:t>动态显示</a:t>
            </a:r>
            <a:r>
              <a:rPr kumimoji="0" lang="zh-CN" altLang="en-US" sz="3600" b="1" kern="0" cap="none" spc="0" normalizeH="0" baseline="0" noProof="0" dirty="0">
                <a:latin typeface="Comic Sans MS" panose="030F0702030302020204" pitchFamily="66" charset="0"/>
                <a:ea typeface="+mn-ea"/>
                <a:cs typeface="+mn-cs"/>
              </a:rPr>
              <a:t>：显示位数多时使用</a:t>
            </a:r>
            <a:endParaRPr kumimoji="0" lang="zh-CN" altLang="en-US" sz="3600" b="1" kern="0" cap="none" spc="0" normalizeH="0" baseline="0" noProof="0" dirty="0"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各位共享输入控制端，占用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端口资源少；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需同时进行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位选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（选中被点亮的位）和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段选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（输入控制端确定各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LED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的发光情况）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各位轮流显示一遍的总时间不能过长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（不大于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20ms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）；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573405" y="3790950"/>
            <a:ext cx="3651885" cy="1469390"/>
          </a:xfr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wrap="square" lIns="0" tIns="0" rIns="0" bIns="0" anchor="t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与</a:t>
            </a:r>
            <a:r>
              <a:rPr lang="en-US" altLang="zh-CN" sz="2400" dirty="0">
                <a:solidFill>
                  <a:srgbClr val="C00000"/>
                </a:solidFill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</a:rPr>
              <a:t>相关的：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数据线、</a:t>
            </a:r>
            <a:r>
              <a:rPr lang="en-US" altLang="zh-CN" sz="2400" dirty="0"/>
              <a:t>I/O</a:t>
            </a:r>
            <a:r>
              <a:rPr lang="zh-CN" altLang="en-US" sz="2400" dirty="0"/>
              <a:t>选择（地址线）、</a:t>
            </a:r>
            <a:r>
              <a:rPr lang="en-US" altLang="zh-CN" sz="2400" dirty="0"/>
              <a:t>I/O</a:t>
            </a:r>
            <a:r>
              <a:rPr lang="zh-CN" altLang="en-US" sz="2400" dirty="0"/>
              <a:t>读</a:t>
            </a:r>
            <a:r>
              <a:rPr lang="en-US" altLang="zh-CN" sz="2400" dirty="0"/>
              <a:t>/</a:t>
            </a:r>
            <a:r>
              <a:rPr lang="zh-CN" altLang="en-US" sz="2400" dirty="0"/>
              <a:t>写</a:t>
            </a:r>
            <a:endParaRPr lang="en-US" altLang="zh-CN" sz="2400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15364" name="Rectangle 5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组合 56"/>
          <p:cNvGrpSpPr/>
          <p:nvPr/>
        </p:nvGrpSpPr>
        <p:grpSpPr>
          <a:xfrm>
            <a:off x="573088" y="457200"/>
            <a:ext cx="8342312" cy="3092450"/>
            <a:chOff x="268789" y="1219200"/>
            <a:chExt cx="8341829" cy="3092972"/>
          </a:xfrm>
          <a:noFill/>
        </p:grpSpPr>
        <p:sp>
          <p:nvSpPr>
            <p:cNvPr id="15368" name="Text Box 49"/>
            <p:cNvSpPr txBox="1"/>
            <p:nvPr/>
          </p:nvSpPr>
          <p:spPr>
            <a:xfrm>
              <a:off x="2015852" y="1223617"/>
              <a:ext cx="1637936" cy="451452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数据缓存寄存器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15369" name="Text Box 48"/>
            <p:cNvSpPr txBox="1"/>
            <p:nvPr/>
          </p:nvSpPr>
          <p:spPr>
            <a:xfrm>
              <a:off x="5147972" y="1223617"/>
              <a:ext cx="1635838" cy="451452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端口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0" name="Text Box 47"/>
            <p:cNvSpPr txBox="1"/>
            <p:nvPr/>
          </p:nvSpPr>
          <p:spPr>
            <a:xfrm>
              <a:off x="5147972" y="2019626"/>
              <a:ext cx="1635838" cy="451452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端口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1" name="Text Box 46"/>
            <p:cNvSpPr txBox="1"/>
            <p:nvPr/>
          </p:nvSpPr>
          <p:spPr>
            <a:xfrm>
              <a:off x="5147972" y="2797991"/>
              <a:ext cx="1635838" cy="451452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控制寄存器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2" name="Text Box 45"/>
            <p:cNvSpPr txBox="1"/>
            <p:nvPr/>
          </p:nvSpPr>
          <p:spPr>
            <a:xfrm>
              <a:off x="5147972" y="3607492"/>
              <a:ext cx="1635838" cy="451452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状态寄存器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3" name="Text Box 44"/>
            <p:cNvSpPr txBox="1"/>
            <p:nvPr/>
          </p:nvSpPr>
          <p:spPr>
            <a:xfrm>
              <a:off x="2015852" y="2222001"/>
              <a:ext cx="1635838" cy="1945914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/>
            <a:lstStyle/>
            <a:p>
              <a:pPr eaLnBrk="0" hangingPunct="0">
                <a:spcBef>
                  <a:spcPts val="2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eaLnBrk="0" hangingPunct="0">
                <a:spcBef>
                  <a:spcPts val="2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RS1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eaLnBrk="0" hangingPunct="0">
                <a:spcBef>
                  <a:spcPts val="2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RS0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eaLnBrk="0" hangingPunct="0">
                <a:spcBef>
                  <a:spcPts val="2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en-US" altLang="zh-CN" b="1" dirty="0">
                <a:latin typeface="Arial" panose="020B0604020202020204" pitchFamily="34" charset="0"/>
              </a:endParaRPr>
            </a:p>
            <a:p>
              <a:pPr eaLnBrk="0" hangingPunct="0">
                <a:spcBef>
                  <a:spcPts val="2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</a:t>
              </a:r>
              <a:endParaRPr lang="en-US" altLang="zh-CN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4" name="Text Box 43"/>
            <p:cNvSpPr txBox="1"/>
            <p:nvPr/>
          </p:nvSpPr>
          <p:spPr>
            <a:xfrm>
              <a:off x="3200400" y="2471078"/>
              <a:ext cx="304800" cy="1525597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18000" rIns="18000"/>
            <a:lstStyle/>
            <a:p>
              <a:pPr algn="ctr" eaLnBrk="0" fontAlgn="t" hangingPunct="0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时序控制电路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15375" name="Text Box 41"/>
            <p:cNvSpPr txBox="1"/>
            <p:nvPr/>
          </p:nvSpPr>
          <p:spPr>
            <a:xfrm>
              <a:off x="7556085" y="1221542"/>
              <a:ext cx="1054533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6" name="Text Box 40"/>
            <p:cNvSpPr txBox="1"/>
            <p:nvPr/>
          </p:nvSpPr>
          <p:spPr>
            <a:xfrm>
              <a:off x="7677803" y="2797991"/>
              <a:ext cx="834183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7" name="Text Box 39"/>
            <p:cNvSpPr txBox="1"/>
            <p:nvPr/>
          </p:nvSpPr>
          <p:spPr>
            <a:xfrm>
              <a:off x="7556085" y="2017550"/>
              <a:ext cx="1054533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8" name="Text Box 38"/>
            <p:cNvSpPr txBox="1"/>
            <p:nvPr/>
          </p:nvSpPr>
          <p:spPr>
            <a:xfrm>
              <a:off x="7776435" y="3543147"/>
              <a:ext cx="704071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79" name="Text Box 37"/>
            <p:cNvSpPr txBox="1"/>
            <p:nvPr/>
          </p:nvSpPr>
          <p:spPr>
            <a:xfrm>
              <a:off x="378964" y="2222001"/>
              <a:ext cx="1054533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选择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0" name="Text Box 36"/>
            <p:cNvSpPr txBox="1"/>
            <p:nvPr/>
          </p:nvSpPr>
          <p:spPr>
            <a:xfrm>
              <a:off x="268789" y="2766857"/>
              <a:ext cx="1164708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寄存器选择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15381" name="Text Box 35"/>
            <p:cNvSpPr txBox="1"/>
            <p:nvPr/>
          </p:nvSpPr>
          <p:spPr>
            <a:xfrm>
              <a:off x="484942" y="3249443"/>
              <a:ext cx="849922" cy="293703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2" name="Text Box 34"/>
            <p:cNvSpPr txBox="1"/>
            <p:nvPr/>
          </p:nvSpPr>
          <p:spPr>
            <a:xfrm>
              <a:off x="484942" y="3586735"/>
              <a:ext cx="849922" cy="363237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写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3" name="AutoShape 33"/>
            <p:cNvSpPr/>
            <p:nvPr/>
          </p:nvSpPr>
          <p:spPr>
            <a:xfrm>
              <a:off x="1334865" y="1353345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4" name="AutoShape 32"/>
            <p:cNvSpPr/>
            <p:nvPr/>
          </p:nvSpPr>
          <p:spPr>
            <a:xfrm>
              <a:off x="3651690" y="1353345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5" name="AutoShape 31"/>
            <p:cNvSpPr/>
            <p:nvPr/>
          </p:nvSpPr>
          <p:spPr>
            <a:xfrm>
              <a:off x="4466985" y="1353345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6" name="AutoShape 30"/>
            <p:cNvSpPr/>
            <p:nvPr/>
          </p:nvSpPr>
          <p:spPr>
            <a:xfrm>
              <a:off x="4466985" y="2119257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7" name="AutoShape 29"/>
            <p:cNvSpPr/>
            <p:nvPr/>
          </p:nvSpPr>
          <p:spPr>
            <a:xfrm>
              <a:off x="4466985" y="2882055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8" name="AutoShape 28"/>
            <p:cNvSpPr/>
            <p:nvPr/>
          </p:nvSpPr>
          <p:spPr>
            <a:xfrm>
              <a:off x="4466985" y="3747597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89" name="AutoShape 27"/>
            <p:cNvSpPr/>
            <p:nvPr/>
          </p:nvSpPr>
          <p:spPr>
            <a:xfrm>
              <a:off x="6783810" y="1353345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15390" name="AutoShape 26"/>
            <p:cNvSpPr/>
            <p:nvPr/>
          </p:nvSpPr>
          <p:spPr>
            <a:xfrm>
              <a:off x="6783810" y="2119257"/>
              <a:ext cx="680987" cy="202375"/>
            </a:xfrm>
            <a:prstGeom prst="leftRightArrow">
              <a:avLst>
                <a:gd name="adj1" fmla="val 50000"/>
                <a:gd name="adj2" fmla="val 66567"/>
              </a:avLst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cxnSp>
          <p:nvCxnSpPr>
            <p:cNvPr id="15391" name="AutoShape 25"/>
            <p:cNvCxnSpPr/>
            <p:nvPr/>
          </p:nvCxnSpPr>
          <p:spPr>
            <a:xfrm>
              <a:off x="1433498" y="2470040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2" name="AutoShape 24"/>
            <p:cNvCxnSpPr/>
            <p:nvPr/>
          </p:nvCxnSpPr>
          <p:spPr>
            <a:xfrm>
              <a:off x="1402019" y="2797991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3" name="AutoShape 23"/>
            <p:cNvCxnSpPr/>
            <p:nvPr/>
          </p:nvCxnSpPr>
          <p:spPr>
            <a:xfrm>
              <a:off x="1402019" y="3131132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4" name="AutoShape 22"/>
            <p:cNvCxnSpPr/>
            <p:nvPr/>
          </p:nvCxnSpPr>
          <p:spPr>
            <a:xfrm>
              <a:off x="1402019" y="3438327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5" name="AutoShape 21"/>
            <p:cNvCxnSpPr/>
            <p:nvPr/>
          </p:nvCxnSpPr>
          <p:spPr>
            <a:xfrm>
              <a:off x="1402019" y="3747597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6" name="AutoShape 20"/>
            <p:cNvCxnSpPr/>
            <p:nvPr/>
          </p:nvCxnSpPr>
          <p:spPr>
            <a:xfrm>
              <a:off x="6783810" y="2882055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7" name="AutoShape 19"/>
            <p:cNvCxnSpPr/>
            <p:nvPr/>
          </p:nvCxnSpPr>
          <p:spPr>
            <a:xfrm>
              <a:off x="6783810" y="3178872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8" name="AutoShape 18"/>
            <p:cNvCxnSpPr/>
            <p:nvPr/>
          </p:nvCxnSpPr>
          <p:spPr>
            <a:xfrm>
              <a:off x="6783810" y="3033577"/>
              <a:ext cx="613833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399" name="AutoShape 17"/>
            <p:cNvCxnSpPr/>
            <p:nvPr/>
          </p:nvCxnSpPr>
          <p:spPr>
            <a:xfrm flipH="1" flipV="1">
              <a:off x="6752332" y="3730992"/>
              <a:ext cx="645311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400" name="AutoShape 16"/>
            <p:cNvCxnSpPr/>
            <p:nvPr/>
          </p:nvCxnSpPr>
          <p:spPr>
            <a:xfrm flipH="1" flipV="1">
              <a:off x="6752332" y="3948935"/>
              <a:ext cx="645311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401" name="AutoShape 15"/>
            <p:cNvCxnSpPr/>
            <p:nvPr/>
          </p:nvCxnSpPr>
          <p:spPr>
            <a:xfrm>
              <a:off x="3652739" y="2517780"/>
              <a:ext cx="397680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02" name="AutoShape 14"/>
            <p:cNvCxnSpPr/>
            <p:nvPr/>
          </p:nvCxnSpPr>
          <p:spPr>
            <a:xfrm flipV="1">
              <a:off x="4050419" y="1891974"/>
              <a:ext cx="1049" cy="626844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03" name="AutoShape 13"/>
            <p:cNvCxnSpPr/>
            <p:nvPr/>
          </p:nvCxnSpPr>
          <p:spPr>
            <a:xfrm>
              <a:off x="4050419" y="1891974"/>
              <a:ext cx="1235010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04" name="AutoShape 12"/>
            <p:cNvCxnSpPr/>
            <p:nvPr/>
          </p:nvCxnSpPr>
          <p:spPr>
            <a:xfrm flipV="1">
              <a:off x="5289626" y="1661578"/>
              <a:ext cx="1049" cy="245964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405" name="AutoShape 11"/>
            <p:cNvCxnSpPr/>
            <p:nvPr/>
          </p:nvCxnSpPr>
          <p:spPr>
            <a:xfrm>
              <a:off x="3656936" y="2706663"/>
              <a:ext cx="1616951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06" name="AutoShape 10"/>
            <p:cNvCxnSpPr/>
            <p:nvPr/>
          </p:nvCxnSpPr>
          <p:spPr>
            <a:xfrm flipV="1">
              <a:off x="5289626" y="2455511"/>
              <a:ext cx="1049" cy="245964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407" name="AutoShape 9"/>
            <p:cNvCxnSpPr/>
            <p:nvPr/>
          </p:nvCxnSpPr>
          <p:spPr>
            <a:xfrm>
              <a:off x="3641197" y="3485029"/>
              <a:ext cx="1616951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08" name="AutoShape 8"/>
            <p:cNvCxnSpPr/>
            <p:nvPr/>
          </p:nvCxnSpPr>
          <p:spPr>
            <a:xfrm flipV="1">
              <a:off x="5273887" y="3233876"/>
              <a:ext cx="1049" cy="245964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409" name="AutoShape 7"/>
            <p:cNvCxnSpPr/>
            <p:nvPr/>
          </p:nvCxnSpPr>
          <p:spPr>
            <a:xfrm>
              <a:off x="4081897" y="4311134"/>
              <a:ext cx="1239208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10" name="AutoShape 6"/>
            <p:cNvCxnSpPr/>
            <p:nvPr/>
          </p:nvCxnSpPr>
          <p:spPr>
            <a:xfrm flipV="1">
              <a:off x="5336844" y="4058944"/>
              <a:ext cx="1049" cy="245964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5411" name="AutoShape 5"/>
            <p:cNvCxnSpPr/>
            <p:nvPr/>
          </p:nvCxnSpPr>
          <p:spPr>
            <a:xfrm>
              <a:off x="3656936" y="3947897"/>
              <a:ext cx="424961" cy="1038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5412" name="AutoShape 4"/>
            <p:cNvCxnSpPr/>
            <p:nvPr/>
          </p:nvCxnSpPr>
          <p:spPr>
            <a:xfrm>
              <a:off x="4081897" y="3949972"/>
              <a:ext cx="1049" cy="362199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15413" name="Rectangle 3"/>
            <p:cNvSpPr/>
            <p:nvPr/>
          </p:nvSpPr>
          <p:spPr>
            <a:xfrm>
              <a:off x="4332677" y="1221542"/>
              <a:ext cx="154245" cy="2946373"/>
            </a:xfrm>
            <a:prstGeom prst="rect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cxnSp>
          <p:nvCxnSpPr>
            <p:cNvPr id="15414" name="AutoShape 2"/>
            <p:cNvCxnSpPr/>
            <p:nvPr/>
          </p:nvCxnSpPr>
          <p:spPr>
            <a:xfrm flipV="1">
              <a:off x="3353692" y="1677145"/>
              <a:ext cx="1049" cy="544856"/>
            </a:xfrm>
            <a:prstGeom prst="straightConnector1">
              <a:avLst/>
            </a:prstGeom>
            <a:grp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15415" name="Text Box 37"/>
            <p:cNvSpPr txBox="1"/>
            <p:nvPr/>
          </p:nvSpPr>
          <p:spPr>
            <a:xfrm>
              <a:off x="304800" y="1219200"/>
              <a:ext cx="1054533" cy="453528"/>
            </a:xfrm>
            <a:prstGeom prst="rect">
              <a:avLst/>
            </a:prstGeom>
            <a:grpFill/>
            <a:ln w="9525">
              <a:noFill/>
            </a:ln>
          </p:spPr>
          <p:txBody>
            <a:bodyPr lIns="18000" rIns="18000"/>
            <a:lstStyle/>
            <a:p>
              <a:pPr algn="ctr" eaLnBrk="0" hangingPunct="0"/>
              <a:r>
                <a:rPr lang="zh-CN" altLang="en-US" sz="2000" b="1" dirty="0">
                  <a:latin typeface="Arial" panose="020B0604020202020204" pitchFamily="34" charset="0"/>
                </a:rPr>
                <a:t>数据总线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5151755" y="3790950"/>
            <a:ext cx="3763645" cy="13468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anose="030F0702030302020204" pitchFamily="66" charset="0"/>
                <a:ea typeface="华文楷体" panose="02010600040101010101" pitchFamily="2" charset="-122"/>
                <a:cs typeface="+mn-cs"/>
              </a:rPr>
              <a:t>与外设相关的：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mic Sans MS" panose="030F0702030302020204" pitchFamily="66" charset="0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华文楷体" panose="0201060004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华文楷体" panose="02010600040101010101" pitchFamily="2" charset="-122"/>
                <a:cs typeface="+mn-cs"/>
              </a:rPr>
              <a:t>数据寄存器、控制寄存器、状态寄存器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华文楷体" panose="02010600040101010101" pitchFamily="2" charset="-122"/>
                <a:cs typeface="+mn-cs"/>
              </a:rPr>
              <a:t>--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华文楷体" panose="02010600040101010101" pitchFamily="2" charset="-122"/>
                <a:cs typeface="+mn-cs"/>
              </a:rPr>
              <a:t>端口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anose="030F0702030302020204" pitchFamily="66" charset="0"/>
              <a:ea typeface="华文楷体" panose="0201060004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724400" y="228600"/>
            <a:ext cx="76200" cy="5562600"/>
          </a:xfrm>
          <a:prstGeom prst="line">
            <a:avLst/>
          </a:prstGeom>
          <a:ln w="317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0" name="Rectangle 2"/>
          <p:cNvSpPr/>
          <p:nvPr/>
        </p:nvSpPr>
        <p:spPr>
          <a:xfrm>
            <a:off x="904875" y="5886450"/>
            <a:ext cx="7611745" cy="49657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algn="ctr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与外设都是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面向接口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而非直接联络！</a:t>
            </a:r>
            <a:endParaRPr lang="zh-CN" altLang="en-US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ldLvl="0" animBg="1"/>
      <p:bldP spid="57" grpId="0" bldLvl="0" animBg="1"/>
      <p:bldP spid="430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带握手信号的并行接口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710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09600"/>
            <a:ext cx="6092825" cy="297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733800"/>
            <a:ext cx="61722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429000" y="1905000"/>
            <a:ext cx="2133600" cy="10668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8200" y="1905000"/>
            <a:ext cx="2362200" cy="1371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2400" y="5486400"/>
            <a:ext cx="2667000" cy="990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2200" y="4800600"/>
            <a:ext cx="2286000" cy="91440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并行打印机接口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410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098" name="Object 1"/>
          <p:cNvGraphicFramePr/>
          <p:nvPr/>
        </p:nvGraphicFramePr>
        <p:xfrm>
          <a:off x="357188" y="1500188"/>
          <a:ext cx="8712200" cy="464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" imgW="5056505" imgH="2691130" progId="Word.Picture.8">
                  <p:embed/>
                </p:oleObj>
              </mc:Choice>
              <mc:Fallback>
                <p:oleObj name="" r:id="rId1" imgW="5056505" imgH="2691130" progId="Word.Picture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7188" y="1500188"/>
                        <a:ext cx="8712200" cy="464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038600" y="4800600"/>
            <a:ext cx="4191000" cy="1219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模/数转换接口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6084" name="图片 58" descr="4t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1000125"/>
            <a:ext cx="5643563" cy="566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343400" y="2971800"/>
            <a:ext cx="990600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05000" y="5791200"/>
            <a:ext cx="3505200" cy="381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可编程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输入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/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输出引脚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47108" name="Rectangle 5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7109" name="Group 1"/>
          <p:cNvGrpSpPr>
            <a:grpSpLocks noChangeAspect="1"/>
          </p:cNvGrpSpPr>
          <p:nvPr/>
        </p:nvGrpSpPr>
        <p:grpSpPr>
          <a:xfrm>
            <a:off x="628650" y="1524000"/>
            <a:ext cx="8286750" cy="4286250"/>
            <a:chOff x="1800" y="3624"/>
            <a:chExt cx="8306" cy="4806"/>
          </a:xfrm>
        </p:grpSpPr>
        <p:sp>
          <p:nvSpPr>
            <p:cNvPr id="47115" name="AutoShape 51"/>
            <p:cNvSpPr>
              <a:spLocks noChangeAspect="1" noTextEdit="1"/>
            </p:cNvSpPr>
            <p:nvPr/>
          </p:nvSpPr>
          <p:spPr>
            <a:xfrm>
              <a:off x="1800" y="3624"/>
              <a:ext cx="8306" cy="48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Text Box 50"/>
            <p:cNvSpPr txBox="1"/>
            <p:nvPr/>
          </p:nvSpPr>
          <p:spPr>
            <a:xfrm>
              <a:off x="2009" y="4995"/>
              <a:ext cx="525" cy="64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引脚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17" name="Rectangle 49"/>
            <p:cNvSpPr/>
            <p:nvPr/>
          </p:nvSpPr>
          <p:spPr>
            <a:xfrm>
              <a:off x="2700" y="4260"/>
              <a:ext cx="165" cy="6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18" name="Text Box 48"/>
            <p:cNvSpPr txBox="1"/>
            <p:nvPr/>
          </p:nvSpPr>
          <p:spPr>
            <a:xfrm>
              <a:off x="3151" y="4198"/>
              <a:ext cx="719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上拉控制位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19" name="Text Box 47"/>
            <p:cNvSpPr txBox="1"/>
            <p:nvPr/>
          </p:nvSpPr>
          <p:spPr>
            <a:xfrm>
              <a:off x="4170" y="4005"/>
              <a:ext cx="958" cy="64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三态输出控制位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0" name="AutoShape 46"/>
            <p:cNvSpPr/>
            <p:nvPr/>
          </p:nvSpPr>
          <p:spPr>
            <a:xfrm rot="-5400000">
              <a:off x="4304" y="5145"/>
              <a:ext cx="554" cy="43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1" name="AutoShape 45"/>
            <p:cNvSpPr/>
            <p:nvPr/>
          </p:nvSpPr>
          <p:spPr>
            <a:xfrm rot="5400000">
              <a:off x="5263" y="5157"/>
              <a:ext cx="1021" cy="393"/>
            </a:xfrm>
            <a:prstGeom prst="flowChartManualOperat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2" name="Text Box 44"/>
            <p:cNvSpPr txBox="1"/>
            <p:nvPr/>
          </p:nvSpPr>
          <p:spPr>
            <a:xfrm>
              <a:off x="6373" y="4860"/>
              <a:ext cx="1336" cy="3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数据输出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3" name="Text Box 43"/>
            <p:cNvSpPr txBox="1"/>
            <p:nvPr/>
          </p:nvSpPr>
          <p:spPr>
            <a:xfrm>
              <a:off x="6373" y="5413"/>
              <a:ext cx="1336" cy="3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复用信号输出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4" name="Text Box 42"/>
            <p:cNvSpPr txBox="1"/>
            <p:nvPr/>
          </p:nvSpPr>
          <p:spPr>
            <a:xfrm>
              <a:off x="5415" y="4005"/>
              <a:ext cx="958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多功能复用选择位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5" name="Text Box 41"/>
            <p:cNvSpPr txBox="1"/>
            <p:nvPr/>
          </p:nvSpPr>
          <p:spPr>
            <a:xfrm>
              <a:off x="3855" y="6161"/>
              <a:ext cx="494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毛刺滤除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6" name="AutoShape 40"/>
            <p:cNvSpPr/>
            <p:nvPr/>
          </p:nvSpPr>
          <p:spPr>
            <a:xfrm rot="5400000">
              <a:off x="2969" y="6612"/>
              <a:ext cx="555" cy="434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7" name="AutoShape 39"/>
            <p:cNvSpPr/>
            <p:nvPr/>
          </p:nvSpPr>
          <p:spPr>
            <a:xfrm rot="-5400000">
              <a:off x="4187" y="6617"/>
              <a:ext cx="1410" cy="472"/>
            </a:xfrm>
            <a:prstGeom prst="flowChartManualOperation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8" name="Text Box 38"/>
            <p:cNvSpPr txBox="1"/>
            <p:nvPr/>
          </p:nvSpPr>
          <p:spPr>
            <a:xfrm>
              <a:off x="4364" y="7650"/>
              <a:ext cx="959" cy="64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毛刺滤除控制位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29" name="Text Box 37"/>
            <p:cNvSpPr txBox="1"/>
            <p:nvPr/>
          </p:nvSpPr>
          <p:spPr>
            <a:xfrm>
              <a:off x="5526" y="6552"/>
              <a:ext cx="567" cy="64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边沿检测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0" name="Text Box 36"/>
            <p:cNvSpPr txBox="1"/>
            <p:nvPr/>
          </p:nvSpPr>
          <p:spPr>
            <a:xfrm>
              <a:off x="6297" y="6144"/>
              <a:ext cx="766" cy="64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中断允许位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1" name="AutoShape 35"/>
            <p:cNvSpPr/>
            <p:nvPr/>
          </p:nvSpPr>
          <p:spPr>
            <a:xfrm>
              <a:off x="7383" y="6461"/>
              <a:ext cx="585" cy="555"/>
            </a:xfrm>
            <a:prstGeom prst="flowChartDelay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2" name="AutoShape 34"/>
            <p:cNvSpPr/>
            <p:nvPr/>
          </p:nvSpPr>
          <p:spPr>
            <a:xfrm rot="10800000">
              <a:off x="8096" y="5902"/>
              <a:ext cx="765" cy="1014"/>
            </a:xfrm>
            <a:prstGeom prst="moon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3" name="Text Box 33"/>
            <p:cNvSpPr txBox="1"/>
            <p:nvPr/>
          </p:nvSpPr>
          <p:spPr>
            <a:xfrm>
              <a:off x="7383" y="4021"/>
              <a:ext cx="1126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其他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中断请求信号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4" name="Text Box 32"/>
            <p:cNvSpPr txBox="1"/>
            <p:nvPr/>
          </p:nvSpPr>
          <p:spPr>
            <a:xfrm>
              <a:off x="9161" y="6055"/>
              <a:ext cx="945" cy="64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PIO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中断请求信号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5" name="Text Box 31"/>
            <p:cNvSpPr txBox="1"/>
            <p:nvPr/>
          </p:nvSpPr>
          <p:spPr>
            <a:xfrm>
              <a:off x="5894" y="7874"/>
              <a:ext cx="1288" cy="40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数据输入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sp>
          <p:nvSpPr>
            <p:cNvPr id="47136" name="Text Box 30"/>
            <p:cNvSpPr txBox="1"/>
            <p:nvPr/>
          </p:nvSpPr>
          <p:spPr>
            <a:xfrm>
              <a:off x="6512" y="7467"/>
              <a:ext cx="1288" cy="40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中断状态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cxnSp>
          <p:nvCxnSpPr>
            <p:cNvPr id="47137" name="AutoShape 29"/>
            <p:cNvCxnSpPr/>
            <p:nvPr/>
          </p:nvCxnSpPr>
          <p:spPr>
            <a:xfrm>
              <a:off x="2775" y="4858"/>
              <a:ext cx="1" cy="194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38" name="AutoShape 28"/>
            <p:cNvCxnSpPr/>
            <p:nvPr/>
          </p:nvCxnSpPr>
          <p:spPr>
            <a:xfrm>
              <a:off x="2775" y="4018"/>
              <a:ext cx="1" cy="24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diamond" w="med" len="med"/>
              <a:tailEnd type="none" w="med" len="med"/>
            </a:ln>
          </p:spPr>
        </p:cxnSp>
        <p:sp>
          <p:nvSpPr>
            <p:cNvPr id="47139" name="Text Box 27"/>
            <p:cNvSpPr txBox="1"/>
            <p:nvPr/>
          </p:nvSpPr>
          <p:spPr>
            <a:xfrm>
              <a:off x="2463" y="3624"/>
              <a:ext cx="567" cy="33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电源</a:t>
              </a:r>
              <a:endParaRPr lang="zh-CN" altLang="en-US" sz="4400" b="1" dirty="0">
                <a:latin typeface="Arial" panose="020B0604020202020204" pitchFamily="34" charset="0"/>
              </a:endParaRPr>
            </a:p>
          </p:txBody>
        </p:sp>
        <p:cxnSp>
          <p:nvCxnSpPr>
            <p:cNvPr id="47140" name="AutoShape 26"/>
            <p:cNvCxnSpPr/>
            <p:nvPr/>
          </p:nvCxnSpPr>
          <p:spPr>
            <a:xfrm>
              <a:off x="2865" y="4559"/>
              <a:ext cx="286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47141" name="AutoShape 25"/>
            <p:cNvCxnSpPr/>
            <p:nvPr/>
          </p:nvCxnSpPr>
          <p:spPr>
            <a:xfrm>
              <a:off x="4575" y="4650"/>
              <a:ext cx="1" cy="55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2" name="AutoShape 24"/>
            <p:cNvCxnSpPr/>
            <p:nvPr/>
          </p:nvCxnSpPr>
          <p:spPr>
            <a:xfrm>
              <a:off x="5759" y="4668"/>
              <a:ext cx="1" cy="29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3" name="AutoShape 23"/>
            <p:cNvCxnSpPr/>
            <p:nvPr/>
          </p:nvCxnSpPr>
          <p:spPr>
            <a:xfrm>
              <a:off x="2788" y="5355"/>
              <a:ext cx="1561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none" w="med" len="med"/>
            </a:ln>
          </p:spPr>
        </p:cxnSp>
        <p:cxnSp>
          <p:nvCxnSpPr>
            <p:cNvPr id="47144" name="AutoShape 22"/>
            <p:cNvCxnSpPr/>
            <p:nvPr/>
          </p:nvCxnSpPr>
          <p:spPr>
            <a:xfrm>
              <a:off x="3645" y="7231"/>
              <a:ext cx="1011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5" name="AutoShape 21"/>
            <p:cNvCxnSpPr/>
            <p:nvPr/>
          </p:nvCxnSpPr>
          <p:spPr>
            <a:xfrm flipV="1">
              <a:off x="4807" y="5354"/>
              <a:ext cx="77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6" name="AutoShape 20"/>
            <p:cNvCxnSpPr/>
            <p:nvPr/>
          </p:nvCxnSpPr>
          <p:spPr>
            <a:xfrm>
              <a:off x="5970" y="5084"/>
              <a:ext cx="403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47147" name="AutoShape 19"/>
            <p:cNvCxnSpPr/>
            <p:nvPr/>
          </p:nvCxnSpPr>
          <p:spPr>
            <a:xfrm>
              <a:off x="5970" y="5550"/>
              <a:ext cx="403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47148" name="AutoShape 18"/>
            <p:cNvCxnSpPr/>
            <p:nvPr/>
          </p:nvCxnSpPr>
          <p:spPr>
            <a:xfrm>
              <a:off x="2789" y="6791"/>
              <a:ext cx="241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49" name="AutoShape 17"/>
            <p:cNvCxnSpPr/>
            <p:nvPr/>
          </p:nvCxnSpPr>
          <p:spPr>
            <a:xfrm>
              <a:off x="5123" y="6899"/>
              <a:ext cx="403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0" name="AutoShape 16"/>
            <p:cNvCxnSpPr/>
            <p:nvPr/>
          </p:nvCxnSpPr>
          <p:spPr>
            <a:xfrm>
              <a:off x="4334" y="6551"/>
              <a:ext cx="317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1" name="AutoShape 15"/>
            <p:cNvCxnSpPr/>
            <p:nvPr/>
          </p:nvCxnSpPr>
          <p:spPr>
            <a:xfrm>
              <a:off x="7063" y="6552"/>
              <a:ext cx="32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2" name="AutoShape 14"/>
            <p:cNvCxnSpPr/>
            <p:nvPr/>
          </p:nvCxnSpPr>
          <p:spPr>
            <a:xfrm>
              <a:off x="3407" y="6821"/>
              <a:ext cx="238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3" name="AutoShape 13"/>
            <p:cNvCxnSpPr/>
            <p:nvPr/>
          </p:nvCxnSpPr>
          <p:spPr>
            <a:xfrm>
              <a:off x="3615" y="6509"/>
              <a:ext cx="238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4" name="AutoShape 12"/>
            <p:cNvCxnSpPr/>
            <p:nvPr/>
          </p:nvCxnSpPr>
          <p:spPr>
            <a:xfrm>
              <a:off x="3615" y="6506"/>
              <a:ext cx="1" cy="73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5" name="AutoShape 11"/>
            <p:cNvCxnSpPr/>
            <p:nvPr/>
          </p:nvCxnSpPr>
          <p:spPr>
            <a:xfrm>
              <a:off x="4919" y="7335"/>
              <a:ext cx="1" cy="33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6" name="AutoShape 10"/>
            <p:cNvCxnSpPr/>
            <p:nvPr/>
          </p:nvCxnSpPr>
          <p:spPr>
            <a:xfrm flipV="1">
              <a:off x="6093" y="6930"/>
              <a:ext cx="129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7" name="AutoShape 9"/>
            <p:cNvCxnSpPr/>
            <p:nvPr/>
          </p:nvCxnSpPr>
          <p:spPr>
            <a:xfrm>
              <a:off x="7968" y="6702"/>
              <a:ext cx="387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58" name="AutoShape 8"/>
            <p:cNvCxnSpPr/>
            <p:nvPr/>
          </p:nvCxnSpPr>
          <p:spPr>
            <a:xfrm>
              <a:off x="7800" y="4843"/>
              <a:ext cx="0" cy="121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59" name="AutoShape 7"/>
            <p:cNvCxnSpPr/>
            <p:nvPr/>
          </p:nvCxnSpPr>
          <p:spPr>
            <a:xfrm flipV="1">
              <a:off x="7811" y="6054"/>
              <a:ext cx="544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60" name="AutoShape 6"/>
            <p:cNvCxnSpPr/>
            <p:nvPr/>
          </p:nvCxnSpPr>
          <p:spPr>
            <a:xfrm>
              <a:off x="8862" y="6460"/>
              <a:ext cx="299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61" name="AutoShape 5"/>
            <p:cNvCxnSpPr/>
            <p:nvPr/>
          </p:nvCxnSpPr>
          <p:spPr>
            <a:xfrm>
              <a:off x="6795" y="6931"/>
              <a:ext cx="15" cy="536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62" name="AutoShape 4"/>
            <p:cNvCxnSpPr/>
            <p:nvPr/>
          </p:nvCxnSpPr>
          <p:spPr>
            <a:xfrm>
              <a:off x="5421" y="6891"/>
              <a:ext cx="1" cy="116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7163" name="AutoShape 3"/>
            <p:cNvCxnSpPr/>
            <p:nvPr/>
          </p:nvCxnSpPr>
          <p:spPr>
            <a:xfrm>
              <a:off x="5422" y="8040"/>
              <a:ext cx="338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7164" name="AutoShape 2"/>
            <p:cNvCxnSpPr/>
            <p:nvPr/>
          </p:nvCxnSpPr>
          <p:spPr>
            <a:xfrm>
              <a:off x="2520" y="5354"/>
              <a:ext cx="34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58" name="矩形 57"/>
          <p:cNvSpPr/>
          <p:nvPr/>
        </p:nvSpPr>
        <p:spPr>
          <a:xfrm>
            <a:off x="1828800" y="1981200"/>
            <a:ext cx="990600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48000" y="5029200"/>
            <a:ext cx="1143000" cy="76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895600" y="1752600"/>
            <a:ext cx="1143000" cy="76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191000" y="1752600"/>
            <a:ext cx="1143000" cy="76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029200" y="3657600"/>
            <a:ext cx="914400" cy="762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可编程并行接口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8132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213" y="838200"/>
            <a:ext cx="8570912" cy="571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4267200" y="1371600"/>
            <a:ext cx="685800" cy="1524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3800" y="5257800"/>
            <a:ext cx="2362200" cy="9144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7200" y="3505200"/>
            <a:ext cx="685800" cy="1524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81000" y="0"/>
            <a:ext cx="8610600" cy="68580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可编程并行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端口的联络信号</a:t>
            </a:r>
            <a:endParaRPr lang="en-US" altLang="zh-CN" sz="2800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3253" name="图片 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609600"/>
            <a:ext cx="7321550" cy="3200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962400"/>
            <a:ext cx="7086600" cy="2895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8188325" y="4495800"/>
            <a:ext cx="65087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双向端口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88325" y="1371600"/>
            <a:ext cx="65087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单向端口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38400" y="762000"/>
            <a:ext cx="609600" cy="2895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67000" y="4191000"/>
            <a:ext cx="609600" cy="2514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50179" name="Rectangle 2"/>
          <p:cNvSpPr>
            <a:spLocks noGrp="1" noRot="1"/>
          </p:cNvSpPr>
          <p:nvPr>
            <p:ph type="title"/>
          </p:nvPr>
        </p:nvSpPr>
        <p:spPr>
          <a:xfrm>
            <a:off x="314325" y="78105"/>
            <a:ext cx="8187055" cy="470535"/>
          </a:xfrm>
        </p:spPr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工作方式控制字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33400" y="762000"/>
            <a:ext cx="6483350" cy="833438"/>
            <a:chOff x="336" y="624"/>
            <a:chExt cx="4084" cy="525"/>
          </a:xfrm>
        </p:grpSpPr>
        <p:sp>
          <p:nvSpPr>
            <p:cNvPr id="50217" name="Text Box 4"/>
            <p:cNvSpPr txBox="1"/>
            <p:nvPr/>
          </p:nvSpPr>
          <p:spPr>
            <a:xfrm>
              <a:off x="336" y="890"/>
              <a:ext cx="510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/>
            <a:p>
              <a:pPr algn="ctr"/>
              <a:r>
                <a:rPr lang="en-US" altLang="zh-CN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8" name="Text Box 5"/>
            <p:cNvSpPr txBox="1"/>
            <p:nvPr/>
          </p:nvSpPr>
          <p:spPr>
            <a:xfrm>
              <a:off x="848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9" name="Text Box 6"/>
            <p:cNvSpPr txBox="1"/>
            <p:nvPr/>
          </p:nvSpPr>
          <p:spPr>
            <a:xfrm>
              <a:off x="1362" y="890"/>
              <a:ext cx="512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0" name="Text Box 7"/>
            <p:cNvSpPr txBox="1"/>
            <p:nvPr/>
          </p:nvSpPr>
          <p:spPr>
            <a:xfrm>
              <a:off x="1877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1" name="Text Box 8"/>
            <p:cNvSpPr txBox="1"/>
            <p:nvPr/>
          </p:nvSpPr>
          <p:spPr>
            <a:xfrm>
              <a:off x="2383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2" name="Text Box 9"/>
            <p:cNvSpPr txBox="1"/>
            <p:nvPr/>
          </p:nvSpPr>
          <p:spPr>
            <a:xfrm>
              <a:off x="2891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3" name="Text Box 10"/>
            <p:cNvSpPr txBox="1"/>
            <p:nvPr/>
          </p:nvSpPr>
          <p:spPr>
            <a:xfrm>
              <a:off x="3404" y="890"/>
              <a:ext cx="510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24" name="Text Box 11"/>
            <p:cNvSpPr txBox="1"/>
            <p:nvPr/>
          </p:nvSpPr>
          <p:spPr>
            <a:xfrm>
              <a:off x="3910" y="890"/>
              <a:ext cx="510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ctr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225" name="Group 12"/>
            <p:cNvGrpSpPr/>
            <p:nvPr/>
          </p:nvGrpSpPr>
          <p:grpSpPr>
            <a:xfrm>
              <a:off x="336" y="624"/>
              <a:ext cx="4084" cy="317"/>
              <a:chOff x="1292" y="2357"/>
              <a:chExt cx="9080" cy="880"/>
            </a:xfrm>
          </p:grpSpPr>
          <p:sp>
            <p:nvSpPr>
              <p:cNvPr id="50226" name="Text Box 13"/>
              <p:cNvSpPr txBox="1"/>
              <p:nvPr/>
            </p:nvSpPr>
            <p:spPr>
              <a:xfrm>
                <a:off x="1292" y="2357"/>
                <a:ext cx="1134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D7</a:t>
                </a:r>
                <a:endParaRPr lang="en-US" altLang="zh-CN" sz="22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7" name="Text Box 14"/>
              <p:cNvSpPr txBox="1"/>
              <p:nvPr/>
            </p:nvSpPr>
            <p:spPr>
              <a:xfrm>
                <a:off x="2431" y="2357"/>
                <a:ext cx="1135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D6</a:t>
                </a:r>
                <a:endParaRPr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8" name="Text Box 15"/>
              <p:cNvSpPr txBox="1"/>
              <p:nvPr/>
            </p:nvSpPr>
            <p:spPr>
              <a:xfrm>
                <a:off x="3574" y="2357"/>
                <a:ext cx="1137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D5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29" name="Text Box 16"/>
              <p:cNvSpPr txBox="1"/>
              <p:nvPr/>
            </p:nvSpPr>
            <p:spPr>
              <a:xfrm>
                <a:off x="4719" y="2357"/>
                <a:ext cx="1135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D4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0" name="Text Box 17"/>
              <p:cNvSpPr txBox="1"/>
              <p:nvPr/>
            </p:nvSpPr>
            <p:spPr>
              <a:xfrm>
                <a:off x="5844" y="2357"/>
                <a:ext cx="1135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D3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1" name="Text Box 18"/>
              <p:cNvSpPr txBox="1"/>
              <p:nvPr/>
            </p:nvSpPr>
            <p:spPr>
              <a:xfrm>
                <a:off x="6972" y="2357"/>
                <a:ext cx="1136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D2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2" name="Text Box 19"/>
              <p:cNvSpPr txBox="1"/>
              <p:nvPr/>
            </p:nvSpPr>
            <p:spPr>
              <a:xfrm>
                <a:off x="8113" y="2357"/>
                <a:ext cx="1134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D1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33" name="Text Box 20"/>
              <p:cNvSpPr txBox="1"/>
              <p:nvPr/>
            </p:nvSpPr>
            <p:spPr>
              <a:xfrm>
                <a:off x="9238" y="2357"/>
                <a:ext cx="1134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72000" rIns="0" bIns="0"/>
              <a:lstStyle/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D0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Group 21"/>
          <p:cNvGrpSpPr/>
          <p:nvPr/>
        </p:nvGrpSpPr>
        <p:grpSpPr>
          <a:xfrm>
            <a:off x="6034088" y="1585913"/>
            <a:ext cx="2466975" cy="719137"/>
            <a:chOff x="3801" y="1143"/>
            <a:chExt cx="1554" cy="453"/>
          </a:xfrm>
        </p:grpSpPr>
        <p:sp>
          <p:nvSpPr>
            <p:cNvPr id="50213" name="Line 22"/>
            <p:cNvSpPr/>
            <p:nvPr/>
          </p:nvSpPr>
          <p:spPr>
            <a:xfrm flipV="1">
              <a:off x="4123" y="1143"/>
              <a:ext cx="0" cy="26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14" name="Line 23"/>
            <p:cNvSpPr/>
            <p:nvPr/>
          </p:nvSpPr>
          <p:spPr>
            <a:xfrm>
              <a:off x="4123" y="1408"/>
              <a:ext cx="53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5" name="Text Box 24"/>
            <p:cNvSpPr txBox="1"/>
            <p:nvPr/>
          </p:nvSpPr>
          <p:spPr>
            <a:xfrm>
              <a:off x="4626" y="1207"/>
              <a:ext cx="729" cy="3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latin typeface="Times New Roman" panose="02020603050405020304" pitchFamily="18" charset="0"/>
                </a:rPr>
                <a:t>输出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200" b="1" dirty="0">
                  <a:latin typeface="Times New Roman" panose="02020603050405020304" pitchFamily="18" charset="0"/>
                </a:rPr>
                <a:t>1 </a:t>
              </a:r>
              <a:r>
                <a:rPr lang="zh-CN" altLang="en-US" sz="2200" b="1" dirty="0">
                  <a:latin typeface="Times New Roman" panose="02020603050405020304" pitchFamily="18" charset="0"/>
                </a:rPr>
                <a:t>输入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16" name="Text Box 25"/>
            <p:cNvSpPr txBox="1"/>
            <p:nvPr/>
          </p:nvSpPr>
          <p:spPr>
            <a:xfrm>
              <a:off x="3801" y="1409"/>
              <a:ext cx="971" cy="1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latin typeface="Times New Roman" panose="02020603050405020304" pitchFamily="18" charset="0"/>
                </a:rPr>
                <a:t>PC3~PC0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5688013" y="1585913"/>
            <a:ext cx="2498725" cy="1471612"/>
            <a:chOff x="3583" y="1143"/>
            <a:chExt cx="1574" cy="927"/>
          </a:xfrm>
        </p:grpSpPr>
        <p:sp>
          <p:nvSpPr>
            <p:cNvPr id="50209" name="Text Box 27"/>
            <p:cNvSpPr txBox="1"/>
            <p:nvPr/>
          </p:nvSpPr>
          <p:spPr>
            <a:xfrm>
              <a:off x="4049" y="1729"/>
              <a:ext cx="520" cy="1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口</a:t>
              </a:r>
              <a:endPara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0" name="Line 28"/>
            <p:cNvSpPr/>
            <p:nvPr/>
          </p:nvSpPr>
          <p:spPr>
            <a:xfrm>
              <a:off x="3601" y="1948"/>
              <a:ext cx="8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1" name="Line 29"/>
            <p:cNvSpPr/>
            <p:nvPr/>
          </p:nvSpPr>
          <p:spPr>
            <a:xfrm flipH="1" flipV="1">
              <a:off x="3583" y="1143"/>
              <a:ext cx="0" cy="8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12" name="Text Box 30"/>
            <p:cNvSpPr txBox="1"/>
            <p:nvPr/>
          </p:nvSpPr>
          <p:spPr>
            <a:xfrm>
              <a:off x="4429" y="1681"/>
              <a:ext cx="728" cy="3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solidFill>
                    <a:schemeClr val="hlink"/>
                  </a:solidFill>
                  <a:latin typeface="楷体_GB2312" panose="02010609030101010101" pitchFamily="49" charset="-122"/>
                </a:rPr>
                <a:t>输出</a:t>
              </a:r>
              <a:endParaRPr lang="zh-CN" altLang="en-US" sz="2200" b="1" dirty="0">
                <a:solidFill>
                  <a:schemeClr val="hlink"/>
                </a:solidFill>
                <a:latin typeface="楷体_GB2312" panose="02010609030101010101" pitchFamily="49" charset="-122"/>
              </a:endParaRPr>
            </a:p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楷体_GB2312" panose="02010609030101010101" pitchFamily="49" charset="-122"/>
                </a:rPr>
                <a:t>1 </a:t>
              </a:r>
              <a:r>
                <a:rPr lang="zh-CN" altLang="en-US" sz="2200" b="1" dirty="0">
                  <a:solidFill>
                    <a:schemeClr val="hlink"/>
                  </a:solidFill>
                  <a:latin typeface="楷体_GB2312" panose="02010609030101010101" pitchFamily="49" charset="-122"/>
                </a:rPr>
                <a:t>输入</a:t>
              </a:r>
              <a:endPara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4873625" y="1585913"/>
            <a:ext cx="3427413" cy="2259012"/>
            <a:chOff x="3070" y="1143"/>
            <a:chExt cx="2159" cy="1423"/>
          </a:xfrm>
        </p:grpSpPr>
        <p:sp>
          <p:nvSpPr>
            <p:cNvPr id="50205" name="Line 32"/>
            <p:cNvSpPr/>
            <p:nvPr/>
          </p:nvSpPr>
          <p:spPr>
            <a:xfrm flipV="1">
              <a:off x="3088" y="2442"/>
              <a:ext cx="1269" cy="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6" name="Text Box 33"/>
            <p:cNvSpPr txBox="1"/>
            <p:nvPr/>
          </p:nvSpPr>
          <p:spPr>
            <a:xfrm>
              <a:off x="4312" y="2179"/>
              <a:ext cx="917" cy="3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方式</a:t>
              </a:r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2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7" name="Line 34"/>
            <p:cNvSpPr/>
            <p:nvPr/>
          </p:nvSpPr>
          <p:spPr>
            <a:xfrm flipH="1" flipV="1">
              <a:off x="3088" y="1143"/>
              <a:ext cx="0" cy="130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08" name="Text Box 35"/>
            <p:cNvSpPr txBox="1"/>
            <p:nvPr/>
          </p:nvSpPr>
          <p:spPr>
            <a:xfrm>
              <a:off x="3070" y="2256"/>
              <a:ext cx="1260" cy="18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口工作方式</a:t>
              </a:r>
              <a:endPara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6"/>
          <p:cNvGrpSpPr/>
          <p:nvPr/>
        </p:nvGrpSpPr>
        <p:grpSpPr>
          <a:xfrm>
            <a:off x="4132263" y="1595438"/>
            <a:ext cx="2784475" cy="2901950"/>
            <a:chOff x="2603" y="1149"/>
            <a:chExt cx="1754" cy="1828"/>
          </a:xfrm>
        </p:grpSpPr>
        <p:sp>
          <p:nvSpPr>
            <p:cNvPr id="50201" name="Line 37"/>
            <p:cNvSpPr/>
            <p:nvPr/>
          </p:nvSpPr>
          <p:spPr>
            <a:xfrm>
              <a:off x="2603" y="2818"/>
              <a:ext cx="98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2" name="Line 38"/>
            <p:cNvSpPr/>
            <p:nvPr/>
          </p:nvSpPr>
          <p:spPr>
            <a:xfrm flipH="1" flipV="1">
              <a:off x="2603" y="1149"/>
              <a:ext cx="0" cy="166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03" name="Text Box 39"/>
            <p:cNvSpPr txBox="1"/>
            <p:nvPr/>
          </p:nvSpPr>
          <p:spPr>
            <a:xfrm>
              <a:off x="2621" y="2624"/>
              <a:ext cx="971" cy="1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latin typeface="Times New Roman" panose="02020603050405020304" pitchFamily="18" charset="0"/>
                </a:rPr>
                <a:t>PC7~PC4</a:t>
              </a:r>
              <a:endParaRPr lang="zh-CN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204" name="Text Box 40"/>
            <p:cNvSpPr txBox="1"/>
            <p:nvPr/>
          </p:nvSpPr>
          <p:spPr>
            <a:xfrm>
              <a:off x="3628" y="2588"/>
              <a:ext cx="729" cy="3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latin typeface="Times New Roman" panose="02020603050405020304" pitchFamily="18" charset="0"/>
                </a:rPr>
                <a:t>输出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200" b="1" dirty="0">
                  <a:latin typeface="Times New Roman" panose="02020603050405020304" pitchFamily="18" charset="0"/>
                </a:rPr>
                <a:t>1 </a:t>
              </a:r>
              <a:r>
                <a:rPr lang="zh-CN" altLang="en-US" sz="2200" b="1" dirty="0">
                  <a:latin typeface="Times New Roman" panose="02020603050405020304" pitchFamily="18" charset="0"/>
                </a:rPr>
                <a:t>输入</a:t>
              </a:r>
              <a:endParaRPr lang="zh-CN" altLang="en-US" sz="22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3303588" y="1573213"/>
            <a:ext cx="2670175" cy="3471862"/>
            <a:chOff x="2081" y="1135"/>
            <a:chExt cx="1682" cy="2187"/>
          </a:xfrm>
        </p:grpSpPr>
        <p:sp>
          <p:nvSpPr>
            <p:cNvPr id="50197" name="Line 42"/>
            <p:cNvSpPr/>
            <p:nvPr/>
          </p:nvSpPr>
          <p:spPr>
            <a:xfrm flipV="1">
              <a:off x="2090" y="3178"/>
              <a:ext cx="91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8" name="Line 43"/>
            <p:cNvSpPr/>
            <p:nvPr/>
          </p:nvSpPr>
          <p:spPr>
            <a:xfrm flipV="1">
              <a:off x="2081" y="1135"/>
              <a:ext cx="0" cy="205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9" name="Text Box 44"/>
            <p:cNvSpPr txBox="1"/>
            <p:nvPr/>
          </p:nvSpPr>
          <p:spPr>
            <a:xfrm>
              <a:off x="2558" y="2984"/>
              <a:ext cx="584" cy="1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口</a:t>
              </a:r>
              <a:endPara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0" name="Text Box 45"/>
            <p:cNvSpPr txBox="1"/>
            <p:nvPr/>
          </p:nvSpPr>
          <p:spPr>
            <a:xfrm>
              <a:off x="3034" y="2934"/>
              <a:ext cx="729" cy="3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输出</a:t>
              </a:r>
              <a:endPara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输入</a:t>
              </a:r>
              <a:endParaRPr lang="zh-CN" altLang="en-US" sz="22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747713" y="1606550"/>
            <a:ext cx="4683125" cy="4946650"/>
            <a:chOff x="471" y="1156"/>
            <a:chExt cx="2950" cy="3116"/>
          </a:xfrm>
        </p:grpSpPr>
        <p:sp>
          <p:nvSpPr>
            <p:cNvPr id="50194" name="Line 47"/>
            <p:cNvSpPr/>
            <p:nvPr/>
          </p:nvSpPr>
          <p:spPr>
            <a:xfrm flipV="1">
              <a:off x="516" y="4258"/>
              <a:ext cx="13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5" name="Text Box 48"/>
            <p:cNvSpPr txBox="1"/>
            <p:nvPr/>
          </p:nvSpPr>
          <p:spPr>
            <a:xfrm>
              <a:off x="471" y="4042"/>
              <a:ext cx="295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zh-CN" altLang="en-US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特征位</a:t>
              </a:r>
              <a:r>
                <a:rPr lang="zh-CN" altLang="en-US" sz="22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2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D7=1</a:t>
              </a:r>
              <a:r>
                <a:rPr lang="zh-CN" altLang="en-US" sz="2200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表示是方式控制字</a:t>
              </a:r>
              <a:endPara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6" name="Line 49"/>
            <p:cNvSpPr/>
            <p:nvPr/>
          </p:nvSpPr>
          <p:spPr>
            <a:xfrm flipV="1">
              <a:off x="516" y="1156"/>
              <a:ext cx="0" cy="310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" name="Group 57"/>
          <p:cNvGrpSpPr/>
          <p:nvPr/>
        </p:nvGrpSpPr>
        <p:grpSpPr>
          <a:xfrm>
            <a:off x="1676400" y="1630363"/>
            <a:ext cx="4054475" cy="4454525"/>
            <a:chOff x="1056" y="1171"/>
            <a:chExt cx="2554" cy="2806"/>
          </a:xfrm>
        </p:grpSpPr>
        <p:sp>
          <p:nvSpPr>
            <p:cNvPr id="50188" name="AutoShape 58"/>
            <p:cNvSpPr/>
            <p:nvPr/>
          </p:nvSpPr>
          <p:spPr>
            <a:xfrm rot="-5400000">
              <a:off x="1289" y="937"/>
              <a:ext cx="108" cy="575"/>
            </a:xfrm>
            <a:prstGeom prst="leftBrace">
              <a:avLst>
                <a:gd name="adj1" fmla="val 44367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b="1" dirty="0">
                <a:latin typeface="Comic Sans MS" panose="030F0702030302020204" pitchFamily="66" charset="0"/>
              </a:endParaRPr>
            </a:p>
          </p:txBody>
        </p:sp>
        <p:grpSp>
          <p:nvGrpSpPr>
            <p:cNvPr id="50189" name="Group 59"/>
            <p:cNvGrpSpPr/>
            <p:nvPr/>
          </p:nvGrpSpPr>
          <p:grpSpPr>
            <a:xfrm>
              <a:off x="1316" y="1308"/>
              <a:ext cx="2294" cy="2669"/>
              <a:chOff x="1316" y="1308"/>
              <a:chExt cx="2294" cy="2669"/>
            </a:xfrm>
          </p:grpSpPr>
          <p:sp>
            <p:nvSpPr>
              <p:cNvPr id="50190" name="Line 60"/>
              <p:cNvSpPr/>
              <p:nvPr/>
            </p:nvSpPr>
            <p:spPr>
              <a:xfrm>
                <a:off x="1316" y="3726"/>
                <a:ext cx="1269" cy="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1" name="Line 61"/>
              <p:cNvSpPr/>
              <p:nvPr/>
            </p:nvSpPr>
            <p:spPr>
              <a:xfrm flipV="1">
                <a:off x="1325" y="1308"/>
                <a:ext cx="0" cy="241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0192" name="Text Box 62"/>
              <p:cNvSpPr txBox="1"/>
              <p:nvPr/>
            </p:nvSpPr>
            <p:spPr>
              <a:xfrm>
                <a:off x="1485" y="3509"/>
                <a:ext cx="1260" cy="1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08000" tIns="0" rIns="0" bIns="0"/>
              <a:lstStyle/>
              <a:p>
                <a:pPr algn="just"/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zh-CN" altLang="en-US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口工作方式</a:t>
                </a:r>
                <a:endParaRPr lang="zh-CN" altLang="en-US" sz="22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3" name="Text Box 63"/>
              <p:cNvSpPr txBox="1"/>
              <p:nvPr/>
            </p:nvSpPr>
            <p:spPr>
              <a:xfrm>
                <a:off x="2612" y="3380"/>
                <a:ext cx="9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108000" tIns="0" rIns="0" bIns="0"/>
              <a:lstStyle/>
              <a:p>
                <a:pPr algn="just"/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00  </a:t>
                </a:r>
                <a:r>
                  <a:rPr lang="zh-CN" altLang="en-US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方式</a:t>
                </a:r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01  </a:t>
                </a:r>
                <a:r>
                  <a:rPr lang="zh-CN" altLang="en-US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方式</a:t>
                </a:r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1x  </a:t>
                </a:r>
                <a:r>
                  <a:rPr lang="zh-CN" altLang="en-US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方式</a:t>
                </a:r>
                <a:r>
                  <a:rPr lang="en-US" altLang="zh-CN" sz="22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200" b="1" dirty="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2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1066800" y="1751013"/>
            <a:ext cx="6559550" cy="477837"/>
            <a:chOff x="452" y="2045"/>
            <a:chExt cx="9080" cy="720"/>
          </a:xfrm>
        </p:grpSpPr>
        <p:sp>
          <p:nvSpPr>
            <p:cNvPr id="51263" name="Text Box 3"/>
            <p:cNvSpPr txBox="1"/>
            <p:nvPr/>
          </p:nvSpPr>
          <p:spPr>
            <a:xfrm>
              <a:off x="452" y="2045"/>
              <a:ext cx="1134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6000" rIns="0" bIns="0"/>
            <a:lstStyle/>
            <a:p>
              <a:pPr algn="ctr"/>
              <a:r>
                <a:rPr lang="en-US" altLang="zh-CN" sz="3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3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4" name="Text Box 4"/>
            <p:cNvSpPr txBox="1"/>
            <p:nvPr/>
          </p:nvSpPr>
          <p:spPr>
            <a:xfrm>
              <a:off x="1591" y="2045"/>
              <a:ext cx="1135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5" name="Text Box 5"/>
            <p:cNvSpPr txBox="1"/>
            <p:nvPr/>
          </p:nvSpPr>
          <p:spPr>
            <a:xfrm>
              <a:off x="2734" y="2045"/>
              <a:ext cx="1137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6" name="Text Box 6"/>
            <p:cNvSpPr txBox="1"/>
            <p:nvPr/>
          </p:nvSpPr>
          <p:spPr>
            <a:xfrm>
              <a:off x="3879" y="2045"/>
              <a:ext cx="1135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7" name="Text Box 7"/>
            <p:cNvSpPr txBox="1"/>
            <p:nvPr/>
          </p:nvSpPr>
          <p:spPr>
            <a:xfrm>
              <a:off x="5004" y="2045"/>
              <a:ext cx="1135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8" name="Text Box 8"/>
            <p:cNvSpPr txBox="1"/>
            <p:nvPr/>
          </p:nvSpPr>
          <p:spPr>
            <a:xfrm>
              <a:off x="6132" y="2045"/>
              <a:ext cx="1136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69" name="Text Box 9"/>
            <p:cNvSpPr txBox="1"/>
            <p:nvPr/>
          </p:nvSpPr>
          <p:spPr>
            <a:xfrm>
              <a:off x="7273" y="2045"/>
              <a:ext cx="1134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70" name="Text Box 10"/>
            <p:cNvSpPr txBox="1"/>
            <p:nvPr/>
          </p:nvSpPr>
          <p:spPr>
            <a:xfrm>
              <a:off x="8398" y="2045"/>
              <a:ext cx="1134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72000" rIns="0" bIns="0"/>
            <a:lstStyle/>
            <a:p>
              <a:pPr algn="just"/>
              <a:endParaRPr lang="zh-CN" altLang="zh-CN" sz="22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1066800" y="1258888"/>
            <a:ext cx="6559550" cy="584200"/>
            <a:chOff x="1292" y="2357"/>
            <a:chExt cx="9080" cy="880"/>
          </a:xfrm>
        </p:grpSpPr>
        <p:sp>
          <p:nvSpPr>
            <p:cNvPr id="51255" name="Text Box 12"/>
            <p:cNvSpPr txBox="1"/>
            <p:nvPr/>
          </p:nvSpPr>
          <p:spPr>
            <a:xfrm>
              <a:off x="1292" y="2357"/>
              <a:ext cx="1134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D7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56" name="Text Box 13"/>
            <p:cNvSpPr txBox="1"/>
            <p:nvPr/>
          </p:nvSpPr>
          <p:spPr>
            <a:xfrm>
              <a:off x="2431" y="2357"/>
              <a:ext cx="1135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D6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57" name="Text Box 14"/>
            <p:cNvSpPr txBox="1"/>
            <p:nvPr/>
          </p:nvSpPr>
          <p:spPr>
            <a:xfrm>
              <a:off x="3574" y="2357"/>
              <a:ext cx="1137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D5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58" name="Text Box 15"/>
            <p:cNvSpPr txBox="1"/>
            <p:nvPr/>
          </p:nvSpPr>
          <p:spPr>
            <a:xfrm>
              <a:off x="4719" y="2357"/>
              <a:ext cx="1135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D4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59" name="Text Box 16"/>
            <p:cNvSpPr txBox="1"/>
            <p:nvPr/>
          </p:nvSpPr>
          <p:spPr>
            <a:xfrm>
              <a:off x="5844" y="2357"/>
              <a:ext cx="1135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D3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60" name="Text Box 17"/>
            <p:cNvSpPr txBox="1"/>
            <p:nvPr/>
          </p:nvSpPr>
          <p:spPr>
            <a:xfrm>
              <a:off x="6972" y="2357"/>
              <a:ext cx="1136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D2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61" name="Text Box 18"/>
            <p:cNvSpPr txBox="1"/>
            <p:nvPr/>
          </p:nvSpPr>
          <p:spPr>
            <a:xfrm>
              <a:off x="8113" y="2357"/>
              <a:ext cx="1134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D1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62" name="Text Box 19"/>
            <p:cNvSpPr txBox="1"/>
            <p:nvPr/>
          </p:nvSpPr>
          <p:spPr>
            <a:xfrm>
              <a:off x="9238" y="2357"/>
              <a:ext cx="1134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72000" rIns="0" bIns="0"/>
            <a:lstStyle/>
            <a:p>
              <a:pPr algn="ctr"/>
              <a:r>
                <a:rPr lang="en-US" altLang="zh-CN" sz="2600" b="1" dirty="0">
                  <a:latin typeface="Times New Roman" panose="02020603050405020304" pitchFamily="18" charset="0"/>
                </a:rPr>
                <a:t>D0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6781800" y="2216150"/>
            <a:ext cx="2362200" cy="850900"/>
            <a:chOff x="4272" y="1396"/>
            <a:chExt cx="1488" cy="536"/>
          </a:xfrm>
        </p:grpSpPr>
        <p:sp>
          <p:nvSpPr>
            <p:cNvPr id="51251" name="Text Box 21"/>
            <p:cNvSpPr txBox="1"/>
            <p:nvPr/>
          </p:nvSpPr>
          <p:spPr>
            <a:xfrm>
              <a:off x="5023" y="1431"/>
              <a:ext cx="737" cy="45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en-US" altLang="zh-CN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0 </a:t>
              </a:r>
              <a:r>
                <a:rPr lang="zh-CN" altLang="en-US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复位</a:t>
              </a:r>
              <a:endPara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en-US" altLang="zh-CN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</a:t>
              </a:r>
              <a:r>
                <a:rPr lang="zh-CN" altLang="en-US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置位</a:t>
              </a:r>
              <a:endPara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52" name="Line 22"/>
            <p:cNvSpPr/>
            <p:nvPr/>
          </p:nvSpPr>
          <p:spPr>
            <a:xfrm flipV="1">
              <a:off x="4504" y="1396"/>
              <a:ext cx="0" cy="3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53" name="Line 23"/>
            <p:cNvSpPr/>
            <p:nvPr/>
          </p:nvSpPr>
          <p:spPr>
            <a:xfrm>
              <a:off x="4504" y="1705"/>
              <a:ext cx="5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4" name="Text Box 24"/>
            <p:cNvSpPr txBox="1"/>
            <p:nvPr/>
          </p:nvSpPr>
          <p:spPr>
            <a:xfrm>
              <a:off x="4272" y="1715"/>
              <a:ext cx="865" cy="2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>
                <a:lnSpc>
                  <a:spcPct val="90000"/>
                </a:lnSpc>
              </a:pPr>
              <a:r>
                <a:rPr lang="zh-CN" altLang="en-US" sz="22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设置内容</a:t>
              </a:r>
              <a:endParaRPr lang="zh-CN" altLang="en-US" sz="22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914400" y="2241550"/>
            <a:ext cx="2590800" cy="4083050"/>
            <a:chOff x="576" y="1412"/>
            <a:chExt cx="1632" cy="2572"/>
          </a:xfrm>
        </p:grpSpPr>
        <p:sp>
          <p:nvSpPr>
            <p:cNvPr id="51249" name="Line 26"/>
            <p:cNvSpPr/>
            <p:nvPr/>
          </p:nvSpPr>
          <p:spPr>
            <a:xfrm flipV="1">
              <a:off x="909" y="1412"/>
              <a:ext cx="0" cy="14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50" name="Text Box 27"/>
            <p:cNvSpPr txBox="1"/>
            <p:nvPr/>
          </p:nvSpPr>
          <p:spPr>
            <a:xfrm>
              <a:off x="576" y="2963"/>
              <a:ext cx="1632" cy="102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zh-CN" altLang="en-US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特征位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D7=0</a:t>
              </a:r>
              <a:endPara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表示是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口按位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just"/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置位</a:t>
              </a:r>
              <a:r>
                <a:rPr lang="en-US" altLang="zh-CN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sz="26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复位控制字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2019300" y="2339975"/>
            <a:ext cx="2257425" cy="574675"/>
            <a:chOff x="1400" y="1429"/>
            <a:chExt cx="1029" cy="362"/>
          </a:xfrm>
        </p:grpSpPr>
        <p:sp>
          <p:nvSpPr>
            <p:cNvPr id="51247" name="AutoShape 29"/>
            <p:cNvSpPr/>
            <p:nvPr/>
          </p:nvSpPr>
          <p:spPr>
            <a:xfrm rot="-5400000">
              <a:off x="1842" y="987"/>
              <a:ext cx="145" cy="1029"/>
            </a:xfrm>
            <a:prstGeom prst="leftBrace">
              <a:avLst>
                <a:gd name="adj1" fmla="val 59137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1248" name="Text Box 30"/>
            <p:cNvSpPr txBox="1"/>
            <p:nvPr/>
          </p:nvSpPr>
          <p:spPr>
            <a:xfrm>
              <a:off x="1509" y="1574"/>
              <a:ext cx="865" cy="2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zh-CN" altLang="en-US" sz="2600" b="1" dirty="0">
                  <a:latin typeface="Times New Roman" panose="02020603050405020304" pitchFamily="18" charset="0"/>
                </a:rPr>
                <a:t>无意义</a:t>
              </a:r>
              <a:endParaRPr lang="zh-CN" altLang="en-US" sz="26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4503738" y="2355850"/>
            <a:ext cx="2344737" cy="623888"/>
            <a:chOff x="2938" y="1448"/>
            <a:chExt cx="1193" cy="393"/>
          </a:xfrm>
        </p:grpSpPr>
        <p:sp>
          <p:nvSpPr>
            <p:cNvPr id="51245" name="AutoShape 32"/>
            <p:cNvSpPr/>
            <p:nvPr/>
          </p:nvSpPr>
          <p:spPr>
            <a:xfrm rot="-5400000">
              <a:off x="3369" y="1017"/>
              <a:ext cx="167" cy="1029"/>
            </a:xfrm>
            <a:prstGeom prst="leftBrace">
              <a:avLst>
                <a:gd name="adj1" fmla="val 51347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1246" name="Text Box 33"/>
            <p:cNvSpPr txBox="1"/>
            <p:nvPr/>
          </p:nvSpPr>
          <p:spPr>
            <a:xfrm>
              <a:off x="2993" y="1624"/>
              <a:ext cx="1138" cy="2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108000" tIns="0" rIns="0" bIns="0"/>
            <a:lstStyle/>
            <a:p>
              <a:pPr algn="just"/>
              <a:r>
                <a:rPr lang="zh-CN" altLang="en-US" sz="26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选择操作位</a:t>
              </a:r>
              <a:endPara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209" name="Rectangle 34"/>
          <p:cNvSpPr>
            <a:spLocks noGrp="1" noRot="1"/>
          </p:cNvSpPr>
          <p:nvPr>
            <p:ph type="title"/>
          </p:nvPr>
        </p:nvSpPr>
        <p:spPr>
          <a:xfrm>
            <a:off x="298450" y="104140"/>
            <a:ext cx="7704455" cy="522605"/>
          </a:xfrm>
        </p:spPr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C口置/复位控制字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graphicFrame>
        <p:nvGraphicFramePr>
          <p:cNvPr id="69701" name="Group 69"/>
          <p:cNvGraphicFramePr>
            <a:graphicFrameLocks noGrp="1"/>
          </p:cNvGraphicFramePr>
          <p:nvPr/>
        </p:nvGraphicFramePr>
        <p:xfrm>
          <a:off x="4216400" y="3290888"/>
          <a:ext cx="3733800" cy="3292475"/>
        </p:xfrm>
        <a:graphic>
          <a:graphicData uri="http://schemas.openxmlformats.org/drawingml/2006/table">
            <a:tbl>
              <a:tblPr/>
              <a:tblGrid>
                <a:gridCol w="1922463"/>
                <a:gridCol w="181133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D3   D2   D1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端口位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0      0      0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0      0      1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0      1      0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0      1      1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1      0      0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1      0      1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1      1      0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1      1      1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PC7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左箭头 36">
            <a:hlinkClick r:id="rId1" action="ppaction://hlinksldjump"/>
          </p:cNvPr>
          <p:cNvSpPr/>
          <p:nvPr/>
        </p:nvSpPr>
        <p:spPr>
          <a:xfrm>
            <a:off x="8382000" y="6400800"/>
            <a:ext cx="762000" cy="457200"/>
          </a:xfrm>
          <a:prstGeom prst="leftArrow">
            <a:avLst>
              <a:gd name="adj1" fmla="val 55714"/>
              <a:gd name="adj2" fmla="val 78572"/>
            </a:avLst>
          </a:prstGeom>
          <a:solidFill>
            <a:srgbClr val="0070C0"/>
          </a:solidFill>
          <a:scene3d>
            <a:camera prst="orthographicFront"/>
            <a:lightRig rig="threePt" dir="t"/>
          </a:scene3d>
          <a:sp3d extrusionH="101600" prstMaterial="dkEdge"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串行接口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的设计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533400" y="685800"/>
            <a:ext cx="8458200" cy="1785938"/>
          </a:xfrm>
        </p:spPr>
        <p:txBody>
          <a:bodyPr vert="horz" wrap="square" lIns="0" tIns="0" rIns="0" bIns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>
                <a:ea typeface="华文宋体" panose="02010600040101010101" pitchFamily="2" charset="-122"/>
              </a:rPr>
              <a:t>实现数据的</a:t>
            </a:r>
            <a:r>
              <a:rPr lang="zh-CN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串</a:t>
            </a:r>
            <a:r>
              <a:rPr lang="en-US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/</a:t>
            </a:r>
            <a:r>
              <a:rPr lang="zh-CN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并、并</a:t>
            </a:r>
            <a:r>
              <a:rPr lang="en-US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/</a:t>
            </a:r>
            <a:r>
              <a:rPr lang="zh-CN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串</a:t>
            </a:r>
            <a:r>
              <a:rPr lang="zh-CN" altLang="zh-CN" sz="2400" dirty="0">
                <a:ea typeface="华文宋体" panose="02010600040101010101" pitchFamily="2" charset="-122"/>
              </a:rPr>
              <a:t>转换</a:t>
            </a:r>
            <a:endParaRPr lang="en-US" altLang="zh-CN" sz="2400" dirty="0">
              <a:ea typeface="华文宋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>
                <a:ea typeface="华文宋体" panose="02010600040101010101" pitchFamily="2" charset="-122"/>
              </a:rPr>
              <a:t>实现串行数据的</a:t>
            </a:r>
            <a:r>
              <a:rPr lang="zh-CN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格式化</a:t>
            </a:r>
            <a:r>
              <a:rPr lang="en-US" altLang="zh-CN" sz="2000" dirty="0">
                <a:ea typeface="华文宋体" panose="02010600040101010101" pitchFamily="2" charset="-122"/>
              </a:rPr>
              <a:t>(</a:t>
            </a:r>
            <a:r>
              <a:rPr lang="zh-CN" altLang="zh-CN" sz="2000" dirty="0">
                <a:ea typeface="华文宋体" panose="02010600040101010101" pitchFamily="2" charset="-122"/>
              </a:rPr>
              <a:t>如自动加入起始位、校验位或同步字符等</a:t>
            </a:r>
            <a:endParaRPr lang="en-US" altLang="zh-CN" sz="2000" dirty="0">
              <a:ea typeface="华文宋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>
                <a:ea typeface="华文宋体" panose="02010600040101010101" pitchFamily="2" charset="-122"/>
              </a:rPr>
              <a:t>实现</a:t>
            </a:r>
            <a:r>
              <a:rPr lang="zh-CN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差错控制</a:t>
            </a:r>
            <a:r>
              <a:rPr lang="zh-CN" altLang="en-US" sz="2400" dirty="0">
                <a:ea typeface="华文宋体" panose="02010600040101010101" pitchFamily="2" charset="-122"/>
              </a:rPr>
              <a:t>（</a:t>
            </a:r>
            <a:r>
              <a:rPr lang="zh-CN" altLang="en-US" sz="2000" dirty="0">
                <a:ea typeface="华文宋体" panose="02010600040101010101" pitchFamily="2" charset="-122"/>
              </a:rPr>
              <a:t>如异步通信中的帧格式错、奇偶校验错、溢出错等</a:t>
            </a:r>
            <a:endParaRPr lang="en-US" altLang="zh-CN" sz="2000" dirty="0">
              <a:ea typeface="华文宋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>
                <a:ea typeface="华文宋体" panose="02010600040101010101" pitchFamily="2" charset="-122"/>
              </a:rPr>
              <a:t>实现接口间</a:t>
            </a:r>
            <a:r>
              <a:rPr lang="zh-CN" altLang="zh-CN" sz="2400" dirty="0">
                <a:solidFill>
                  <a:srgbClr val="FF0000"/>
                </a:solidFill>
                <a:ea typeface="华文宋体" panose="02010600040101010101" pitchFamily="2" charset="-122"/>
              </a:rPr>
              <a:t>联络信号</a:t>
            </a:r>
            <a:r>
              <a:rPr lang="zh-CN" altLang="zh-CN" sz="2400" dirty="0">
                <a:ea typeface="华文宋体" panose="02010600040101010101" pitchFamily="2" charset="-122"/>
              </a:rPr>
              <a:t>的解释和控制</a:t>
            </a:r>
            <a:endParaRPr lang="zh-CN" altLang="en-US" sz="2400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654300"/>
            <a:ext cx="7362825" cy="3975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600200" y="4419600"/>
            <a:ext cx="1676400" cy="1752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7400" y="4419600"/>
            <a:ext cx="1676400" cy="1752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2800" y="4419600"/>
            <a:ext cx="2438400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SPI接口: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同步全双工串行接口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53252" name="Rectangle 4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09600" y="1066800"/>
            <a:ext cx="8310563" cy="5029200"/>
            <a:chOff x="2828" y="3885"/>
            <a:chExt cx="7395" cy="3577"/>
          </a:xfrm>
        </p:grpSpPr>
        <p:sp>
          <p:nvSpPr>
            <p:cNvPr id="53258" name="AutoShape 47"/>
            <p:cNvSpPr>
              <a:spLocks noChangeAspect="1" noTextEdit="1"/>
            </p:cNvSpPr>
            <p:nvPr/>
          </p:nvSpPr>
          <p:spPr>
            <a:xfrm>
              <a:off x="2828" y="3885"/>
              <a:ext cx="7395" cy="35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Text Box 46"/>
            <p:cNvSpPr txBox="1"/>
            <p:nvPr/>
          </p:nvSpPr>
          <p:spPr>
            <a:xfrm>
              <a:off x="4882" y="4200"/>
              <a:ext cx="1636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接收缓存寄存器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0" name="Text Box 45"/>
            <p:cNvSpPr txBox="1"/>
            <p:nvPr/>
          </p:nvSpPr>
          <p:spPr>
            <a:xfrm>
              <a:off x="6997" y="4200"/>
              <a:ext cx="1636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接收移位寄存器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1" name="Text Box 44"/>
            <p:cNvSpPr txBox="1"/>
            <p:nvPr/>
          </p:nvSpPr>
          <p:spPr>
            <a:xfrm>
              <a:off x="4882" y="5910"/>
              <a:ext cx="1636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发送控制寄存器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2" name="Text Box 43"/>
            <p:cNvSpPr txBox="1"/>
            <p:nvPr/>
          </p:nvSpPr>
          <p:spPr>
            <a:xfrm>
              <a:off x="6982" y="4860"/>
              <a:ext cx="803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接收时钟控制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3" name="Text Box 42"/>
            <p:cNvSpPr txBox="1"/>
            <p:nvPr/>
          </p:nvSpPr>
          <p:spPr>
            <a:xfrm>
              <a:off x="4882" y="6585"/>
              <a:ext cx="1636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发送缓存寄存器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4" name="Text Box 41"/>
            <p:cNvSpPr txBox="1"/>
            <p:nvPr/>
          </p:nvSpPr>
          <p:spPr>
            <a:xfrm>
              <a:off x="6982" y="6585"/>
              <a:ext cx="1636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发送移位寄存器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5" name="Text Box 40"/>
            <p:cNvSpPr txBox="1"/>
            <p:nvPr/>
          </p:nvSpPr>
          <p:spPr>
            <a:xfrm>
              <a:off x="3393" y="6135"/>
              <a:ext cx="705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6" name="Text Box 39"/>
            <p:cNvSpPr txBox="1"/>
            <p:nvPr/>
          </p:nvSpPr>
          <p:spPr>
            <a:xfrm>
              <a:off x="3249" y="4463"/>
              <a:ext cx="849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时钟源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7" name="Text Box 38"/>
            <p:cNvSpPr txBox="1"/>
            <p:nvPr/>
          </p:nvSpPr>
          <p:spPr>
            <a:xfrm>
              <a:off x="3150" y="5220"/>
              <a:ext cx="1133" cy="70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时钟源选择与分频器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8" name="Text Box 37"/>
            <p:cNvSpPr txBox="1"/>
            <p:nvPr/>
          </p:nvSpPr>
          <p:spPr>
            <a:xfrm>
              <a:off x="4882" y="4860"/>
              <a:ext cx="1636" cy="37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接收控制寄存器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69" name="Text Box 36"/>
            <p:cNvSpPr txBox="1"/>
            <p:nvPr/>
          </p:nvSpPr>
          <p:spPr>
            <a:xfrm>
              <a:off x="9195" y="4200"/>
              <a:ext cx="638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SOMI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70" name="Text Box 35"/>
            <p:cNvSpPr txBox="1"/>
            <p:nvPr/>
          </p:nvSpPr>
          <p:spPr>
            <a:xfrm>
              <a:off x="8021" y="5235"/>
              <a:ext cx="1144" cy="6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时钟相位与极性控制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71" name="Text Box 34"/>
            <p:cNvSpPr txBox="1"/>
            <p:nvPr/>
          </p:nvSpPr>
          <p:spPr>
            <a:xfrm>
              <a:off x="9465" y="5355"/>
              <a:ext cx="532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SCK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3272" name="AutoShape 33"/>
            <p:cNvCxnSpPr/>
            <p:nvPr/>
          </p:nvCxnSpPr>
          <p:spPr>
            <a:xfrm flipV="1">
              <a:off x="9165" y="5543"/>
              <a:ext cx="300" cy="2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73" name="AutoShape 32"/>
            <p:cNvCxnSpPr/>
            <p:nvPr/>
          </p:nvCxnSpPr>
          <p:spPr>
            <a:xfrm>
              <a:off x="6521" y="6876"/>
              <a:ext cx="461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74" name="AutoShape 31"/>
            <p:cNvCxnSpPr/>
            <p:nvPr/>
          </p:nvCxnSpPr>
          <p:spPr>
            <a:xfrm>
              <a:off x="8633" y="4380"/>
              <a:ext cx="547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53275" name="AutoShape 30"/>
            <p:cNvCxnSpPr/>
            <p:nvPr/>
          </p:nvCxnSpPr>
          <p:spPr>
            <a:xfrm>
              <a:off x="6511" y="4334"/>
              <a:ext cx="479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53276" name="AutoShape 29"/>
            <p:cNvCxnSpPr/>
            <p:nvPr/>
          </p:nvCxnSpPr>
          <p:spPr>
            <a:xfrm flipV="1">
              <a:off x="6518" y="4463"/>
              <a:ext cx="479" cy="660"/>
            </a:xfrm>
            <a:prstGeom prst="bentConnector3">
              <a:avLst>
                <a:gd name="adj1" fmla="val 49894"/>
              </a:avLst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3277" name="AutoShape 28"/>
            <p:cNvCxnSpPr/>
            <p:nvPr/>
          </p:nvCxnSpPr>
          <p:spPr>
            <a:xfrm rot="-5400000">
              <a:off x="5558" y="4717"/>
              <a:ext cx="28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3278" name="Text Box 27"/>
            <p:cNvSpPr txBox="1"/>
            <p:nvPr/>
          </p:nvSpPr>
          <p:spPr>
            <a:xfrm>
              <a:off x="6997" y="5640"/>
              <a:ext cx="803" cy="64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发送时钟控制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79" name="Rectangle 26"/>
            <p:cNvSpPr/>
            <p:nvPr/>
          </p:nvSpPr>
          <p:spPr>
            <a:xfrm flipH="1">
              <a:off x="4515" y="4095"/>
              <a:ext cx="135" cy="298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3280" name="AutoShape 25"/>
            <p:cNvCxnSpPr/>
            <p:nvPr/>
          </p:nvCxnSpPr>
          <p:spPr>
            <a:xfrm rot="-5400000">
              <a:off x="7223" y="4717"/>
              <a:ext cx="28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81" name="AutoShape 24"/>
            <p:cNvCxnSpPr/>
            <p:nvPr/>
          </p:nvCxnSpPr>
          <p:spPr>
            <a:xfrm flipV="1">
              <a:off x="4283" y="5565"/>
              <a:ext cx="3738" cy="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82" name="AutoShape 23"/>
            <p:cNvCxnSpPr/>
            <p:nvPr/>
          </p:nvCxnSpPr>
          <p:spPr>
            <a:xfrm flipH="1">
              <a:off x="7800" y="5775"/>
              <a:ext cx="218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83" name="AutoShape 22"/>
            <p:cNvCxnSpPr/>
            <p:nvPr/>
          </p:nvCxnSpPr>
          <p:spPr>
            <a:xfrm flipH="1">
              <a:off x="7815" y="5355"/>
              <a:ext cx="218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3284" name="Text Box 21"/>
            <p:cNvSpPr txBox="1"/>
            <p:nvPr/>
          </p:nvSpPr>
          <p:spPr>
            <a:xfrm>
              <a:off x="9180" y="6600"/>
              <a:ext cx="638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MOSI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3285" name="AutoShape 20"/>
            <p:cNvCxnSpPr/>
            <p:nvPr/>
          </p:nvCxnSpPr>
          <p:spPr>
            <a:xfrm>
              <a:off x="8618" y="6780"/>
              <a:ext cx="547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86" name="AutoShape 19"/>
            <p:cNvCxnSpPr/>
            <p:nvPr/>
          </p:nvCxnSpPr>
          <p:spPr>
            <a:xfrm rot="-5400000">
              <a:off x="5558" y="6427"/>
              <a:ext cx="28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53287" name="AutoShape 18"/>
            <p:cNvCxnSpPr/>
            <p:nvPr/>
          </p:nvCxnSpPr>
          <p:spPr>
            <a:xfrm rot="-5400000">
              <a:off x="7223" y="6427"/>
              <a:ext cx="28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53288" name="AutoShape 17"/>
            <p:cNvCxnSpPr/>
            <p:nvPr/>
          </p:nvCxnSpPr>
          <p:spPr>
            <a:xfrm>
              <a:off x="6518" y="6015"/>
              <a:ext cx="464" cy="675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53289" name="AutoShape 16"/>
            <p:cNvSpPr/>
            <p:nvPr/>
          </p:nvSpPr>
          <p:spPr>
            <a:xfrm>
              <a:off x="4665" y="6630"/>
              <a:ext cx="232" cy="27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90" name="AutoShape 15"/>
            <p:cNvSpPr/>
            <p:nvPr/>
          </p:nvSpPr>
          <p:spPr>
            <a:xfrm>
              <a:off x="4650" y="4229"/>
              <a:ext cx="217" cy="299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91" name="AutoShape 14"/>
            <p:cNvSpPr/>
            <p:nvPr/>
          </p:nvSpPr>
          <p:spPr>
            <a:xfrm>
              <a:off x="4650" y="5955"/>
              <a:ext cx="232" cy="27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3292" name="AutoShape 13"/>
            <p:cNvSpPr/>
            <p:nvPr/>
          </p:nvSpPr>
          <p:spPr>
            <a:xfrm>
              <a:off x="4665" y="4890"/>
              <a:ext cx="232" cy="27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3293" name="AutoShape 12"/>
            <p:cNvCxnSpPr/>
            <p:nvPr/>
          </p:nvCxnSpPr>
          <p:spPr>
            <a:xfrm>
              <a:off x="3398" y="4792"/>
              <a:ext cx="1" cy="40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94" name="AutoShape 11"/>
            <p:cNvCxnSpPr/>
            <p:nvPr/>
          </p:nvCxnSpPr>
          <p:spPr>
            <a:xfrm>
              <a:off x="3833" y="4830"/>
              <a:ext cx="1" cy="40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3295" name="AutoShape 10"/>
            <p:cNvSpPr/>
            <p:nvPr/>
          </p:nvSpPr>
          <p:spPr>
            <a:xfrm>
              <a:off x="4098" y="6496"/>
              <a:ext cx="417" cy="285"/>
            </a:xfrm>
            <a:prstGeom prst="leftRightArrow">
              <a:avLst>
                <a:gd name="adj1" fmla="val 50000"/>
                <a:gd name="adj2" fmla="val 2926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3296" name="AutoShape 9"/>
            <p:cNvCxnSpPr/>
            <p:nvPr/>
          </p:nvCxnSpPr>
          <p:spPr>
            <a:xfrm>
              <a:off x="4091" y="6457"/>
              <a:ext cx="130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3297" name="AutoShape 8"/>
            <p:cNvCxnSpPr/>
            <p:nvPr/>
          </p:nvCxnSpPr>
          <p:spPr>
            <a:xfrm flipH="1" flipV="1">
              <a:off x="5392" y="6225"/>
              <a:ext cx="1" cy="23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298" name="AutoShape 7"/>
            <p:cNvCxnSpPr/>
            <p:nvPr/>
          </p:nvCxnSpPr>
          <p:spPr>
            <a:xfrm>
              <a:off x="4104" y="6285"/>
              <a:ext cx="284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3299" name="AutoShape 6"/>
            <p:cNvCxnSpPr/>
            <p:nvPr/>
          </p:nvCxnSpPr>
          <p:spPr>
            <a:xfrm flipV="1">
              <a:off x="4388" y="5760"/>
              <a:ext cx="1" cy="52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3300" name="AutoShape 5"/>
            <p:cNvCxnSpPr/>
            <p:nvPr/>
          </p:nvCxnSpPr>
          <p:spPr>
            <a:xfrm>
              <a:off x="4388" y="5760"/>
              <a:ext cx="1004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3301" name="AutoShape 4"/>
            <p:cNvCxnSpPr/>
            <p:nvPr/>
          </p:nvCxnSpPr>
          <p:spPr>
            <a:xfrm flipV="1">
              <a:off x="5393" y="5175"/>
              <a:ext cx="1" cy="58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3302" name="AutoShape 3"/>
            <p:cNvCxnSpPr/>
            <p:nvPr/>
          </p:nvCxnSpPr>
          <p:spPr>
            <a:xfrm rot="-5400000" flipH="1">
              <a:off x="6234" y="4291"/>
              <a:ext cx="442" cy="5419"/>
            </a:xfrm>
            <a:prstGeom prst="bentConnector2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53303" name="Text Box 2"/>
            <p:cNvSpPr txBox="1"/>
            <p:nvPr/>
          </p:nvSpPr>
          <p:spPr>
            <a:xfrm>
              <a:off x="9195" y="6975"/>
              <a:ext cx="473" cy="37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819400" y="1371600"/>
            <a:ext cx="4343400" cy="762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43200" y="4724400"/>
            <a:ext cx="4495800" cy="762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6800" y="4114800"/>
            <a:ext cx="1143000" cy="1143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43200" y="2209800"/>
            <a:ext cx="5181600" cy="23622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533400" y="13970"/>
            <a:ext cx="8610600" cy="6858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Clr>
                <a:srgbClr val="000000"/>
              </a:buClr>
            </a:pP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接口功能</a:t>
            </a:r>
            <a:endParaRPr lang="zh-CN" altLang="en-US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4648200"/>
          </a:xfrm>
        </p:spPr>
        <p:txBody>
          <a:bodyPr vert="horz" wrap="square" lIns="0" tIns="0" rIns="0" bIns="0" anchor="t"/>
          <a:lstStyle/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、设备选择：译码选择设备、端口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、数据收发和格式转换：读</a:t>
            </a:r>
            <a:r>
              <a:rPr lang="en-US" altLang="zh-CN" sz="2400" dirty="0"/>
              <a:t>/</a:t>
            </a:r>
            <a:r>
              <a:rPr lang="zh-CN" altLang="en-US" sz="2400" dirty="0"/>
              <a:t>写，串</a:t>
            </a:r>
            <a:r>
              <a:rPr lang="en-US" altLang="zh-CN" sz="2400" dirty="0"/>
              <a:t>/</a:t>
            </a:r>
            <a:r>
              <a:rPr lang="zh-CN" altLang="en-US" sz="2400" dirty="0"/>
              <a:t>并、并</a:t>
            </a:r>
            <a:r>
              <a:rPr lang="en-US" altLang="zh-CN" sz="2400" dirty="0"/>
              <a:t>/</a:t>
            </a:r>
            <a:r>
              <a:rPr lang="zh-CN" altLang="en-US" sz="2400" dirty="0"/>
              <a:t>串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、接收解释执行</a:t>
            </a:r>
            <a:r>
              <a:rPr lang="en-US" altLang="zh-CN" sz="2400" dirty="0"/>
              <a:t>CPU</a:t>
            </a:r>
            <a:r>
              <a:rPr lang="zh-CN" altLang="en-US" sz="2400" dirty="0"/>
              <a:t>的命令：控制信号的实现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、外设状态接收并转发给</a:t>
            </a:r>
            <a:r>
              <a:rPr lang="en-US" altLang="zh-CN" sz="2400" dirty="0"/>
              <a:t>CPU</a:t>
            </a:r>
            <a:r>
              <a:rPr lang="zh-CN" altLang="en-US" sz="2400" dirty="0"/>
              <a:t>：状态端口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、支持查询、中断、</a:t>
            </a:r>
            <a:r>
              <a:rPr lang="en-US" altLang="zh-CN" sz="2400" dirty="0"/>
              <a:t>DMA</a:t>
            </a:r>
            <a:r>
              <a:rPr lang="zh-CN" altLang="en-US" sz="2400" dirty="0"/>
              <a:t>等多种传输控制方式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、提供缓冲、暂存、驱动能力：信号驱动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、错误检测功能：奇偶校验</a:t>
            </a:r>
            <a:endParaRPr lang="en-US" altLang="zh-CN" sz="2400" dirty="0"/>
          </a:p>
          <a:p>
            <a:pPr marL="0" indent="0">
              <a:buClr>
                <a:srgbClr val="000000"/>
              </a:buClr>
              <a:buFont typeface="+mj-ea"/>
              <a:buNone/>
            </a:pPr>
            <a:r>
              <a:rPr lang="en-US" altLang="zh-CN" sz="2400" dirty="0"/>
              <a:t>8</a:t>
            </a:r>
            <a:r>
              <a:rPr lang="zh-CN" altLang="en-US" sz="2400" dirty="0"/>
              <a:t>、复位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4757420"/>
            <a:ext cx="7848600" cy="1508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接口技术组成：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5305" marR="0" lvl="0" indent="-53530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硬件：地址译码、读写控制、总线缓冲、端口寄存器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535305" marR="0" lvl="0" indent="-53530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软件：驱动程序（初始化、传送控制、结束控制等）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RS232:异步</a:t>
            </a:r>
            <a:r>
              <a:rPr lang="zh-CN" altLang="en-US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全双工</a:t>
            </a:r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串行接口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6" name="Rectangle 7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52438" y="1397000"/>
            <a:ext cx="8386762" cy="4699000"/>
            <a:chOff x="2520" y="1595"/>
            <a:chExt cx="7586" cy="4249"/>
          </a:xfrm>
        </p:grpSpPr>
        <p:sp>
          <p:nvSpPr>
            <p:cNvPr id="54284" name="AutoShape 70"/>
            <p:cNvSpPr>
              <a:spLocks noChangeAspect="1" noTextEdit="1"/>
            </p:cNvSpPr>
            <p:nvPr/>
          </p:nvSpPr>
          <p:spPr>
            <a:xfrm>
              <a:off x="2520" y="1595"/>
              <a:ext cx="7586" cy="424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5" name="Text Box 69"/>
            <p:cNvSpPr txBox="1"/>
            <p:nvPr/>
          </p:nvSpPr>
          <p:spPr>
            <a:xfrm>
              <a:off x="3496" y="1737"/>
              <a:ext cx="1154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接收缓冲器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86" name="Text Box 68"/>
            <p:cNvSpPr txBox="1"/>
            <p:nvPr/>
          </p:nvSpPr>
          <p:spPr>
            <a:xfrm>
              <a:off x="5102" y="1737"/>
              <a:ext cx="1648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接收移位寄存器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87" name="Text Box 67"/>
            <p:cNvSpPr txBox="1"/>
            <p:nvPr/>
          </p:nvSpPr>
          <p:spPr>
            <a:xfrm>
              <a:off x="5268" y="2431"/>
              <a:ext cx="1334" cy="36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波特率发生器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88" name="Text Box 66"/>
            <p:cNvSpPr txBox="1"/>
            <p:nvPr/>
          </p:nvSpPr>
          <p:spPr>
            <a:xfrm>
              <a:off x="3496" y="2432"/>
              <a:ext cx="1336" cy="36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波特率寄存器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89" name="Text Box 65"/>
            <p:cNvSpPr txBox="1"/>
            <p:nvPr/>
          </p:nvSpPr>
          <p:spPr>
            <a:xfrm>
              <a:off x="7260" y="1737"/>
              <a:ext cx="1560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接收同步控制器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0" name="Text Box 64"/>
            <p:cNvSpPr txBox="1"/>
            <p:nvPr/>
          </p:nvSpPr>
          <p:spPr>
            <a:xfrm>
              <a:off x="3496" y="3207"/>
              <a:ext cx="1154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发送缓冲器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1" name="Text Box 63"/>
            <p:cNvSpPr txBox="1"/>
            <p:nvPr/>
          </p:nvSpPr>
          <p:spPr>
            <a:xfrm>
              <a:off x="5282" y="2985"/>
              <a:ext cx="944" cy="62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发送移位寄存器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2" name="Text Box 62"/>
            <p:cNvSpPr txBox="1"/>
            <p:nvPr/>
          </p:nvSpPr>
          <p:spPr>
            <a:xfrm>
              <a:off x="7260" y="3207"/>
              <a:ext cx="1560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发送同步控制器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3" name="Text Box 61"/>
            <p:cNvSpPr txBox="1"/>
            <p:nvPr/>
          </p:nvSpPr>
          <p:spPr>
            <a:xfrm>
              <a:off x="3496" y="3885"/>
              <a:ext cx="1154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状态寄存器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4" name="Text Box 60"/>
            <p:cNvSpPr txBox="1"/>
            <p:nvPr/>
          </p:nvSpPr>
          <p:spPr>
            <a:xfrm>
              <a:off x="3497" y="4529"/>
              <a:ext cx="1168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控制寄存器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5" name="Text Box 59"/>
            <p:cNvSpPr txBox="1"/>
            <p:nvPr/>
          </p:nvSpPr>
          <p:spPr>
            <a:xfrm>
              <a:off x="5926" y="4891"/>
              <a:ext cx="1560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中断识别寄存器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6" name="Text Box 58"/>
            <p:cNvSpPr txBox="1"/>
            <p:nvPr/>
          </p:nvSpPr>
          <p:spPr>
            <a:xfrm>
              <a:off x="3676" y="5102"/>
              <a:ext cx="876" cy="6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中断允许寄存器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7" name="Text Box 57"/>
            <p:cNvSpPr txBox="1"/>
            <p:nvPr/>
          </p:nvSpPr>
          <p:spPr>
            <a:xfrm>
              <a:off x="5102" y="3885"/>
              <a:ext cx="1560" cy="36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差错控制寄存器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8" name="Text Box 56"/>
            <p:cNvSpPr txBox="1"/>
            <p:nvPr/>
          </p:nvSpPr>
          <p:spPr>
            <a:xfrm>
              <a:off x="7260" y="3900"/>
              <a:ext cx="915" cy="62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MODEM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299" name="Rectangle 55"/>
            <p:cNvSpPr/>
            <p:nvPr/>
          </p:nvSpPr>
          <p:spPr>
            <a:xfrm>
              <a:off x="2925" y="1737"/>
              <a:ext cx="143" cy="391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4300" name="AutoShape 54"/>
            <p:cNvCxnSpPr/>
            <p:nvPr/>
          </p:nvCxnSpPr>
          <p:spPr>
            <a:xfrm flipH="1">
              <a:off x="8820" y="1917"/>
              <a:ext cx="63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01" name="AutoShape 53"/>
            <p:cNvCxnSpPr/>
            <p:nvPr/>
          </p:nvCxnSpPr>
          <p:spPr>
            <a:xfrm flipH="1">
              <a:off x="6750" y="1918"/>
              <a:ext cx="51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02" name="AutoShape 52"/>
            <p:cNvCxnSpPr/>
            <p:nvPr/>
          </p:nvCxnSpPr>
          <p:spPr>
            <a:xfrm>
              <a:off x="8820" y="3388"/>
              <a:ext cx="42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03" name="AutoShape 51"/>
            <p:cNvCxnSpPr/>
            <p:nvPr/>
          </p:nvCxnSpPr>
          <p:spPr>
            <a:xfrm flipH="1" flipV="1">
              <a:off x="5926" y="2099"/>
              <a:ext cx="9" cy="332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4304" name="AutoShape 50"/>
            <p:cNvSpPr/>
            <p:nvPr/>
          </p:nvSpPr>
          <p:spPr>
            <a:xfrm>
              <a:off x="4832" y="2535"/>
              <a:ext cx="436" cy="150"/>
            </a:xfrm>
            <a:prstGeom prst="rightArrow">
              <a:avLst>
                <a:gd name="adj1" fmla="val 50000"/>
                <a:gd name="adj2" fmla="val 72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05" name="AutoShape 49"/>
            <p:cNvSpPr/>
            <p:nvPr/>
          </p:nvSpPr>
          <p:spPr>
            <a:xfrm>
              <a:off x="4650" y="1827"/>
              <a:ext cx="452" cy="180"/>
            </a:xfrm>
            <a:prstGeom prst="leftArrow">
              <a:avLst>
                <a:gd name="adj1" fmla="val 50000"/>
                <a:gd name="adj2" fmla="val 6277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06" name="AutoShape 48"/>
            <p:cNvSpPr/>
            <p:nvPr/>
          </p:nvSpPr>
          <p:spPr>
            <a:xfrm>
              <a:off x="4650" y="3283"/>
              <a:ext cx="632" cy="181"/>
            </a:xfrm>
            <a:prstGeom prst="rightArrow">
              <a:avLst>
                <a:gd name="adj1" fmla="val 50000"/>
                <a:gd name="adj2" fmla="val 87292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4307" name="AutoShape 47"/>
            <p:cNvCxnSpPr/>
            <p:nvPr/>
          </p:nvCxnSpPr>
          <p:spPr>
            <a:xfrm flipV="1">
              <a:off x="6602" y="2099"/>
              <a:ext cx="1438" cy="423"/>
            </a:xfrm>
            <a:prstGeom prst="bentConnector2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308" name="AutoShape 46"/>
            <p:cNvCxnSpPr/>
            <p:nvPr/>
          </p:nvCxnSpPr>
          <p:spPr>
            <a:xfrm>
              <a:off x="6602" y="2672"/>
              <a:ext cx="1438" cy="535"/>
            </a:xfrm>
            <a:prstGeom prst="bentConnector2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309" name="AutoShape 45"/>
            <p:cNvCxnSpPr/>
            <p:nvPr/>
          </p:nvCxnSpPr>
          <p:spPr>
            <a:xfrm>
              <a:off x="5267" y="2070"/>
              <a:ext cx="1" cy="16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0" name="AutoShape 44"/>
            <p:cNvCxnSpPr/>
            <p:nvPr/>
          </p:nvCxnSpPr>
          <p:spPr>
            <a:xfrm>
              <a:off x="4907" y="2235"/>
              <a:ext cx="36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1" name="AutoShape 43"/>
            <p:cNvCxnSpPr/>
            <p:nvPr/>
          </p:nvCxnSpPr>
          <p:spPr>
            <a:xfrm>
              <a:off x="4906" y="2236"/>
              <a:ext cx="1" cy="175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2" name="AutoShape 42"/>
            <p:cNvCxnSpPr/>
            <p:nvPr/>
          </p:nvCxnSpPr>
          <p:spPr>
            <a:xfrm flipH="1">
              <a:off x="4650" y="3991"/>
              <a:ext cx="257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13" name="AutoShape 41"/>
            <p:cNvCxnSpPr/>
            <p:nvPr/>
          </p:nvCxnSpPr>
          <p:spPr>
            <a:xfrm flipH="1">
              <a:off x="4650" y="4141"/>
              <a:ext cx="45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14" name="AutoShape 40"/>
            <p:cNvCxnSpPr/>
            <p:nvPr/>
          </p:nvCxnSpPr>
          <p:spPr>
            <a:xfrm>
              <a:off x="5595" y="2072"/>
              <a:ext cx="1" cy="253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5" name="AutoShape 39"/>
            <p:cNvCxnSpPr/>
            <p:nvPr/>
          </p:nvCxnSpPr>
          <p:spPr>
            <a:xfrm flipH="1">
              <a:off x="5013" y="2325"/>
              <a:ext cx="582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6" name="AutoShape 38"/>
            <p:cNvCxnSpPr/>
            <p:nvPr/>
          </p:nvCxnSpPr>
          <p:spPr>
            <a:xfrm>
              <a:off x="5012" y="2325"/>
              <a:ext cx="1" cy="166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7" name="AutoShape 37"/>
            <p:cNvCxnSpPr/>
            <p:nvPr/>
          </p:nvCxnSpPr>
          <p:spPr>
            <a:xfrm>
              <a:off x="5042" y="3989"/>
              <a:ext cx="10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18" name="AutoShape 36"/>
            <p:cNvCxnSpPr/>
            <p:nvPr/>
          </p:nvCxnSpPr>
          <p:spPr>
            <a:xfrm>
              <a:off x="6090" y="3595"/>
              <a:ext cx="1" cy="28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19" name="AutoShape 35"/>
            <p:cNvCxnSpPr/>
            <p:nvPr/>
          </p:nvCxnSpPr>
          <p:spPr>
            <a:xfrm flipV="1">
              <a:off x="4665" y="4529"/>
              <a:ext cx="3053" cy="181"/>
            </a:xfrm>
            <a:prstGeom prst="bentConnector2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4320" name="AutoShape 34"/>
            <p:cNvCxnSpPr/>
            <p:nvPr/>
          </p:nvCxnSpPr>
          <p:spPr>
            <a:xfrm flipH="1">
              <a:off x="7111" y="2235"/>
              <a:ext cx="16" cy="26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21" name="AutoShape 33"/>
            <p:cNvCxnSpPr/>
            <p:nvPr/>
          </p:nvCxnSpPr>
          <p:spPr>
            <a:xfrm>
              <a:off x="5790" y="2792"/>
              <a:ext cx="1" cy="25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22" name="AutoShape 32"/>
            <p:cNvCxnSpPr/>
            <p:nvPr/>
          </p:nvCxnSpPr>
          <p:spPr>
            <a:xfrm>
              <a:off x="6239" y="3283"/>
              <a:ext cx="1021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23" name="AutoShape 31"/>
            <p:cNvCxnSpPr/>
            <p:nvPr/>
          </p:nvCxnSpPr>
          <p:spPr>
            <a:xfrm>
              <a:off x="4358" y="3735"/>
              <a:ext cx="1396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4" name="AutoShape 30"/>
            <p:cNvCxnSpPr/>
            <p:nvPr/>
          </p:nvCxnSpPr>
          <p:spPr>
            <a:xfrm>
              <a:off x="5754" y="3614"/>
              <a:ext cx="1" cy="12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5" name="AutoShape 29"/>
            <p:cNvCxnSpPr/>
            <p:nvPr/>
          </p:nvCxnSpPr>
          <p:spPr>
            <a:xfrm>
              <a:off x="4359" y="3735"/>
              <a:ext cx="1" cy="16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26" name="AutoShape 28"/>
            <p:cNvCxnSpPr/>
            <p:nvPr/>
          </p:nvCxnSpPr>
          <p:spPr>
            <a:xfrm>
              <a:off x="6226" y="3465"/>
              <a:ext cx="719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7" name="AutoShape 27"/>
            <p:cNvCxnSpPr/>
            <p:nvPr/>
          </p:nvCxnSpPr>
          <p:spPr>
            <a:xfrm>
              <a:off x="6945" y="3463"/>
              <a:ext cx="1" cy="142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28" name="AutoShape 26"/>
            <p:cNvCxnSpPr/>
            <p:nvPr/>
          </p:nvCxnSpPr>
          <p:spPr>
            <a:xfrm>
              <a:off x="6602" y="2236"/>
              <a:ext cx="52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29" name="AutoShape 25"/>
            <p:cNvCxnSpPr/>
            <p:nvPr/>
          </p:nvCxnSpPr>
          <p:spPr>
            <a:xfrm>
              <a:off x="6602" y="2068"/>
              <a:ext cx="1" cy="16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30" name="AutoShape 24"/>
            <p:cNvCxnSpPr/>
            <p:nvPr/>
          </p:nvCxnSpPr>
          <p:spPr>
            <a:xfrm>
              <a:off x="7486" y="5072"/>
              <a:ext cx="1334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31" name="AutoShape 23"/>
            <p:cNvCxnSpPr/>
            <p:nvPr/>
          </p:nvCxnSpPr>
          <p:spPr>
            <a:xfrm>
              <a:off x="8175" y="4170"/>
              <a:ext cx="64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none" w="med" len="med"/>
            </a:ln>
          </p:spPr>
        </p:cxnSp>
        <p:cxnSp>
          <p:nvCxnSpPr>
            <p:cNvPr id="54332" name="AutoShape 22"/>
            <p:cNvCxnSpPr/>
            <p:nvPr/>
          </p:nvCxnSpPr>
          <p:spPr>
            <a:xfrm>
              <a:off x="8175" y="4455"/>
              <a:ext cx="64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33" name="AutoShape 21"/>
            <p:cNvCxnSpPr/>
            <p:nvPr/>
          </p:nvCxnSpPr>
          <p:spPr>
            <a:xfrm>
              <a:off x="8175" y="4005"/>
              <a:ext cx="64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34" name="AutoShape 20"/>
            <p:cNvCxnSpPr/>
            <p:nvPr/>
          </p:nvCxnSpPr>
          <p:spPr>
            <a:xfrm>
              <a:off x="8175" y="4305"/>
              <a:ext cx="645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54335" name="Text Box 19"/>
            <p:cNvSpPr txBox="1"/>
            <p:nvPr/>
          </p:nvSpPr>
          <p:spPr>
            <a:xfrm>
              <a:off x="8895" y="3900"/>
              <a:ext cx="915" cy="6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MODEM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接口信号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36" name="Text Box 18"/>
            <p:cNvSpPr txBox="1"/>
            <p:nvPr/>
          </p:nvSpPr>
          <p:spPr>
            <a:xfrm>
              <a:off x="8850" y="4903"/>
              <a:ext cx="600" cy="3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37" name="Text Box 17"/>
            <p:cNvSpPr txBox="1"/>
            <p:nvPr/>
          </p:nvSpPr>
          <p:spPr>
            <a:xfrm>
              <a:off x="9345" y="1708"/>
              <a:ext cx="600" cy="3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RXD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38" name="Text Box 16"/>
            <p:cNvSpPr txBox="1"/>
            <p:nvPr/>
          </p:nvSpPr>
          <p:spPr>
            <a:xfrm>
              <a:off x="9345" y="3207"/>
              <a:ext cx="600" cy="3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>
                <a:lnSpc>
                  <a:spcPts val="3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TXD</a:t>
              </a:r>
              <a:endParaRPr lang="en-US" altLang="zh-CN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4339" name="AutoShape 15"/>
            <p:cNvCxnSpPr/>
            <p:nvPr/>
          </p:nvCxnSpPr>
          <p:spPr>
            <a:xfrm flipV="1">
              <a:off x="4552" y="5253"/>
              <a:ext cx="2154" cy="165"/>
            </a:xfrm>
            <a:prstGeom prst="bentConnector2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54340" name="AutoShape 14"/>
            <p:cNvSpPr/>
            <p:nvPr/>
          </p:nvSpPr>
          <p:spPr>
            <a:xfrm>
              <a:off x="3068" y="1827"/>
              <a:ext cx="428" cy="243"/>
            </a:xfrm>
            <a:prstGeom prst="leftArrow">
              <a:avLst>
                <a:gd name="adj1" fmla="val 50000"/>
                <a:gd name="adj2" fmla="val 44032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41" name="AutoShape 13"/>
            <p:cNvSpPr/>
            <p:nvPr/>
          </p:nvSpPr>
          <p:spPr>
            <a:xfrm>
              <a:off x="3068" y="2492"/>
              <a:ext cx="428" cy="240"/>
            </a:xfrm>
            <a:prstGeom prst="rightArrow">
              <a:avLst>
                <a:gd name="adj1" fmla="val 50000"/>
                <a:gd name="adj2" fmla="val 4458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42" name="AutoShape 12"/>
            <p:cNvSpPr/>
            <p:nvPr/>
          </p:nvSpPr>
          <p:spPr>
            <a:xfrm>
              <a:off x="3068" y="3284"/>
              <a:ext cx="429" cy="182"/>
            </a:xfrm>
            <a:prstGeom prst="rightArrow">
              <a:avLst>
                <a:gd name="adj1" fmla="val 50000"/>
                <a:gd name="adj2" fmla="val 5892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43" name="AutoShape 11"/>
            <p:cNvSpPr/>
            <p:nvPr/>
          </p:nvSpPr>
          <p:spPr>
            <a:xfrm>
              <a:off x="3068" y="3992"/>
              <a:ext cx="429" cy="164"/>
            </a:xfrm>
            <a:prstGeom prst="leftArrow">
              <a:avLst>
                <a:gd name="adj1" fmla="val 50000"/>
                <a:gd name="adj2" fmla="val 6539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44" name="AutoShape 10"/>
            <p:cNvSpPr/>
            <p:nvPr/>
          </p:nvSpPr>
          <p:spPr>
            <a:xfrm>
              <a:off x="3068" y="4619"/>
              <a:ext cx="428" cy="181"/>
            </a:xfrm>
            <a:prstGeom prst="rightArrow">
              <a:avLst>
                <a:gd name="adj1" fmla="val 50000"/>
                <a:gd name="adj2" fmla="val 5911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sp>
          <p:nvSpPr>
            <p:cNvPr id="54345" name="AutoShape 9"/>
            <p:cNvSpPr/>
            <p:nvPr/>
          </p:nvSpPr>
          <p:spPr>
            <a:xfrm>
              <a:off x="3068" y="5324"/>
              <a:ext cx="608" cy="181"/>
            </a:xfrm>
            <a:prstGeom prst="rightArrow">
              <a:avLst>
                <a:gd name="adj1" fmla="val 50000"/>
                <a:gd name="adj2" fmla="val 8397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lnSpc>
                  <a:spcPts val="3000"/>
                </a:lnSpc>
              </a:pP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  <p:cxnSp>
          <p:nvCxnSpPr>
            <p:cNvPr id="54346" name="AutoShape 8"/>
            <p:cNvCxnSpPr/>
            <p:nvPr/>
          </p:nvCxnSpPr>
          <p:spPr>
            <a:xfrm flipH="1">
              <a:off x="4360" y="4395"/>
              <a:ext cx="290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47" name="AutoShape 7"/>
            <p:cNvCxnSpPr/>
            <p:nvPr/>
          </p:nvCxnSpPr>
          <p:spPr>
            <a:xfrm flipV="1">
              <a:off x="4365" y="4246"/>
              <a:ext cx="1" cy="164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48" name="AutoShape 6"/>
            <p:cNvCxnSpPr/>
            <p:nvPr/>
          </p:nvCxnSpPr>
          <p:spPr>
            <a:xfrm>
              <a:off x="4682" y="4589"/>
              <a:ext cx="2114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49" name="AutoShape 5"/>
            <p:cNvCxnSpPr/>
            <p:nvPr/>
          </p:nvCxnSpPr>
          <p:spPr>
            <a:xfrm flipV="1">
              <a:off x="6781" y="2100"/>
              <a:ext cx="1" cy="247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50" name="AutoShape 4"/>
            <p:cNvCxnSpPr/>
            <p:nvPr/>
          </p:nvCxnSpPr>
          <p:spPr>
            <a:xfrm flipH="1">
              <a:off x="6210" y="3049"/>
              <a:ext cx="540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4351" name="AutoShape 3"/>
            <p:cNvCxnSpPr/>
            <p:nvPr/>
          </p:nvCxnSpPr>
          <p:spPr>
            <a:xfrm flipV="1">
              <a:off x="6602" y="2595"/>
              <a:ext cx="1874" cy="17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4352" name="Text Box 2"/>
            <p:cNvSpPr txBox="1"/>
            <p:nvPr/>
          </p:nvSpPr>
          <p:spPr>
            <a:xfrm>
              <a:off x="8476" y="2415"/>
              <a:ext cx="764" cy="3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eaLnBrk="0" hangingPunct="0">
                <a:lnSpc>
                  <a:spcPts val="3000"/>
                </a:lnSpc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时钟源</a:t>
              </a:r>
              <a:endParaRPr lang="zh-CN" altLang="en-US" sz="4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371600" y="1397000"/>
            <a:ext cx="6248400" cy="6858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71600" y="2844800"/>
            <a:ext cx="6248400" cy="8382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371600" y="4521200"/>
            <a:ext cx="1676400" cy="1524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6400" y="3835400"/>
            <a:ext cx="1447800" cy="990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371600" y="3835400"/>
            <a:ext cx="3657600" cy="6096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295400" y="2159000"/>
            <a:ext cx="1828800" cy="6096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514350" indent="-514350" eaLnBrk="1" hangingPunct="1"/>
            <a:r>
              <a:rPr lang="en-US" altLang="zh-CN" sz="2800" dirty="0">
                <a:latin typeface="Comic Sans MS" panose="030F0702030302020204" pitchFamily="66" charset="0"/>
                <a:ea typeface="隶书" panose="02010509060101010101" pitchFamily="49" charset="-122"/>
              </a:rPr>
              <a:t>波特率发生器</a:t>
            </a:r>
            <a:endParaRPr lang="en-US" altLang="zh-CN" sz="2800" dirty="0"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1075"/>
            <a:ext cx="8229600" cy="909320"/>
          </a:xfrm>
        </p:spPr>
        <p:txBody>
          <a:bodyPr vert="horz" wrap="square" lIns="0" tIns="0" rIns="0" bIns="0" anchor="t"/>
          <a:lstStyle/>
          <a:p>
            <a:pPr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波特率与</a:t>
            </a:r>
            <a:r>
              <a:rPr lang="zh-CN" altLang="en-US" dirty="0">
                <a:solidFill>
                  <a:srgbClr val="FF0000"/>
                </a:solidFill>
              </a:rPr>
              <a:t>系统时钟</a:t>
            </a:r>
            <a:r>
              <a:rPr lang="zh-CN" altLang="en-US" dirty="0"/>
              <a:t>频率有关，通常可以通过设置</a:t>
            </a:r>
            <a:r>
              <a:rPr lang="zh-CN" altLang="en-US" dirty="0">
                <a:solidFill>
                  <a:srgbClr val="FF0000"/>
                </a:solidFill>
              </a:rPr>
              <a:t>分频器</a:t>
            </a:r>
            <a:r>
              <a:rPr lang="zh-CN" altLang="en-US" dirty="0"/>
              <a:t>的分频值达到波特率一致的目的；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b="1" dirty="0">
                <a:solidFill>
                  <a:srgbClr val="7F7F7F"/>
                </a:solidFill>
                <a:latin typeface="Comic Sans MS" panose="030F0702030302020204" pitchFamily="66" charset="0"/>
              </a:rPr>
            </a:fld>
            <a:endParaRPr lang="zh-CN" altLang="en-US" sz="1200" b="1" dirty="0">
              <a:solidFill>
                <a:srgbClr val="7F7F7F"/>
              </a:solidFill>
              <a:latin typeface="Comic Sans MS" panose="030F0702030302020204" pitchFamily="66" charset="0"/>
            </a:endParaRPr>
          </a:p>
        </p:txBody>
      </p:sp>
      <p:sp>
        <p:nvSpPr>
          <p:cNvPr id="5127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609600" y="4267200"/>
            <a:ext cx="8364538" cy="2362200"/>
            <a:chOff x="2450" y="11217"/>
            <a:chExt cx="7005" cy="1960"/>
          </a:xfrm>
        </p:grpSpPr>
        <p:sp>
          <p:nvSpPr>
            <p:cNvPr id="5133" name="AutoShape 13"/>
            <p:cNvSpPr>
              <a:spLocks noChangeAspect="1" noTextEdit="1"/>
            </p:cNvSpPr>
            <p:nvPr/>
          </p:nvSpPr>
          <p:spPr>
            <a:xfrm>
              <a:off x="2450" y="11217"/>
              <a:ext cx="7005" cy="180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Text Box 12"/>
            <p:cNvSpPr txBox="1"/>
            <p:nvPr/>
          </p:nvSpPr>
          <p:spPr>
            <a:xfrm>
              <a:off x="2514" y="11913"/>
              <a:ext cx="913" cy="5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本地时钟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SCLK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5135" name="Text Box 11"/>
            <p:cNvSpPr txBox="1"/>
            <p:nvPr/>
          </p:nvSpPr>
          <p:spPr>
            <a:xfrm>
              <a:off x="6448" y="11444"/>
              <a:ext cx="1297" cy="27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波特率寄存器</a:t>
              </a:r>
              <a:endPara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36" name="Text Box 10"/>
            <p:cNvSpPr txBox="1"/>
            <p:nvPr/>
          </p:nvSpPr>
          <p:spPr>
            <a:xfrm>
              <a:off x="6407" y="11976"/>
              <a:ext cx="1276" cy="50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分频器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BD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5137" name="Text Box 9"/>
            <p:cNvSpPr txBox="1"/>
            <p:nvPr/>
          </p:nvSpPr>
          <p:spPr>
            <a:xfrm>
              <a:off x="4138" y="11913"/>
              <a:ext cx="1439" cy="56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预分频器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PD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5138" name="Text Box 8"/>
            <p:cNvSpPr txBox="1"/>
            <p:nvPr/>
          </p:nvSpPr>
          <p:spPr>
            <a:xfrm>
              <a:off x="7938" y="12039"/>
              <a:ext cx="1340" cy="5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波特率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发送时钟</a:t>
              </a:r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sp>
          <p:nvSpPr>
            <p:cNvPr id="5139" name="Text Box 7"/>
            <p:cNvSpPr txBox="1"/>
            <p:nvPr/>
          </p:nvSpPr>
          <p:spPr>
            <a:xfrm>
              <a:off x="5578" y="12596"/>
              <a:ext cx="1020" cy="58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18000" tIns="10800" rIns="18000" bIns="10800"/>
            <a:lstStyle/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串口接收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采样时钟</a:t>
              </a:r>
              <a:endPara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40" name="AutoShape 6"/>
            <p:cNvSpPr/>
            <p:nvPr/>
          </p:nvSpPr>
          <p:spPr>
            <a:xfrm>
              <a:off x="6981" y="11723"/>
              <a:ext cx="270" cy="22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/>
            <a:p>
              <a:endParaRPr lang="zh-CN" altLang="en-US" sz="5400" b="1" dirty="0">
                <a:latin typeface="Arial" panose="020B0604020202020204" pitchFamily="34" charset="0"/>
              </a:endParaRPr>
            </a:p>
          </p:txBody>
        </p:sp>
        <p:cxnSp>
          <p:nvCxnSpPr>
            <p:cNvPr id="5141" name="AutoShape 5"/>
            <p:cNvCxnSpPr/>
            <p:nvPr/>
          </p:nvCxnSpPr>
          <p:spPr>
            <a:xfrm>
              <a:off x="3427" y="12129"/>
              <a:ext cx="718" cy="1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142" name="AutoShape 4"/>
            <p:cNvCxnSpPr/>
            <p:nvPr/>
          </p:nvCxnSpPr>
          <p:spPr>
            <a:xfrm>
              <a:off x="5571" y="12130"/>
              <a:ext cx="864" cy="5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143" name="AutoShape 3"/>
            <p:cNvCxnSpPr>
              <a:stCxn id="5136" idx="3"/>
            </p:cNvCxnSpPr>
            <p:nvPr/>
          </p:nvCxnSpPr>
          <p:spPr>
            <a:xfrm>
              <a:off x="7683" y="12229"/>
              <a:ext cx="383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5144" name="AutoShape 2"/>
            <p:cNvCxnSpPr/>
            <p:nvPr/>
          </p:nvCxnSpPr>
          <p:spPr>
            <a:xfrm flipH="1">
              <a:off x="6067" y="12129"/>
              <a:ext cx="1" cy="308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cxnSp>
      </p:grpSp>
      <p:graphicFrame>
        <p:nvGraphicFramePr>
          <p:cNvPr id="5122" name="Object 19"/>
          <p:cNvGraphicFramePr/>
          <p:nvPr/>
        </p:nvGraphicFramePr>
        <p:xfrm>
          <a:off x="1216819" y="2667000"/>
          <a:ext cx="2663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1" imgW="1206500" imgH="393700" progId="Equation.3">
                  <p:embed/>
                </p:oleObj>
              </mc:Choice>
              <mc:Fallback>
                <p:oleObj name="" r:id="rId1" imgW="12065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6819" y="2667000"/>
                        <a:ext cx="266382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矩形 19"/>
          <p:cNvSpPr/>
          <p:nvPr/>
        </p:nvSpPr>
        <p:spPr>
          <a:xfrm>
            <a:off x="4419600" y="2762250"/>
            <a:ext cx="44196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</a:rPr>
              <a:t>SCLK</a:t>
            </a:r>
            <a:r>
              <a:rPr lang="zh-CN" altLang="en-US" sz="2400" b="1" dirty="0">
                <a:latin typeface="Arial" panose="020B0604020202020204" pitchFamily="34" charset="0"/>
              </a:rPr>
              <a:t>：本地串口的时钟源频率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PD</a:t>
            </a:r>
            <a:r>
              <a:rPr lang="zh-CN" altLang="en-US" sz="2400" b="1" dirty="0">
                <a:latin typeface="Arial" panose="020B0604020202020204" pitchFamily="34" charset="0"/>
              </a:rPr>
              <a:t>：     预分频因子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BD</a:t>
            </a:r>
            <a:r>
              <a:rPr lang="zh-CN" altLang="en-US" sz="2400" b="1" dirty="0">
                <a:latin typeface="Arial" panose="020B0604020202020204" pitchFamily="34" charset="0"/>
              </a:rPr>
              <a:t>：     波特率因子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3" name="Object 3"/>
          <p:cNvGraphicFramePr/>
          <p:nvPr/>
        </p:nvGraphicFramePr>
        <p:xfrm>
          <a:off x="1379538" y="3657600"/>
          <a:ext cx="25558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3" imgW="1218565" imgH="393700" progId="Equation.3">
                  <p:embed/>
                </p:oleObj>
              </mc:Choice>
              <mc:Fallback>
                <p:oleObj name="" r:id="rId3" imgW="121856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9538" y="3657600"/>
                        <a:ext cx="2555875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2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75310" y="158750"/>
            <a:ext cx="80067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/>
              <a:t>本章小节</a:t>
            </a:r>
            <a:endParaRPr lang="zh-CN" altLang="en-US" sz="3200" b="1"/>
          </a:p>
        </p:txBody>
      </p:sp>
      <p:sp>
        <p:nvSpPr>
          <p:cNvPr id="15" name="内容占位符 2"/>
          <p:cNvSpPr txBox="1"/>
          <p:nvPr/>
        </p:nvSpPr>
        <p:spPr>
          <a:xfrm>
            <a:off x="685800" y="838200"/>
            <a:ext cx="7924800" cy="6019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marL="548005" indent="-41148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6.1  </a:t>
            </a:r>
            <a:r>
              <a:rPr lang="zh-CN" altLang="en-US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输入</a:t>
            </a: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输出接口基础</a:t>
            </a:r>
            <a:endParaRPr lang="en-US" altLang="zh-CN" sz="24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  <a:p>
            <a:pPr marL="548005" indent="-41148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1" action="ppaction://hlinksldjump"/>
              </a:rPr>
              <a:t>功能与结构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2" action="ppaction://hlinksldjump"/>
              </a:rPr>
              <a:t>端口编址方式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（独立、统一）、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3" action="ppaction://hlinksldjump"/>
              </a:rPr>
              <a:t>地址共用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  <a:hlinkClick r:id="" action="ppaction://noaction"/>
            </a:endParaRPr>
          </a:p>
          <a:p>
            <a:pPr marL="548005" indent="-41148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6.2  </a:t>
            </a:r>
            <a:r>
              <a:rPr lang="zh-CN" altLang="en-US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信息传输控制方式</a:t>
            </a:r>
            <a:endParaRPr lang="en-US" altLang="zh-CN" sz="28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Corbel" panose="020B0503020204020204" pitchFamily="34" charset="0"/>
              <a:buAutoNum type="arabicPeriod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程序控制传输方式：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4" action="ppaction://hlinksldjump"/>
              </a:rPr>
              <a:t>无条件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5" action="ppaction://hlinksldjump"/>
              </a:rPr>
              <a:t>条件查询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  <a:hlinkClick r:id="" action="ppaction://noaction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Corbel" panose="020B0503020204020204" pitchFamily="34" charset="0"/>
              <a:buAutoNum type="arabicPeriod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6" action="ppaction://hlinksldjump"/>
              </a:rPr>
              <a:t>中断传输方式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  <a:hlinkClick r:id="" action="ppaction://noaction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Corbel" panose="020B0503020204020204" pitchFamily="34" charset="0"/>
              <a:buAutoNum type="arabicPeriod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7" action="ppaction://hlinksldjump"/>
              </a:rPr>
              <a:t>直接存储器访问（</a:t>
            </a:r>
            <a:r>
              <a:rPr lang="en-US" altLang="zh-CN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7" action="ppaction://hlinksldjump"/>
              </a:rPr>
              <a:t>DMA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7" action="ppaction://hlinksldjump"/>
              </a:rPr>
              <a:t>）方式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Corbel" panose="020B0503020204020204" pitchFamily="34" charset="0"/>
              <a:buAutoNum type="arabicPeriod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通道方式</a:t>
            </a:r>
            <a:r>
              <a:rPr lang="en-US" altLang="zh-CN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 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  <a:hlinkClick r:id="" action="ppaction://noaction"/>
            </a:endParaRPr>
          </a:p>
          <a:p>
            <a:pPr marL="548005" lvl="1" indent="-411480" eaLnBrk="1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6.3  </a:t>
            </a:r>
            <a:r>
              <a:rPr lang="zh-CN" altLang="en-US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并行接口设计技术</a:t>
            </a:r>
            <a:endParaRPr lang="en-US" altLang="zh-CN" sz="28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  <a:hlinkClick r:id="" action="ppaction://noaction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无握手信号的并行接口    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8" action="ppaction://hlinksldjump"/>
              </a:rPr>
              <a:t>矩阵键盘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、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9" action="ppaction://hlinksldjump"/>
              </a:rPr>
              <a:t>数码显示屏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10" action="ppaction://hlinksldjump"/>
              </a:rPr>
              <a:t>带握手信号的并行接口</a:t>
            </a: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</a:rPr>
              <a:t>     查询、中断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lang="zh-CN" altLang="en-US" sz="2400" b="1" dirty="0">
                <a:latin typeface="Comic Sans MS" panose="030F0702030302020204" pitchFamily="66" charset="0"/>
                <a:ea typeface="华文楷体" panose="02010600040101010101" pitchFamily="2" charset="-122"/>
                <a:hlinkClick r:id="rId11" action="ppaction://hlinksldjump"/>
              </a:rPr>
              <a:t>可编程并行接口</a:t>
            </a: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</a:endParaRPr>
          </a:p>
          <a:p>
            <a:pPr marL="548005" lvl="1" indent="-411480" eaLnBrk="1" hangingPunct="1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6.4  </a:t>
            </a:r>
            <a:r>
              <a:rPr lang="zh-CN" altLang="en-US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  <a:hlinkClick r:id="rId12" action="ppaction://hlinksldjump"/>
              </a:rPr>
              <a:t>串行接口</a:t>
            </a:r>
            <a:r>
              <a:rPr lang="zh-CN" altLang="en-US" sz="2400" b="1" dirty="0">
                <a:solidFill>
                  <a:srgbClr val="0000FF"/>
                </a:solidFill>
                <a:latin typeface="Comic Sans MS" panose="030F0702030302020204" pitchFamily="66" charset="0"/>
                <a:ea typeface="华文细黑" panose="02010600040101010101" pitchFamily="2" charset="-122"/>
              </a:rPr>
              <a:t>设计技术</a:t>
            </a:r>
            <a:endParaRPr lang="en-US" altLang="zh-CN" sz="2800" b="1" dirty="0">
              <a:solidFill>
                <a:srgbClr val="0000FF"/>
              </a:solidFill>
              <a:latin typeface="Comic Sans MS" panose="030F0702030302020204" pitchFamily="66" charset="0"/>
              <a:ea typeface="华文细黑" panose="02010600040101010101" pitchFamily="2" charset="-122"/>
              <a:hlinkClick r:id="" action="ppaction://noaction"/>
            </a:endParaRPr>
          </a:p>
          <a:p>
            <a:pPr marL="1167130" lvl="2" indent="-450850" eaLnBrk="1" hangingPunct="1">
              <a:spcBef>
                <a:spcPts val="600"/>
              </a:spcBef>
              <a:buClr>
                <a:srgbClr val="0000FF"/>
              </a:buClr>
            </a:pPr>
            <a:endParaRPr lang="en-US" altLang="zh-CN" sz="2400" b="1" dirty="0">
              <a:latin typeface="Comic Sans MS" panose="030F0702030302020204" pitchFamily="66" charset="0"/>
              <a:ea typeface="华文楷体" panose="02010600040101010101" pitchFamily="2" charset="-122"/>
            </a:endParaRPr>
          </a:p>
        </p:txBody>
      </p:sp>
      <p:sp>
        <p:nvSpPr>
          <p:cNvPr id="18" name="日期占位符 3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8BC45B-DE71-476B-9FEE-2A64D8F65607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3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A8E2CA-BE83-4452-8ADD-B8C6C9AFECF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4034" name="Rectangle 2"/>
          <p:cNvSpPr/>
          <p:nvPr/>
        </p:nvSpPr>
        <p:spPr>
          <a:xfrm>
            <a:off x="1844675" y="228600"/>
            <a:ext cx="5730875" cy="5867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buClr>
                <a:srgbClr val="000000"/>
              </a:buClr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端口和接口的区别？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7284" name="AutoShape 4" descr="096"/>
          <p:cNvSpPr>
            <a:spLocks noChangeArrowheads="1"/>
          </p:cNvSpPr>
          <p:nvPr/>
        </p:nvSpPr>
        <p:spPr bwMode="auto">
          <a:xfrm>
            <a:off x="3489325" y="1013460"/>
            <a:ext cx="1682115" cy="377825"/>
          </a:xfrm>
          <a:prstGeom prst="roundRect">
            <a:avLst>
              <a:gd name="adj" fmla="val 16667"/>
            </a:avLst>
          </a:prstGeom>
          <a:blipFill dpi="0" rotWithShape="0">
            <a:blip r:embed="rId1" cstate="print"/>
            <a:srcRect/>
            <a:stretch>
              <a:fillRect/>
            </a:stretch>
          </a:blipFill>
          <a:ln w="9525">
            <a:noFill/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一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定要理解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53720" y="1642110"/>
            <a:ext cx="8366760" cy="445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11200" marR="0" lvl="0" indent="-711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隶书" panose="02010509060101010101" pitchFamily="49" charset="-122"/>
              <a:buAutoNum type="ea1JpnChsDbPeriod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I/O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接口通常设置有若干个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寄存器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，用来暂存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和外设之间传输的数据、状态和控制信息。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隶书" panose="02010509060101010101" pitchFamily="49" charset="-122"/>
              <a:buAutoNum type="ea1JpnChsDbPeriod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一般有三类寄存器，分别是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数据寄存器、状态寄存器、控制寄存器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隶书" panose="02010509060101010101" pitchFamily="49" charset="-122"/>
              <a:buAutoNum type="ea1JpnChsDbPeriod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接口内的寄存器通常被称为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端口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。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根据寄存器内暂存信息的类型，分别称为数据端口、控制端口和状态端口。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711200" marR="0" lvl="0" indent="-711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隶书" panose="02010509060101010101" pitchFamily="49" charset="-122"/>
              <a:buAutoNum type="ea1JpnChsDbPeriod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每个端口有一个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独立的地址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CPU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可以用端口地址代码来区别各个不同的端口，并对它们分别进行读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写操作。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44035" name="Rectangle 3"/>
          <p:cNvSpPr/>
          <p:nvPr/>
        </p:nvSpPr>
        <p:spPr>
          <a:xfrm>
            <a:off x="401320" y="1013460"/>
            <a:ext cx="2706370" cy="44894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Clr>
                <a:srgbClr val="000000"/>
              </a:buClr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端口（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PORT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nimBg="1"/>
      <p:bldP spid="97285" grpId="0" uiExpand="1" build="p"/>
      <p:bldP spid="440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A8E2CA-BE83-4452-8ADD-B8C6C9AFECF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5060" name="Rectangle 4"/>
          <p:cNvSpPr/>
          <p:nvPr/>
        </p:nvSpPr>
        <p:spPr>
          <a:xfrm>
            <a:off x="11430" y="21590"/>
            <a:ext cx="4124960" cy="67119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Clr>
                <a:srgbClr val="000000"/>
              </a:buClr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接口（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Interface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8309" name="Rectangle 5"/>
          <p:cNvSpPr/>
          <p:nvPr/>
        </p:nvSpPr>
        <p:spPr>
          <a:xfrm>
            <a:off x="638175" y="804545"/>
            <a:ext cx="4241165" cy="4003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、若干个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端口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加上相应的控制逻辑电路构成了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接口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444500" indent="-444500">
              <a:lnSpc>
                <a:spcPct val="150000"/>
              </a:lnSpc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、一个接口包含多个端口，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端口是接口的一部分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444500" indent="-444500">
              <a:lnSpc>
                <a:spcPct val="150000"/>
              </a:lnSpc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、对接口的访问实质是对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寄存器（端口）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的访问</a:t>
            </a:r>
            <a:endParaRPr lang="zh-CN" altLang="en-US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9831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7178" y="692468"/>
            <a:ext cx="3422650" cy="3455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55" y="4555490"/>
            <a:ext cx="3467735" cy="2073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A8E2CA-BE83-4452-8ADD-B8C6C9AFECFE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mic Sans MS" panose="030F0702030302020204" pitchFamily="66" charset="0"/>
                <a:ea typeface="隶书" panose="02010509060101010101" pitchFamily="49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620713" y="-39687"/>
            <a:ext cx="8229600" cy="80962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200" dirty="0"/>
              <a:t>接口分类</a:t>
            </a:r>
            <a:endParaRPr lang="zh-CN" altLang="en-US" sz="3200" dirty="0"/>
          </a:p>
        </p:txBody>
      </p:sp>
      <p:sp>
        <p:nvSpPr>
          <p:cNvPr id="49155" name="TextBox 4"/>
          <p:cNvSpPr txBox="1"/>
          <p:nvPr/>
        </p:nvSpPr>
        <p:spPr>
          <a:xfrm>
            <a:off x="2965450" y="914400"/>
            <a:ext cx="34010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并行接口：一次传输多个数据位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56" name="TextBox 5"/>
          <p:cNvSpPr txBox="1"/>
          <p:nvPr/>
        </p:nvSpPr>
        <p:spPr>
          <a:xfrm>
            <a:off x="2959100" y="1447800"/>
            <a:ext cx="31711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串行接口：一次只有一位数据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57" name="TextBox 9"/>
          <p:cNvSpPr txBox="1"/>
          <p:nvPr/>
        </p:nvSpPr>
        <p:spPr>
          <a:xfrm>
            <a:off x="791210" y="1282383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传输方式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58" name="左大括号 10"/>
          <p:cNvSpPr/>
          <p:nvPr/>
        </p:nvSpPr>
        <p:spPr>
          <a:xfrm>
            <a:off x="2678430" y="1050925"/>
            <a:ext cx="134620" cy="720725"/>
          </a:xfrm>
          <a:prstGeom prst="leftBrace">
            <a:avLst>
              <a:gd name="adj1" fmla="val 48540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59" name="TextBox 18"/>
          <p:cNvSpPr txBox="1"/>
          <p:nvPr/>
        </p:nvSpPr>
        <p:spPr>
          <a:xfrm>
            <a:off x="2970213" y="2128838"/>
            <a:ext cx="34010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同步接口：总线相连，同步传输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0" name="TextBox 19"/>
          <p:cNvSpPr txBox="1"/>
          <p:nvPr/>
        </p:nvSpPr>
        <p:spPr>
          <a:xfrm>
            <a:off x="2963863" y="2662238"/>
            <a:ext cx="31711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异步接口：无共同的基准时钟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1" name="TextBox 20"/>
          <p:cNvSpPr txBox="1"/>
          <p:nvPr/>
        </p:nvSpPr>
        <p:spPr>
          <a:xfrm>
            <a:off x="791210" y="2497455"/>
            <a:ext cx="15621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时序控制方式</a:t>
            </a:r>
            <a:endParaRPr lang="zh-CN" altLang="en-US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9162" name="左大括号 21"/>
          <p:cNvSpPr/>
          <p:nvPr/>
        </p:nvSpPr>
        <p:spPr>
          <a:xfrm>
            <a:off x="2682875" y="2280285"/>
            <a:ext cx="129540" cy="706120"/>
          </a:xfrm>
          <a:prstGeom prst="leftBrace">
            <a:avLst>
              <a:gd name="adj1" fmla="val 48539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3" name="TextBox 22"/>
          <p:cNvSpPr txBox="1"/>
          <p:nvPr/>
        </p:nvSpPr>
        <p:spPr>
          <a:xfrm>
            <a:off x="2990850" y="3205163"/>
            <a:ext cx="34010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程序查询方式：程序的执行实现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4" name="TextBox 23"/>
          <p:cNvSpPr txBox="1"/>
          <p:nvPr/>
        </p:nvSpPr>
        <p:spPr>
          <a:xfrm>
            <a:off x="2984500" y="3738563"/>
            <a:ext cx="455041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程序中断方式：传输时由中断请求信号触发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5" name="TextBox 24"/>
          <p:cNvSpPr txBox="1"/>
          <p:nvPr/>
        </p:nvSpPr>
        <p:spPr>
          <a:xfrm>
            <a:off x="2984500" y="4310063"/>
            <a:ext cx="36918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存储器直接存取访问方式（</a:t>
            </a:r>
            <a:r>
              <a:rPr lang="en-US" altLang="zh-CN" b="1" dirty="0">
                <a:latin typeface="Arial Narrow" panose="020B0606020202030204" pitchFamily="34" charset="0"/>
              </a:rPr>
              <a:t>DMA</a:t>
            </a:r>
            <a:r>
              <a:rPr lang="zh-CN" altLang="en-US" b="1" dirty="0">
                <a:latin typeface="Arial Narrow" panose="020B0606020202030204" pitchFamily="34" charset="0"/>
              </a:rPr>
              <a:t>）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6" name="TextBox 25"/>
          <p:cNvSpPr txBox="1"/>
          <p:nvPr/>
        </p:nvSpPr>
        <p:spPr>
          <a:xfrm>
            <a:off x="2984500" y="4881563"/>
            <a:ext cx="255651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通道控制器，</a:t>
            </a:r>
            <a:r>
              <a:rPr lang="en-US" altLang="zh-CN" b="1" dirty="0">
                <a:latin typeface="Arial Narrow" panose="020B0606020202030204" pitchFamily="34" charset="0"/>
              </a:rPr>
              <a:t>I/O</a:t>
            </a:r>
            <a:r>
              <a:rPr lang="zh-CN" altLang="en-US" b="1" dirty="0">
                <a:latin typeface="Arial Narrow" panose="020B0606020202030204" pitchFamily="34" charset="0"/>
              </a:rPr>
              <a:t>处理机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7" name="TextBox 27"/>
          <p:cNvSpPr txBox="1"/>
          <p:nvPr/>
        </p:nvSpPr>
        <p:spPr>
          <a:xfrm>
            <a:off x="791210" y="3941763"/>
            <a:ext cx="15621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传输控制方式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8" name="左大括号 28"/>
          <p:cNvSpPr/>
          <p:nvPr/>
        </p:nvSpPr>
        <p:spPr>
          <a:xfrm>
            <a:off x="2652713" y="3376613"/>
            <a:ext cx="214312" cy="1714500"/>
          </a:xfrm>
          <a:prstGeom prst="leftBrace">
            <a:avLst>
              <a:gd name="adj1" fmla="val 48555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69" name="TextBox 29"/>
          <p:cNvSpPr txBox="1"/>
          <p:nvPr/>
        </p:nvSpPr>
        <p:spPr>
          <a:xfrm>
            <a:off x="3059113" y="5348288"/>
            <a:ext cx="43205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外围接口：与外设无关，是系统的一部分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70" name="TextBox 30"/>
          <p:cNvSpPr txBox="1"/>
          <p:nvPr/>
        </p:nvSpPr>
        <p:spPr>
          <a:xfrm>
            <a:off x="3052763" y="5881688"/>
            <a:ext cx="34010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Arial Narrow" panose="020B0606020202030204" pitchFamily="34" charset="0"/>
              </a:rPr>
              <a:t>外设接口：用于连接外设的接口</a:t>
            </a:r>
            <a:endParaRPr lang="zh-CN" altLang="en-US" b="1" dirty="0">
              <a:latin typeface="Arial Narrow" panose="020B0606020202030204" pitchFamily="34" charset="0"/>
            </a:endParaRPr>
          </a:p>
        </p:txBody>
      </p:sp>
      <p:sp>
        <p:nvSpPr>
          <p:cNvPr id="49171" name="TextBox 31"/>
          <p:cNvSpPr txBox="1"/>
          <p:nvPr/>
        </p:nvSpPr>
        <p:spPr>
          <a:xfrm>
            <a:off x="790893" y="5716905"/>
            <a:ext cx="1102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Arial Narrow" panose="020B0606020202030204" pitchFamily="34" charset="0"/>
              </a:rPr>
              <a:t>工作对象</a:t>
            </a:r>
            <a:endParaRPr lang="zh-CN" altLang="en-US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49172" name="左大括号 32"/>
          <p:cNvSpPr/>
          <p:nvPr/>
        </p:nvSpPr>
        <p:spPr>
          <a:xfrm>
            <a:off x="2695575" y="5485130"/>
            <a:ext cx="117475" cy="720725"/>
          </a:xfrm>
          <a:prstGeom prst="leftBrace">
            <a:avLst>
              <a:gd name="adj1" fmla="val 48539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2U5NzVhYjcyN2U2MTU0N2I3NjcxMWJjN2ZhODY0Mj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flat" cmpd="sng">
          <a:solidFill>
            <a:schemeClr val="tx1"/>
          </a:solidFill>
          <a:prstDash val="solid"/>
          <a:miter/>
          <a:headEnd type="none" w="med" len="med"/>
          <a:tailEnd type="none" w="med" len="med"/>
        </a:ln>
      </a:spPr>
      <a:bodyPr/>
      <a:lstStyle>
        <a:defPPr>
          <a:defRPr lang="zh-CN" altLang="en-US" sz="2000" dirty="0">
            <a:solidFill>
              <a:schemeClr val="bg1"/>
            </a:solidFill>
            <a:latin typeface="Comic Sans MS" panose="030F0702030302020204" pitchFamily="66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8537</Words>
  <Application>WPS 演示</Application>
  <PresentationFormat>全屏显示(4:3)</PresentationFormat>
  <Paragraphs>1753</Paragraphs>
  <Slides>62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62</vt:i4>
      </vt:variant>
    </vt:vector>
  </HeadingPairs>
  <TitlesOfParts>
    <vt:vector size="95" baseType="lpstr">
      <vt:lpstr>Arial</vt:lpstr>
      <vt:lpstr>宋体</vt:lpstr>
      <vt:lpstr>Wingdings</vt:lpstr>
      <vt:lpstr>Comic Sans MS</vt:lpstr>
      <vt:lpstr>隶书</vt:lpstr>
      <vt:lpstr>Corbel</vt:lpstr>
      <vt:lpstr>华文楷体</vt:lpstr>
      <vt:lpstr>华文中宋</vt:lpstr>
      <vt:lpstr>华文新魏</vt:lpstr>
      <vt:lpstr>华文行楷</vt:lpstr>
      <vt:lpstr>华文细黑</vt:lpstr>
      <vt:lpstr>Times New Roman</vt:lpstr>
      <vt:lpstr>楷体_GB2312</vt:lpstr>
      <vt:lpstr>新宋体</vt:lpstr>
      <vt:lpstr>华文宋体</vt:lpstr>
      <vt:lpstr>黑体</vt:lpstr>
      <vt:lpstr>Tahoma</vt:lpstr>
      <vt:lpstr>Arial Narrow</vt:lpstr>
      <vt:lpstr>微软雅黑</vt:lpstr>
      <vt:lpstr>Arial Unicode MS</vt:lpstr>
      <vt:lpstr>Calibri</vt:lpstr>
      <vt:lpstr>Arial Unicode MS</vt:lpstr>
      <vt:lpstr>Garamond</vt:lpstr>
      <vt:lpstr>Wingdings</vt:lpstr>
      <vt:lpstr>默认设计模板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Equation.3</vt:lpstr>
      <vt:lpstr>Equation.3</vt:lpstr>
      <vt:lpstr>第六章 输入/输出接口</vt:lpstr>
      <vt:lpstr>PowerPoint 演示文稿</vt:lpstr>
      <vt:lpstr>PowerPoint 演示文稿</vt:lpstr>
      <vt:lpstr>PowerPoint 演示文稿</vt:lpstr>
      <vt:lpstr>PowerPoint 演示文稿</vt:lpstr>
      <vt:lpstr>接口功能</vt:lpstr>
      <vt:lpstr>PowerPoint 演示文稿</vt:lpstr>
      <vt:lpstr>PowerPoint 演示文稿</vt:lpstr>
      <vt:lpstr>接口分类</vt:lpstr>
      <vt:lpstr>端口编址</vt:lpstr>
      <vt:lpstr>端口编址方式：独立编址（如intel x86）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输入输出控制方式——程序控制方式</vt:lpstr>
      <vt:lpstr>无条件程序控制方式</vt:lpstr>
      <vt:lpstr>条件程序控制(程序查询)方式</vt:lpstr>
      <vt:lpstr>使用程序查询方式的打印机接口</vt:lpstr>
      <vt:lpstr>并行接口握手时序图</vt:lpstr>
      <vt:lpstr>PowerPoint 演示文稿</vt:lpstr>
      <vt:lpstr>中断控制方式的特点</vt:lpstr>
      <vt:lpstr>中 断 系 统</vt:lpstr>
      <vt:lpstr>简单中断接口中的软硬件功能</vt:lpstr>
      <vt:lpstr>PowerPoint 演示文稿</vt:lpstr>
      <vt:lpstr>相关概念:源、类型号、向量</vt:lpstr>
      <vt:lpstr>PowerPoint 演示文稿</vt:lpstr>
      <vt:lpstr>相关概念: 断点、现场</vt:lpstr>
      <vt:lpstr>相关概念:中断嵌套</vt:lpstr>
      <vt:lpstr>中断传输方式</vt:lpstr>
      <vt:lpstr>PowerPoint 演示文稿</vt:lpstr>
      <vt:lpstr>中断的软件判优法</vt:lpstr>
      <vt:lpstr>中断优先权编码电路 </vt:lpstr>
      <vt:lpstr>菊花链式排队电路</vt:lpstr>
      <vt:lpstr>中断处理过程 </vt:lpstr>
      <vt:lpstr>直接存储器访问（DMA）方式</vt:lpstr>
      <vt:lpstr>DMA控制器结构</vt:lpstr>
      <vt:lpstr>DMA传送过程</vt:lpstr>
      <vt:lpstr>无握手并行接口-按键接口</vt:lpstr>
      <vt:lpstr>采用扫描法的8×8矩阵键盘</vt:lpstr>
      <vt:lpstr>行扫描法程序流程 </vt:lpstr>
      <vt:lpstr>采用行反转法的8×8矩阵键盘</vt:lpstr>
      <vt:lpstr>无握手并行接口-数码显示屏接口</vt:lpstr>
      <vt:lpstr>6×8数码显示屏静态显示接口</vt:lpstr>
      <vt:lpstr>6×8数码显示屏动态显示接口</vt:lpstr>
      <vt:lpstr>数码屏显示方式</vt:lpstr>
      <vt:lpstr>带握手信号的并行接口</vt:lpstr>
      <vt:lpstr>并行打印机接口</vt:lpstr>
      <vt:lpstr>模/数转换接口</vt:lpstr>
      <vt:lpstr>可编程输入/输出引脚</vt:lpstr>
      <vt:lpstr>可编程并行接口</vt:lpstr>
      <vt:lpstr>可编程并行端口的联络信号</vt:lpstr>
      <vt:lpstr>工作方式控制字</vt:lpstr>
      <vt:lpstr>C口置/复位控制字</vt:lpstr>
      <vt:lpstr>串行接口的设计</vt:lpstr>
      <vt:lpstr>SPI接口:同步全双工串行接口</vt:lpstr>
      <vt:lpstr>RS232:异步全双工串行接口</vt:lpstr>
      <vt:lpstr>波特率发生器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</dc:creator>
  <cp:lastModifiedBy>firefire</cp:lastModifiedBy>
  <cp:revision>832</cp:revision>
  <dcterms:created xsi:type="dcterms:W3CDTF">2021-08-16T08:04:00Z</dcterms:created>
  <dcterms:modified xsi:type="dcterms:W3CDTF">2025-01-08T02:19:17Z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2052-12.1.0.19770</vt:lpwstr>
  </property>
  <property fmtid="{D5CDD505-2E9C-101B-9397-08002B2CF9AE}" pid="4" name="ICV">
    <vt:lpwstr>4D7E5700B1C54E389DD857D88D07B85B_12</vt:lpwstr>
  </property>
</Properties>
</file>