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  <p:sldMasterId id="2147483663" r:id="rId4"/>
    <p:sldMasterId id="2147483670" r:id="rId5"/>
    <p:sldMasterId id="2147483678" r:id="rId6"/>
    <p:sldMasterId id="2147483690" r:id="rId7"/>
  </p:sldMasterIdLst>
  <p:notesMasterIdLst>
    <p:notesMasterId r:id="rId9"/>
  </p:notesMasterIdLst>
  <p:handoutMasterIdLst>
    <p:handoutMasterId r:id="rId69"/>
  </p:handoutMasterIdLst>
  <p:sldIdLst>
    <p:sldId id="263" r:id="rId8"/>
    <p:sldId id="773" r:id="rId10"/>
    <p:sldId id="821" r:id="rId11"/>
    <p:sldId id="774" r:id="rId12"/>
    <p:sldId id="775" r:id="rId13"/>
    <p:sldId id="776" r:id="rId14"/>
    <p:sldId id="777" r:id="rId15"/>
    <p:sldId id="778" r:id="rId16"/>
    <p:sldId id="779" r:id="rId17"/>
    <p:sldId id="825" r:id="rId18"/>
    <p:sldId id="563" r:id="rId19"/>
    <p:sldId id="562" r:id="rId20"/>
    <p:sldId id="564" r:id="rId21"/>
    <p:sldId id="565" r:id="rId22"/>
    <p:sldId id="566" r:id="rId23"/>
    <p:sldId id="567" r:id="rId24"/>
    <p:sldId id="917" r:id="rId25"/>
    <p:sldId id="918" r:id="rId26"/>
    <p:sldId id="572" r:id="rId27"/>
    <p:sldId id="569" r:id="rId28"/>
    <p:sldId id="568" r:id="rId29"/>
    <p:sldId id="570" r:id="rId30"/>
    <p:sldId id="679" r:id="rId31"/>
    <p:sldId id="711" r:id="rId32"/>
    <p:sldId id="791" r:id="rId33"/>
    <p:sldId id="712" r:id="rId34"/>
    <p:sldId id="716" r:id="rId35"/>
    <p:sldId id="724" r:id="rId36"/>
    <p:sldId id="871" r:id="rId37"/>
    <p:sldId id="732" r:id="rId38"/>
    <p:sldId id="738" r:id="rId39"/>
    <p:sldId id="788" r:id="rId40"/>
    <p:sldId id="635" r:id="rId41"/>
    <p:sldId id="639" r:id="rId42"/>
    <p:sldId id="872" r:id="rId43"/>
    <p:sldId id="787" r:id="rId44"/>
    <p:sldId id="581" r:id="rId45"/>
    <p:sldId id="684" r:id="rId46"/>
    <p:sldId id="874" r:id="rId47"/>
    <p:sldId id="586" r:id="rId48"/>
    <p:sldId id="899" r:id="rId49"/>
    <p:sldId id="685" r:id="rId50"/>
    <p:sldId id="597" r:id="rId51"/>
    <p:sldId id="598" r:id="rId52"/>
    <p:sldId id="919" r:id="rId53"/>
    <p:sldId id="689" r:id="rId54"/>
    <p:sldId id="789" r:id="rId55"/>
    <p:sldId id="710" r:id="rId56"/>
    <p:sldId id="873" r:id="rId57"/>
    <p:sldId id="790" r:id="rId58"/>
    <p:sldId id="747" r:id="rId59"/>
    <p:sldId id="900" r:id="rId60"/>
    <p:sldId id="901" r:id="rId61"/>
    <p:sldId id="794" r:id="rId62"/>
    <p:sldId id="782" r:id="rId63"/>
    <p:sldId id="781" r:id="rId64"/>
    <p:sldId id="795" r:id="rId65"/>
    <p:sldId id="822" r:id="rId66"/>
    <p:sldId id="823" r:id="rId67"/>
    <p:sldId id="960" r:id="rId68"/>
  </p:sldIdLst>
  <p:sldSz cx="9144000" cy="6858000" type="screen4x3"/>
  <p:notesSz cx="7099300" cy="10234295"/>
  <p:custDataLst>
    <p:tags r:id="rId7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3" userDrawn="1">
          <p15:clr>
            <a:srgbClr val="A4A3A4"/>
          </p15:clr>
        </p15:guide>
        <p15:guide id="2" pos="2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EAB0"/>
    <a:srgbClr val="6600FF"/>
    <a:srgbClr val="AAF7C9"/>
    <a:srgbClr val="A6F7C6"/>
    <a:srgbClr val="030303"/>
    <a:srgbClr val="0000CC"/>
    <a:srgbClr val="6A07A8"/>
    <a:srgbClr val="6C3399"/>
    <a:srgbClr val="CDB531"/>
    <a:srgbClr val="DABA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8" autoAdjust="0"/>
    <p:restoredTop sz="56430" autoAdjust="0"/>
  </p:normalViewPr>
  <p:slideViewPr>
    <p:cSldViewPr showGuides="1">
      <p:cViewPr varScale="1">
        <p:scale>
          <a:sx n="33" d="100"/>
          <a:sy n="33" d="100"/>
        </p:scale>
        <p:origin x="2352" y="40"/>
      </p:cViewPr>
      <p:guideLst>
        <p:guide orient="horz" pos="2013"/>
        <p:guide pos="29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tags" Target="tags/tag3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0.xml"/><Relationship Id="rId67" Type="http://schemas.openxmlformats.org/officeDocument/2006/relationships/slide" Target="slides/slide59.xml"/><Relationship Id="rId66" Type="http://schemas.openxmlformats.org/officeDocument/2006/relationships/slide" Target="slides/slide58.xml"/><Relationship Id="rId65" Type="http://schemas.openxmlformats.org/officeDocument/2006/relationships/slide" Target="slides/slide57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60" Type="http://schemas.openxmlformats.org/officeDocument/2006/relationships/slide" Target="slides/slide52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51.xml"/><Relationship Id="rId58" Type="http://schemas.openxmlformats.org/officeDocument/2006/relationships/slide" Target="slides/slide50.xml"/><Relationship Id="rId57" Type="http://schemas.openxmlformats.org/officeDocument/2006/relationships/slide" Target="slides/slide49.xml"/><Relationship Id="rId56" Type="http://schemas.openxmlformats.org/officeDocument/2006/relationships/slide" Target="slides/slide48.xml"/><Relationship Id="rId55" Type="http://schemas.openxmlformats.org/officeDocument/2006/relationships/slide" Target="slides/slide47.xml"/><Relationship Id="rId54" Type="http://schemas.openxmlformats.org/officeDocument/2006/relationships/slide" Target="slides/slide46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0" Type="http://schemas.openxmlformats.org/officeDocument/2006/relationships/slide" Target="slides/slide32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0" Type="http://schemas.openxmlformats.org/officeDocument/2006/relationships/slide" Target="slides/slide12.xml"/><Relationship Id="rId2" Type="http://schemas.openxmlformats.org/officeDocument/2006/relationships/theme" Target="theme/theme1.xml"/><Relationship Id="rId19" Type="http://schemas.openxmlformats.org/officeDocument/2006/relationships/slide" Target="slides/slide11.xml"/><Relationship Id="rId18" Type="http://schemas.openxmlformats.org/officeDocument/2006/relationships/slide" Target="slides/slide1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9048" tIns="49524" rIns="99048" bIns="49524" numCol="1" anchor="b" anchorCtr="0" compatLnSpc="1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553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6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19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523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933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en-US" altLang="zh-CN" dirty="0"/>
          </a:p>
        </p:txBody>
      </p:sp>
      <p:sp>
        <p:nvSpPr>
          <p:cNvPr id="860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90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/>
            <a:endParaRPr lang="en-US" altLang="zh-CN" dirty="0"/>
          </a:p>
        </p:txBody>
      </p:sp>
      <p:sp>
        <p:nvSpPr>
          <p:cNvPr id="890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 txBox="1"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2404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 txBox="1"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latin typeface="Arial" panose="020B0604020202020204" pitchFamily="34" charset="0"/>
              </a:rPr>
            </a:fld>
            <a:endParaRPr lang="zh-CN" altLang="en-US" sz="1200" dirty="0">
              <a:latin typeface="Arial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3428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fontAlgn="base"/>
            <a:endParaRPr lang="en-US" altLang="zh-CN" dirty="0"/>
          </a:p>
        </p:txBody>
      </p:sp>
      <p:sp>
        <p:nvSpPr>
          <p:cNvPr id="901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/>
          <a:lstStyle/>
          <a:p>
            <a:pPr lvl="0" algn="r" defTabSz="990600" eaLnBrk="1" hangingPunct="1"/>
            <a:fld id="{9A0DB2DC-4C9A-4742-B13C-FB6460FD3503}" type="slidenum">
              <a:rPr lang="zh-CN" altLang="en-US" sz="1300" dirty="0">
                <a:latin typeface="Arial" panose="020B0604020202020204" pitchFamily="34" charset="0"/>
              </a:rPr>
            </a:fld>
            <a:endParaRPr lang="zh-CN" altLang="en-US" sz="1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en-US" altLang="zh-CN" dirty="0"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9048" tIns="49524" rIns="99048" bIns="49524" anchor="t"/>
          <a:lstStyle/>
          <a:p>
            <a:pPr lvl="0" eaLnBrk="1" hangingPunct="1"/>
            <a:endParaRPr lang="zh-CN" altLang="en-US" dirty="0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14313"/>
            <a:ext cx="2219325" cy="6286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875" y="214313"/>
            <a:ext cx="6505575" cy="6286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3" y="214313"/>
            <a:ext cx="8805862" cy="642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75" y="1000125"/>
            <a:ext cx="8877300" cy="55006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313" y="214313"/>
            <a:ext cx="8805862" cy="6429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875" y="1000125"/>
            <a:ext cx="8877300" cy="5500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00850" y="214313"/>
            <a:ext cx="2219325" cy="6286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875" y="214313"/>
            <a:ext cx="6505575" cy="6286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2.xml"/><Relationship Id="rId8" Type="http://schemas.openxmlformats.org/officeDocument/2006/relationships/tags" Target="../tags/tag1.xml"/><Relationship Id="rId7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7" Type="http://schemas.openxmlformats.org/officeDocument/2006/relationships/image" Target="../media/image1.jpeg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/>
          <p:nvPr userDrawn="1"/>
        </p:nvSpPr>
        <p:spPr>
          <a:xfrm>
            <a:off x="0" y="6596380"/>
            <a:ext cx="9144000" cy="25908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/>
          <a:lstStyle/>
          <a:p>
            <a:pPr lvl="0" algn="l"/>
            <a:r>
              <a:rPr lang="zh-CN" altLang="en-US" sz="1400" b="1" i="1" dirty="0">
                <a:solidFill>
                  <a:schemeClr val="tx2">
                    <a:lumMod val="9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重庆理工大学 通信工程</a:t>
            </a:r>
            <a:endParaRPr lang="zh-CN" altLang="en-US" sz="1400" b="1" i="1" dirty="0">
              <a:solidFill>
                <a:schemeClr val="tx2">
                  <a:lumMod val="9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80899" name="Picture 3" descr="e_12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5" y="-23495"/>
            <a:ext cx="9145270" cy="694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0" name="Rectangle 4"/>
          <p:cNvSpPr/>
          <p:nvPr/>
        </p:nvSpPr>
        <p:spPr>
          <a:xfrm flipV="1">
            <a:off x="0" y="670560"/>
            <a:ext cx="9144000" cy="7620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sz="1800" dirty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med">
    <p:random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2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14313" y="214313"/>
            <a:ext cx="8805862" cy="64293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142875" y="1000125"/>
            <a:ext cx="8877300" cy="55006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  </a:t>
            </a:r>
            <a:endParaRPr lang="zh-CN" altLang="en-US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43688" y="6286500"/>
            <a:ext cx="2305050" cy="4286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DDDE8E-E51C-4EAE-A222-55742F4AC108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隶书" panose="02010509060101010101" pitchFamily="49" charset="-122"/>
        <a:buAutoNum type="ea1JpnChsDbPeriod"/>
        <a:defRPr sz="2800" b="1">
          <a:solidFill>
            <a:srgbClr val="FFC000"/>
          </a:solidFill>
          <a:latin typeface="+mn-lt"/>
          <a:ea typeface="+mn-ea"/>
          <a:cs typeface="+mn-cs"/>
        </a:defRPr>
      </a:lvl1pPr>
      <a:lvl2pPr marL="624205" indent="-4445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Comic Sans MS" panose="030F0702030302020204" pitchFamily="66" charset="0"/>
        <a:buAutoNum type="arabicPeriod"/>
        <a:defRPr sz="2800" b="1">
          <a:solidFill>
            <a:srgbClr val="F2F2F2"/>
          </a:solidFill>
          <a:latin typeface="华文宋体" panose="02010600040101010101" pitchFamily="2" charset="-122"/>
          <a:ea typeface="+mn-ea"/>
        </a:defRPr>
      </a:lvl2pPr>
      <a:lvl3pPr marL="900430" indent="-4572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隶书" panose="02010509060101010101" pitchFamily="49" charset="-122"/>
        <a:buAutoNum type="circleNumDbPlain"/>
        <a:defRPr sz="2400" b="1">
          <a:solidFill>
            <a:srgbClr val="F2F2F2"/>
          </a:solidFill>
          <a:latin typeface="Times New Roman" panose="02020603050405020304" pitchFamily="18" charset="0"/>
          <a:ea typeface="+mn-ea"/>
        </a:defRPr>
      </a:lvl3pPr>
      <a:lvl4pPr marL="1081405" indent="-36068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u"/>
        <a:defRPr sz="2400" b="1">
          <a:solidFill>
            <a:srgbClr val="F2F2F2"/>
          </a:solidFill>
          <a:latin typeface="Times New Roman" panose="02020603050405020304" pitchFamily="18" charset="0"/>
          <a:ea typeface="+mn-ea"/>
        </a:defRPr>
      </a:lvl4pPr>
      <a:lvl5pPr marL="82550" indent="3606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5pPr>
      <a:lvl6pPr marL="5397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6pPr>
      <a:lvl7pPr marL="9969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7pPr>
      <a:lvl8pPr marL="14541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8pPr>
      <a:lvl9pPr marL="19113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/>
          <p:nvPr userDrawn="1"/>
        </p:nvSpPr>
        <p:spPr>
          <a:xfrm>
            <a:off x="0" y="6596380"/>
            <a:ext cx="9144000" cy="25908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wrap="none" anchor="ctr"/>
          <a:lstStyle/>
          <a:p>
            <a:pPr lvl="0" algn="l"/>
            <a:r>
              <a:rPr lang="zh-CN" altLang="en-US" sz="1400" b="1" i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重庆理工大学 通信工程</a:t>
            </a:r>
            <a:endParaRPr lang="zh-CN" altLang="en-US" sz="1400" b="1" i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80899" name="Picture 3" descr="e_12p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9144000" cy="694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0900" name="Rectangle 4"/>
          <p:cNvSpPr/>
          <p:nvPr/>
        </p:nvSpPr>
        <p:spPr>
          <a:xfrm flipV="1">
            <a:off x="0" y="670560"/>
            <a:ext cx="9144000" cy="7620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 anchor="ctr"/>
          <a:lstStyle/>
          <a:p>
            <a:pPr lvl="0"/>
            <a:endParaRPr lang="zh-CN" altLang="en-US" sz="1800" dirty="0">
              <a:solidFill>
                <a:srgbClr val="0066FF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transition spd="med">
    <p:random/>
  </p:transition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000" b="1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 i="0" u="none" kern="1200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2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defRPr sz="2000"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3200" b="0" i="0" u="none" kern="1200" baseline="0">
          <a:solidFill>
            <a:schemeClr val="tx1"/>
          </a:solidFill>
          <a:latin typeface="黑体" panose="02010609060101010101" pitchFamily="49" charset="-122"/>
          <a:ea typeface="宋体" panose="02010600030101010101" pitchFamily="2" charset="-122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43688" y="6286500"/>
            <a:ext cx="2305050" cy="428625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2400" b="1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ea typeface="+mj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797D667-67C9-4C56-A0C4-653E7BEB4BF0}" type="datetime1"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n-cs"/>
              </a:rPr>
            </a:fld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+mj-lt"/>
              <a:ea typeface="+mj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defRPr sz="4400">
          <a:solidFill>
            <a:srgbClr val="FFFF00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571500" indent="-571500" algn="l" rtl="0" eaLnBrk="0" fontAlgn="base" hangingPunct="0">
        <a:spcBef>
          <a:spcPct val="20000"/>
        </a:spcBef>
        <a:spcAft>
          <a:spcPct val="0"/>
        </a:spcAft>
        <a:buClr>
          <a:srgbClr val="FFC000"/>
        </a:buClr>
        <a:buSzPct val="100000"/>
        <a:buFont typeface="隶书" panose="02010509060101010101" pitchFamily="49" charset="-122"/>
        <a:buAutoNum type="ea1JpnChsDbPeriod"/>
        <a:defRPr sz="2800" b="1">
          <a:solidFill>
            <a:srgbClr val="FFC000"/>
          </a:solidFill>
          <a:latin typeface="+mn-lt"/>
          <a:ea typeface="+mn-ea"/>
          <a:cs typeface="+mn-cs"/>
        </a:defRPr>
      </a:lvl1pPr>
      <a:lvl2pPr marL="624205" indent="-4445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Comic Sans MS" panose="030F0702030302020204" pitchFamily="66" charset="0"/>
        <a:buAutoNum type="arabicPeriod"/>
        <a:defRPr sz="2800" b="1">
          <a:solidFill>
            <a:srgbClr val="F2F2F2"/>
          </a:solidFill>
          <a:latin typeface="华文宋体" panose="02010600040101010101" pitchFamily="2" charset="-122"/>
          <a:ea typeface="+mn-ea"/>
        </a:defRPr>
      </a:lvl2pPr>
      <a:lvl3pPr marL="900430" indent="-4572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隶书" panose="02010509060101010101" pitchFamily="49" charset="-122"/>
        <a:buAutoNum type="circleNumDbPlain"/>
        <a:defRPr sz="2400" b="1">
          <a:solidFill>
            <a:srgbClr val="F2F2F2"/>
          </a:solidFill>
          <a:latin typeface="Times New Roman" panose="02020603050405020304" pitchFamily="18" charset="0"/>
          <a:ea typeface="+mn-ea"/>
        </a:defRPr>
      </a:lvl3pPr>
      <a:lvl4pPr marL="1081405" indent="-36068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100000"/>
        <a:buFont typeface="Wingdings" panose="05000000000000000000" pitchFamily="2" charset="2"/>
        <a:buChar char="u"/>
        <a:defRPr sz="2400" b="1">
          <a:solidFill>
            <a:srgbClr val="F2F2F2"/>
          </a:solidFill>
          <a:latin typeface="Times New Roman" panose="02020603050405020304" pitchFamily="18" charset="0"/>
          <a:ea typeface="+mn-ea"/>
        </a:defRPr>
      </a:lvl4pPr>
      <a:lvl5pPr marL="82550" indent="3606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5pPr>
      <a:lvl6pPr marL="5397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6pPr>
      <a:lvl7pPr marL="9969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7pPr>
      <a:lvl8pPr marL="14541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8pPr>
      <a:lvl9pPr marL="1911350" indent="360680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»"/>
        <a:defRPr sz="2800" b="1">
          <a:solidFill>
            <a:srgbClr val="FFFF00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510422-C755-4F3A-B244-E7C027355E9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573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AD3F4E-2C74-4573-8B6D-329B206BDB2D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3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73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slide" Target="sl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1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85726"/>
            <a:ext cx="8713788" cy="53471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8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章 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ARM</a:t>
            </a:r>
            <a:r>
              <a:rPr kumimoji="0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汇编指令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内容占位符 2"/>
          <p:cNvSpPr/>
          <p:nvPr/>
        </p:nvSpPr>
        <p:spPr>
          <a:xfrm>
            <a:off x="97790" y="927418"/>
            <a:ext cx="8135938" cy="45370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1、</a:t>
            </a:r>
            <a:r>
              <a:rPr lang="en-US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ARM</a:t>
            </a:r>
            <a:r>
              <a:rPr lang="zh-CN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指令基本格式</a:t>
            </a:r>
            <a:endParaRPr lang="zh-CN" altLang="en-US" sz="28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   </a:t>
            </a:r>
            <a:endParaRPr lang="zh-CN" altLang="en-US" sz="2800" b="1" dirty="0">
              <a:solidFill>
                <a:srgbClr val="000099"/>
              </a:solidFill>
              <a:latin typeface="Comic Sans MS" panose="030F0702030302020204" pitchFamily="66" charset="0"/>
              <a:ea typeface="华文宋体" panose="02010600040101010101" pitchFamily="2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sz="32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2、</a:t>
            </a:r>
            <a:r>
              <a:rPr lang="en-US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ARM</a:t>
            </a:r>
            <a:r>
              <a:rPr lang="zh-CN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寻址方式</a:t>
            </a:r>
            <a:endParaRPr lang="zh-CN" altLang="en-US" sz="28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b="1" dirty="0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lang="zh-CN" altLang="en-US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en-US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3</a:t>
            </a:r>
            <a:r>
              <a:rPr lang="zh-CN" altLang="en-US" sz="32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、</a:t>
            </a:r>
            <a:r>
              <a:rPr lang="en-US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ARM</a:t>
            </a:r>
            <a:r>
              <a:rPr lang="zh-CN" altLang="zh-CN" sz="32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指令集</a:t>
            </a:r>
            <a:endParaRPr lang="zh-CN" altLang="en-US" sz="2800" b="1" dirty="0">
              <a:latin typeface="Comic Sans MS" panose="030F0702030302020204" pitchFamily="66" charset="0"/>
              <a:ea typeface="华文宋体" panose="02010600040101010101" pitchFamily="2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endParaRPr lang="zh-CN" altLang="en-US" sz="2800" b="1" dirty="0">
              <a:solidFill>
                <a:schemeClr val="tx1">
                  <a:lumMod val="5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3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/>
        </p:nvSpPr>
        <p:spPr>
          <a:xfrm>
            <a:off x="169228" y="47308"/>
            <a:ext cx="8805862" cy="64293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 sz="4400">
                <a:solidFill>
                  <a:srgbClr val="FFFF00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00"/>
                </a:solidFill>
              </a:rPr>
              <a:t>ARM</a:t>
            </a:r>
            <a:r>
              <a:rPr lang="zh-CN" altLang="en-US" sz="3200" b="1" dirty="0">
                <a:solidFill>
                  <a:srgbClr val="FFFF00"/>
                </a:solidFill>
              </a:rPr>
              <a:t>处理器寻址方式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087492" name="Text Box 4"/>
          <p:cNvSpPr txBox="1">
            <a:spLocks noChangeArrowheads="1"/>
          </p:cNvSpPr>
          <p:nvPr/>
        </p:nvSpPr>
        <p:spPr bwMode="auto">
          <a:xfrm>
            <a:off x="429260" y="1000125"/>
            <a:ext cx="8225155" cy="51079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寻址方式</a:t>
            </a:r>
            <a:r>
              <a:rPr kumimoji="0" lang="zh-CN" altLang="en-US" sz="2800" b="1" kern="1200" cap="none" spc="0" normalizeH="0" baseline="0" noProof="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是根据指令中给出的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地址码字段</a:t>
            </a:r>
            <a:r>
              <a:rPr kumimoji="0" lang="zh-CN" altLang="en-US" sz="2800" b="1" kern="1200" cap="none" spc="0" normalizeH="0" baseline="0" noProof="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来实现寻找真实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操作数地址</a:t>
            </a:r>
            <a:r>
              <a:rPr kumimoji="0" lang="zh-CN" altLang="en-US" sz="2800" b="1" kern="1200" cap="none" spc="0" normalizeH="0" baseline="0" noProof="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的方式。</a:t>
            </a:r>
            <a:endParaRPr kumimoji="0" lang="en-US" altLang="zh-CN" sz="2800" b="1" kern="1200" cap="none" spc="0" normalizeH="0" baseline="0" noProof="0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ARM</a:t>
            </a:r>
            <a:r>
              <a:rPr kumimoji="0" lang="zh-CN" altLang="en-US" sz="2800" b="1" kern="1200" cap="none" spc="0" normalizeH="0" baseline="0" noProof="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处理器具有几种基本寻址方式：</a:t>
            </a:r>
            <a:endParaRPr kumimoji="0" lang="zh-CN" altLang="en-US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indent="-514350" algn="just" defTabSz="914400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立即寻址</a:t>
            </a:r>
            <a:endParaRPr kumimoji="0" lang="en-US" altLang="zh-CN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indent="-514350" algn="just" defTabSz="914400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寄存器直接寻址、寄存器移位寻址</a:t>
            </a:r>
            <a:endParaRPr kumimoji="0" lang="en-US" altLang="zh-CN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indent="-514350" algn="just" defTabSz="914400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寄存器间接寻址、基址变址寻址</a:t>
            </a:r>
            <a:endParaRPr kumimoji="0" lang="en-US" altLang="zh-CN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indent="-514350" algn="just" defTabSz="914400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多寄存器直接寻址 </a:t>
            </a:r>
            <a:endParaRPr kumimoji="0" lang="zh-CN" altLang="en-US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indent="-514350" algn="just" defTabSz="914400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相对寻址</a:t>
            </a:r>
            <a:endParaRPr kumimoji="0" lang="en-US" altLang="zh-CN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14350" marR="0" indent="-514350" algn="just" defTabSz="914400">
              <a:spcBef>
                <a:spcPts val="1200"/>
              </a:spcBef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r>
              <a:rPr kumimoji="0" lang="zh-CN" altLang="en-US" sz="2800" b="1" kern="1200" cap="none" spc="0" normalizeH="0" baseline="0" noProof="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堆栈寻址</a:t>
            </a:r>
            <a:endParaRPr kumimoji="0" lang="zh-CN" altLang="en-US" sz="2800" b="1" kern="1200" cap="none" spc="0" normalizeH="0" baseline="0" noProof="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  <a:hlinkClick r:id="rId1" action="ppaction://hlinksldjump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7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7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7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87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7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87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7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87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6" name="Rectangle 10"/>
          <p:cNvSpPr>
            <a:spLocks noGrp="1"/>
          </p:cNvSpPr>
          <p:nvPr>
            <p:ph type="body"/>
          </p:nvPr>
        </p:nvSpPr>
        <p:spPr>
          <a:xfrm>
            <a:off x="457200" y="857250"/>
            <a:ext cx="8472488" cy="4154170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操作数包含在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当中</a:t>
            </a: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指令地址码部分就是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本身；</a:t>
            </a:r>
            <a:endParaRPr lang="en-US" altLang="zh-CN" sz="2400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取指时就取出了可立即使用的操作数；</a:t>
            </a:r>
            <a:endParaRPr lang="en-US" altLang="zh-CN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	R0,#0xFF00  ;  R0 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#0xFF00 </a:t>
            </a:r>
            <a:endParaRPr lang="en-US" altLang="zh-CN" sz="3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SUBS	R0,R0,#1  ;   R0 </a:t>
            </a:r>
            <a:r>
              <a:rPr lang="en-US" altLang="zh-CN" sz="3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3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R0-1</a:t>
            </a:r>
            <a:endParaRPr lang="en-US" altLang="zh-CN" sz="36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5308" name="Rectangle 5"/>
          <p:cNvSpPr/>
          <p:nvPr/>
        </p:nvSpPr>
        <p:spPr>
          <a:xfrm>
            <a:off x="3557588" y="3539173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0x55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5309" name="Rectangle 6"/>
          <p:cNvSpPr/>
          <p:nvPr/>
        </p:nvSpPr>
        <p:spPr>
          <a:xfrm>
            <a:off x="3024188" y="3539173"/>
            <a:ext cx="533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R0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5310" name="Rectangle 7"/>
          <p:cNvSpPr/>
          <p:nvPr/>
        </p:nvSpPr>
        <p:spPr>
          <a:xfrm>
            <a:off x="2143125" y="2982278"/>
            <a:ext cx="2938463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MOV  R0,#0xFF00</a:t>
            </a:r>
            <a:endParaRPr lang="en-US" altLang="zh-CN" sz="2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14342" name="Rectangle 9"/>
          <p:cNvSpPr>
            <a:spLocks noGrp="1"/>
          </p:cNvSpPr>
          <p:nvPr>
            <p:ph type="title"/>
          </p:nvPr>
        </p:nvSpPr>
        <p:spPr>
          <a:xfrm>
            <a:off x="214313" y="71438"/>
            <a:ext cx="8805862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</a:rPr>
              <a:t>立即寻址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1089548" name="AutoShape 12"/>
          <p:cNvSpPr/>
          <p:nvPr/>
        </p:nvSpPr>
        <p:spPr>
          <a:xfrm>
            <a:off x="5143183" y="3121343"/>
            <a:ext cx="428625" cy="1000125"/>
          </a:xfrm>
          <a:prstGeom prst="curvedLeftArrow">
            <a:avLst>
              <a:gd name="adj1" fmla="val 50155"/>
              <a:gd name="adj2" fmla="val 159994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089549" name="Rectangle 13"/>
          <p:cNvSpPr/>
          <p:nvPr/>
        </p:nvSpPr>
        <p:spPr>
          <a:xfrm>
            <a:off x="3557588" y="3539173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0xFF00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9550" name="Rectangle 14"/>
          <p:cNvSpPr/>
          <p:nvPr/>
        </p:nvSpPr>
        <p:spPr>
          <a:xfrm>
            <a:off x="5572125" y="3110865"/>
            <a:ext cx="3000375" cy="885825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从代码中获得数据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5306" name="Rectangle 15"/>
          <p:cNvSpPr/>
          <p:nvPr/>
        </p:nvSpPr>
        <p:spPr>
          <a:xfrm>
            <a:off x="4105275" y="5345113"/>
            <a:ext cx="371475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10</a:t>
            </a:r>
            <a:r>
              <a:rPr lang="zh-CN" alt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进制数：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#21</a:t>
            </a:r>
            <a:r>
              <a:rPr lang="zh-CN" alt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#0d57</a:t>
            </a:r>
            <a:endParaRPr lang="en-US" altLang="zh-CN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进制数：  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#0b01100</a:t>
            </a:r>
            <a:endParaRPr lang="en-US" altLang="zh-CN" b="1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Comic Sans MS" panose="030F0702030302020204" pitchFamily="66" charset="0"/>
              </a:rPr>
              <a:t>进制数：</a:t>
            </a:r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#0x3a001</a:t>
            </a:r>
            <a:endParaRPr lang="en-US" altLang="zh-CN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4535" y="5088255"/>
            <a:ext cx="150685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影响标志位</a:t>
            </a:r>
            <a:endParaRPr lang="zh-CN" altLang="en-US" b="1" dirty="0">
              <a:solidFill>
                <a:srgbClr val="6C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44316" y="2237423"/>
            <a:ext cx="571500" cy="428625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344103" y="4431983"/>
            <a:ext cx="571500" cy="500062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24188" y="4445318"/>
            <a:ext cx="571500" cy="500062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02086" y="2132856"/>
            <a:ext cx="1785938" cy="571500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662363" y="4409440"/>
            <a:ext cx="571500" cy="571500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1331640" y="4431983"/>
            <a:ext cx="285750" cy="500062"/>
          </a:xfrm>
          <a:prstGeom prst="ellipse">
            <a:avLst/>
          </a:prstGeom>
          <a:solidFill>
            <a:srgbClr val="7030A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1123" y="2605171"/>
            <a:ext cx="14592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90B4F7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寄存器寻址</a:t>
            </a:r>
            <a:endParaRPr lang="zh-CN" altLang="en-US" b="1" dirty="0">
              <a:solidFill>
                <a:srgbClr val="90B4F7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9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9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95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95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8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9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6" grpId="0" advAuto="1000" build="p"/>
      <p:bldP spid="55308" grpId="0" bldLvl="0" animBg="1"/>
      <p:bldP spid="55309" grpId="0" bldLvl="0" animBg="1"/>
      <p:bldP spid="55310" grpId="0" bldLvl="0" animBg="1"/>
      <p:bldP spid="1089548" grpId="0" bldLvl="0" animBg="1"/>
      <p:bldP spid="1089549" grpId="0" bldLvl="0" animBg="1"/>
      <p:bldP spid="1089550" grpId="0"/>
      <p:bldP spid="55306" grpId="0"/>
      <p:bldP spid="16" grpId="0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2" name="Rectangle 5"/>
          <p:cNvSpPr/>
          <p:nvPr/>
        </p:nvSpPr>
        <p:spPr>
          <a:xfrm>
            <a:off x="3905250" y="3497898"/>
            <a:ext cx="1524000" cy="46196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0xAA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4283" name="Rectangle 6"/>
          <p:cNvSpPr/>
          <p:nvPr/>
        </p:nvSpPr>
        <p:spPr>
          <a:xfrm>
            <a:off x="3905250" y="3959860"/>
            <a:ext cx="1524000" cy="461963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0x55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4284" name="Rectangle 7"/>
          <p:cNvSpPr/>
          <p:nvPr/>
        </p:nvSpPr>
        <p:spPr>
          <a:xfrm>
            <a:off x="3371850" y="3497898"/>
            <a:ext cx="533400" cy="461962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R2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4285" name="Rectangle 8"/>
          <p:cNvSpPr/>
          <p:nvPr/>
        </p:nvSpPr>
        <p:spPr>
          <a:xfrm>
            <a:off x="3371850" y="3959860"/>
            <a:ext cx="533400" cy="461963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</a:rPr>
              <a:t>R1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15366" name="Rectangle 9"/>
          <p:cNvSpPr>
            <a:spLocks noGrp="1"/>
          </p:cNvSpPr>
          <p:nvPr>
            <p:ph type="title"/>
          </p:nvPr>
        </p:nvSpPr>
        <p:spPr>
          <a:xfrm>
            <a:off x="214313" y="142875"/>
            <a:ext cx="8805862" cy="642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</a:rPr>
              <a:t>寄存器寻址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sp>
        <p:nvSpPr>
          <p:cNvPr id="1088522" name="Rectangle 10"/>
          <p:cNvSpPr>
            <a:spLocks noGrp="1"/>
          </p:cNvSpPr>
          <p:nvPr>
            <p:ph type="body"/>
          </p:nvPr>
        </p:nvSpPr>
        <p:spPr>
          <a:xfrm>
            <a:off x="416560" y="685800"/>
            <a:ext cx="8501063" cy="532320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指令地址码字段给出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寄存器编号（名）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指令执行时直接取出寄存器值来操作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zh-CN" altLang="en-US" sz="36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sz="36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MOV  	R1,  R2	   ;   </a:t>
            </a:r>
            <a:r>
              <a: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 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R2 </a:t>
            </a: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SUB  	R0,  R1,  R2  ;   R0 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R1-R2 </a:t>
            </a:r>
            <a:endParaRPr lang="en-US" altLang="zh-CN" sz="32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88524" name="AutoShape 12"/>
          <p:cNvSpPr/>
          <p:nvPr/>
        </p:nvSpPr>
        <p:spPr>
          <a:xfrm>
            <a:off x="5429250" y="3651885"/>
            <a:ext cx="500063" cy="685800"/>
          </a:xfrm>
          <a:prstGeom prst="curvedLeftArrow">
            <a:avLst>
              <a:gd name="adj1" fmla="val 30755"/>
              <a:gd name="adj2" fmla="val 11606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088525" name="Rectangle 13"/>
          <p:cNvSpPr/>
          <p:nvPr/>
        </p:nvSpPr>
        <p:spPr>
          <a:xfrm>
            <a:off x="3905250" y="3969385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0xAA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2241233" y="2980690"/>
            <a:ext cx="571500" cy="428625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3059832" y="2994025"/>
            <a:ext cx="500063" cy="428625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344316" y="5427980"/>
            <a:ext cx="571500" cy="500063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131840" y="5427980"/>
            <a:ext cx="500062" cy="500063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851920" y="5427980"/>
            <a:ext cx="500063" cy="500063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8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885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885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885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85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85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85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8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88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 bldLvl="0" animBg="1"/>
      <p:bldP spid="54283" grpId="0" bldLvl="0" animBg="1"/>
      <p:bldP spid="54284" grpId="0" bldLvl="0" animBg="1"/>
      <p:bldP spid="54285" grpId="0" bldLvl="0" animBg="1"/>
      <p:bldP spid="1088522" grpId="0" advAuto="1000" build="p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7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357188" y="981075"/>
            <a:ext cx="8501063" cy="479171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571500" marR="0" lvl="0" indent="-5715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1.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操作数存放在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寄存器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中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指令地址码字段给出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寄存器编号（名）及移位表达式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57505" marR="0" lvl="0" indent="-3575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3.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指令执行时取出寄存器值并移位，再将结果作为源操作数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;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MOV	   R0, R2, LSL #3	    	; R0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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R2×8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endParaRPr kumimoji="0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ANDS   R1, R1, R2, LSL R3  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571500" marR="0" lvl="0" indent="-57150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					   ; R1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Wingdings" panose="05000000000000000000" pitchFamily="2" charset="2"/>
              </a:rPr>
              <a:t>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R1 and (R2&lt;&lt;R3)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6333" name="Rectangle 5"/>
          <p:cNvSpPr/>
          <p:nvPr/>
        </p:nvSpPr>
        <p:spPr>
          <a:xfrm>
            <a:off x="2834005" y="3894773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0x55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6334" name="Rectangle 6"/>
          <p:cNvSpPr/>
          <p:nvPr/>
        </p:nvSpPr>
        <p:spPr>
          <a:xfrm>
            <a:off x="2300605" y="3894773"/>
            <a:ext cx="533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R0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6335" name="Rectangle 7"/>
          <p:cNvSpPr/>
          <p:nvPr/>
        </p:nvSpPr>
        <p:spPr>
          <a:xfrm>
            <a:off x="2300605" y="3437573"/>
            <a:ext cx="533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R2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6336" name="Rectangle 8"/>
          <p:cNvSpPr/>
          <p:nvPr/>
        </p:nvSpPr>
        <p:spPr>
          <a:xfrm>
            <a:off x="2834005" y="3437573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0x01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391" name="Rectangle 9"/>
          <p:cNvSpPr>
            <a:spLocks noGrp="1"/>
          </p:cNvSpPr>
          <p:nvPr>
            <p:ph type="title"/>
          </p:nvPr>
        </p:nvSpPr>
        <p:spPr>
          <a:xfrm>
            <a:off x="214313" y="71438"/>
            <a:ext cx="8805862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寄存器移位寻址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7" name="Rectangle 12"/>
          <p:cNvSpPr/>
          <p:nvPr/>
        </p:nvSpPr>
        <p:spPr>
          <a:xfrm>
            <a:off x="2843530" y="3894773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0x08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Line 13"/>
          <p:cNvSpPr/>
          <p:nvPr/>
        </p:nvSpPr>
        <p:spPr>
          <a:xfrm>
            <a:off x="4367530" y="3666173"/>
            <a:ext cx="6096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" name="Rectangle 14"/>
          <p:cNvSpPr/>
          <p:nvPr/>
        </p:nvSpPr>
        <p:spPr>
          <a:xfrm>
            <a:off x="4977130" y="3437573"/>
            <a:ext cx="15240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0x08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Freeform 15"/>
          <p:cNvSpPr/>
          <p:nvPr/>
        </p:nvSpPr>
        <p:spPr>
          <a:xfrm>
            <a:off x="4215130" y="3818573"/>
            <a:ext cx="1447800" cy="444500"/>
          </a:xfrm>
          <a:custGeom>
            <a:avLst/>
            <a:gdLst>
              <a:gd name="txL" fmla="*/ 0 w 912"/>
              <a:gd name="txT" fmla="*/ 0 h 280"/>
              <a:gd name="txR" fmla="*/ 912 w 912"/>
              <a:gd name="txB" fmla="*/ 280 h 280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0" y="2147483647"/>
              </a:cxn>
            </a:cxnLst>
            <a:rect l="txL" t="txT" r="txR" b="txB"/>
            <a:pathLst>
              <a:path w="912" h="280">
                <a:moveTo>
                  <a:pt x="912" y="0"/>
                </a:moveTo>
                <a:cubicBezTo>
                  <a:pt x="892" y="100"/>
                  <a:pt x="872" y="200"/>
                  <a:pt x="720" y="240"/>
                </a:cubicBezTo>
                <a:cubicBezTo>
                  <a:pt x="568" y="280"/>
                  <a:pt x="284" y="260"/>
                  <a:pt x="0" y="24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16"/>
          <p:cNvSpPr/>
          <p:nvPr/>
        </p:nvSpPr>
        <p:spPr>
          <a:xfrm>
            <a:off x="3910330" y="2948623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/>
            <a:r>
              <a:rPr lang="zh-CN" altLang="en-US" b="1" dirty="0">
                <a:solidFill>
                  <a:srgbClr val="CDB53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逻辑左移</a:t>
            </a:r>
            <a:r>
              <a:rPr lang="en-US" altLang="zh-CN" b="1" dirty="0">
                <a:solidFill>
                  <a:srgbClr val="CDB53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zh-CN" altLang="en-US" b="1" dirty="0">
                <a:solidFill>
                  <a:srgbClr val="CDB53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endParaRPr lang="zh-CN" altLang="en-US" b="1" dirty="0">
              <a:solidFill>
                <a:srgbClr val="CDB53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332355" y="2519998"/>
            <a:ext cx="571500" cy="428625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122295" y="2435225"/>
            <a:ext cx="1854835" cy="571500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85938" y="2161223"/>
            <a:ext cx="14592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寄存器寻址</a:t>
            </a:r>
            <a:endParaRPr lang="zh-CN" altLang="en-US" b="1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130322" y="4888548"/>
            <a:ext cx="1785937" cy="571500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1572895" y="4941888"/>
            <a:ext cx="571500" cy="428625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2123728" y="4941888"/>
            <a:ext cx="571500" cy="428625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15328" y="5460048"/>
            <a:ext cx="22860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影响标志位</a:t>
            </a:r>
            <a:endParaRPr lang="zh-CN" altLang="en-US" b="1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189906" y="4870450"/>
            <a:ext cx="285750" cy="500063"/>
          </a:xfrm>
          <a:prstGeom prst="ellipse">
            <a:avLst/>
          </a:prstGeom>
          <a:solidFill>
            <a:srgbClr val="7030A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0" name="Rectangle 15"/>
          <p:cNvSpPr/>
          <p:nvPr/>
        </p:nvSpPr>
        <p:spPr>
          <a:xfrm>
            <a:off x="7100570" y="3292475"/>
            <a:ext cx="1563370" cy="9220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7000">
                <a:schemeClr val="accent1">
                  <a:lumMod val="45000"/>
                  <a:lumOff val="55000"/>
                  <a:alpha val="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 w="9525">
            <a:solidFill>
              <a:srgbClr val="6600FF"/>
            </a:solidFill>
            <a:prstDash val="dashDot"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LSL</a:t>
            </a:r>
            <a:r>
              <a:rPr lang="zh-CN" altLang="en-US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LSR</a:t>
            </a:r>
            <a:endParaRPr lang="en-US" altLang="zh-CN" sz="1800" b="1" dirty="0">
              <a:solidFill>
                <a:srgbClr val="66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ASR</a:t>
            </a:r>
            <a:endParaRPr lang="en-US" altLang="zh-CN" sz="1800" b="1" dirty="0">
              <a:solidFill>
                <a:srgbClr val="66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ROR</a:t>
            </a:r>
            <a:r>
              <a:rPr lang="zh-CN" altLang="en-US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RRX</a:t>
            </a:r>
            <a:endParaRPr lang="en-US" altLang="zh-CN" sz="1800" b="1" dirty="0">
              <a:solidFill>
                <a:srgbClr val="66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0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0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0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90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05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05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05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6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70" grpId="0" advAuto="1000" build="p"/>
      <p:bldP spid="56334" grpId="0" bldLvl="0" animBg="1"/>
      <p:bldP spid="56335" grpId="0" bldLvl="0" animBg="1"/>
      <p:bldP spid="56336" grpId="0" bldLvl="0" animBg="1"/>
      <p:bldP spid="17" grpId="0" bldLvl="0" animBg="1"/>
      <p:bldP spid="19" grpId="0" bldLvl="0" animBg="1"/>
      <p:bldP spid="21" grpId="0"/>
      <p:bldP spid="22" grpId="0" bldLvl="0" animBg="1"/>
      <p:bldP spid="23" grpId="0" bldLvl="0" animBg="1"/>
      <p:bldP spid="24" grpId="0"/>
      <p:bldP spid="25" grpId="0" bldLvl="0" animBg="1"/>
      <p:bldP spid="26" grpId="0" bldLvl="0" animBg="1"/>
      <p:bldP spid="27" grpId="0" bldLvl="0" animBg="1"/>
      <p:bldP spid="28" grpId="0"/>
      <p:bldP spid="29" grpId="0" bldLvl="0" animBg="1"/>
      <p:bldP spid="30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96" name="Rectangle 12"/>
          <p:cNvSpPr>
            <a:spLocks noGrp="1"/>
          </p:cNvSpPr>
          <p:nvPr>
            <p:ph type="body"/>
          </p:nvPr>
        </p:nvSpPr>
        <p:spPr>
          <a:xfrm>
            <a:off x="500063" y="1000125"/>
            <a:ext cx="8507412" cy="539559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指令地址码字段给出 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寄存器编号（名）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指令执行时根据寄存器值（指针）找到相应的存储单元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endParaRPr lang="zh-CN" altLang="en-US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	R1,[R2]	; R1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[R2]</a:t>
            </a: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32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sz="32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Rectangle 5"/>
          <p:cNvSpPr/>
          <p:nvPr/>
        </p:nvSpPr>
        <p:spPr>
          <a:xfrm>
            <a:off x="4795838" y="52149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0x55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9" name="Rectangle 6"/>
          <p:cNvSpPr/>
          <p:nvPr/>
        </p:nvSpPr>
        <p:spPr>
          <a:xfrm>
            <a:off x="4262438" y="5214938"/>
            <a:ext cx="533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R1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0" name="Rectangle 7"/>
          <p:cNvSpPr/>
          <p:nvPr/>
        </p:nvSpPr>
        <p:spPr>
          <a:xfrm>
            <a:off x="4262438" y="4757738"/>
            <a:ext cx="533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R2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1" name="Rectangle 8"/>
          <p:cNvSpPr/>
          <p:nvPr/>
        </p:nvSpPr>
        <p:spPr>
          <a:xfrm>
            <a:off x="4795838" y="47577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0x40000000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2" name="Rectangle 9"/>
          <p:cNvSpPr/>
          <p:nvPr/>
        </p:nvSpPr>
        <p:spPr>
          <a:xfrm>
            <a:off x="4795838" y="40719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0xAA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3" name="Rectangle 10"/>
          <p:cNvSpPr/>
          <p:nvPr/>
        </p:nvSpPr>
        <p:spPr>
          <a:xfrm>
            <a:off x="3119438" y="4071938"/>
            <a:ext cx="1676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0x40000000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Rectangle 14"/>
          <p:cNvSpPr/>
          <p:nvPr/>
        </p:nvSpPr>
        <p:spPr>
          <a:xfrm>
            <a:off x="4795838" y="52149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0xAA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" name="Line 15"/>
          <p:cNvSpPr/>
          <p:nvPr/>
        </p:nvSpPr>
        <p:spPr>
          <a:xfrm flipH="1" flipV="1">
            <a:off x="4643438" y="4452938"/>
            <a:ext cx="304800" cy="381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6" name="AutoShape 16"/>
          <p:cNvSpPr/>
          <p:nvPr/>
        </p:nvSpPr>
        <p:spPr>
          <a:xfrm>
            <a:off x="6472238" y="4148138"/>
            <a:ext cx="457200" cy="1524000"/>
          </a:xfrm>
          <a:prstGeom prst="curvedLeftArrow">
            <a:avLst>
              <a:gd name="adj1" fmla="val 47573"/>
              <a:gd name="adj2" fmla="val 10103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006408" y="3058478"/>
            <a:ext cx="928687" cy="571500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714500" y="4071938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endParaRPr lang="zh-CN" altLang="en-US" sz="24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71800" y="260648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</a:rPr>
              <a:t>寄存器间接寻址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1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1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1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1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915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96" grpId="0" advAuto="1000" build="p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6" grpId="0" bldLvl="0" animBg="1"/>
      <p:bldP spid="27" grpId="0" bldLvl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>
          <a:xfrm>
            <a:off x="214313" y="0"/>
            <a:ext cx="8805863" cy="6429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基址变址寻址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92612" name="Rectangle 4"/>
          <p:cNvSpPr>
            <a:spLocks noGrp="1"/>
          </p:cNvSpPr>
          <p:nvPr>
            <p:ph type="body"/>
          </p:nvPr>
        </p:nvSpPr>
        <p:spPr>
          <a:xfrm>
            <a:off x="285750" y="642938"/>
            <a:ext cx="8715375" cy="598868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指令地址码字段给出 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寄存器编号（名）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]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和偏移量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指令执行时将基址寄存器的内容与偏移量（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&lt;4K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）相加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减，形成操作数的有效地址。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常用于查表、数组操作、功能部件寄存器访问等。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  R2,[R3,#0x0C]	  ;    R2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[R3+0x0C]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	   R1,[R0,#-4]!	    ;  R1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[R0-4], R0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R0-4</a:t>
            </a:r>
            <a:endParaRPr lang="zh-CN" altLang="en-US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	   R0,[R1] ,#4  	    ;  R0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[R1]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＋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   R0,[R1,R2]  	    ;  R0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[R1+R2]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2762250" y="3499803"/>
            <a:ext cx="3352800" cy="1600200"/>
            <a:chOff x="1872" y="2352"/>
            <a:chExt cx="2112" cy="1008"/>
          </a:xfrm>
        </p:grpSpPr>
        <p:sp>
          <p:nvSpPr>
            <p:cNvPr id="18442" name="Rectangle 7"/>
            <p:cNvSpPr/>
            <p:nvPr/>
          </p:nvSpPr>
          <p:spPr>
            <a:xfrm>
              <a:off x="2928" y="3072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0x55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3" name="Rectangle 8"/>
            <p:cNvSpPr/>
            <p:nvPr/>
          </p:nvSpPr>
          <p:spPr>
            <a:xfrm>
              <a:off x="2592" y="3072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R2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4" name="Rectangle 9"/>
            <p:cNvSpPr/>
            <p:nvPr/>
          </p:nvSpPr>
          <p:spPr>
            <a:xfrm>
              <a:off x="2592" y="2784"/>
              <a:ext cx="33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R3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5" name="Rectangle 10"/>
            <p:cNvSpPr/>
            <p:nvPr/>
          </p:nvSpPr>
          <p:spPr>
            <a:xfrm>
              <a:off x="2928" y="2784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0x40000000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6" name="Rectangle 11"/>
            <p:cNvSpPr/>
            <p:nvPr/>
          </p:nvSpPr>
          <p:spPr>
            <a:xfrm>
              <a:off x="2928" y="2352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0xAA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8447" name="Rectangle 12"/>
            <p:cNvSpPr/>
            <p:nvPr/>
          </p:nvSpPr>
          <p:spPr>
            <a:xfrm>
              <a:off x="1872" y="2352"/>
              <a:ext cx="1056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latin typeface="Times New Roman" panose="02020603050405020304" pitchFamily="18" charset="0"/>
                </a:rPr>
                <a:t>0x4000000C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" name="Rectangle 14"/>
          <p:cNvSpPr/>
          <p:nvPr/>
        </p:nvSpPr>
        <p:spPr>
          <a:xfrm>
            <a:off x="4438650" y="4642803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0xAA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Line 15"/>
          <p:cNvSpPr/>
          <p:nvPr/>
        </p:nvSpPr>
        <p:spPr>
          <a:xfrm flipH="1" flipV="1">
            <a:off x="4286250" y="3880803"/>
            <a:ext cx="304800" cy="38100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9" name="AutoShape 16"/>
          <p:cNvSpPr/>
          <p:nvPr/>
        </p:nvSpPr>
        <p:spPr>
          <a:xfrm>
            <a:off x="6115050" y="3576003"/>
            <a:ext cx="457200" cy="1524000"/>
          </a:xfrm>
          <a:prstGeom prst="curvedLeftArrow">
            <a:avLst>
              <a:gd name="adj1" fmla="val 47573"/>
              <a:gd name="adj2" fmla="val 10103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01458" y="3499803"/>
            <a:ext cx="120396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endParaRPr lang="zh-CN" altLang="en-US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6344" name="AutoShape 24"/>
          <p:cNvSpPr/>
          <p:nvPr/>
        </p:nvSpPr>
        <p:spPr>
          <a:xfrm>
            <a:off x="285750" y="4262120"/>
            <a:ext cx="2247900" cy="753110"/>
          </a:xfrm>
          <a:prstGeom prst="wedgeEllipseCallout">
            <a:avLst>
              <a:gd name="adj1" fmla="val 72146"/>
              <a:gd name="adj2" fmla="val 82883"/>
            </a:avLst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800" b="1" dirty="0">
                <a:latin typeface="Comic Sans MS" panose="030F0702030302020204" pitchFamily="66" charset="0"/>
              </a:rPr>
              <a:t>表示更新基址寄存器内容</a:t>
            </a:r>
            <a:endParaRPr lang="zh-CN" altLang="en-US" sz="18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2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2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2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2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92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26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26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26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6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2" grpId="0" advAuto="1000" build="p"/>
      <p:bldP spid="27" grpId="0" bldLvl="0" animBg="1"/>
      <p:bldP spid="29" grpId="0" bldLvl="0" animBg="1"/>
      <p:bldP spid="38" grpId="0"/>
      <p:bldP spid="56344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/>
          </p:cNvSpPr>
          <p:nvPr>
            <p:ph type="title"/>
          </p:nvPr>
        </p:nvSpPr>
        <p:spPr>
          <a:xfrm>
            <a:off x="168910" y="168593"/>
            <a:ext cx="8805863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多寄存器寻址</a:t>
            </a:r>
            <a:r>
              <a:rPr lang="en-US" altLang="zh-CN" sz="2800" b="1" dirty="0">
                <a:solidFill>
                  <a:srgbClr val="0000CC"/>
                </a:solidFill>
              </a:rPr>
              <a:t>/</a:t>
            </a:r>
            <a:r>
              <a:rPr lang="zh-CN" altLang="en-US" sz="2800" b="1" dirty="0">
                <a:solidFill>
                  <a:srgbClr val="0000CC"/>
                </a:solidFill>
              </a:rPr>
              <a:t>块复制寻址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094681" name="Rectangle 25"/>
          <p:cNvSpPr>
            <a:spLocks noGrp="1"/>
          </p:cNvSpPr>
          <p:nvPr>
            <p:ph type="body"/>
          </p:nvPr>
        </p:nvSpPr>
        <p:spPr>
          <a:xfrm>
            <a:off x="168910" y="926465"/>
            <a:ext cx="9324975" cy="5347970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指令地址码字段给出 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寄存器编号（名）列表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编号高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的寄存器总是对应内存中的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高地址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单元；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可完成存储块和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个寄存器或其子集之间的数据传送。</a:t>
            </a: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基址寄存器变化方式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IA</a:t>
            </a: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：操作完后地址递增；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IB</a:t>
            </a: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：地址先增完后完成操作；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DA</a:t>
            </a: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：操作完后地址递减；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DB</a:t>
            </a: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：地址先减后完成操作。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4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4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4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4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9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94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4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94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94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4681" grpId="0" advAuto="100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/>
          </p:cNvSpPr>
          <p:nvPr>
            <p:ph type="title"/>
          </p:nvPr>
        </p:nvSpPr>
        <p:spPr>
          <a:xfrm>
            <a:off x="168910" y="168593"/>
            <a:ext cx="8805863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多寄存器寻址</a:t>
            </a:r>
            <a:r>
              <a:rPr lang="en-US" altLang="zh-CN" sz="2800" b="1" dirty="0">
                <a:solidFill>
                  <a:srgbClr val="0000CC"/>
                </a:solidFill>
              </a:rPr>
              <a:t>/</a:t>
            </a:r>
            <a:r>
              <a:rPr lang="zh-CN" altLang="en-US" sz="2800" b="1" dirty="0">
                <a:solidFill>
                  <a:srgbClr val="0000CC"/>
                </a:solidFill>
              </a:rPr>
              <a:t>块复制寻址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094681" name="Rectangle 25"/>
          <p:cNvSpPr>
            <a:spLocks noGrp="1"/>
          </p:cNvSpPr>
          <p:nvPr>
            <p:ph type="body"/>
          </p:nvPr>
        </p:nvSpPr>
        <p:spPr>
          <a:xfrm>
            <a:off x="168910" y="926465"/>
            <a:ext cx="9324975" cy="6289040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指令地址码字段给出 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寄存器编号（名）列表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编号高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的寄存器总是对应内存中的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高地址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单元；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可完成存储块和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个寄存器或其子集之间的数据传送。</a:t>
            </a: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LDMIA   R1, { R2-R4,R6 } 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; R2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[R1] , R3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[R1+4] , R4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[R1+8] , R6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[R1+C]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" name="Rectangle 5"/>
          <p:cNvSpPr/>
          <p:nvPr/>
        </p:nvSpPr>
        <p:spPr>
          <a:xfrm>
            <a:off x="1619250" y="60277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0x40000000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1085850" y="6027738"/>
            <a:ext cx="533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R1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" name="Rectangle 7"/>
          <p:cNvSpPr/>
          <p:nvPr/>
        </p:nvSpPr>
        <p:spPr>
          <a:xfrm>
            <a:off x="1085850" y="5570538"/>
            <a:ext cx="533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R2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Rectangle 8"/>
          <p:cNvSpPr/>
          <p:nvPr/>
        </p:nvSpPr>
        <p:spPr>
          <a:xfrm>
            <a:off x="1619250" y="55705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0x??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7" name="Rectangle 9"/>
          <p:cNvSpPr/>
          <p:nvPr/>
        </p:nvSpPr>
        <p:spPr>
          <a:xfrm>
            <a:off x="4210050" y="5570538"/>
            <a:ext cx="10668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0x01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48" name="Rectangle 10"/>
          <p:cNvSpPr/>
          <p:nvPr/>
        </p:nvSpPr>
        <p:spPr>
          <a:xfrm>
            <a:off x="5276850" y="5570538"/>
            <a:ext cx="1676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0x40000000</a:t>
            </a:r>
            <a:endParaRPr lang="en-US" altLang="zh-CN" sz="1800" b="1" dirty="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" name="Rectangle 11"/>
          <p:cNvSpPr/>
          <p:nvPr/>
        </p:nvSpPr>
        <p:spPr>
          <a:xfrm>
            <a:off x="1619250" y="51133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0x??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0" name="Rectangle 12"/>
          <p:cNvSpPr/>
          <p:nvPr/>
        </p:nvSpPr>
        <p:spPr>
          <a:xfrm>
            <a:off x="1085850" y="5113338"/>
            <a:ext cx="533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R3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" name="Rectangle 13"/>
          <p:cNvSpPr/>
          <p:nvPr/>
        </p:nvSpPr>
        <p:spPr>
          <a:xfrm>
            <a:off x="1085850" y="4656138"/>
            <a:ext cx="533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R4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14"/>
          <p:cNvSpPr/>
          <p:nvPr/>
        </p:nvSpPr>
        <p:spPr>
          <a:xfrm>
            <a:off x="1619250" y="46561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0x??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3" name="Rectangle 15"/>
          <p:cNvSpPr/>
          <p:nvPr/>
        </p:nvSpPr>
        <p:spPr>
          <a:xfrm>
            <a:off x="1085850" y="4198938"/>
            <a:ext cx="533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R6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" name="Rectangle 16"/>
          <p:cNvSpPr/>
          <p:nvPr/>
        </p:nvSpPr>
        <p:spPr>
          <a:xfrm>
            <a:off x="1619250" y="41989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0x??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5" name="Rectangle 17"/>
          <p:cNvSpPr/>
          <p:nvPr/>
        </p:nvSpPr>
        <p:spPr>
          <a:xfrm>
            <a:off x="4210050" y="5113338"/>
            <a:ext cx="10668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0x02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6" name="Rectangle 18"/>
          <p:cNvSpPr/>
          <p:nvPr/>
        </p:nvSpPr>
        <p:spPr>
          <a:xfrm>
            <a:off x="4210050" y="4656138"/>
            <a:ext cx="10668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0x03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7" name="Rectangle 19"/>
          <p:cNvSpPr/>
          <p:nvPr/>
        </p:nvSpPr>
        <p:spPr>
          <a:xfrm>
            <a:off x="4210050" y="4198938"/>
            <a:ext cx="10668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0x04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58" name="Rectangle 20"/>
          <p:cNvSpPr/>
          <p:nvPr/>
        </p:nvSpPr>
        <p:spPr>
          <a:xfrm>
            <a:off x="5276850" y="5113338"/>
            <a:ext cx="1676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0x40000004</a:t>
            </a:r>
            <a:endParaRPr lang="en-US" altLang="zh-CN" sz="1800" b="1" dirty="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" name="Rectangle 21"/>
          <p:cNvSpPr/>
          <p:nvPr/>
        </p:nvSpPr>
        <p:spPr>
          <a:xfrm>
            <a:off x="5276850" y="4656138"/>
            <a:ext cx="1676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0x40000008</a:t>
            </a:r>
            <a:endParaRPr lang="en-US" altLang="zh-CN" sz="1800" b="1" dirty="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" name="Rectangle 22"/>
          <p:cNvSpPr/>
          <p:nvPr/>
        </p:nvSpPr>
        <p:spPr>
          <a:xfrm>
            <a:off x="5276850" y="4198938"/>
            <a:ext cx="16764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6600FF"/>
                </a:solidFill>
                <a:latin typeface="Times New Roman" panose="02020603050405020304" pitchFamily="18" charset="0"/>
              </a:rPr>
              <a:t>0x4000000C</a:t>
            </a:r>
            <a:endParaRPr lang="en-US" altLang="zh-CN" sz="1800" b="1" dirty="0">
              <a:solidFill>
                <a:srgbClr val="66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1609725" y="4198938"/>
            <a:ext cx="1676400" cy="1828800"/>
            <a:chOff x="5424" y="2208"/>
            <a:chExt cx="672" cy="1152"/>
          </a:xfrm>
        </p:grpSpPr>
        <p:sp>
          <p:nvSpPr>
            <p:cNvPr id="19488" name="Rectangle 28"/>
            <p:cNvSpPr/>
            <p:nvPr/>
          </p:nvSpPr>
          <p:spPr>
            <a:xfrm>
              <a:off x="5424" y="3072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0x01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9" name="Rectangle 29"/>
            <p:cNvSpPr/>
            <p:nvPr/>
          </p:nvSpPr>
          <p:spPr>
            <a:xfrm>
              <a:off x="5424" y="2784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0x02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Rectangle 30"/>
            <p:cNvSpPr/>
            <p:nvPr/>
          </p:nvSpPr>
          <p:spPr>
            <a:xfrm>
              <a:off x="5424" y="2496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0x03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Rectangle 31"/>
            <p:cNvSpPr/>
            <p:nvPr/>
          </p:nvSpPr>
          <p:spPr>
            <a:xfrm>
              <a:off x="5424" y="2208"/>
              <a:ext cx="672" cy="288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0x04</a:t>
              </a:r>
              <a:endPara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Freeform 32"/>
          <p:cNvSpPr/>
          <p:nvPr/>
        </p:nvSpPr>
        <p:spPr>
          <a:xfrm>
            <a:off x="3295650" y="5951538"/>
            <a:ext cx="2286000" cy="381000"/>
          </a:xfrm>
          <a:custGeom>
            <a:avLst/>
            <a:gdLst>
              <a:gd name="txL" fmla="*/ 0 w 1440"/>
              <a:gd name="txT" fmla="*/ 0 h 240"/>
              <a:gd name="txR" fmla="*/ 1440 w 1440"/>
              <a:gd name="txB" fmla="*/ 240 h 240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1440" h="240">
                <a:moveTo>
                  <a:pt x="0" y="240"/>
                </a:moveTo>
                <a:cubicBezTo>
                  <a:pt x="408" y="236"/>
                  <a:pt x="816" y="232"/>
                  <a:pt x="1056" y="192"/>
                </a:cubicBezTo>
                <a:cubicBezTo>
                  <a:pt x="1296" y="152"/>
                  <a:pt x="1392" y="16"/>
                  <a:pt x="1440" y="0"/>
                </a:cubicBezTo>
              </a:path>
            </a:pathLst>
          </a:custGeom>
          <a:noFill/>
          <a:ln w="25400" cap="flat" cmpd="sng">
            <a:solidFill>
              <a:srgbClr val="FF0000">
                <a:alpha val="100000"/>
              </a:srgbClr>
            </a:solidFill>
            <a:prstDash val="dash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33"/>
          <p:cNvGrpSpPr/>
          <p:nvPr/>
        </p:nvGrpSpPr>
        <p:grpSpPr>
          <a:xfrm>
            <a:off x="3219450" y="4427538"/>
            <a:ext cx="1066800" cy="1371600"/>
            <a:chOff x="2592" y="2352"/>
            <a:chExt cx="672" cy="864"/>
          </a:xfrm>
        </p:grpSpPr>
        <p:sp>
          <p:nvSpPr>
            <p:cNvPr id="19484" name="Line 34"/>
            <p:cNvSpPr/>
            <p:nvPr/>
          </p:nvSpPr>
          <p:spPr>
            <a:xfrm>
              <a:off x="2592" y="2352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485" name="Line 35"/>
            <p:cNvSpPr/>
            <p:nvPr/>
          </p:nvSpPr>
          <p:spPr>
            <a:xfrm>
              <a:off x="2592" y="2640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486" name="Line 36"/>
            <p:cNvSpPr/>
            <p:nvPr/>
          </p:nvSpPr>
          <p:spPr>
            <a:xfrm>
              <a:off x="2592" y="2928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487" name="Line 37"/>
            <p:cNvSpPr/>
            <p:nvPr/>
          </p:nvSpPr>
          <p:spPr>
            <a:xfrm>
              <a:off x="2592" y="3216"/>
              <a:ext cx="67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</p:sp>
      </p:grpSp>
      <p:sp>
        <p:nvSpPr>
          <p:cNvPr id="74" name="Rectangle 38"/>
          <p:cNvSpPr/>
          <p:nvPr/>
        </p:nvSpPr>
        <p:spPr>
          <a:xfrm>
            <a:off x="1619250" y="6027738"/>
            <a:ext cx="1676400" cy="4572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sz="1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0x40000000</a:t>
            </a:r>
            <a:endParaRPr lang="en-US" altLang="zh-CN" sz="18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85013" y="46990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endParaRPr lang="zh-CN" altLang="en-US" sz="2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68910" y="3531235"/>
            <a:ext cx="37147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6600FF"/>
                </a:solidFill>
                <a:latin typeface="Comic Sans MS" panose="030F0702030302020204" pitchFamily="66" charset="0"/>
              </a:rPr>
              <a:t>Load Multiple Increment After </a:t>
            </a:r>
            <a:endParaRPr lang="en-US" altLang="zh-CN" sz="1800" b="1" dirty="0">
              <a:solidFill>
                <a:srgbClr val="66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74" grpId="0" bldLvl="0" animBg="1"/>
      <p:bldP spid="75" grpId="0"/>
      <p:bldP spid="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4"/>
          <p:cNvSpPr>
            <a:spLocks noGrp="1"/>
          </p:cNvSpPr>
          <p:nvPr>
            <p:ph type="title"/>
          </p:nvPr>
        </p:nvSpPr>
        <p:spPr>
          <a:xfrm>
            <a:off x="168910" y="168593"/>
            <a:ext cx="8805863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0000CC"/>
                </a:solidFill>
              </a:rPr>
              <a:t>多寄存器寻址</a:t>
            </a:r>
            <a:r>
              <a:rPr lang="en-US" altLang="zh-CN" sz="2800" b="1" dirty="0">
                <a:solidFill>
                  <a:srgbClr val="0000CC"/>
                </a:solidFill>
              </a:rPr>
              <a:t>/</a:t>
            </a:r>
            <a:r>
              <a:rPr lang="zh-CN" altLang="en-US" sz="2800" b="1" dirty="0">
                <a:solidFill>
                  <a:srgbClr val="0000CC"/>
                </a:solidFill>
              </a:rPr>
              <a:t>块复制寻址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  <p:sp>
        <p:nvSpPr>
          <p:cNvPr id="1094681" name="Rectangle 25"/>
          <p:cNvSpPr>
            <a:spLocks noGrp="1"/>
          </p:cNvSpPr>
          <p:nvPr>
            <p:ph type="body"/>
          </p:nvPr>
        </p:nvSpPr>
        <p:spPr>
          <a:xfrm>
            <a:off x="168910" y="926465"/>
            <a:ext cx="8877300" cy="1419860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内存单元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指令地址码字段给出 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寄存器编号（名）列表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编号高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的寄存器总是对应内存中的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高地址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单元；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4.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可完成存储块和</a:t>
            </a:r>
            <a:r>
              <a:rPr lang="en-US" altLang="zh-CN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个寄存器或其子集之间的数据传送。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25"/>
          <p:cNvSpPr>
            <a:spLocks noGrp="1"/>
          </p:cNvSpPr>
          <p:nvPr/>
        </p:nvSpPr>
        <p:spPr>
          <a:xfrm>
            <a:off x="251460" y="3141345"/>
            <a:ext cx="8877300" cy="31343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AutoNum type="ea1JpnChsDbPeriod"/>
              <a:defRPr sz="2800" b="1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24205" indent="-444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Comic Sans MS" panose="030F0702030302020204" pitchFamily="66" charset="0"/>
              <a:buAutoNum type="arabicPeriod"/>
              <a:defRPr sz="2800" b="1">
                <a:solidFill>
                  <a:srgbClr val="F2F2F2"/>
                </a:solidFill>
                <a:latin typeface="华文宋体" panose="02010600040101010101" pitchFamily="2" charset="-122"/>
                <a:ea typeface="+mn-ea"/>
              </a:defRPr>
            </a:lvl2pPr>
            <a:lvl3pPr marL="9004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隶书" panose="02010509060101010101" pitchFamily="49" charset="-122"/>
              <a:buAutoNum type="circleNumDbPlain"/>
              <a:defRPr sz="2400" b="1">
                <a:solidFill>
                  <a:srgbClr val="F2F2F2"/>
                </a:solidFill>
                <a:latin typeface="Times New Roman" panose="02020603050405020304" pitchFamily="18" charset="0"/>
                <a:ea typeface="+mn-ea"/>
              </a:defRPr>
            </a:lvl3pPr>
            <a:lvl4pPr marL="108140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rgbClr val="F2F2F2"/>
                </a:solidFill>
                <a:latin typeface="Times New Roman" panose="02020603050405020304" pitchFamily="18" charset="0"/>
                <a:ea typeface="+mn-ea"/>
              </a:defRPr>
            </a:lvl4pPr>
            <a:lvl5pPr marL="82550" indent="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5pPr>
            <a:lvl6pPr marL="5397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6pPr>
            <a:lvl7pPr marL="9969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7pPr>
            <a:lvl8pPr marL="14541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8pPr>
            <a:lvl9pPr marL="19113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LDMIA R0, {R1-R5} ;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R0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为基址读取五字存储单元数据加载至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R1-R5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STMIA R6, {R1-R5}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；将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R1-R5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中数据依次存入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R6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为起始地址的存储单元</a:t>
            </a:r>
            <a:r>
              <a:rPr lang="en-US" altLang="zh-CN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25"/>
          <p:cNvSpPr>
            <a:spLocks noGrp="1"/>
          </p:cNvSpPr>
          <p:nvPr/>
        </p:nvSpPr>
        <p:spPr>
          <a:xfrm>
            <a:off x="240665" y="2493010"/>
            <a:ext cx="8877300" cy="8655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>
            <a:spAutoFit/>
          </a:bodyPr>
          <a:lstStyle>
            <a:lvl1pPr marL="571500" indent="-571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C000"/>
              </a:buClr>
              <a:buSzPct val="100000"/>
              <a:buFont typeface="隶书" panose="02010509060101010101" pitchFamily="49" charset="-122"/>
              <a:buAutoNum type="ea1JpnChsDbPeriod"/>
              <a:defRPr sz="2800" b="1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24205" indent="-4445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Comic Sans MS" panose="030F0702030302020204" pitchFamily="66" charset="0"/>
              <a:buAutoNum type="arabicPeriod"/>
              <a:defRPr sz="2800" b="1">
                <a:solidFill>
                  <a:srgbClr val="F2F2F2"/>
                </a:solidFill>
                <a:latin typeface="华文宋体" panose="02010600040101010101" pitchFamily="2" charset="-122"/>
                <a:ea typeface="+mn-ea"/>
              </a:defRPr>
            </a:lvl2pPr>
            <a:lvl3pPr marL="90043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隶书" panose="02010509060101010101" pitchFamily="49" charset="-122"/>
              <a:buAutoNum type="circleNumDbPlain"/>
              <a:defRPr sz="2400" b="1">
                <a:solidFill>
                  <a:srgbClr val="F2F2F2"/>
                </a:solidFill>
                <a:latin typeface="Times New Roman" panose="02020603050405020304" pitchFamily="18" charset="0"/>
                <a:ea typeface="+mn-ea"/>
              </a:defRPr>
            </a:lvl3pPr>
            <a:lvl4pPr marL="1081405" indent="-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u"/>
              <a:defRPr sz="2400" b="1">
                <a:solidFill>
                  <a:srgbClr val="F2F2F2"/>
                </a:solidFill>
                <a:latin typeface="Times New Roman" panose="02020603050405020304" pitchFamily="18" charset="0"/>
                <a:ea typeface="+mn-ea"/>
              </a:defRPr>
            </a:lvl4pPr>
            <a:lvl5pPr marL="82550" indent="3606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5pPr>
            <a:lvl6pPr marL="5397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6pPr>
            <a:lvl7pPr marL="9969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7pPr>
            <a:lvl8pPr marL="14541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8pPr>
            <a:lvl9pPr marL="1911350" indent="36068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" panose="05000000000000000000" pitchFamily="2" charset="2"/>
              <a:buChar char="»"/>
              <a:defRPr sz="2800" b="1">
                <a:solidFill>
                  <a:srgbClr val="FFFF00"/>
                </a:solidFill>
                <a:latin typeface="Times New Roman" panose="02020603050405020304" pitchFamily="18" charset="0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rgbClr val="66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LDM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指令和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STM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指令配合实现数据块拷贝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en-US" altLang="zh-CN" sz="2400" dirty="0">
              <a:solidFill>
                <a:srgbClr val="66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title"/>
          </p:nvPr>
        </p:nvSpPr>
        <p:spPr>
          <a:xfrm>
            <a:off x="-38735" y="-71755"/>
            <a:ext cx="9182735" cy="857250"/>
          </a:xfrm>
        </p:spPr>
        <p:txBody>
          <a:bodyPr vert="horz" wrap="square" lIns="91440" tIns="45720" rIns="91440" bIns="45720" anchor="ctr"/>
          <a:lstStyle/>
          <a:p>
            <a:pPr marL="571500" indent="-571500" algn="ctr" eaLnBrk="1" hangingPunct="1"/>
            <a:r>
              <a:rPr lang="zh-CN" altLang="en-US" sz="3200" b="1" dirty="0">
                <a:solidFill>
                  <a:srgbClr val="FFFF00"/>
                </a:solidFill>
              </a:rPr>
              <a:t>相 对 寻 址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100804" name="Rectangle 4"/>
          <p:cNvSpPr>
            <a:spLocks noGrp="1"/>
          </p:cNvSpPr>
          <p:nvPr>
            <p:ph idx="1"/>
          </p:nvPr>
        </p:nvSpPr>
        <p:spPr>
          <a:xfrm>
            <a:off x="285750" y="1214438"/>
            <a:ext cx="8786813" cy="374586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操作数为指令存放地址</a:t>
            </a:r>
            <a:r>
              <a:rPr lang="en-US" altLang="zh-CN" sz="24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指令地址码字段为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地址偏移量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指令执行时同基址寻址，由</a:t>
            </a:r>
            <a:r>
              <a:rPr lang="en-US" altLang="zh-CN" sz="24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4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提供基地址根据偏移量完成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</a:t>
            </a:r>
            <a:r>
              <a:rPr lang="zh-CN" altLang="en-US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bg1"/>
              </a:buClr>
              <a:buNone/>
            </a:pPr>
            <a:endParaRPr lang="en-US" altLang="zh-CN" sz="1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bg1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   SUBR1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; </a:t>
            </a:r>
            <a:r>
              <a:rPr lang="zh-CN" altLang="en-US" sz="2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SUBR1</a:t>
            </a:r>
            <a:r>
              <a:rPr lang="zh-CN" altLang="en-US" sz="2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子程序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bg1"/>
              </a:buClr>
              <a:buNone/>
            </a:pPr>
            <a:endParaRPr lang="zh-CN" altLang="en-US" sz="1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bg1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BEQ	  LOOP</a:t>
            </a: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    ; </a:t>
            </a:r>
            <a:r>
              <a:rPr lang="zh-CN" altLang="en-US" sz="2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条件跳转到</a:t>
            </a:r>
            <a:r>
              <a:rPr lang="en-US" altLang="zh-CN" sz="2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</a:t>
            </a:r>
            <a:r>
              <a:rPr lang="zh-CN" altLang="en-US" sz="2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bg1"/>
              </a:buClr>
              <a:buNone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	  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...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bg1"/>
              </a:buClr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LOOP  MOV  R6,#1</a:t>
            </a:r>
            <a:endParaRPr lang="en-US" altLang="zh-CN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AutoShape 7">
            <a:hlinkClick r:id="rId1" action="ppaction://hlinksldjump"/>
          </p:cNvPr>
          <p:cNvSpPr/>
          <p:nvPr/>
        </p:nvSpPr>
        <p:spPr>
          <a:xfrm>
            <a:off x="8280400" y="0"/>
            <a:ext cx="863600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0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0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00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00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00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008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008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0804" grpId="0" advAuto="1000" build="p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34925" y="981075"/>
            <a:ext cx="1224280" cy="388810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</a:rPr>
              <a:t>ARM</a:t>
            </a:r>
            <a:r>
              <a:rPr lang="zh-CN" altLang="en-US" sz="3600" b="1" dirty="0">
                <a:solidFill>
                  <a:srgbClr val="000099"/>
                </a:solidFill>
              </a:rPr>
              <a:t>机器指令编码格式</a:t>
            </a:r>
            <a:endParaRPr lang="zh-CN" altLang="en-US" sz="3600" b="1" dirty="0">
              <a:solidFill>
                <a:srgbClr val="000099"/>
              </a:solidFill>
            </a:endParaRPr>
          </a:p>
        </p:txBody>
      </p:sp>
      <p:pic>
        <p:nvPicPr>
          <p:cNvPr id="7171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0"/>
            <a:ext cx="7635875" cy="6858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>
          <a:xfrm>
            <a:off x="1143000" y="3890963"/>
            <a:ext cx="6553200" cy="2209800"/>
            <a:chOff x="720" y="2832"/>
            <a:chExt cx="4128" cy="1392"/>
          </a:xfrm>
        </p:grpSpPr>
        <p:grpSp>
          <p:nvGrpSpPr>
            <p:cNvPr id="20502" name="Group 5"/>
            <p:cNvGrpSpPr/>
            <p:nvPr/>
          </p:nvGrpSpPr>
          <p:grpSpPr>
            <a:xfrm>
              <a:off x="3024" y="3024"/>
              <a:ext cx="864" cy="288"/>
              <a:chOff x="3024" y="3024"/>
              <a:chExt cx="864" cy="288"/>
            </a:xfrm>
          </p:grpSpPr>
          <p:sp>
            <p:nvSpPr>
              <p:cNvPr id="20526" name="Text Box 6"/>
              <p:cNvSpPr txBox="1"/>
              <p:nvPr/>
            </p:nvSpPr>
            <p:spPr>
              <a:xfrm>
                <a:off x="3360" y="302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栈顶</a:t>
                </a:r>
                <a:endPara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0527" name="Text Box 7"/>
              <p:cNvSpPr txBox="1"/>
              <p:nvPr/>
            </p:nvSpPr>
            <p:spPr>
              <a:xfrm>
                <a:off x="3024" y="3024"/>
                <a:ext cx="52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SP</a:t>
                </a:r>
                <a:r>
                  <a: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  <a:sym typeface="Wingdings" panose="05000000000000000000" pitchFamily="2" charset="2"/>
                  </a:rPr>
                  <a:t></a:t>
                </a:r>
                <a:endPara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20503" name="Group 8"/>
            <p:cNvGrpSpPr/>
            <p:nvPr/>
          </p:nvGrpSpPr>
          <p:grpSpPr>
            <a:xfrm>
              <a:off x="720" y="2832"/>
              <a:ext cx="4128" cy="1392"/>
              <a:chOff x="720" y="2832"/>
              <a:chExt cx="4128" cy="1392"/>
            </a:xfrm>
          </p:grpSpPr>
          <p:grpSp>
            <p:nvGrpSpPr>
              <p:cNvPr id="20504" name="Group 9"/>
              <p:cNvGrpSpPr/>
              <p:nvPr/>
            </p:nvGrpSpPr>
            <p:grpSpPr>
              <a:xfrm>
                <a:off x="720" y="3264"/>
                <a:ext cx="864" cy="288"/>
                <a:chOff x="720" y="3264"/>
                <a:chExt cx="864" cy="288"/>
              </a:xfrm>
            </p:grpSpPr>
            <p:sp>
              <p:nvSpPr>
                <p:cNvPr id="20524" name="Text Box 10"/>
                <p:cNvSpPr txBox="1"/>
                <p:nvPr/>
              </p:nvSpPr>
              <p:spPr>
                <a:xfrm>
                  <a:off x="1056" y="326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400" b="1" dirty="0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栈顶</a:t>
                  </a:r>
                  <a:endParaRPr lang="zh-CN" altLang="en-US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0525" name="Text Box 11"/>
                <p:cNvSpPr txBox="1"/>
                <p:nvPr/>
              </p:nvSpPr>
              <p:spPr>
                <a:xfrm>
                  <a:off x="720" y="3264"/>
                  <a:ext cx="52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SP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华文新魏" panose="02010800040101010101" pitchFamily="2" charset="-122"/>
                      <a:sym typeface="Wingdings" panose="05000000000000000000" pitchFamily="2" charset="2"/>
                    </a:rPr>
                    <a:t></a:t>
                  </a:r>
                  <a:endParaRPr lang="en-US" altLang="zh-CN" sz="2400" b="1" dirty="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</p:grpSp>
          <p:grpSp>
            <p:nvGrpSpPr>
              <p:cNvPr id="20505" name="Group 12"/>
              <p:cNvGrpSpPr/>
              <p:nvPr/>
            </p:nvGrpSpPr>
            <p:grpSpPr>
              <a:xfrm>
                <a:off x="1056" y="2832"/>
                <a:ext cx="3792" cy="1392"/>
                <a:chOff x="1056" y="2832"/>
                <a:chExt cx="3792" cy="1392"/>
              </a:xfrm>
            </p:grpSpPr>
            <p:grpSp>
              <p:nvGrpSpPr>
                <p:cNvPr id="20506" name="Group 13"/>
                <p:cNvGrpSpPr/>
                <p:nvPr/>
              </p:nvGrpSpPr>
              <p:grpSpPr>
                <a:xfrm>
                  <a:off x="3360" y="2832"/>
                  <a:ext cx="1488" cy="1392"/>
                  <a:chOff x="3504" y="2832"/>
                  <a:chExt cx="1488" cy="1392"/>
                </a:xfrm>
              </p:grpSpPr>
              <p:grpSp>
                <p:nvGrpSpPr>
                  <p:cNvPr id="20516" name="Group 14"/>
                  <p:cNvGrpSpPr/>
                  <p:nvPr/>
                </p:nvGrpSpPr>
                <p:grpSpPr>
                  <a:xfrm>
                    <a:off x="3504" y="2832"/>
                    <a:ext cx="1488" cy="1392"/>
                    <a:chOff x="3504" y="2832"/>
                    <a:chExt cx="1488" cy="1392"/>
                  </a:xfrm>
                </p:grpSpPr>
                <p:sp>
                  <p:nvSpPr>
                    <p:cNvPr id="20518" name="Rectangle 15"/>
                    <p:cNvSpPr/>
                    <p:nvPr/>
                  </p:nvSpPr>
                  <p:spPr>
                    <a:xfrm>
                      <a:off x="4032" y="3264"/>
                      <a:ext cx="960" cy="240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0519" name="Line 16"/>
                    <p:cNvSpPr/>
                    <p:nvPr/>
                  </p:nvSpPr>
                  <p:spPr>
                    <a:xfrm flipV="1">
                      <a:off x="4992" y="2832"/>
                      <a:ext cx="0" cy="139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0520" name="Rectangle 17"/>
                    <p:cNvSpPr/>
                    <p:nvPr/>
                  </p:nvSpPr>
                  <p:spPr>
                    <a:xfrm>
                      <a:off x="4032" y="3504"/>
                      <a:ext cx="960" cy="432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0521" name="Text Box 18"/>
                    <p:cNvSpPr txBox="1"/>
                    <p:nvPr/>
                  </p:nvSpPr>
                  <p:spPr>
                    <a:xfrm>
                      <a:off x="3504" y="3936"/>
                      <a:ext cx="528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栈底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p:txBody>
                </p:sp>
                <p:sp>
                  <p:nvSpPr>
                    <p:cNvPr id="20522" name="Line 19"/>
                    <p:cNvSpPr/>
                    <p:nvPr/>
                  </p:nvSpPr>
                  <p:spPr>
                    <a:xfrm flipV="1">
                      <a:off x="4032" y="2832"/>
                      <a:ext cx="0" cy="139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0523" name="Rectangle 20"/>
                    <p:cNvSpPr/>
                    <p:nvPr/>
                  </p:nvSpPr>
                  <p:spPr>
                    <a:xfrm>
                      <a:off x="4032" y="3936"/>
                      <a:ext cx="960" cy="240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20517" name="Text Box 21"/>
                  <p:cNvSpPr txBox="1"/>
                  <p:nvPr/>
                </p:nvSpPr>
                <p:spPr>
                  <a:xfrm>
                    <a:off x="4224" y="3600"/>
                    <a:ext cx="62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zh-CN" altLang="en-US" sz="2400" b="1" dirty="0"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</p:grpSp>
            <p:grpSp>
              <p:nvGrpSpPr>
                <p:cNvPr id="20507" name="Group 22"/>
                <p:cNvGrpSpPr/>
                <p:nvPr/>
              </p:nvGrpSpPr>
              <p:grpSpPr>
                <a:xfrm>
                  <a:off x="1056" y="2832"/>
                  <a:ext cx="1488" cy="1392"/>
                  <a:chOff x="1200" y="2832"/>
                  <a:chExt cx="1488" cy="1392"/>
                </a:xfrm>
              </p:grpSpPr>
              <p:grpSp>
                <p:nvGrpSpPr>
                  <p:cNvPr id="20508" name="Group 23"/>
                  <p:cNvGrpSpPr/>
                  <p:nvPr/>
                </p:nvGrpSpPr>
                <p:grpSpPr>
                  <a:xfrm>
                    <a:off x="1200" y="2832"/>
                    <a:ext cx="1488" cy="1392"/>
                    <a:chOff x="1200" y="2832"/>
                    <a:chExt cx="1488" cy="1392"/>
                  </a:xfrm>
                </p:grpSpPr>
                <p:sp>
                  <p:nvSpPr>
                    <p:cNvPr id="20510" name="Rectangle 24"/>
                    <p:cNvSpPr/>
                    <p:nvPr/>
                  </p:nvSpPr>
                  <p:spPr>
                    <a:xfrm>
                      <a:off x="1728" y="3264"/>
                      <a:ext cx="960" cy="240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0511" name="Line 25"/>
                    <p:cNvSpPr/>
                    <p:nvPr/>
                  </p:nvSpPr>
                  <p:spPr>
                    <a:xfrm flipV="1">
                      <a:off x="2688" y="2832"/>
                      <a:ext cx="0" cy="139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0512" name="Rectangle 26"/>
                    <p:cNvSpPr/>
                    <p:nvPr/>
                  </p:nvSpPr>
                  <p:spPr>
                    <a:xfrm>
                      <a:off x="1728" y="3504"/>
                      <a:ext cx="960" cy="432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 dirty="0">
                        <a:latin typeface="Comic Sans MS" panose="030F0702030302020204" pitchFamily="66" charset="0"/>
                      </a:endParaRPr>
                    </a:p>
                  </p:txBody>
                </p:sp>
                <p:sp>
                  <p:nvSpPr>
                    <p:cNvPr id="20513" name="Text Box 27"/>
                    <p:cNvSpPr txBox="1"/>
                    <p:nvPr/>
                  </p:nvSpPr>
                  <p:spPr>
                    <a:xfrm>
                      <a:off x="1200" y="3936"/>
                      <a:ext cx="528" cy="288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华文新魏" panose="02010800040101010101" pitchFamily="2" charset="-122"/>
                        </a:rPr>
                        <a:t>栈底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华文新魏" panose="02010800040101010101" pitchFamily="2" charset="-122"/>
                      </a:endParaRPr>
                    </a:p>
                  </p:txBody>
                </p:sp>
                <p:sp>
                  <p:nvSpPr>
                    <p:cNvPr id="20514" name="Line 28"/>
                    <p:cNvSpPr/>
                    <p:nvPr/>
                  </p:nvSpPr>
                  <p:spPr>
                    <a:xfrm flipV="1">
                      <a:off x="1728" y="2832"/>
                      <a:ext cx="0" cy="139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0515" name="Rectangle 29"/>
                    <p:cNvSpPr/>
                    <p:nvPr/>
                  </p:nvSpPr>
                  <p:spPr>
                    <a:xfrm>
                      <a:off x="1728" y="3936"/>
                      <a:ext cx="960" cy="240"/>
                    </a:xfrm>
                    <a:prstGeom prst="rect">
                      <a:avLst/>
                    </a:prstGeom>
                    <a:solidFill>
                      <a:srgbClr val="FFCC99"/>
                    </a:solidFill>
                    <a:ln w="952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/>
                    <a:lstStyle/>
                    <a:p>
                      <a:endParaRPr lang="zh-CN" altLang="en-US" sz="2400" b="1" dirty="0">
                        <a:latin typeface="Comic Sans MS" panose="030F0702030302020204" pitchFamily="66" charset="0"/>
                      </a:endParaRPr>
                    </a:p>
                  </p:txBody>
                </p:sp>
              </p:grpSp>
              <p:sp>
                <p:nvSpPr>
                  <p:cNvPr id="20509" name="Text Box 30"/>
                  <p:cNvSpPr txBox="1"/>
                  <p:nvPr/>
                </p:nvSpPr>
                <p:spPr>
                  <a:xfrm>
                    <a:off x="1920" y="3600"/>
                    <a:ext cx="624" cy="28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endParaRPr lang="zh-CN" altLang="en-US" sz="2400" b="1" dirty="0">
                      <a:latin typeface="Times New Roman" panose="02020603050405020304" pitchFamily="18" charset="0"/>
                      <a:ea typeface="华文新魏" panose="02010800040101010101" pitchFamily="2" charset="-122"/>
                    </a:endParaRPr>
                  </a:p>
                </p:txBody>
              </p:sp>
            </p:grpSp>
          </p:grpSp>
        </p:grpSp>
      </p:grpSp>
      <p:sp>
        <p:nvSpPr>
          <p:cNvPr id="20483" name="Rectangle 32"/>
          <p:cNvSpPr>
            <a:spLocks noGrp="1"/>
          </p:cNvSpPr>
          <p:nvPr>
            <p:ph type="title"/>
          </p:nvPr>
        </p:nvSpPr>
        <p:spPr>
          <a:xfrm>
            <a:off x="824230" y="94615"/>
            <a:ext cx="6871970" cy="531495"/>
          </a:xfrm>
        </p:spPr>
        <p:txBody>
          <a:bodyPr vert="horz" wrap="square" lIns="91440" tIns="45720" rIns="91440" bIns="45720" anchor="ctr"/>
          <a:lstStyle/>
          <a:p>
            <a:pPr marL="571500" indent="-571500" algn="ctr" eaLnBrk="1" hangingPunct="1"/>
            <a:r>
              <a:rPr lang="zh-CN" altLang="en-US" sz="2800" b="1" dirty="0">
                <a:solidFill>
                  <a:srgbClr val="FFFF00"/>
                </a:solidFill>
              </a:rPr>
              <a:t>堆栈寻址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0421" name="Rectangle 33"/>
          <p:cNvSpPr>
            <a:spLocks noGrp="1"/>
          </p:cNvSpPr>
          <p:nvPr>
            <p:ph idx="1"/>
          </p:nvPr>
        </p:nvSpPr>
        <p:spPr>
          <a:xfrm>
            <a:off x="457200" y="1376363"/>
            <a:ext cx="8229600" cy="162242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空堆栈：堆栈指针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下一个待压入数据的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空位置</a:t>
            </a:r>
            <a:endParaRPr lang="en-US" altLang="zh-CN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满堆栈：堆栈指针</a:t>
            </a:r>
            <a:r>
              <a:rPr lang="en-US" altLang="zh-CN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指向</a:t>
            </a: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最后压入的堆栈的</a:t>
            </a:r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有效数据项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97762" name="Rectangle 34"/>
          <p:cNvSpPr/>
          <p:nvPr/>
        </p:nvSpPr>
        <p:spPr>
          <a:xfrm>
            <a:off x="4267200" y="3357563"/>
            <a:ext cx="1524000" cy="3810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0x12345678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2485" name="Rectangle 36"/>
          <p:cNvSpPr/>
          <p:nvPr/>
        </p:nvSpPr>
        <p:spPr>
          <a:xfrm>
            <a:off x="2514600" y="4195763"/>
            <a:ext cx="1524000" cy="3810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0x12345678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1" name="Group 37"/>
          <p:cNvGrpSpPr/>
          <p:nvPr/>
        </p:nvGrpSpPr>
        <p:grpSpPr>
          <a:xfrm>
            <a:off x="857250" y="4124325"/>
            <a:ext cx="1657350" cy="457200"/>
            <a:chOff x="540" y="3024"/>
            <a:chExt cx="1044" cy="288"/>
          </a:xfrm>
        </p:grpSpPr>
        <p:sp>
          <p:nvSpPr>
            <p:cNvPr id="20500" name="Text Box 38"/>
            <p:cNvSpPr txBox="1"/>
            <p:nvPr/>
          </p:nvSpPr>
          <p:spPr>
            <a:xfrm>
              <a:off x="1056" y="302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栈顶</a:t>
              </a:r>
              <a:endPara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0501" name="Text Box 39"/>
            <p:cNvSpPr txBox="1"/>
            <p:nvPr/>
          </p:nvSpPr>
          <p:spPr>
            <a:xfrm>
              <a:off x="540" y="3024"/>
              <a:ext cx="7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SP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</a:t>
              </a:r>
              <a:endPara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62481" name="Rectangle 41"/>
          <p:cNvSpPr/>
          <p:nvPr/>
        </p:nvSpPr>
        <p:spPr>
          <a:xfrm>
            <a:off x="6172200" y="4195763"/>
            <a:ext cx="1524000" cy="381000"/>
          </a:xfrm>
          <a:prstGeom prst="rect">
            <a:avLst/>
          </a:prstGeom>
          <a:solidFill>
            <a:srgbClr val="FFCC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</a:rPr>
              <a:t>0x12345678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42"/>
          <p:cNvGrpSpPr/>
          <p:nvPr/>
        </p:nvGrpSpPr>
        <p:grpSpPr>
          <a:xfrm>
            <a:off x="4572000" y="3716338"/>
            <a:ext cx="1600200" cy="457200"/>
            <a:chOff x="2880" y="2784"/>
            <a:chExt cx="1008" cy="288"/>
          </a:xfrm>
        </p:grpSpPr>
        <p:sp>
          <p:nvSpPr>
            <p:cNvPr id="20498" name="Text Box 43"/>
            <p:cNvSpPr txBox="1"/>
            <p:nvPr/>
          </p:nvSpPr>
          <p:spPr>
            <a:xfrm>
              <a:off x="3360" y="278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栈顶</a:t>
              </a:r>
              <a:endPara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0499" name="Text Box 44"/>
            <p:cNvSpPr txBox="1"/>
            <p:nvPr/>
          </p:nvSpPr>
          <p:spPr>
            <a:xfrm>
              <a:off x="2880" y="2784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SP</a:t>
              </a:r>
              <a:r>
                <a:rPr lang="en-US" altLang="zh-CN" sz="2400" b="1" dirty="0">
                  <a:latin typeface="Times New Roman" panose="02020603050405020304" pitchFamily="18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</a:t>
              </a:r>
              <a:endPara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097773" name="Rectangle 45"/>
          <p:cNvSpPr/>
          <p:nvPr/>
        </p:nvSpPr>
        <p:spPr>
          <a:xfrm>
            <a:off x="1219200" y="4576763"/>
            <a:ext cx="1143000" cy="381000"/>
          </a:xfrm>
          <a:prstGeom prst="rect">
            <a:avLst/>
          </a:prstGeom>
          <a:solidFill>
            <a:srgbClr val="64A05A"/>
          </a:solidFill>
          <a:ln w="9525">
            <a:noFill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097774" name="Rectangle 46"/>
          <p:cNvSpPr/>
          <p:nvPr/>
        </p:nvSpPr>
        <p:spPr>
          <a:xfrm>
            <a:off x="4876800" y="4195763"/>
            <a:ext cx="1143000" cy="381000"/>
          </a:xfrm>
          <a:prstGeom prst="rect">
            <a:avLst/>
          </a:prstGeom>
          <a:solidFill>
            <a:srgbClr val="64A05A"/>
          </a:solidFill>
          <a:ln w="9525">
            <a:noFill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13" name="Group 47"/>
          <p:cNvGrpSpPr/>
          <p:nvPr/>
        </p:nvGrpSpPr>
        <p:grpSpPr>
          <a:xfrm>
            <a:off x="2428875" y="3378200"/>
            <a:ext cx="1824038" cy="914400"/>
            <a:chOff x="1530" y="2496"/>
            <a:chExt cx="1149" cy="576"/>
          </a:xfrm>
        </p:grpSpPr>
        <p:sp>
          <p:nvSpPr>
            <p:cNvPr id="20496" name="Freeform 48"/>
            <p:cNvSpPr/>
            <p:nvPr/>
          </p:nvSpPr>
          <p:spPr>
            <a:xfrm>
              <a:off x="2064" y="2606"/>
              <a:ext cx="615" cy="466"/>
            </a:xfrm>
            <a:custGeom>
              <a:avLst/>
              <a:gdLst>
                <a:gd name="txL" fmla="*/ 0 w 615"/>
                <a:gd name="txT" fmla="*/ 0 h 466"/>
                <a:gd name="txR" fmla="*/ 615 w 615"/>
                <a:gd name="txB" fmla="*/ 466 h 466"/>
              </a:gdLst>
              <a:ahLst/>
              <a:cxnLst>
                <a:cxn ang="0">
                  <a:pos x="615" y="0"/>
                </a:cxn>
                <a:cxn ang="0">
                  <a:pos x="295" y="100"/>
                </a:cxn>
                <a:cxn ang="0">
                  <a:pos x="0" y="466"/>
                </a:cxn>
              </a:cxnLst>
              <a:rect l="txL" t="txT" r="txR" b="txB"/>
              <a:pathLst>
                <a:path w="615" h="466">
                  <a:moveTo>
                    <a:pt x="615" y="0"/>
                  </a:moveTo>
                  <a:cubicBezTo>
                    <a:pt x="563" y="17"/>
                    <a:pt x="397" y="22"/>
                    <a:pt x="295" y="100"/>
                  </a:cubicBezTo>
                  <a:cubicBezTo>
                    <a:pt x="193" y="178"/>
                    <a:pt x="61" y="390"/>
                    <a:pt x="0" y="466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7" name="Text Box 49"/>
            <p:cNvSpPr txBox="1"/>
            <p:nvPr/>
          </p:nvSpPr>
          <p:spPr>
            <a:xfrm>
              <a:off x="1530" y="2496"/>
              <a:ext cx="9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满堆栈压栈</a:t>
              </a:r>
              <a:endPara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4" name="Group 50"/>
          <p:cNvGrpSpPr/>
          <p:nvPr/>
        </p:nvGrpSpPr>
        <p:grpSpPr>
          <a:xfrm>
            <a:off x="5776913" y="3378200"/>
            <a:ext cx="1938337" cy="914400"/>
            <a:chOff x="3639" y="2496"/>
            <a:chExt cx="1221" cy="576"/>
          </a:xfrm>
        </p:grpSpPr>
        <p:sp>
          <p:nvSpPr>
            <p:cNvPr id="20494" name="Freeform 51"/>
            <p:cNvSpPr/>
            <p:nvPr/>
          </p:nvSpPr>
          <p:spPr>
            <a:xfrm flipH="1">
              <a:off x="3639" y="2606"/>
              <a:ext cx="777" cy="466"/>
            </a:xfrm>
            <a:custGeom>
              <a:avLst/>
              <a:gdLst>
                <a:gd name="txL" fmla="*/ 0 w 615"/>
                <a:gd name="txT" fmla="*/ 0 h 466"/>
                <a:gd name="txR" fmla="*/ 615 w 615"/>
                <a:gd name="txB" fmla="*/ 466 h 466"/>
              </a:gdLst>
              <a:ahLst/>
              <a:cxnLst>
                <a:cxn ang="0">
                  <a:pos x="339507" y="0"/>
                </a:cxn>
                <a:cxn ang="0">
                  <a:pos x="162705" y="100"/>
                </a:cxn>
                <a:cxn ang="0">
                  <a:pos x="0" y="466"/>
                </a:cxn>
              </a:cxnLst>
              <a:rect l="txL" t="txT" r="txR" b="txB"/>
              <a:pathLst>
                <a:path w="615" h="466">
                  <a:moveTo>
                    <a:pt x="615" y="0"/>
                  </a:moveTo>
                  <a:cubicBezTo>
                    <a:pt x="563" y="17"/>
                    <a:pt x="397" y="22"/>
                    <a:pt x="295" y="100"/>
                  </a:cubicBezTo>
                  <a:cubicBezTo>
                    <a:pt x="193" y="178"/>
                    <a:pt x="61" y="390"/>
                    <a:pt x="0" y="466"/>
                  </a:cubicBezTo>
                </a:path>
              </a:pathLst>
            </a:custGeom>
            <a:noFill/>
            <a:ln w="25400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5" name="Text Box 52"/>
            <p:cNvSpPr txBox="1"/>
            <p:nvPr/>
          </p:nvSpPr>
          <p:spPr>
            <a:xfrm>
              <a:off x="3840" y="2496"/>
              <a:ext cx="10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空堆栈压栈</a:t>
              </a:r>
              <a:endParaRPr lang="zh-CN" altLang="en-US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build="p"/>
      <p:bldP spid="1097762" grpId="0" animBg="1"/>
      <p:bldP spid="62485" grpId="0" animBg="1"/>
      <p:bldP spid="62481" grpId="0" animBg="1"/>
      <p:bldP spid="1097773" grpId="0" animBg="1"/>
      <p:bldP spid="10977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514350" y="93980"/>
            <a:ext cx="8229600" cy="531495"/>
          </a:xfrm>
        </p:spPr>
        <p:txBody>
          <a:bodyPr vert="horz" wrap="square" lIns="91440" tIns="45720" rIns="91440" bIns="45720" anchor="ctr"/>
          <a:lstStyle/>
          <a:p>
            <a:pPr marL="571500" indent="-571500" algn="ctr" eaLnBrk="1" hangingPunct="1"/>
            <a:r>
              <a:rPr lang="zh-CN" altLang="en-US" sz="2800" b="1" dirty="0">
                <a:solidFill>
                  <a:srgbClr val="FFFF00"/>
                </a:solidFill>
              </a:rPr>
              <a:t>堆栈的递增与递减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/>
          </p:nvPr>
        </p:nvSpPr>
        <p:spPr>
          <a:xfrm>
            <a:off x="755650" y="1628458"/>
            <a:ext cx="2232025" cy="3938270"/>
          </a:xfrm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递增堆栈：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向高地址方向生长，即向上生长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sz="2400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递减堆栈：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向低地址方向生长，即向下生长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487613" y="2611438"/>
            <a:ext cx="4892675" cy="2833687"/>
            <a:chOff x="672" y="2055"/>
            <a:chExt cx="2558" cy="1785"/>
          </a:xfrm>
        </p:grpSpPr>
        <p:sp>
          <p:nvSpPr>
            <p:cNvPr id="21548" name="Text Box 5"/>
            <p:cNvSpPr txBox="1"/>
            <p:nvPr/>
          </p:nvSpPr>
          <p:spPr>
            <a:xfrm>
              <a:off x="1008" y="3552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栈底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49" name="Text Box 6"/>
            <p:cNvSpPr txBox="1"/>
            <p:nvPr/>
          </p:nvSpPr>
          <p:spPr>
            <a:xfrm>
              <a:off x="1008" y="206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栈顶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50" name="Text Box 7"/>
            <p:cNvSpPr txBox="1"/>
            <p:nvPr/>
          </p:nvSpPr>
          <p:spPr>
            <a:xfrm>
              <a:off x="1008" y="2832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栈区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51" name="Text Box 8"/>
            <p:cNvSpPr txBox="1"/>
            <p:nvPr/>
          </p:nvSpPr>
          <p:spPr>
            <a:xfrm>
              <a:off x="672" y="2064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SP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</a:t>
              </a:r>
              <a:endPara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52" name="Text Box 8"/>
            <p:cNvSpPr txBox="1"/>
            <p:nvPr/>
          </p:nvSpPr>
          <p:spPr>
            <a:xfrm>
              <a:off x="2401" y="3523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SP</a:t>
              </a: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</a:t>
              </a:r>
              <a:endPara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53" name="Text Box 5"/>
            <p:cNvSpPr txBox="1"/>
            <p:nvPr/>
          </p:nvSpPr>
          <p:spPr>
            <a:xfrm>
              <a:off x="2589" y="2055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栈底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54" name="Text Box 6"/>
            <p:cNvSpPr txBox="1"/>
            <p:nvPr/>
          </p:nvSpPr>
          <p:spPr>
            <a:xfrm>
              <a:off x="2702" y="3523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栈顶</a:t>
              </a:r>
              <a:endPara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5256530" y="2314893"/>
            <a:ext cx="1752600" cy="2743200"/>
            <a:chOff x="2496" y="2064"/>
            <a:chExt cx="1104" cy="1728"/>
          </a:xfrm>
        </p:grpSpPr>
        <p:sp>
          <p:nvSpPr>
            <p:cNvPr id="21545" name="Text Box 10"/>
            <p:cNvSpPr txBox="1"/>
            <p:nvPr/>
          </p:nvSpPr>
          <p:spPr>
            <a:xfrm>
              <a:off x="2736" y="2736"/>
              <a:ext cx="672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堆栈存储区</a:t>
              </a:r>
              <a:endPara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46" name="AutoShape 11"/>
            <p:cNvSpPr/>
            <p:nvPr/>
          </p:nvSpPr>
          <p:spPr>
            <a:xfrm flipH="1">
              <a:off x="2496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21547" name="AutoShape 12"/>
            <p:cNvSpPr/>
            <p:nvPr/>
          </p:nvSpPr>
          <p:spPr>
            <a:xfrm>
              <a:off x="3360" y="2064"/>
              <a:ext cx="240" cy="1728"/>
            </a:xfrm>
            <a:prstGeom prst="leftBrace">
              <a:avLst>
                <a:gd name="adj1" fmla="val 60000"/>
                <a:gd name="adj2" fmla="val 50000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6951980" y="2756218"/>
            <a:ext cx="1690688" cy="2824162"/>
            <a:chOff x="4560" y="2064"/>
            <a:chExt cx="864" cy="1779"/>
          </a:xfrm>
        </p:grpSpPr>
        <p:sp>
          <p:nvSpPr>
            <p:cNvPr id="21541" name="Text Box 14"/>
            <p:cNvSpPr txBox="1"/>
            <p:nvPr/>
          </p:nvSpPr>
          <p:spPr>
            <a:xfrm>
              <a:off x="4560" y="3552"/>
              <a:ext cx="5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栈顶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42" name="Text Box 15"/>
            <p:cNvSpPr txBox="1"/>
            <p:nvPr/>
          </p:nvSpPr>
          <p:spPr>
            <a:xfrm>
              <a:off x="4560" y="2064"/>
              <a:ext cx="5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栈底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43" name="Text Box 16"/>
            <p:cNvSpPr txBox="1"/>
            <p:nvPr/>
          </p:nvSpPr>
          <p:spPr>
            <a:xfrm>
              <a:off x="4560" y="2832"/>
              <a:ext cx="5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栈区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44" name="Text Box 17"/>
            <p:cNvSpPr txBox="1"/>
            <p:nvPr/>
          </p:nvSpPr>
          <p:spPr>
            <a:xfrm>
              <a:off x="4896" y="3552"/>
              <a:ext cx="528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Wingdings" panose="05000000000000000000" pitchFamily="2" charset="2"/>
                </a:rPr>
                <a:t></a:t>
              </a: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SP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3732530" y="2010093"/>
            <a:ext cx="4800600" cy="3352800"/>
            <a:chOff x="1536" y="1872"/>
            <a:chExt cx="3024" cy="2112"/>
          </a:xfrm>
        </p:grpSpPr>
        <p:grpSp>
          <p:nvGrpSpPr>
            <p:cNvPr id="21520" name="Group 19"/>
            <p:cNvGrpSpPr/>
            <p:nvPr/>
          </p:nvGrpSpPr>
          <p:grpSpPr>
            <a:xfrm>
              <a:off x="3600" y="1872"/>
              <a:ext cx="960" cy="2112"/>
              <a:chOff x="3600" y="1872"/>
              <a:chExt cx="960" cy="2112"/>
            </a:xfrm>
          </p:grpSpPr>
          <p:sp>
            <p:nvSpPr>
              <p:cNvPr id="21532" name="Rectangle 20"/>
              <p:cNvSpPr/>
              <p:nvPr/>
            </p:nvSpPr>
            <p:spPr>
              <a:xfrm>
                <a:off x="3600" y="2064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3" name="Line 21"/>
              <p:cNvSpPr/>
              <p:nvPr/>
            </p:nvSpPr>
            <p:spPr>
              <a:xfrm flipV="1">
                <a:off x="3600" y="1872"/>
                <a:ext cx="0" cy="21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4" name="Line 22"/>
              <p:cNvSpPr/>
              <p:nvPr/>
            </p:nvSpPr>
            <p:spPr>
              <a:xfrm flipV="1">
                <a:off x="4560" y="1872"/>
                <a:ext cx="0" cy="21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1535" name="Rectangle 23"/>
              <p:cNvSpPr/>
              <p:nvPr/>
            </p:nvSpPr>
            <p:spPr>
              <a:xfrm>
                <a:off x="3600" y="2304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6" name="Rectangle 24"/>
              <p:cNvSpPr/>
              <p:nvPr/>
            </p:nvSpPr>
            <p:spPr>
              <a:xfrm>
                <a:off x="3600" y="2544"/>
                <a:ext cx="960" cy="768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7" name="Rectangle 25"/>
              <p:cNvSpPr/>
              <p:nvPr/>
            </p:nvSpPr>
            <p:spPr>
              <a:xfrm>
                <a:off x="3600" y="3312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8" name="Rectangle 26"/>
              <p:cNvSpPr/>
              <p:nvPr/>
            </p:nvSpPr>
            <p:spPr>
              <a:xfrm>
                <a:off x="3600" y="3552"/>
                <a:ext cx="960" cy="240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1539" name="Text Box 27"/>
              <p:cNvSpPr txBox="1"/>
              <p:nvPr/>
            </p:nvSpPr>
            <p:spPr>
              <a:xfrm>
                <a:off x="3936" y="2688"/>
                <a:ext cx="528" cy="4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地址增加</a:t>
                </a:r>
                <a:endParaRPr lang="zh-CN" altLang="en-US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21540" name="AutoShape 28"/>
              <p:cNvSpPr/>
              <p:nvPr/>
            </p:nvSpPr>
            <p:spPr>
              <a:xfrm>
                <a:off x="3792" y="2640"/>
                <a:ext cx="144" cy="624"/>
              </a:xfrm>
              <a:prstGeom prst="downArrow">
                <a:avLst>
                  <a:gd name="adj1" fmla="val 50000"/>
                  <a:gd name="adj2" fmla="val 108333"/>
                </a:avLst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21521" name="Group 29"/>
            <p:cNvGrpSpPr/>
            <p:nvPr/>
          </p:nvGrpSpPr>
          <p:grpSpPr>
            <a:xfrm>
              <a:off x="1536" y="1872"/>
              <a:ext cx="960" cy="2112"/>
              <a:chOff x="1536" y="1872"/>
              <a:chExt cx="960" cy="2112"/>
            </a:xfrm>
          </p:grpSpPr>
          <p:sp>
            <p:nvSpPr>
              <p:cNvPr id="21522" name="Rectangle 30"/>
              <p:cNvSpPr/>
              <p:nvPr/>
            </p:nvSpPr>
            <p:spPr>
              <a:xfrm>
                <a:off x="1536" y="2544"/>
                <a:ext cx="960" cy="768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21523" name="Group 31"/>
              <p:cNvGrpSpPr/>
              <p:nvPr/>
            </p:nvGrpSpPr>
            <p:grpSpPr>
              <a:xfrm>
                <a:off x="1536" y="1872"/>
                <a:ext cx="960" cy="2112"/>
                <a:chOff x="1536" y="1872"/>
                <a:chExt cx="960" cy="2112"/>
              </a:xfrm>
            </p:grpSpPr>
            <p:sp>
              <p:nvSpPr>
                <p:cNvPr id="21524" name="Rectangle 32"/>
                <p:cNvSpPr/>
                <p:nvPr/>
              </p:nvSpPr>
              <p:spPr>
                <a:xfrm>
                  <a:off x="1536" y="2064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525" name="Line 33"/>
                <p:cNvSpPr/>
                <p:nvPr/>
              </p:nvSpPr>
              <p:spPr>
                <a:xfrm flipV="1">
                  <a:off x="1536" y="1872"/>
                  <a:ext cx="0" cy="211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6" name="Line 34"/>
                <p:cNvSpPr/>
                <p:nvPr/>
              </p:nvSpPr>
              <p:spPr>
                <a:xfrm flipV="1">
                  <a:off x="2496" y="1872"/>
                  <a:ext cx="0" cy="211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27" name="Rectangle 35"/>
                <p:cNvSpPr/>
                <p:nvPr/>
              </p:nvSpPr>
              <p:spPr>
                <a:xfrm>
                  <a:off x="1536" y="2304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528" name="Rectangle 36"/>
                <p:cNvSpPr/>
                <p:nvPr/>
              </p:nvSpPr>
              <p:spPr>
                <a:xfrm>
                  <a:off x="1536" y="3312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529" name="Rectangle 37"/>
                <p:cNvSpPr/>
                <p:nvPr/>
              </p:nvSpPr>
              <p:spPr>
                <a:xfrm>
                  <a:off x="1536" y="3552"/>
                  <a:ext cx="960" cy="240"/>
                </a:xfrm>
                <a:prstGeom prst="rect">
                  <a:avLst/>
                </a:prstGeom>
                <a:solidFill>
                  <a:srgbClr val="FFCC99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530" name="AutoShape 38"/>
                <p:cNvSpPr/>
                <p:nvPr/>
              </p:nvSpPr>
              <p:spPr>
                <a:xfrm>
                  <a:off x="2160" y="2640"/>
                  <a:ext cx="144" cy="624"/>
                </a:xfrm>
                <a:prstGeom prst="upArrow">
                  <a:avLst>
                    <a:gd name="adj1" fmla="val 50000"/>
                    <a:gd name="adj2" fmla="val 108333"/>
                  </a:avLst>
                </a:prstGeom>
                <a:solidFill>
                  <a:schemeClr val="hlink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21531" name="Text Box 39"/>
                <p:cNvSpPr txBox="1"/>
                <p:nvPr/>
              </p:nvSpPr>
              <p:spPr>
                <a:xfrm>
                  <a:off x="1584" y="2688"/>
                  <a:ext cx="528" cy="44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dirty="0">
                      <a:latin typeface="Times New Roman" panose="02020603050405020304" pitchFamily="18" charset="0"/>
                      <a:ea typeface="华文新魏" panose="02010800040101010101" pitchFamily="2" charset="-122"/>
                    </a:rPr>
                    <a:t>地址减少</a:t>
                  </a:r>
                  <a:endParaRPr lang="zh-CN" altLang="en-US" dirty="0">
                    <a:latin typeface="Times New Roman" panose="02020603050405020304" pitchFamily="18" charset="0"/>
                    <a:ea typeface="华文新魏" panose="02010800040101010101" pitchFamily="2" charset="-122"/>
                  </a:endParaRPr>
                </a:p>
              </p:txBody>
            </p:sp>
          </p:grpSp>
        </p:grpSp>
      </p:grpSp>
      <p:sp>
        <p:nvSpPr>
          <p:cNvPr id="1096744" name="Rectangle 40"/>
          <p:cNvSpPr/>
          <p:nvPr/>
        </p:nvSpPr>
        <p:spPr>
          <a:xfrm>
            <a:off x="5408930" y="5362893"/>
            <a:ext cx="1524000" cy="3810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0x12345678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96745" name="Rectangle 41"/>
          <p:cNvSpPr/>
          <p:nvPr/>
        </p:nvSpPr>
        <p:spPr>
          <a:xfrm>
            <a:off x="5332730" y="1629093"/>
            <a:ext cx="1524000" cy="381000"/>
          </a:xfrm>
          <a:prstGeom prst="rect">
            <a:avLst/>
          </a:prstGeom>
          <a:solidFill>
            <a:srgbClr val="66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0x12345678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9" name="Group 42"/>
          <p:cNvGrpSpPr/>
          <p:nvPr/>
        </p:nvGrpSpPr>
        <p:grpSpPr>
          <a:xfrm>
            <a:off x="4024630" y="1486218"/>
            <a:ext cx="1308100" cy="828675"/>
            <a:chOff x="1720" y="1542"/>
            <a:chExt cx="824" cy="522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1518" name="Freeform 43"/>
            <p:cNvSpPr/>
            <p:nvPr/>
          </p:nvSpPr>
          <p:spPr>
            <a:xfrm>
              <a:off x="2016" y="1728"/>
              <a:ext cx="528" cy="336"/>
            </a:xfrm>
            <a:custGeom>
              <a:avLst/>
              <a:gdLst>
                <a:gd name="txL" fmla="*/ 0 w 480"/>
                <a:gd name="txT" fmla="*/ 0 h 288"/>
                <a:gd name="txR" fmla="*/ 480 w 480"/>
                <a:gd name="txB" fmla="*/ 288 h 288"/>
              </a:gdLst>
              <a:ahLst/>
              <a:cxnLst>
                <a:cxn ang="0">
                  <a:pos x="0" y="18475"/>
                </a:cxn>
                <a:cxn ang="0">
                  <a:pos x="1278" y="3076"/>
                </a:cxn>
                <a:cxn ang="0">
                  <a:pos x="6299" y="0"/>
                </a:cxn>
              </a:cxnLst>
              <a:rect l="txL" t="txT" r="txR" b="txB"/>
              <a:pathLst>
                <a:path w="480" h="288">
                  <a:moveTo>
                    <a:pt x="0" y="288"/>
                  </a:moveTo>
                  <a:cubicBezTo>
                    <a:pt x="8" y="192"/>
                    <a:pt x="16" y="96"/>
                    <a:pt x="96" y="48"/>
                  </a:cubicBezTo>
                  <a:cubicBezTo>
                    <a:pt x="176" y="0"/>
                    <a:pt x="328" y="0"/>
                    <a:pt x="480" y="0"/>
                  </a:cubicBezTo>
                </a:path>
              </a:pathLst>
            </a:custGeom>
            <a:grp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Text Box 44"/>
            <p:cNvSpPr txBox="1"/>
            <p:nvPr/>
          </p:nvSpPr>
          <p:spPr>
            <a:xfrm>
              <a:off x="1720" y="1542"/>
              <a:ext cx="728" cy="445"/>
            </a:xfrm>
            <a:prstGeom prst="rect">
              <a:avLst/>
            </a:prstGeom>
            <a:grpFill/>
            <a:ln w="19050">
              <a:noFill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递减堆栈压栈</a:t>
              </a:r>
              <a:endPara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6932930" y="5058093"/>
            <a:ext cx="1524000" cy="935038"/>
            <a:chOff x="3552" y="3792"/>
            <a:chExt cx="960" cy="589"/>
          </a:xfrm>
        </p:grpSpPr>
        <p:sp>
          <p:nvSpPr>
            <p:cNvPr id="21516" name="Freeform 46"/>
            <p:cNvSpPr/>
            <p:nvPr/>
          </p:nvSpPr>
          <p:spPr>
            <a:xfrm flipH="1" flipV="1">
              <a:off x="3552" y="3792"/>
              <a:ext cx="528" cy="336"/>
            </a:xfrm>
            <a:custGeom>
              <a:avLst/>
              <a:gdLst>
                <a:gd name="txL" fmla="*/ 0 w 480"/>
                <a:gd name="txT" fmla="*/ 0 h 288"/>
                <a:gd name="txR" fmla="*/ 480 w 480"/>
                <a:gd name="txB" fmla="*/ 288 h 288"/>
              </a:gdLst>
              <a:ahLst/>
              <a:cxnLst>
                <a:cxn ang="0">
                  <a:pos x="0" y="18475"/>
                </a:cxn>
                <a:cxn ang="0">
                  <a:pos x="1278" y="3076"/>
                </a:cxn>
                <a:cxn ang="0">
                  <a:pos x="6299" y="0"/>
                </a:cxn>
              </a:cxnLst>
              <a:rect l="txL" t="txT" r="txR" b="txB"/>
              <a:pathLst>
                <a:path w="480" h="288">
                  <a:moveTo>
                    <a:pt x="0" y="288"/>
                  </a:moveTo>
                  <a:cubicBezTo>
                    <a:pt x="8" y="192"/>
                    <a:pt x="16" y="96"/>
                    <a:pt x="96" y="48"/>
                  </a:cubicBezTo>
                  <a:cubicBezTo>
                    <a:pt x="176" y="0"/>
                    <a:pt x="328" y="0"/>
                    <a:pt x="480" y="0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dash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Text Box 47"/>
            <p:cNvSpPr txBox="1"/>
            <p:nvPr/>
          </p:nvSpPr>
          <p:spPr>
            <a:xfrm>
              <a:off x="3696" y="3936"/>
              <a:ext cx="816" cy="44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solidFill>
                    <a:srgbClr val="0000CC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递增堆栈压栈</a:t>
              </a:r>
              <a:endPara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9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uild="p"/>
      <p:bldP spid="1096744" grpId="0" bldLvl="0" animBg="1"/>
      <p:bldP spid="1096745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title"/>
          </p:nvPr>
        </p:nvSpPr>
        <p:spPr>
          <a:xfrm>
            <a:off x="169228" y="2858"/>
            <a:ext cx="8805862" cy="830262"/>
          </a:xfrm>
        </p:spPr>
        <p:txBody>
          <a:bodyPr vert="horz" wrap="square" lIns="91440" tIns="45720" rIns="91440" bIns="45720" anchor="ctr"/>
          <a:lstStyle/>
          <a:p>
            <a:pPr marL="571500" indent="-571500" algn="ctr" eaLnBrk="1" hangingPunct="1"/>
            <a:r>
              <a:rPr lang="en-US" altLang="zh-CN" sz="2800" b="1" dirty="0">
                <a:solidFill>
                  <a:srgbClr val="FFFF00"/>
                </a:solidFill>
              </a:rPr>
              <a:t>ARM</a:t>
            </a:r>
            <a:r>
              <a:rPr lang="zh-CN" altLang="en-US" sz="2800" b="1" dirty="0">
                <a:solidFill>
                  <a:srgbClr val="FFFF00"/>
                </a:solidFill>
              </a:rPr>
              <a:t>支持的四种堆栈类型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61444" name="Rectangle 4"/>
          <p:cNvSpPr>
            <a:spLocks noGrp="1"/>
          </p:cNvSpPr>
          <p:nvPr>
            <p:ph idx="1"/>
          </p:nvPr>
        </p:nvSpPr>
        <p:spPr>
          <a:xfrm>
            <a:off x="428625" y="1624013"/>
            <a:ext cx="8175625" cy="3965575"/>
          </a:xfrm>
        </p:spPr>
        <p:txBody>
          <a:bodyPr vert="horz" wrap="square" lIns="91440" tIns="45720" rIns="91440" bIns="45720" anchor="t">
            <a:spAutoFit/>
          </a:bodyPr>
          <a:lstStyle/>
          <a:p>
            <a:pPr marL="533400" indent="-533400" eaLnBrk="1" hangingPunct="1"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满递增：</a:t>
            </a:r>
            <a:r>
              <a:rPr lang="zh-CN" altLang="en-US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堆栈向上增长，堆栈指针指向内含有效数据项的最高地址。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33400" indent="-533400" eaLnBrk="1" hangingPunct="1"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空递增：</a:t>
            </a:r>
            <a:r>
              <a:rPr lang="zh-CN" altLang="en-US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堆栈向上增长，堆栈指针指向堆栈上的第一个空位置。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33400" indent="-533400" eaLnBrk="1" hangingPunct="1"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满递减：</a:t>
            </a:r>
            <a:r>
              <a:rPr lang="zh-CN" altLang="en-US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堆栈向下增长，堆栈指针指向内含有效数据项的最低地址。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533400" indent="-533400" eaLnBrk="1" hangingPunct="1">
              <a:spcBef>
                <a:spcPts val="1200"/>
              </a:spcBef>
              <a:buClr>
                <a:schemeClr val="tx1"/>
              </a:buClr>
              <a:buFont typeface="Comic Sans MS" panose="030F0702030302020204" pitchFamily="66" charset="0"/>
              <a:buAutoNum type="arabicPeriod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空递减 ：</a:t>
            </a:r>
            <a:r>
              <a:rPr lang="zh-CN" altLang="en-US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堆栈向下增长，堆栈指针向堆栈下的第一个空位置。</a:t>
            </a:r>
            <a:endParaRPr lang="zh-CN" altLang="en-US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圆角矩形 77"/>
          <p:cNvSpPr/>
          <p:nvPr/>
        </p:nvSpPr>
        <p:spPr>
          <a:xfrm>
            <a:off x="323850" y="4442143"/>
            <a:ext cx="1290638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3136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192405" y="2024063"/>
            <a:ext cx="1292225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3136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81" name="圆角矩形 80"/>
          <p:cNvSpPr/>
          <p:nvPr/>
        </p:nvSpPr>
        <p:spPr>
          <a:xfrm>
            <a:off x="4859338" y="2420938"/>
            <a:ext cx="403225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3136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3557" name="Rectangle 24"/>
          <p:cNvSpPr>
            <a:spLocks noGrp="1"/>
          </p:cNvSpPr>
          <p:nvPr>
            <p:ph type="title"/>
          </p:nvPr>
        </p:nvSpPr>
        <p:spPr>
          <a:xfrm>
            <a:off x="1655763" y="-21907"/>
            <a:ext cx="5148262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2800" b="1" dirty="0">
                <a:solidFill>
                  <a:srgbClr val="030303"/>
                </a:solidFill>
              </a:rPr>
              <a:t>堆 栈 寻 址</a:t>
            </a:r>
            <a:endParaRPr lang="zh-CN" altLang="en-US" sz="2800" b="1" dirty="0">
              <a:solidFill>
                <a:srgbClr val="030303"/>
              </a:solidFill>
            </a:endParaRPr>
          </a:p>
        </p:txBody>
      </p:sp>
      <p:sp>
        <p:nvSpPr>
          <p:cNvPr id="1094681" name="Rectangle 25"/>
          <p:cNvSpPr>
            <a:spLocks noGrp="1"/>
          </p:cNvSpPr>
          <p:nvPr>
            <p:ph type="body"/>
          </p:nvPr>
        </p:nvSpPr>
        <p:spPr>
          <a:xfrm>
            <a:off x="107315" y="620713"/>
            <a:ext cx="9001125" cy="5958205"/>
          </a:xfr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操作数存放在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内存栈顶单元</a:t>
            </a:r>
            <a:r>
              <a:rPr lang="zh-CN" altLang="en-US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</a:t>
            </a:r>
            <a:r>
              <a:rPr lang="en-US" altLang="zh-CN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C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指令地址码字段固定使用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栈顶指针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</a:t>
            </a:r>
            <a:r>
              <a:rPr lang="en-US" altLang="zh-CN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sz="2400" dirty="0">
              <a:solidFill>
                <a:srgbClr val="6C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指令执行时同多寄存器</a:t>
            </a:r>
            <a:r>
              <a:rPr lang="en-US" altLang="zh-CN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2400" dirty="0">
                <a:solidFill>
                  <a:srgbClr val="6C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块寻址，可完成多个数据的入栈和出栈；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LDMEA	SP!,{R2-R4,R6}   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; R6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[SP-4] , 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; R4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[SP-8]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; R3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[SP-C] 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; R2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[SP-10]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; SP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SP-10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STMFD	SP!,{R2-R4,R6} </a:t>
            </a:r>
            <a:endParaRPr lang="en-US" altLang="zh-CN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[SP-4]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R6 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[SP-8]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R4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[SP-C] 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R3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[SP-10]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R2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 SP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SP-10</a:t>
            </a:r>
            <a:endParaRPr lang="en-US" altLang="zh-CN" sz="24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836103" y="1917383"/>
            <a:ext cx="571500" cy="500062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" name="圆角矩形 80"/>
          <p:cNvSpPr/>
          <p:nvPr/>
        </p:nvSpPr>
        <p:spPr>
          <a:xfrm>
            <a:off x="4859338" y="4800600"/>
            <a:ext cx="403225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3136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859338" y="2347913"/>
            <a:ext cx="399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Comic Sans MS" panose="030F0702030302020204" pitchFamily="66" charset="0"/>
              </a:rPr>
              <a:t>Load Multiple Empty Ascending</a:t>
            </a:r>
            <a:endParaRPr lang="zh-CN" alt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003800" y="4800600"/>
            <a:ext cx="40322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  <a:latin typeface="Comic Sans MS" panose="030F0702030302020204" pitchFamily="66" charset="0"/>
              </a:rPr>
              <a:t>Store Multiple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solidFill>
                  <a:srgbClr val="FFFF00"/>
                </a:solidFill>
                <a:latin typeface="Comic Sans MS" panose="030F0702030302020204" pitchFamily="66" charset="0"/>
              </a:rPr>
              <a:t>Full Desending</a:t>
            </a:r>
            <a:endParaRPr lang="zh-CN" alt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椭圆 60"/>
          <p:cNvSpPr/>
          <p:nvPr/>
        </p:nvSpPr>
        <p:spPr>
          <a:xfrm>
            <a:off x="2433320" y="1890078"/>
            <a:ext cx="1928813" cy="500062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1907540" y="4371023"/>
            <a:ext cx="571500" cy="500062"/>
          </a:xfrm>
          <a:prstGeom prst="ellipse">
            <a:avLst/>
          </a:prstGeom>
          <a:solidFill>
            <a:srgbClr val="FFC00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2842895" y="4371023"/>
            <a:ext cx="1928813" cy="500062"/>
          </a:xfrm>
          <a:prstGeom prst="ellipse">
            <a:avLst/>
          </a:prstGeom>
          <a:solidFill>
            <a:srgbClr val="00B0F0">
              <a:alpha val="4392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622233" y="1565275"/>
            <a:ext cx="24320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6C3399"/>
                </a:solidFill>
                <a:latin typeface="Comic Sans MS" panose="030F0702030302020204" pitchFamily="66" charset="0"/>
              </a:rPr>
              <a:t>多寄存器</a:t>
            </a:r>
            <a:r>
              <a:rPr lang="en-US" altLang="zh-CN" b="1" dirty="0">
                <a:solidFill>
                  <a:srgbClr val="6C3399"/>
                </a:solidFill>
                <a:latin typeface="Comic Sans MS" panose="030F0702030302020204" pitchFamily="66" charset="0"/>
              </a:rPr>
              <a:t>/</a:t>
            </a:r>
            <a:r>
              <a:rPr lang="zh-CN" altLang="en-US" b="1" dirty="0">
                <a:solidFill>
                  <a:srgbClr val="6C3399"/>
                </a:solidFill>
                <a:latin typeface="Comic Sans MS" panose="030F0702030302020204" pitchFamily="66" charset="0"/>
              </a:rPr>
              <a:t>块寻址</a:t>
            </a:r>
            <a:r>
              <a:rPr lang="zh-CN" altLang="en-US" b="1" dirty="0">
                <a:solidFill>
                  <a:srgbClr val="FFFF00"/>
                </a:solidFill>
                <a:latin typeface="Comic Sans MS" panose="030F0702030302020204" pitchFamily="66" charset="0"/>
              </a:rPr>
              <a:t>   </a:t>
            </a:r>
            <a:endParaRPr lang="zh-CN" altLang="en-US" b="1" dirty="0">
              <a:solidFill>
                <a:srgbClr val="FFFF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4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94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46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946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946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946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946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46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946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46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0946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946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0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946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946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946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1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6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46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3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ldLvl="0" animBg="1"/>
      <p:bldP spid="80" grpId="0" bldLvl="0" animBg="1"/>
      <p:bldP spid="81" grpId="0" animBg="1"/>
      <p:bldP spid="1094681" grpId="0" advAuto="1000" build="p"/>
      <p:bldP spid="77" grpId="0" bldLvl="0" animBg="1"/>
      <p:bldP spid="2" grpId="0" animBg="1"/>
      <p:bldP spid="82" grpId="0"/>
      <p:bldP spid="83" grpId="0"/>
      <p:bldP spid="61" grpId="0" bldLvl="0" animBg="1"/>
      <p:bldP spid="62" grpId="0" bldLvl="0" animBg="1"/>
      <p:bldP spid="63" grpId="0" bldLvl="0" animBg="1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1933575" y="1831975"/>
            <a:ext cx="5384165" cy="643255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6000" b="1" dirty="0">
                <a:solidFill>
                  <a:srgbClr val="030303"/>
                </a:solidFill>
              </a:rPr>
              <a:t>数据处理指令</a:t>
            </a:r>
            <a:endParaRPr lang="zh-CN" altLang="en-US" sz="6000" b="1" dirty="0">
              <a:solidFill>
                <a:srgbClr val="030303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2945130" y="0"/>
            <a:ext cx="5150485" cy="69596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</a:rPr>
              <a:t>数据处理指令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sp>
        <p:nvSpPr>
          <p:cNvPr id="1145860" name="Text Box 4"/>
          <p:cNvSpPr txBox="1"/>
          <p:nvPr/>
        </p:nvSpPr>
        <p:spPr>
          <a:xfrm>
            <a:off x="0" y="1071245"/>
            <a:ext cx="8953500" cy="5168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5000"/>
              </a:spcBef>
            </a:pPr>
            <a:r>
              <a:rPr lang="en-US" altLang="zh-CN" sz="2400" b="1" dirty="0">
                <a:solidFill>
                  <a:schemeClr val="tx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的数据处理指令大致可分为以下几类：</a:t>
            </a: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28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90500" lvl="1" indent="0" algn="just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数据传送指令：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MOV、MVN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190500" lvl="1" indent="0" algn="just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算术运算指令: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ADD、SUB、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SB、ADC、SBC、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SC、		                       MUL、ML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MUL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L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U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ML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AL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 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190500" lvl="1" indent="0" algn="just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   SMULL、SMLAL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190500" lvl="1" indent="0" algn="just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逻辑运算指令 ：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AND(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)、ORR</a:t>
            </a:r>
            <a:r>
              <a:rPr lang="en-US" altLang="zh-CN" b="1" dirty="0">
                <a:solidFill>
                  <a:srgbClr val="000099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latin typeface="Comic Sans MS" panose="030F0702030302020204" pitchFamily="66" charset="0"/>
              </a:rPr>
              <a:t>或</a:t>
            </a:r>
            <a:r>
              <a:rPr lang="en-US" altLang="zh-CN" b="1" dirty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、EOR</a:t>
            </a:r>
            <a:r>
              <a:rPr lang="en-US" altLang="zh-CN" b="1" dirty="0">
                <a:solidFill>
                  <a:srgbClr val="000099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latin typeface="Comic Sans MS" panose="030F0702030302020204" pitchFamily="66" charset="0"/>
              </a:rPr>
              <a:t>异或</a:t>
            </a:r>
            <a:r>
              <a:rPr lang="en-US" altLang="zh-CN" b="1" dirty="0">
                <a:solidFill>
                  <a:srgbClr val="000099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、BIC</a:t>
            </a:r>
            <a:r>
              <a:rPr lang="en-US" altLang="zh-CN" b="1" dirty="0">
                <a:solidFill>
                  <a:srgbClr val="000099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latin typeface="Comic Sans MS" panose="030F0702030302020204" pitchFamily="66" charset="0"/>
              </a:rPr>
              <a:t>位清</a:t>
            </a:r>
            <a:r>
              <a:rPr lang="en-US" altLang="zh-CN" b="1" dirty="0">
                <a:solidFill>
                  <a:srgbClr val="000099"/>
                </a:solidFill>
                <a:latin typeface="Comic Sans MS" panose="030F0702030302020204" pitchFamily="66" charset="0"/>
              </a:rPr>
              <a:t>0)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190500" lvl="1" indent="0" algn="just" eaLnBrk="1" hangingPunct="1">
              <a:lnSpc>
                <a:spcPct val="120000"/>
              </a:lnSpc>
              <a:spcBef>
                <a:spcPct val="25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比较指令：        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CMP、CM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、TST、TEQ</a:t>
            </a:r>
            <a:endParaRPr lang="zh-CN" altLang="en-US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50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数据处理指令不能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直接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对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内存中</a:t>
            </a: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的数据操作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zh-CN" altLang="en-US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>
              <a:lnSpc>
                <a:spcPct val="120000"/>
              </a:lnSpc>
              <a:spcBef>
                <a:spcPct val="250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lang="zh-CN" altLang="en-US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所有</a:t>
            </a:r>
            <a:r>
              <a:rPr lang="en-US" altLang="zh-CN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数据处理指令均可选择使用</a:t>
            </a:r>
            <a:r>
              <a:rPr lang="en-US" altLang="zh-CN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zh-CN" altLang="en-US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后缀（比较指令除外），以使指令影响状态标志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（如何影响是重点内容之一）</a:t>
            </a:r>
            <a:r>
              <a:rPr lang="zh-CN" altLang="en-US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。 </a:t>
            </a:r>
            <a:endParaRPr lang="zh-CN" altLang="en-US" b="1" dirty="0">
              <a:solidFill>
                <a:srgbClr val="000099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6628" name="Rectangle 4"/>
          <p:cNvSpPr/>
          <p:nvPr/>
        </p:nvSpPr>
        <p:spPr>
          <a:xfrm>
            <a:off x="6588125" y="1557973"/>
            <a:ext cx="2087563" cy="4000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R</a:t>
            </a:r>
            <a:r>
              <a:rPr lang="zh-CN" altLang="en-US" b="1" dirty="0">
                <a:latin typeface="Comic Sans MS" panose="030F0702030302020204" pitchFamily="66" charset="0"/>
              </a:rPr>
              <a:t>：</a:t>
            </a:r>
            <a:r>
              <a:rPr lang="en-US" altLang="zh-CN" b="1" dirty="0">
                <a:latin typeface="Comic Sans MS" panose="030F0702030302020204" pitchFamily="66" charset="0"/>
              </a:rPr>
              <a:t>Reverse</a:t>
            </a:r>
            <a:r>
              <a:rPr lang="zh-CN" altLang="en-US" b="1" dirty="0">
                <a:latin typeface="Comic Sans MS" panose="030F0702030302020204" pitchFamily="66" charset="0"/>
              </a:rPr>
              <a:t>逆向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26629" name="Rectangle 5"/>
          <p:cNvSpPr/>
          <p:nvPr/>
        </p:nvSpPr>
        <p:spPr>
          <a:xfrm>
            <a:off x="5680075" y="3285808"/>
            <a:ext cx="1700213" cy="396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U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b="1" dirty="0">
                <a:latin typeface="Comic Sans MS" panose="030F0702030302020204" pitchFamily="66" charset="0"/>
              </a:rPr>
              <a:t>Unsigned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0" name="Rectangle 6"/>
          <p:cNvSpPr/>
          <p:nvPr/>
        </p:nvSpPr>
        <p:spPr>
          <a:xfrm>
            <a:off x="6588125" y="1989773"/>
            <a:ext cx="2001838" cy="396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A</a:t>
            </a:r>
            <a:r>
              <a:rPr lang="zh-CN" altLang="en-US" b="1" dirty="0">
                <a:latin typeface="Comic Sans MS" panose="030F0702030302020204" pitchFamily="66" charset="0"/>
              </a:rPr>
              <a:t>：</a:t>
            </a:r>
            <a:r>
              <a:rPr lang="en-US" altLang="zh-CN" b="1" dirty="0">
                <a:latin typeface="Comic Sans MS" panose="030F0702030302020204" pitchFamily="66" charset="0"/>
              </a:rPr>
              <a:t>Accumulate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26631" name="Rectangle 7"/>
          <p:cNvSpPr/>
          <p:nvPr/>
        </p:nvSpPr>
        <p:spPr>
          <a:xfrm>
            <a:off x="7667625" y="3285808"/>
            <a:ext cx="1119188" cy="396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：</a:t>
            </a:r>
            <a:r>
              <a:rPr lang="en-US" altLang="zh-CN" b="1" dirty="0">
                <a:latin typeface="Comic Sans MS" panose="030F0702030302020204" pitchFamily="66" charset="0"/>
              </a:rPr>
              <a:t>Long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6632" name="Rectangle 8"/>
          <p:cNvSpPr/>
          <p:nvPr/>
        </p:nvSpPr>
        <p:spPr>
          <a:xfrm>
            <a:off x="6516688" y="4337685"/>
            <a:ext cx="1593850" cy="4000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b="1" dirty="0">
                <a:latin typeface="Comic Sans MS" panose="030F0702030302020204" pitchFamily="66" charset="0"/>
              </a:rPr>
              <a:t>:Negative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26633" name="Rectangle 9"/>
          <p:cNvSpPr/>
          <p:nvPr/>
        </p:nvSpPr>
        <p:spPr>
          <a:xfrm>
            <a:off x="4643438" y="1700848"/>
            <a:ext cx="1482725" cy="40005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b="1" dirty="0">
                <a:latin typeface="Comic Sans MS" panose="030F0702030302020204" pitchFamily="66" charset="0"/>
              </a:rPr>
              <a:t>:Not</a:t>
            </a:r>
            <a:r>
              <a:rPr lang="zh-CN" altLang="en-US" b="1" dirty="0">
                <a:latin typeface="Comic Sans MS" panose="030F0702030302020204" pitchFamily="66" charset="0"/>
              </a:rPr>
              <a:t>取反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charRg st="244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5860">
                                            <p:txEl>
                                              <p:charRg st="244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860">
                                            <p:txEl>
                                              <p:charRg st="266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45860">
                                            <p:txEl>
                                              <p:charRg st="266" end="3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57200" y="177165"/>
            <a:ext cx="8229600" cy="34988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</a:rPr>
              <a:t>数据传送指令</a:t>
            </a:r>
            <a:endParaRPr lang="zh-CN" altLang="en-US" sz="3200" b="1" dirty="0">
              <a:solidFill>
                <a:srgbClr val="FFFF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2948" name="Text Box 26"/>
          <p:cNvSpPr txBox="1"/>
          <p:nvPr/>
        </p:nvSpPr>
        <p:spPr>
          <a:xfrm>
            <a:off x="457200" y="2855278"/>
            <a:ext cx="8458200" cy="24593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MOV	 R1,#0xF000000B	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;  R1= 0xF000000B </a:t>
            </a:r>
            <a:endParaRPr lang="en-US" altLang="zh-CN" sz="2200" b="1" dirty="0">
              <a:solidFill>
                <a:srgbClr val="0000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MOV	 R0,R1			; 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R0=R1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endParaRPr lang="en-US" altLang="zh-CN" sz="2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MOVS  R3,R1,LSL #2	             ; 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R3=R1&lt;&lt;2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，并影响标志位</a:t>
            </a:r>
            <a:endParaRPr lang="zh-CN" altLang="en-US" sz="2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MOV	 PC,LR			; 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PC=LR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，子程序返回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 </a:t>
            </a:r>
            <a:endParaRPr lang="zh-CN" altLang="en-US" sz="2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  <a:buClr>
                <a:srgbClr val="0000FF"/>
              </a:buClr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MVN	 R1,#0xFF		;  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R1=0x00</a:t>
            </a:r>
            <a:endParaRPr lang="en-US" altLang="zh-CN" sz="2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0000FF"/>
              </a:buClr>
            </a:pP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MVN	 R1,R2			;  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将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R2</a:t>
            </a:r>
            <a:r>
              <a:rPr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按位取反，结果存到</a:t>
            </a:r>
            <a:r>
              <a:rPr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R1</a:t>
            </a:r>
            <a:endParaRPr lang="zh-CN" altLang="en-US" sz="2200" b="1" dirty="0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9898" name="Group 26"/>
          <p:cNvGraphicFramePr>
            <a:graphicFrameLocks noGrp="1"/>
          </p:cNvGraphicFramePr>
          <p:nvPr/>
        </p:nvGraphicFramePr>
        <p:xfrm>
          <a:off x="152400" y="1015048"/>
          <a:ext cx="8839200" cy="1539875"/>
        </p:xfrm>
        <a:graphic>
          <a:graphicData uri="http://schemas.openxmlformats.org/drawingml/2006/table">
            <a:tbl>
              <a:tblPr/>
              <a:tblGrid>
                <a:gridCol w="4343400"/>
                <a:gridCol w="1905000"/>
                <a:gridCol w="25908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MOV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Rd,operand2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数据传送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Rd←operand2 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MVN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Rd,operand2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数据非传送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Rd←(~operand2)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2971" name="Text Box 25"/>
          <p:cNvSpPr txBox="1"/>
          <p:nvPr/>
        </p:nvSpPr>
        <p:spPr>
          <a:xfrm>
            <a:off x="304800" y="5518468"/>
            <a:ext cx="883920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当有后缀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S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时指令将根据结果更新标志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、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C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V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。 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  <p:bldP spid="8297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4"/>
          <p:cNvSpPr/>
          <p:nvPr/>
        </p:nvSpPr>
        <p:spPr>
          <a:xfrm>
            <a:off x="0" y="620713"/>
            <a:ext cx="9144000" cy="6237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xfrm>
            <a:off x="109538" y="0"/>
            <a:ext cx="8805862" cy="60960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</a:rPr>
              <a:t>算术运算指令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80939" name="Group 43"/>
          <p:cNvGraphicFramePr>
            <a:graphicFrameLocks noGrp="1"/>
          </p:cNvGraphicFramePr>
          <p:nvPr/>
        </p:nvGraphicFramePr>
        <p:xfrm>
          <a:off x="304800" y="609283"/>
          <a:ext cx="8763000" cy="3139440"/>
        </p:xfrm>
        <a:graphic>
          <a:graphicData uri="http://schemas.openxmlformats.org/drawingml/2006/table">
            <a:tbl>
              <a:tblPr/>
              <a:tblGrid>
                <a:gridCol w="3886200"/>
                <a:gridCol w="1981200"/>
                <a:gridCol w="28956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8731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ADD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Rd,Rn,operand2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加法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Rd←Rn+operand2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SUB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Rd,Rn,operand2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减法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Rd←Rn-operand2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RSB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Rd,Rn,operand2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逆向减法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Rd←operand2-Rn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ADC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Rd,Rn,operand2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带进位加法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Rd←Rn+operand2+C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SBC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Rd,Rn,operand2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带借位减法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Rd←Rn-operand2-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RSC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Rd,Rn,operand2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带借位逆向减法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Rd←operand2-Rn-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52045" name="Text Box 45"/>
          <p:cNvSpPr txBox="1"/>
          <p:nvPr/>
        </p:nvSpPr>
        <p:spPr>
          <a:xfrm>
            <a:off x="1380490" y="3814445"/>
            <a:ext cx="7467600" cy="3013075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ADDS	R1,R1,#1020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;R1=R1+1020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，并影响标志位</a:t>
            </a:r>
            <a:endParaRPr lang="zh-CN" altLang="en-US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ADD	R1,R1,R2,LSL #2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;R1=R1+R2&lt;&lt;2</a:t>
            </a:r>
            <a:endParaRPr lang="en-US" altLang="zh-CN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SUBS	R0,R0,#240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;R0=R0-240 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，并影响标志位</a:t>
            </a:r>
            <a:r>
              <a:rPr lang="zh-CN" altLang="en-US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endParaRPr lang="zh-CN" altLang="en-US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SUBS	R2,R1,R2		</a:t>
            </a:r>
            <a:r>
              <a:rPr lang="en-US" altLang="zh-CN" sz="1600" b="1" dirty="0">
                <a:latin typeface="Comic Sans MS" panose="030F0702030302020204" pitchFamily="66" charset="0"/>
              </a:rPr>
              <a:t>;R2=R1-R2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，并影响标志位</a:t>
            </a:r>
            <a:endParaRPr lang="zh-CN" altLang="en-US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RSB    	R3,R1,#0xFF00    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;R3=0xFF00-R1</a:t>
            </a:r>
            <a:endParaRPr lang="en-US" altLang="zh-CN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lnSpc>
                <a:spcPct val="65000"/>
              </a:lnSpc>
              <a:spcBef>
                <a:spcPct val="30000"/>
              </a:spcBef>
              <a:buClr>
                <a:srgbClr val="0000FF"/>
              </a:buClr>
            </a:pPr>
            <a:r>
              <a:rPr lang="en-US" altLang="zh-CN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64</a:t>
            </a:r>
            <a:r>
              <a:rPr lang="zh-CN" altLang="en-US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位数的运算：</a:t>
            </a:r>
            <a:r>
              <a:rPr lang="zh-CN" altLang="en-US" sz="1600" b="1" dirty="0">
                <a:latin typeface="Comic Sans MS" panose="030F0702030302020204" pitchFamily="66" charset="0"/>
              </a:rPr>
              <a:t>	</a:t>
            </a:r>
            <a:endParaRPr lang="zh-CN" altLang="en-US" sz="1600" b="1" dirty="0">
              <a:latin typeface="Comic Sans MS" panose="030F0702030302020204" pitchFamily="66" charset="0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ADDS	R0,R0,R2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;R0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等于低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32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位相加，并影响标志位</a:t>
            </a:r>
            <a:endParaRPr lang="zh-CN" altLang="en-US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ADC	R1,R1,R3</a:t>
            </a:r>
            <a:r>
              <a:rPr lang="en-US" altLang="zh-CN" sz="1600" b="1" dirty="0">
                <a:latin typeface="Comic Sans MS" panose="030F0702030302020204" pitchFamily="66" charset="0"/>
              </a:rPr>
              <a:t>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;R1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等于高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32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位相加，并加上低位进位</a:t>
            </a:r>
            <a:endParaRPr lang="zh-CN" altLang="en-US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SUBS	R0,R0,R2 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低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32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位相减，并影响标志位</a:t>
            </a:r>
            <a:endParaRPr lang="zh-CN" altLang="en-US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SBC	R1,R1,R3</a:t>
            </a:r>
            <a:r>
              <a:rPr lang="en-US" altLang="zh-CN" sz="1600" b="1" dirty="0">
                <a:latin typeface="Comic Sans MS" panose="030F0702030302020204" pitchFamily="66" charset="0"/>
              </a:rPr>
              <a:t>		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;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高</a:t>
            </a:r>
            <a:r>
              <a:rPr lang="en-US" altLang="zh-CN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32</a:t>
            </a:r>
            <a:r>
              <a:rPr lang="zh-CN" altLang="en-US" sz="1600" b="1" dirty="0">
                <a:latin typeface="Comic Sans MS" panose="030F0702030302020204" pitchFamily="66" charset="0"/>
                <a:ea typeface="华文新魏" panose="02010800040101010101" pitchFamily="2" charset="-122"/>
              </a:rPr>
              <a:t>位相减，并减去低位借位</a:t>
            </a:r>
            <a:endParaRPr lang="zh-CN" altLang="en-US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RSBS	R2,R0,#0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   		</a:t>
            </a:r>
            <a:r>
              <a:rPr lang="en-US" altLang="zh-CN" sz="1600" b="1" dirty="0">
                <a:latin typeface="Comic Sans MS" panose="030F0702030302020204" pitchFamily="66" charset="0"/>
              </a:rPr>
              <a:t>;R2=-R0</a:t>
            </a:r>
            <a:endParaRPr lang="en-US" altLang="zh-CN" sz="1600" b="1" dirty="0">
              <a:latin typeface="Comic Sans MS" panose="030F0702030302020204" pitchFamily="66" charset="0"/>
            </a:endParaRPr>
          </a:p>
          <a:p>
            <a:pPr>
              <a:buClr>
                <a:srgbClr val="0000FF"/>
              </a:buClr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RSC	R3,R1,#0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   		</a:t>
            </a:r>
            <a:r>
              <a:rPr lang="en-US" altLang="zh-CN" sz="1600" b="1" dirty="0">
                <a:latin typeface="Comic Sans MS" panose="030F0702030302020204" pitchFamily="66" charset="0"/>
              </a:rPr>
              <a:t>;R3=-R1- (~Carry)</a:t>
            </a:r>
            <a:endParaRPr lang="en-US" altLang="zh-CN" sz="1600" b="1" dirty="0"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85106" name="Rectangle 114"/>
          <p:cNvSpPr/>
          <p:nvPr/>
        </p:nvSpPr>
        <p:spPr>
          <a:xfrm>
            <a:off x="3714750" y="6400800"/>
            <a:ext cx="1295400" cy="3397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位取负 </a:t>
            </a:r>
            <a:endParaRPr lang="zh-CN" altLang="en-US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5107" name="Rectangle 115"/>
          <p:cNvSpPr/>
          <p:nvPr/>
        </p:nvSpPr>
        <p:spPr>
          <a:xfrm>
            <a:off x="3714750" y="5402263"/>
            <a:ext cx="1295400" cy="3397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位加法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5108" name="Rectangle 116"/>
          <p:cNvSpPr/>
          <p:nvPr/>
        </p:nvSpPr>
        <p:spPr>
          <a:xfrm>
            <a:off x="3714750" y="5867400"/>
            <a:ext cx="1295400" cy="33972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位减法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2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20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2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52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52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52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52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20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520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520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520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520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2045" grpId="0" build="p"/>
      <p:bldP spid="85106" grpId="0" animBg="1"/>
      <p:bldP spid="85107" grpId="0" animBg="1"/>
      <p:bldP spid="8510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3"/>
          <p:cNvSpPr/>
          <p:nvPr/>
        </p:nvSpPr>
        <p:spPr>
          <a:xfrm>
            <a:off x="0" y="476250"/>
            <a:ext cx="9144000" cy="6381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214313" y="0"/>
            <a:ext cx="8805862" cy="566738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</a:rPr>
              <a:t>乘（加）法 指 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81962" name="Group 42"/>
          <p:cNvGraphicFramePr>
            <a:graphicFrameLocks noGrp="1"/>
          </p:cNvGraphicFramePr>
          <p:nvPr/>
        </p:nvGraphicFramePr>
        <p:xfrm>
          <a:off x="0" y="490220"/>
          <a:ext cx="9144000" cy="3250121"/>
        </p:xfrm>
        <a:graphic>
          <a:graphicData uri="http://schemas.openxmlformats.org/drawingml/2006/table">
            <a:tbl>
              <a:tblPr/>
              <a:tblGrid>
                <a:gridCol w="4114800"/>
                <a:gridCol w="1905000"/>
                <a:gridCol w="3124200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MUL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Rd,Rm,Rs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位乘法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Rd←Rm*Rs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MLA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Rd,Rm,Rs,Rn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位乘加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Rd←Rm*Rs+Rn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UMULL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RdLo,RdHi,Rm,Rs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位无符号乘法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(RdLo,RdHi) ←Rm*Rs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UMLAL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RdLo,RdHi,Rm,Rs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位无符号乘加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(RdLo,RdHi)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←Rm*Rs+(RdLo,RdHi)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SMULL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RdLo,RdHi,Rm,Rs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位有符号乘法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(RdLo,RdHi) ←Rm*Rs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SMLAL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RdLo,RdHi,Rm,Rs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位有符号乘加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RdLo,RdHi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)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   ←Rm*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Rs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+(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RdLo,RdHi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177645" name="Text Box 45"/>
          <p:cNvSpPr txBox="1"/>
          <p:nvPr/>
        </p:nvSpPr>
        <p:spPr>
          <a:xfrm>
            <a:off x="685800" y="4453890"/>
            <a:ext cx="7772400" cy="1901825"/>
          </a:xfrm>
          <a:prstGeom prst="rect">
            <a:avLst/>
          </a:prstGeom>
          <a:solidFill>
            <a:srgbClr val="DDDDDD">
              <a:alpha val="50195"/>
            </a:srgbClr>
          </a:solidFill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MUL	R1,R2,R3     		</a:t>
            </a:r>
            <a:r>
              <a:rPr lang="en-US" altLang="zh-CN" sz="1800" b="1" dirty="0">
                <a:latin typeface="Comic Sans MS" panose="030F0702030302020204" pitchFamily="66" charset="0"/>
              </a:rPr>
              <a:t>;R1=R2×R3,</a:t>
            </a:r>
            <a:r>
              <a:rPr lang="zh-CN" altLang="en-US" sz="1800" b="1" dirty="0">
                <a:latin typeface="Comic Sans MS" panose="030F0702030302020204" pitchFamily="66" charset="0"/>
              </a:rPr>
              <a:t>结果的低</a:t>
            </a:r>
            <a:r>
              <a:rPr lang="en-US" altLang="zh-CN" sz="1800" b="1" dirty="0">
                <a:latin typeface="Comic Sans MS" panose="030F0702030302020204" pitchFamily="66" charset="0"/>
              </a:rPr>
              <a:t>32</a:t>
            </a:r>
            <a:r>
              <a:rPr lang="zh-CN" altLang="en-US" sz="1800" b="1" dirty="0">
                <a:latin typeface="Comic Sans MS" panose="030F0702030302020204" pitchFamily="66" charset="0"/>
              </a:rPr>
              <a:t>位保存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MLAS	R1,R2,R3,R0		</a:t>
            </a:r>
            <a:r>
              <a:rPr lang="en-US" altLang="zh-CN" sz="1800" b="1" dirty="0">
                <a:latin typeface="Comic Sans MS" panose="030F0702030302020204" pitchFamily="66" charset="0"/>
              </a:rPr>
              <a:t>;R1=R2×R3+R0，</a:t>
            </a:r>
            <a:r>
              <a:rPr lang="zh-CN" altLang="en-US" sz="1800" b="1" dirty="0">
                <a:latin typeface="Comic Sans MS" panose="030F0702030302020204" pitchFamily="66" charset="0"/>
              </a:rPr>
              <a:t>影响标志位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UMULL	R0,R1,R5,R8		</a:t>
            </a:r>
            <a:r>
              <a:rPr lang="en-US" altLang="zh-CN" sz="1800" b="1" dirty="0">
                <a:latin typeface="Comic Sans MS" panose="030F0702030302020204" pitchFamily="66" charset="0"/>
              </a:rPr>
              <a:t>;(R1</a:t>
            </a:r>
            <a:r>
              <a:rPr lang="zh-CN" altLang="en-US" sz="1800" b="1" dirty="0"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latin typeface="Comic Sans MS" panose="030F0702030302020204" pitchFamily="66" charset="0"/>
              </a:rPr>
              <a:t>R0)=R5×R8 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UMLAL	R0,R1,R5,R8		</a:t>
            </a:r>
            <a:r>
              <a:rPr lang="en-US" altLang="zh-CN" sz="1800" b="1" dirty="0">
                <a:latin typeface="Comic Sans MS" panose="030F0702030302020204" pitchFamily="66" charset="0"/>
              </a:rPr>
              <a:t>;(R1</a:t>
            </a:r>
            <a:r>
              <a:rPr lang="zh-CN" altLang="en-US" sz="1800" b="1" dirty="0"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latin typeface="Comic Sans MS" panose="030F0702030302020204" pitchFamily="66" charset="0"/>
              </a:rPr>
              <a:t>R0)=R5×R8+(R1</a:t>
            </a:r>
            <a:r>
              <a:rPr lang="zh-CN" altLang="en-US" sz="1800" b="1" dirty="0"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latin typeface="Comic Sans MS" panose="030F0702030302020204" pitchFamily="66" charset="0"/>
              </a:rPr>
              <a:t>R0)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SMULL	R2,R3,R7,R6		</a:t>
            </a:r>
            <a:r>
              <a:rPr lang="en-US" altLang="zh-CN" sz="1800" b="1" dirty="0">
                <a:latin typeface="Comic Sans MS" panose="030F0702030302020204" pitchFamily="66" charset="0"/>
              </a:rPr>
              <a:t>;(R3</a:t>
            </a:r>
            <a:r>
              <a:rPr lang="zh-CN" altLang="en-US" sz="1800" b="1" dirty="0"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latin typeface="Comic Sans MS" panose="030F0702030302020204" pitchFamily="66" charset="0"/>
              </a:rPr>
              <a:t>R2)=R7×R6 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SMLAL	R2,R3,R7,R6		</a:t>
            </a:r>
            <a:r>
              <a:rPr lang="en-US" altLang="zh-CN" sz="1800" b="1" dirty="0">
                <a:latin typeface="Comic Sans MS" panose="030F0702030302020204" pitchFamily="66" charset="0"/>
              </a:rPr>
              <a:t>;(R3</a:t>
            </a:r>
            <a:r>
              <a:rPr lang="zh-CN" altLang="en-US" sz="1800" b="1" dirty="0"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latin typeface="Comic Sans MS" panose="030F0702030302020204" pitchFamily="66" charset="0"/>
              </a:rPr>
              <a:t>R2)=R7×R6+(R3</a:t>
            </a:r>
            <a:r>
              <a:rPr lang="zh-CN" altLang="en-US" sz="1800" b="1" dirty="0">
                <a:latin typeface="Comic Sans MS" panose="030F0702030302020204" pitchFamily="66" charset="0"/>
              </a:rPr>
              <a:t>、</a:t>
            </a:r>
            <a:r>
              <a:rPr lang="en-US" altLang="zh-CN" sz="1800" b="1" dirty="0">
                <a:latin typeface="Comic Sans MS" panose="030F0702030302020204" pitchFamily="66" charset="0"/>
              </a:rPr>
              <a:t>R2) </a:t>
            </a:r>
            <a:r>
              <a:rPr lang="zh-CN" altLang="en-US" sz="1800" b="1" dirty="0">
                <a:latin typeface="Comic Sans MS" panose="030F0702030302020204" pitchFamily="66" charset="0"/>
              </a:rPr>
              <a:t> </a:t>
            </a:r>
            <a:endParaRPr lang="zh-CN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93266" name="Rectangle 82"/>
          <p:cNvSpPr/>
          <p:nvPr/>
        </p:nvSpPr>
        <p:spPr>
          <a:xfrm>
            <a:off x="396875" y="3818255"/>
            <a:ext cx="8194040" cy="3835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注： 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不能为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R15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且 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Rd≠Rm 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；可影响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标志位；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和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的值不影响；</a:t>
            </a:r>
            <a:endParaRPr lang="zh-CN" altLang="en-US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7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776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776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776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776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776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5" grpId="0" build="p"/>
      <p:bldP spid="9326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554" name="Picture 2" descr="mu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998220"/>
            <a:ext cx="7391400" cy="747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827723" y="71120"/>
            <a:ext cx="762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乘法指令的编码格式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75564" name="Text Box 12"/>
          <p:cNvSpPr txBox="1"/>
          <p:nvPr/>
        </p:nvSpPr>
        <p:spPr>
          <a:xfrm>
            <a:off x="6572250" y="1926908"/>
            <a:ext cx="2214563" cy="40005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被乘数寄存器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75565" name="Text Box 13"/>
          <p:cNvSpPr txBox="1"/>
          <p:nvPr/>
        </p:nvSpPr>
        <p:spPr>
          <a:xfrm>
            <a:off x="5715000" y="3498533"/>
            <a:ext cx="3286125" cy="1169987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Rn: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MLA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指令相加的寄存器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RdLo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64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位乘法指令目标寄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存器的低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75566" name="Text Box 14"/>
          <p:cNvSpPr txBox="1"/>
          <p:nvPr/>
        </p:nvSpPr>
        <p:spPr>
          <a:xfrm>
            <a:off x="857250" y="5065395"/>
            <a:ext cx="4929188" cy="862013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Rd: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目标寄存器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RdHi: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位乘法指令目标寄存器的高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75567" name="Text Box 15"/>
          <p:cNvSpPr txBox="1"/>
          <p:nvPr/>
        </p:nvSpPr>
        <p:spPr>
          <a:xfrm>
            <a:off x="5929313" y="2784158"/>
            <a:ext cx="2000250" cy="406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为乘数寄存器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9"/>
          <p:cNvGrpSpPr/>
          <p:nvPr/>
        </p:nvGrpSpPr>
        <p:grpSpPr>
          <a:xfrm flipH="1">
            <a:off x="4545013" y="1641158"/>
            <a:ext cx="46037" cy="3429000"/>
            <a:chOff x="2688" y="2736"/>
            <a:chExt cx="768" cy="1008"/>
          </a:xfrm>
        </p:grpSpPr>
        <p:sp>
          <p:nvSpPr>
            <p:cNvPr id="39989" name="Line 20"/>
            <p:cNvSpPr/>
            <p:nvPr/>
          </p:nvSpPr>
          <p:spPr>
            <a:xfrm>
              <a:off x="2688" y="2736"/>
              <a:ext cx="0" cy="100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0" name="Line 21"/>
            <p:cNvSpPr/>
            <p:nvPr/>
          </p:nvSpPr>
          <p:spPr>
            <a:xfrm>
              <a:off x="2688" y="3744"/>
              <a:ext cx="7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" name="Group 22"/>
          <p:cNvGrpSpPr/>
          <p:nvPr/>
        </p:nvGrpSpPr>
        <p:grpSpPr>
          <a:xfrm>
            <a:off x="5214938" y="1712595"/>
            <a:ext cx="500062" cy="2357438"/>
            <a:chOff x="3216" y="2736"/>
            <a:chExt cx="240" cy="720"/>
          </a:xfrm>
        </p:grpSpPr>
        <p:sp>
          <p:nvSpPr>
            <p:cNvPr id="39987" name="Line 23"/>
            <p:cNvSpPr/>
            <p:nvPr/>
          </p:nvSpPr>
          <p:spPr>
            <a:xfrm>
              <a:off x="3216" y="2736"/>
              <a:ext cx="0" cy="7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8" name="Line 24"/>
            <p:cNvSpPr/>
            <p:nvPr/>
          </p:nvSpPr>
          <p:spPr>
            <a:xfrm>
              <a:off x="3216" y="3456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75577" name="Line 25"/>
          <p:cNvSpPr/>
          <p:nvPr/>
        </p:nvSpPr>
        <p:spPr>
          <a:xfrm>
            <a:off x="3143250" y="1641158"/>
            <a:ext cx="0" cy="785812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75578" name="Line 26"/>
          <p:cNvSpPr/>
          <p:nvPr/>
        </p:nvSpPr>
        <p:spPr>
          <a:xfrm flipH="1" flipV="1">
            <a:off x="6072188" y="1641158"/>
            <a:ext cx="0" cy="1071562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" name="Group 27"/>
          <p:cNvGrpSpPr/>
          <p:nvPr/>
        </p:nvGrpSpPr>
        <p:grpSpPr>
          <a:xfrm>
            <a:off x="142875" y="1784033"/>
            <a:ext cx="4267200" cy="2789237"/>
            <a:chOff x="2400" y="2364"/>
            <a:chExt cx="2688" cy="1757"/>
          </a:xfrm>
        </p:grpSpPr>
        <p:sp>
          <p:nvSpPr>
            <p:cNvPr id="39953" name="Rectangle 28"/>
            <p:cNvSpPr/>
            <p:nvPr/>
          </p:nvSpPr>
          <p:spPr>
            <a:xfrm>
              <a:off x="3856" y="3930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64</a:t>
              </a: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位有符号乘加指令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54" name="Rectangle 29"/>
            <p:cNvSpPr/>
            <p:nvPr/>
          </p:nvSpPr>
          <p:spPr>
            <a:xfrm>
              <a:off x="3024" y="3930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SMLAL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55" name="Rectangle 30"/>
            <p:cNvSpPr/>
            <p:nvPr/>
          </p:nvSpPr>
          <p:spPr>
            <a:xfrm>
              <a:off x="2400" y="3930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111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56" name="Rectangle 31"/>
            <p:cNvSpPr/>
            <p:nvPr/>
          </p:nvSpPr>
          <p:spPr>
            <a:xfrm>
              <a:off x="3856" y="3739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64</a:t>
              </a: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位有符号乘法指令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57" name="Rectangle 32"/>
            <p:cNvSpPr/>
            <p:nvPr/>
          </p:nvSpPr>
          <p:spPr>
            <a:xfrm>
              <a:off x="3024" y="3739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SMULL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58" name="Rectangle 33"/>
            <p:cNvSpPr/>
            <p:nvPr/>
          </p:nvSpPr>
          <p:spPr>
            <a:xfrm>
              <a:off x="2400" y="3739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110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59" name="Rectangle 34"/>
            <p:cNvSpPr/>
            <p:nvPr/>
          </p:nvSpPr>
          <p:spPr>
            <a:xfrm>
              <a:off x="3856" y="3548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64</a:t>
              </a: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位无符号乘加指令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0" name="Rectangle 35"/>
            <p:cNvSpPr/>
            <p:nvPr/>
          </p:nvSpPr>
          <p:spPr>
            <a:xfrm>
              <a:off x="3024" y="3548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UMLAL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1" name="Rectangle 36"/>
            <p:cNvSpPr/>
            <p:nvPr/>
          </p:nvSpPr>
          <p:spPr>
            <a:xfrm>
              <a:off x="2400" y="3548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101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2" name="Rectangle 37"/>
            <p:cNvSpPr/>
            <p:nvPr/>
          </p:nvSpPr>
          <p:spPr>
            <a:xfrm>
              <a:off x="3856" y="3357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64</a:t>
              </a: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位无符号乘法指令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3" name="Rectangle 38"/>
            <p:cNvSpPr/>
            <p:nvPr/>
          </p:nvSpPr>
          <p:spPr>
            <a:xfrm>
              <a:off x="3024" y="3357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UMULL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4" name="Rectangle 39"/>
            <p:cNvSpPr/>
            <p:nvPr/>
          </p:nvSpPr>
          <p:spPr>
            <a:xfrm>
              <a:off x="2400" y="3357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100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5" name="Rectangle 40"/>
            <p:cNvSpPr/>
            <p:nvPr/>
          </p:nvSpPr>
          <p:spPr>
            <a:xfrm>
              <a:off x="3856" y="3166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32</a:t>
              </a: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位乘加指令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6" name="Rectangle 41"/>
            <p:cNvSpPr/>
            <p:nvPr/>
          </p:nvSpPr>
          <p:spPr>
            <a:xfrm>
              <a:off x="3024" y="3166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MLA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7" name="Rectangle 42"/>
            <p:cNvSpPr/>
            <p:nvPr/>
          </p:nvSpPr>
          <p:spPr>
            <a:xfrm>
              <a:off x="2400" y="3166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001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8" name="Rectangle 43"/>
            <p:cNvSpPr/>
            <p:nvPr/>
          </p:nvSpPr>
          <p:spPr>
            <a:xfrm>
              <a:off x="3856" y="2975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32</a:t>
              </a: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位乘法指令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69" name="Rectangle 44"/>
            <p:cNvSpPr/>
            <p:nvPr/>
          </p:nvSpPr>
          <p:spPr>
            <a:xfrm>
              <a:off x="3024" y="2975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MUL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70" name="Rectangle 45"/>
            <p:cNvSpPr/>
            <p:nvPr/>
          </p:nvSpPr>
          <p:spPr>
            <a:xfrm>
              <a:off x="2400" y="2975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000</a:t>
              </a:r>
              <a:endParaRPr lang="en-US" altLang="zh-CN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71" name="Rectangle 46"/>
            <p:cNvSpPr/>
            <p:nvPr/>
          </p:nvSpPr>
          <p:spPr>
            <a:xfrm>
              <a:off x="3856" y="2784"/>
              <a:ext cx="12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说明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72" name="Rectangle 47"/>
            <p:cNvSpPr/>
            <p:nvPr/>
          </p:nvSpPr>
          <p:spPr>
            <a:xfrm>
              <a:off x="3024" y="2784"/>
              <a:ext cx="832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指令助记符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73" name="Rectangle 48"/>
            <p:cNvSpPr/>
            <p:nvPr/>
          </p:nvSpPr>
          <p:spPr>
            <a:xfrm>
              <a:off x="2400" y="2784"/>
              <a:ext cx="624" cy="191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sz="1400" dirty="0">
                  <a:latin typeface="Arial" panose="020B0604020202020204" pitchFamily="34" charset="0"/>
                  <a:ea typeface="隶书" panose="02010509060101010101" pitchFamily="49" charset="-122"/>
                </a:rPr>
                <a:t>操作码</a:t>
              </a:r>
              <a:endParaRPr lang="zh-CN" altLang="en-US" sz="1400" dirty="0">
                <a:latin typeface="Arial" panose="020B060402020202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9974" name="Line 49"/>
            <p:cNvSpPr/>
            <p:nvPr/>
          </p:nvSpPr>
          <p:spPr>
            <a:xfrm>
              <a:off x="2400" y="2784"/>
              <a:ext cx="26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5" name="Line 50"/>
            <p:cNvSpPr/>
            <p:nvPr/>
          </p:nvSpPr>
          <p:spPr>
            <a:xfrm>
              <a:off x="2400" y="2975"/>
              <a:ext cx="26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6" name="Line 51"/>
            <p:cNvSpPr/>
            <p:nvPr/>
          </p:nvSpPr>
          <p:spPr>
            <a:xfrm>
              <a:off x="2400" y="3166"/>
              <a:ext cx="26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7" name="Line 52"/>
            <p:cNvSpPr/>
            <p:nvPr/>
          </p:nvSpPr>
          <p:spPr>
            <a:xfrm>
              <a:off x="2400" y="3357"/>
              <a:ext cx="26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8" name="Line 53"/>
            <p:cNvSpPr/>
            <p:nvPr/>
          </p:nvSpPr>
          <p:spPr>
            <a:xfrm>
              <a:off x="2400" y="3548"/>
              <a:ext cx="26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9" name="Line 54"/>
            <p:cNvSpPr/>
            <p:nvPr/>
          </p:nvSpPr>
          <p:spPr>
            <a:xfrm>
              <a:off x="2400" y="3739"/>
              <a:ext cx="26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0" name="Line 55"/>
            <p:cNvSpPr/>
            <p:nvPr/>
          </p:nvSpPr>
          <p:spPr>
            <a:xfrm>
              <a:off x="2400" y="3930"/>
              <a:ext cx="26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1" name="Line 56"/>
            <p:cNvSpPr/>
            <p:nvPr/>
          </p:nvSpPr>
          <p:spPr>
            <a:xfrm>
              <a:off x="2400" y="4121"/>
              <a:ext cx="26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2" name="Line 57"/>
            <p:cNvSpPr/>
            <p:nvPr/>
          </p:nvSpPr>
          <p:spPr>
            <a:xfrm>
              <a:off x="2400" y="2784"/>
              <a:ext cx="0" cy="133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3" name="Line 58"/>
            <p:cNvSpPr/>
            <p:nvPr/>
          </p:nvSpPr>
          <p:spPr>
            <a:xfrm>
              <a:off x="3024" y="2784"/>
              <a:ext cx="0" cy="13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4" name="Line 59"/>
            <p:cNvSpPr/>
            <p:nvPr/>
          </p:nvSpPr>
          <p:spPr>
            <a:xfrm>
              <a:off x="3856" y="2784"/>
              <a:ext cx="0" cy="13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5" name="Line 60"/>
            <p:cNvSpPr/>
            <p:nvPr/>
          </p:nvSpPr>
          <p:spPr>
            <a:xfrm>
              <a:off x="5088" y="2784"/>
              <a:ext cx="0" cy="1337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6" name="Text Box 61"/>
            <p:cNvSpPr txBox="1"/>
            <p:nvPr/>
          </p:nvSpPr>
          <p:spPr>
            <a:xfrm>
              <a:off x="2736" y="2364"/>
              <a:ext cx="2016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63" name="圆角矩形 62"/>
          <p:cNvSpPr/>
          <p:nvPr/>
        </p:nvSpPr>
        <p:spPr>
          <a:xfrm>
            <a:off x="1928813" y="1355408"/>
            <a:ext cx="928687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500813" y="1355408"/>
            <a:ext cx="928687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68" name="Line 26"/>
          <p:cNvSpPr/>
          <p:nvPr/>
        </p:nvSpPr>
        <p:spPr>
          <a:xfrm flipH="1" flipV="1">
            <a:off x="7858125" y="1641158"/>
            <a:ext cx="0" cy="28575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AutoShape 7">
            <a:hlinkClick r:id="" action="ppaction://noaction"/>
          </p:cNvPr>
          <p:cNvSpPr/>
          <p:nvPr/>
        </p:nvSpPr>
        <p:spPr>
          <a:xfrm>
            <a:off x="8280400" y="0"/>
            <a:ext cx="863600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7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7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7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7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7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5564" grpId="0" bldLvl="0" animBg="1"/>
      <p:bldP spid="1175565" grpId="0" bldLvl="0" animBg="1"/>
      <p:bldP spid="1175566" grpId="0" bldLvl="0" animBg="1"/>
      <p:bldP spid="1175567" grpId="0" bldLvl="0" animBg="1"/>
      <p:bldP spid="63" grpId="0" bldLvl="0" animBg="1"/>
      <p:bldP spid="67" grpId="0" bldLvl="0" animBg="1"/>
      <p:bldP spid="54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214313" y="70803"/>
            <a:ext cx="8805862" cy="642937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solidFill>
                  <a:srgbClr val="0000CC"/>
                </a:solidFill>
              </a:rPr>
              <a:t>80x86</a:t>
            </a:r>
            <a:r>
              <a:rPr lang="zh-CN" altLang="en-US" sz="3200" b="1" dirty="0">
                <a:solidFill>
                  <a:srgbClr val="0000CC"/>
                </a:solidFill>
              </a:rPr>
              <a:t>机器指令编码格式（</a:t>
            </a:r>
            <a:r>
              <a:rPr lang="en-US" altLang="zh-CN" sz="3200" b="1" dirty="0">
                <a:solidFill>
                  <a:srgbClr val="0000CC"/>
                </a:solidFill>
              </a:rPr>
              <a:t>CISC</a:t>
            </a:r>
            <a:r>
              <a:rPr lang="zh-CN" altLang="en-US" sz="3200" b="1" dirty="0">
                <a:solidFill>
                  <a:srgbClr val="0000CC"/>
                </a:solidFill>
              </a:rPr>
              <a:t>）</a:t>
            </a:r>
            <a:endParaRPr lang="zh-CN" altLang="en-US" sz="3200" b="1" dirty="0">
              <a:solidFill>
                <a:srgbClr val="0000CC"/>
              </a:solidFill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0" y="1000125"/>
            <a:ext cx="9144000" cy="514350"/>
            <a:chOff x="435" y="1163"/>
            <a:chExt cx="4932" cy="324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" y="1166"/>
              <a:ext cx="836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opcode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30" y="1163"/>
              <a:ext cx="546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mod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976" y="1167"/>
              <a:ext cx="765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reg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740" y="1167"/>
              <a:ext cx="508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r/m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402" y="1171"/>
              <a:ext cx="836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disp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4404" y="1167"/>
              <a:ext cx="963" cy="3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Data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0" y="1600200"/>
            <a:ext cx="914400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操作码                       寄存器</a:t>
            </a:r>
            <a:r>
              <a:rPr kumimoji="0" lang="zh-CN" altLang="en-US" b="1" kern="1200" cap="none" spc="0" normalizeH="0" baseline="0" noProof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（可选）          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位移量</a:t>
            </a:r>
            <a:r>
              <a:rPr kumimoji="0" lang="zh-CN" altLang="en-US" b="1" kern="1200" cap="none" spc="0" normalizeH="0" baseline="0" noProof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（可选）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立即数</a:t>
            </a:r>
            <a:r>
              <a:rPr kumimoji="0" lang="zh-CN" altLang="en-US" b="1" kern="1200" cap="none" spc="0" normalizeH="0" baseline="0" noProof="0" dirty="0">
                <a:solidFill>
                  <a:srgbClr val="FFC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（可选）</a:t>
            </a:r>
            <a:endParaRPr kumimoji="0" lang="zh-CN" altLang="en-US" b="1" kern="1200" cap="none" spc="0" normalizeH="0" baseline="0" noProof="0" dirty="0">
              <a:solidFill>
                <a:srgbClr val="FFC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0" y="2171700"/>
            <a:ext cx="9144000" cy="820738"/>
            <a:chOff x="669" y="1468"/>
            <a:chExt cx="5009" cy="517"/>
          </a:xfrm>
        </p:grpSpPr>
        <p:sp>
          <p:nvSpPr>
            <p:cNvPr id="16" name="Rectangle 5"/>
            <p:cNvSpPr>
              <a:spLocks noChangeArrowheads="1"/>
            </p:cNvSpPr>
            <p:nvPr/>
          </p:nvSpPr>
          <p:spPr bwMode="auto">
            <a:xfrm>
              <a:off x="669" y="1468"/>
              <a:ext cx="836" cy="5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操作码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1502" y="1473"/>
              <a:ext cx="836" cy="5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寻址方式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2339" y="1473"/>
              <a:ext cx="837" cy="5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位移量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立即数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3172" y="1469"/>
              <a:ext cx="837" cy="5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位移量</a:t>
              </a:r>
              <a:r>
                <a:rPr kumimoji="0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/</a:t>
              </a:r>
              <a:endPara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立即数</a:t>
              </a: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009" y="1469"/>
              <a:ext cx="836" cy="5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立即数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842" y="1474"/>
              <a:ext cx="836" cy="51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立即数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285750" y="2957513"/>
            <a:ext cx="8858250" cy="400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       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 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  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字节</a:t>
            </a:r>
            <a:endParaRPr kumimoji="0" lang="zh-CN" altLang="en-US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Picture 12" descr="b42"/>
          <p:cNvPicPr>
            <a:picLocks noGrp="1" noChangeAspect="1"/>
          </p:cNvPicPr>
          <p:nvPr>
            <p:ph sz="half" idx="1"/>
          </p:nvPr>
        </p:nvPicPr>
        <p:blipFill>
          <a:blip r:embed="rId1">
            <a:lum bright="6000" contrast="12000"/>
          </a:blip>
          <a:srcRect/>
          <a:stretch>
            <a:fillRect/>
          </a:stretch>
        </p:blipFill>
        <p:spPr>
          <a:xfrm>
            <a:off x="0" y="3500438"/>
            <a:ext cx="9144000" cy="3357562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22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214313" y="51753"/>
            <a:ext cx="8805862" cy="490537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</a:rPr>
              <a:t>逻辑运算指令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82978" name="Group 34"/>
          <p:cNvGraphicFramePr>
            <a:graphicFrameLocks noGrp="1"/>
          </p:cNvGraphicFramePr>
          <p:nvPr/>
        </p:nvGraphicFramePr>
        <p:xfrm>
          <a:off x="147955" y="860743"/>
          <a:ext cx="8839200" cy="1981200"/>
        </p:xfrm>
        <a:graphic>
          <a:graphicData uri="http://schemas.openxmlformats.org/drawingml/2006/table">
            <a:tbl>
              <a:tblPr/>
              <a:tblGrid>
                <a:gridCol w="4191000"/>
                <a:gridCol w="1752600"/>
                <a:gridCol w="2895600"/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 Rn,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逻辑与操作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 &amp;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ORR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 Rn,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逻辑或操作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 |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EOR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{cond}{S}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 Rn,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逻辑异或操作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 ^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BIC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}{S}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 Rn, operand2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位清除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Rd←Rn &amp; (~operand2)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1412" name="Text Box 36"/>
          <p:cNvSpPr txBox="1"/>
          <p:nvPr/>
        </p:nvSpPr>
        <p:spPr>
          <a:xfrm>
            <a:off x="533400" y="2935288"/>
            <a:ext cx="4269740" cy="3835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可影响标志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，不影响标志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1414" name="Rectangle 38"/>
          <p:cNvSpPr/>
          <p:nvPr/>
        </p:nvSpPr>
        <p:spPr>
          <a:xfrm>
            <a:off x="528955" y="3621723"/>
            <a:ext cx="7848600" cy="2225675"/>
          </a:xfrm>
          <a:prstGeom prst="rect">
            <a:avLst/>
          </a:prstGeom>
          <a:solidFill>
            <a:schemeClr val="bg2">
              <a:lumMod val="20000"/>
              <a:lumOff val="80000"/>
              <a:alpha val="5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ANDS	 R0,R0,#0x01</a:t>
            </a:r>
            <a:r>
              <a:rPr lang="en-US" altLang="zh-CN" sz="1800" b="1" dirty="0">
                <a:latin typeface="Comic Sans MS" panose="030F0702030302020204" pitchFamily="66" charset="0"/>
              </a:rPr>
              <a:t>		;</a:t>
            </a:r>
            <a:r>
              <a:rPr lang="zh-CN" altLang="en-US" sz="1800" b="1" dirty="0">
                <a:latin typeface="Comic Sans MS" panose="030F0702030302020204" pitchFamily="66" charset="0"/>
              </a:rPr>
              <a:t>取</a:t>
            </a:r>
            <a:r>
              <a:rPr lang="en-US" altLang="zh-CN" sz="1800" b="1" dirty="0">
                <a:latin typeface="Comic Sans MS" panose="030F0702030302020204" pitchFamily="66" charset="0"/>
              </a:rPr>
              <a:t>R0</a:t>
            </a:r>
            <a:r>
              <a:rPr lang="zh-CN" altLang="en-US" sz="1800" b="1" dirty="0">
                <a:latin typeface="Comic Sans MS" panose="030F0702030302020204" pitchFamily="66" charset="0"/>
              </a:rPr>
              <a:t>的最低位数据，并影响标志位 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ORR	 R0,R0,#0x0F</a:t>
            </a:r>
            <a:r>
              <a:rPr lang="en-US" altLang="zh-CN" sz="1800" b="1" dirty="0">
                <a:latin typeface="Comic Sans MS" panose="030F0702030302020204" pitchFamily="66" charset="0"/>
              </a:rPr>
              <a:t>		;</a:t>
            </a:r>
            <a:r>
              <a:rPr lang="zh-CN" altLang="en-US" sz="1800" b="1" dirty="0">
                <a:latin typeface="Comic Sans MS" panose="030F0702030302020204" pitchFamily="66" charset="0"/>
              </a:rPr>
              <a:t>将</a:t>
            </a:r>
            <a:r>
              <a:rPr lang="en-US" altLang="zh-CN" sz="1800" b="1" dirty="0">
                <a:latin typeface="Comic Sans MS" panose="030F0702030302020204" pitchFamily="66" charset="0"/>
              </a:rPr>
              <a:t>R0</a:t>
            </a:r>
            <a:r>
              <a:rPr lang="zh-CN" altLang="en-US" sz="1800" b="1" dirty="0">
                <a:latin typeface="Comic Sans MS" panose="030F0702030302020204" pitchFamily="66" charset="0"/>
              </a:rPr>
              <a:t>的低</a:t>
            </a:r>
            <a:r>
              <a:rPr lang="en-US" altLang="zh-CN" sz="1800" b="1" dirty="0">
                <a:latin typeface="Comic Sans MS" panose="030F0702030302020204" pitchFamily="66" charset="0"/>
              </a:rPr>
              <a:t>4</a:t>
            </a:r>
            <a:r>
              <a:rPr lang="zh-CN" altLang="en-US" sz="1800" b="1" dirty="0">
                <a:latin typeface="Comic Sans MS" panose="030F0702030302020204" pitchFamily="66" charset="0"/>
              </a:rPr>
              <a:t>位置</a:t>
            </a:r>
            <a:r>
              <a:rPr lang="en-US" altLang="zh-CN" sz="1800" b="1" dirty="0">
                <a:latin typeface="Comic Sans MS" panose="030F0702030302020204" pitchFamily="66" charset="0"/>
              </a:rPr>
              <a:t>1 </a:t>
            </a:r>
            <a:r>
              <a:rPr lang="zh-CN" altLang="en-US" sz="1800" b="1" dirty="0">
                <a:latin typeface="Comic Sans MS" panose="030F0702030302020204" pitchFamily="66" charset="0"/>
              </a:rPr>
              <a:t>，其它位不变</a:t>
            </a:r>
            <a:r>
              <a:rPr lang="en-US" altLang="zh-CN" sz="1800" b="1" dirty="0">
                <a:latin typeface="Comic Sans MS" panose="030F0702030302020204" pitchFamily="66" charset="0"/>
              </a:rPr>
              <a:t> 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EOR	 R1,R1,#0x0F	</a:t>
            </a:r>
            <a:r>
              <a:rPr lang="en-US" altLang="zh-CN" sz="1800" b="1" dirty="0">
                <a:latin typeface="Comic Sans MS" panose="030F0702030302020204" pitchFamily="66" charset="0"/>
              </a:rPr>
              <a:t>	;</a:t>
            </a:r>
            <a:r>
              <a:rPr lang="zh-CN" altLang="en-US" sz="1800" b="1" dirty="0">
                <a:latin typeface="Comic Sans MS" panose="030F0702030302020204" pitchFamily="66" charset="0"/>
              </a:rPr>
              <a:t>将</a:t>
            </a:r>
            <a:r>
              <a:rPr lang="en-US" altLang="zh-CN" sz="1800" b="1" dirty="0">
                <a:latin typeface="Comic Sans MS" panose="030F0702030302020204" pitchFamily="66" charset="0"/>
              </a:rPr>
              <a:t>R1</a:t>
            </a:r>
            <a:r>
              <a:rPr lang="zh-CN" altLang="en-US" sz="1800" b="1" dirty="0">
                <a:latin typeface="Comic Sans MS" panose="030F0702030302020204" pitchFamily="66" charset="0"/>
              </a:rPr>
              <a:t>的低</a:t>
            </a:r>
            <a:r>
              <a:rPr lang="en-US" altLang="zh-CN" sz="1800" b="1" dirty="0">
                <a:latin typeface="Comic Sans MS" panose="030F0702030302020204" pitchFamily="66" charset="0"/>
              </a:rPr>
              <a:t>4</a:t>
            </a:r>
            <a:r>
              <a:rPr lang="zh-CN" altLang="en-US" sz="1800" b="1" dirty="0">
                <a:latin typeface="Comic Sans MS" panose="030F0702030302020204" pitchFamily="66" charset="0"/>
              </a:rPr>
              <a:t>位取反，其它位不变 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BIC </a:t>
            </a:r>
            <a:r>
              <a:rPr lang="en-US" altLang="zh-CN" sz="1800" b="1" dirty="0">
                <a:latin typeface="Comic Sans MS" panose="030F0702030302020204" pitchFamily="66" charset="0"/>
              </a:rPr>
              <a:t>    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R1,R1,#0x0F</a:t>
            </a:r>
            <a:r>
              <a:rPr lang="en-US" altLang="zh-CN" sz="1800" b="1" dirty="0">
                <a:latin typeface="Comic Sans MS" panose="030F0702030302020204" pitchFamily="66" charset="0"/>
              </a:rPr>
              <a:t>		;</a:t>
            </a:r>
            <a:r>
              <a:rPr lang="zh-CN" altLang="en-US" sz="1800" b="1" dirty="0">
                <a:latin typeface="Comic Sans MS" panose="030F0702030302020204" pitchFamily="66" charset="0"/>
              </a:rPr>
              <a:t>将</a:t>
            </a:r>
            <a:r>
              <a:rPr lang="en-US" altLang="zh-CN" sz="1800" b="1" dirty="0">
                <a:latin typeface="Comic Sans MS" panose="030F0702030302020204" pitchFamily="66" charset="0"/>
              </a:rPr>
              <a:t>R1</a:t>
            </a:r>
            <a:r>
              <a:rPr lang="zh-CN" altLang="en-US" sz="1800" b="1" dirty="0">
                <a:latin typeface="Comic Sans MS" panose="030F0702030302020204" pitchFamily="66" charset="0"/>
              </a:rPr>
              <a:t>的低</a:t>
            </a:r>
            <a:r>
              <a:rPr lang="en-US" altLang="zh-CN" sz="1800" b="1" dirty="0">
                <a:latin typeface="Comic Sans MS" panose="030F0702030302020204" pitchFamily="66" charset="0"/>
              </a:rPr>
              <a:t>4</a:t>
            </a:r>
            <a:r>
              <a:rPr lang="zh-CN" altLang="en-US" sz="1800" b="1" dirty="0">
                <a:latin typeface="Comic Sans MS" panose="030F0702030302020204" pitchFamily="66" charset="0"/>
              </a:rPr>
              <a:t>位清零，其它位不变 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endParaRPr lang="en-US" altLang="zh-CN" sz="1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ANDEQ  R2,R1,R3</a:t>
            </a:r>
            <a:r>
              <a:rPr lang="en-US" altLang="zh-CN" sz="1800" b="1" dirty="0">
                <a:latin typeface="Comic Sans MS" panose="030F0702030302020204" pitchFamily="66" charset="0"/>
              </a:rPr>
              <a:t>		;</a:t>
            </a:r>
            <a:r>
              <a:rPr lang="zh-CN" altLang="en-US" sz="1800" b="1" dirty="0">
                <a:latin typeface="Comic Sans MS" panose="030F0702030302020204" pitchFamily="66" charset="0"/>
              </a:rPr>
              <a:t>若</a:t>
            </a:r>
            <a:r>
              <a:rPr lang="en-US" altLang="zh-CN" sz="1800" b="1" dirty="0">
                <a:latin typeface="Comic Sans MS" panose="030F0702030302020204" pitchFamily="66" charset="0"/>
              </a:rPr>
              <a:t>Z＝1，</a:t>
            </a:r>
            <a:r>
              <a:rPr lang="zh-CN" altLang="en-US" sz="1800" b="1" dirty="0">
                <a:latin typeface="Comic Sans MS" panose="030F0702030302020204" pitchFamily="66" charset="0"/>
              </a:rPr>
              <a:t>则</a:t>
            </a:r>
            <a:r>
              <a:rPr lang="en-US" altLang="zh-CN" sz="1800" b="1" dirty="0">
                <a:latin typeface="Comic Sans MS" panose="030F0702030302020204" pitchFamily="66" charset="0"/>
              </a:rPr>
              <a:t>R2=R1&amp;R3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lnSpc>
                <a:spcPct val="110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BIC	 R1,R2,R3</a:t>
            </a:r>
            <a:r>
              <a:rPr lang="en-US" altLang="zh-CN" sz="1800" b="1" dirty="0">
                <a:latin typeface="Comic Sans MS" panose="030F0702030302020204" pitchFamily="66" charset="0"/>
              </a:rPr>
              <a:t>		;</a:t>
            </a:r>
            <a:r>
              <a:rPr lang="zh-CN" altLang="en-US" sz="1800" b="1" dirty="0">
                <a:latin typeface="Comic Sans MS" panose="030F0702030302020204" pitchFamily="66" charset="0"/>
              </a:rPr>
              <a:t>将</a:t>
            </a:r>
            <a:r>
              <a:rPr lang="en-US" altLang="zh-CN" sz="1800" b="1" dirty="0">
                <a:latin typeface="Comic Sans MS" panose="030F0702030302020204" pitchFamily="66" charset="0"/>
              </a:rPr>
              <a:t>R3</a:t>
            </a:r>
            <a:r>
              <a:rPr lang="zh-CN" altLang="en-US" sz="1800" b="1" dirty="0">
                <a:latin typeface="Comic Sans MS" panose="030F0702030302020204" pitchFamily="66" charset="0"/>
              </a:rPr>
              <a:t>的反码和</a:t>
            </a:r>
            <a:r>
              <a:rPr lang="en-US" altLang="zh-CN" sz="1800" b="1" dirty="0">
                <a:latin typeface="Comic Sans MS" panose="030F0702030302020204" pitchFamily="66" charset="0"/>
              </a:rPr>
              <a:t>R2</a:t>
            </a:r>
            <a:r>
              <a:rPr lang="zh-CN" altLang="en-US" sz="1800" b="1" dirty="0">
                <a:latin typeface="Comic Sans MS" panose="030F0702030302020204" pitchFamily="66" charset="0"/>
              </a:rPr>
              <a:t>相逻辑“与”</a:t>
            </a:r>
            <a:r>
              <a:rPr lang="en-US" altLang="zh-CN" sz="1800" b="1" dirty="0">
                <a:latin typeface="Comic Sans MS" panose="030F0702030302020204" pitchFamily="66" charset="0"/>
              </a:rPr>
              <a:t>	</a:t>
            </a:r>
            <a:endParaRPr lang="en-US" altLang="zh-CN" sz="1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14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1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1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1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1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1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12" grpId="0"/>
      <p:bldP spid="101414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214313" y="-26987"/>
            <a:ext cx="8750300" cy="76676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200" b="1" dirty="0">
                <a:solidFill>
                  <a:srgbClr val="FFFF00"/>
                </a:solidFill>
              </a:rPr>
              <a:t>比较指令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84006" name="Group 38"/>
          <p:cNvGraphicFramePr>
            <a:graphicFrameLocks noGrp="1"/>
          </p:cNvGraphicFramePr>
          <p:nvPr/>
        </p:nvGraphicFramePr>
        <p:xfrm>
          <a:off x="285750" y="732790"/>
          <a:ext cx="8539163" cy="1981200"/>
        </p:xfrm>
        <a:graphic>
          <a:graphicData uri="http://schemas.openxmlformats.org/drawingml/2006/table">
            <a:tbl>
              <a:tblPr/>
              <a:tblGrid>
                <a:gridCol w="3286125"/>
                <a:gridCol w="2143125"/>
                <a:gridCol w="3109913"/>
              </a:tblGrid>
              <a:tr h="282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CMP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Rn,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比较指令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标志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←Rn-operand2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CMN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Rn,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负数比较指令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标志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←Rn+operand2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TST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Rn, operand2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位测试指令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标志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←Rn &amp;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254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TEQ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Rn, operand2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相等测试指令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标志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←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^ operand2</a:t>
                      </a:r>
                      <a:endParaRPr kumimoji="1" lang="en-US" altLang="zh-CN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1949" name="Text Box 35"/>
          <p:cNvSpPr txBox="1"/>
          <p:nvPr/>
        </p:nvSpPr>
        <p:spPr>
          <a:xfrm>
            <a:off x="285750" y="2713673"/>
            <a:ext cx="8501063" cy="39878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不需要使用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后缀，会影响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N/Z/C/V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标志位；不保存运算结果</a:t>
            </a:r>
            <a:r>
              <a:rPr lang="en-US" altLang="zh-CN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1951" name="Rectangle 39"/>
          <p:cNvSpPr/>
          <p:nvPr/>
        </p:nvSpPr>
        <p:spPr>
          <a:xfrm>
            <a:off x="357188" y="3248660"/>
            <a:ext cx="8607425" cy="3394075"/>
          </a:xfrm>
          <a:prstGeom prst="rect">
            <a:avLst/>
          </a:prstGeom>
          <a:noFill/>
          <a:ln w="12700" cmpd="sng">
            <a:solidFill>
              <a:srgbClr val="00B050"/>
            </a:solidFill>
            <a:prstDash val="dashDot"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CMP	    R1,#10 </a:t>
            </a:r>
            <a:r>
              <a:rPr lang="en-US" altLang="zh-CN" sz="1800" b="1" dirty="0">
                <a:latin typeface="Comic Sans MS" panose="030F0702030302020204" pitchFamily="66" charset="0"/>
              </a:rPr>
              <a:t>	; 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R1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10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比较，并设置相关标志位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ADD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GT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   R1,R2,R3	</a:t>
            </a:r>
            <a:r>
              <a:rPr lang="en-US" altLang="zh-CN" sz="1800" b="1" dirty="0">
                <a:latin typeface="Comic Sans MS" panose="030F0702030302020204" pitchFamily="66" charset="0"/>
              </a:rPr>
              <a:t>;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若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R1&gt;10,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则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R2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R3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相加，并设置相关标志位</a:t>
            </a:r>
            <a:endParaRPr lang="en-US" altLang="zh-CN" sz="1800" b="1" dirty="0">
              <a:solidFill>
                <a:srgbClr val="030303"/>
              </a:solidFill>
              <a:latin typeface="Comic Sans MS" panose="030F0702030302020204" pitchFamily="66" charset="0"/>
            </a:endParaRPr>
          </a:p>
          <a:p>
            <a:pPr>
              <a:buClr>
                <a:srgbClr val="0000FF"/>
              </a:buClr>
            </a:pP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CMN	R0,#1 </a:t>
            </a:r>
            <a:r>
              <a:rPr lang="en-US" altLang="zh-CN" sz="1800" b="1" dirty="0">
                <a:latin typeface="Comic Sans MS" panose="030F0702030302020204" pitchFamily="66" charset="0"/>
              </a:rPr>
              <a:t>		</a:t>
            </a:r>
            <a:r>
              <a:rPr lang="en-US" altLang="zh-CN" sz="1600" b="1" dirty="0">
                <a:latin typeface="Comic Sans MS" panose="030F0702030302020204" pitchFamily="66" charset="0"/>
              </a:rPr>
              <a:t>;</a:t>
            </a:r>
            <a:r>
              <a:rPr lang="zh-CN" altLang="en-US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比较</a:t>
            </a:r>
            <a:r>
              <a:rPr lang="en-US" altLang="zh-CN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R0</a:t>
            </a:r>
            <a:r>
              <a:rPr lang="zh-CN" altLang="en-US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-1</a:t>
            </a:r>
            <a:r>
              <a:rPr lang="zh-CN" altLang="en-US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，设置</a:t>
            </a:r>
            <a:r>
              <a:rPr lang="en-US" altLang="zh-CN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Z</a:t>
            </a:r>
            <a:r>
              <a:rPr lang="zh-CN" altLang="en-US" sz="1600" b="1" dirty="0">
                <a:solidFill>
                  <a:srgbClr val="030303"/>
                </a:solidFill>
                <a:latin typeface="Comic Sans MS" panose="030F0702030302020204" pitchFamily="66" charset="0"/>
              </a:rPr>
              <a:t>标志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TST	R1,#0x01</a:t>
            </a:r>
            <a:r>
              <a:rPr lang="en-US" altLang="zh-CN" sz="1800" b="1" dirty="0">
                <a:latin typeface="Comic Sans MS" panose="030F0702030302020204" pitchFamily="66" charset="0"/>
              </a:rPr>
              <a:t>	;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判断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R1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的第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位是否为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0</a:t>
            </a:r>
            <a:r>
              <a:rPr lang="en-US" altLang="zh-CN" sz="1800" b="1" dirty="0">
                <a:latin typeface="Comic Sans MS" panose="030F0702030302020204" pitchFamily="66" charset="0"/>
              </a:rPr>
              <a:t> </a:t>
            </a:r>
            <a:endParaRPr lang="en-US" altLang="zh-CN" sz="1800" b="1" dirty="0">
              <a:latin typeface="Comic Sans MS" panose="030F0702030302020204" pitchFamily="66" charset="0"/>
            </a:endParaRPr>
          </a:p>
          <a:p>
            <a:pPr>
              <a:spcBef>
                <a:spcPts val="1800"/>
              </a:spcBef>
              <a:buClr>
                <a:srgbClr val="0000FF"/>
              </a:buClr>
            </a:pPr>
            <a:endParaRPr lang="en-US" altLang="zh-CN" sz="1800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TEQ	R0,R1</a:t>
            </a:r>
            <a:r>
              <a:rPr lang="en-US" altLang="zh-CN" sz="1800" b="1" dirty="0">
                <a:latin typeface="Comic Sans MS" panose="030F0702030302020204" pitchFamily="66" charset="0"/>
              </a:rPr>
              <a:t>		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;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比较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R0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与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R1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是否相等 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(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相等则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Z=1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，不影响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V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位和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C</a:t>
            </a:r>
            <a:r>
              <a:rPr lang="zh-CN" altLang="en-US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位</a:t>
            </a:r>
            <a:r>
              <a:rPr lang="en-US" altLang="zh-CN" sz="1800" b="1" dirty="0">
                <a:solidFill>
                  <a:srgbClr val="030303"/>
                </a:solidFill>
                <a:latin typeface="Comic Sans MS" panose="030F0702030302020204" pitchFamily="66" charset="0"/>
              </a:rPr>
              <a:t>)</a:t>
            </a:r>
            <a:endParaRPr lang="en-US" altLang="zh-CN" sz="1800" b="1" dirty="0">
              <a:solidFill>
                <a:srgbClr val="030303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  <p:sp>
        <p:nvSpPr>
          <p:cNvPr id="81952" name="矩形 6"/>
          <p:cNvSpPr/>
          <p:nvPr/>
        </p:nvSpPr>
        <p:spPr>
          <a:xfrm>
            <a:off x="611188" y="5130165"/>
            <a:ext cx="8208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TST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指令的下一条指令常与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条件码配合使用：当测试位为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时，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有效（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Z=1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），否则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有效（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Z=0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）；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9750" y="6042660"/>
            <a:ext cx="8208963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      TEQ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指令的下一条指令常与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条件码配合使用：当两个数据相等时，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EQ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有效（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Z=1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），否则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NE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有效（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Z=0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）；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9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19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9" grpId="0"/>
      <p:bldP spid="81951" grpId="0" animBg="1" build="p"/>
      <p:bldP spid="81952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2182495" y="677545"/>
            <a:ext cx="4779645" cy="1548130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4400" dirty="0">
                <a:solidFill>
                  <a:srgbClr val="0000CC"/>
                </a:solidFill>
                <a:sym typeface="+mn-ea"/>
              </a:rPr>
              <a:t>转 移 指 令</a:t>
            </a:r>
            <a:br>
              <a:rPr lang="zh-CN" altLang="en-US" sz="5400" dirty="0">
                <a:solidFill>
                  <a:srgbClr val="0000CC"/>
                </a:solidFill>
                <a:sym typeface="+mn-ea"/>
              </a:rPr>
            </a:br>
            <a:r>
              <a:rPr lang="zh-CN" altLang="en-US" sz="2800" dirty="0">
                <a:solidFill>
                  <a:srgbClr val="0000CC"/>
                </a:solidFill>
                <a:sym typeface="+mn-ea"/>
              </a:rPr>
              <a:t>（</a:t>
            </a:r>
            <a:r>
              <a:rPr lang="zh-CN" altLang="en-US" sz="2800" b="1" dirty="0">
                <a:solidFill>
                  <a:srgbClr val="0000CC"/>
                </a:solidFill>
              </a:rPr>
              <a:t>分 支 指 令）</a:t>
            </a:r>
            <a:endParaRPr lang="zh-CN" altLang="en-US" sz="28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/>
          </p:cNvSpPr>
          <p:nvPr>
            <p:ph type="title"/>
          </p:nvPr>
        </p:nvSpPr>
        <p:spPr>
          <a:xfrm>
            <a:off x="323850" y="-26987"/>
            <a:ext cx="8696325" cy="836612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  <a:sym typeface="+mn-ea"/>
              </a:rPr>
              <a:t>转 移 指 令</a:t>
            </a:r>
            <a:endParaRPr lang="zh-CN" altLang="en-US" sz="3600" b="1" dirty="0">
              <a:solidFill>
                <a:srgbClr val="FFFF00"/>
              </a:solidFill>
              <a:sym typeface="+mn-ea"/>
            </a:endParaRPr>
          </a:p>
        </p:txBody>
      </p:sp>
      <p:sp>
        <p:nvSpPr>
          <p:cNvPr id="1184772" name="Text Box 4"/>
          <p:cNvSpPr txBox="1"/>
          <p:nvPr/>
        </p:nvSpPr>
        <p:spPr>
          <a:xfrm>
            <a:off x="356870" y="784225"/>
            <a:ext cx="8215313" cy="2168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ts val="18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中有两种方式可以实现程序的跳转，一种是直接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向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寄存器赋值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实现跳转，另一种是使用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分支指令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直接跳转。</a:t>
            </a:r>
            <a:endParaRPr lang="en-US" altLang="zh-CN" sz="2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25000"/>
              </a:spcBef>
            </a:pPr>
            <a:r>
              <a:rPr lang="zh-CN" altLang="en-US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以下三种分支指令跳转范围限制在当前指令的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±32M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字节地址内，且由于</a:t>
            </a:r>
            <a:r>
              <a:rPr lang="en-US" altLang="zh-CN" sz="2400" b="1" dirty="0">
                <a:solidFill>
                  <a:srgbClr val="030303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指令为字对齐，因此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最低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位地址固定为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0</a:t>
            </a:r>
            <a:r>
              <a:rPr lang="zh-CN" altLang="en-US" sz="2400" b="1" dirty="0">
                <a:latin typeface="Comic Sans MS" panose="030F0702030302020204" pitchFamily="66" charset="0"/>
                <a:ea typeface="隶书" panose="02010509060101010101" pitchFamily="49" charset="-122"/>
              </a:rPr>
              <a:t>。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3219" name="Group 35"/>
          <p:cNvGraphicFramePr>
            <a:graphicFrameLocks noGrp="1"/>
          </p:cNvGraphicFramePr>
          <p:nvPr/>
        </p:nvGraphicFramePr>
        <p:xfrm>
          <a:off x="250825" y="3258820"/>
          <a:ext cx="8785225" cy="2426208"/>
        </p:xfrm>
        <a:graphic>
          <a:graphicData uri="http://schemas.openxmlformats.org/drawingml/2006/table">
            <a:tbl>
              <a:tblPr/>
              <a:tblGrid>
                <a:gridCol w="2016125"/>
                <a:gridCol w="2663825"/>
                <a:gridCol w="4105275"/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label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分支指令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PC←label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BL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label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带链接的分支指令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LR←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下条指令地址，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PC←label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适用于子程序调用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BX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Rm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带状态切换的分支指令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PC←Rm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根据跳转地址（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Rm</a:t>
                      </a: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）的最低位来切换处理器状态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3221" name="Rectangle 37"/>
          <p:cNvSpPr/>
          <p:nvPr/>
        </p:nvSpPr>
        <p:spPr>
          <a:xfrm>
            <a:off x="401638" y="5885180"/>
            <a:ext cx="7699375" cy="396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omic Sans MS" panose="030F0702030302020204" pitchFamily="66" charset="0"/>
              </a:rPr>
              <a:t>B:Branch    BL: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b="1" dirty="0">
                <a:latin typeface="Comic Sans MS" panose="030F0702030302020204" pitchFamily="66" charset="0"/>
              </a:rPr>
              <a:t>ranch with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lang="en-US" altLang="zh-CN" b="1" dirty="0">
                <a:latin typeface="Comic Sans MS" panose="030F0702030302020204" pitchFamily="66" charset="0"/>
              </a:rPr>
              <a:t>ink    BX: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b="1" dirty="0">
                <a:latin typeface="Comic Sans MS" panose="030F0702030302020204" pitchFamily="66" charset="0"/>
              </a:rPr>
              <a:t>ranch and e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X</a:t>
            </a:r>
            <a:r>
              <a:rPr lang="en-US" altLang="zh-CN" b="1" dirty="0">
                <a:latin typeface="Comic Sans MS" panose="030F0702030302020204" pitchFamily="66" charset="0"/>
              </a:rPr>
              <a:t>change</a:t>
            </a:r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4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84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4772" grpId="0" build="p"/>
      <p:bldP spid="93221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40125" y="2798763"/>
            <a:ext cx="5257800" cy="2286000"/>
            <a:chOff x="1968" y="2592"/>
            <a:chExt cx="3312" cy="1440"/>
          </a:xfrm>
        </p:grpSpPr>
        <p:grpSp>
          <p:nvGrpSpPr>
            <p:cNvPr id="44055" name="Group 3"/>
            <p:cNvGrpSpPr/>
            <p:nvPr/>
          </p:nvGrpSpPr>
          <p:grpSpPr>
            <a:xfrm>
              <a:off x="1968" y="2592"/>
              <a:ext cx="2832" cy="1440"/>
              <a:chOff x="576" y="2592"/>
              <a:chExt cx="2832" cy="1440"/>
            </a:xfrm>
          </p:grpSpPr>
          <p:grpSp>
            <p:nvGrpSpPr>
              <p:cNvPr id="44058" name="Group 4"/>
              <p:cNvGrpSpPr/>
              <p:nvPr/>
            </p:nvGrpSpPr>
            <p:grpSpPr>
              <a:xfrm>
                <a:off x="576" y="2592"/>
                <a:ext cx="1392" cy="1440"/>
                <a:chOff x="576" y="2592"/>
                <a:chExt cx="1392" cy="1440"/>
              </a:xfrm>
            </p:grpSpPr>
            <p:sp>
              <p:nvSpPr>
                <p:cNvPr id="44061" name="Rectangle 5"/>
                <p:cNvSpPr/>
                <p:nvPr/>
              </p:nvSpPr>
              <p:spPr>
                <a:xfrm>
                  <a:off x="1056" y="2592"/>
                  <a:ext cx="912" cy="1440"/>
                </a:xfrm>
                <a:prstGeom prst="rect">
                  <a:avLst/>
                </a:prstGeom>
                <a:solidFill>
                  <a:srgbClr val="CCECFF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 b="1" dirty="0"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44062" name="Rectangle 6"/>
                <p:cNvSpPr/>
                <p:nvPr/>
              </p:nvSpPr>
              <p:spPr>
                <a:xfrm>
                  <a:off x="1056" y="2832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BL  Label</a:t>
                  </a:r>
                  <a:endPara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3" name="Rectangle 7"/>
                <p:cNvSpPr/>
                <p:nvPr/>
              </p:nvSpPr>
              <p:spPr>
                <a:xfrm>
                  <a:off x="1056" y="3024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xxx</a:t>
                  </a:r>
                  <a:endPara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4" name="Rectangle 8"/>
                <p:cNvSpPr/>
                <p:nvPr/>
              </p:nvSpPr>
              <p:spPr>
                <a:xfrm>
                  <a:off x="1056" y="3360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xxx</a:t>
                  </a:r>
                  <a:endPara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5" name="Rectangle 9"/>
                <p:cNvSpPr/>
                <p:nvPr/>
              </p:nvSpPr>
              <p:spPr>
                <a:xfrm>
                  <a:off x="576" y="3408"/>
                  <a:ext cx="480" cy="14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latin typeface="Courier New" panose="02070309020205020404" pitchFamily="49" charset="0"/>
                    </a:rPr>
                    <a:t>Label</a:t>
                  </a:r>
                  <a:endParaRPr lang="en-US" altLang="zh-CN" sz="1600" b="1" dirty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6" name="Rectangle 10"/>
                <p:cNvSpPr/>
                <p:nvPr/>
              </p:nvSpPr>
              <p:spPr>
                <a:xfrm>
                  <a:off x="1056" y="3552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xxx</a:t>
                  </a:r>
                  <a:endPara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7" name="Rectangle 11"/>
                <p:cNvSpPr/>
                <p:nvPr/>
              </p:nvSpPr>
              <p:spPr>
                <a:xfrm>
                  <a:off x="1056" y="3744"/>
                  <a:ext cx="912" cy="192"/>
                </a:xfrm>
                <a:prstGeom prst="rect">
                  <a:avLst/>
                </a:prstGeom>
                <a:solidFill>
                  <a:srgbClr val="FFFFCC"/>
                </a:solidFill>
                <a:ln w="1905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solidFill>
                        <a:srgbClr val="0000FF"/>
                      </a:solidFill>
                      <a:latin typeface="Courier New" panose="02070309020205020404" pitchFamily="49" charset="0"/>
                    </a:rPr>
                    <a:t>MOV PC,LR</a:t>
                  </a:r>
                  <a:endPara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8" name="Rectangle 12"/>
                <p:cNvSpPr/>
                <p:nvPr/>
              </p:nvSpPr>
              <p:spPr>
                <a:xfrm>
                  <a:off x="576" y="2880"/>
                  <a:ext cx="480" cy="14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latin typeface="Courier New" panose="02070309020205020404" pitchFamily="49" charset="0"/>
                    </a:rPr>
                    <a:t>Addr1</a:t>
                  </a:r>
                  <a:endParaRPr lang="en-US" altLang="zh-CN" sz="1600" b="1" dirty="0">
                    <a:latin typeface="Courier New" panose="02070309020205020404" pitchFamily="49" charset="0"/>
                  </a:endParaRPr>
                </a:p>
              </p:txBody>
            </p:sp>
            <p:sp>
              <p:nvSpPr>
                <p:cNvPr id="44069" name="Rectangle 13"/>
                <p:cNvSpPr/>
                <p:nvPr/>
              </p:nvSpPr>
              <p:spPr>
                <a:xfrm>
                  <a:off x="576" y="3072"/>
                  <a:ext cx="480" cy="14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  <a:buClr>
                      <a:srgbClr val="0000FF"/>
                    </a:buClr>
                  </a:pPr>
                  <a:r>
                    <a:rPr lang="en-US" altLang="zh-CN" sz="1600" b="1" dirty="0">
                      <a:latin typeface="Courier New" panose="02070309020205020404" pitchFamily="49" charset="0"/>
                    </a:rPr>
                    <a:t>Addr2</a:t>
                  </a:r>
                  <a:endParaRPr lang="en-US" altLang="zh-CN" sz="1600" b="1" dirty="0">
                    <a:latin typeface="Courier New" panose="02070309020205020404" pitchFamily="49" charset="0"/>
                  </a:endParaRPr>
                </a:p>
              </p:txBody>
            </p:sp>
          </p:grpSp>
          <p:sp>
            <p:nvSpPr>
              <p:cNvPr id="44059" name="Rectangle 14"/>
              <p:cNvSpPr/>
              <p:nvPr/>
            </p:nvSpPr>
            <p:spPr>
              <a:xfrm>
                <a:off x="2496" y="3024"/>
                <a:ext cx="912" cy="192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buClr>
                    <a:srgbClr val="0000FF"/>
                  </a:buClr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xxx</a:t>
                </a:r>
                <a:endParaRPr lang="en-US" altLang="zh-CN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44060" name="Rectangle 15"/>
              <p:cNvSpPr/>
              <p:nvPr/>
            </p:nvSpPr>
            <p:spPr>
              <a:xfrm>
                <a:off x="2496" y="2832"/>
                <a:ext cx="912" cy="192"/>
              </a:xfrm>
              <a:prstGeom prst="rect">
                <a:avLst/>
              </a:prstGeom>
              <a:solidFill>
                <a:srgbClr val="FFFFCC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  <a:buClr>
                    <a:srgbClr val="0000FF"/>
                  </a:buClr>
                </a:pPr>
                <a:r>
                  <a:rPr lang="en-US" altLang="zh-CN" sz="1600" b="1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xxx</a:t>
                </a:r>
                <a:endParaRPr lang="en-US" altLang="zh-CN" sz="1600" b="1" dirty="0">
                  <a:solidFill>
                    <a:srgbClr val="0000FF"/>
                  </a:solidFill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4056" name="Rectangle 16"/>
            <p:cNvSpPr/>
            <p:nvPr/>
          </p:nvSpPr>
          <p:spPr>
            <a:xfrm>
              <a:off x="4800" y="3072"/>
              <a:ext cx="480" cy="1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LR</a:t>
              </a:r>
              <a:endParaRPr lang="en-US" altLang="zh-CN" sz="1600" b="1" dirty="0">
                <a:latin typeface="Courier New" panose="02070309020205020404" pitchFamily="49" charset="0"/>
              </a:endParaRPr>
            </a:p>
          </p:txBody>
        </p:sp>
        <p:sp>
          <p:nvSpPr>
            <p:cNvPr id="44057" name="Rectangle 17"/>
            <p:cNvSpPr/>
            <p:nvPr/>
          </p:nvSpPr>
          <p:spPr>
            <a:xfrm>
              <a:off x="4800" y="2880"/>
              <a:ext cx="480" cy="14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 b="1" dirty="0">
                  <a:latin typeface="Courier New" panose="02070309020205020404" pitchFamily="49" charset="0"/>
                </a:rPr>
                <a:t>PC</a:t>
              </a:r>
              <a:endParaRPr lang="en-US" altLang="zh-CN" sz="16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05503" name="Rectangle 45"/>
          <p:cNvSpPr>
            <a:spLocks noChangeArrowheads="1"/>
          </p:cNvSpPr>
          <p:nvPr/>
        </p:nvSpPr>
        <p:spPr bwMode="auto">
          <a:xfrm>
            <a:off x="500063" y="0"/>
            <a:ext cx="8215313" cy="752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转移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指令应用示例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88911" name="Line 47"/>
          <p:cNvSpPr/>
          <p:nvPr/>
        </p:nvSpPr>
        <p:spPr>
          <a:xfrm>
            <a:off x="4987925" y="2874963"/>
            <a:ext cx="0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88912" name="Oval 48"/>
          <p:cNvSpPr/>
          <p:nvPr/>
        </p:nvSpPr>
        <p:spPr>
          <a:xfrm>
            <a:off x="4835525" y="3179763"/>
            <a:ext cx="762000" cy="3048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188913" name="Freeform 49"/>
          <p:cNvSpPr/>
          <p:nvPr/>
        </p:nvSpPr>
        <p:spPr>
          <a:xfrm flipH="1">
            <a:off x="5710238" y="3408363"/>
            <a:ext cx="268287" cy="838200"/>
          </a:xfrm>
          <a:custGeom>
            <a:avLst/>
            <a:gdLst>
              <a:gd name="txL" fmla="*/ 0 w 215"/>
              <a:gd name="txT" fmla="*/ 0 h 528"/>
              <a:gd name="txR" fmla="*/ 215 w 215"/>
              <a:gd name="txB" fmla="*/ 528 h 528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215" h="528">
                <a:moveTo>
                  <a:pt x="215" y="0"/>
                </a:moveTo>
                <a:cubicBezTo>
                  <a:pt x="180" y="32"/>
                  <a:pt x="14" y="104"/>
                  <a:pt x="7" y="192"/>
                </a:cubicBezTo>
                <a:cubicBezTo>
                  <a:pt x="0" y="280"/>
                  <a:pt x="140" y="458"/>
                  <a:pt x="175" y="528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50"/>
          <p:cNvGrpSpPr/>
          <p:nvPr/>
        </p:nvGrpSpPr>
        <p:grpSpPr>
          <a:xfrm>
            <a:off x="5597525" y="3332163"/>
            <a:ext cx="1130300" cy="342900"/>
            <a:chOff x="1872" y="2928"/>
            <a:chExt cx="712" cy="216"/>
          </a:xfrm>
        </p:grpSpPr>
        <p:sp>
          <p:nvSpPr>
            <p:cNvPr id="44053" name="Freeform 51"/>
            <p:cNvSpPr/>
            <p:nvPr/>
          </p:nvSpPr>
          <p:spPr>
            <a:xfrm>
              <a:off x="1872" y="2928"/>
              <a:ext cx="712" cy="24"/>
            </a:xfrm>
            <a:custGeom>
              <a:avLst/>
              <a:gdLst>
                <a:gd name="txL" fmla="*/ 0 w 712"/>
                <a:gd name="txT" fmla="*/ 0 h 24"/>
                <a:gd name="txR" fmla="*/ 712 w 712"/>
                <a:gd name="txB" fmla="*/ 24 h 24"/>
              </a:gdLst>
              <a:ahLst/>
              <a:cxnLst>
                <a:cxn ang="0">
                  <a:pos x="0" y="0"/>
                </a:cxn>
                <a:cxn ang="0">
                  <a:pos x="376" y="8"/>
                </a:cxn>
                <a:cxn ang="0">
                  <a:pos x="712" y="24"/>
                </a:cxn>
              </a:cxnLst>
              <a:rect l="txL" t="txT" r="txR" b="txB"/>
              <a:pathLst>
                <a:path w="712" h="24">
                  <a:moveTo>
                    <a:pt x="0" y="0"/>
                  </a:moveTo>
                  <a:cubicBezTo>
                    <a:pt x="63" y="1"/>
                    <a:pt x="257" y="4"/>
                    <a:pt x="376" y="8"/>
                  </a:cubicBezTo>
                  <a:cubicBezTo>
                    <a:pt x="495" y="12"/>
                    <a:pt x="642" y="21"/>
                    <a:pt x="712" y="24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Freeform 52"/>
            <p:cNvSpPr/>
            <p:nvPr/>
          </p:nvSpPr>
          <p:spPr>
            <a:xfrm>
              <a:off x="1872" y="3120"/>
              <a:ext cx="712" cy="24"/>
            </a:xfrm>
            <a:custGeom>
              <a:avLst/>
              <a:gdLst>
                <a:gd name="txL" fmla="*/ 0 w 712"/>
                <a:gd name="txT" fmla="*/ 0 h 24"/>
                <a:gd name="txR" fmla="*/ 712 w 712"/>
                <a:gd name="txB" fmla="*/ 24 h 24"/>
              </a:gdLst>
              <a:ahLst/>
              <a:cxnLst>
                <a:cxn ang="0">
                  <a:pos x="0" y="0"/>
                </a:cxn>
                <a:cxn ang="0">
                  <a:pos x="376" y="8"/>
                </a:cxn>
                <a:cxn ang="0">
                  <a:pos x="712" y="24"/>
                </a:cxn>
              </a:cxnLst>
              <a:rect l="txL" t="txT" r="txR" b="txB"/>
              <a:pathLst>
                <a:path w="712" h="24">
                  <a:moveTo>
                    <a:pt x="0" y="0"/>
                  </a:moveTo>
                  <a:cubicBezTo>
                    <a:pt x="63" y="1"/>
                    <a:pt x="257" y="4"/>
                    <a:pt x="376" y="8"/>
                  </a:cubicBezTo>
                  <a:cubicBezTo>
                    <a:pt x="495" y="12"/>
                    <a:pt x="642" y="21"/>
                    <a:pt x="712" y="24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dash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917" name="Rectangle 53"/>
          <p:cNvSpPr/>
          <p:nvPr/>
        </p:nvSpPr>
        <p:spPr>
          <a:xfrm>
            <a:off x="6588125" y="3179763"/>
            <a:ext cx="1447800" cy="30480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Addr1</a:t>
            </a:r>
            <a:endParaRPr lang="en-US" altLang="zh-CN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6" name="Group 54"/>
          <p:cNvGrpSpPr/>
          <p:nvPr/>
        </p:nvGrpSpPr>
        <p:grpSpPr>
          <a:xfrm>
            <a:off x="6588125" y="3179763"/>
            <a:ext cx="1447800" cy="609600"/>
            <a:chOff x="4128" y="2928"/>
            <a:chExt cx="912" cy="384"/>
          </a:xfrm>
        </p:grpSpPr>
        <p:sp>
          <p:nvSpPr>
            <p:cNvPr id="44051" name="Rectangle 55"/>
            <p:cNvSpPr/>
            <p:nvPr/>
          </p:nvSpPr>
          <p:spPr>
            <a:xfrm>
              <a:off x="4128" y="2928"/>
              <a:ext cx="912" cy="192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Label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44052" name="Rectangle 56"/>
            <p:cNvSpPr/>
            <p:nvPr/>
          </p:nvSpPr>
          <p:spPr>
            <a:xfrm>
              <a:off x="4128" y="3120"/>
              <a:ext cx="912" cy="192"/>
            </a:xfrm>
            <a:prstGeom prst="rect">
              <a:avLst/>
            </a:prstGeom>
            <a:solidFill>
              <a:srgbClr val="FFFFCC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buClr>
                  <a:srgbClr val="0000FF"/>
                </a:buClr>
              </a:pPr>
              <a:r>
                <a:rPr lang="en-US" altLang="zh-CN" sz="1600" b="1" dirty="0">
                  <a:solidFill>
                    <a:srgbClr val="0000FF"/>
                  </a:solidFill>
                  <a:latin typeface="Courier New" panose="02070309020205020404" pitchFamily="49" charset="0"/>
                </a:rPr>
                <a:t>Addr2</a:t>
              </a:r>
              <a:endPara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188921" name="Rectangle 57"/>
          <p:cNvSpPr/>
          <p:nvPr/>
        </p:nvSpPr>
        <p:spPr>
          <a:xfrm>
            <a:off x="6588125" y="3179763"/>
            <a:ext cx="1447800" cy="304800"/>
          </a:xfrm>
          <a:prstGeom prst="rect">
            <a:avLst/>
          </a:prstGeom>
          <a:solidFill>
            <a:srgbClr val="FFFFCC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</a:rPr>
              <a:t>Addr2</a:t>
            </a:r>
            <a:endParaRPr lang="en-US" altLang="zh-CN" sz="16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188922" name="Line 58"/>
          <p:cNvSpPr/>
          <p:nvPr/>
        </p:nvSpPr>
        <p:spPr>
          <a:xfrm>
            <a:off x="5597525" y="4246563"/>
            <a:ext cx="0" cy="457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88923" name="Line 59"/>
          <p:cNvSpPr/>
          <p:nvPr/>
        </p:nvSpPr>
        <p:spPr>
          <a:xfrm flipV="1">
            <a:off x="7883525" y="3255963"/>
            <a:ext cx="0" cy="381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88924" name="Freeform 60"/>
          <p:cNvSpPr/>
          <p:nvPr/>
        </p:nvSpPr>
        <p:spPr>
          <a:xfrm>
            <a:off x="5749925" y="3662363"/>
            <a:ext cx="222250" cy="1117600"/>
          </a:xfrm>
          <a:custGeom>
            <a:avLst/>
            <a:gdLst>
              <a:gd name="txL" fmla="*/ 0 w 140"/>
              <a:gd name="txT" fmla="*/ 0 h 704"/>
              <a:gd name="txR" fmla="*/ 140 w 140"/>
              <a:gd name="txB" fmla="*/ 704 h 704"/>
            </a:gdLst>
            <a:ahLst/>
            <a:cxnLst>
              <a:cxn ang="0">
                <a:pos x="0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140" h="704">
                <a:moveTo>
                  <a:pt x="0" y="0"/>
                </a:moveTo>
                <a:cubicBezTo>
                  <a:pt x="24" y="61"/>
                  <a:pt x="138" y="251"/>
                  <a:pt x="139" y="368"/>
                </a:cubicBezTo>
                <a:cubicBezTo>
                  <a:pt x="140" y="485"/>
                  <a:pt x="35" y="634"/>
                  <a:pt x="7" y="704"/>
                </a:cubicBezTo>
              </a:path>
            </a:pathLst>
          </a:custGeom>
          <a:noFill/>
          <a:ln w="19050" cap="flat" cmpd="sng">
            <a:solidFill>
              <a:srgbClr val="0000FF">
                <a:alpha val="100000"/>
              </a:srgb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88925" name="Text Box 61"/>
          <p:cNvSpPr txBox="1"/>
          <p:nvPr/>
        </p:nvSpPr>
        <p:spPr>
          <a:xfrm>
            <a:off x="714375" y="2636838"/>
            <a:ext cx="2657475" cy="1465262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当程序执行到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BL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跳转指令时，硬件将下一条指令的地址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Addr2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装入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寄存器，并把跳转地址装入程序计数器（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endParaRPr lang="zh-CN" altLang="en-US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8926" name="Text Box 62"/>
          <p:cNvSpPr txBox="1"/>
          <p:nvPr/>
        </p:nvSpPr>
        <p:spPr>
          <a:xfrm>
            <a:off x="714375" y="2636838"/>
            <a:ext cx="2663825" cy="1511300"/>
          </a:xfrm>
          <a:prstGeom prst="rect">
            <a:avLst/>
          </a:prstGeom>
          <a:solidFill>
            <a:srgbClr val="CCECFF"/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程序跳转到目标地址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Label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继续执行，当子程序执行结束后，将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LR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寄存器内容存入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，返回调用函数继续执行</a:t>
            </a:r>
            <a:endParaRPr lang="zh-CN" altLang="en-US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Text Box 30"/>
          <p:cNvSpPr txBox="1"/>
          <p:nvPr/>
        </p:nvSpPr>
        <p:spPr>
          <a:xfrm>
            <a:off x="645160" y="1104900"/>
            <a:ext cx="8070850" cy="54463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buClr>
                <a:srgbClr val="0000FF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   	WAITA	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跳转到</a:t>
            </a:r>
            <a:r>
              <a:rPr lang="en-US" altLang="zh-CN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WAITA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标号处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</a:rPr>
              <a:t> </a:t>
            </a:r>
            <a:endParaRPr lang="zh-CN" altLang="en-US" sz="24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>
              <a:buClr>
                <a:srgbClr val="0000FF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	0x1234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跳转到绝对地址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0x1234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1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BL   Label     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调用子程序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buClr>
                <a:srgbClr val="0000FF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sym typeface="+mn-ea"/>
              </a:rPr>
              <a:t>ADRL  R0,ThumbFun+1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;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将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Thumb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程序的入口地址加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存入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R0</a:t>
            </a:r>
            <a:endParaRPr lang="en-US" altLang="zh-CN" b="1" dirty="0">
              <a:solidFill>
                <a:srgbClr val="030303"/>
              </a:solidFill>
              <a:latin typeface="Courier New" panose="02070309020205020404" pitchFamily="49" charset="0"/>
            </a:endParaRPr>
          </a:p>
          <a:p>
            <a:pPr algn="just">
              <a:buClr>
                <a:srgbClr val="0000FF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BX    R0            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跳转到指定地址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并切换到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Thumb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状态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0000FF"/>
              </a:buClr>
            </a:pP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7" name="AutoShape 7">
            <a:hlinkClick r:id="rId1" action="ppaction://hlinksldjump"/>
          </p:cNvPr>
          <p:cNvSpPr/>
          <p:nvPr/>
        </p:nvSpPr>
        <p:spPr>
          <a:xfrm>
            <a:off x="8280400" y="0"/>
            <a:ext cx="863600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8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18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118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8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8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8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8" dur="500"/>
                                        <p:tgtEl>
                                          <p:spTgt spid="118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1889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18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8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912" grpId="0" animBg="1"/>
      <p:bldP spid="1188917" grpId="0" animBg="1"/>
      <p:bldP spid="1188921" grpId="0" animBg="1"/>
      <p:bldP spid="1188925" grpId="0" bldLvl="0" animBg="1"/>
      <p:bldP spid="1188926" grpId="0" bldLvl="0" animBg="1"/>
      <p:bldP spid="39" grpId="0" uiExpand="1" build="p"/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5794" name="Picture 2" descr="b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4284980"/>
            <a:ext cx="7467600" cy="742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85795" name="Picture 3" descr="b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93825"/>
            <a:ext cx="7467600" cy="741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8132" name="Rectangle 4"/>
          <p:cNvSpPr/>
          <p:nvPr/>
        </p:nvSpPr>
        <p:spPr>
          <a:xfrm>
            <a:off x="971550" y="45720"/>
            <a:ext cx="7061835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转移指令的编码格式</a:t>
            </a:r>
            <a:endParaRPr lang="zh-CN" altLang="en-US" sz="3200" b="1" dirty="0">
              <a:solidFill>
                <a:srgbClr val="FFFF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185797" name="Text Box 5"/>
          <p:cNvSpPr txBox="1"/>
          <p:nvPr/>
        </p:nvSpPr>
        <p:spPr>
          <a:xfrm>
            <a:off x="237490" y="739458"/>
            <a:ext cx="5638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charset="0"/>
              <a:buChar char="u"/>
            </a:pPr>
            <a:r>
              <a:rPr lang="zh-CN" altLang="en-US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转移指令</a:t>
            </a:r>
            <a:r>
              <a:rPr lang="en-US" altLang="zh-CN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B/BL</a:t>
            </a:r>
            <a:r>
              <a:rPr lang="zh-CN" altLang="en-US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指令编码格式</a:t>
            </a:r>
            <a:endParaRPr lang="zh-CN" altLang="en-US" sz="2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5800" name="Text Box 8"/>
          <p:cNvSpPr txBox="1"/>
          <p:nvPr/>
        </p:nvSpPr>
        <p:spPr>
          <a:xfrm>
            <a:off x="571500" y="2536825"/>
            <a:ext cx="4455160" cy="86042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L=0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指令，跳转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L=1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BL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指令，保存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并跳转，可返回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5801" name="Text Box 9"/>
          <p:cNvSpPr txBox="1"/>
          <p:nvPr/>
        </p:nvSpPr>
        <p:spPr>
          <a:xfrm>
            <a:off x="5651500" y="2536825"/>
            <a:ext cx="2654300" cy="711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位有符号立即数（偏移量）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5802" name="Line 10"/>
          <p:cNvSpPr/>
          <p:nvPr/>
        </p:nvSpPr>
        <p:spPr>
          <a:xfrm flipV="1">
            <a:off x="6019800" y="2079625"/>
            <a:ext cx="0" cy="4572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11"/>
          <p:cNvGrpSpPr/>
          <p:nvPr/>
        </p:nvGrpSpPr>
        <p:grpSpPr>
          <a:xfrm>
            <a:off x="2743200" y="2079625"/>
            <a:ext cx="1371600" cy="457200"/>
            <a:chOff x="1728" y="1536"/>
            <a:chExt cx="864" cy="288"/>
          </a:xfrm>
        </p:grpSpPr>
        <p:sp>
          <p:nvSpPr>
            <p:cNvPr id="48144" name="Line 12"/>
            <p:cNvSpPr/>
            <p:nvPr/>
          </p:nvSpPr>
          <p:spPr>
            <a:xfrm>
              <a:off x="1728" y="1536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5" name="Line 13"/>
            <p:cNvSpPr/>
            <p:nvPr/>
          </p:nvSpPr>
          <p:spPr>
            <a:xfrm>
              <a:off x="1728" y="1680"/>
              <a:ext cx="86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8146" name="Line 14"/>
            <p:cNvSpPr/>
            <p:nvPr/>
          </p:nvSpPr>
          <p:spPr>
            <a:xfrm>
              <a:off x="2592" y="1680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85807" name="Text Box 15"/>
          <p:cNvSpPr txBox="1"/>
          <p:nvPr/>
        </p:nvSpPr>
        <p:spPr>
          <a:xfrm>
            <a:off x="237173" y="3689985"/>
            <a:ext cx="5638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algn="just">
              <a:spcBef>
                <a:spcPct val="50000"/>
              </a:spcBef>
              <a:buClr>
                <a:srgbClr val="C00000"/>
              </a:buClr>
              <a:buSzPct val="80000"/>
              <a:buFont typeface="Wingdings" panose="05000000000000000000" charset="0"/>
              <a:buChar char="u"/>
            </a:pPr>
            <a:r>
              <a:rPr lang="zh-CN" altLang="en-US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转移指令</a:t>
            </a:r>
            <a:r>
              <a:rPr lang="en-US" altLang="zh-CN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BX</a:t>
            </a:r>
            <a:r>
              <a:rPr lang="zh-CN" altLang="en-US" sz="2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指令编码格式</a:t>
            </a:r>
            <a:endParaRPr lang="zh-CN" altLang="en-US" sz="2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5810" name="Text Box 18"/>
          <p:cNvSpPr txBox="1"/>
          <p:nvPr/>
        </p:nvSpPr>
        <p:spPr>
          <a:xfrm>
            <a:off x="3357563" y="5427980"/>
            <a:ext cx="4948237" cy="711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目标地址寄存器，该寄存器装载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31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位跳转地址，最低位为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时切换到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Thumb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endParaRPr lang="zh-CN" altLang="en-US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85811" name="Line 19"/>
          <p:cNvSpPr/>
          <p:nvPr/>
        </p:nvSpPr>
        <p:spPr>
          <a:xfrm flipV="1">
            <a:off x="7924800" y="4970780"/>
            <a:ext cx="0" cy="4572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" name="圆角矩形 24"/>
          <p:cNvSpPr/>
          <p:nvPr/>
        </p:nvSpPr>
        <p:spPr>
          <a:xfrm>
            <a:off x="1908175" y="1774825"/>
            <a:ext cx="719138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3" name="圆角矩形 24"/>
          <p:cNvSpPr/>
          <p:nvPr/>
        </p:nvSpPr>
        <p:spPr>
          <a:xfrm>
            <a:off x="1979613" y="4654868"/>
            <a:ext cx="5472112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8" name="AutoShape 7">
            <a:hlinkClick r:id="" action="ppaction://noaction"/>
          </p:cNvPr>
          <p:cNvSpPr/>
          <p:nvPr/>
        </p:nvSpPr>
        <p:spPr>
          <a:xfrm>
            <a:off x="8280400" y="0"/>
            <a:ext cx="863600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8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8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8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8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8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8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8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5797" grpId="0"/>
      <p:bldP spid="1185800" grpId="0" bldLvl="0" animBg="1"/>
      <p:bldP spid="1185801" grpId="0" bldLvl="0" animBg="1"/>
      <p:bldP spid="1185807" grpId="0"/>
      <p:bldP spid="1185810" grpId="0" bldLvl="0" animBg="1"/>
      <p:bldP spid="25" grpId="0" bldLvl="0" animBg="1"/>
      <p:bldP spid="3" grpId="0" bldLvl="0" animBg="1"/>
      <p:bldP spid="1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1942465" y="1114425"/>
            <a:ext cx="4674235" cy="1151255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4800" dirty="0">
                <a:solidFill>
                  <a:srgbClr val="0000CC"/>
                </a:solidFill>
                <a:sym typeface="+mn-ea"/>
              </a:rPr>
              <a:t>加载</a:t>
            </a:r>
            <a:r>
              <a:rPr lang="en-US" altLang="zh-CN" sz="4800" dirty="0">
                <a:solidFill>
                  <a:srgbClr val="0000CC"/>
                </a:solidFill>
                <a:sym typeface="+mn-ea"/>
              </a:rPr>
              <a:t>/</a:t>
            </a:r>
            <a:r>
              <a:rPr lang="zh-CN" altLang="en-US" sz="4800" dirty="0">
                <a:solidFill>
                  <a:srgbClr val="0000CC"/>
                </a:solidFill>
                <a:sym typeface="+mn-ea"/>
              </a:rPr>
              <a:t>存储指令</a:t>
            </a:r>
            <a:br>
              <a:rPr lang="zh-CN" altLang="en-US" sz="4800" dirty="0">
                <a:solidFill>
                  <a:srgbClr val="0000CC"/>
                </a:solidFill>
                <a:sym typeface="+mn-ea"/>
              </a:rPr>
            </a:br>
            <a:r>
              <a:rPr lang="en-US" altLang="zh-CN" sz="3200" b="1" dirty="0">
                <a:solidFill>
                  <a:srgbClr val="0000CC"/>
                </a:solidFill>
              </a:rPr>
              <a:t>(</a:t>
            </a:r>
            <a:r>
              <a:rPr lang="zh-CN" altLang="en-US" sz="3200" b="1" dirty="0">
                <a:solidFill>
                  <a:srgbClr val="0000CC"/>
                </a:solidFill>
              </a:rPr>
              <a:t>存储器访问指令</a:t>
            </a:r>
            <a:r>
              <a:rPr lang="en-US" altLang="zh-CN" sz="3200" b="1" dirty="0">
                <a:solidFill>
                  <a:srgbClr val="0000CC"/>
                </a:solidFill>
              </a:rPr>
              <a:t>)</a:t>
            </a:r>
            <a:endParaRPr lang="en-US" altLang="zh-CN" sz="32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214313" y="0"/>
            <a:ext cx="8805862" cy="642938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dirty="0">
                <a:solidFill>
                  <a:srgbClr val="FFFF00"/>
                </a:solidFill>
                <a:sym typeface="+mn-ea"/>
              </a:rPr>
              <a:t>加载</a:t>
            </a:r>
            <a:r>
              <a:rPr lang="en-US" altLang="zh-CN" sz="3600" dirty="0">
                <a:solidFill>
                  <a:srgbClr val="FFFF00"/>
                </a:solidFill>
                <a:sym typeface="+mn-ea"/>
              </a:rPr>
              <a:t>/</a:t>
            </a:r>
            <a:r>
              <a:rPr lang="zh-CN" altLang="en-US" sz="3600" dirty="0">
                <a:solidFill>
                  <a:srgbClr val="FFFF00"/>
                </a:solidFill>
                <a:sym typeface="+mn-ea"/>
              </a:rPr>
              <a:t>存储</a:t>
            </a:r>
            <a:r>
              <a:rPr lang="zh-CN" altLang="en-US" sz="3600" b="1" dirty="0">
                <a:solidFill>
                  <a:srgbClr val="FFFF00"/>
                </a:solidFill>
              </a:rPr>
              <a:t>指令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121284" name="Text Box 4"/>
          <p:cNvSpPr txBox="1"/>
          <p:nvPr/>
        </p:nvSpPr>
        <p:spPr>
          <a:xfrm>
            <a:off x="70803" y="982028"/>
            <a:ext cx="8929687" cy="5036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处理器是典型的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RISC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处理器，对存储器的访问只能使用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加载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指令实现。</a:t>
            </a:r>
            <a:endParaRPr lang="en-US" altLang="zh-CN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>
              <a:spcBef>
                <a:spcPct val="35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的存储空间及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空间统一编址，因此对外围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I/O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及程序数据的访问均需通过加载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/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存储指令进行。</a:t>
            </a:r>
            <a:endParaRPr lang="en-US" altLang="zh-CN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>
              <a:spcBef>
                <a:spcPct val="35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一、单数据操作指令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LDR/STR</a:t>
            </a:r>
            <a:endParaRPr lang="en-US" altLang="zh-CN" sz="2800" b="1" dirty="0">
              <a:solidFill>
                <a:srgbClr val="FFC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35000"/>
              </a:spcBef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用于对访问内存变量、内存缓冲区数据、查表、控制外围部件等。若使用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LDR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指令加载数据到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PC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寄存器，则实现程序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跳转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>
              <a:spcBef>
                <a:spcPct val="35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二、数据块操作指令</a:t>
            </a:r>
            <a:r>
              <a:rPr lang="en-US" altLang="zh-CN" sz="28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LDM/STM</a:t>
            </a:r>
            <a:endParaRPr lang="zh-CN" altLang="en-US" sz="2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35000"/>
              </a:spcBef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主要用于现场保护、数据复制、常数传递等。</a:t>
            </a:r>
            <a:endParaRPr lang="en-US" altLang="zh-CN" sz="24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>
              <a:spcBef>
                <a:spcPct val="35000"/>
              </a:spcBef>
            </a:pP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三、数据交换指令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SWP</a:t>
            </a:r>
            <a:endParaRPr lang="en-US" altLang="zh-CN" sz="2800" dirty="0">
              <a:solidFill>
                <a:srgbClr val="C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" name="AutoShape 7">
            <a:hlinkClick r:id="rId1" action="ppaction://hlinksldjump"/>
          </p:cNvPr>
          <p:cNvSpPr/>
          <p:nvPr/>
        </p:nvSpPr>
        <p:spPr>
          <a:xfrm>
            <a:off x="8280400" y="0"/>
            <a:ext cx="863600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1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1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1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1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1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1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21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1284" grpId="0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6"/>
          <p:cNvSpPr/>
          <p:nvPr/>
        </p:nvSpPr>
        <p:spPr>
          <a:xfrm>
            <a:off x="0" y="476250"/>
            <a:ext cx="9144000" cy="6381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4819" name="标题 1"/>
          <p:cNvSpPr>
            <a:spLocks noGrp="1"/>
          </p:cNvSpPr>
          <p:nvPr>
            <p:ph type="title"/>
          </p:nvPr>
        </p:nvSpPr>
        <p:spPr>
          <a:xfrm>
            <a:off x="214313" y="71438"/>
            <a:ext cx="8805862" cy="500062"/>
          </a:xfrm>
        </p:spPr>
        <p:txBody>
          <a:bodyPr vert="horz" wrap="square" lIns="91440" tIns="45720" rIns="91440" bIns="45720" anchor="b"/>
          <a:lstStyle/>
          <a:p>
            <a:pPr algn="ctr"/>
            <a:r>
              <a:rPr lang="zh-CN" altLang="en-US" sz="3200" b="1" dirty="0">
                <a:solidFill>
                  <a:srgbClr val="FFFF00"/>
                </a:solidFill>
              </a:rPr>
              <a:t>单数据存取指令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86081" name="Group 65"/>
          <p:cNvGraphicFramePr>
            <a:graphicFrameLocks noGrp="1"/>
          </p:cNvGraphicFramePr>
          <p:nvPr/>
        </p:nvGraphicFramePr>
        <p:xfrm>
          <a:off x="179388" y="565150"/>
          <a:ext cx="8713787" cy="3004320"/>
        </p:xfrm>
        <a:graphic>
          <a:graphicData uri="http://schemas.openxmlformats.org/drawingml/2006/table">
            <a:tbl>
              <a:tblPr/>
              <a:tblGrid>
                <a:gridCol w="3406775"/>
                <a:gridCol w="2930525"/>
                <a:gridCol w="2376487"/>
              </a:tblGrid>
              <a:tr h="160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1825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Rd←[addressing]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注意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addressing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的寻址方式及索引方式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1301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T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Rd,addressing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以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用户模式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1508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BT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 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以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用户模式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无符号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字节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无符号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字节数据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H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 Rd, 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6600FF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无符号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半字数据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1381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SB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 Rd, 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有符号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字节数据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SH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 addressing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有符号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半字数据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LDR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D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 addressing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加载双字数据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graphicFrame>
        <p:nvGraphicFramePr>
          <p:cNvPr id="6" name="Group 56"/>
          <p:cNvGraphicFramePr>
            <a:graphicFrameLocks noGrp="1"/>
          </p:cNvGraphicFramePr>
          <p:nvPr/>
        </p:nvGraphicFramePr>
        <p:xfrm>
          <a:off x="179388" y="3619500"/>
          <a:ext cx="8713787" cy="2381250"/>
        </p:xfrm>
        <a:graphic>
          <a:graphicData uri="http://schemas.openxmlformats.org/drawingml/2006/table">
            <a:tbl>
              <a:tblPr/>
              <a:tblGrid>
                <a:gridCol w="3406775"/>
                <a:gridCol w="2930525"/>
                <a:gridCol w="2376487"/>
              </a:tblGrid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STR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 Rd, 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存储字数据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[addressing]←Rd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注意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addressing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的寻址方式及索引方式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STR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T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以用户模式存储字数据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STR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存储字节数据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STR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BT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以用户模式存储字节数据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STR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H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存储半字数据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STR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D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Rd,addressing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marL="18000" marR="18000" marT="46800" marB="46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楷体_GB2312" panose="02010609030101010101" pitchFamily="49" charset="-122"/>
                        </a:rPr>
                        <a:t>存储双字数据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楷体_GB2312" panose="02010609030101010101" pitchFamily="49" charset="-122"/>
                      </a:endParaRPr>
                    </a:p>
                  </a:txBody>
                  <a:tcPr marL="18000" marR="18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179705" y="5949950"/>
            <a:ext cx="8572500" cy="51117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just">
              <a:buClr>
                <a:srgbClr val="0000FF"/>
              </a:buClr>
            </a:pP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符号数加载时用符号扩展到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位，否则用零扩展到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位；</a:t>
            </a:r>
            <a:endParaRPr lang="zh-CN" altLang="en-US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311150" y="71755"/>
            <a:ext cx="8521700" cy="5156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单数据操作指令的编码格式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7427" name="Picture 3" descr="LDR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8688" y="2357438"/>
            <a:ext cx="7402512" cy="7889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428" name="Text Box 4"/>
          <p:cNvSpPr txBox="1"/>
          <p:nvPr/>
        </p:nvSpPr>
        <p:spPr>
          <a:xfrm>
            <a:off x="3429000" y="785178"/>
            <a:ext cx="56435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字和无符号字节存取指令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LDR/STR</a:t>
            </a:r>
            <a:endParaRPr lang="en-US" altLang="zh-CN" sz="24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433" name="Text Box 9"/>
          <p:cNvSpPr txBox="1"/>
          <p:nvPr/>
        </p:nvSpPr>
        <p:spPr>
          <a:xfrm>
            <a:off x="704533" y="1357313"/>
            <a:ext cx="2009775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后变址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2671763" y="1571625"/>
            <a:ext cx="304800" cy="1214438"/>
            <a:chOff x="1728" y="1776"/>
            <a:chExt cx="192" cy="768"/>
          </a:xfrm>
        </p:grpSpPr>
        <p:sp>
          <p:nvSpPr>
            <p:cNvPr id="52273" name="Line 11"/>
            <p:cNvSpPr/>
            <p:nvPr/>
          </p:nvSpPr>
          <p:spPr>
            <a:xfrm flipV="1">
              <a:off x="1728" y="2256"/>
              <a:ext cx="0" cy="2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4" name="Line 12"/>
            <p:cNvSpPr/>
            <p:nvPr/>
          </p:nvSpPr>
          <p:spPr>
            <a:xfrm>
              <a:off x="1728" y="2256"/>
              <a:ext cx="19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5" name="Line 13"/>
            <p:cNvSpPr/>
            <p:nvPr/>
          </p:nvSpPr>
          <p:spPr>
            <a:xfrm flipV="1">
              <a:off x="1920" y="1776"/>
              <a:ext cx="0" cy="48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6" name="Line 14"/>
            <p:cNvSpPr/>
            <p:nvPr/>
          </p:nvSpPr>
          <p:spPr>
            <a:xfrm flipH="1">
              <a:off x="1776" y="1776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7439" name="Text Box 15"/>
          <p:cNvSpPr txBox="1"/>
          <p:nvPr/>
        </p:nvSpPr>
        <p:spPr>
          <a:xfrm>
            <a:off x="716280" y="3248025"/>
            <a:ext cx="1916430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U=1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U=0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减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440" name="Text Box 16"/>
          <p:cNvSpPr txBox="1"/>
          <p:nvPr/>
        </p:nvSpPr>
        <p:spPr>
          <a:xfrm>
            <a:off x="534035" y="857250"/>
            <a:ext cx="2425065" cy="3987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：字节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：字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Group 17"/>
          <p:cNvGrpSpPr/>
          <p:nvPr/>
        </p:nvGrpSpPr>
        <p:grpSpPr>
          <a:xfrm>
            <a:off x="2642870" y="3034030"/>
            <a:ext cx="214630" cy="467360"/>
            <a:chOff x="1776" y="2736"/>
            <a:chExt cx="96" cy="1296"/>
          </a:xfrm>
        </p:grpSpPr>
        <p:sp>
          <p:nvSpPr>
            <p:cNvPr id="52271" name="Line 18"/>
            <p:cNvSpPr/>
            <p:nvPr/>
          </p:nvSpPr>
          <p:spPr>
            <a:xfrm>
              <a:off x="1872" y="2736"/>
              <a:ext cx="0" cy="12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2" name="Line 19"/>
            <p:cNvSpPr/>
            <p:nvPr/>
          </p:nvSpPr>
          <p:spPr>
            <a:xfrm>
              <a:off x="1776" y="403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27447" name="Text Box 23"/>
          <p:cNvSpPr txBox="1"/>
          <p:nvPr/>
        </p:nvSpPr>
        <p:spPr>
          <a:xfrm>
            <a:off x="528320" y="3819525"/>
            <a:ext cx="3474720" cy="64516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W=1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：回写基址寄存器，对应指令中的“！”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W=0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：不回写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448" name="Text Box 24"/>
          <p:cNvSpPr txBox="1"/>
          <p:nvPr/>
        </p:nvSpPr>
        <p:spPr>
          <a:xfrm>
            <a:off x="5286375" y="1913255"/>
            <a:ext cx="2476500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存储单元寻址方式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451" name="Text Box 27"/>
          <p:cNvSpPr txBox="1"/>
          <p:nvPr/>
        </p:nvSpPr>
        <p:spPr>
          <a:xfrm>
            <a:off x="5286375" y="1462405"/>
            <a:ext cx="2477135" cy="34734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L=1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：加载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L=0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：存储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27461" name="Line 37"/>
          <p:cNvSpPr/>
          <p:nvPr/>
        </p:nvSpPr>
        <p:spPr>
          <a:xfrm flipH="1">
            <a:off x="6858000" y="2247900"/>
            <a:ext cx="0" cy="585788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" name="Group 38"/>
          <p:cNvGrpSpPr/>
          <p:nvPr/>
        </p:nvGrpSpPr>
        <p:grpSpPr>
          <a:xfrm>
            <a:off x="3571875" y="1676400"/>
            <a:ext cx="1714500" cy="1214438"/>
            <a:chOff x="2295" y="1920"/>
            <a:chExt cx="1161" cy="720"/>
          </a:xfrm>
        </p:grpSpPr>
        <p:sp>
          <p:nvSpPr>
            <p:cNvPr id="52269" name="Line 39"/>
            <p:cNvSpPr/>
            <p:nvPr/>
          </p:nvSpPr>
          <p:spPr>
            <a:xfrm flipV="1">
              <a:off x="2295" y="1920"/>
              <a:ext cx="9" cy="7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70" name="Line 40"/>
            <p:cNvSpPr/>
            <p:nvPr/>
          </p:nvSpPr>
          <p:spPr>
            <a:xfrm>
              <a:off x="2304" y="1920"/>
              <a:ext cx="1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2" name="圆角矩形 41"/>
          <p:cNvSpPr/>
          <p:nvPr/>
        </p:nvSpPr>
        <p:spPr>
          <a:xfrm>
            <a:off x="1785938" y="2747963"/>
            <a:ext cx="5715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pic>
        <p:nvPicPr>
          <p:cNvPr id="43" name="Picture 2" descr="LDR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5365115"/>
            <a:ext cx="7391400" cy="735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Text Box 20"/>
          <p:cNvSpPr txBox="1"/>
          <p:nvPr/>
        </p:nvSpPr>
        <p:spPr>
          <a:xfrm>
            <a:off x="5429250" y="3248025"/>
            <a:ext cx="2219325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为源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目标寄存器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" name="Text Box 21"/>
          <p:cNvSpPr txBox="1"/>
          <p:nvPr/>
        </p:nvSpPr>
        <p:spPr>
          <a:xfrm>
            <a:off x="5429250" y="3747770"/>
            <a:ext cx="2219325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为基址寄存器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5" name="Group 26"/>
          <p:cNvGrpSpPr/>
          <p:nvPr/>
        </p:nvGrpSpPr>
        <p:grpSpPr>
          <a:xfrm>
            <a:off x="4138613" y="3033395"/>
            <a:ext cx="1290637" cy="928688"/>
            <a:chOff x="2688" y="2736"/>
            <a:chExt cx="768" cy="1008"/>
          </a:xfrm>
        </p:grpSpPr>
        <p:sp>
          <p:nvSpPr>
            <p:cNvPr id="52267" name="Line 27"/>
            <p:cNvSpPr/>
            <p:nvPr/>
          </p:nvSpPr>
          <p:spPr>
            <a:xfrm>
              <a:off x="2688" y="2736"/>
              <a:ext cx="0" cy="100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8" name="Line 28"/>
            <p:cNvSpPr/>
            <p:nvPr/>
          </p:nvSpPr>
          <p:spPr>
            <a:xfrm>
              <a:off x="2688" y="3744"/>
              <a:ext cx="7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Group 29"/>
          <p:cNvGrpSpPr/>
          <p:nvPr/>
        </p:nvGrpSpPr>
        <p:grpSpPr>
          <a:xfrm>
            <a:off x="5048250" y="3033395"/>
            <a:ext cx="381000" cy="371475"/>
            <a:chOff x="3216" y="2736"/>
            <a:chExt cx="240" cy="720"/>
          </a:xfrm>
        </p:grpSpPr>
        <p:sp>
          <p:nvSpPr>
            <p:cNvPr id="52265" name="Line 30"/>
            <p:cNvSpPr/>
            <p:nvPr/>
          </p:nvSpPr>
          <p:spPr>
            <a:xfrm>
              <a:off x="3216" y="2736"/>
              <a:ext cx="0" cy="7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6" name="Line 31"/>
            <p:cNvSpPr/>
            <p:nvPr/>
          </p:nvSpPr>
          <p:spPr>
            <a:xfrm>
              <a:off x="3216" y="3456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53" name="Text Box 38"/>
          <p:cNvSpPr txBox="1"/>
          <p:nvPr/>
        </p:nvSpPr>
        <p:spPr>
          <a:xfrm>
            <a:off x="863600" y="4907915"/>
            <a:ext cx="3497580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=1: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有符号数，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S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=0: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无符号数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" name="Text Box 39"/>
          <p:cNvSpPr txBox="1"/>
          <p:nvPr/>
        </p:nvSpPr>
        <p:spPr>
          <a:xfrm>
            <a:off x="5286375" y="4693920"/>
            <a:ext cx="2644140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：半字，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：字节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" name="Group 46"/>
          <p:cNvGrpSpPr/>
          <p:nvPr/>
        </p:nvGrpSpPr>
        <p:grpSpPr>
          <a:xfrm>
            <a:off x="5972175" y="6050915"/>
            <a:ext cx="1676400" cy="228600"/>
            <a:chOff x="3888" y="2544"/>
            <a:chExt cx="1056" cy="288"/>
          </a:xfrm>
        </p:grpSpPr>
        <p:sp>
          <p:nvSpPr>
            <p:cNvPr id="52263" name="Line 47"/>
            <p:cNvSpPr/>
            <p:nvPr/>
          </p:nvSpPr>
          <p:spPr>
            <a:xfrm>
              <a:off x="4944" y="2544"/>
              <a:ext cx="0" cy="2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4" name="Line 48"/>
            <p:cNvSpPr/>
            <p:nvPr/>
          </p:nvSpPr>
          <p:spPr>
            <a:xfrm>
              <a:off x="3888" y="2544"/>
              <a:ext cx="0" cy="28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4" name="Line 37"/>
          <p:cNvSpPr/>
          <p:nvPr/>
        </p:nvSpPr>
        <p:spPr>
          <a:xfrm flipH="1">
            <a:off x="3357563" y="2928938"/>
            <a:ext cx="0" cy="89058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5" name="Text Box 24"/>
          <p:cNvSpPr txBox="1"/>
          <p:nvPr/>
        </p:nvSpPr>
        <p:spPr>
          <a:xfrm>
            <a:off x="5643563" y="6236653"/>
            <a:ext cx="2286000" cy="3683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存储单元寻址方式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1714500" y="5736590"/>
            <a:ext cx="714375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67" name="圆角矩形 66"/>
          <p:cNvSpPr/>
          <p:nvPr/>
        </p:nvSpPr>
        <p:spPr>
          <a:xfrm>
            <a:off x="6929438" y="5736590"/>
            <a:ext cx="28575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8" name="Group 20"/>
          <p:cNvGrpSpPr/>
          <p:nvPr/>
        </p:nvGrpSpPr>
        <p:grpSpPr>
          <a:xfrm>
            <a:off x="4148138" y="5212715"/>
            <a:ext cx="2486025" cy="666750"/>
            <a:chOff x="1776" y="1344"/>
            <a:chExt cx="240" cy="1200"/>
          </a:xfrm>
        </p:grpSpPr>
        <p:sp>
          <p:nvSpPr>
            <p:cNvPr id="52261" name="Line 21"/>
            <p:cNvSpPr/>
            <p:nvPr/>
          </p:nvSpPr>
          <p:spPr>
            <a:xfrm flipV="1">
              <a:off x="2016" y="1344"/>
              <a:ext cx="0" cy="12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2" name="Line 22"/>
            <p:cNvSpPr/>
            <p:nvPr/>
          </p:nvSpPr>
          <p:spPr>
            <a:xfrm flipH="1">
              <a:off x="1776" y="1344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9" name="Text Box 4"/>
          <p:cNvSpPr txBox="1"/>
          <p:nvPr/>
        </p:nvSpPr>
        <p:spPr>
          <a:xfrm>
            <a:off x="71120" y="6093778"/>
            <a:ext cx="5500688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半字和有符号字节存取指令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LDR/STR</a:t>
            </a:r>
            <a:endParaRPr lang="en-US" altLang="zh-CN" sz="24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2928938" y="1071563"/>
            <a:ext cx="214312" cy="1785937"/>
            <a:chOff x="1776" y="1344"/>
            <a:chExt cx="240" cy="1200"/>
          </a:xfrm>
        </p:grpSpPr>
        <p:sp>
          <p:nvSpPr>
            <p:cNvPr id="52259" name="Line 21"/>
            <p:cNvSpPr/>
            <p:nvPr/>
          </p:nvSpPr>
          <p:spPr>
            <a:xfrm flipV="1">
              <a:off x="2016" y="1344"/>
              <a:ext cx="0" cy="12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60" name="Line 22"/>
            <p:cNvSpPr/>
            <p:nvPr/>
          </p:nvSpPr>
          <p:spPr>
            <a:xfrm flipH="1">
              <a:off x="1776" y="1344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" name="Text Box 6"/>
          <p:cNvSpPr txBox="1"/>
          <p:nvPr/>
        </p:nvSpPr>
        <p:spPr>
          <a:xfrm>
            <a:off x="0" y="1857375"/>
            <a:ext cx="2929255" cy="34734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  <a:buClr>
                <a:srgbClr val="0000FF"/>
              </a:buClr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立即数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寄存器移位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5" name="Line 7"/>
          <p:cNvSpPr/>
          <p:nvPr/>
        </p:nvSpPr>
        <p:spPr>
          <a:xfrm>
            <a:off x="2428875" y="2214563"/>
            <a:ext cx="0" cy="5715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6" name="圆角矩形 75"/>
          <p:cNvSpPr/>
          <p:nvPr/>
        </p:nvSpPr>
        <p:spPr>
          <a:xfrm>
            <a:off x="6286500" y="5714365"/>
            <a:ext cx="28575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55" name="Line 40"/>
          <p:cNvSpPr/>
          <p:nvPr/>
        </p:nvSpPr>
        <p:spPr>
          <a:xfrm flipV="1">
            <a:off x="6858000" y="4999990"/>
            <a:ext cx="0" cy="8794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2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2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2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2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2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27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12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2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28" grpId="0"/>
      <p:bldP spid="1127433" grpId="0" bldLvl="0" animBg="1"/>
      <p:bldP spid="1127439" grpId="0" bldLvl="0" animBg="1"/>
      <p:bldP spid="1127440" grpId="0" bldLvl="0" animBg="1"/>
      <p:bldP spid="1127447" grpId="0" bldLvl="0" animBg="1"/>
      <p:bldP spid="1127448" grpId="0" bldLvl="0" animBg="1"/>
      <p:bldP spid="1127451" grpId="0" bldLvl="0" animBg="1"/>
      <p:bldP spid="42" grpId="0" bldLvl="0" animBg="1"/>
      <p:bldP spid="45" grpId="0" bldLvl="0" animBg="1"/>
      <p:bldP spid="46" grpId="0" bldLvl="0" animBg="1"/>
      <p:bldP spid="53" grpId="0" bldLvl="0" animBg="1"/>
      <p:bldP spid="54" grpId="0" bldLvl="0" animBg="1"/>
      <p:bldP spid="65" grpId="0" bldLvl="0" animBg="1"/>
      <p:bldP spid="66" grpId="0" bldLvl="0" animBg="1"/>
      <p:bldP spid="67" grpId="0" bldLvl="0" animBg="1"/>
      <p:bldP spid="69" grpId="0"/>
      <p:bldP spid="74" grpId="0" bldLvl="0" animBg="1"/>
      <p:bldP spid="7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/>
          <p:nvPr/>
        </p:nvSpPr>
        <p:spPr>
          <a:xfrm>
            <a:off x="0" y="765175"/>
            <a:ext cx="9144000" cy="6092825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1146882" name="Picture 2" descr="mov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438275"/>
            <a:ext cx="8643938" cy="7477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6" name="Rectangle 3"/>
          <p:cNvSpPr/>
          <p:nvPr/>
        </p:nvSpPr>
        <p:spPr>
          <a:xfrm>
            <a:off x="178435" y="-317"/>
            <a:ext cx="8715375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例：数据处理类指令（</a:t>
            </a:r>
            <a:r>
              <a:rPr lang="en-US" altLang="zh-CN" sz="2800" b="1" dirty="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条）的编码格式</a:t>
            </a:r>
            <a:endParaRPr lang="zh-CN" altLang="en-US" sz="2800" b="1" dirty="0">
              <a:solidFill>
                <a:schemeClr val="tx1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146884" name="Text Box 4"/>
          <p:cNvSpPr txBox="1"/>
          <p:nvPr/>
        </p:nvSpPr>
        <p:spPr>
          <a:xfrm>
            <a:off x="214313" y="785813"/>
            <a:ext cx="1620837" cy="406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指令条件码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885" name="Line 5"/>
          <p:cNvSpPr/>
          <p:nvPr/>
        </p:nvSpPr>
        <p:spPr>
          <a:xfrm>
            <a:off x="857250" y="1192213"/>
            <a:ext cx="0" cy="6985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46886" name="Text Box 6"/>
          <p:cNvSpPr txBox="1"/>
          <p:nvPr/>
        </p:nvSpPr>
        <p:spPr>
          <a:xfrm>
            <a:off x="2000250" y="836930"/>
            <a:ext cx="4865370" cy="34734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lnSpc>
                <a:spcPts val="2000"/>
              </a:lnSpc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：立即数；    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：寄存器移位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887" name="Line 7"/>
          <p:cNvSpPr/>
          <p:nvPr/>
        </p:nvSpPr>
        <p:spPr>
          <a:xfrm>
            <a:off x="2071688" y="1247775"/>
            <a:ext cx="0" cy="642938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" name="Group 9"/>
          <p:cNvGrpSpPr/>
          <p:nvPr/>
        </p:nvGrpSpPr>
        <p:grpSpPr>
          <a:xfrm>
            <a:off x="2500313" y="1978025"/>
            <a:ext cx="142875" cy="1589088"/>
            <a:chOff x="1776" y="2736"/>
            <a:chExt cx="96" cy="1296"/>
          </a:xfrm>
        </p:grpSpPr>
        <p:sp>
          <p:nvSpPr>
            <p:cNvPr id="8295" name="Line 10"/>
            <p:cNvSpPr/>
            <p:nvPr/>
          </p:nvSpPr>
          <p:spPr>
            <a:xfrm>
              <a:off x="1872" y="2736"/>
              <a:ext cx="0" cy="12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6" name="Line 11"/>
            <p:cNvSpPr/>
            <p:nvPr/>
          </p:nvSpPr>
          <p:spPr>
            <a:xfrm>
              <a:off x="1776" y="4032"/>
              <a:ext cx="9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46892" name="Text Box 12"/>
          <p:cNvSpPr txBox="1"/>
          <p:nvPr/>
        </p:nvSpPr>
        <p:spPr>
          <a:xfrm>
            <a:off x="6715125" y="2835275"/>
            <a:ext cx="1500188" cy="39878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第二操作数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893" name="Text Box 13"/>
          <p:cNvSpPr txBox="1"/>
          <p:nvPr/>
        </p:nvSpPr>
        <p:spPr>
          <a:xfrm>
            <a:off x="5715000" y="3621088"/>
            <a:ext cx="2000250" cy="406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目标寄存器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894" name="Text Box 14"/>
          <p:cNvSpPr txBox="1"/>
          <p:nvPr/>
        </p:nvSpPr>
        <p:spPr>
          <a:xfrm>
            <a:off x="5000625" y="4478338"/>
            <a:ext cx="2819400" cy="406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Rn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第一操作数寄存器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46895" name="Text Box 15"/>
          <p:cNvSpPr txBox="1"/>
          <p:nvPr/>
        </p:nvSpPr>
        <p:spPr>
          <a:xfrm>
            <a:off x="4500563" y="5335588"/>
            <a:ext cx="4357687" cy="783590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S=1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：根据结果设置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中的条件码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S=0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：不设置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中的条件码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Group 16"/>
          <p:cNvGrpSpPr/>
          <p:nvPr/>
        </p:nvGrpSpPr>
        <p:grpSpPr>
          <a:xfrm>
            <a:off x="4071938" y="1978025"/>
            <a:ext cx="928687" cy="2643188"/>
            <a:chOff x="2688" y="2736"/>
            <a:chExt cx="768" cy="1008"/>
          </a:xfrm>
        </p:grpSpPr>
        <p:sp>
          <p:nvSpPr>
            <p:cNvPr id="8293" name="Line 17"/>
            <p:cNvSpPr/>
            <p:nvPr/>
          </p:nvSpPr>
          <p:spPr>
            <a:xfrm>
              <a:off x="2688" y="2736"/>
              <a:ext cx="0" cy="1008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4" name="Line 18"/>
            <p:cNvSpPr/>
            <p:nvPr/>
          </p:nvSpPr>
          <p:spPr>
            <a:xfrm>
              <a:off x="2688" y="3744"/>
              <a:ext cx="76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" name="Group 19"/>
          <p:cNvGrpSpPr/>
          <p:nvPr/>
        </p:nvGrpSpPr>
        <p:grpSpPr>
          <a:xfrm>
            <a:off x="5334000" y="2124075"/>
            <a:ext cx="381000" cy="1639888"/>
            <a:chOff x="3216" y="2736"/>
            <a:chExt cx="240" cy="720"/>
          </a:xfrm>
        </p:grpSpPr>
        <p:sp>
          <p:nvSpPr>
            <p:cNvPr id="8291" name="Line 20"/>
            <p:cNvSpPr/>
            <p:nvPr/>
          </p:nvSpPr>
          <p:spPr>
            <a:xfrm>
              <a:off x="3216" y="2736"/>
              <a:ext cx="0" cy="7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2" name="Line 21"/>
            <p:cNvSpPr/>
            <p:nvPr/>
          </p:nvSpPr>
          <p:spPr>
            <a:xfrm>
              <a:off x="3216" y="3456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5" name="Group 22"/>
          <p:cNvGrpSpPr/>
          <p:nvPr/>
        </p:nvGrpSpPr>
        <p:grpSpPr>
          <a:xfrm flipV="1">
            <a:off x="3429000" y="2025650"/>
            <a:ext cx="1071563" cy="3738563"/>
            <a:chOff x="2304" y="1920"/>
            <a:chExt cx="1152" cy="624"/>
          </a:xfrm>
        </p:grpSpPr>
        <p:sp>
          <p:nvSpPr>
            <p:cNvPr id="8289" name="Line 23"/>
            <p:cNvSpPr/>
            <p:nvPr/>
          </p:nvSpPr>
          <p:spPr>
            <a:xfrm flipV="1">
              <a:off x="2304" y="1920"/>
              <a:ext cx="0" cy="62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0" name="Line 24"/>
            <p:cNvSpPr/>
            <p:nvPr/>
          </p:nvSpPr>
          <p:spPr>
            <a:xfrm>
              <a:off x="2304" y="1920"/>
              <a:ext cx="115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" name="组合 102"/>
          <p:cNvGrpSpPr/>
          <p:nvPr/>
        </p:nvGrpSpPr>
        <p:grpSpPr>
          <a:xfrm>
            <a:off x="0" y="2357438"/>
            <a:ext cx="3286125" cy="4500562"/>
            <a:chOff x="3929058" y="5480062"/>
            <a:chExt cx="3810000" cy="5154613"/>
          </a:xfrm>
        </p:grpSpPr>
        <p:sp>
          <p:nvSpPr>
            <p:cNvPr id="8216" name="Rectangle 27"/>
            <p:cNvSpPr/>
            <p:nvPr/>
          </p:nvSpPr>
          <p:spPr>
            <a:xfrm>
              <a:off x="5910258" y="7299337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带进位加法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17" name="Rectangle 28"/>
            <p:cNvSpPr/>
            <p:nvPr/>
          </p:nvSpPr>
          <p:spPr>
            <a:xfrm>
              <a:off x="4767258" y="7299337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ADC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18" name="Rectangle 29"/>
            <p:cNvSpPr/>
            <p:nvPr/>
          </p:nvSpPr>
          <p:spPr>
            <a:xfrm>
              <a:off x="3929058" y="7299337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0101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19" name="Rectangle 30"/>
            <p:cNvSpPr/>
            <p:nvPr/>
          </p:nvSpPr>
          <p:spPr>
            <a:xfrm>
              <a:off x="5910258" y="7602549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带进位减法指令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20" name="Rectangle 31"/>
            <p:cNvSpPr/>
            <p:nvPr/>
          </p:nvSpPr>
          <p:spPr>
            <a:xfrm>
              <a:off x="4767258" y="7602549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SBC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21" name="Rectangle 32"/>
            <p:cNvSpPr/>
            <p:nvPr/>
          </p:nvSpPr>
          <p:spPr>
            <a:xfrm>
              <a:off x="3929058" y="7602549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0110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22" name="Rectangle 33"/>
            <p:cNvSpPr/>
            <p:nvPr/>
          </p:nvSpPr>
          <p:spPr>
            <a:xfrm>
              <a:off x="5910258" y="7905762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带进位逆向减法指令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23" name="Rectangle 34"/>
            <p:cNvSpPr/>
            <p:nvPr/>
          </p:nvSpPr>
          <p:spPr>
            <a:xfrm>
              <a:off x="4767258" y="7905762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RSC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24" name="Rectangle 35"/>
            <p:cNvSpPr/>
            <p:nvPr/>
          </p:nvSpPr>
          <p:spPr>
            <a:xfrm>
              <a:off x="3929058" y="7905762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0111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25" name="Rectangle 36"/>
            <p:cNvSpPr/>
            <p:nvPr/>
          </p:nvSpPr>
          <p:spPr>
            <a:xfrm>
              <a:off x="5910258" y="8208974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位测试指令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26" name="Rectangle 37"/>
            <p:cNvSpPr/>
            <p:nvPr/>
          </p:nvSpPr>
          <p:spPr>
            <a:xfrm>
              <a:off x="4767258" y="8208974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TST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27" name="Rectangle 38"/>
            <p:cNvSpPr/>
            <p:nvPr/>
          </p:nvSpPr>
          <p:spPr>
            <a:xfrm>
              <a:off x="3929058" y="8208974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1000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28" name="Rectangle 39"/>
            <p:cNvSpPr/>
            <p:nvPr/>
          </p:nvSpPr>
          <p:spPr>
            <a:xfrm>
              <a:off x="5910258" y="8512187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相等测试指令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29" name="Rectangle 40"/>
            <p:cNvSpPr/>
            <p:nvPr/>
          </p:nvSpPr>
          <p:spPr>
            <a:xfrm>
              <a:off x="4767258" y="8512187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TEQ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0" name="Rectangle 41"/>
            <p:cNvSpPr/>
            <p:nvPr/>
          </p:nvSpPr>
          <p:spPr>
            <a:xfrm>
              <a:off x="3929058" y="8512187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1001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1" name="Rectangle 42"/>
            <p:cNvSpPr/>
            <p:nvPr/>
          </p:nvSpPr>
          <p:spPr>
            <a:xfrm>
              <a:off x="5910258" y="8815399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比较指令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32" name="Rectangle 43"/>
            <p:cNvSpPr/>
            <p:nvPr/>
          </p:nvSpPr>
          <p:spPr>
            <a:xfrm>
              <a:off x="4767258" y="8815399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CMP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3" name="Rectangle 44"/>
            <p:cNvSpPr/>
            <p:nvPr/>
          </p:nvSpPr>
          <p:spPr>
            <a:xfrm>
              <a:off x="3929058" y="8815399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1010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4" name="Rectangle 45"/>
            <p:cNvSpPr/>
            <p:nvPr/>
          </p:nvSpPr>
          <p:spPr>
            <a:xfrm>
              <a:off x="5910258" y="9118612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负数比较指令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35" name="Rectangle 46"/>
            <p:cNvSpPr/>
            <p:nvPr/>
          </p:nvSpPr>
          <p:spPr>
            <a:xfrm>
              <a:off x="4767258" y="9118612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CMN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6" name="Rectangle 47"/>
            <p:cNvSpPr/>
            <p:nvPr/>
          </p:nvSpPr>
          <p:spPr>
            <a:xfrm>
              <a:off x="3929058" y="9118612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1011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7" name="Rectangle 48"/>
            <p:cNvSpPr/>
            <p:nvPr/>
          </p:nvSpPr>
          <p:spPr>
            <a:xfrm>
              <a:off x="5910258" y="9421824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逻辑或操作指令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38" name="Rectangle 49"/>
            <p:cNvSpPr/>
            <p:nvPr/>
          </p:nvSpPr>
          <p:spPr>
            <a:xfrm>
              <a:off x="4767258" y="9421824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ORR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39" name="Rectangle 50"/>
            <p:cNvSpPr/>
            <p:nvPr/>
          </p:nvSpPr>
          <p:spPr>
            <a:xfrm>
              <a:off x="3929058" y="9421824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1100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0" name="Rectangle 51"/>
            <p:cNvSpPr/>
            <p:nvPr/>
          </p:nvSpPr>
          <p:spPr>
            <a:xfrm>
              <a:off x="5910258" y="9725037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数据传送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41" name="Rectangle 52"/>
            <p:cNvSpPr/>
            <p:nvPr/>
          </p:nvSpPr>
          <p:spPr>
            <a:xfrm>
              <a:off x="4767258" y="9725037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MOV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2" name="Rectangle 53"/>
            <p:cNvSpPr/>
            <p:nvPr/>
          </p:nvSpPr>
          <p:spPr>
            <a:xfrm>
              <a:off x="3929058" y="9725037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1101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3" name="Rectangle 54"/>
            <p:cNvSpPr/>
            <p:nvPr/>
          </p:nvSpPr>
          <p:spPr>
            <a:xfrm>
              <a:off x="5910258" y="10028249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位清除指令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44" name="Rectangle 55"/>
            <p:cNvSpPr/>
            <p:nvPr/>
          </p:nvSpPr>
          <p:spPr>
            <a:xfrm>
              <a:off x="4767258" y="10028249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BIC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5" name="Rectangle 56"/>
            <p:cNvSpPr/>
            <p:nvPr/>
          </p:nvSpPr>
          <p:spPr>
            <a:xfrm>
              <a:off x="3929058" y="10028249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1110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6" name="Rectangle 57"/>
            <p:cNvSpPr/>
            <p:nvPr/>
          </p:nvSpPr>
          <p:spPr>
            <a:xfrm>
              <a:off x="5910258" y="10331462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数据非 传送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47" name="Rectangle 58"/>
            <p:cNvSpPr/>
            <p:nvPr/>
          </p:nvSpPr>
          <p:spPr>
            <a:xfrm>
              <a:off x="4767258" y="10331462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MVN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8" name="Rectangle 59"/>
            <p:cNvSpPr/>
            <p:nvPr/>
          </p:nvSpPr>
          <p:spPr>
            <a:xfrm>
              <a:off x="3929058" y="10331462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1111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49" name="Rectangle 60"/>
            <p:cNvSpPr/>
            <p:nvPr/>
          </p:nvSpPr>
          <p:spPr>
            <a:xfrm>
              <a:off x="5910258" y="6996124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加法运算指令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50" name="Rectangle 61"/>
            <p:cNvSpPr/>
            <p:nvPr/>
          </p:nvSpPr>
          <p:spPr>
            <a:xfrm>
              <a:off x="4767258" y="6996124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ADD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51" name="Rectangle 62"/>
            <p:cNvSpPr/>
            <p:nvPr/>
          </p:nvSpPr>
          <p:spPr>
            <a:xfrm>
              <a:off x="3929058" y="6996124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0100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52" name="Rectangle 63"/>
            <p:cNvSpPr/>
            <p:nvPr/>
          </p:nvSpPr>
          <p:spPr>
            <a:xfrm>
              <a:off x="5910258" y="6692912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逆向减法指令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53" name="Rectangle 64"/>
            <p:cNvSpPr/>
            <p:nvPr/>
          </p:nvSpPr>
          <p:spPr>
            <a:xfrm>
              <a:off x="4767258" y="6692912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RSB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54" name="Rectangle 65"/>
            <p:cNvSpPr/>
            <p:nvPr/>
          </p:nvSpPr>
          <p:spPr>
            <a:xfrm>
              <a:off x="3929058" y="6692912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0011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55" name="Rectangle 66"/>
            <p:cNvSpPr/>
            <p:nvPr/>
          </p:nvSpPr>
          <p:spPr>
            <a:xfrm>
              <a:off x="5910258" y="6389699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减法运算指令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56" name="Rectangle 67"/>
            <p:cNvSpPr/>
            <p:nvPr/>
          </p:nvSpPr>
          <p:spPr>
            <a:xfrm>
              <a:off x="4767258" y="6389699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SUB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57" name="Rectangle 68"/>
            <p:cNvSpPr/>
            <p:nvPr/>
          </p:nvSpPr>
          <p:spPr>
            <a:xfrm>
              <a:off x="3929058" y="6389699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0010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58" name="Rectangle 69"/>
            <p:cNvSpPr/>
            <p:nvPr/>
          </p:nvSpPr>
          <p:spPr>
            <a:xfrm>
              <a:off x="5910258" y="6086487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逻辑异或操作指令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59" name="Rectangle 70"/>
            <p:cNvSpPr/>
            <p:nvPr/>
          </p:nvSpPr>
          <p:spPr>
            <a:xfrm>
              <a:off x="4767258" y="6086487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EOR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60" name="Rectangle 71"/>
            <p:cNvSpPr/>
            <p:nvPr/>
          </p:nvSpPr>
          <p:spPr>
            <a:xfrm>
              <a:off x="3929058" y="6086487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0001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61" name="Rectangle 72"/>
            <p:cNvSpPr/>
            <p:nvPr/>
          </p:nvSpPr>
          <p:spPr>
            <a:xfrm>
              <a:off x="5910258" y="5783274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just"/>
              <a:r>
                <a:rPr lang="zh-CN" altLang="en-US" sz="1200" b="1" dirty="0">
                  <a:latin typeface="宋体" panose="02010600030101010101" pitchFamily="2" charset="-122"/>
                </a:rPr>
                <a:t>逻辑与操作指令</a:t>
              </a:r>
              <a:endParaRPr lang="zh-CN" altLang="en-US" sz="1200" b="1" dirty="0">
                <a:latin typeface="宋体" panose="02010600030101010101" pitchFamily="2" charset="-122"/>
              </a:endParaRPr>
            </a:p>
          </p:txBody>
        </p:sp>
        <p:sp>
          <p:nvSpPr>
            <p:cNvPr id="8262" name="Rectangle 73"/>
            <p:cNvSpPr/>
            <p:nvPr/>
          </p:nvSpPr>
          <p:spPr>
            <a:xfrm>
              <a:off x="4767258" y="5783274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AND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63" name="Rectangle 74"/>
            <p:cNvSpPr/>
            <p:nvPr/>
          </p:nvSpPr>
          <p:spPr>
            <a:xfrm>
              <a:off x="3929058" y="5783274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 anchor="ctr"/>
            <a:lstStyle/>
            <a:p>
              <a:pPr algn="ctr"/>
              <a:r>
                <a:rPr lang="en-US" altLang="zh-CN" sz="12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0000</a:t>
              </a:r>
              <a:endParaRPr lang="en-US" altLang="zh-CN" sz="1200" b="1" dirty="0">
                <a:latin typeface="宋体" panose="02010600030101010101" pitchFamily="2" charset="-122"/>
                <a:ea typeface="Times New Roman" panose="02020603050405020304" pitchFamily="18" charset="0"/>
              </a:endParaRPr>
            </a:p>
          </p:txBody>
        </p:sp>
        <p:sp>
          <p:nvSpPr>
            <p:cNvPr id="8264" name="Rectangle 75"/>
            <p:cNvSpPr/>
            <p:nvPr/>
          </p:nvSpPr>
          <p:spPr>
            <a:xfrm>
              <a:off x="5910258" y="5480062"/>
              <a:ext cx="18288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说明</a:t>
              </a:r>
              <a:endPara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65" name="Rectangle 76"/>
            <p:cNvSpPr/>
            <p:nvPr/>
          </p:nvSpPr>
          <p:spPr>
            <a:xfrm>
              <a:off x="4767258" y="5480062"/>
              <a:ext cx="11430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指令助记符</a:t>
              </a:r>
              <a:endPara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66" name="Rectangle 77"/>
            <p:cNvSpPr/>
            <p:nvPr/>
          </p:nvSpPr>
          <p:spPr>
            <a:xfrm>
              <a:off x="3929058" y="5480062"/>
              <a:ext cx="838200" cy="303213"/>
            </a:xfrm>
            <a:prstGeom prst="rect">
              <a:avLst/>
            </a:prstGeom>
            <a:solidFill>
              <a:srgbClr val="DDDDDD"/>
            </a:solidFill>
            <a:ln w="19050">
              <a:noFill/>
            </a:ln>
          </p:spPr>
          <p:txBody>
            <a:bodyPr/>
            <a:lstStyle/>
            <a:p>
              <a:pPr algn="ctr"/>
              <a:r>
                <a:rPr lang="zh-CN" altLang="en-US" sz="1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操作码</a:t>
              </a:r>
              <a:endParaRPr lang="zh-CN" altLang="en-US" sz="1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8267" name="Line 78"/>
            <p:cNvSpPr/>
            <p:nvPr/>
          </p:nvSpPr>
          <p:spPr>
            <a:xfrm>
              <a:off x="3929058" y="5480062"/>
              <a:ext cx="381000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8" name="Line 79"/>
            <p:cNvSpPr/>
            <p:nvPr/>
          </p:nvSpPr>
          <p:spPr>
            <a:xfrm>
              <a:off x="3929058" y="5783274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9" name="Line 80"/>
            <p:cNvSpPr/>
            <p:nvPr/>
          </p:nvSpPr>
          <p:spPr>
            <a:xfrm>
              <a:off x="3929058" y="6086487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0" name="Line 81"/>
            <p:cNvSpPr/>
            <p:nvPr/>
          </p:nvSpPr>
          <p:spPr>
            <a:xfrm>
              <a:off x="3929058" y="6389699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1" name="Line 82"/>
            <p:cNvSpPr/>
            <p:nvPr/>
          </p:nvSpPr>
          <p:spPr>
            <a:xfrm>
              <a:off x="3929058" y="6692912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2" name="Line 83"/>
            <p:cNvSpPr/>
            <p:nvPr/>
          </p:nvSpPr>
          <p:spPr>
            <a:xfrm>
              <a:off x="3929058" y="6996124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3" name="Line 84"/>
            <p:cNvSpPr/>
            <p:nvPr/>
          </p:nvSpPr>
          <p:spPr>
            <a:xfrm>
              <a:off x="3929058" y="10634674"/>
              <a:ext cx="381000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4" name="Line 85"/>
            <p:cNvSpPr/>
            <p:nvPr/>
          </p:nvSpPr>
          <p:spPr>
            <a:xfrm>
              <a:off x="3929058" y="5480062"/>
              <a:ext cx="0" cy="515461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5" name="Line 86"/>
            <p:cNvSpPr/>
            <p:nvPr/>
          </p:nvSpPr>
          <p:spPr>
            <a:xfrm>
              <a:off x="4767258" y="5480062"/>
              <a:ext cx="0" cy="51546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6" name="Line 87"/>
            <p:cNvSpPr/>
            <p:nvPr/>
          </p:nvSpPr>
          <p:spPr>
            <a:xfrm>
              <a:off x="5910258" y="5480062"/>
              <a:ext cx="0" cy="51546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7" name="Line 88"/>
            <p:cNvSpPr/>
            <p:nvPr/>
          </p:nvSpPr>
          <p:spPr>
            <a:xfrm>
              <a:off x="7739058" y="5480062"/>
              <a:ext cx="0" cy="5154613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8" name="Line 89"/>
            <p:cNvSpPr/>
            <p:nvPr/>
          </p:nvSpPr>
          <p:spPr>
            <a:xfrm>
              <a:off x="3929058" y="7299337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9" name="Line 90"/>
            <p:cNvSpPr/>
            <p:nvPr/>
          </p:nvSpPr>
          <p:spPr>
            <a:xfrm>
              <a:off x="3929058" y="10331462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0" name="Line 91"/>
            <p:cNvSpPr/>
            <p:nvPr/>
          </p:nvSpPr>
          <p:spPr>
            <a:xfrm>
              <a:off x="3929058" y="10028249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1" name="Line 92"/>
            <p:cNvSpPr/>
            <p:nvPr/>
          </p:nvSpPr>
          <p:spPr>
            <a:xfrm>
              <a:off x="3929058" y="9725037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2" name="Line 93"/>
            <p:cNvSpPr/>
            <p:nvPr/>
          </p:nvSpPr>
          <p:spPr>
            <a:xfrm>
              <a:off x="3929058" y="9421824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3" name="Line 94"/>
            <p:cNvSpPr/>
            <p:nvPr/>
          </p:nvSpPr>
          <p:spPr>
            <a:xfrm>
              <a:off x="3929058" y="9118612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4" name="Line 95"/>
            <p:cNvSpPr/>
            <p:nvPr/>
          </p:nvSpPr>
          <p:spPr>
            <a:xfrm>
              <a:off x="3929058" y="8815399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5" name="Line 96"/>
            <p:cNvSpPr/>
            <p:nvPr/>
          </p:nvSpPr>
          <p:spPr>
            <a:xfrm>
              <a:off x="3929058" y="8512187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6" name="Line 97"/>
            <p:cNvSpPr/>
            <p:nvPr/>
          </p:nvSpPr>
          <p:spPr>
            <a:xfrm>
              <a:off x="3929058" y="8208974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7" name="Line 98"/>
            <p:cNvSpPr/>
            <p:nvPr/>
          </p:nvSpPr>
          <p:spPr>
            <a:xfrm>
              <a:off x="3929058" y="7905762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8" name="Line 99"/>
            <p:cNvSpPr/>
            <p:nvPr/>
          </p:nvSpPr>
          <p:spPr>
            <a:xfrm>
              <a:off x="3929058" y="7602549"/>
              <a:ext cx="38100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" name="Group 19"/>
          <p:cNvGrpSpPr/>
          <p:nvPr/>
        </p:nvGrpSpPr>
        <p:grpSpPr>
          <a:xfrm>
            <a:off x="6357938" y="2120900"/>
            <a:ext cx="381000" cy="928688"/>
            <a:chOff x="3216" y="2736"/>
            <a:chExt cx="240" cy="720"/>
          </a:xfrm>
        </p:grpSpPr>
        <p:sp>
          <p:nvSpPr>
            <p:cNvPr id="8214" name="Line 20"/>
            <p:cNvSpPr/>
            <p:nvPr/>
          </p:nvSpPr>
          <p:spPr>
            <a:xfrm>
              <a:off x="3216" y="2736"/>
              <a:ext cx="0" cy="72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5" name="Line 21"/>
            <p:cNvSpPr/>
            <p:nvPr/>
          </p:nvSpPr>
          <p:spPr>
            <a:xfrm>
              <a:off x="3216" y="3456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7" name="圆角矩形 106"/>
          <p:cNvSpPr/>
          <p:nvPr/>
        </p:nvSpPr>
        <p:spPr>
          <a:xfrm>
            <a:off x="1357313" y="1785938"/>
            <a:ext cx="5715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4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4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4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4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4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4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884" grpId="0" animBg="1"/>
      <p:bldP spid="1146886" grpId="0" bldLvl="0" animBg="1"/>
      <p:bldP spid="1146892" grpId="0" bldLvl="0" animBg="1"/>
      <p:bldP spid="1146893" grpId="0" animBg="1"/>
      <p:bldP spid="1146894" grpId="0" animBg="1"/>
      <p:bldP spid="1146895" grpId="0" bldLvl="0" animBg="1"/>
      <p:bldP spid="10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-72072" y="-635"/>
            <a:ext cx="9215438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LDR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指令几种形式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28451" name="Text Box 3"/>
          <p:cNvSpPr txBox="1"/>
          <p:nvPr/>
        </p:nvSpPr>
        <p:spPr>
          <a:xfrm>
            <a:off x="0" y="1270953"/>
            <a:ext cx="9144000" cy="1354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立即数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Courier New" panose="02070309020205020404" pitchFamily="49" charset="0"/>
              </a:rPr>
              <a:t>LDR  R1,[R0,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#0x12</a:t>
            </a:r>
            <a:r>
              <a:rPr lang="en-US" altLang="zh-CN" sz="2400" b="1" dirty="0"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	   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[R0+0x12]</a:t>
            </a:r>
            <a:endParaRPr lang="en-US" altLang="zh-CN" sz="2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Courier New" panose="02070309020205020404" pitchFamily="49" charset="0"/>
              </a:rPr>
              <a:t>LDR  R1,[R0,</a:t>
            </a:r>
            <a:r>
              <a:rPr lang="en-US" altLang="zh-CN" sz="2400" b="1" dirty="0">
                <a:solidFill>
                  <a:srgbClr val="000099"/>
                </a:solidFill>
                <a:latin typeface="Courier New" panose="02070309020205020404" pitchFamily="49" charset="0"/>
              </a:rPr>
              <a:t>-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R2</a:t>
            </a:r>
            <a:r>
              <a:rPr lang="en-US" altLang="zh-CN" sz="2400" b="1" dirty="0"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	    ; R1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  <a:sym typeface="Wingdings" panose="05000000000000000000" pitchFamily="2" charset="2"/>
              </a:rPr>
              <a:t></a:t>
            </a:r>
            <a:r>
              <a:rPr lang="en-US" altLang="zh-CN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[R0-R2]</a:t>
            </a:r>
            <a:endParaRPr lang="en-US" altLang="zh-CN" sz="2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寄存器移位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>
                <a:latin typeface="Courier New" panose="02070309020205020404" pitchFamily="49" charset="0"/>
              </a:rPr>
              <a:t>LDR  R1,[R0,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R2,LSL #2</a:t>
            </a:r>
            <a:r>
              <a:rPr lang="en-US" altLang="zh-CN" sz="2400" b="1" dirty="0">
                <a:latin typeface="Courier New" panose="02070309020205020404" pitchFamily="49" charset="0"/>
              </a:rPr>
              <a:t>]</a:t>
            </a:r>
            <a:r>
              <a:rPr lang="en-US" altLang="zh-CN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</a:rPr>
              <a:t>;R1</a:t>
            </a:r>
            <a:r>
              <a:rPr lang="en-US" altLang="zh-CN" sz="2400" b="1" dirty="0">
                <a:latin typeface="Courier New" panose="02070309020205020404" pitchFamily="49" charset="0"/>
                <a:sym typeface="Wingdings" panose="05000000000000000000" pitchFamily="2" charset="2"/>
              </a:rPr>
              <a:t></a:t>
            </a:r>
            <a:r>
              <a:rPr lang="en-US" altLang="zh-CN" sz="2400" b="1" dirty="0">
                <a:latin typeface="Courier New" panose="02070309020205020404" pitchFamily="49" charset="0"/>
              </a:rPr>
              <a:t>[R0+R2&lt;&lt;2]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571500" y="2998153"/>
            <a:ext cx="7143750" cy="2592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  <a:buClr>
                <a:srgbClr val="0000FF"/>
              </a:buClr>
            </a:pPr>
            <a:r>
              <a:rPr lang="zh-CN" altLang="en-US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地址索引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种格式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零偏移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</a:t>
            </a:r>
            <a:r>
              <a:rPr lang="en-US" altLang="zh-CN" sz="2800" b="1" dirty="0">
                <a:latin typeface="Courier New" panose="02070309020205020404" pitchFamily="49" charset="0"/>
              </a:rPr>
              <a:t>LDR  Rd,[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Rn</a:t>
            </a:r>
            <a:r>
              <a:rPr lang="en-US" altLang="zh-CN" sz="2800" b="1" dirty="0">
                <a:latin typeface="Courier New" panose="02070309020205020404" pitchFamily="49" charset="0"/>
              </a:rPr>
              <a:t>]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程序相对偏移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b="1" dirty="0">
                <a:latin typeface="Courier New" panose="02070309020205020404" pitchFamily="49" charset="0"/>
              </a:rPr>
              <a:t>LDR  Rd,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labe1</a:t>
            </a:r>
            <a:endParaRPr lang="en-US" altLang="zh-CN" sz="2800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前索引偏移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b="1" dirty="0">
                <a:latin typeface="Courier New" panose="02070309020205020404" pitchFamily="49" charset="0"/>
              </a:rPr>
              <a:t>LDR  Rd,[Rn,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#0x04</a:t>
            </a:r>
            <a:r>
              <a:rPr lang="en-US" altLang="zh-CN" sz="2800" b="1" dirty="0">
                <a:latin typeface="Courier New" panose="02070309020205020404" pitchFamily="49" charset="0"/>
              </a:rPr>
              <a:t>]!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后索引偏移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800" b="1" dirty="0">
                <a:latin typeface="Courier New" panose="02070309020205020404" pitchFamily="49" charset="0"/>
              </a:rPr>
              <a:t>LDR  Rd,[Rn],</a:t>
            </a:r>
            <a:r>
              <a:rPr lang="en-US" altLang="zh-CN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#-0x09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072063" y="4069715"/>
            <a:ext cx="1143000" cy="500063"/>
          </a:xfrm>
          <a:prstGeom prst="roundRect">
            <a:avLst>
              <a:gd name="adj" fmla="val 16667"/>
            </a:avLst>
          </a:prstGeom>
          <a:solidFill>
            <a:srgbClr val="FF0000">
              <a:alpha val="41960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  <p:bldP spid="5" grpId="0" build="p"/>
      <p:bldP spid="9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Text Box 2"/>
          <p:cNvSpPr txBox="1"/>
          <p:nvPr/>
        </p:nvSpPr>
        <p:spPr>
          <a:xfrm>
            <a:off x="71755" y="936625"/>
            <a:ext cx="8921115" cy="3733165"/>
          </a:xfrm>
          <a:prstGeom prst="rect">
            <a:avLst/>
          </a:prstGeom>
          <a:solidFill>
            <a:schemeClr val="bg1">
              <a:alpha val="50195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LDR	R2,[R5]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STR	R1,[R0,#0x04]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	</a:t>
            </a:r>
            <a:endParaRPr lang="zh-CN" altLang="en-US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LDRB	R3,[R2],#-1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		</a:t>
            </a:r>
            <a:endParaRPr lang="en-US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STRB	R0,[R3,-R8</a:t>
            </a:r>
            <a:r>
              <a:rPr lang="zh-CN" alt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ASR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＃</a:t>
            </a:r>
            <a:r>
              <a:rPr lang="en-US" altLang="zh-CN" sz="1600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2] 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	</a:t>
            </a:r>
            <a:endParaRPr lang="zh-CN" altLang="en-US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LDRSB  R1,[R0,R3]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	</a:t>
            </a:r>
            <a:endParaRPr lang="en-US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LDRH   R6,[R2],#2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LDRD   R6</a:t>
            </a:r>
            <a:r>
              <a:rPr lang="zh-CN" altLang="en-US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[R11]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2500"/>
              </a:lnSpc>
              <a:spcBef>
                <a:spcPct val="50000"/>
              </a:spcBef>
              <a:buClr>
                <a:srgbClr val="0000FF"/>
              </a:buClr>
            </a:pPr>
            <a:r>
              <a:rPr lang="pt-BR" altLang="zh-CN" b="1" dirty="0">
                <a:solidFill>
                  <a:srgbClr val="0000FF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STRD   R4，[R9，#24]</a:t>
            </a:r>
            <a:endParaRPr lang="en-US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0" y="71120"/>
            <a:ext cx="9144000" cy="5886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+mn-ea"/>
              </a:rPr>
              <a:t>存取指令应用示例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62280" y="4890770"/>
            <a:ext cx="761111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algn="just"/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双字存储时注意：</a:t>
            </a:r>
            <a:endParaRPr lang="en-US" altLang="zh-CN" b="1" dirty="0">
              <a:solidFill>
                <a:srgbClr val="030303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marL="457200" indent="-457200" algn="just">
              <a:buFont typeface="Comic Sans MS" panose="030F0702030302020204" pitchFamily="66" charset="0"/>
              <a:buAutoNum type="arabicPeriod"/>
            </a:pPr>
            <a:r>
              <a:rPr lang="en-US" altLang="zh-CN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Rd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必须是偶数寄存器，且不是</a:t>
            </a:r>
            <a:r>
              <a:rPr lang="en-US" altLang="zh-CN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R14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。</a:t>
            </a:r>
            <a:endParaRPr lang="zh-CN" altLang="en-US" b="1" dirty="0">
              <a:solidFill>
                <a:srgbClr val="030303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marL="457200" indent="-457200" algn="just">
              <a:buFont typeface="Comic Sans MS" panose="030F0702030302020204" pitchFamily="66" charset="0"/>
              <a:buAutoNum type="arabicPeriod"/>
            </a:pP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除非指令为零偏移，或不带写回的前索引，否则</a:t>
            </a:r>
            <a:r>
              <a:rPr lang="en-US" altLang="zh-CN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Rn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不允许与</a:t>
            </a:r>
            <a:r>
              <a:rPr lang="en-US" altLang="zh-CN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Rd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和</a:t>
            </a:r>
            <a:r>
              <a:rPr lang="en-US" altLang="zh-CN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d+1</a:t>
            </a:r>
            <a:r>
              <a:rPr lang="zh-CN" altLang="en-US" b="1" dirty="0">
                <a:solidFill>
                  <a:srgbClr val="030303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）相同。</a:t>
            </a:r>
            <a:endParaRPr lang="zh-CN" altLang="en-US" b="1" dirty="0">
              <a:solidFill>
                <a:srgbClr val="030303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6" name="AutoShape 7">
            <a:hlinkClick r:id="rId1" action="ppaction://hlinksldjump"/>
          </p:cNvPr>
          <p:cNvSpPr/>
          <p:nvPr/>
        </p:nvSpPr>
        <p:spPr>
          <a:xfrm>
            <a:off x="8280400" y="0"/>
            <a:ext cx="863600" cy="287338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7" name="Text Box 2"/>
          <p:cNvSpPr txBox="1"/>
          <p:nvPr/>
        </p:nvSpPr>
        <p:spPr>
          <a:xfrm>
            <a:off x="3429635" y="722630"/>
            <a:ext cx="5697855" cy="39897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R5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指向的字数据存入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R2</a:t>
            </a:r>
            <a:endParaRPr lang="en-US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R1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的内容存储到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[R0+0x04]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字单元</a:t>
            </a:r>
            <a:endParaRPr lang="zh-CN" altLang="en-US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R2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指向的</a:t>
            </a:r>
            <a:r>
              <a:rPr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无符号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字节存入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R3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R2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＝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R2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－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1</a:t>
            </a:r>
            <a:endParaRPr lang="en-US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;R0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最低有效字节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-&gt;[R3-R8/4]</a:t>
            </a:r>
            <a:endParaRPr lang="zh-CN" altLang="en-US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R0+R3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指向的字节存入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R1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，高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24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位符号扩展</a:t>
            </a:r>
            <a:endParaRPr lang="zh-CN" altLang="en-US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</a:t>
            </a:r>
            <a:r>
              <a:rPr lang="zh-CN" altLang="en-US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将</a:t>
            </a:r>
            <a:r>
              <a:rPr lang="en-US" altLang="zh-CN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R2</a:t>
            </a:r>
            <a:r>
              <a:rPr lang="zh-CN" altLang="en-US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指向的半字存入</a:t>
            </a:r>
            <a:r>
              <a:rPr lang="en-US" altLang="zh-CN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R6</a:t>
            </a:r>
            <a:r>
              <a:rPr lang="zh-CN" altLang="en-US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，高</a:t>
            </a:r>
            <a:r>
              <a:rPr lang="en-US" altLang="zh-CN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16</a:t>
            </a:r>
            <a:r>
              <a:rPr lang="zh-CN" altLang="en-US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</a:t>
            </a:r>
            <a:r>
              <a:rPr lang="en-US" altLang="zh-CN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扩展</a:t>
            </a:r>
            <a:r>
              <a:rPr lang="en-US" altLang="zh-CN" sz="1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;R2=R2+2</a:t>
            </a:r>
            <a:endParaRPr lang="en-US" altLang="zh-CN" sz="1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；双字装载，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R6←[R11]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R7←[R11+4]</a:t>
            </a:r>
            <a:r>
              <a:rPr lang="pt-BR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</a:t>
            </a:r>
            <a:endParaRPr lang="pt-BR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lnSpc>
                <a:spcPts val="3800"/>
              </a:lnSpc>
              <a:buClr>
                <a:srgbClr val="0000FF"/>
              </a:buClr>
            </a:pPr>
            <a:r>
              <a:rPr lang="pt-BR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；</a:t>
            </a:r>
            <a:r>
              <a:rPr lang="zh-CN" altLang="en-US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双字存储，</a:t>
            </a:r>
            <a:r>
              <a:rPr lang="pt-BR" altLang="zh-CN" b="1" dirty="0">
                <a:latin typeface="Courier New" panose="02070309020205020404" pitchFamily="49" charset="0"/>
                <a:ea typeface="华文新魏" panose="02010800040101010101" pitchFamily="2" charset="-122"/>
              </a:rPr>
              <a:t>R4→[R9+24]，R5→[R9+28]</a:t>
            </a:r>
            <a:endParaRPr lang="en-US" altLang="zh-CN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1143318" y="3784600"/>
            <a:ext cx="428625" cy="857250"/>
          </a:xfrm>
          <a:prstGeom prst="roundRect">
            <a:avLst>
              <a:gd name="adj" fmla="val 16667"/>
            </a:avLst>
          </a:prstGeom>
          <a:solidFill>
            <a:srgbClr val="FF0000">
              <a:alpha val="45097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3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570" grpId="0" bldLvl="0" animBg="1"/>
      <p:bldP spid="5" grpId="0" build="p"/>
      <p:bldP spid="6" grpId="0" bldLvl="0" animBg="1"/>
      <p:bldP spid="7" grpId="0" build="p"/>
      <p:bldP spid="11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>
          <a:xfrm>
            <a:off x="2580640" y="5715"/>
            <a:ext cx="4197350" cy="662305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sz="3200" b="1" dirty="0">
                <a:solidFill>
                  <a:srgbClr val="FFFF00"/>
                </a:solidFill>
              </a:rPr>
              <a:t>数据块存取指令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  <p:graphicFrame>
        <p:nvGraphicFramePr>
          <p:cNvPr id="89144" name="Group 56"/>
          <p:cNvGraphicFramePr>
            <a:graphicFrameLocks noGrp="1"/>
          </p:cNvGraphicFramePr>
          <p:nvPr/>
        </p:nvGraphicFramePr>
        <p:xfrm>
          <a:off x="214313" y="1169988"/>
          <a:ext cx="8358187" cy="1097280"/>
        </p:xfrm>
        <a:graphic>
          <a:graphicData uri="http://schemas.openxmlformats.org/drawingml/2006/table">
            <a:tbl>
              <a:tblPr/>
              <a:tblGrid>
                <a:gridCol w="4143375"/>
                <a:gridCol w="2000250"/>
                <a:gridCol w="221456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LDM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d}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{mode}   Rn{!},reglist{^}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多寄存器加载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reglist←[Rn...]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STM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{mode}  Rn{!},reglist{^} 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多寄存器存储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[Rn...]←reglist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7909" name="矩形 5"/>
          <p:cNvSpPr/>
          <p:nvPr/>
        </p:nvSpPr>
        <p:spPr>
          <a:xfrm>
            <a:off x="214313" y="4672013"/>
            <a:ext cx="8929687" cy="1349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355600" indent="-355600" algn="just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reglist</a:t>
            </a:r>
            <a:r>
              <a:rPr lang="zh-CN" altLang="en-US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表示寄存器列表（由小到大），如</a:t>
            </a:r>
            <a:r>
              <a:rPr lang="en-US" altLang="zh-CN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{R1,R2,R6-R9}</a:t>
            </a:r>
            <a:r>
              <a:rPr lang="zh-CN" altLang="en-US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lang="zh-CN" altLang="en-US" sz="22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355600" indent="-355600" algn="just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!</a:t>
            </a:r>
            <a:r>
              <a:rPr lang="zh-CN" altLang="en-US" sz="2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表示在操作结束后，将最后的地址写回</a:t>
            </a:r>
            <a:r>
              <a:rPr lang="en-US" altLang="zh-CN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Rn</a:t>
            </a:r>
            <a:r>
              <a:rPr lang="zh-CN" altLang="en-US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中；</a:t>
            </a:r>
            <a:endParaRPr lang="zh-CN" altLang="en-US" sz="22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355600" indent="-355600" algn="just">
              <a:lnSpc>
                <a:spcPct val="125000"/>
              </a:lnSpc>
              <a:buClr>
                <a:schemeClr val="tx1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^</a:t>
            </a:r>
            <a:r>
              <a:rPr lang="zh-CN" altLang="en-US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表示使用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用户模式下的寄存器</a:t>
            </a:r>
            <a:r>
              <a:rPr lang="zh-CN" altLang="en-US" sz="22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，而不是当前模式的寄存器。</a:t>
            </a:r>
            <a:endParaRPr lang="zh-CN" altLang="en-US" sz="22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8" name="Group 4"/>
          <p:cNvGraphicFramePr>
            <a:graphicFrameLocks noGrp="1"/>
          </p:cNvGraphicFramePr>
          <p:nvPr/>
        </p:nvGraphicFramePr>
        <p:xfrm>
          <a:off x="714375" y="2873375"/>
          <a:ext cx="7500938" cy="1800226"/>
        </p:xfrm>
        <a:graphic>
          <a:graphicData uri="http://schemas.openxmlformats.org/drawingml/2006/table">
            <a:tbl>
              <a:tblPr/>
              <a:tblGrid>
                <a:gridCol w="1571625"/>
                <a:gridCol w="2116138"/>
                <a:gridCol w="1570037"/>
                <a:gridCol w="2243138"/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地址增长模式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数据块传送操作说明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地址增长模式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堆栈操作说明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IA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传送后地址加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FD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满递减堆栈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IB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传送前地址加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空递减堆栈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DA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传送后地址减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FA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满递增堆栈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DB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传送前地址减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EA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隶书" panose="02010509060101010101" pitchFamily="49" charset="-122"/>
                        </a:rPr>
                        <a:t>空递增堆栈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10"/>
          <p:cNvSpPr/>
          <p:nvPr/>
        </p:nvSpPr>
        <p:spPr>
          <a:xfrm>
            <a:off x="0" y="765175"/>
            <a:ext cx="9144000" cy="60928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140738" name="Rectangle 2"/>
          <p:cNvSpPr>
            <a:spLocks noChangeArrowheads="1"/>
          </p:cNvSpPr>
          <p:nvPr/>
        </p:nvSpPr>
        <p:spPr bwMode="auto">
          <a:xfrm>
            <a:off x="142875" y="43815"/>
            <a:ext cx="9001125" cy="5575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数据块存取指令应用示例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40739" name="Text Box 3"/>
          <p:cNvSpPr txBox="1"/>
          <p:nvPr/>
        </p:nvSpPr>
        <p:spPr>
          <a:xfrm>
            <a:off x="6643688" y="1857375"/>
            <a:ext cx="2249487" cy="27997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指令执行前的基址寄存器</a:t>
            </a:r>
            <a:endParaRPr lang="en-US" altLang="zh-CN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3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R1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’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指令执行后的基址寄存器</a:t>
            </a:r>
            <a:endParaRPr lang="zh-CN" altLang="en-US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8315" name="Rectangle 6"/>
          <p:cNvSpPr/>
          <p:nvPr/>
        </p:nvSpPr>
        <p:spPr>
          <a:xfrm>
            <a:off x="373063" y="10715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98317" name="Rectangle 14"/>
          <p:cNvSpPr/>
          <p:nvPr/>
        </p:nvSpPr>
        <p:spPr>
          <a:xfrm>
            <a:off x="373063" y="2225675"/>
            <a:ext cx="696912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18" name="Rectangle 15"/>
          <p:cNvSpPr/>
          <p:nvPr/>
        </p:nvSpPr>
        <p:spPr>
          <a:xfrm>
            <a:off x="373063" y="1236663"/>
            <a:ext cx="696912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19" name="Text Box 16"/>
          <p:cNvSpPr txBox="1"/>
          <p:nvPr/>
        </p:nvSpPr>
        <p:spPr>
          <a:xfrm>
            <a:off x="285750" y="33464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IA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2" name="Group 17"/>
          <p:cNvGrpSpPr/>
          <p:nvPr/>
        </p:nvGrpSpPr>
        <p:grpSpPr>
          <a:xfrm>
            <a:off x="2030413" y="1236663"/>
            <a:ext cx="871537" cy="1978025"/>
            <a:chOff x="960" y="2736"/>
            <a:chExt cx="480" cy="1152"/>
          </a:xfrm>
        </p:grpSpPr>
        <p:sp>
          <p:nvSpPr>
            <p:cNvPr id="39016" name="Rectangle 18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7" name="Rectangle 19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8" name="Rectangle 20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9" name="Rectangle 21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20" name="Rectangle 22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21" name="Rectangle 23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8321" name="Rectangle 24"/>
          <p:cNvSpPr/>
          <p:nvPr/>
        </p:nvSpPr>
        <p:spPr>
          <a:xfrm>
            <a:off x="373063" y="40052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3" name="Group 25"/>
          <p:cNvGrpSpPr/>
          <p:nvPr/>
        </p:nvGrpSpPr>
        <p:grpSpPr>
          <a:xfrm>
            <a:off x="1157288" y="4170363"/>
            <a:ext cx="873125" cy="1978025"/>
            <a:chOff x="480" y="2736"/>
            <a:chExt cx="480" cy="1152"/>
          </a:xfrm>
        </p:grpSpPr>
        <p:sp>
          <p:nvSpPr>
            <p:cNvPr id="39010" name="Rectangle 26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1" name="Rectangle 27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2" name="Rectangle 28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3" name="Rectangle 29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4" name="Rectangle 30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15" name="Rectangle 31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8323" name="Rectangle 32"/>
          <p:cNvSpPr/>
          <p:nvPr/>
        </p:nvSpPr>
        <p:spPr>
          <a:xfrm>
            <a:off x="373063" y="4500563"/>
            <a:ext cx="696912" cy="3286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24" name="Rectangle 33"/>
          <p:cNvSpPr/>
          <p:nvPr/>
        </p:nvSpPr>
        <p:spPr>
          <a:xfrm>
            <a:off x="373063" y="5489575"/>
            <a:ext cx="696912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25" name="Text Box 34"/>
          <p:cNvSpPr txBox="1"/>
          <p:nvPr/>
        </p:nvSpPr>
        <p:spPr>
          <a:xfrm>
            <a:off x="285750" y="62801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DA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4" name="Group 35"/>
          <p:cNvGrpSpPr/>
          <p:nvPr/>
        </p:nvGrpSpPr>
        <p:grpSpPr>
          <a:xfrm>
            <a:off x="2030413" y="4170363"/>
            <a:ext cx="871537" cy="1978025"/>
            <a:chOff x="960" y="2736"/>
            <a:chExt cx="480" cy="1152"/>
          </a:xfrm>
        </p:grpSpPr>
        <p:sp>
          <p:nvSpPr>
            <p:cNvPr id="39004" name="Rectangle 36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5" name="Rectangle 37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6" name="Rectangle 38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7" name="Rectangle 39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8" name="Rectangle 40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9" name="Rectangle 41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8327" name="Rectangle 42"/>
          <p:cNvSpPr/>
          <p:nvPr/>
        </p:nvSpPr>
        <p:spPr>
          <a:xfrm>
            <a:off x="3511550" y="10715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98329" name="Rectangle 50"/>
          <p:cNvSpPr/>
          <p:nvPr/>
        </p:nvSpPr>
        <p:spPr>
          <a:xfrm>
            <a:off x="3511550" y="2185988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30" name="Rectangle 51"/>
          <p:cNvSpPr/>
          <p:nvPr/>
        </p:nvSpPr>
        <p:spPr>
          <a:xfrm>
            <a:off x="3511550" y="1196975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31" name="Text Box 52"/>
          <p:cNvSpPr txBox="1"/>
          <p:nvPr/>
        </p:nvSpPr>
        <p:spPr>
          <a:xfrm>
            <a:off x="3424238" y="33464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IB 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5" name="Group 53"/>
          <p:cNvGrpSpPr/>
          <p:nvPr/>
        </p:nvGrpSpPr>
        <p:grpSpPr>
          <a:xfrm>
            <a:off x="5168900" y="1236663"/>
            <a:ext cx="871538" cy="1978025"/>
            <a:chOff x="960" y="2736"/>
            <a:chExt cx="480" cy="1152"/>
          </a:xfrm>
        </p:grpSpPr>
        <p:sp>
          <p:nvSpPr>
            <p:cNvPr id="38998" name="Rectangle 54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9" name="Rectangle 55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0" name="Rectangle 56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1" name="Rectangle 57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2" name="Rectangle 58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9003" name="Rectangle 59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8333" name="Rectangle 60"/>
          <p:cNvSpPr/>
          <p:nvPr/>
        </p:nvSpPr>
        <p:spPr>
          <a:xfrm>
            <a:off x="3511550" y="40052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6" name="Group 61"/>
          <p:cNvGrpSpPr/>
          <p:nvPr/>
        </p:nvGrpSpPr>
        <p:grpSpPr>
          <a:xfrm>
            <a:off x="4297363" y="4170363"/>
            <a:ext cx="871537" cy="1978025"/>
            <a:chOff x="480" y="2736"/>
            <a:chExt cx="480" cy="1152"/>
          </a:xfrm>
        </p:grpSpPr>
        <p:sp>
          <p:nvSpPr>
            <p:cNvPr id="38992" name="Rectangle 62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3" name="Rectangle 63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4" name="Rectangle 64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5" name="Rectangle 65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6" name="Rectangle 66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7" name="Rectangle 67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8335" name="Rectangle 68"/>
          <p:cNvSpPr/>
          <p:nvPr/>
        </p:nvSpPr>
        <p:spPr>
          <a:xfrm>
            <a:off x="3511550" y="5475288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36" name="Rectangle 69"/>
          <p:cNvSpPr/>
          <p:nvPr/>
        </p:nvSpPr>
        <p:spPr>
          <a:xfrm>
            <a:off x="3511550" y="4486275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8337" name="Text Box 70"/>
          <p:cNvSpPr txBox="1"/>
          <p:nvPr/>
        </p:nvSpPr>
        <p:spPr>
          <a:xfrm>
            <a:off x="3424238" y="62801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7" name="Group 71"/>
          <p:cNvGrpSpPr/>
          <p:nvPr/>
        </p:nvGrpSpPr>
        <p:grpSpPr>
          <a:xfrm>
            <a:off x="5168900" y="4170363"/>
            <a:ext cx="871538" cy="1978025"/>
            <a:chOff x="960" y="2736"/>
            <a:chExt cx="480" cy="1152"/>
          </a:xfrm>
        </p:grpSpPr>
        <p:sp>
          <p:nvSpPr>
            <p:cNvPr id="38986" name="Rectangle 72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7" name="Rectangle 73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8" name="Rectangle 74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9" name="Rectangle 75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0" name="Rectangle 76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91" name="Rectangle 77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8311" name="Line 78"/>
          <p:cNvSpPr/>
          <p:nvPr/>
        </p:nvSpPr>
        <p:spPr>
          <a:xfrm flipV="1">
            <a:off x="635000" y="1531938"/>
            <a:ext cx="0" cy="7413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12" name="Line 79"/>
          <p:cNvSpPr/>
          <p:nvPr/>
        </p:nvSpPr>
        <p:spPr>
          <a:xfrm flipV="1">
            <a:off x="3773488" y="1444625"/>
            <a:ext cx="0" cy="741363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8313" name="Line 80"/>
          <p:cNvSpPr/>
          <p:nvPr/>
        </p:nvSpPr>
        <p:spPr>
          <a:xfrm flipV="1">
            <a:off x="635000" y="4829175"/>
            <a:ext cx="0" cy="6604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98314" name="Line 81"/>
          <p:cNvSpPr/>
          <p:nvPr/>
        </p:nvSpPr>
        <p:spPr>
          <a:xfrm flipV="1">
            <a:off x="3773488" y="4816475"/>
            <a:ext cx="0" cy="658813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8" name="Group 7"/>
          <p:cNvGrpSpPr/>
          <p:nvPr/>
        </p:nvGrpSpPr>
        <p:grpSpPr>
          <a:xfrm>
            <a:off x="1071563" y="1214438"/>
            <a:ext cx="871537" cy="1978025"/>
            <a:chOff x="480" y="2736"/>
            <a:chExt cx="480" cy="1152"/>
          </a:xfrm>
        </p:grpSpPr>
        <p:sp>
          <p:nvSpPr>
            <p:cNvPr id="38980" name="Rectangle 8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1" name="Rectangle 9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2" name="Rectangle 10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3" name="Rectangle 11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4" name="Rectangle 12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85" name="Rectangle 13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1071563" y="1214438"/>
            <a:ext cx="871537" cy="1978025"/>
            <a:chOff x="480" y="2736"/>
            <a:chExt cx="480" cy="1152"/>
          </a:xfrm>
        </p:grpSpPr>
        <p:sp>
          <p:nvSpPr>
            <p:cNvPr id="38974" name="Rectangle 8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5" name="Rectangle 9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6" name="Rectangle 10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7" name="Rectangle 11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8" name="Rectangle 12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9" name="Rectangle 13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" name="Group 43"/>
          <p:cNvGrpSpPr/>
          <p:nvPr/>
        </p:nvGrpSpPr>
        <p:grpSpPr>
          <a:xfrm>
            <a:off x="4286250" y="1214438"/>
            <a:ext cx="871538" cy="1978025"/>
            <a:chOff x="480" y="2736"/>
            <a:chExt cx="480" cy="1152"/>
          </a:xfrm>
        </p:grpSpPr>
        <p:sp>
          <p:nvSpPr>
            <p:cNvPr id="38968" name="Rectangle 44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9" name="Rectangle 45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0" name="Rectangle 46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1" name="Rectangle 47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2" name="Rectangle 48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73" name="Rectangle 49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1" name="Group 43"/>
          <p:cNvGrpSpPr/>
          <p:nvPr/>
        </p:nvGrpSpPr>
        <p:grpSpPr>
          <a:xfrm>
            <a:off x="4286250" y="1214438"/>
            <a:ext cx="871538" cy="1978025"/>
            <a:chOff x="480" y="2736"/>
            <a:chExt cx="480" cy="1152"/>
          </a:xfrm>
        </p:grpSpPr>
        <p:sp>
          <p:nvSpPr>
            <p:cNvPr id="38962" name="Rectangle 44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3" name="Rectangle 45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4" name="Rectangle 46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5" name="Rectangle 47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6" name="Rectangle 48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7" name="Rectangle 49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2" name="Group 25"/>
          <p:cNvGrpSpPr/>
          <p:nvPr/>
        </p:nvGrpSpPr>
        <p:grpSpPr>
          <a:xfrm>
            <a:off x="4286250" y="4165600"/>
            <a:ext cx="871538" cy="1978025"/>
            <a:chOff x="480" y="2736"/>
            <a:chExt cx="480" cy="1152"/>
          </a:xfrm>
        </p:grpSpPr>
        <p:sp>
          <p:nvSpPr>
            <p:cNvPr id="38956" name="Rectangle 26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7" name="Rectangle 27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8" name="Rectangle 28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9" name="Rectangle 29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0" name="Rectangle 30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61" name="Rectangle 31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3" name="Group 25"/>
          <p:cNvGrpSpPr/>
          <p:nvPr/>
        </p:nvGrpSpPr>
        <p:grpSpPr>
          <a:xfrm>
            <a:off x="1143000" y="4165600"/>
            <a:ext cx="871538" cy="1978025"/>
            <a:chOff x="480" y="2736"/>
            <a:chExt cx="480" cy="1152"/>
          </a:xfrm>
        </p:grpSpPr>
        <p:sp>
          <p:nvSpPr>
            <p:cNvPr id="38950" name="Rectangle 26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1" name="Rectangle 27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2" name="Rectangle 28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3" name="Rectangle 29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4" name="Rectangle 30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8955" name="Rectangle 31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38949" name="矩形 5"/>
          <p:cNvSpPr/>
          <p:nvPr/>
        </p:nvSpPr>
        <p:spPr>
          <a:xfrm>
            <a:off x="8215313" y="6500813"/>
            <a:ext cx="86042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fld id="{9A0DB2DC-4C9A-4742-B13C-FB6460FD3503}" type="slidenum">
              <a:rPr lang="en-US" altLang="zh-CN" sz="1800" b="1" dirty="0">
                <a:solidFill>
                  <a:srgbClr val="CDFFCD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</a:fld>
            <a:r>
              <a:rPr lang="en-US" altLang="zh-CN" sz="1800" b="1" dirty="0">
                <a:solidFill>
                  <a:srgbClr val="CDFFCD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/95</a:t>
            </a:r>
            <a:endParaRPr lang="zh-CN" altLang="en-US" sz="1800" dirty="0">
              <a:latin typeface="Comic Sans MS" panose="030F0702030302020204" pitchFamily="66" charset="0"/>
              <a:ea typeface="华文宋体" panose="020106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4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0739" grpId="0"/>
      <p:bldP spid="98315" grpId="0" animBg="1"/>
      <p:bldP spid="98317" grpId="0"/>
      <p:bldP spid="98318" grpId="0"/>
      <p:bldP spid="98319" grpId="0"/>
      <p:bldP spid="98321" grpId="0" animBg="1"/>
      <p:bldP spid="98323" grpId="0"/>
      <p:bldP spid="98324" grpId="0"/>
      <p:bldP spid="98325" grpId="0"/>
      <p:bldP spid="98327" grpId="0" animBg="1"/>
      <p:bldP spid="98329" grpId="0"/>
      <p:bldP spid="98330" grpId="0"/>
      <p:bldP spid="98331" grpId="0"/>
      <p:bldP spid="98333" grpId="0" animBg="1"/>
      <p:bldP spid="98335" grpId="0"/>
      <p:bldP spid="98336" grpId="0"/>
      <p:bldP spid="983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ChangeArrowheads="1"/>
          </p:cNvSpPr>
          <p:nvPr/>
        </p:nvSpPr>
        <p:spPr bwMode="auto">
          <a:xfrm>
            <a:off x="900113" y="71438"/>
            <a:ext cx="762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堆 栈 操 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9389" name="Text Box 62"/>
          <p:cNvSpPr txBox="1"/>
          <p:nvPr/>
        </p:nvSpPr>
        <p:spPr>
          <a:xfrm>
            <a:off x="495300" y="665428"/>
            <a:ext cx="84296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堆栈操作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数据块传送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指令之间的关系如下表所示：</a:t>
            </a:r>
            <a:endParaRPr lang="zh-CN" altLang="en-US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98152" y="10715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9" name="Rectangle 14"/>
          <p:cNvSpPr/>
          <p:nvPr/>
        </p:nvSpPr>
        <p:spPr>
          <a:xfrm>
            <a:off x="98152" y="2225675"/>
            <a:ext cx="696912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0" name="Rectangle 15"/>
          <p:cNvSpPr/>
          <p:nvPr/>
        </p:nvSpPr>
        <p:spPr>
          <a:xfrm>
            <a:off x="98152" y="1236663"/>
            <a:ext cx="696912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" name="Text Box 16"/>
          <p:cNvSpPr txBox="1"/>
          <p:nvPr/>
        </p:nvSpPr>
        <p:spPr>
          <a:xfrm>
            <a:off x="10839" y="33464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IA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2" name="Group 17"/>
          <p:cNvGrpSpPr/>
          <p:nvPr/>
        </p:nvGrpSpPr>
        <p:grpSpPr>
          <a:xfrm>
            <a:off x="1755502" y="1236663"/>
            <a:ext cx="871537" cy="1978025"/>
            <a:chOff x="960" y="2736"/>
            <a:chExt cx="480" cy="1152"/>
          </a:xfrm>
        </p:grpSpPr>
        <p:sp>
          <p:nvSpPr>
            <p:cNvPr id="13" name="Rectangle 18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4" name="Rectangle 19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5" name="Rectangle 20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6" name="Rectangle 21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7" name="Rectangle 22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8" name="Rectangle 23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9" name="Rectangle 24"/>
          <p:cNvSpPr/>
          <p:nvPr/>
        </p:nvSpPr>
        <p:spPr>
          <a:xfrm>
            <a:off x="98152" y="40052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20" name="Group 25"/>
          <p:cNvGrpSpPr/>
          <p:nvPr/>
        </p:nvGrpSpPr>
        <p:grpSpPr>
          <a:xfrm>
            <a:off x="882377" y="4170363"/>
            <a:ext cx="873125" cy="1978025"/>
            <a:chOff x="480" y="2736"/>
            <a:chExt cx="480" cy="1152"/>
          </a:xfrm>
        </p:grpSpPr>
        <p:sp>
          <p:nvSpPr>
            <p:cNvPr id="21" name="Rectangle 26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2" name="Rectangle 27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3" name="Rectangle 28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4" name="Rectangle 29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5" name="Rectangle 30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6" name="Rectangle 31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27" name="Rectangle 32"/>
          <p:cNvSpPr/>
          <p:nvPr/>
        </p:nvSpPr>
        <p:spPr>
          <a:xfrm>
            <a:off x="98152" y="4500563"/>
            <a:ext cx="696912" cy="328612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8" name="Rectangle 33"/>
          <p:cNvSpPr/>
          <p:nvPr/>
        </p:nvSpPr>
        <p:spPr>
          <a:xfrm>
            <a:off x="98152" y="5489575"/>
            <a:ext cx="696912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9" name="Text Box 34"/>
          <p:cNvSpPr txBox="1"/>
          <p:nvPr/>
        </p:nvSpPr>
        <p:spPr>
          <a:xfrm>
            <a:off x="10839" y="62801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DA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30" name="Group 35"/>
          <p:cNvGrpSpPr/>
          <p:nvPr/>
        </p:nvGrpSpPr>
        <p:grpSpPr>
          <a:xfrm>
            <a:off x="1755502" y="4170363"/>
            <a:ext cx="871537" cy="1978025"/>
            <a:chOff x="960" y="2736"/>
            <a:chExt cx="480" cy="1152"/>
          </a:xfrm>
        </p:grpSpPr>
        <p:sp>
          <p:nvSpPr>
            <p:cNvPr id="31" name="Rectangle 36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2" name="Rectangle 37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3" name="Rectangle 38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4" name="Rectangle 39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5" name="Rectangle 40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36" name="Rectangle 41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37" name="Rectangle 42"/>
          <p:cNvSpPr/>
          <p:nvPr/>
        </p:nvSpPr>
        <p:spPr>
          <a:xfrm>
            <a:off x="3236639" y="10715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38" name="Rectangle 50"/>
          <p:cNvSpPr/>
          <p:nvPr/>
        </p:nvSpPr>
        <p:spPr>
          <a:xfrm>
            <a:off x="3236639" y="2185988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9" name="Rectangle 51"/>
          <p:cNvSpPr/>
          <p:nvPr/>
        </p:nvSpPr>
        <p:spPr>
          <a:xfrm>
            <a:off x="3236639" y="1196975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0" name="Text Box 52"/>
          <p:cNvSpPr txBox="1"/>
          <p:nvPr/>
        </p:nvSpPr>
        <p:spPr>
          <a:xfrm>
            <a:off x="3149327" y="33464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IB 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41" name="Group 53"/>
          <p:cNvGrpSpPr/>
          <p:nvPr/>
        </p:nvGrpSpPr>
        <p:grpSpPr>
          <a:xfrm>
            <a:off x="4893989" y="1236663"/>
            <a:ext cx="871538" cy="1978025"/>
            <a:chOff x="960" y="2736"/>
            <a:chExt cx="480" cy="1152"/>
          </a:xfrm>
        </p:grpSpPr>
        <p:sp>
          <p:nvSpPr>
            <p:cNvPr id="42" name="Rectangle 54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3" name="Rectangle 55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4" name="Rectangle 56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5" name="Rectangle 57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6" name="Rectangle 58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47" name="Rectangle 59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48" name="Rectangle 60"/>
          <p:cNvSpPr/>
          <p:nvPr/>
        </p:nvSpPr>
        <p:spPr>
          <a:xfrm>
            <a:off x="3236639" y="4005263"/>
            <a:ext cx="2616200" cy="2274887"/>
          </a:xfrm>
          <a:prstGeom prst="rect">
            <a:avLst/>
          </a:prstGeom>
          <a:solidFill>
            <a:srgbClr val="CCFFFF">
              <a:alpha val="50195"/>
            </a:srgbClr>
          </a:solidFill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49" name="Group 61"/>
          <p:cNvGrpSpPr/>
          <p:nvPr/>
        </p:nvGrpSpPr>
        <p:grpSpPr>
          <a:xfrm>
            <a:off x="4022452" y="4170363"/>
            <a:ext cx="871537" cy="1978025"/>
            <a:chOff x="480" y="2736"/>
            <a:chExt cx="480" cy="1152"/>
          </a:xfrm>
        </p:grpSpPr>
        <p:sp>
          <p:nvSpPr>
            <p:cNvPr id="50" name="Rectangle 62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1" name="Rectangle 63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2" name="Rectangle 64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3" name="Rectangle 65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4" name="Rectangle 66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55" name="Rectangle 67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56" name="Rectangle 68"/>
          <p:cNvSpPr/>
          <p:nvPr/>
        </p:nvSpPr>
        <p:spPr>
          <a:xfrm>
            <a:off x="3236639" y="5475288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R1’ 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7" name="Rectangle 69"/>
          <p:cNvSpPr/>
          <p:nvPr/>
        </p:nvSpPr>
        <p:spPr>
          <a:xfrm>
            <a:off x="3236639" y="4486275"/>
            <a:ext cx="698500" cy="330200"/>
          </a:xfrm>
          <a:prstGeom prst="rect">
            <a:avLst/>
          </a:prstGeom>
          <a:noFill/>
          <a:ln w="19050">
            <a:noFill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R1 </a:t>
            </a:r>
            <a:r>
              <a: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  <a:sym typeface="Wingdings" panose="05000000000000000000" pitchFamily="2" charset="2"/>
              </a:rPr>
              <a:t></a:t>
            </a:r>
            <a:endParaRPr lang="en-US" altLang="zh-CN" sz="16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8" name="Text Box 70"/>
          <p:cNvSpPr txBox="1"/>
          <p:nvPr/>
        </p:nvSpPr>
        <p:spPr>
          <a:xfrm>
            <a:off x="3149327" y="6280150"/>
            <a:ext cx="2790825" cy="3683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STM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R1!,{R5-R7}</a:t>
            </a:r>
            <a:endParaRPr lang="en-US" altLang="zh-CN" sz="1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59" name="Group 71"/>
          <p:cNvGrpSpPr/>
          <p:nvPr/>
        </p:nvGrpSpPr>
        <p:grpSpPr>
          <a:xfrm>
            <a:off x="4893989" y="4170363"/>
            <a:ext cx="871538" cy="1978025"/>
            <a:chOff x="960" y="2736"/>
            <a:chExt cx="480" cy="1152"/>
          </a:xfrm>
        </p:grpSpPr>
        <p:sp>
          <p:nvSpPr>
            <p:cNvPr id="60" name="Rectangle 72"/>
            <p:cNvSpPr/>
            <p:nvPr/>
          </p:nvSpPr>
          <p:spPr>
            <a:xfrm>
              <a:off x="960" y="3312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4008H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61" name="Rectangle 73"/>
            <p:cNvSpPr/>
            <p:nvPr/>
          </p:nvSpPr>
          <p:spPr>
            <a:xfrm>
              <a:off x="960" y="3504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62" name="Rectangle 74"/>
            <p:cNvSpPr/>
            <p:nvPr/>
          </p:nvSpPr>
          <p:spPr>
            <a:xfrm>
              <a:off x="960" y="369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63" name="Rectangle 75"/>
            <p:cNvSpPr/>
            <p:nvPr/>
          </p:nvSpPr>
          <p:spPr>
            <a:xfrm>
              <a:off x="960" y="2736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4014H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64" name="Rectangle 76"/>
            <p:cNvSpPr/>
            <p:nvPr/>
          </p:nvSpPr>
          <p:spPr>
            <a:xfrm>
              <a:off x="960" y="2928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4010H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65" name="Rectangle 77"/>
            <p:cNvSpPr/>
            <p:nvPr/>
          </p:nvSpPr>
          <p:spPr>
            <a:xfrm>
              <a:off x="960" y="3120"/>
              <a:ext cx="480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anchor="ctr"/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400CH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66" name="Line 78"/>
          <p:cNvSpPr/>
          <p:nvPr/>
        </p:nvSpPr>
        <p:spPr>
          <a:xfrm flipV="1">
            <a:off x="360089" y="1531938"/>
            <a:ext cx="0" cy="741362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" name="Line 79"/>
          <p:cNvSpPr/>
          <p:nvPr/>
        </p:nvSpPr>
        <p:spPr>
          <a:xfrm flipV="1">
            <a:off x="3498577" y="1444625"/>
            <a:ext cx="0" cy="741363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8" name="Line 80"/>
          <p:cNvSpPr/>
          <p:nvPr/>
        </p:nvSpPr>
        <p:spPr>
          <a:xfrm flipV="1">
            <a:off x="360089" y="4829175"/>
            <a:ext cx="0" cy="660400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9" name="Line 81"/>
          <p:cNvSpPr/>
          <p:nvPr/>
        </p:nvSpPr>
        <p:spPr>
          <a:xfrm flipV="1">
            <a:off x="3498577" y="4816475"/>
            <a:ext cx="0" cy="658813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70" name="Group 7"/>
          <p:cNvGrpSpPr/>
          <p:nvPr/>
        </p:nvGrpSpPr>
        <p:grpSpPr>
          <a:xfrm>
            <a:off x="796652" y="1214438"/>
            <a:ext cx="871537" cy="1978025"/>
            <a:chOff x="480" y="2736"/>
            <a:chExt cx="480" cy="1152"/>
          </a:xfrm>
        </p:grpSpPr>
        <p:sp>
          <p:nvSpPr>
            <p:cNvPr id="71" name="Rectangle 8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2" name="Rectangle 9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3" name="Rectangle 10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4" name="Rectangle 11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6" name="Rectangle 13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77" name="Group 7"/>
          <p:cNvGrpSpPr/>
          <p:nvPr/>
        </p:nvGrpSpPr>
        <p:grpSpPr>
          <a:xfrm>
            <a:off x="796652" y="1214438"/>
            <a:ext cx="871537" cy="1978025"/>
            <a:chOff x="480" y="2736"/>
            <a:chExt cx="480" cy="1152"/>
          </a:xfrm>
        </p:grpSpPr>
        <p:sp>
          <p:nvSpPr>
            <p:cNvPr id="78" name="Rectangle 8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79" name="Rectangle 9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0" name="Rectangle 10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1" name="Rectangle 11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2" name="Rectangle 12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3" name="Rectangle 13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84" name="Group 43"/>
          <p:cNvGrpSpPr/>
          <p:nvPr/>
        </p:nvGrpSpPr>
        <p:grpSpPr>
          <a:xfrm>
            <a:off x="4011339" y="1214438"/>
            <a:ext cx="871538" cy="1978025"/>
            <a:chOff x="480" y="2736"/>
            <a:chExt cx="480" cy="1152"/>
          </a:xfrm>
        </p:grpSpPr>
        <p:sp>
          <p:nvSpPr>
            <p:cNvPr id="85" name="Rectangle 44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6" name="Rectangle 45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7" name="Rectangle 46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8" name="Rectangle 47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89" name="Rectangle 48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0" name="Rectangle 49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91" name="Group 43"/>
          <p:cNvGrpSpPr/>
          <p:nvPr/>
        </p:nvGrpSpPr>
        <p:grpSpPr>
          <a:xfrm>
            <a:off x="4011339" y="1214438"/>
            <a:ext cx="871538" cy="1978025"/>
            <a:chOff x="480" y="2736"/>
            <a:chExt cx="480" cy="1152"/>
          </a:xfrm>
        </p:grpSpPr>
        <p:sp>
          <p:nvSpPr>
            <p:cNvPr id="92" name="Rectangle 44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3" name="Rectangle 45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4" name="Rectangle 46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5" name="Rectangle 47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6" name="Rectangle 48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97" name="Rectangle 49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98" name="Group 25"/>
          <p:cNvGrpSpPr/>
          <p:nvPr/>
        </p:nvGrpSpPr>
        <p:grpSpPr>
          <a:xfrm>
            <a:off x="4011339" y="4165600"/>
            <a:ext cx="871538" cy="1978025"/>
            <a:chOff x="480" y="2736"/>
            <a:chExt cx="480" cy="1152"/>
          </a:xfrm>
        </p:grpSpPr>
        <p:sp>
          <p:nvSpPr>
            <p:cNvPr id="99" name="Rectangle 26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0" name="Rectangle 27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1" name="Rectangle 28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2" name="Rectangle 29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3" name="Rectangle 30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4" name="Rectangle 31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105" name="Group 25"/>
          <p:cNvGrpSpPr/>
          <p:nvPr/>
        </p:nvGrpSpPr>
        <p:grpSpPr>
          <a:xfrm>
            <a:off x="868089" y="4165600"/>
            <a:ext cx="871538" cy="1978025"/>
            <a:chOff x="480" y="2736"/>
            <a:chExt cx="480" cy="1152"/>
          </a:xfrm>
        </p:grpSpPr>
        <p:sp>
          <p:nvSpPr>
            <p:cNvPr id="106" name="Rectangle 26"/>
            <p:cNvSpPr/>
            <p:nvPr/>
          </p:nvSpPr>
          <p:spPr>
            <a:xfrm>
              <a:off x="480" y="3312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R5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7" name="Rectangle 27"/>
            <p:cNvSpPr/>
            <p:nvPr/>
          </p:nvSpPr>
          <p:spPr>
            <a:xfrm>
              <a:off x="480" y="3120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R6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8" name="Rectangle 28"/>
            <p:cNvSpPr/>
            <p:nvPr/>
          </p:nvSpPr>
          <p:spPr>
            <a:xfrm>
              <a:off x="480" y="2928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R7</a:t>
              </a:r>
              <a:endParaRPr lang="en-US" altLang="zh-CN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09" name="Rectangle 29"/>
            <p:cNvSpPr/>
            <p:nvPr/>
          </p:nvSpPr>
          <p:spPr>
            <a:xfrm>
              <a:off x="480" y="273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10" name="Rectangle 30"/>
            <p:cNvSpPr/>
            <p:nvPr/>
          </p:nvSpPr>
          <p:spPr>
            <a:xfrm>
              <a:off x="480" y="3504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11" name="Rectangle 31"/>
            <p:cNvSpPr/>
            <p:nvPr/>
          </p:nvSpPr>
          <p:spPr>
            <a:xfrm>
              <a:off x="480" y="3696"/>
              <a:ext cx="480" cy="192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zh-CN" altLang="en-US" sz="1600" b="1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50000"/>
          <a:stretch>
            <a:fillRect/>
          </a:stretch>
        </p:blipFill>
        <p:spPr>
          <a:xfrm>
            <a:off x="5765744" y="2720446"/>
            <a:ext cx="3414415" cy="1772443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39" grpId="1"/>
      <p:bldP spid="28" grpId="1"/>
      <p:bldP spid="5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Rectangle 2"/>
          <p:cNvSpPr>
            <a:spLocks noChangeArrowheads="1"/>
          </p:cNvSpPr>
          <p:nvPr/>
        </p:nvSpPr>
        <p:spPr bwMode="auto">
          <a:xfrm>
            <a:off x="900113" y="71438"/>
            <a:ext cx="76200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堆 栈 操 作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1207" name="Group 71"/>
          <p:cNvGraphicFramePr>
            <a:graphicFrameLocks noGrp="1"/>
          </p:cNvGraphicFramePr>
          <p:nvPr/>
        </p:nvGraphicFramePr>
        <p:xfrm>
          <a:off x="457200" y="1356360"/>
          <a:ext cx="8407717" cy="2090928"/>
        </p:xfrm>
        <a:graphic>
          <a:graphicData uri="http://schemas.openxmlformats.org/drawingml/2006/table">
            <a:tbl>
              <a:tblPr/>
              <a:tblGrid>
                <a:gridCol w="1371600"/>
                <a:gridCol w="1371600"/>
                <a:gridCol w="1371600"/>
                <a:gridCol w="208280"/>
                <a:gridCol w="1341437"/>
                <a:gridCol w="1371600"/>
                <a:gridCol w="1371600"/>
              </a:tblGrid>
              <a:tr h="6273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数据块传送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存储</a:t>
                      </a:r>
                      <a:endParaRPr kumimoji="1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堆栈操作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压栈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数据块传送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加载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堆栈操作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出栈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DA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</a:t>
                      </a: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ED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空递减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LDMDA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LDMFA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满递增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STMIA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STMEA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空递增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LDMIA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LDMFD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满递减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STMDB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STMFD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满递减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LDMDB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LDMEA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空递增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STMIB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STMFA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满递增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LDMIB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LDMED</a:t>
                      </a:r>
                      <a:endParaRPr kumimoji="1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Times New Roman" panose="02020603050405020304" pitchFamily="18" charset="0"/>
                        </a:rPr>
                        <a:t>空递减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隶书" panose="020105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141817" name="Text Box 57"/>
          <p:cNvSpPr txBox="1"/>
          <p:nvPr/>
        </p:nvSpPr>
        <p:spPr>
          <a:xfrm>
            <a:off x="685800" y="3713798"/>
            <a:ext cx="3429000" cy="1446212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rgbClr val="14EAB0"/>
            </a:solidFill>
            <a:prstDash val="lgDash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b="1" dirty="0">
                <a:solidFill>
                  <a:srgbClr val="030303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1600" b="1" dirty="0">
                <a:solidFill>
                  <a:srgbClr val="030303"/>
                </a:solidFill>
                <a:latin typeface="Courier New" panose="02070309020205020404" pitchFamily="49" charset="0"/>
              </a:rPr>
              <a:t>使用数据块传送指令进行堆栈操作</a:t>
            </a:r>
            <a:endParaRPr lang="zh-CN" altLang="en-US" sz="16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600" b="1" dirty="0">
                <a:latin typeface="Courier New" panose="02070309020205020404" pitchFamily="49" charset="0"/>
              </a:rPr>
              <a:t>STM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DA</a:t>
            </a:r>
            <a:r>
              <a:rPr lang="en-US" altLang="zh-CN" sz="1600" b="1" dirty="0">
                <a:latin typeface="Courier New" panose="02070309020205020404" pitchFamily="49" charset="0"/>
              </a:rPr>
              <a:t>	R0!,{R5-R6}</a:t>
            </a:r>
            <a:endParaRPr lang="en-US" altLang="zh-CN" sz="1600" b="1" dirty="0"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600" b="1" dirty="0">
                <a:latin typeface="Courier New" panose="02070309020205020404" pitchFamily="49" charset="0"/>
              </a:rPr>
              <a:t>. . .</a:t>
            </a:r>
            <a:endParaRPr lang="en-US" altLang="zh-CN" sz="1600" b="1" dirty="0"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600" b="1" dirty="0">
                <a:latin typeface="Courier New" panose="02070309020205020404" pitchFamily="49" charset="0"/>
              </a:rPr>
              <a:t>LDM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IB</a:t>
            </a:r>
            <a:r>
              <a:rPr lang="en-US" altLang="zh-CN" sz="1600" b="1" dirty="0">
                <a:latin typeface="Courier New" panose="02070309020205020404" pitchFamily="49" charset="0"/>
              </a:rPr>
              <a:t>	R0!,{R5-R6}</a:t>
            </a:r>
            <a:endParaRPr lang="en-US" altLang="zh-CN" sz="1600" b="1" dirty="0">
              <a:latin typeface="Courier New" panose="02070309020205020404" pitchFamily="49" charset="0"/>
            </a:endParaRPr>
          </a:p>
        </p:txBody>
      </p:sp>
      <p:sp>
        <p:nvSpPr>
          <p:cNvPr id="1141818" name="Text Box 58"/>
          <p:cNvSpPr txBox="1"/>
          <p:nvPr/>
        </p:nvSpPr>
        <p:spPr>
          <a:xfrm>
            <a:off x="5105400" y="3713798"/>
            <a:ext cx="3429000" cy="1446212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rgbClr val="14EAB0"/>
            </a:solidFill>
            <a:prstDash val="lgDashDot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600" b="1" dirty="0">
                <a:solidFill>
                  <a:srgbClr val="030303"/>
                </a:solidFill>
                <a:latin typeface="Courier New" panose="02070309020205020404" pitchFamily="49" charset="0"/>
              </a:rPr>
              <a:t>;</a:t>
            </a:r>
            <a:r>
              <a:rPr lang="zh-CN" altLang="en-US" sz="1600" b="1" dirty="0">
                <a:solidFill>
                  <a:srgbClr val="030303"/>
                </a:solidFill>
                <a:latin typeface="Courier New" panose="02070309020205020404" pitchFamily="49" charset="0"/>
              </a:rPr>
              <a:t>使用堆栈指令进行堆栈操作</a:t>
            </a:r>
            <a:endParaRPr lang="zh-CN" altLang="en-US" sz="1600" b="1" dirty="0">
              <a:solidFill>
                <a:srgbClr val="030303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600" b="1" dirty="0">
                <a:latin typeface="Courier New" panose="02070309020205020404" pitchFamily="49" charset="0"/>
              </a:rPr>
              <a:t>STM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ED</a:t>
            </a:r>
            <a:r>
              <a:rPr lang="en-US" altLang="zh-CN" sz="1600" b="1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R13</a:t>
            </a:r>
            <a:r>
              <a:rPr lang="en-US" altLang="zh-CN" sz="1600" b="1" dirty="0">
                <a:latin typeface="Courier New" panose="02070309020205020404" pitchFamily="49" charset="0"/>
              </a:rPr>
              <a:t>!,{R5-R6}</a:t>
            </a:r>
            <a:endParaRPr lang="en-US" altLang="zh-CN" sz="1600" b="1" dirty="0"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600" b="1" dirty="0">
                <a:latin typeface="Courier New" panose="02070309020205020404" pitchFamily="49" charset="0"/>
              </a:rPr>
              <a:t>. . .</a:t>
            </a:r>
            <a:endParaRPr lang="en-US" altLang="zh-CN" sz="1600" b="1" dirty="0"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600" b="1" dirty="0">
                <a:latin typeface="Courier New" panose="02070309020205020404" pitchFamily="49" charset="0"/>
              </a:rPr>
              <a:t>LDM</a:t>
            </a:r>
            <a:r>
              <a:rPr lang="en-US" altLang="zh-CN" sz="1600" b="1" dirty="0">
                <a:solidFill>
                  <a:srgbClr val="FF0000"/>
                </a:solidFill>
                <a:latin typeface="Courier New" panose="02070309020205020404" pitchFamily="49" charset="0"/>
              </a:rPr>
              <a:t>ED</a:t>
            </a:r>
            <a:r>
              <a:rPr lang="en-US" altLang="zh-CN" sz="1600" b="1" dirty="0">
                <a:latin typeface="Courier New" panose="02070309020205020404" pitchFamily="49" charset="0"/>
              </a:rPr>
              <a:t>	</a:t>
            </a:r>
            <a:r>
              <a:rPr lang="en-US" altLang="zh-CN" sz="1600" b="1" dirty="0">
                <a:solidFill>
                  <a:srgbClr val="000099"/>
                </a:solidFill>
                <a:latin typeface="Courier New" panose="02070309020205020404" pitchFamily="49" charset="0"/>
              </a:rPr>
              <a:t>R13</a:t>
            </a:r>
            <a:r>
              <a:rPr lang="en-US" altLang="zh-CN" sz="1600" b="1" dirty="0">
                <a:latin typeface="Courier New" panose="02070309020205020404" pitchFamily="49" charset="0"/>
              </a:rPr>
              <a:t>!,{R5-R6}</a:t>
            </a:r>
            <a:endParaRPr lang="en-US" altLang="zh-CN" sz="1600" b="1" dirty="0">
              <a:latin typeface="Courier New" panose="02070309020205020404" pitchFamily="49" charset="0"/>
            </a:endParaRPr>
          </a:p>
        </p:txBody>
      </p:sp>
      <p:sp>
        <p:nvSpPr>
          <p:cNvPr id="1141820" name="Text Box 60"/>
          <p:cNvSpPr txBox="1"/>
          <p:nvPr/>
        </p:nvSpPr>
        <p:spPr>
          <a:xfrm>
            <a:off x="142875" y="5356860"/>
            <a:ext cx="8786813" cy="1076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两段代码的执行结果是一样的，但是使用堆栈指令的压栈和出栈操作编程很简单（只要前后一致即可），而使用数据块指令进行压栈和出栈操作则需要考虑空与满、加与减对应的问题。</a:t>
            </a:r>
            <a:endParaRPr lang="zh-CN" altLang="en-US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9389" name="Text Box 62"/>
          <p:cNvSpPr txBox="1"/>
          <p:nvPr/>
        </p:nvSpPr>
        <p:spPr>
          <a:xfrm>
            <a:off x="285750" y="785495"/>
            <a:ext cx="84296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堆栈操作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数据块传送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指令之间的关系如下表所示：</a:t>
            </a:r>
            <a:endParaRPr lang="zh-CN" altLang="en-US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4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4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1817" grpId="0" bldLvl="0" animBg="1"/>
      <p:bldP spid="1141818" grpId="0" bldLvl="0" animBg="1"/>
      <p:bldP spid="11418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338455" y="129540"/>
            <a:ext cx="8805545" cy="516255"/>
          </a:xfrm>
        </p:spPr>
        <p:txBody>
          <a:bodyPr vert="horz" wrap="square" lIns="91440" tIns="45720" rIns="91440" bIns="45720" anchor="b"/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sym typeface="+mn-ea"/>
              </a:rPr>
              <a:t>寄存器和存储器</a:t>
            </a:r>
            <a:r>
              <a:rPr lang="zh-CN" altLang="en-US" sz="3200" b="1" dirty="0">
                <a:latin typeface="Times New Roman" panose="02020603050405020304" pitchFamily="18" charset="0"/>
              </a:rPr>
              <a:t>交换指令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2185" name="Group 25"/>
          <p:cNvGraphicFramePr>
            <a:graphicFrameLocks noGrp="1"/>
          </p:cNvGraphicFramePr>
          <p:nvPr/>
        </p:nvGraphicFramePr>
        <p:xfrm>
          <a:off x="428625" y="1857375"/>
          <a:ext cx="8215313" cy="1221105"/>
        </p:xfrm>
        <a:graphic>
          <a:graphicData uri="http://schemas.openxmlformats.org/drawingml/2006/table">
            <a:tbl>
              <a:tblPr/>
              <a:tblGrid>
                <a:gridCol w="3429000"/>
                <a:gridCol w="2143125"/>
                <a:gridCol w="2643188"/>
              </a:tblGrid>
              <a:tr h="428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SWP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Rd,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, [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]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字数据交换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Rd←[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]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同时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[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]←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Rn≠Rd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SWP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cond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Rd,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Rm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, [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Rn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]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字节数据交换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 vMerge="1">
                  <a:tcPr/>
                </a:tc>
              </a:tr>
            </a:tbl>
          </a:graphicData>
        </a:graphic>
      </p:graphicFrame>
      <p:sp>
        <p:nvSpPr>
          <p:cNvPr id="6" name="Text Box 25"/>
          <p:cNvSpPr txBox="1"/>
          <p:nvPr/>
        </p:nvSpPr>
        <p:spPr>
          <a:xfrm>
            <a:off x="180340" y="3500755"/>
            <a:ext cx="8458200" cy="1322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相同，则为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寄存器与存储器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内容进行互换；</a:t>
            </a:r>
            <a:endParaRPr lang="en-US" altLang="zh-CN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u"/>
            </a:pP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Rn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为要进行数据交换的存储器地址，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Rn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不能与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Rd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相同。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endParaRPr lang="zh-CN" altLang="en-US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标题 1"/>
          <p:cNvSpPr>
            <a:spLocks noGrp="1"/>
          </p:cNvSpPr>
          <p:nvPr>
            <p:ph type="title"/>
          </p:nvPr>
        </p:nvSpPr>
        <p:spPr>
          <a:xfrm>
            <a:off x="2601595" y="891540"/>
            <a:ext cx="4888865" cy="643255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sz="3200" dirty="0">
                <a:solidFill>
                  <a:srgbClr val="030303"/>
                </a:solidFill>
              </a:rPr>
              <a:t>程序状态访问指令</a:t>
            </a:r>
            <a:endParaRPr lang="zh-CN" altLang="en-US" sz="3200" dirty="0">
              <a:solidFill>
                <a:srgbClr val="030303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标题 1"/>
          <p:cNvSpPr>
            <a:spLocks noGrp="1"/>
          </p:cNvSpPr>
          <p:nvPr>
            <p:ph type="title"/>
          </p:nvPr>
        </p:nvSpPr>
        <p:spPr>
          <a:xfrm>
            <a:off x="214313" y="-317"/>
            <a:ext cx="8805862" cy="642937"/>
          </a:xfrm>
        </p:spPr>
        <p:txBody>
          <a:bodyPr vert="horz" wrap="square" lIns="91440" tIns="45720" rIns="91440" bIns="45720" anchor="b"/>
          <a:lstStyle/>
          <a:p>
            <a:pPr algn="ctr"/>
            <a:r>
              <a:rPr lang="en-US" altLang="zh-CN" sz="2800" dirty="0"/>
              <a:t>PSR</a:t>
            </a:r>
            <a:r>
              <a:rPr lang="zh-CN" altLang="en-US" sz="2800" dirty="0"/>
              <a:t>访问指令</a:t>
            </a:r>
            <a:endParaRPr lang="zh-CN" altLang="en-US" sz="2800" dirty="0"/>
          </a:p>
        </p:txBody>
      </p:sp>
      <p:graphicFrame>
        <p:nvGraphicFramePr>
          <p:cNvPr id="95268" name="Group 36"/>
          <p:cNvGraphicFramePr>
            <a:graphicFrameLocks noGrp="1"/>
          </p:cNvGraphicFramePr>
          <p:nvPr/>
        </p:nvGraphicFramePr>
        <p:xfrm>
          <a:off x="71438" y="743585"/>
          <a:ext cx="8858567" cy="1158240"/>
        </p:xfrm>
        <a:graphic>
          <a:graphicData uri="http://schemas.openxmlformats.org/drawingml/2006/table">
            <a:tbl>
              <a:tblPr/>
              <a:tblGrid>
                <a:gridCol w="4500562"/>
                <a:gridCol w="1000125"/>
                <a:gridCol w="335788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指 令 格 式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说 明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黑体" panose="02010609060101010101" pitchFamily="49" charset="-122"/>
                        </a:rPr>
                        <a:t>操 作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MRS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Rd, psr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读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PSR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Rd←psr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2381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MSR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{cond} </a:t>
                      </a: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psr_fields,Rd/#immed_8r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写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PSR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隶书" panose="02010509060101010101" pitchFamily="49" charset="-122"/>
                        </a:rPr>
                        <a:t>psr_fields←Rd/#immed_8r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隶书" panose="020105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8574" name="Text Box 3"/>
          <p:cNvSpPr txBox="1"/>
          <p:nvPr/>
        </p:nvSpPr>
        <p:spPr>
          <a:xfrm>
            <a:off x="214313" y="1959610"/>
            <a:ext cx="8458200" cy="777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可了解当前工作状态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读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SPSR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可以了解进入异常前的状态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ts val="600"/>
              </a:spcBef>
              <a:buFont typeface="Wingdings" panose="05000000000000000000" pitchFamily="2" charset="2"/>
              <a:buChar char="u"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MSR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MRS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配合使用，可以切换处理器模式或允许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禁止中断等。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AutoShape 2"/>
          <p:cNvSpPr/>
          <p:nvPr/>
        </p:nvSpPr>
        <p:spPr>
          <a:xfrm>
            <a:off x="838200" y="4268788"/>
            <a:ext cx="8229600" cy="381000"/>
          </a:xfrm>
          <a:prstGeom prst="roundRect">
            <a:avLst>
              <a:gd name="adj" fmla="val 16667"/>
            </a:avLst>
          </a:prstGeom>
          <a:solidFill>
            <a:srgbClr val="CCECFF">
              <a:alpha val="50195"/>
            </a:srgbClr>
          </a:solidFill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(1)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8" name="AutoShape 3"/>
          <p:cNvSpPr/>
          <p:nvPr/>
        </p:nvSpPr>
        <p:spPr>
          <a:xfrm>
            <a:off x="838200" y="4725988"/>
            <a:ext cx="8229600" cy="381000"/>
          </a:xfrm>
          <a:prstGeom prst="roundRect">
            <a:avLst>
              <a:gd name="adj" fmla="val 16667"/>
            </a:avLst>
          </a:prstGeom>
          <a:solidFill>
            <a:srgbClr val="FFFFCC">
              <a:alpha val="50195"/>
            </a:srgbClr>
          </a:solidFill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(2)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" name="AutoShape 4"/>
          <p:cNvSpPr/>
          <p:nvPr/>
        </p:nvSpPr>
        <p:spPr>
          <a:xfrm>
            <a:off x="838200" y="5183188"/>
            <a:ext cx="8229600" cy="381000"/>
          </a:xfrm>
          <a:prstGeom prst="roundRect">
            <a:avLst>
              <a:gd name="adj" fmla="val 16667"/>
            </a:avLst>
          </a:prstGeom>
          <a:solidFill>
            <a:srgbClr val="CCECFF">
              <a:alpha val="50195"/>
            </a:srgbClr>
          </a:solidFill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(3)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381000" y="2897188"/>
            <a:ext cx="3962400" cy="2692400"/>
          </a:xfrm>
          <a:prstGeom prst="rect">
            <a:avLst/>
          </a:prstGeom>
          <a:noFill/>
          <a:ln w="28575" cap="flat" cmpd="sng">
            <a:solidFill>
              <a:schemeClr val="accent1">
                <a:shade val="50000"/>
              </a:schemeClr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应用示例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子程序：使能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IRQ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ENABLE_IRQ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MRS    R0, CPSR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BIC    R0, R0,#0x80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MSR    CPSR_c,R0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4572000" y="2897188"/>
            <a:ext cx="3962400" cy="2692400"/>
          </a:xfrm>
          <a:prstGeom prst="rect">
            <a:avLst/>
          </a:prstGeom>
          <a:noFill/>
          <a:ln w="28575" cap="flat" cmpd="sng">
            <a:solidFill>
              <a:srgbClr val="00B050"/>
            </a:solidFill>
            <a:prstDash val="dash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应用示例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子程序：禁用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IRQ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中断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DISABLE_IRQ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MRS    R0, CPSR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ORR    R0, R0,#0x80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    MSR    CPSR_c,R0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Text Box 10"/>
          <p:cNvSpPr txBox="1"/>
          <p:nvPr/>
        </p:nvSpPr>
        <p:spPr>
          <a:xfrm>
            <a:off x="381000" y="5759450"/>
            <a:ext cx="39624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寄存器内容读出到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R0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Text Box 11"/>
          <p:cNvSpPr txBox="1"/>
          <p:nvPr/>
        </p:nvSpPr>
        <p:spPr>
          <a:xfrm>
            <a:off x="381000" y="6191250"/>
            <a:ext cx="39624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修改对应于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控制位；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Text Box 12"/>
          <p:cNvSpPr txBox="1"/>
          <p:nvPr/>
        </p:nvSpPr>
        <p:spPr>
          <a:xfrm>
            <a:off x="4648200" y="5759450"/>
            <a:ext cx="3886200" cy="711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将修改后的值写回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寄存器的对应控制域；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111" name="Rectangle 38"/>
          <p:cNvSpPr/>
          <p:nvPr/>
        </p:nvSpPr>
        <p:spPr>
          <a:xfrm>
            <a:off x="7956550" y="1918018"/>
            <a:ext cx="1116013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66"/>
                </a:solidFill>
                <a:latin typeface="Comic Sans MS" panose="030F0702030302020204" pitchFamily="66" charset="0"/>
              </a:rPr>
              <a:t>f/s/x/c</a:t>
            </a:r>
            <a:endParaRPr lang="zh-CN" altLang="en-US" b="1" dirty="0">
              <a:solidFill>
                <a:srgbClr val="FF0066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8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85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4" grpId="0" build="p"/>
      <p:bldP spid="7" grpId="0" animBg="1"/>
      <p:bldP spid="8" grpId="0" animBg="1"/>
      <p:bldP spid="9" grpId="0" animBg="1"/>
      <p:bldP spid="11" grpId="0" bldLvl="0" animBg="1"/>
      <p:bldP spid="12" grpId="0" bldLvl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802" name="Line 10"/>
          <p:cNvSpPr/>
          <p:nvPr/>
        </p:nvSpPr>
        <p:spPr>
          <a:xfrm flipV="1">
            <a:off x="5109845" y="2832735"/>
            <a:ext cx="0" cy="1371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79" name="Rectangle 2"/>
          <p:cNvSpPr/>
          <p:nvPr/>
        </p:nvSpPr>
        <p:spPr>
          <a:xfrm>
            <a:off x="76200" y="85090"/>
            <a:ext cx="8991600" cy="838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状态寄存器访问指令的编码格式</a:t>
            </a:r>
            <a:endParaRPr lang="zh-CN" altLang="en-US" sz="3200" b="1" dirty="0">
              <a:solidFill>
                <a:srgbClr val="FFFF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74759" name="Text Box 6"/>
          <p:cNvSpPr txBox="1"/>
          <p:nvPr/>
        </p:nvSpPr>
        <p:spPr>
          <a:xfrm>
            <a:off x="2747645" y="1003935"/>
            <a:ext cx="3733800" cy="18573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10000"/>
              </a:spcBef>
              <a:buClr>
                <a:srgbClr val="0000FF"/>
              </a:buClr>
            </a:pP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指定传送的区域，可以为以下字母（必须小写）的一个或者组合：</a:t>
            </a:r>
            <a:endParaRPr lang="zh-CN" altLang="en-US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 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控制域屏蔽字节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(psr[7..0])</a:t>
            </a:r>
            <a:endParaRPr lang="en-US" altLang="zh-CN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  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扩展域屏蔽字节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(psr[15..8])</a:t>
            </a:r>
            <a:endParaRPr lang="en-US" altLang="zh-CN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 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状态域屏蔽字节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(psr[23..16])</a:t>
            </a:r>
            <a:endParaRPr lang="en-US" altLang="zh-CN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0000"/>
              </a:spcBef>
              <a:buClr>
                <a:srgbClr val="0000FF"/>
              </a:buClr>
            </a:pP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 </a:t>
            </a:r>
            <a:r>
              <a:rPr lang="zh-CN" altLang="en-US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标志域屏蔽字节</a:t>
            </a:r>
            <a:r>
              <a:rPr lang="en-US" altLang="zh-CN" sz="18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(psr[31..24])</a:t>
            </a:r>
            <a:endParaRPr lang="en-US" altLang="zh-CN" sz="18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4760" name="Text Box 7"/>
          <p:cNvSpPr txBox="1"/>
          <p:nvPr/>
        </p:nvSpPr>
        <p:spPr>
          <a:xfrm>
            <a:off x="6786245" y="5584825"/>
            <a:ext cx="2133600" cy="650875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要传送到状态寄存器指定域的立即数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203208" name="Picture 8" descr="ms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0445" y="3161348"/>
            <a:ext cx="6400800" cy="601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03209" name="Picture 9" descr="ms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3963035"/>
            <a:ext cx="6400800" cy="601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03210" name="Text Box 10"/>
          <p:cNvSpPr txBox="1"/>
          <p:nvPr/>
        </p:nvSpPr>
        <p:spPr>
          <a:xfrm>
            <a:off x="215265" y="329787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MSR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指令编码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24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03211" name="Text Box 11"/>
          <p:cNvSpPr txBox="1"/>
          <p:nvPr/>
        </p:nvSpPr>
        <p:spPr>
          <a:xfrm>
            <a:off x="215265" y="405987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MSR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指令编码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24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03233" name="Text Box 33"/>
          <p:cNvSpPr txBox="1"/>
          <p:nvPr/>
        </p:nvSpPr>
        <p:spPr>
          <a:xfrm>
            <a:off x="7014845" y="1308735"/>
            <a:ext cx="1752600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位立即数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199106" name="Picture 2" descr="MR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5" y="4725035"/>
            <a:ext cx="6400800" cy="685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9116" name="Text Box 12"/>
          <p:cNvSpPr txBox="1"/>
          <p:nvPr/>
        </p:nvSpPr>
        <p:spPr>
          <a:xfrm>
            <a:off x="3052445" y="5741670"/>
            <a:ext cx="3124200" cy="406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目标寄存器，不能为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R15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99120" name="Text Box 16"/>
          <p:cNvSpPr txBox="1"/>
          <p:nvPr/>
        </p:nvSpPr>
        <p:spPr>
          <a:xfrm>
            <a:off x="309245" y="1842135"/>
            <a:ext cx="1676400" cy="7112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R＝ 0：CPSR     R＝ 1：SPSR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Text Box 11"/>
          <p:cNvSpPr txBox="1"/>
          <p:nvPr/>
        </p:nvSpPr>
        <p:spPr>
          <a:xfrm>
            <a:off x="215265" y="4837748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0000FF"/>
              </a:buClr>
            </a:pP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MRS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指令编码</a:t>
            </a:r>
            <a:endParaRPr lang="zh-CN" altLang="en-US" sz="2400" b="1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3052445" y="3413760"/>
            <a:ext cx="99060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4" name="圆角矩形 24"/>
          <p:cNvSpPr/>
          <p:nvPr/>
        </p:nvSpPr>
        <p:spPr>
          <a:xfrm>
            <a:off x="5490845" y="3413760"/>
            <a:ext cx="83820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5" name="圆角矩形 24"/>
          <p:cNvSpPr/>
          <p:nvPr/>
        </p:nvSpPr>
        <p:spPr>
          <a:xfrm>
            <a:off x="4347845" y="3413760"/>
            <a:ext cx="38100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6" name="圆角矩形 24"/>
          <p:cNvSpPr/>
          <p:nvPr/>
        </p:nvSpPr>
        <p:spPr>
          <a:xfrm>
            <a:off x="3052445" y="4228148"/>
            <a:ext cx="9906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7" name="圆角矩形 24"/>
          <p:cNvSpPr/>
          <p:nvPr/>
        </p:nvSpPr>
        <p:spPr>
          <a:xfrm>
            <a:off x="5490845" y="4228148"/>
            <a:ext cx="23622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9" name="圆角矩形 24"/>
          <p:cNvSpPr/>
          <p:nvPr/>
        </p:nvSpPr>
        <p:spPr>
          <a:xfrm>
            <a:off x="4271645" y="4175760"/>
            <a:ext cx="38100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1" name="圆角矩形 24"/>
          <p:cNvSpPr/>
          <p:nvPr/>
        </p:nvSpPr>
        <p:spPr>
          <a:xfrm>
            <a:off x="3052445" y="4990148"/>
            <a:ext cx="9906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2" name="圆角矩形 24"/>
          <p:cNvSpPr/>
          <p:nvPr/>
        </p:nvSpPr>
        <p:spPr>
          <a:xfrm>
            <a:off x="4271645" y="5013960"/>
            <a:ext cx="1219200" cy="357188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3" name="圆角矩形 24"/>
          <p:cNvSpPr/>
          <p:nvPr/>
        </p:nvSpPr>
        <p:spPr>
          <a:xfrm>
            <a:off x="6252845" y="5066348"/>
            <a:ext cx="23622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5" name="圆角矩形 24"/>
          <p:cNvSpPr/>
          <p:nvPr/>
        </p:nvSpPr>
        <p:spPr>
          <a:xfrm>
            <a:off x="4119245" y="3413760"/>
            <a:ext cx="152400" cy="357188"/>
          </a:xfrm>
          <a:prstGeom prst="roundRect">
            <a:avLst>
              <a:gd name="adj" fmla="val 16667"/>
            </a:avLst>
          </a:prstGeom>
          <a:solidFill>
            <a:srgbClr val="00FF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6" name="圆角矩形 24"/>
          <p:cNvSpPr/>
          <p:nvPr/>
        </p:nvSpPr>
        <p:spPr>
          <a:xfrm>
            <a:off x="4119245" y="4251960"/>
            <a:ext cx="152400" cy="357188"/>
          </a:xfrm>
          <a:prstGeom prst="roundRect">
            <a:avLst>
              <a:gd name="adj" fmla="val 16667"/>
            </a:avLst>
          </a:prstGeom>
          <a:solidFill>
            <a:srgbClr val="00FF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7" name="圆角矩形 24"/>
          <p:cNvSpPr/>
          <p:nvPr/>
        </p:nvSpPr>
        <p:spPr>
          <a:xfrm>
            <a:off x="4119245" y="5013960"/>
            <a:ext cx="152400" cy="357188"/>
          </a:xfrm>
          <a:prstGeom prst="roundRect">
            <a:avLst>
              <a:gd name="adj" fmla="val 16667"/>
            </a:avLst>
          </a:prstGeom>
          <a:solidFill>
            <a:srgbClr val="00FF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19" name="圆角矩形 24"/>
          <p:cNvSpPr/>
          <p:nvPr/>
        </p:nvSpPr>
        <p:spPr>
          <a:xfrm>
            <a:off x="4728845" y="3413760"/>
            <a:ext cx="762000" cy="357188"/>
          </a:xfrm>
          <a:prstGeom prst="roundRect">
            <a:avLst>
              <a:gd name="adj" fmla="val 16667"/>
            </a:avLst>
          </a:prstGeom>
          <a:solidFill>
            <a:srgbClr val="3366FF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20" name="圆角矩形 24"/>
          <p:cNvSpPr/>
          <p:nvPr/>
        </p:nvSpPr>
        <p:spPr>
          <a:xfrm>
            <a:off x="4652645" y="4175760"/>
            <a:ext cx="762000" cy="357188"/>
          </a:xfrm>
          <a:prstGeom prst="roundRect">
            <a:avLst>
              <a:gd name="adj" fmla="val 16667"/>
            </a:avLst>
          </a:prstGeom>
          <a:solidFill>
            <a:srgbClr val="3366FF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  <p:sp>
        <p:nvSpPr>
          <p:cNvPr id="21" name="Line 10"/>
          <p:cNvSpPr/>
          <p:nvPr/>
        </p:nvSpPr>
        <p:spPr>
          <a:xfrm flipV="1">
            <a:off x="8538845" y="1689735"/>
            <a:ext cx="0" cy="19050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" name="Line 10"/>
          <p:cNvSpPr/>
          <p:nvPr/>
        </p:nvSpPr>
        <p:spPr>
          <a:xfrm flipV="1">
            <a:off x="5871210" y="5347335"/>
            <a:ext cx="1270" cy="3937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33"/>
          <p:cNvSpPr txBox="1"/>
          <p:nvPr/>
        </p:nvSpPr>
        <p:spPr>
          <a:xfrm>
            <a:off x="6710045" y="1999298"/>
            <a:ext cx="1371600" cy="75723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15000"/>
              </a:spcBef>
              <a:buClr>
                <a:srgbClr val="0000FF"/>
              </a:buClr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立即数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spcBef>
                <a:spcPct val="15000"/>
              </a:spcBef>
              <a:buClr>
                <a:srgbClr val="0000FF"/>
              </a:buClr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移位次数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11"/>
          <p:cNvGrpSpPr/>
          <p:nvPr/>
        </p:nvGrpSpPr>
        <p:grpSpPr>
          <a:xfrm>
            <a:off x="995045" y="2527935"/>
            <a:ext cx="3200400" cy="990600"/>
            <a:chOff x="1728" y="1536"/>
            <a:chExt cx="864" cy="288"/>
          </a:xfrm>
        </p:grpSpPr>
        <p:sp>
          <p:nvSpPr>
            <p:cNvPr id="50215" name="Line 12"/>
            <p:cNvSpPr/>
            <p:nvPr/>
          </p:nvSpPr>
          <p:spPr>
            <a:xfrm>
              <a:off x="1728" y="1536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6" name="Line 13"/>
            <p:cNvSpPr/>
            <p:nvPr/>
          </p:nvSpPr>
          <p:spPr>
            <a:xfrm>
              <a:off x="1728" y="1680"/>
              <a:ext cx="86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7" name="Line 14"/>
            <p:cNvSpPr/>
            <p:nvPr/>
          </p:nvSpPr>
          <p:spPr>
            <a:xfrm>
              <a:off x="2592" y="1680"/>
              <a:ext cx="0" cy="144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4" name="Line 10"/>
          <p:cNvSpPr/>
          <p:nvPr/>
        </p:nvSpPr>
        <p:spPr>
          <a:xfrm flipV="1">
            <a:off x="4195445" y="3670935"/>
            <a:ext cx="0" cy="13716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" name="Group 20"/>
          <p:cNvGrpSpPr/>
          <p:nvPr/>
        </p:nvGrpSpPr>
        <p:grpSpPr>
          <a:xfrm>
            <a:off x="8386445" y="4432935"/>
            <a:ext cx="457200" cy="1371600"/>
            <a:chOff x="1776" y="1344"/>
            <a:chExt cx="240" cy="1200"/>
          </a:xfrm>
        </p:grpSpPr>
        <p:sp>
          <p:nvSpPr>
            <p:cNvPr id="50213" name="Line 21"/>
            <p:cNvSpPr/>
            <p:nvPr/>
          </p:nvSpPr>
          <p:spPr>
            <a:xfrm flipV="1">
              <a:off x="2016" y="1344"/>
              <a:ext cx="0" cy="12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14" name="Line 22"/>
            <p:cNvSpPr/>
            <p:nvPr/>
          </p:nvSpPr>
          <p:spPr>
            <a:xfrm flipH="1">
              <a:off x="1776" y="1344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3" name="Line 10"/>
          <p:cNvSpPr/>
          <p:nvPr/>
        </p:nvSpPr>
        <p:spPr>
          <a:xfrm flipV="1">
            <a:off x="6857683" y="2785110"/>
            <a:ext cx="0" cy="714375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03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0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9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99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8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0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19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9" grpId="0" bldLvl="0" animBg="1"/>
      <p:bldP spid="74760" grpId="0" bldLvl="0" animBg="1"/>
      <p:bldP spid="1203210" grpId="0"/>
      <p:bldP spid="1203211" grpId="0"/>
      <p:bldP spid="1203233" grpId="0" bldLvl="0" animBg="1"/>
      <p:bldP spid="1199116" grpId="0" bldLvl="0" animBg="1"/>
      <p:bldP spid="1199120" grpId="0" bldLvl="0" animBg="1"/>
      <p:bldP spid="3" grpId="0"/>
      <p:bldP spid="25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9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6" grpId="0" bldLvl="0" animBg="1"/>
      <p:bldP spid="17" grpId="0" bldLvl="0" animBg="1"/>
      <p:bldP spid="19" grpId="0" bldLvl="0" animBg="1"/>
      <p:bldP spid="20" grpId="0" bldLvl="0" animBg="1"/>
      <p:bldP spid="2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Text Box 2"/>
          <p:cNvSpPr txBox="1"/>
          <p:nvPr/>
        </p:nvSpPr>
        <p:spPr>
          <a:xfrm>
            <a:off x="215265" y="894398"/>
            <a:ext cx="7696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</a:t>
            </a:r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采用三地址指令格式：</a:t>
            </a:r>
            <a:endParaRPr lang="zh-CN" altLang="en-US" sz="2400" b="1" dirty="0">
              <a:solidFill>
                <a:srgbClr val="000099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title"/>
          </p:nvPr>
        </p:nvSpPr>
        <p:spPr>
          <a:xfrm>
            <a:off x="142558" y="70803"/>
            <a:ext cx="8805862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rgbClr val="030303"/>
                </a:solidFill>
              </a:rPr>
              <a:t>ARM</a:t>
            </a:r>
            <a:r>
              <a:rPr lang="zh-CN" altLang="en-US" sz="2800" b="1" dirty="0">
                <a:solidFill>
                  <a:srgbClr val="030303"/>
                </a:solidFill>
              </a:rPr>
              <a:t>汇编指令书写格式</a:t>
            </a:r>
            <a:endParaRPr lang="zh-CN" altLang="en-US" sz="2800" b="1" dirty="0">
              <a:solidFill>
                <a:srgbClr val="030303"/>
              </a:solidFill>
            </a:endParaRPr>
          </a:p>
        </p:txBody>
      </p:sp>
      <p:sp>
        <p:nvSpPr>
          <p:cNvPr id="76805" name="Text Box 5"/>
          <p:cNvSpPr txBox="1"/>
          <p:nvPr/>
        </p:nvSpPr>
        <p:spPr>
          <a:xfrm>
            <a:off x="457200" y="1451610"/>
            <a:ext cx="8153400" cy="406400"/>
          </a:xfrm>
          <a:prstGeom prst="rect">
            <a:avLst/>
          </a:prstGeom>
          <a:solidFill>
            <a:srgbClr val="FFFFCC">
              <a:alpha val="50195"/>
            </a:srgbClr>
          </a:solidFill>
          <a:ln w="12700" cap="flat" cmpd="sng">
            <a:solidFill>
              <a:srgbClr val="90B4F7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&lt;opcode&gt; {&lt;cond&gt;} {S}    &lt;Rd&gt;,&lt;Rn&gt;,&lt;operand2&gt;</a:t>
            </a:r>
            <a:endParaRPr lang="en-US" altLang="zh-CN" b="1" dirty="0">
              <a:solidFill>
                <a:srgbClr val="0000FF"/>
              </a:solidFill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76806" name="Text Box 6"/>
          <p:cNvSpPr txBox="1"/>
          <p:nvPr/>
        </p:nvSpPr>
        <p:spPr>
          <a:xfrm>
            <a:off x="1025525" y="1857693"/>
            <a:ext cx="6629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en-US" altLang="zh-CN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&lt;&gt;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号内的项是必须的，</a:t>
            </a:r>
            <a:r>
              <a:rPr lang="en-US" altLang="zh-CN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}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号内的项可选。</a:t>
            </a:r>
            <a:endParaRPr lang="zh-CN" altLang="en-US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6807" name="Text Box 7"/>
          <p:cNvSpPr txBox="1"/>
          <p:nvPr/>
        </p:nvSpPr>
        <p:spPr>
          <a:xfrm>
            <a:off x="323850" y="2636838"/>
            <a:ext cx="8686800" cy="2583180"/>
          </a:xfrm>
          <a:prstGeom prst="rect">
            <a:avLst/>
          </a:prstGeom>
          <a:solidFill>
            <a:srgbClr val="DDDDDD">
              <a:alpha val="50195"/>
            </a:srgbClr>
          </a:solidFill>
          <a:ln w="12700" cap="flat" cmpd="sng">
            <a:solidFill>
              <a:srgbClr val="6A07A8"/>
            </a:solidFill>
            <a:prstDash val="dash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opcode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：操作码（指令助记符）；	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cond</a:t>
            </a:r>
            <a:r>
              <a:rPr lang="zh-CN" altLang="en-US" sz="2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：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执行条件；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     是否影响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CPSR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寄存器的值；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Rd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    目标寄存器；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Rn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    第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个源操作数的寄存器；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operand2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：第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个源操作数（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#immed_8r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Rm、</a:t>
            </a:r>
            <a:r>
              <a:rPr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Rm,shift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309255" name="Group 7"/>
          <p:cNvGraphicFramePr>
            <a:graphicFrameLocks noGrp="1"/>
          </p:cNvGraphicFramePr>
          <p:nvPr/>
        </p:nvGraphicFramePr>
        <p:xfrm>
          <a:off x="76200" y="5445125"/>
          <a:ext cx="8964613" cy="855028"/>
        </p:xfrm>
        <a:graphic>
          <a:graphicData uri="http://schemas.openxmlformats.org/drawingml/2006/table">
            <a:tbl>
              <a:tblPr/>
              <a:tblGrid>
                <a:gridCol w="2209800"/>
                <a:gridCol w="2286000"/>
                <a:gridCol w="2286000"/>
                <a:gridCol w="2182813"/>
              </a:tblGrid>
              <a:tr h="207963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指令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目标寄存器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(Rd)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源寄存器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1(Rn )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源寄存器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2(Rm)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ADD r3,r1,r2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 bldLvl="0" animBg="1"/>
      <p:bldP spid="76806" grpId="0"/>
      <p:bldP spid="76807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/>
          <p:cNvSpPr>
            <a:spLocks noGrp="1"/>
          </p:cNvSpPr>
          <p:nvPr>
            <p:ph type="title"/>
          </p:nvPr>
        </p:nvSpPr>
        <p:spPr>
          <a:xfrm>
            <a:off x="2798445" y="771525"/>
            <a:ext cx="4699000" cy="1047115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sz="3600" dirty="0">
                <a:solidFill>
                  <a:srgbClr val="030303"/>
                </a:solidFill>
              </a:rPr>
              <a:t>异常产生指令</a:t>
            </a:r>
            <a:endParaRPr lang="zh-CN" altLang="en-US" sz="3600" dirty="0">
              <a:solidFill>
                <a:srgbClr val="030303"/>
              </a:solidFill>
            </a:endParaRPr>
          </a:p>
        </p:txBody>
      </p:sp>
    </p:spTree>
  </p:cSld>
  <p:clrMapOvr>
    <a:masterClrMapping/>
  </p:clrMapOvr>
  <p:transition spd="med"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/>
          </p:cNvSpPr>
          <p:nvPr>
            <p:ph type="title"/>
          </p:nvPr>
        </p:nvSpPr>
        <p:spPr>
          <a:xfrm>
            <a:off x="214313" y="71438"/>
            <a:ext cx="8805862" cy="642937"/>
          </a:xfrm>
        </p:spPr>
        <p:txBody>
          <a:bodyPr vert="horz" wrap="square" lIns="91440" tIns="45720" rIns="91440" bIns="45720" anchor="ctr"/>
          <a:lstStyle/>
          <a:p>
            <a:pPr algn="ctr" eaLnBrk="1" hangingPunct="1"/>
            <a:r>
              <a:rPr lang="zh-CN" altLang="en-US" sz="3600" b="1" dirty="0">
                <a:solidFill>
                  <a:srgbClr val="FFFF00"/>
                </a:solidFill>
              </a:rPr>
              <a:t>软中断指令</a:t>
            </a:r>
            <a:endParaRPr lang="zh-CN" altLang="en-US" sz="3600" b="1" dirty="0">
              <a:solidFill>
                <a:srgbClr val="FFFF00"/>
              </a:solidFill>
            </a:endParaRPr>
          </a:p>
        </p:txBody>
      </p:sp>
      <p:sp>
        <p:nvSpPr>
          <p:cNvPr id="1193987" name="Text Box 3"/>
          <p:cNvSpPr txBox="1"/>
          <p:nvPr/>
        </p:nvSpPr>
        <p:spPr>
          <a:xfrm>
            <a:off x="428625" y="876300"/>
            <a:ext cx="8001000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主要用于用户程序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调用操作系统的系统服务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切换到管理模式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并将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CPSR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保存到管理模式的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SPSR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中，然后程序跳转到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SWI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异常入口。不影响条件码标志。</a:t>
            </a:r>
            <a:endParaRPr lang="en-US" altLang="zh-CN" sz="2400" b="1" dirty="0">
              <a:solidFill>
                <a:srgbClr val="030303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根据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SWI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指令传递的参数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SWI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异常处理程序可以作出相应的处理。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SWI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指令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传递参数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有以下两种方法：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96035" name="Text Box 3"/>
          <p:cNvSpPr txBox="1"/>
          <p:nvPr/>
        </p:nvSpPr>
        <p:spPr>
          <a:xfrm>
            <a:off x="71438" y="3068638"/>
            <a:ext cx="8929687" cy="3507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44500" algn="just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1.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指令中的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位立即数指定服务类型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如文件读写、打印机、软中断服务等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 参数通过通用寄存器传递。 </a:t>
            </a:r>
            <a:endParaRPr lang="zh-CN" altLang="en-US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MOV    R0,#34</a:t>
            </a:r>
            <a:r>
              <a:rPr lang="en-US" altLang="zh-CN" b="1" dirty="0">
                <a:latin typeface="华文新魏" panose="02010800040101010101" pitchFamily="2" charset="-122"/>
              </a:rPr>
              <a:t>     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设置功能号为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34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SWI   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b="1" dirty="0">
                <a:latin typeface="华文新魏" panose="02010800040101010101" pitchFamily="2" charset="-122"/>
              </a:rPr>
              <a:t>	      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号软中断 （软中断号）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Clr>
                <a:srgbClr val="0000FF"/>
              </a:buClr>
            </a:pP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指令中的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位立即数被忽略，服务类型由</a:t>
            </a:r>
            <a:r>
              <a:rPr lang="en-US" altLang="zh-CN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R0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的值决定，参数通过其它的通用寄存器传递。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MOV    R0,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#12</a:t>
            </a: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b="1" dirty="0">
                <a:latin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设置软中断号为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MOV    R1,#34</a:t>
            </a:r>
            <a:r>
              <a:rPr lang="en-US" altLang="zh-CN" b="1" dirty="0">
                <a:latin typeface="华文新魏" panose="02010800040101010101" pitchFamily="2" charset="-122"/>
              </a:rPr>
              <a:t>		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设置功能号为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34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lnSpc>
                <a:spcPct val="70000"/>
              </a:lnSpc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</a:rPr>
              <a:t>	SWI    0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3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93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9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9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9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9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9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9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7" grpId="0" build="p"/>
      <p:bldP spid="11960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9" name="Text Box 3"/>
          <p:cNvSpPr txBox="1"/>
          <p:nvPr/>
        </p:nvSpPr>
        <p:spPr>
          <a:xfrm>
            <a:off x="381000" y="682625"/>
            <a:ext cx="8458200" cy="19837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异常中断处理程序中，取出</a:t>
            </a:r>
            <a:r>
              <a:rPr lang="en-US" altLang="zh-CN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SWI</a:t>
            </a:r>
            <a:r>
              <a:rPr lang="zh-CN" altLang="en-US" sz="24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指令中立即数的步骤为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首先确定引起软中断的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SWI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ARM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指令还是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Thumb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指令，这可通过对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SPSR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访问得到；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然后取得该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SWI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指令的地址，这可通过访问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LR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寄存器得到；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algn="just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接着读出该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SWI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指令，分解出立即数。 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97060" name="Text Box 4"/>
          <p:cNvSpPr txBox="1"/>
          <p:nvPr/>
        </p:nvSpPr>
        <p:spPr>
          <a:xfrm>
            <a:off x="990600" y="2776855"/>
            <a:ext cx="7186295" cy="353822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00B050"/>
            </a:solidFill>
            <a:prstDash val="dashDot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SWI_Handler</a:t>
            </a:r>
            <a:endParaRPr lang="en-US" altLang="zh-CN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STMFD  SP!, {R0-R3, R12, LR}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现场保护</a:t>
            </a:r>
            <a:endParaRPr lang="zh-CN" altLang="en-US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MRS    R0, SPSR	    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读取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SPSR</a:t>
            </a:r>
            <a:endParaRPr lang="en-US" altLang="zh-CN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STMFD  SP!, {R0} 	    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保存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SPSR</a:t>
            </a:r>
            <a:endParaRPr lang="en-US" altLang="zh-CN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TST    R0, #0x20      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测试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T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标志位</a:t>
            </a:r>
            <a:endParaRPr lang="zh-CN" altLang="en-US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LDRNEH R0, [LR,#-2]	    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若是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Thumb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指令，读取指令码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(16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  <a:endParaRPr lang="en-US" altLang="zh-CN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BICNE  R0, R0, #0xFF00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取得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Thumb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指令的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8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位立即数（低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8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位）</a:t>
            </a:r>
            <a:endParaRPr lang="zh-CN" altLang="en-US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LDREQ  R0, [LR,#-4]	    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若是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ARM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指令，读取指令码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(32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)</a:t>
            </a:r>
            <a:endParaRPr lang="en-US" altLang="zh-CN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BICEQ  R0, R0, #0xFF000000  	; 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取得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ARM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指令的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24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位立即数（低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23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位）</a:t>
            </a:r>
            <a:endParaRPr lang="zh-CN" altLang="en-US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	</a:t>
            </a: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...</a:t>
            </a:r>
            <a:endParaRPr lang="en-US" altLang="zh-CN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  LDMFD   SP!, {R0-R3, R12, PC}^	; SWI</a:t>
            </a:r>
            <a:r>
              <a:rPr lang="zh-CN" altLang="en-US" sz="14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异常中断返回 </a:t>
            </a:r>
            <a:endParaRPr lang="zh-CN" altLang="en-US" sz="14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1197061" name="AutoShape 5"/>
          <p:cNvSpPr/>
          <p:nvPr/>
        </p:nvSpPr>
        <p:spPr>
          <a:xfrm>
            <a:off x="1371600" y="3462338"/>
            <a:ext cx="4724400" cy="8382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b="1" dirty="0">
              <a:latin typeface="Comic Sans MS" panose="030F0702030302020204" pitchFamily="66" charset="0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1371600" y="4376738"/>
            <a:ext cx="6553200" cy="914400"/>
            <a:chOff x="864" y="3072"/>
            <a:chExt cx="4128" cy="576"/>
          </a:xfrm>
        </p:grpSpPr>
        <p:sp>
          <p:nvSpPr>
            <p:cNvPr id="63504" name="AutoShape 7"/>
            <p:cNvSpPr/>
            <p:nvPr/>
          </p:nvSpPr>
          <p:spPr>
            <a:xfrm>
              <a:off x="864" y="3072"/>
              <a:ext cx="4128" cy="14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63505" name="AutoShape 8"/>
            <p:cNvSpPr/>
            <p:nvPr/>
          </p:nvSpPr>
          <p:spPr>
            <a:xfrm>
              <a:off x="864" y="3504"/>
              <a:ext cx="4128" cy="14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1371600" y="4757738"/>
            <a:ext cx="6553200" cy="838200"/>
            <a:chOff x="864" y="3312"/>
            <a:chExt cx="4128" cy="528"/>
          </a:xfrm>
        </p:grpSpPr>
        <p:sp>
          <p:nvSpPr>
            <p:cNvPr id="63502" name="AutoShape 10"/>
            <p:cNvSpPr/>
            <p:nvPr/>
          </p:nvSpPr>
          <p:spPr>
            <a:xfrm>
              <a:off x="864" y="3312"/>
              <a:ext cx="4128" cy="14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  <p:sp>
          <p:nvSpPr>
            <p:cNvPr id="63503" name="AutoShape 11"/>
            <p:cNvSpPr/>
            <p:nvPr/>
          </p:nvSpPr>
          <p:spPr>
            <a:xfrm>
              <a:off x="864" y="3696"/>
              <a:ext cx="4128" cy="14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b="1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1197068" name="Freeform 12"/>
          <p:cNvSpPr/>
          <p:nvPr/>
        </p:nvSpPr>
        <p:spPr>
          <a:xfrm>
            <a:off x="304800" y="1300163"/>
            <a:ext cx="1066800" cy="2543175"/>
          </a:xfrm>
          <a:custGeom>
            <a:avLst/>
            <a:gdLst>
              <a:gd name="txL" fmla="*/ 0 w 672"/>
              <a:gd name="txT" fmla="*/ 0 h 1602"/>
              <a:gd name="txR" fmla="*/ 672 w 672"/>
              <a:gd name="txB" fmla="*/ 1602 h 1602"/>
            </a:gdLst>
            <a:ahLst/>
            <a:cxnLst>
              <a:cxn ang="0">
                <a:pos x="2147483647" y="0"/>
              </a:cxn>
              <a:cxn ang="0">
                <a:pos x="2147483647" y="2147483647"/>
              </a:cxn>
              <a:cxn ang="0">
                <a:pos x="2147483647" y="2147483647"/>
              </a:cxn>
            </a:cxnLst>
            <a:rect l="txL" t="txT" r="txR" b="txB"/>
            <a:pathLst>
              <a:path w="672" h="1602">
                <a:moveTo>
                  <a:pt x="384" y="0"/>
                </a:moveTo>
                <a:cubicBezTo>
                  <a:pt x="330" y="91"/>
                  <a:pt x="0" y="279"/>
                  <a:pt x="48" y="546"/>
                </a:cubicBezTo>
                <a:cubicBezTo>
                  <a:pt x="96" y="813"/>
                  <a:pt x="388" y="1198"/>
                  <a:pt x="672" y="1602"/>
                </a:cubicBezTo>
              </a:path>
            </a:pathLst>
          </a:custGeom>
          <a:noFill/>
          <a:ln w="19050" cap="flat" cmpd="sng">
            <a:solidFill>
              <a:srgbClr val="FF00FF">
                <a:alpha val="100000"/>
              </a:srgb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3"/>
          <p:cNvGrpSpPr/>
          <p:nvPr/>
        </p:nvGrpSpPr>
        <p:grpSpPr>
          <a:xfrm>
            <a:off x="53975" y="2014538"/>
            <a:ext cx="1317625" cy="3124200"/>
            <a:chOff x="34" y="1584"/>
            <a:chExt cx="830" cy="1968"/>
          </a:xfrm>
        </p:grpSpPr>
        <p:sp>
          <p:nvSpPr>
            <p:cNvPr id="63500" name="Freeform 14"/>
            <p:cNvSpPr/>
            <p:nvPr/>
          </p:nvSpPr>
          <p:spPr>
            <a:xfrm>
              <a:off x="34" y="1584"/>
              <a:ext cx="830" cy="1968"/>
            </a:xfrm>
            <a:custGeom>
              <a:avLst/>
              <a:gdLst>
                <a:gd name="txL" fmla="*/ 0 w 830"/>
                <a:gd name="txT" fmla="*/ 0 h 1968"/>
                <a:gd name="txR" fmla="*/ 830 w 830"/>
                <a:gd name="txB" fmla="*/ 1968 h 1968"/>
              </a:gdLst>
              <a:ahLst/>
              <a:cxnLst>
                <a:cxn ang="0">
                  <a:pos x="542" y="0"/>
                </a:cxn>
                <a:cxn ang="0">
                  <a:pos x="48" y="784"/>
                </a:cxn>
                <a:cxn ang="0">
                  <a:pos x="830" y="1968"/>
                </a:cxn>
              </a:cxnLst>
              <a:rect l="txL" t="txT" r="txR" b="txB"/>
              <a:pathLst>
                <a:path w="830" h="1968">
                  <a:moveTo>
                    <a:pt x="542" y="0"/>
                  </a:moveTo>
                  <a:cubicBezTo>
                    <a:pt x="460" y="131"/>
                    <a:pt x="0" y="456"/>
                    <a:pt x="48" y="784"/>
                  </a:cubicBezTo>
                  <a:cubicBezTo>
                    <a:pt x="96" y="1112"/>
                    <a:pt x="667" y="1721"/>
                    <a:pt x="830" y="1968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01" name="Freeform 15"/>
            <p:cNvSpPr/>
            <p:nvPr/>
          </p:nvSpPr>
          <p:spPr>
            <a:xfrm>
              <a:off x="60" y="1584"/>
              <a:ext cx="799" cy="1589"/>
            </a:xfrm>
            <a:custGeom>
              <a:avLst/>
              <a:gdLst>
                <a:gd name="txL" fmla="*/ 0 w 799"/>
                <a:gd name="txT" fmla="*/ 0 h 1589"/>
                <a:gd name="txR" fmla="*/ 799 w 799"/>
                <a:gd name="txB" fmla="*/ 1589 h 1589"/>
              </a:gdLst>
              <a:ahLst/>
              <a:cxnLst>
                <a:cxn ang="0">
                  <a:pos x="511" y="0"/>
                </a:cxn>
                <a:cxn ang="0">
                  <a:pos x="31" y="674"/>
                </a:cxn>
                <a:cxn ang="0">
                  <a:pos x="324" y="1333"/>
                </a:cxn>
                <a:cxn ang="0">
                  <a:pos x="799" y="1589"/>
                </a:cxn>
              </a:cxnLst>
              <a:rect l="txL" t="txT" r="txR" b="txB"/>
              <a:pathLst>
                <a:path w="799" h="1589">
                  <a:moveTo>
                    <a:pt x="511" y="0"/>
                  </a:moveTo>
                  <a:cubicBezTo>
                    <a:pt x="431" y="112"/>
                    <a:pt x="62" y="452"/>
                    <a:pt x="31" y="674"/>
                  </a:cubicBezTo>
                  <a:cubicBezTo>
                    <a:pt x="0" y="896"/>
                    <a:pt x="196" y="1181"/>
                    <a:pt x="324" y="1333"/>
                  </a:cubicBezTo>
                  <a:cubicBezTo>
                    <a:pt x="452" y="1485"/>
                    <a:pt x="700" y="1536"/>
                    <a:pt x="799" y="1589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365125" y="2547938"/>
            <a:ext cx="984250" cy="2887662"/>
            <a:chOff x="230" y="1920"/>
            <a:chExt cx="620" cy="1819"/>
          </a:xfrm>
        </p:grpSpPr>
        <p:sp>
          <p:nvSpPr>
            <p:cNvPr id="63498" name="Freeform 17"/>
            <p:cNvSpPr/>
            <p:nvPr/>
          </p:nvSpPr>
          <p:spPr>
            <a:xfrm>
              <a:off x="230" y="1920"/>
              <a:ext cx="620" cy="1445"/>
            </a:xfrm>
            <a:custGeom>
              <a:avLst/>
              <a:gdLst>
                <a:gd name="txL" fmla="*/ 0 w 620"/>
                <a:gd name="txT" fmla="*/ 0 h 1445"/>
                <a:gd name="txR" fmla="*/ 620 w 620"/>
                <a:gd name="txB" fmla="*/ 1445 h 1445"/>
              </a:gdLst>
              <a:ahLst/>
              <a:cxnLst>
                <a:cxn ang="0">
                  <a:pos x="354" y="0"/>
                </a:cxn>
                <a:cxn ang="0">
                  <a:pos x="44" y="1115"/>
                </a:cxn>
                <a:cxn ang="0">
                  <a:pos x="620" y="1445"/>
                </a:cxn>
              </a:cxnLst>
              <a:rect l="txL" t="txT" r="txR" b="txB"/>
              <a:pathLst>
                <a:path w="620" h="1445">
                  <a:moveTo>
                    <a:pt x="354" y="0"/>
                  </a:moveTo>
                  <a:cubicBezTo>
                    <a:pt x="302" y="186"/>
                    <a:pt x="0" y="874"/>
                    <a:pt x="44" y="1115"/>
                  </a:cubicBezTo>
                  <a:cubicBezTo>
                    <a:pt x="88" y="1356"/>
                    <a:pt x="500" y="1376"/>
                    <a:pt x="620" y="1445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499" name="Freeform 18"/>
            <p:cNvSpPr/>
            <p:nvPr/>
          </p:nvSpPr>
          <p:spPr>
            <a:xfrm>
              <a:off x="243" y="1920"/>
              <a:ext cx="598" cy="1819"/>
            </a:xfrm>
            <a:custGeom>
              <a:avLst/>
              <a:gdLst>
                <a:gd name="txL" fmla="*/ 0 w 598"/>
                <a:gd name="txT" fmla="*/ 0 h 1819"/>
                <a:gd name="txR" fmla="*/ 598 w 598"/>
                <a:gd name="txB" fmla="*/ 1819 h 1819"/>
              </a:gdLst>
              <a:ahLst/>
              <a:cxnLst>
                <a:cxn ang="0">
                  <a:pos x="351" y="0"/>
                </a:cxn>
                <a:cxn ang="0">
                  <a:pos x="41" y="1115"/>
                </a:cxn>
                <a:cxn ang="0">
                  <a:pos x="598" y="1819"/>
                </a:cxn>
              </a:cxnLst>
              <a:rect l="txL" t="txT" r="txR" b="txB"/>
              <a:pathLst>
                <a:path w="598" h="1819">
                  <a:moveTo>
                    <a:pt x="351" y="0"/>
                  </a:moveTo>
                  <a:cubicBezTo>
                    <a:pt x="299" y="186"/>
                    <a:pt x="0" y="812"/>
                    <a:pt x="41" y="1115"/>
                  </a:cubicBezTo>
                  <a:cubicBezTo>
                    <a:pt x="82" y="1418"/>
                    <a:pt x="482" y="1672"/>
                    <a:pt x="598" y="1819"/>
                  </a:cubicBezTo>
                </a:path>
              </a:pathLst>
            </a:custGeom>
            <a:noFill/>
            <a:ln w="19050" cap="flat" cmpd="sng">
              <a:solidFill>
                <a:srgbClr val="0000FF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7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97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97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9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9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9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9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7059" grpId="0" build="p"/>
      <p:bldP spid="1197060" grpId="0" bldLvl="0" animBg="1"/>
      <p:bldP spid="119706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/>
          <p:nvPr/>
        </p:nvSpPr>
        <p:spPr>
          <a:xfrm>
            <a:off x="533400" y="45085"/>
            <a:ext cx="8129588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Comic Sans MS" panose="030F0702030302020204" pitchFamily="66" charset="0"/>
                <a:ea typeface="隶书" panose="02010509060101010101" pitchFamily="49" charset="-122"/>
              </a:rPr>
              <a:t>软中断指令的编码格式</a:t>
            </a:r>
            <a:endParaRPr lang="zh-CN" altLang="en-US" sz="3200" b="1" dirty="0">
              <a:solidFill>
                <a:srgbClr val="FFFF00"/>
              </a:solidFill>
              <a:latin typeface="Comic Sans MS" panose="030F0702030302020204" pitchFamily="66" charset="0"/>
              <a:ea typeface="隶书" panose="02010509060101010101" pitchFamily="49" charset="-122"/>
            </a:endParaRPr>
          </a:p>
        </p:txBody>
      </p:sp>
      <p:sp>
        <p:nvSpPr>
          <p:cNvPr id="1193988" name="Text Box 4"/>
          <p:cNvSpPr txBox="1"/>
          <p:nvPr/>
        </p:nvSpPr>
        <p:spPr>
          <a:xfrm>
            <a:off x="2286000" y="1473835"/>
            <a:ext cx="4648200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en-US" altLang="zh-CN" sz="2800" b="1" dirty="0">
                <a:solidFill>
                  <a:srgbClr val="0000CC"/>
                </a:solidFill>
                <a:latin typeface="Courier New" panose="02070309020205020404" pitchFamily="49" charset="0"/>
              </a:rPr>
              <a:t>SWI{cond} immed_24</a:t>
            </a:r>
            <a:endParaRPr lang="en-US" altLang="zh-CN" sz="2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pic>
        <p:nvPicPr>
          <p:cNvPr id="1193990" name="Picture 6" descr="sw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691448"/>
            <a:ext cx="7924800" cy="7731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3992" name="Text Box 8"/>
          <p:cNvSpPr txBox="1"/>
          <p:nvPr/>
        </p:nvSpPr>
        <p:spPr>
          <a:xfrm>
            <a:off x="304800" y="3928110"/>
            <a:ext cx="1676400" cy="829945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指令执行的条件码</a:t>
            </a:r>
            <a:endParaRPr lang="zh-CN" altLang="en-US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990600" y="1864360"/>
            <a:ext cx="2895600" cy="2057400"/>
            <a:chOff x="808" y="2395"/>
            <a:chExt cx="1622" cy="965"/>
          </a:xfrm>
        </p:grpSpPr>
        <p:sp>
          <p:nvSpPr>
            <p:cNvPr id="64525" name="Freeform 10"/>
            <p:cNvSpPr/>
            <p:nvPr/>
          </p:nvSpPr>
          <p:spPr>
            <a:xfrm>
              <a:off x="808" y="2395"/>
              <a:ext cx="1622" cy="558"/>
            </a:xfrm>
            <a:custGeom>
              <a:avLst/>
              <a:gdLst>
                <a:gd name="txL" fmla="*/ 0 w 1622"/>
                <a:gd name="txT" fmla="*/ 0 h 558"/>
                <a:gd name="txR" fmla="*/ 1622 w 1622"/>
                <a:gd name="txB" fmla="*/ 558 h 558"/>
              </a:gdLst>
              <a:ahLst/>
              <a:cxnLst>
                <a:cxn ang="0">
                  <a:pos x="1587" y="0"/>
                </a:cxn>
                <a:cxn ang="0">
                  <a:pos x="1395" y="147"/>
                </a:cxn>
                <a:cxn ang="0">
                  <a:pos x="225" y="211"/>
                </a:cxn>
                <a:cxn ang="0">
                  <a:pos x="42" y="558"/>
                </a:cxn>
              </a:cxnLst>
              <a:rect l="txL" t="txT" r="txR" b="txB"/>
              <a:pathLst>
                <a:path w="1622" h="558">
                  <a:moveTo>
                    <a:pt x="1587" y="0"/>
                  </a:moveTo>
                  <a:cubicBezTo>
                    <a:pt x="1555" y="26"/>
                    <a:pt x="1622" y="112"/>
                    <a:pt x="1395" y="147"/>
                  </a:cubicBezTo>
                  <a:cubicBezTo>
                    <a:pt x="1168" y="182"/>
                    <a:pt x="450" y="143"/>
                    <a:pt x="225" y="211"/>
                  </a:cubicBezTo>
                  <a:cubicBezTo>
                    <a:pt x="0" y="279"/>
                    <a:pt x="80" y="486"/>
                    <a:pt x="42" y="558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6" name="Line 11"/>
            <p:cNvSpPr/>
            <p:nvPr/>
          </p:nvSpPr>
          <p:spPr>
            <a:xfrm>
              <a:off x="864" y="3168"/>
              <a:ext cx="0" cy="19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193996" name="Text Box 12"/>
          <p:cNvSpPr txBox="1"/>
          <p:nvPr/>
        </p:nvSpPr>
        <p:spPr>
          <a:xfrm>
            <a:off x="3429000" y="3910648"/>
            <a:ext cx="5257800" cy="1306512"/>
          </a:xfrm>
          <a:prstGeom prst="rect">
            <a:avLst/>
          </a:prstGeom>
          <a:solidFill>
            <a:srgbClr val="CCFFFF">
              <a:alpha val="50195"/>
            </a:srgbClr>
          </a:solidFill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l">
              <a:spcBef>
                <a:spcPct val="3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指令传递的参数（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位立即数，其值	为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400" b="1" baseline="300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24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－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）；</a:t>
            </a:r>
            <a:endParaRPr lang="zh-CN" altLang="en-US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30000"/>
              </a:spcBef>
              <a:buClr>
                <a:srgbClr val="0000FF"/>
              </a:buClr>
            </a:pP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执行时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忽略该参数，交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OS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处理。</a:t>
            </a:r>
            <a:endParaRPr lang="zh-CN" altLang="en-US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" name="Group 13"/>
          <p:cNvGrpSpPr/>
          <p:nvPr/>
        </p:nvGrpSpPr>
        <p:grpSpPr>
          <a:xfrm>
            <a:off x="5562600" y="1864360"/>
            <a:ext cx="76200" cy="2057400"/>
            <a:chOff x="3504" y="2400"/>
            <a:chExt cx="56" cy="960"/>
          </a:xfrm>
        </p:grpSpPr>
        <p:sp>
          <p:nvSpPr>
            <p:cNvPr id="64523" name="Freeform 14"/>
            <p:cNvSpPr/>
            <p:nvPr/>
          </p:nvSpPr>
          <p:spPr>
            <a:xfrm>
              <a:off x="3504" y="2400"/>
              <a:ext cx="56" cy="576"/>
            </a:xfrm>
            <a:custGeom>
              <a:avLst/>
              <a:gdLst>
                <a:gd name="txL" fmla="*/ 0 w 56"/>
                <a:gd name="txT" fmla="*/ 0 h 576"/>
                <a:gd name="txR" fmla="*/ 56 w 56"/>
                <a:gd name="txB" fmla="*/ 576 h 576"/>
              </a:gdLst>
              <a:ahLst/>
              <a:cxnLst>
                <a:cxn ang="0">
                  <a:pos x="0" y="0"/>
                </a:cxn>
                <a:cxn ang="0">
                  <a:pos x="48" y="192"/>
                </a:cxn>
                <a:cxn ang="0">
                  <a:pos x="48" y="576"/>
                </a:cxn>
              </a:cxnLst>
              <a:rect l="txL" t="txT" r="txR" b="txB"/>
              <a:pathLst>
                <a:path w="56" h="576">
                  <a:moveTo>
                    <a:pt x="0" y="0"/>
                  </a:moveTo>
                  <a:cubicBezTo>
                    <a:pt x="20" y="48"/>
                    <a:pt x="40" y="96"/>
                    <a:pt x="48" y="192"/>
                  </a:cubicBezTo>
                  <a:cubicBezTo>
                    <a:pt x="56" y="288"/>
                    <a:pt x="52" y="432"/>
                    <a:pt x="48" y="576"/>
                  </a:cubicBezTo>
                </a:path>
              </a:pathLst>
            </a:custGeom>
            <a:noFill/>
            <a:ln w="190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24" name="Line 15"/>
            <p:cNvSpPr/>
            <p:nvPr/>
          </p:nvSpPr>
          <p:spPr>
            <a:xfrm>
              <a:off x="3552" y="3168"/>
              <a:ext cx="0" cy="19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5" name="圆角矩形 24"/>
          <p:cNvSpPr/>
          <p:nvPr/>
        </p:nvSpPr>
        <p:spPr>
          <a:xfrm>
            <a:off x="1524000" y="3107373"/>
            <a:ext cx="990600" cy="357187"/>
          </a:xfrm>
          <a:prstGeom prst="roundRect">
            <a:avLst>
              <a:gd name="adj" fmla="val 16667"/>
            </a:avLst>
          </a:prstGeom>
          <a:solidFill>
            <a:srgbClr val="FF0000">
              <a:alpha val="65881"/>
            </a:srgbClr>
          </a:solidFill>
          <a:ln w="38100">
            <a:noFill/>
          </a:ln>
        </p:spPr>
        <p:txBody>
          <a:bodyPr anchor="ctr"/>
          <a:lstStyle/>
          <a:p>
            <a:pPr algn="ctr"/>
            <a:endParaRPr lang="zh-CN" altLang="en-US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9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9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93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3988" grpId="0" bldLvl="0" animBg="1"/>
      <p:bldP spid="1193992" grpId="0" bldLvl="0" animBg="1"/>
      <p:bldP spid="1193996" grpId="0" bldLvl="0" animBg="1"/>
      <p:bldP spid="25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/>
          <p:cNvSpPr>
            <a:spLocks noGrp="1"/>
          </p:cNvSpPr>
          <p:nvPr>
            <p:ph type="title"/>
          </p:nvPr>
        </p:nvSpPr>
        <p:spPr>
          <a:xfrm>
            <a:off x="3317240" y="92075"/>
            <a:ext cx="5603240" cy="540385"/>
          </a:xfrm>
        </p:spPr>
        <p:txBody>
          <a:bodyPr vert="horz" wrap="square" lIns="91440" tIns="45720" rIns="91440" bIns="45720" anchor="b"/>
          <a:lstStyle/>
          <a:p>
            <a:r>
              <a:rPr lang="zh-CN" altLang="en-US" sz="3600" dirty="0">
                <a:solidFill>
                  <a:srgbClr val="FFFF00"/>
                </a:solidFill>
              </a:rPr>
              <a:t>伪指令</a:t>
            </a:r>
            <a:endParaRPr lang="zh-CN" altLang="en-US" sz="3600" dirty="0">
              <a:solidFill>
                <a:srgbClr val="FFFF00"/>
              </a:solidFill>
            </a:endParaRPr>
          </a:p>
        </p:txBody>
      </p:sp>
      <p:sp>
        <p:nvSpPr>
          <p:cNvPr id="50179" name="Rectangle 3"/>
          <p:cNvSpPr>
            <a:spLocks noGrp="1"/>
          </p:cNvSpPr>
          <p:nvPr/>
        </p:nvSpPr>
        <p:spPr>
          <a:xfrm>
            <a:off x="468313" y="1052513"/>
            <a:ext cx="8435975" cy="4824412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ts val="3500"/>
              </a:lnSpc>
              <a:spcBef>
                <a:spcPct val="3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汇编指令中，有一类特殊的指令没有对应的指令编码。在汇编时根据情况会解释为相应的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Thumb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指令。这类指令被称为“伪指令”。 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ts val="3500"/>
              </a:lnSpc>
              <a:spcBef>
                <a:spcPct val="35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需要特别注意的是，这几条指令和第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章中介绍的伪指令不同。第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章中介绍的伪指令用于指导汇编器完成相应的汇编工作，符合通常意义上对伪指令的定义，而本节所介绍的这几条伪指令的作用和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正常的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汇编指令类似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，设计这几条伪指令的目的主要是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使用一条指令替代多条指令的组合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，方便程序员完成汇编程序设计工作，其作用类似于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80x86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处理器的宏指令。 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1000">
              <a:srgbClr val="A6F7C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0096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伪指令</a:t>
            </a:r>
            <a:endParaRPr lang="zh-CN" altLang="en-US" b="1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0" y="765175"/>
            <a:ext cx="9144000" cy="575945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位常数或地址载入寄存器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无范围限制，但与位置相关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指令书写格式：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LDR[&lt;cond&gt;][&lt;.W&gt;] &lt;Rd&gt;, &lt;=expr&gt; / &lt;=label_expr&gt; 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取值为一个数值常数：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如果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expr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的值属合法常数，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则汇编器将会生成一个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MOV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MVN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指令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如果</a:t>
            </a: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expr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的值非法常数，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则汇编器会将常数放入内存中，并会生成一个相对于程序的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LDR</a:t>
            </a:r>
            <a:r>
              <a:rPr lang="zh-CN" altLang="en-US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指令，该指令可从内存中读取此常数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</a:t>
            </a:r>
            <a:r>
              <a:rPr lang="zh-CN" altLang="fr-FR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举例</a:t>
            </a:r>
            <a:endParaRPr lang="zh-CN" altLang="en-US" sz="24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LDR     R3,=0xFF0	;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把立即数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0xFF0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赋值给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altLang="zh-CN" sz="2400" dirty="0">
              <a:solidFill>
                <a:schemeClr val="fol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LDR     R2,=place	;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把标号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对应的地址赋值给</a:t>
            </a:r>
            <a:r>
              <a:rPr lang="en-US" altLang="zh-CN" sz="2400" dirty="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52000">
              <a:srgbClr val="AAF7C9"/>
            </a:gs>
            <a:gs pos="100000">
              <a:srgbClr val="A6F7C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1009650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伪指令</a:t>
            </a:r>
            <a:endParaRPr lang="zh-CN" altLang="en-US" b="1" dirty="0"/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xfrm>
            <a:off x="179388" y="765175"/>
            <a:ext cx="8964613" cy="57594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ADR/ADRL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将相对于程序或相对于寄存器的地址载入寄存器中。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指令书写格式：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ADR(ADRL)[&lt;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&gt;] &lt;Rd&gt;, &lt;label&gt; 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MOV32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位常数或地址载入寄存器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无范围限制，但与位置相关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仅可用于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ARMv6T2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及更高版本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指令书写格式：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MOV32[&lt;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&gt;][&lt;.W&gt;] &lt;Rd&gt;, &lt;=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expr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可以是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symbol(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程序区域中的标号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constant(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任何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位常数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symbol+constant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一个加上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位常数的标号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生成无体系结构定义的指令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指令书写格式：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UND[&lt;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cond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&gt;][&lt;.W&gt;] &lt;#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执行未定义指令会引发未定义指令异常。程序员可以利用指令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异常完成相应的异常处理。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1" indent="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3"/>
          <p:cNvSpPr txBox="1"/>
          <p:nvPr/>
        </p:nvSpPr>
        <p:spPr>
          <a:xfrm>
            <a:off x="5538788" y="580708"/>
            <a:ext cx="2105025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4275" name="Rectangle 4"/>
          <p:cNvSpPr/>
          <p:nvPr/>
        </p:nvSpPr>
        <p:spPr>
          <a:xfrm>
            <a:off x="52388" y="749300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4276" name="Rectangle 5"/>
          <p:cNvSpPr/>
          <p:nvPr/>
        </p:nvSpPr>
        <p:spPr>
          <a:xfrm>
            <a:off x="52388" y="4608513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0" hangingPunct="0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4277" name="Rectangle 6"/>
          <p:cNvSpPr/>
          <p:nvPr/>
        </p:nvSpPr>
        <p:spPr>
          <a:xfrm>
            <a:off x="287020" y="841058"/>
            <a:ext cx="8571865" cy="529272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indent="228600" defTabSz="0" eaLnBrk="0" hangingPunct="0">
              <a:tabLst>
                <a:tab pos="457200" algn="l"/>
              </a:tabLst>
            </a:pPr>
            <a:r>
              <a:rPr lang="zh-CN" altLang="en-US" b="1" dirty="0">
                <a:latin typeface="Times New Roman" panose="02020603050405020304" pitchFamily="18" charset="0"/>
              </a:rPr>
              <a:t>有如下</a:t>
            </a:r>
            <a:r>
              <a:rPr lang="en-US" altLang="zh-CN" b="1" dirty="0">
                <a:latin typeface="Comic Sans MS" panose="030F0702030302020204" pitchFamily="66" charset="0"/>
              </a:rPr>
              <a:t>ARM</a:t>
            </a:r>
            <a:r>
              <a:rPr lang="zh-CN" altLang="en-US" b="1" dirty="0">
                <a:latin typeface="Times New Roman" panose="02020603050405020304" pitchFamily="18" charset="0"/>
              </a:rPr>
              <a:t>汇编程序段：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Comic Sans MS" panose="030F0702030302020204" pitchFamily="66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</a:rPr>
              <a:t>分）</a:t>
            </a:r>
            <a:endParaRPr lang="zh-CN" altLang="en-US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         R1,#0x11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         R2,#0x22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         R3,#0x33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         R4,#0x44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         R5,#0x55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STMFD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R13!,{R2-R5}        		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MOV	       R2,#0X77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tabLst>
                <a:tab pos="457200" algn="l"/>
              </a:tabLst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LDMFD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    R13!,{R2-R5}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indent="228600" defTabSz="0" eaLnBrk="0" hangingPunct="0">
              <a:spcBef>
                <a:spcPct val="15000"/>
              </a:spcBef>
              <a:tabLst>
                <a:tab pos="457200" algn="l"/>
              </a:tabLst>
            </a:pP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defTabSz="0" eaLnBrk="0" hangingPunct="0">
              <a:spcBef>
                <a:spcPct val="15000"/>
              </a:spcBef>
              <a:tabLst>
                <a:tab pos="457200" algn="l"/>
              </a:tabLs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设堆栈指针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初始值为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#0x50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，则：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 indent="228600" defTabSz="0" eaLnBrk="0" hangingPunct="0">
              <a:spcBef>
                <a:spcPct val="15000"/>
              </a:spcBef>
              <a:tabLst>
                <a:tab pos="457200" algn="l"/>
              </a:tabLst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指令执行完后堆栈指针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</a:t>
            </a:r>
            <a:r>
              <a:rPr lang="en-US" altLang="zh-CN" b="1" dirty="0">
                <a:latin typeface="Times New Roman" panose="02020603050405020304" pitchFamily="18" charset="0"/>
                <a:ea typeface="MS Gothic" panose="020B0609070205080204" pitchFamily="49" charset="-128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       ）。请在图中标出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指令执行完后堆栈段的数据存放情况。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 indent="228600" defTabSz="0" eaLnBrk="0" hangingPunct="0">
              <a:spcBef>
                <a:spcPct val="15000"/>
              </a:spcBef>
              <a:tabLst>
                <a:tab pos="457200" algn="l"/>
              </a:tabLst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LDM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指令执行完后堆栈指针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R13</a:t>
            </a:r>
            <a:r>
              <a:rPr lang="en-US" altLang="zh-CN" b="1" dirty="0">
                <a:latin typeface="Times New Roman" panose="02020603050405020304" pitchFamily="18" charset="0"/>
                <a:ea typeface="MS Gothic" panose="020B0609070205080204" pitchFamily="49" charset="-128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），各寄存器的值分别为：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 indent="228600" defTabSz="0" eaLnBrk="0" hangingPunct="0">
              <a:spcBef>
                <a:spcPct val="15000"/>
              </a:spcBef>
              <a:tabLst>
                <a:tab pos="457200" algn="l"/>
              </a:tabLs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)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28600" defTabSz="0" eaLnBrk="0" hangingPunct="0">
              <a:spcBef>
                <a:spcPct val="15000"/>
              </a:spcBef>
              <a:tabLst>
                <a:tab pos="457200" algn="l"/>
              </a:tabLst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        )</a:t>
            </a:r>
            <a:endParaRPr lang="en-US" altLang="zh-C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8407" name="Rectangle 7"/>
          <p:cNvSpPr/>
          <p:nvPr/>
        </p:nvSpPr>
        <p:spPr>
          <a:xfrm>
            <a:off x="4806950" y="4352290"/>
            <a:ext cx="8540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0x40 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08" name="Rectangle 8"/>
          <p:cNvSpPr/>
          <p:nvPr/>
        </p:nvSpPr>
        <p:spPr>
          <a:xfrm>
            <a:off x="4786313" y="4998403"/>
            <a:ext cx="8540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0x50 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09" name="Rectangle 9"/>
          <p:cNvSpPr/>
          <p:nvPr/>
        </p:nvSpPr>
        <p:spPr>
          <a:xfrm>
            <a:off x="1545908" y="5455920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0x11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0" name="Rectangle 10"/>
          <p:cNvSpPr/>
          <p:nvPr/>
        </p:nvSpPr>
        <p:spPr>
          <a:xfrm>
            <a:off x="3542983" y="5452745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0x22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1" name="Rectangle 11"/>
          <p:cNvSpPr/>
          <p:nvPr/>
        </p:nvSpPr>
        <p:spPr>
          <a:xfrm>
            <a:off x="5468620" y="5392103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0x33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2" name="Rectangle 12"/>
          <p:cNvSpPr/>
          <p:nvPr/>
        </p:nvSpPr>
        <p:spPr>
          <a:xfrm>
            <a:off x="7438708" y="5396865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0x44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3" name="Rectangle 13"/>
          <p:cNvSpPr/>
          <p:nvPr/>
        </p:nvSpPr>
        <p:spPr>
          <a:xfrm>
            <a:off x="1474470" y="5789295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0x55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pic>
        <p:nvPicPr>
          <p:cNvPr id="54285" name="Picture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985" y="390525"/>
            <a:ext cx="4009390" cy="32670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Dot"/>
          </a:ln>
        </p:spPr>
      </p:pic>
      <p:sp>
        <p:nvSpPr>
          <p:cNvPr id="358415" name="Rectangle 15"/>
          <p:cNvSpPr/>
          <p:nvPr/>
        </p:nvSpPr>
        <p:spPr>
          <a:xfrm>
            <a:off x="7164388" y="2969895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0x55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6" name="Rectangle 16"/>
          <p:cNvSpPr/>
          <p:nvPr/>
        </p:nvSpPr>
        <p:spPr>
          <a:xfrm>
            <a:off x="4953000" y="2961958"/>
            <a:ext cx="9794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R13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减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7" name="Rectangle 17"/>
          <p:cNvSpPr/>
          <p:nvPr/>
        </p:nvSpPr>
        <p:spPr>
          <a:xfrm>
            <a:off x="4932363" y="2660333"/>
            <a:ext cx="1184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R13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再减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8" name="Rectangle 18"/>
          <p:cNvSpPr/>
          <p:nvPr/>
        </p:nvSpPr>
        <p:spPr>
          <a:xfrm>
            <a:off x="7164388" y="2660333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0x44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19" name="Rectangle 19"/>
          <p:cNvSpPr/>
          <p:nvPr/>
        </p:nvSpPr>
        <p:spPr>
          <a:xfrm>
            <a:off x="4932363" y="2334895"/>
            <a:ext cx="1184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R13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再减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20" name="Rectangle 20"/>
          <p:cNvSpPr/>
          <p:nvPr/>
        </p:nvSpPr>
        <p:spPr>
          <a:xfrm>
            <a:off x="7164388" y="2334895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0x33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21" name="Rectangle 21"/>
          <p:cNvSpPr/>
          <p:nvPr/>
        </p:nvSpPr>
        <p:spPr>
          <a:xfrm>
            <a:off x="7164388" y="2012633"/>
            <a:ext cx="7651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0x22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58422" name="Rectangle 22"/>
          <p:cNvSpPr/>
          <p:nvPr/>
        </p:nvSpPr>
        <p:spPr>
          <a:xfrm>
            <a:off x="4932363" y="2007870"/>
            <a:ext cx="1184275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R13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再减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4</a:t>
            </a:r>
            <a:endParaRPr lang="zh-CN" altLang="en-US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7" grpId="0"/>
      <p:bldP spid="358408" grpId="0"/>
      <p:bldP spid="358409" grpId="0"/>
      <p:bldP spid="358410" grpId="0"/>
      <p:bldP spid="358411" grpId="0"/>
      <p:bldP spid="358412" grpId="0"/>
      <p:bldP spid="358413" grpId="0"/>
      <p:bldP spid="358415" grpId="0"/>
      <p:bldP spid="358416" grpId="0"/>
      <p:bldP spid="358417" grpId="0"/>
      <p:bldP spid="358418" grpId="0"/>
      <p:bldP spid="358419" grpId="0"/>
      <p:bldP spid="358420" grpId="0"/>
      <p:bldP spid="358421" grpId="0"/>
      <p:bldP spid="3584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629285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b="1" dirty="0">
                <a:solidFill>
                  <a:srgbClr val="0000CC"/>
                </a:solidFill>
              </a:rPr>
              <a:t>ARM</a:t>
            </a:r>
            <a:r>
              <a:rPr lang="zh-CN" altLang="en-US" sz="3600" b="1" dirty="0">
                <a:solidFill>
                  <a:srgbClr val="0000CC"/>
                </a:solidFill>
              </a:rPr>
              <a:t>指令系统总结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020" y="1000125"/>
            <a:ext cx="8399145" cy="5857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32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</a:t>
            </a:r>
            <a:r>
              <a:rPr lang="zh-CN" altLang="en-US" sz="2800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指令集</a:t>
            </a:r>
            <a:endParaRPr lang="zh-CN" altLang="en-US" sz="3200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indent="635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  ：</a:t>
            </a:r>
            <a:r>
              <a:rPr lang="en-US" altLang="zh-TW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 bits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（字长），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字节边界对齐</a:t>
            </a:r>
            <a:endParaRPr lang="en-US" altLang="zh-CN" sz="2400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indent="635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Thumb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指令：</a:t>
            </a:r>
            <a:r>
              <a:rPr lang="en-US" altLang="zh-TW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 bits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（半字），</a:t>
            </a:r>
            <a:r>
              <a:rPr lang="en-US" altLang="zh-CN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字节边界对齐</a:t>
            </a:r>
            <a:endParaRPr lang="zh-CN" altLang="en-US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 indent="6350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二、数据类型</a:t>
            </a:r>
            <a:endParaRPr lang="zh-CN" altLang="en-US" sz="3200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4830" lvl="2" indent="-3175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800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字节：</a:t>
            </a:r>
            <a:r>
              <a:rPr lang="en-US" altLang="zh-TW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8bit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，任意存放</a:t>
            </a:r>
            <a:endParaRPr lang="en-US" altLang="zh-CN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4830" lvl="2" indent="-3175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半字：</a:t>
            </a:r>
            <a:r>
              <a:rPr lang="en-US" altLang="zh-TW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16bit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字节边界对齐</a:t>
            </a:r>
            <a:endParaRPr lang="en-US" altLang="zh-CN" b="1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4830" lvl="2" indent="-3175"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字  ：</a:t>
            </a:r>
            <a:r>
              <a:rPr lang="en-US" altLang="zh-TW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 bits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b="1" dirty="0">
                <a:solidFill>
                  <a:srgbClr val="03030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字节边界对齐</a:t>
            </a:r>
            <a:endParaRPr lang="en-US" altLang="zh-CN" sz="2800" dirty="0">
              <a:solidFill>
                <a:srgbClr val="03030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44830" lvl="2" indent="-3175"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1400" dirty="0">
              <a:solidFill>
                <a:srgbClr val="030303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520700" lvl="3" indent="-342900" eaLnBrk="1" hangingPunct="1">
              <a:lnSpc>
                <a:spcPct val="90000"/>
              </a:lnSpc>
              <a:spcBef>
                <a:spcPct val="30000"/>
              </a:spcBef>
              <a:buClr>
                <a:srgbClr val="000099"/>
              </a:buClr>
              <a:buFont typeface="Wingdings" panose="05000000000000000000" charset="0"/>
              <a:buChar char="u"/>
            </a:pPr>
            <a:r>
              <a:rPr lang="zh-CN" altLang="en-US" dirty="0">
                <a:solidFill>
                  <a:srgbClr val="0303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b="1" dirty="0">
                <a:solidFill>
                  <a:srgbClr val="0303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所有数据操作都以字为单位；</a:t>
            </a:r>
            <a:endParaRPr lang="zh-CN" altLang="en-US" b="1" dirty="0">
              <a:solidFill>
                <a:srgbClr val="03030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20700" lvl="3" indent="-342900" eaLnBrk="1" hangingPunct="1">
              <a:lnSpc>
                <a:spcPct val="90000"/>
              </a:lnSpc>
              <a:spcBef>
                <a:spcPct val="30000"/>
              </a:spcBef>
              <a:buClr>
                <a:srgbClr val="000099"/>
              </a:buClr>
              <a:buFont typeface="Wingdings" panose="05000000000000000000" charset="0"/>
              <a:buChar char="u"/>
            </a:pPr>
            <a:r>
              <a:rPr lang="en-US" altLang="ko-KR" b="1" dirty="0">
                <a:solidFill>
                  <a:srgbClr val="0303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Load-store</a:t>
            </a:r>
            <a:r>
              <a:rPr lang="zh-CN" altLang="en-US" b="1" dirty="0">
                <a:solidFill>
                  <a:srgbClr val="0303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操作：</a:t>
            </a:r>
            <a:endParaRPr lang="en-US" altLang="zh-CN" b="1" dirty="0">
              <a:solidFill>
                <a:srgbClr val="03030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lvl="3" indent="-266700" eaLnBrk="1" hangingPunct="1">
              <a:lnSpc>
                <a:spcPct val="9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3030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可以对字节、半字、字和双字进行操作；</a:t>
            </a:r>
            <a:endParaRPr lang="en-US" altLang="zh-CN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44500" lvl="3" indent="-266700" eaLnBrk="1" hangingPunct="1">
              <a:lnSpc>
                <a:spcPct val="90000"/>
              </a:lnSpc>
              <a:spcBef>
                <a:spcPct val="30000"/>
              </a:spcBef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当装载字节或半字时自动实现零扩展或符号扩展。</a:t>
            </a:r>
            <a:endParaRPr lang="zh-CN" altLang="en-US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62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2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62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62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62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62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62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">
              <a:schemeClr val="accent1">
                <a:lumMod val="5000"/>
                <a:lumOff val="95000"/>
              </a:schemeClr>
            </a:gs>
            <a:gs pos="35000">
              <a:schemeClr val="accent1">
                <a:lumMod val="45000"/>
                <a:lumOff val="55000"/>
              </a:schemeClr>
            </a:gs>
            <a:gs pos="6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241935" y="389890"/>
            <a:ext cx="8229600" cy="674688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3600" b="1" dirty="0">
                <a:solidFill>
                  <a:srgbClr val="0000CC"/>
                </a:solidFill>
              </a:rPr>
              <a:t>ARM</a:t>
            </a:r>
            <a:r>
              <a:rPr lang="zh-CN" altLang="en-US" sz="3600" b="1" dirty="0">
                <a:solidFill>
                  <a:srgbClr val="0000CC"/>
                </a:solidFill>
              </a:rPr>
              <a:t>指令与</a:t>
            </a:r>
            <a:r>
              <a:rPr lang="en-US" altLang="zh-CN" sz="3600" b="1" dirty="0">
                <a:solidFill>
                  <a:srgbClr val="0000CC"/>
                </a:solidFill>
              </a:rPr>
              <a:t>Thumb</a:t>
            </a:r>
            <a:r>
              <a:rPr lang="zh-CN" altLang="en-US" sz="3600" b="1" dirty="0">
                <a:solidFill>
                  <a:srgbClr val="0000CC"/>
                </a:solidFill>
              </a:rPr>
              <a:t>指令</a:t>
            </a:r>
            <a:endParaRPr lang="zh-CN" altLang="en-US" sz="3600" b="1" dirty="0">
              <a:solidFill>
                <a:srgbClr val="0000CC"/>
              </a:solidFill>
            </a:endParaRPr>
          </a:p>
        </p:txBody>
      </p:sp>
      <p:sp>
        <p:nvSpPr>
          <p:cNvPr id="1077251" name="Rectangle 3"/>
          <p:cNvSpPr/>
          <p:nvPr/>
        </p:nvSpPr>
        <p:spPr>
          <a:xfrm>
            <a:off x="546735" y="1575118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1.  THUMB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指令是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指令的子集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2" name="Rectangle 4"/>
          <p:cNvSpPr/>
          <p:nvPr/>
        </p:nvSpPr>
        <p:spPr>
          <a:xfrm>
            <a:off x="551815" y="21209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2.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只要遵循一定的调用规则，可以相互调用 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3" name="Rectangle 5"/>
          <p:cNvSpPr/>
          <p:nvPr/>
        </p:nvSpPr>
        <p:spPr>
          <a:xfrm>
            <a:off x="533400" y="2654300"/>
            <a:ext cx="8610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</a:pP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3.  Thumb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指令与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指令的时间效率和空间效率关系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4" name="Rectangle 6"/>
          <p:cNvSpPr/>
          <p:nvPr/>
        </p:nvSpPr>
        <p:spPr>
          <a:xfrm>
            <a:off x="341313" y="3249930"/>
            <a:ext cx="8001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00100" lvl="1" indent="-34290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存储空间约为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代码的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60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％～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70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5" name="Rectangle 7"/>
          <p:cNvSpPr/>
          <p:nvPr/>
        </p:nvSpPr>
        <p:spPr>
          <a:xfrm>
            <a:off x="296863" y="4134485"/>
            <a:ext cx="8001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00100" lvl="1" indent="-34290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指令数比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代码多约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％～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6" name="Rectangle 8"/>
          <p:cNvSpPr/>
          <p:nvPr/>
        </p:nvSpPr>
        <p:spPr>
          <a:xfrm>
            <a:off x="296863" y="4593273"/>
            <a:ext cx="8847137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00100" lvl="1" indent="-34290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存储器为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32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位时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代码比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Thumb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代码快约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7" name="Rectangle 9"/>
          <p:cNvSpPr/>
          <p:nvPr/>
        </p:nvSpPr>
        <p:spPr>
          <a:xfrm>
            <a:off x="282575" y="5050155"/>
            <a:ext cx="88931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00100" lvl="1" indent="-34290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存储器为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16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位时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Thumb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比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ARM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代码快约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～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50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77258" name="Rectangle 10"/>
          <p:cNvSpPr/>
          <p:nvPr/>
        </p:nvSpPr>
        <p:spPr>
          <a:xfrm>
            <a:off x="298450" y="3691573"/>
            <a:ext cx="841692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800100" lvl="1" indent="-342900" eaLnBrk="1" hangingPunct="1">
              <a:spcBef>
                <a:spcPct val="50000"/>
              </a:spcBef>
              <a:buClr>
                <a:schemeClr val="hlink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存储器的功耗会降低约</a:t>
            </a:r>
            <a:r>
              <a:rPr lang="en-US" altLang="zh-CN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30</a:t>
            </a:r>
            <a:r>
              <a:rPr lang="zh-CN" altLang="en-US" sz="2400" b="1" dirty="0">
                <a:solidFill>
                  <a:srgbClr val="030303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％</a:t>
            </a:r>
            <a:endParaRPr lang="zh-CN" altLang="en-US" sz="2400" b="1" dirty="0">
              <a:solidFill>
                <a:srgbClr val="030303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7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77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77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7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/>
      <p:bldP spid="1077252" grpId="0"/>
      <p:bldP spid="1077253" grpId="0"/>
      <p:bldP spid="1077254" grpId="0"/>
      <p:bldP spid="1077255" grpId="0"/>
      <p:bldP spid="1077256" grpId="0"/>
      <p:bldP spid="1077257" grpId="0"/>
      <p:bldP spid="10772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/>
          <p:nvPr/>
        </p:nvSpPr>
        <p:spPr>
          <a:xfrm>
            <a:off x="0" y="765175"/>
            <a:ext cx="9144000" cy="6092825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311299" name="Group 3"/>
          <p:cNvGraphicFramePr>
            <a:graphicFrameLocks noGrp="1"/>
          </p:cNvGraphicFramePr>
          <p:nvPr/>
        </p:nvGraphicFramePr>
        <p:xfrm>
          <a:off x="71438" y="857250"/>
          <a:ext cx="6429375" cy="5937250"/>
        </p:xfrm>
        <a:graphic>
          <a:graphicData uri="http://schemas.openxmlformats.org/drawingml/2006/table">
            <a:tbl>
              <a:tblPr/>
              <a:tblGrid>
                <a:gridCol w="995362"/>
                <a:gridCol w="1377950"/>
                <a:gridCol w="1300163"/>
                <a:gridCol w="2755900"/>
              </a:tblGrid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编码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条件助记符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标志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含义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0000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EQ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Z=1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相等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0001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Z=0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不相等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0010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CS/HS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C=1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无符号数大于或等于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0011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CC/LO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C=0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无符号数小于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0100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MI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N=1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负数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0101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PL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N=0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正数或零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0110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VS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V=1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溢出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0111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VC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V=0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没有溢出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1000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HI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C=1,Z=0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无符号数大于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1001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LS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C=0 or Z=1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无符号数小于或等于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1010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N=V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有符号数大于或等于 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1011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LT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N!=V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有符号数小于 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1100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GT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Z=0,N=V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有符号数大于 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1101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LE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Z=1,N!=V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有符号数小于或等于 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1110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AL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任何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无条件执行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指令默认条件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)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1111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NV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任何</a:t>
                      </a:r>
                      <a:endParaRPr kumimoji="1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从不执行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1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不要使用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) </a:t>
                      </a:r>
                      <a:endParaRPr kumimoji="1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>
                        <a:alpha val="50195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3824" name="Rectangle 95"/>
          <p:cNvSpPr/>
          <p:nvPr/>
        </p:nvSpPr>
        <p:spPr>
          <a:xfrm>
            <a:off x="6624638" y="1228725"/>
            <a:ext cx="2447925" cy="45415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80000"/>
              </a:spcBef>
              <a:buFont typeface="Comic Sans MS" panose="030F0702030302020204" pitchFamily="66" charset="0"/>
              <a:buAutoNum type="arabicPeriod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+mn-ea"/>
              </a:rPr>
              <a:t>所有的ARM指令都可以条件执行,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这两个字符可加在指令后，与指令同时使用。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125000"/>
              </a:lnSpc>
              <a:spcBef>
                <a:spcPct val="80000"/>
              </a:spcBef>
              <a:buFont typeface="Comic Sans MS" panose="030F0702030302020204" pitchFamily="66" charset="0"/>
              <a:buAutoNum type="arabicPeriod"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如果指令不标明条件代码，将默认为无条件（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AL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）执行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336" name="Rectangle 2"/>
          <p:cNvSpPr>
            <a:spLocks noGrp="1"/>
          </p:cNvSpPr>
          <p:nvPr>
            <p:ph type="title"/>
          </p:nvPr>
        </p:nvSpPr>
        <p:spPr>
          <a:xfrm>
            <a:off x="52388" y="142875"/>
            <a:ext cx="8805862" cy="642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3200" b="1" dirty="0">
                <a:solidFill>
                  <a:schemeClr val="tx1"/>
                </a:solidFill>
              </a:rPr>
              <a:t>ARM</a:t>
            </a:r>
            <a:r>
              <a:rPr lang="zh-CN" altLang="en-US" sz="3200" b="1" dirty="0">
                <a:solidFill>
                  <a:schemeClr val="tx1"/>
                </a:solidFill>
              </a:rPr>
              <a:t>指令条件码</a:t>
            </a:r>
            <a:r>
              <a:rPr lang="en-US" altLang="zh-CN" sz="3200" b="1" dirty="0">
                <a:solidFill>
                  <a:schemeClr val="tx1"/>
                </a:solidFill>
              </a:rPr>
              <a:t>cond</a:t>
            </a:r>
            <a:endParaRPr lang="en-US" altLang="zh-CN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8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24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75310" y="158750"/>
            <a:ext cx="80067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/>
              <a:t>本章小节</a:t>
            </a:r>
            <a:endParaRPr lang="zh-CN" altLang="en-US" sz="3600" b="1"/>
          </a:p>
        </p:txBody>
      </p:sp>
      <p:sp>
        <p:nvSpPr>
          <p:cNvPr id="10243" name="内容占位符 2"/>
          <p:cNvSpPr/>
          <p:nvPr/>
        </p:nvSpPr>
        <p:spPr>
          <a:xfrm>
            <a:off x="97790" y="927418"/>
            <a:ext cx="8135938" cy="45370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indent="-533400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隶书" panose="02010509060101010101" pitchFamily="49" charset="-122"/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  </a:t>
            </a:r>
            <a:r>
              <a:rPr lang="zh-CN" altLang="en-US" sz="2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 1、</a:t>
            </a:r>
            <a:r>
              <a:rPr lang="en-US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ARM</a:t>
            </a:r>
            <a:r>
              <a:rPr lang="zh-CN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指令基本格式</a:t>
            </a:r>
            <a:endParaRPr lang="zh-CN" altLang="en-US" sz="24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    </a:t>
            </a:r>
            <a:r>
              <a:rPr lang="zh-CN" altLang="en-US" b="1" dirty="0">
                <a:solidFill>
                  <a:srgbClr val="030303"/>
                </a:solidFill>
                <a:latin typeface="Comic Sans MS" panose="030F0702030302020204" pitchFamily="66" charset="0"/>
                <a:ea typeface="楷体_GB2312" panose="02010609030101010101" pitchFamily="49" charset="-122"/>
              </a:rPr>
              <a:t>机器编码格式、汇编书写格式</a:t>
            </a:r>
            <a:endParaRPr lang="en-US" altLang="zh-CN" b="1" dirty="0">
              <a:solidFill>
                <a:srgbClr val="030303"/>
              </a:solidFill>
              <a:latin typeface="Comic Sans MS" panose="030F0702030302020204" pitchFamily="66" charset="0"/>
              <a:ea typeface="楷体_GB2312" panose="0201060903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2、</a:t>
            </a:r>
            <a:r>
              <a:rPr lang="en-US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ARM</a:t>
            </a:r>
            <a:r>
              <a:rPr lang="zh-CN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寻址方式</a:t>
            </a:r>
            <a:endParaRPr lang="zh-CN" altLang="en-US" sz="24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sz="1800" b="1" dirty="0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1800" b="1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立即寻址 、寄存器直接寻址 、寄存器移位寻址、</a:t>
            </a:r>
            <a:endParaRPr lang="en-US" altLang="zh-CN" b="1" dirty="0">
              <a:solidFill>
                <a:srgbClr val="030303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寄存器间接寻址、基址变址寻址、多寄存器直接寻址 、</a:t>
            </a:r>
            <a:endParaRPr lang="zh-CN" altLang="en-US" b="1" dirty="0">
              <a:solidFill>
                <a:srgbClr val="030303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堆栈寻址、相对寻址</a:t>
            </a:r>
            <a:endParaRPr lang="zh-CN" altLang="en-US" b="1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50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en-US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3</a:t>
            </a:r>
            <a:r>
              <a:rPr lang="zh-CN" altLang="en-US" sz="28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华文宋体" panose="02010600040101010101" pitchFamily="2" charset="-122"/>
              </a:rPr>
              <a:t>ARM</a:t>
            </a:r>
            <a:r>
              <a:rPr lang="zh-CN" altLang="zh-CN" sz="2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指令集</a:t>
            </a:r>
            <a:endParaRPr lang="zh-CN" altLang="en-US" sz="2400" b="1" dirty="0">
              <a:latin typeface="Comic Sans MS" panose="030F0702030302020204" pitchFamily="66" charset="0"/>
              <a:ea typeface="华文宋体" panose="02010600040101010101" pitchFamily="2" charset="-122"/>
            </a:endParaRPr>
          </a:p>
          <a:p>
            <a:pPr marL="1257300" lvl="1" indent="-533400" eaLnBrk="1" hangingPunct="1">
              <a:lnSpc>
                <a:spcPct val="125000"/>
              </a:lnSpc>
              <a:spcBef>
                <a:spcPct val="15000"/>
              </a:spcBef>
              <a:buClr>
                <a:schemeClr val="tx1"/>
              </a:buClr>
              <a:buFont typeface="Comic Sans MS" panose="030F0702030302020204" pitchFamily="66" charset="0"/>
              <a:buNone/>
            </a:pPr>
            <a:r>
              <a:rPr lang="zh-CN" altLang="en-US" b="1" dirty="0">
                <a:solidFill>
                  <a:srgbClr val="000099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数据处理指令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加载</a:t>
            </a:r>
            <a:r>
              <a:rPr lang="en-US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/</a:t>
            </a:r>
            <a:r>
              <a:rPr lang="zh-CN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存储指令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、分支</a:t>
            </a:r>
            <a:r>
              <a:rPr lang="zh-CN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指令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状态寄存器访问指令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</a:t>
            </a:r>
            <a:r>
              <a:rPr lang="zh-CN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异常产生指令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(软中断</a:t>
            </a:r>
            <a:r>
              <a:rPr lang="en-US" altLang="zh-CN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)</a:t>
            </a:r>
            <a:r>
              <a:rPr lang="zh-CN" altLang="en-US" b="1" dirty="0">
                <a:solidFill>
                  <a:srgbClr val="030303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、伪指令</a:t>
            </a:r>
            <a:r>
              <a:rPr lang="zh-CN" altLang="en-US" sz="2400" b="1" dirty="0">
                <a:solidFill>
                  <a:schemeClr val="tx1">
                    <a:lumMod val="50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	</a:t>
            </a:r>
            <a:endParaRPr lang="zh-CN" altLang="en-US" sz="2400" b="1" dirty="0">
              <a:solidFill>
                <a:schemeClr val="tx1">
                  <a:lumMod val="50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ldLvl="3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142875" y="214313"/>
            <a:ext cx="8805863" cy="642937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sz="3200" b="1" dirty="0">
                <a:solidFill>
                  <a:srgbClr val="030303"/>
                </a:solidFill>
              </a:rPr>
              <a:t>带条件码的指令</a:t>
            </a:r>
            <a:endParaRPr lang="zh-CN" altLang="en-US" sz="3200" b="1" dirty="0">
              <a:solidFill>
                <a:srgbClr val="030303"/>
              </a:solidFill>
            </a:endParaRPr>
          </a:p>
        </p:txBody>
      </p:sp>
      <p:sp>
        <p:nvSpPr>
          <p:cNvPr id="1119236" name="Text Box 4"/>
          <p:cNvSpPr txBox="1"/>
          <p:nvPr/>
        </p:nvSpPr>
        <p:spPr>
          <a:xfrm>
            <a:off x="2281238" y="1175703"/>
            <a:ext cx="4219575" cy="1814830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6C3399"/>
            </a:solidFill>
            <a:prstDash val="sys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8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代码：</a:t>
            </a:r>
            <a:endParaRPr lang="zh-CN" altLang="en-US" sz="2800" b="1" dirty="0">
              <a:solidFill>
                <a:srgbClr val="0000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If(a &gt; b)	a++;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50000"/>
              </a:spcBef>
            </a:pP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  else		b++;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1119237" name="Text Box 5"/>
          <p:cNvSpPr txBox="1"/>
          <p:nvPr/>
        </p:nvSpPr>
        <p:spPr>
          <a:xfrm>
            <a:off x="571500" y="3752850"/>
            <a:ext cx="8215313" cy="200723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rgbClr val="6C3399"/>
            </a:solidFill>
            <a:prstDash val="dashDot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>
              <a:spcBef>
                <a:spcPct val="15000"/>
              </a:spcBef>
            </a:pP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对应的汇编代码：</a:t>
            </a:r>
            <a:endParaRPr lang="zh-CN" altLang="en-US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CMP		R0,R1	 ;</a:t>
            </a:r>
            <a:endParaRPr lang="zh-CN" altLang="en-US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ADD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HI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	R0,R0,#1  ;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sz="2800" b="1" dirty="0">
                <a:solidFill>
                  <a:srgbClr val="000099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ADD</a:t>
            </a:r>
            <a:r>
              <a:rPr lang="en-US" altLang="zh-CN" sz="2800" b="1" dirty="0">
                <a:solidFill>
                  <a:srgbClr val="FF0000"/>
                </a:solidFill>
                <a:latin typeface="Courier New" panose="02070309020205020404" pitchFamily="49" charset="0"/>
                <a:ea typeface="华文新魏" panose="02010800040101010101" pitchFamily="2" charset="-122"/>
              </a:rPr>
              <a:t>LS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</a:rPr>
              <a:t>	R1,R1,#1  ;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88535" y="4153535"/>
            <a:ext cx="40220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比较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R0</a:t>
            </a: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（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a</a:t>
            </a: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）与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R1</a:t>
            </a: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（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b</a:t>
            </a: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）</a:t>
            </a:r>
            <a:endParaRPr lang="zh-CN" altLang="en-US" sz="2800" b="1" dirty="0">
              <a:latin typeface="Courier New" panose="02070309020205020404" pitchFamily="49" charset="0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32045" y="4716145"/>
            <a:ext cx="38550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若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R0&gt;R1</a:t>
            </a: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，则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R0=R0+1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7900" y="5238115"/>
            <a:ext cx="429196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spcBef>
                <a:spcPct val="15000"/>
              </a:spcBef>
            </a:pP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若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R0≤R1</a:t>
            </a:r>
            <a:r>
              <a:rPr lang="zh-CN" altLang="en-US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，则</a:t>
            </a:r>
            <a:r>
              <a:rPr lang="en-US" altLang="zh-CN" sz="2800" b="1" dirty="0">
                <a:latin typeface="Courier New" panose="02070309020205020404" pitchFamily="49" charset="0"/>
                <a:ea typeface="华文新魏" panose="02010800040101010101" pitchFamily="2" charset="-122"/>
                <a:sym typeface="+mn-ea"/>
              </a:rPr>
              <a:t>R1=R1+1</a:t>
            </a:r>
            <a:endParaRPr lang="en-US" altLang="zh-CN" sz="2800" b="1" dirty="0">
              <a:latin typeface="Courier New" panose="02070309020205020404" pitchFamily="49" charset="0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92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19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192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19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19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19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19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19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19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9236" grpId="0" animBg="1" build="p"/>
      <p:bldP spid="1119237" grpId="0" animBg="1" build="p"/>
      <p:bldP spid="2" grpId="0"/>
      <p:bldP spid="3" grpId="0"/>
      <p:bldP spid="4" grpId="0"/>
      <p:bldP spid="2" grpId="1"/>
      <p:bldP spid="3" grpId="1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/>
          <p:nvPr/>
        </p:nvSpPr>
        <p:spPr>
          <a:xfrm>
            <a:off x="0" y="908050"/>
            <a:ext cx="9144000" cy="59499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title"/>
          </p:nvPr>
        </p:nvSpPr>
        <p:spPr>
          <a:xfrm>
            <a:off x="267335" y="116840"/>
            <a:ext cx="9020175" cy="642938"/>
          </a:xfrm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2800" b="1" dirty="0">
                <a:solidFill>
                  <a:schemeClr val="tx1"/>
                </a:solidFill>
              </a:rPr>
              <a:t>ARM</a:t>
            </a:r>
            <a:r>
              <a:rPr lang="zh-CN" altLang="en-US" sz="2800" b="1" dirty="0">
                <a:solidFill>
                  <a:schemeClr val="tx1"/>
                </a:solidFill>
              </a:rPr>
              <a:t>指令中的第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操作数</a:t>
            </a:r>
            <a:r>
              <a:rPr lang="zh-CN" altLang="en-US" sz="2000" b="1" dirty="0">
                <a:solidFill>
                  <a:schemeClr val="tx1"/>
                </a:solidFill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种）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6381750" y="1698625"/>
            <a:ext cx="1828800" cy="533400"/>
            <a:chOff x="4080" y="3072"/>
            <a:chExt cx="1152" cy="336"/>
          </a:xfrm>
        </p:grpSpPr>
        <p:sp>
          <p:nvSpPr>
            <p:cNvPr id="12462" name="Rectangle 10"/>
            <p:cNvSpPr/>
            <p:nvPr/>
          </p:nvSpPr>
          <p:spPr>
            <a:xfrm>
              <a:off x="4080" y="3264"/>
              <a:ext cx="1152" cy="14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0x12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3" name="Rectangle 11"/>
            <p:cNvSpPr/>
            <p:nvPr/>
          </p:nvSpPr>
          <p:spPr>
            <a:xfrm>
              <a:off x="4080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4" name="Rectangle 12"/>
            <p:cNvSpPr/>
            <p:nvPr/>
          </p:nvSpPr>
          <p:spPr>
            <a:xfrm>
              <a:off x="4224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5" name="Rectangle 13"/>
            <p:cNvSpPr/>
            <p:nvPr/>
          </p:nvSpPr>
          <p:spPr>
            <a:xfrm>
              <a:off x="4368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6" name="Rectangle 14"/>
            <p:cNvSpPr/>
            <p:nvPr/>
          </p:nvSpPr>
          <p:spPr>
            <a:xfrm>
              <a:off x="4512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7" name="Rectangle 15"/>
            <p:cNvSpPr/>
            <p:nvPr/>
          </p:nvSpPr>
          <p:spPr>
            <a:xfrm>
              <a:off x="4656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8" name="Rectangle 16"/>
            <p:cNvSpPr/>
            <p:nvPr/>
          </p:nvSpPr>
          <p:spPr>
            <a:xfrm>
              <a:off x="4800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9" name="Rectangle 17"/>
            <p:cNvSpPr/>
            <p:nvPr/>
          </p:nvSpPr>
          <p:spPr>
            <a:xfrm>
              <a:off x="4944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70" name="Rectangle 18"/>
            <p:cNvSpPr/>
            <p:nvPr/>
          </p:nvSpPr>
          <p:spPr>
            <a:xfrm>
              <a:off x="5088" y="3072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3" name="Group 19"/>
          <p:cNvGrpSpPr/>
          <p:nvPr/>
        </p:nvGrpSpPr>
        <p:grpSpPr>
          <a:xfrm>
            <a:off x="895350" y="1698625"/>
            <a:ext cx="5486400" cy="533400"/>
            <a:chOff x="624" y="3072"/>
            <a:chExt cx="3456" cy="336"/>
          </a:xfrm>
        </p:grpSpPr>
        <p:sp>
          <p:nvSpPr>
            <p:cNvPr id="12435" name="Rectangle 20"/>
            <p:cNvSpPr/>
            <p:nvPr/>
          </p:nvSpPr>
          <p:spPr>
            <a:xfrm>
              <a:off x="2928" y="3264"/>
              <a:ext cx="1152" cy="14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6" name="Rectangle 21"/>
            <p:cNvSpPr/>
            <p:nvPr/>
          </p:nvSpPr>
          <p:spPr>
            <a:xfrm>
              <a:off x="2928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7" name="Rectangle 22"/>
            <p:cNvSpPr/>
            <p:nvPr/>
          </p:nvSpPr>
          <p:spPr>
            <a:xfrm>
              <a:off x="3072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8" name="Rectangle 23"/>
            <p:cNvSpPr/>
            <p:nvPr/>
          </p:nvSpPr>
          <p:spPr>
            <a:xfrm>
              <a:off x="3216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9" name="Rectangle 24"/>
            <p:cNvSpPr/>
            <p:nvPr/>
          </p:nvSpPr>
          <p:spPr>
            <a:xfrm>
              <a:off x="3360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0" name="Rectangle 25"/>
            <p:cNvSpPr/>
            <p:nvPr/>
          </p:nvSpPr>
          <p:spPr>
            <a:xfrm>
              <a:off x="3504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1" name="Rectangle 26"/>
            <p:cNvSpPr/>
            <p:nvPr/>
          </p:nvSpPr>
          <p:spPr>
            <a:xfrm>
              <a:off x="3648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2" name="Rectangle 27"/>
            <p:cNvSpPr/>
            <p:nvPr/>
          </p:nvSpPr>
          <p:spPr>
            <a:xfrm>
              <a:off x="3792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3" name="Rectangle 28"/>
            <p:cNvSpPr/>
            <p:nvPr/>
          </p:nvSpPr>
          <p:spPr>
            <a:xfrm>
              <a:off x="3936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4" name="Rectangle 29"/>
            <p:cNvSpPr/>
            <p:nvPr/>
          </p:nvSpPr>
          <p:spPr>
            <a:xfrm>
              <a:off x="1776" y="3264"/>
              <a:ext cx="1152" cy="14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5" name="Rectangle 30"/>
            <p:cNvSpPr/>
            <p:nvPr/>
          </p:nvSpPr>
          <p:spPr>
            <a:xfrm>
              <a:off x="1776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6" name="Rectangle 31"/>
            <p:cNvSpPr/>
            <p:nvPr/>
          </p:nvSpPr>
          <p:spPr>
            <a:xfrm>
              <a:off x="1920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7" name="Rectangle 32"/>
            <p:cNvSpPr/>
            <p:nvPr/>
          </p:nvSpPr>
          <p:spPr>
            <a:xfrm>
              <a:off x="2064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8" name="Rectangle 33"/>
            <p:cNvSpPr/>
            <p:nvPr/>
          </p:nvSpPr>
          <p:spPr>
            <a:xfrm>
              <a:off x="2208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49" name="Rectangle 34"/>
            <p:cNvSpPr/>
            <p:nvPr/>
          </p:nvSpPr>
          <p:spPr>
            <a:xfrm>
              <a:off x="2352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0" name="Rectangle 35"/>
            <p:cNvSpPr/>
            <p:nvPr/>
          </p:nvSpPr>
          <p:spPr>
            <a:xfrm>
              <a:off x="2496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1" name="Rectangle 36"/>
            <p:cNvSpPr/>
            <p:nvPr/>
          </p:nvSpPr>
          <p:spPr>
            <a:xfrm>
              <a:off x="2640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2" name="Rectangle 37"/>
            <p:cNvSpPr/>
            <p:nvPr/>
          </p:nvSpPr>
          <p:spPr>
            <a:xfrm>
              <a:off x="2784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3" name="Rectangle 38"/>
            <p:cNvSpPr/>
            <p:nvPr/>
          </p:nvSpPr>
          <p:spPr>
            <a:xfrm>
              <a:off x="624" y="3264"/>
              <a:ext cx="1152" cy="144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4" name="Rectangle 39"/>
            <p:cNvSpPr/>
            <p:nvPr/>
          </p:nvSpPr>
          <p:spPr>
            <a:xfrm>
              <a:off x="624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5" name="Rectangle 40"/>
            <p:cNvSpPr/>
            <p:nvPr/>
          </p:nvSpPr>
          <p:spPr>
            <a:xfrm>
              <a:off x="768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6" name="Rectangle 41"/>
            <p:cNvSpPr/>
            <p:nvPr/>
          </p:nvSpPr>
          <p:spPr>
            <a:xfrm>
              <a:off x="912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7" name="Rectangle 42"/>
            <p:cNvSpPr/>
            <p:nvPr/>
          </p:nvSpPr>
          <p:spPr>
            <a:xfrm>
              <a:off x="1056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8" name="Rectangle 43"/>
            <p:cNvSpPr/>
            <p:nvPr/>
          </p:nvSpPr>
          <p:spPr>
            <a:xfrm>
              <a:off x="1200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59" name="Rectangle 44"/>
            <p:cNvSpPr/>
            <p:nvPr/>
          </p:nvSpPr>
          <p:spPr>
            <a:xfrm>
              <a:off x="1344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0" name="Rectangle 45"/>
            <p:cNvSpPr/>
            <p:nvPr/>
          </p:nvSpPr>
          <p:spPr>
            <a:xfrm>
              <a:off x="1488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61" name="Rectangle 46"/>
            <p:cNvSpPr/>
            <p:nvPr/>
          </p:nvSpPr>
          <p:spPr>
            <a:xfrm>
              <a:off x="1632" y="3072"/>
              <a:ext cx="144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895350" y="2590800"/>
            <a:ext cx="7315200" cy="533400"/>
            <a:chOff x="624" y="3648"/>
            <a:chExt cx="4608" cy="336"/>
          </a:xfrm>
        </p:grpSpPr>
        <p:sp>
          <p:nvSpPr>
            <p:cNvPr id="12399" name="Rectangle 48"/>
            <p:cNvSpPr/>
            <p:nvPr/>
          </p:nvSpPr>
          <p:spPr>
            <a:xfrm>
              <a:off x="4080" y="3840"/>
              <a:ext cx="1152" cy="14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0" name="Rectangle 49"/>
            <p:cNvSpPr/>
            <p:nvPr/>
          </p:nvSpPr>
          <p:spPr>
            <a:xfrm>
              <a:off x="408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1" name="Rectangle 50"/>
            <p:cNvSpPr/>
            <p:nvPr/>
          </p:nvSpPr>
          <p:spPr>
            <a:xfrm>
              <a:off x="422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2" name="Rectangle 51"/>
            <p:cNvSpPr/>
            <p:nvPr/>
          </p:nvSpPr>
          <p:spPr>
            <a:xfrm>
              <a:off x="436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3" name="Rectangle 52"/>
            <p:cNvSpPr/>
            <p:nvPr/>
          </p:nvSpPr>
          <p:spPr>
            <a:xfrm>
              <a:off x="451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4" name="Rectangle 53"/>
            <p:cNvSpPr/>
            <p:nvPr/>
          </p:nvSpPr>
          <p:spPr>
            <a:xfrm>
              <a:off x="465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5" name="Rectangle 54"/>
            <p:cNvSpPr/>
            <p:nvPr/>
          </p:nvSpPr>
          <p:spPr>
            <a:xfrm>
              <a:off x="480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6" name="Rectangle 55"/>
            <p:cNvSpPr/>
            <p:nvPr/>
          </p:nvSpPr>
          <p:spPr>
            <a:xfrm>
              <a:off x="494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7" name="Rectangle 56"/>
            <p:cNvSpPr/>
            <p:nvPr/>
          </p:nvSpPr>
          <p:spPr>
            <a:xfrm>
              <a:off x="508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8" name="Rectangle 57"/>
            <p:cNvSpPr/>
            <p:nvPr/>
          </p:nvSpPr>
          <p:spPr>
            <a:xfrm>
              <a:off x="2928" y="3840"/>
              <a:ext cx="1152" cy="14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0x00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09" name="Rectangle 58"/>
            <p:cNvSpPr/>
            <p:nvPr/>
          </p:nvSpPr>
          <p:spPr>
            <a:xfrm>
              <a:off x="292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0" name="Rectangle 59"/>
            <p:cNvSpPr/>
            <p:nvPr/>
          </p:nvSpPr>
          <p:spPr>
            <a:xfrm>
              <a:off x="307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1" name="Rectangle 60"/>
            <p:cNvSpPr/>
            <p:nvPr/>
          </p:nvSpPr>
          <p:spPr>
            <a:xfrm>
              <a:off x="321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2" name="Rectangle 61"/>
            <p:cNvSpPr/>
            <p:nvPr/>
          </p:nvSpPr>
          <p:spPr>
            <a:xfrm>
              <a:off x="336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3" name="Rectangle 62"/>
            <p:cNvSpPr/>
            <p:nvPr/>
          </p:nvSpPr>
          <p:spPr>
            <a:xfrm>
              <a:off x="350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4" name="Rectangle 63"/>
            <p:cNvSpPr/>
            <p:nvPr/>
          </p:nvSpPr>
          <p:spPr>
            <a:xfrm>
              <a:off x="364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5" name="Rectangle 64"/>
            <p:cNvSpPr/>
            <p:nvPr/>
          </p:nvSpPr>
          <p:spPr>
            <a:xfrm>
              <a:off x="379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6" name="Rectangle 65"/>
            <p:cNvSpPr/>
            <p:nvPr/>
          </p:nvSpPr>
          <p:spPr>
            <a:xfrm>
              <a:off x="393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7" name="Rectangle 66"/>
            <p:cNvSpPr/>
            <p:nvPr/>
          </p:nvSpPr>
          <p:spPr>
            <a:xfrm>
              <a:off x="1776" y="3840"/>
              <a:ext cx="1152" cy="1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0x80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8" name="Rectangle 67"/>
            <p:cNvSpPr/>
            <p:nvPr/>
          </p:nvSpPr>
          <p:spPr>
            <a:xfrm>
              <a:off x="1776" y="3648"/>
              <a:ext cx="144" cy="192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19" name="Rectangle 68"/>
            <p:cNvSpPr/>
            <p:nvPr/>
          </p:nvSpPr>
          <p:spPr>
            <a:xfrm>
              <a:off x="192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0" name="Rectangle 69"/>
            <p:cNvSpPr/>
            <p:nvPr/>
          </p:nvSpPr>
          <p:spPr>
            <a:xfrm>
              <a:off x="206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1" name="Rectangle 70"/>
            <p:cNvSpPr/>
            <p:nvPr/>
          </p:nvSpPr>
          <p:spPr>
            <a:xfrm>
              <a:off x="220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2" name="Rectangle 71"/>
            <p:cNvSpPr/>
            <p:nvPr/>
          </p:nvSpPr>
          <p:spPr>
            <a:xfrm>
              <a:off x="235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3" name="Rectangle 72"/>
            <p:cNvSpPr/>
            <p:nvPr/>
          </p:nvSpPr>
          <p:spPr>
            <a:xfrm>
              <a:off x="249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4" name="Rectangle 73"/>
            <p:cNvSpPr/>
            <p:nvPr/>
          </p:nvSpPr>
          <p:spPr>
            <a:xfrm>
              <a:off x="264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5" name="Rectangle 74"/>
            <p:cNvSpPr/>
            <p:nvPr/>
          </p:nvSpPr>
          <p:spPr>
            <a:xfrm>
              <a:off x="278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6" name="Rectangle 75"/>
            <p:cNvSpPr/>
            <p:nvPr/>
          </p:nvSpPr>
          <p:spPr>
            <a:xfrm>
              <a:off x="624" y="3840"/>
              <a:ext cx="1152" cy="1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0x04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7" name="Rectangle 76"/>
            <p:cNvSpPr/>
            <p:nvPr/>
          </p:nvSpPr>
          <p:spPr>
            <a:xfrm>
              <a:off x="624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8" name="Rectangle 77"/>
            <p:cNvSpPr/>
            <p:nvPr/>
          </p:nvSpPr>
          <p:spPr>
            <a:xfrm>
              <a:off x="76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29" name="Rectangle 78"/>
            <p:cNvSpPr/>
            <p:nvPr/>
          </p:nvSpPr>
          <p:spPr>
            <a:xfrm>
              <a:off x="91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0" name="Rectangle 79"/>
            <p:cNvSpPr/>
            <p:nvPr/>
          </p:nvSpPr>
          <p:spPr>
            <a:xfrm>
              <a:off x="1056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1" name="Rectangle 80"/>
            <p:cNvSpPr/>
            <p:nvPr/>
          </p:nvSpPr>
          <p:spPr>
            <a:xfrm>
              <a:off x="1200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2" name="Rectangle 81"/>
            <p:cNvSpPr/>
            <p:nvPr/>
          </p:nvSpPr>
          <p:spPr>
            <a:xfrm>
              <a:off x="1344" y="3648"/>
              <a:ext cx="144" cy="192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1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3" name="Rectangle 82"/>
            <p:cNvSpPr/>
            <p:nvPr/>
          </p:nvSpPr>
          <p:spPr>
            <a:xfrm>
              <a:off x="1488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12434" name="Rectangle 83"/>
            <p:cNvSpPr/>
            <p:nvPr/>
          </p:nvSpPr>
          <p:spPr>
            <a:xfrm>
              <a:off x="1632" y="3648"/>
              <a:ext cx="144" cy="192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altLang="zh-CN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endPara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1107028" name="Rectangle 84"/>
          <p:cNvSpPr/>
          <p:nvPr/>
        </p:nvSpPr>
        <p:spPr>
          <a:xfrm>
            <a:off x="5268913" y="2219325"/>
            <a:ext cx="2370137" cy="4191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8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位常数循环右移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10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位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07029" name="AutoShape 85"/>
          <p:cNvSpPr/>
          <p:nvPr/>
        </p:nvSpPr>
        <p:spPr>
          <a:xfrm>
            <a:off x="4248150" y="2209800"/>
            <a:ext cx="609600" cy="381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dirty="0">
              <a:latin typeface="Comic Sans MS" panose="030F0702030302020204" pitchFamily="66" charset="0"/>
            </a:endParaRPr>
          </a:p>
        </p:txBody>
      </p:sp>
      <p:grpSp>
        <p:nvGrpSpPr>
          <p:cNvPr id="5" name="Group 86"/>
          <p:cNvGrpSpPr/>
          <p:nvPr/>
        </p:nvGrpSpPr>
        <p:grpSpPr>
          <a:xfrm>
            <a:off x="666750" y="1546225"/>
            <a:ext cx="7772400" cy="304800"/>
            <a:chOff x="480" y="2976"/>
            <a:chExt cx="4896" cy="192"/>
          </a:xfrm>
        </p:grpSpPr>
        <p:sp>
          <p:nvSpPr>
            <p:cNvPr id="12393" name="Line 87"/>
            <p:cNvSpPr/>
            <p:nvPr/>
          </p:nvSpPr>
          <p:spPr>
            <a:xfrm flipV="1">
              <a:off x="5376" y="2976"/>
              <a:ext cx="0" cy="19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94" name="Line 88"/>
            <p:cNvSpPr/>
            <p:nvPr/>
          </p:nvSpPr>
          <p:spPr>
            <a:xfrm flipH="1">
              <a:off x="480" y="2976"/>
              <a:ext cx="2448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95" name="Line 89"/>
            <p:cNvSpPr/>
            <p:nvPr/>
          </p:nvSpPr>
          <p:spPr>
            <a:xfrm>
              <a:off x="480" y="2976"/>
              <a:ext cx="0" cy="192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396" name="Line 90"/>
            <p:cNvSpPr/>
            <p:nvPr/>
          </p:nvSpPr>
          <p:spPr>
            <a:xfrm>
              <a:off x="480" y="3168"/>
              <a:ext cx="14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2397" name="Line 91"/>
            <p:cNvSpPr/>
            <p:nvPr/>
          </p:nvSpPr>
          <p:spPr>
            <a:xfrm>
              <a:off x="5232" y="3168"/>
              <a:ext cx="144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2398" name="Line 92"/>
            <p:cNvSpPr/>
            <p:nvPr/>
          </p:nvSpPr>
          <p:spPr>
            <a:xfrm flipH="1">
              <a:off x="2928" y="2976"/>
              <a:ext cx="2448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dash"/>
              <a:headEnd type="none" w="med" len="med"/>
              <a:tailEnd type="triangle" w="med" len="med"/>
            </a:ln>
          </p:spPr>
        </p:sp>
      </p:grpSp>
      <p:sp>
        <p:nvSpPr>
          <p:cNvPr id="77837" name="Rectangle 93"/>
          <p:cNvSpPr/>
          <p:nvPr/>
        </p:nvSpPr>
        <p:spPr>
          <a:xfrm>
            <a:off x="457200" y="990600"/>
            <a:ext cx="830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常数</a:t>
            </a:r>
            <a:r>
              <a:rPr lang="en-US" altLang="zh-CN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#immed_8r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由一个</a:t>
            </a: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8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位常数通过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循环右移偶数位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</a:rPr>
              <a:t>得到：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6" name="Group 182"/>
          <p:cNvGrpSpPr/>
          <p:nvPr/>
        </p:nvGrpSpPr>
        <p:grpSpPr>
          <a:xfrm>
            <a:off x="152400" y="3429000"/>
            <a:ext cx="8732838" cy="3352800"/>
            <a:chOff x="96" y="2160"/>
            <a:chExt cx="5501" cy="2112"/>
          </a:xfrm>
        </p:grpSpPr>
        <p:sp>
          <p:nvSpPr>
            <p:cNvPr id="12300" name="Rectangle 93"/>
            <p:cNvSpPr/>
            <p:nvPr/>
          </p:nvSpPr>
          <p:spPr>
            <a:xfrm>
              <a:off x="192" y="2160"/>
              <a:ext cx="463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4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Rm,shift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由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Rm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移位得到，移位后</a:t>
              </a:r>
              <a:r>
                <a:rPr lang="en-US" altLang="zh-CN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Rm</a:t>
              </a:r>
              <a:r>
                <a:rPr lang="zh-CN" altLang="en-US" sz="24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值不变。</a:t>
              </a:r>
              <a:endPara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12301" name="Group 37"/>
            <p:cNvGrpSpPr/>
            <p:nvPr/>
          </p:nvGrpSpPr>
          <p:grpSpPr>
            <a:xfrm>
              <a:off x="96" y="2695"/>
              <a:ext cx="2256" cy="1577"/>
              <a:chOff x="1414" y="1187"/>
              <a:chExt cx="2688" cy="2435"/>
            </a:xfrm>
          </p:grpSpPr>
          <p:sp>
            <p:nvSpPr>
              <p:cNvPr id="12380" name="AutoShape 38"/>
              <p:cNvSpPr/>
              <p:nvPr/>
            </p:nvSpPr>
            <p:spPr>
              <a:xfrm>
                <a:off x="2793" y="1571"/>
                <a:ext cx="1300" cy="689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sz="1800" b="1" dirty="0">
                  <a:solidFill>
                    <a:schemeClr val="bg1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81" name="AutoShape 39"/>
              <p:cNvSpPr/>
              <p:nvPr/>
            </p:nvSpPr>
            <p:spPr>
              <a:xfrm>
                <a:off x="1492" y="2750"/>
                <a:ext cx="2575" cy="401"/>
              </a:xfrm>
              <a:custGeom>
                <a:avLst/>
                <a:gdLst>
                  <a:gd name="txL" fmla="*/ 4496 w 21600"/>
                  <a:gd name="txT" fmla="*/ 4525 h 21600"/>
                  <a:gd name="txR" fmla="*/ 17104 w 21600"/>
                  <a:gd name="txB" fmla="*/ 17075 h 21600"/>
                </a:gdLst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txL" t="txT" r="txR" b="txB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FFFF00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altLang="zh-CN" sz="1800" b="1" dirty="0">
                    <a:latin typeface="Times New Roman" panose="02020603050405020304" pitchFamily="18" charset="0"/>
                  </a:rPr>
                  <a:t>ALU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2" name="AutoShape 40"/>
              <p:cNvSpPr/>
              <p:nvPr/>
            </p:nvSpPr>
            <p:spPr>
              <a:xfrm>
                <a:off x="2932" y="1807"/>
                <a:ext cx="978" cy="24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/>
                <a:r>
                  <a:rPr lang="zh-CN" altLang="en-US" sz="1600" b="1" dirty="0">
                    <a:latin typeface="Times New Roman" panose="02020603050405020304" pitchFamily="18" charset="0"/>
                  </a:rPr>
                  <a:t>桶形移位器 </a:t>
                </a:r>
                <a:endParaRPr lang="zh-CN" altLang="en-US" sz="16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3" name="Line 41"/>
              <p:cNvSpPr/>
              <p:nvPr/>
            </p:nvSpPr>
            <p:spPr>
              <a:xfrm>
                <a:off x="1841" y="1205"/>
                <a:ext cx="0" cy="1535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12384" name="Line 42"/>
              <p:cNvSpPr/>
              <p:nvPr/>
            </p:nvSpPr>
            <p:spPr>
              <a:xfrm>
                <a:off x="3438" y="1224"/>
                <a:ext cx="0" cy="56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12385" name="Line 43"/>
              <p:cNvSpPr/>
              <p:nvPr/>
            </p:nvSpPr>
            <p:spPr>
              <a:xfrm>
                <a:off x="3429" y="2044"/>
                <a:ext cx="0" cy="706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12386" name="Line 44"/>
              <p:cNvSpPr/>
              <p:nvPr/>
            </p:nvSpPr>
            <p:spPr>
              <a:xfrm>
                <a:off x="2748" y="3161"/>
                <a:ext cx="0" cy="357"/>
              </a:xfrm>
              <a:prstGeom prst="line">
                <a:avLst/>
              </a:prstGeom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triangle" w="lg" len="lg"/>
              </a:ln>
            </p:spPr>
          </p:sp>
          <p:sp>
            <p:nvSpPr>
              <p:cNvPr id="12387" name="Text Box 45"/>
              <p:cNvSpPr txBox="1"/>
              <p:nvPr/>
            </p:nvSpPr>
            <p:spPr>
              <a:xfrm>
                <a:off x="2750" y="3265"/>
                <a:ext cx="384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Rd</a:t>
                </a:r>
                <a:endParaRPr lang="en-US" altLang="zh-CN" sz="1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8" name="Text Box 46"/>
              <p:cNvSpPr txBox="1"/>
              <p:nvPr/>
            </p:nvSpPr>
            <p:spPr>
              <a:xfrm>
                <a:off x="3507" y="2489"/>
                <a:ext cx="59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结果</a:t>
                </a:r>
                <a:r>
                  <a:rPr lang="en-US" altLang="zh-CN" sz="16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89" name="Text Box 47"/>
              <p:cNvSpPr txBox="1"/>
              <p:nvPr/>
            </p:nvSpPr>
            <p:spPr>
              <a:xfrm>
                <a:off x="2427" y="1590"/>
                <a:ext cx="392" cy="8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预处理</a:t>
                </a:r>
                <a:endPara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0" name="Text Box 48"/>
              <p:cNvSpPr txBox="1"/>
              <p:nvPr/>
            </p:nvSpPr>
            <p:spPr>
              <a:xfrm>
                <a:off x="1414" y="1482"/>
                <a:ext cx="391" cy="1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18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未预处理</a:t>
                </a:r>
                <a:endParaRPr lang="zh-CN" altLang="en-US" sz="18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1" name="Text Box 49"/>
              <p:cNvSpPr txBox="1"/>
              <p:nvPr/>
            </p:nvSpPr>
            <p:spPr>
              <a:xfrm>
                <a:off x="3402" y="1187"/>
                <a:ext cx="474" cy="35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Rm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392" name="Text Box 50"/>
              <p:cNvSpPr txBox="1"/>
              <p:nvPr/>
            </p:nvSpPr>
            <p:spPr>
              <a:xfrm>
                <a:off x="1790" y="1229"/>
                <a:ext cx="471" cy="3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1800" b="1" dirty="0">
                    <a:latin typeface="Times New Roman" panose="02020603050405020304" pitchFamily="18" charset="0"/>
                  </a:rPr>
                  <a:t>Rn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02" name="Text Box 5"/>
            <p:cNvSpPr txBox="1"/>
            <p:nvPr/>
          </p:nvSpPr>
          <p:spPr>
            <a:xfrm>
              <a:off x="2559" y="2592"/>
              <a:ext cx="7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LSL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303" name="Group 6"/>
            <p:cNvGrpSpPr/>
            <p:nvPr/>
          </p:nvGrpSpPr>
          <p:grpSpPr>
            <a:xfrm>
              <a:off x="3295" y="2535"/>
              <a:ext cx="2295" cy="226"/>
              <a:chOff x="2496" y="1680"/>
              <a:chExt cx="2400" cy="288"/>
            </a:xfrm>
          </p:grpSpPr>
          <p:sp>
            <p:nvSpPr>
              <p:cNvPr id="12369" name="Rectangle 7"/>
              <p:cNvSpPr/>
              <p:nvPr/>
            </p:nvSpPr>
            <p:spPr>
              <a:xfrm>
                <a:off x="2688" y="1680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70" name="Rectangle 8"/>
              <p:cNvSpPr/>
              <p:nvPr/>
            </p:nvSpPr>
            <p:spPr>
              <a:xfrm>
                <a:off x="4560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71" name="Rectangle 9"/>
              <p:cNvSpPr/>
              <p:nvPr/>
            </p:nvSpPr>
            <p:spPr>
              <a:xfrm>
                <a:off x="4464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72" name="Rectangle 10"/>
              <p:cNvSpPr/>
              <p:nvPr/>
            </p:nvSpPr>
            <p:spPr>
              <a:xfrm>
                <a:off x="4368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73" name="Rectangle 11"/>
              <p:cNvSpPr/>
              <p:nvPr/>
            </p:nvSpPr>
            <p:spPr>
              <a:xfrm>
                <a:off x="2880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74" name="Line 12"/>
              <p:cNvSpPr/>
              <p:nvPr/>
            </p:nvSpPr>
            <p:spPr>
              <a:xfrm flipH="1">
                <a:off x="2496" y="182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75" name="Rectangle 13"/>
              <p:cNvSpPr/>
              <p:nvPr/>
            </p:nvSpPr>
            <p:spPr>
              <a:xfrm>
                <a:off x="4800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  <a:endParaRPr lang="en-US" altLang="zh-CN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376" name="Line 14"/>
              <p:cNvSpPr/>
              <p:nvPr/>
            </p:nvSpPr>
            <p:spPr>
              <a:xfrm flipH="1">
                <a:off x="4656" y="182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2377" name="Line 15"/>
              <p:cNvSpPr/>
              <p:nvPr/>
            </p:nvSpPr>
            <p:spPr>
              <a:xfrm flipH="1">
                <a:off x="2976" y="1824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</p:sp>
          <p:sp>
            <p:nvSpPr>
              <p:cNvPr id="12378" name="Rectangle 16"/>
              <p:cNvSpPr/>
              <p:nvPr/>
            </p:nvSpPr>
            <p:spPr>
              <a:xfrm>
                <a:off x="2784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79" name="Rectangle 17"/>
              <p:cNvSpPr/>
              <p:nvPr/>
            </p:nvSpPr>
            <p:spPr>
              <a:xfrm>
                <a:off x="2688" y="168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2304" name="Text Box 18"/>
            <p:cNvSpPr txBox="1"/>
            <p:nvPr/>
          </p:nvSpPr>
          <p:spPr>
            <a:xfrm>
              <a:off x="2559" y="2937"/>
              <a:ext cx="7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LSR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305" name="Group 19"/>
            <p:cNvGrpSpPr/>
            <p:nvPr/>
          </p:nvGrpSpPr>
          <p:grpSpPr>
            <a:xfrm>
              <a:off x="3263" y="2880"/>
              <a:ext cx="2294" cy="226"/>
              <a:chOff x="2448" y="2160"/>
              <a:chExt cx="2400" cy="288"/>
            </a:xfrm>
          </p:grpSpPr>
          <p:sp>
            <p:nvSpPr>
              <p:cNvPr id="12358" name="Rectangle 20"/>
              <p:cNvSpPr/>
              <p:nvPr/>
            </p:nvSpPr>
            <p:spPr>
              <a:xfrm>
                <a:off x="2688" y="2160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59" name="Rectangle 21"/>
              <p:cNvSpPr/>
              <p:nvPr/>
            </p:nvSpPr>
            <p:spPr>
              <a:xfrm>
                <a:off x="2688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60" name="Rectangle 22"/>
              <p:cNvSpPr/>
              <p:nvPr/>
            </p:nvSpPr>
            <p:spPr>
              <a:xfrm>
                <a:off x="2784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61" name="Rectangle 23"/>
              <p:cNvSpPr/>
              <p:nvPr/>
            </p:nvSpPr>
            <p:spPr>
              <a:xfrm>
                <a:off x="2880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62" name="Rectangle 24"/>
              <p:cNvSpPr/>
              <p:nvPr/>
            </p:nvSpPr>
            <p:spPr>
              <a:xfrm>
                <a:off x="4368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63" name="Line 25"/>
              <p:cNvSpPr/>
              <p:nvPr/>
            </p:nvSpPr>
            <p:spPr>
              <a:xfrm flipH="1">
                <a:off x="4656" y="230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64" name="Rectangle 26"/>
              <p:cNvSpPr/>
              <p:nvPr/>
            </p:nvSpPr>
            <p:spPr>
              <a:xfrm>
                <a:off x="2448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0</a:t>
                </a:r>
                <a:endParaRPr lang="en-US" altLang="zh-CN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365" name="Line 27"/>
              <p:cNvSpPr/>
              <p:nvPr/>
            </p:nvSpPr>
            <p:spPr>
              <a:xfrm flipH="1">
                <a:off x="2544" y="230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66" name="Line 28"/>
              <p:cNvSpPr/>
              <p:nvPr/>
            </p:nvSpPr>
            <p:spPr>
              <a:xfrm flipH="1">
                <a:off x="2976" y="2304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</p:sp>
          <p:sp>
            <p:nvSpPr>
              <p:cNvPr id="12367" name="Rectangle 29"/>
              <p:cNvSpPr/>
              <p:nvPr/>
            </p:nvSpPr>
            <p:spPr>
              <a:xfrm>
                <a:off x="4464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68" name="Rectangle 30"/>
              <p:cNvSpPr/>
              <p:nvPr/>
            </p:nvSpPr>
            <p:spPr>
              <a:xfrm>
                <a:off x="4560" y="216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12306" name="Text Box 31"/>
            <p:cNvSpPr txBox="1"/>
            <p:nvPr/>
          </p:nvSpPr>
          <p:spPr>
            <a:xfrm>
              <a:off x="2559" y="3282"/>
              <a:ext cx="7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ASR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307" name="Group 32"/>
            <p:cNvGrpSpPr/>
            <p:nvPr/>
          </p:nvGrpSpPr>
          <p:grpSpPr>
            <a:xfrm>
              <a:off x="3334" y="3155"/>
              <a:ext cx="2203" cy="301"/>
              <a:chOff x="2544" y="2544"/>
              <a:chExt cx="2304" cy="384"/>
            </a:xfrm>
          </p:grpSpPr>
          <p:sp>
            <p:nvSpPr>
              <p:cNvPr id="12345" name="Rectangle 33"/>
              <p:cNvSpPr/>
              <p:nvPr/>
            </p:nvSpPr>
            <p:spPr>
              <a:xfrm>
                <a:off x="2688" y="2640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46" name="Rectangle 34"/>
              <p:cNvSpPr/>
              <p:nvPr/>
            </p:nvSpPr>
            <p:spPr>
              <a:xfrm>
                <a:off x="2688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47" name="Rectangle 35"/>
              <p:cNvSpPr/>
              <p:nvPr/>
            </p:nvSpPr>
            <p:spPr>
              <a:xfrm>
                <a:off x="2784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48" name="Rectangle 36"/>
              <p:cNvSpPr/>
              <p:nvPr/>
            </p:nvSpPr>
            <p:spPr>
              <a:xfrm>
                <a:off x="2880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49" name="Rectangle 37"/>
              <p:cNvSpPr/>
              <p:nvPr/>
            </p:nvSpPr>
            <p:spPr>
              <a:xfrm>
                <a:off x="4368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50" name="Line 38"/>
              <p:cNvSpPr/>
              <p:nvPr/>
            </p:nvSpPr>
            <p:spPr>
              <a:xfrm flipH="1">
                <a:off x="4656" y="278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51" name="Line 39"/>
              <p:cNvSpPr/>
              <p:nvPr/>
            </p:nvSpPr>
            <p:spPr>
              <a:xfrm flipH="1">
                <a:off x="2544" y="278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52" name="Line 40"/>
              <p:cNvSpPr/>
              <p:nvPr/>
            </p:nvSpPr>
            <p:spPr>
              <a:xfrm flipH="1">
                <a:off x="2976" y="2784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</p:sp>
          <p:sp>
            <p:nvSpPr>
              <p:cNvPr id="12353" name="Rectangle 41"/>
              <p:cNvSpPr/>
              <p:nvPr/>
            </p:nvSpPr>
            <p:spPr>
              <a:xfrm>
                <a:off x="4464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54" name="Rectangle 42"/>
              <p:cNvSpPr/>
              <p:nvPr/>
            </p:nvSpPr>
            <p:spPr>
              <a:xfrm>
                <a:off x="4560" y="264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55" name="Line 43"/>
              <p:cNvSpPr/>
              <p:nvPr/>
            </p:nvSpPr>
            <p:spPr>
              <a:xfrm>
                <a:off x="2544" y="254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56" name="Line 44"/>
              <p:cNvSpPr/>
              <p:nvPr/>
            </p:nvSpPr>
            <p:spPr>
              <a:xfrm>
                <a:off x="2544" y="254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57" name="Line 45"/>
              <p:cNvSpPr/>
              <p:nvPr/>
            </p:nvSpPr>
            <p:spPr>
              <a:xfrm flipV="1">
                <a:off x="2736" y="2544"/>
                <a:ext cx="0" cy="9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08" name="Text Box 46"/>
            <p:cNvSpPr txBox="1"/>
            <p:nvPr/>
          </p:nvSpPr>
          <p:spPr>
            <a:xfrm>
              <a:off x="2559" y="3626"/>
              <a:ext cx="7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ROR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309" name="Group 47"/>
            <p:cNvGrpSpPr/>
            <p:nvPr/>
          </p:nvGrpSpPr>
          <p:grpSpPr>
            <a:xfrm>
              <a:off x="3334" y="3569"/>
              <a:ext cx="2203" cy="301"/>
              <a:chOff x="2544" y="3120"/>
              <a:chExt cx="2304" cy="384"/>
            </a:xfrm>
          </p:grpSpPr>
          <p:sp>
            <p:nvSpPr>
              <p:cNvPr id="12332" name="Rectangle 48"/>
              <p:cNvSpPr/>
              <p:nvPr/>
            </p:nvSpPr>
            <p:spPr>
              <a:xfrm>
                <a:off x="2688" y="3120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33" name="Rectangle 49"/>
              <p:cNvSpPr/>
              <p:nvPr/>
            </p:nvSpPr>
            <p:spPr>
              <a:xfrm>
                <a:off x="2688" y="312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34" name="Rectangle 50"/>
              <p:cNvSpPr/>
              <p:nvPr/>
            </p:nvSpPr>
            <p:spPr>
              <a:xfrm>
                <a:off x="2784" y="312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35" name="Rectangle 51"/>
              <p:cNvSpPr/>
              <p:nvPr/>
            </p:nvSpPr>
            <p:spPr>
              <a:xfrm>
                <a:off x="2880" y="312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36" name="Rectangle 52"/>
              <p:cNvSpPr/>
              <p:nvPr/>
            </p:nvSpPr>
            <p:spPr>
              <a:xfrm>
                <a:off x="4368" y="312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37" name="Line 53"/>
              <p:cNvSpPr/>
              <p:nvPr/>
            </p:nvSpPr>
            <p:spPr>
              <a:xfrm flipH="1">
                <a:off x="4656" y="326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38" name="Line 54"/>
              <p:cNvSpPr/>
              <p:nvPr/>
            </p:nvSpPr>
            <p:spPr>
              <a:xfrm flipH="1">
                <a:off x="2544" y="3264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39" name="Line 55"/>
              <p:cNvSpPr/>
              <p:nvPr/>
            </p:nvSpPr>
            <p:spPr>
              <a:xfrm flipH="1">
                <a:off x="2976" y="3264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</p:sp>
          <p:sp>
            <p:nvSpPr>
              <p:cNvPr id="12340" name="Rectangle 56"/>
              <p:cNvSpPr/>
              <p:nvPr/>
            </p:nvSpPr>
            <p:spPr>
              <a:xfrm>
                <a:off x="4464" y="312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41" name="Rectangle 57"/>
              <p:cNvSpPr/>
              <p:nvPr/>
            </p:nvSpPr>
            <p:spPr>
              <a:xfrm>
                <a:off x="4560" y="3120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42" name="Line 58"/>
              <p:cNvSpPr/>
              <p:nvPr/>
            </p:nvSpPr>
            <p:spPr>
              <a:xfrm>
                <a:off x="2544" y="326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3" name="Line 59"/>
              <p:cNvSpPr/>
              <p:nvPr/>
            </p:nvSpPr>
            <p:spPr>
              <a:xfrm>
                <a:off x="2544" y="3504"/>
                <a:ext cx="230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44" name="Line 60"/>
              <p:cNvSpPr/>
              <p:nvPr/>
            </p:nvSpPr>
            <p:spPr>
              <a:xfrm>
                <a:off x="4848" y="3264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2310" name="Text Box 61"/>
            <p:cNvSpPr txBox="1"/>
            <p:nvPr/>
          </p:nvSpPr>
          <p:spPr>
            <a:xfrm>
              <a:off x="2559" y="4006"/>
              <a:ext cx="75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RRX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pSp>
          <p:nvGrpSpPr>
            <p:cNvPr id="12311" name="Group 62"/>
            <p:cNvGrpSpPr/>
            <p:nvPr/>
          </p:nvGrpSpPr>
          <p:grpSpPr>
            <a:xfrm>
              <a:off x="3120" y="3948"/>
              <a:ext cx="2477" cy="301"/>
              <a:chOff x="2256" y="3648"/>
              <a:chExt cx="2592" cy="384"/>
            </a:xfrm>
          </p:grpSpPr>
          <p:sp>
            <p:nvSpPr>
              <p:cNvPr id="12317" name="Rectangle 63"/>
              <p:cNvSpPr/>
              <p:nvPr/>
            </p:nvSpPr>
            <p:spPr>
              <a:xfrm>
                <a:off x="2688" y="3648"/>
                <a:ext cx="1968" cy="288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18" name="Rectangle 64"/>
              <p:cNvSpPr/>
              <p:nvPr/>
            </p:nvSpPr>
            <p:spPr>
              <a:xfrm>
                <a:off x="2688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19" name="Rectangle 65"/>
              <p:cNvSpPr/>
              <p:nvPr/>
            </p:nvSpPr>
            <p:spPr>
              <a:xfrm>
                <a:off x="2784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20" name="Rectangle 66"/>
              <p:cNvSpPr/>
              <p:nvPr/>
            </p:nvSpPr>
            <p:spPr>
              <a:xfrm>
                <a:off x="2880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21" name="Rectangle 67"/>
              <p:cNvSpPr/>
              <p:nvPr/>
            </p:nvSpPr>
            <p:spPr>
              <a:xfrm>
                <a:off x="4368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22" name="Line 68"/>
              <p:cNvSpPr/>
              <p:nvPr/>
            </p:nvSpPr>
            <p:spPr>
              <a:xfrm flipH="1">
                <a:off x="4656" y="3792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23" name="Line 69"/>
              <p:cNvSpPr/>
              <p:nvPr/>
            </p:nvSpPr>
            <p:spPr>
              <a:xfrm flipH="1">
                <a:off x="2544" y="379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12324" name="Line 70"/>
              <p:cNvSpPr/>
              <p:nvPr/>
            </p:nvSpPr>
            <p:spPr>
              <a:xfrm flipH="1">
                <a:off x="2976" y="3792"/>
                <a:ext cx="13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</p:sp>
          <p:sp>
            <p:nvSpPr>
              <p:cNvPr id="12325" name="Rectangle 71"/>
              <p:cNvSpPr/>
              <p:nvPr/>
            </p:nvSpPr>
            <p:spPr>
              <a:xfrm>
                <a:off x="4464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26" name="Rectangle 72"/>
              <p:cNvSpPr/>
              <p:nvPr/>
            </p:nvSpPr>
            <p:spPr>
              <a:xfrm>
                <a:off x="4560" y="3648"/>
                <a:ext cx="96" cy="288"/>
              </a:xfrm>
              <a:prstGeom prst="rect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b="1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2327" name="Line 73"/>
              <p:cNvSpPr/>
              <p:nvPr/>
            </p:nvSpPr>
            <p:spPr>
              <a:xfrm>
                <a:off x="2256" y="4032"/>
                <a:ext cx="25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28" name="Line 74"/>
              <p:cNvSpPr/>
              <p:nvPr/>
            </p:nvSpPr>
            <p:spPr>
              <a:xfrm>
                <a:off x="4848" y="3792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29" name="Rectangle 75"/>
              <p:cNvSpPr/>
              <p:nvPr/>
            </p:nvSpPr>
            <p:spPr>
              <a:xfrm>
                <a:off x="2400" y="3648"/>
                <a:ext cx="144" cy="288"/>
              </a:xfrm>
              <a:prstGeom prst="rect">
                <a:avLst/>
              </a:prstGeom>
              <a:solidFill>
                <a:srgbClr val="FFCC99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C</a:t>
                </a:r>
                <a:endParaRPr lang="en-US" altLang="zh-CN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12330" name="Line 76"/>
              <p:cNvSpPr/>
              <p:nvPr/>
            </p:nvSpPr>
            <p:spPr>
              <a:xfrm>
                <a:off x="2256" y="3792"/>
                <a:ext cx="0" cy="2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2331" name="Line 77"/>
              <p:cNvSpPr/>
              <p:nvPr/>
            </p:nvSpPr>
            <p:spPr>
              <a:xfrm flipH="1">
                <a:off x="2256" y="3792"/>
                <a:ext cx="14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triangle" w="med" len="med"/>
                <a:tailEnd type="none" w="med" len="med"/>
              </a:ln>
            </p:spPr>
          </p:sp>
        </p:grpSp>
        <p:sp>
          <p:nvSpPr>
            <p:cNvPr id="12312" name="Rectangle 177"/>
            <p:cNvSpPr/>
            <p:nvPr/>
          </p:nvSpPr>
          <p:spPr>
            <a:xfrm>
              <a:off x="2562" y="2523"/>
              <a:ext cx="6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solidFill>
                    <a:srgbClr val="000099"/>
                  </a:solidFill>
                  <a:latin typeface="Comic Sans MS" panose="030F0702030302020204" pitchFamily="66" charset="0"/>
                  <a:ea typeface="楷体_GB2312" panose="02010609030101010101" pitchFamily="49" charset="-122"/>
                </a:rPr>
                <a:t>逻辑左移</a:t>
              </a:r>
              <a:endParaRPr lang="zh-CN" altLang="en-US" sz="1800" b="1" dirty="0">
                <a:solidFill>
                  <a:srgbClr val="000099"/>
                </a:solidFill>
                <a:latin typeface="Comic Sans MS" panose="030F0702030302020204" pitchFamily="66" charset="0"/>
                <a:ea typeface="楷体_GB2312" panose="02010609030101010101" pitchFamily="49" charset="-122"/>
              </a:endParaRPr>
            </a:p>
          </p:txBody>
        </p:sp>
        <p:sp>
          <p:nvSpPr>
            <p:cNvPr id="12313" name="Rectangle 178"/>
            <p:cNvSpPr/>
            <p:nvPr/>
          </p:nvSpPr>
          <p:spPr>
            <a:xfrm>
              <a:off x="2562" y="2886"/>
              <a:ext cx="6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solidFill>
                    <a:srgbClr val="000099"/>
                  </a:solidFill>
                  <a:latin typeface="Comic Sans MS" panose="030F0702030302020204" pitchFamily="66" charset="0"/>
                  <a:ea typeface="楷体_GB2312" panose="02010609030101010101" pitchFamily="49" charset="-122"/>
                </a:rPr>
                <a:t>逻辑右移</a:t>
              </a:r>
              <a:endParaRPr lang="zh-CN" altLang="en-US" sz="1800" b="1" dirty="0">
                <a:solidFill>
                  <a:srgbClr val="000099"/>
                </a:solidFill>
                <a:latin typeface="Comic Sans MS" panose="030F0702030302020204" pitchFamily="66" charset="0"/>
                <a:ea typeface="楷体_GB2312" panose="02010609030101010101" pitchFamily="49" charset="-122"/>
              </a:endParaRPr>
            </a:p>
          </p:txBody>
        </p:sp>
        <p:sp>
          <p:nvSpPr>
            <p:cNvPr id="12314" name="Rectangle 179"/>
            <p:cNvSpPr/>
            <p:nvPr/>
          </p:nvSpPr>
          <p:spPr>
            <a:xfrm>
              <a:off x="2562" y="3203"/>
              <a:ext cx="6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solidFill>
                    <a:srgbClr val="000099"/>
                  </a:solidFill>
                  <a:latin typeface="Comic Sans MS" panose="030F0702030302020204" pitchFamily="66" charset="0"/>
                  <a:ea typeface="楷体_GB2312" panose="02010609030101010101" pitchFamily="49" charset="-122"/>
                </a:rPr>
                <a:t>算术右移</a:t>
              </a:r>
              <a:endParaRPr lang="zh-CN" altLang="en-US" sz="1800" b="1" dirty="0">
                <a:solidFill>
                  <a:srgbClr val="000099"/>
                </a:solidFill>
                <a:latin typeface="Comic Sans MS" panose="030F0702030302020204" pitchFamily="66" charset="0"/>
                <a:ea typeface="楷体_GB2312" panose="02010609030101010101" pitchFamily="49" charset="-122"/>
              </a:endParaRPr>
            </a:p>
          </p:txBody>
        </p:sp>
        <p:sp>
          <p:nvSpPr>
            <p:cNvPr id="12315" name="Rectangle 180"/>
            <p:cNvSpPr/>
            <p:nvPr/>
          </p:nvSpPr>
          <p:spPr>
            <a:xfrm>
              <a:off x="2562" y="3612"/>
              <a:ext cx="6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solidFill>
                    <a:srgbClr val="000099"/>
                  </a:solidFill>
                  <a:latin typeface="Comic Sans MS" panose="030F0702030302020204" pitchFamily="66" charset="0"/>
                  <a:ea typeface="楷体_GB2312" panose="02010609030101010101" pitchFamily="49" charset="-122"/>
                </a:rPr>
                <a:t>循环右移</a:t>
              </a:r>
              <a:endParaRPr lang="zh-CN" altLang="en-US" sz="1800" b="1" dirty="0">
                <a:solidFill>
                  <a:srgbClr val="000099"/>
                </a:solidFill>
                <a:latin typeface="Comic Sans MS" panose="030F0702030302020204" pitchFamily="66" charset="0"/>
                <a:ea typeface="楷体_GB2312" panose="02010609030101010101" pitchFamily="49" charset="-122"/>
              </a:endParaRPr>
            </a:p>
          </p:txBody>
        </p:sp>
        <p:sp>
          <p:nvSpPr>
            <p:cNvPr id="12316" name="Rectangle 181"/>
            <p:cNvSpPr/>
            <p:nvPr/>
          </p:nvSpPr>
          <p:spPr>
            <a:xfrm>
              <a:off x="1882" y="3974"/>
              <a:ext cx="127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800" b="1" dirty="0">
                  <a:solidFill>
                    <a:srgbClr val="000099"/>
                  </a:solidFill>
                  <a:latin typeface="Comic Sans MS" panose="030F0702030302020204" pitchFamily="66" charset="0"/>
                  <a:ea typeface="楷体_GB2312" panose="02010609030101010101" pitchFamily="49" charset="-122"/>
                </a:rPr>
                <a:t>带扩展的循环右移</a:t>
              </a:r>
              <a:endParaRPr lang="zh-CN" altLang="en-US" sz="1800" b="1" dirty="0">
                <a:solidFill>
                  <a:srgbClr val="000099"/>
                </a:solidFill>
                <a:latin typeface="Comic Sans MS" panose="030F0702030302020204" pitchFamily="66" charset="0"/>
                <a:ea typeface="楷体_GB2312" panose="0201060903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0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0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7028" grpId="0"/>
      <p:bldP spid="1107029" grpId="0" animBg="1"/>
      <p:bldP spid="778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513080" y="224155"/>
            <a:ext cx="7792720" cy="524510"/>
          </a:xfrm>
        </p:spPr>
        <p:txBody>
          <a:bodyPr vert="horz" wrap="square" lIns="91440" tIns="45720" rIns="91440" bIns="45720" anchor="t"/>
          <a:lstStyle/>
          <a:p>
            <a:pPr defTabSz="678180" eaLnBrk="1" hangingPunct="1">
              <a:buClr>
                <a:schemeClr val="folHlink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tx1"/>
                </a:solidFill>
              </a:rPr>
              <a:t>桶形移位器的操作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317443" name="Group 3"/>
          <p:cNvGraphicFramePr>
            <a:graphicFrameLocks noGrp="1"/>
          </p:cNvGraphicFramePr>
          <p:nvPr>
            <p:ph idx="1"/>
          </p:nvPr>
        </p:nvGraphicFramePr>
        <p:xfrm>
          <a:off x="0" y="1219200"/>
          <a:ext cx="9144000" cy="3565335"/>
        </p:xfrm>
        <a:graphic>
          <a:graphicData uri="http://schemas.openxmlformats.org/drawingml/2006/table">
            <a:tbl>
              <a:tblPr/>
              <a:tblGrid>
                <a:gridCol w="1195388"/>
                <a:gridCol w="1471612"/>
                <a:gridCol w="1600200"/>
                <a:gridCol w="2819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86169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助记符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功能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表达式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操 作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Y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值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LSL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逻辑左移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x LSL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X &lt;&lt;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#0~31 or Rs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LSR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逻辑右移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x LSR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(unsigned)x &gt;&gt;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#1~32 or Rs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ASR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算术</a:t>
                      </a: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右移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x ASR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signed)x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 &gt;&gt;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#1~32 or Rs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788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ROR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循环逻辑右移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x ROR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((unsigned)x &gt;&gt;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y|( x &lt;&lt; 32-y))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#1~31 or Rs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RRX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扩展循环右移</a:t>
                      </a:r>
                      <a:endParaRPr kumimoji="1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x RRX y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(c flag &lt;&lt; 31) |((unsigned)x&gt;&gt;1)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7754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</a:rPr>
                        <a:t>none</a:t>
                      </a:r>
                      <a:endParaRPr kumimoji="1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9922" name="Rectangle 79"/>
          <p:cNvSpPr/>
          <p:nvPr/>
        </p:nvSpPr>
        <p:spPr>
          <a:xfrm>
            <a:off x="971550" y="5300663"/>
            <a:ext cx="7391400" cy="931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ADD	R1,R1,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R1,LSL #3</a:t>
            </a:r>
            <a:r>
              <a:rPr lang="en-US" altLang="zh-CN" sz="2400" b="1" dirty="0">
                <a:latin typeface="Comic Sans MS" panose="030F0702030302020204" pitchFamily="66" charset="0"/>
              </a:rPr>
              <a:t>		;R1=R1+R1&lt;&lt;3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dirty="0">
                <a:latin typeface="Comic Sans MS" panose="030F0702030302020204" pitchFamily="66" charset="0"/>
              </a:rPr>
              <a:t>SUB	R1,R1,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R2,LSR R3</a:t>
            </a:r>
            <a:r>
              <a:rPr lang="en-US" altLang="zh-CN" sz="2400" b="1" dirty="0">
                <a:latin typeface="Comic Sans MS" panose="030F0702030302020204" pitchFamily="66" charset="0"/>
              </a:rPr>
              <a:t>		;R1=R1-R2&gt;&gt;R3</a:t>
            </a:r>
            <a:endParaRPr lang="en-US" altLang="zh-CN"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22" grpId="0"/>
    </p:bldLst>
  </p:timing>
</p:sld>
</file>

<file path=ppt/tags/tag1.xml><?xml version="1.0" encoding="utf-8"?>
<p:tagLst xmlns:p="http://schemas.openxmlformats.org/presentationml/2006/main">
  <p:tag name="RNRSTYLE" val="Indezine_SM_Title"/>
</p:tagLst>
</file>

<file path=ppt/tags/tag2.xml><?xml version="1.0" encoding="utf-8"?>
<p:tagLst xmlns:p="http://schemas.openxmlformats.org/presentationml/2006/main">
  <p:tag name="RNRSTYLE" val="Indezine_SM_Text"/>
</p:tagLst>
</file>

<file path=ppt/tags/tag3.xml><?xml version="1.0" encoding="utf-8"?>
<p:tagLst xmlns:p="http://schemas.openxmlformats.org/presentationml/2006/main">
  <p:tag name="COMMONDATA" val="eyJoZGlkIjoiN2U5NzVhYjcyN2U2MTU0N2I3NjcxMWJjN2ZhODY0MjYifQ=="/>
  <p:tag name="commondata" val="eyJoZGlkIjoiN2M5NjRjNDA1YjhmY2ZkNjY3OTFiMzUwYmFlZjlkODIifQ=="/>
</p:tagLst>
</file>

<file path=ppt/theme/theme1.xml><?xml version="1.0" encoding="utf-8"?>
<a:theme xmlns:a="http://schemas.openxmlformats.org/drawingml/2006/main" name="032TGp_edu_biz_br_v3">
  <a:themeElements>
    <a:clrScheme name="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954E1D"/>
      </a:accent1>
      <a:accent2>
        <a:srgbClr val="CD6313"/>
      </a:accent2>
      <a:accent3>
        <a:srgbClr val="FFFFFF"/>
      </a:accent3>
      <a:accent4>
        <a:srgbClr val="414141"/>
      </a:accent4>
      <a:accent5>
        <a:srgbClr val="C9B3AA"/>
      </a:accent5>
      <a:accent6>
        <a:srgbClr val="B85810"/>
      </a:accent6>
      <a:hlink>
        <a:srgbClr val="D79757"/>
      </a:hlink>
      <a:folHlink>
        <a:srgbClr val="467327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33300"/>
        </a:dk1>
        <a:lt1>
          <a:srgbClr val="FFFFFF"/>
        </a:lt1>
        <a:dk2>
          <a:srgbClr val="FFFFE7"/>
        </a:dk2>
        <a:lt2>
          <a:srgbClr val="B2B2B2"/>
        </a:lt2>
        <a:accent1>
          <a:srgbClr val="398FBF"/>
        </a:accent1>
        <a:accent2>
          <a:srgbClr val="669900"/>
        </a:accent2>
        <a:accent3>
          <a:srgbClr val="FFFFFF"/>
        </a:accent3>
        <a:accent4>
          <a:srgbClr val="2A2A00"/>
        </a:accent4>
        <a:accent5>
          <a:srgbClr val="AEC6DB"/>
        </a:accent5>
        <a:accent6>
          <a:srgbClr val="5B8900"/>
        </a:accent6>
        <a:hlink>
          <a:srgbClr val="E4CC64"/>
        </a:hlink>
        <a:folHlink>
          <a:srgbClr val="806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76A844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DD0B0"/>
        </a:accent5>
        <a:accent6>
          <a:srgbClr val="2D5B89"/>
        </a:accent6>
        <a:hlink>
          <a:srgbClr val="BAC73B"/>
        </a:hlink>
        <a:folHlink>
          <a:srgbClr val="D562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954E1D"/>
        </a:accent1>
        <a:accent2>
          <a:srgbClr val="CD6313"/>
        </a:accent2>
        <a:accent3>
          <a:srgbClr val="FFFFFF"/>
        </a:accent3>
        <a:accent4>
          <a:srgbClr val="414141"/>
        </a:accent4>
        <a:accent5>
          <a:srgbClr val="C9B3AA"/>
        </a:accent5>
        <a:accent6>
          <a:srgbClr val="B85810"/>
        </a:accent6>
        <a:hlink>
          <a:srgbClr val="D79757"/>
        </a:hlink>
        <a:folHlink>
          <a:srgbClr val="4673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微处理器系统结构">
  <a:themeElements>
    <a:clrScheme name="2_微处理器系统结构 5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8D025"/>
      </a:accent1>
      <a:accent2>
        <a:srgbClr val="05FF05"/>
      </a:accent2>
      <a:accent3>
        <a:srgbClr val="FFFFFF"/>
      </a:accent3>
      <a:accent4>
        <a:srgbClr val="000000"/>
      </a:accent4>
      <a:accent5>
        <a:srgbClr val="ACE4AC"/>
      </a:accent5>
      <a:accent6>
        <a:srgbClr val="04E704"/>
      </a:accent6>
      <a:hlink>
        <a:srgbClr val="CDFFCC"/>
      </a:hlink>
      <a:folHlink>
        <a:srgbClr val="EBFAEB"/>
      </a:folHlink>
    </a:clrScheme>
    <a:fontScheme name="2_微处理器系统结构">
      <a:majorFont>
        <a:latin typeface="Comic Sans MS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2_微处理器系统结构 1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28D025"/>
        </a:accent1>
        <a:accent2>
          <a:srgbClr val="05FF05"/>
        </a:accent2>
        <a:accent3>
          <a:srgbClr val="B9C4B9"/>
        </a:accent3>
        <a:accent4>
          <a:srgbClr val="DADADA"/>
        </a:accent4>
        <a:accent5>
          <a:srgbClr val="ACE4AC"/>
        </a:accent5>
        <a:accent6>
          <a:srgbClr val="04E704"/>
        </a:accent6>
        <a:hlink>
          <a:srgbClr val="CDFFCC"/>
        </a:hlink>
        <a:folHlink>
          <a:srgbClr val="EBFAE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微处理器系统结构 2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05A7FF"/>
        </a:accent1>
        <a:accent2>
          <a:srgbClr val="BEFF05"/>
        </a:accent2>
        <a:accent3>
          <a:srgbClr val="B9C4B9"/>
        </a:accent3>
        <a:accent4>
          <a:srgbClr val="DADADA"/>
        </a:accent4>
        <a:accent5>
          <a:srgbClr val="AAD0FF"/>
        </a:accent5>
        <a:accent6>
          <a:srgbClr val="ACE704"/>
        </a:accent6>
        <a:hlink>
          <a:srgbClr val="D1F0FF"/>
        </a:hlink>
        <a:folHlink>
          <a:srgbClr val="D2F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微处理器系统结构 3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FF7F05"/>
        </a:accent1>
        <a:accent2>
          <a:srgbClr val="05FF05"/>
        </a:accent2>
        <a:accent3>
          <a:srgbClr val="B9C4B9"/>
        </a:accent3>
        <a:accent4>
          <a:srgbClr val="DADADA"/>
        </a:accent4>
        <a:accent5>
          <a:srgbClr val="FFC0AA"/>
        </a:accent5>
        <a:accent6>
          <a:srgbClr val="04E704"/>
        </a:accent6>
        <a:hlink>
          <a:srgbClr val="FFD1E9"/>
        </a:hlink>
        <a:folHlink>
          <a:srgbClr val="FFE9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微处理器系统结构 4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FF1F05"/>
        </a:accent1>
        <a:accent2>
          <a:srgbClr val="FFD605"/>
        </a:accent2>
        <a:accent3>
          <a:srgbClr val="B9C4B9"/>
        </a:accent3>
        <a:accent4>
          <a:srgbClr val="DADADA"/>
        </a:accent4>
        <a:accent5>
          <a:srgbClr val="FFABAA"/>
        </a:accent5>
        <a:accent6>
          <a:srgbClr val="E7C204"/>
        </a:accent6>
        <a:hlink>
          <a:srgbClr val="DAD1FF"/>
        </a:hlink>
        <a:folHlink>
          <a:srgbClr val="D2F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微处理器系统结构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28D025"/>
        </a:accent1>
        <a:accent2>
          <a:srgbClr val="05FF05"/>
        </a:accent2>
        <a:accent3>
          <a:srgbClr val="FFFFFF"/>
        </a:accent3>
        <a:accent4>
          <a:srgbClr val="000000"/>
        </a:accent4>
        <a:accent5>
          <a:srgbClr val="ACE4AC"/>
        </a:accent5>
        <a:accent6>
          <a:srgbClr val="04E704"/>
        </a:accent6>
        <a:hlink>
          <a:srgbClr val="CDFFCC"/>
        </a:hlink>
        <a:folHlink>
          <a:srgbClr val="EBFA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微处理器系统结构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5A7FF"/>
        </a:accent1>
        <a:accent2>
          <a:srgbClr val="BEFF05"/>
        </a:accent2>
        <a:accent3>
          <a:srgbClr val="FFFFFF"/>
        </a:accent3>
        <a:accent4>
          <a:srgbClr val="000000"/>
        </a:accent4>
        <a:accent5>
          <a:srgbClr val="AAD0FF"/>
        </a:accent5>
        <a:accent6>
          <a:srgbClr val="ACE704"/>
        </a:accent6>
        <a:hlink>
          <a:srgbClr val="D1F0FF"/>
        </a:hlink>
        <a:folHlink>
          <a:srgbClr val="D2FF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微处理器系统结构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7F05"/>
        </a:accent1>
        <a:accent2>
          <a:srgbClr val="05FF05"/>
        </a:accent2>
        <a:accent3>
          <a:srgbClr val="FFFFFF"/>
        </a:accent3>
        <a:accent4>
          <a:srgbClr val="000000"/>
        </a:accent4>
        <a:accent5>
          <a:srgbClr val="FFC0AA"/>
        </a:accent5>
        <a:accent6>
          <a:srgbClr val="04E704"/>
        </a:accent6>
        <a:hlink>
          <a:srgbClr val="FFD1E9"/>
        </a:hlink>
        <a:folHlink>
          <a:srgbClr val="FFE9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微处理器系统结构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1F05"/>
        </a:accent1>
        <a:accent2>
          <a:srgbClr val="FFD605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E7C204"/>
        </a:accent6>
        <a:hlink>
          <a:srgbClr val="DAD1FF"/>
        </a:hlink>
        <a:folHlink>
          <a:srgbClr val="D2FF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32TGp_edu_biz_br_v3">
  <a:themeElements>
    <a:clrScheme name="">
      <a:dk1>
        <a:srgbClr val="4D4D4D"/>
      </a:dk1>
      <a:lt1>
        <a:srgbClr val="FFFFFF"/>
      </a:lt1>
      <a:dk2>
        <a:srgbClr val="FFFFFF"/>
      </a:dk2>
      <a:lt2>
        <a:srgbClr val="B2B2B2"/>
      </a:lt2>
      <a:accent1>
        <a:srgbClr val="954E1D"/>
      </a:accent1>
      <a:accent2>
        <a:srgbClr val="CD6313"/>
      </a:accent2>
      <a:accent3>
        <a:srgbClr val="FFFFFF"/>
      </a:accent3>
      <a:accent4>
        <a:srgbClr val="414141"/>
      </a:accent4>
      <a:accent5>
        <a:srgbClr val="C9B3AA"/>
      </a:accent5>
      <a:accent6>
        <a:srgbClr val="B85810"/>
      </a:accent6>
      <a:hlink>
        <a:srgbClr val="D79757"/>
      </a:hlink>
      <a:folHlink>
        <a:srgbClr val="467327"/>
      </a:folHlink>
    </a:clrScheme>
    <a:fontScheme name="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333300"/>
        </a:dk1>
        <a:lt1>
          <a:srgbClr val="FFFFFF"/>
        </a:lt1>
        <a:dk2>
          <a:srgbClr val="FFFFE7"/>
        </a:dk2>
        <a:lt2>
          <a:srgbClr val="B2B2B2"/>
        </a:lt2>
        <a:accent1>
          <a:srgbClr val="398FBF"/>
        </a:accent1>
        <a:accent2>
          <a:srgbClr val="669900"/>
        </a:accent2>
        <a:accent3>
          <a:srgbClr val="FFFFFF"/>
        </a:accent3>
        <a:accent4>
          <a:srgbClr val="2A2A00"/>
        </a:accent4>
        <a:accent5>
          <a:srgbClr val="AEC6DB"/>
        </a:accent5>
        <a:accent6>
          <a:srgbClr val="5B8900"/>
        </a:accent6>
        <a:hlink>
          <a:srgbClr val="E4CC64"/>
        </a:hlink>
        <a:folHlink>
          <a:srgbClr val="806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76A844"/>
        </a:accent1>
        <a:accent2>
          <a:srgbClr val="336699"/>
        </a:accent2>
        <a:accent3>
          <a:srgbClr val="FFFFFF"/>
        </a:accent3>
        <a:accent4>
          <a:srgbClr val="000000"/>
        </a:accent4>
        <a:accent5>
          <a:srgbClr val="BDD0B0"/>
        </a:accent5>
        <a:accent6>
          <a:srgbClr val="2D5B89"/>
        </a:accent6>
        <a:hlink>
          <a:srgbClr val="BAC73B"/>
        </a:hlink>
        <a:folHlink>
          <a:srgbClr val="D5621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D4D4D"/>
        </a:dk1>
        <a:lt1>
          <a:srgbClr val="FFFFFF"/>
        </a:lt1>
        <a:dk2>
          <a:srgbClr val="FFFFFF"/>
        </a:dk2>
        <a:lt2>
          <a:srgbClr val="B2B2B2"/>
        </a:lt2>
        <a:accent1>
          <a:srgbClr val="954E1D"/>
        </a:accent1>
        <a:accent2>
          <a:srgbClr val="CD6313"/>
        </a:accent2>
        <a:accent3>
          <a:srgbClr val="FFFFFF"/>
        </a:accent3>
        <a:accent4>
          <a:srgbClr val="414141"/>
        </a:accent4>
        <a:accent5>
          <a:srgbClr val="C9B3AA"/>
        </a:accent5>
        <a:accent6>
          <a:srgbClr val="B85810"/>
        </a:accent6>
        <a:hlink>
          <a:srgbClr val="D79757"/>
        </a:hlink>
        <a:folHlink>
          <a:srgbClr val="46732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微处理器系统结构">
  <a:themeElements>
    <a:clrScheme name="3_微处理器系统结构 10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28D025"/>
      </a:accent1>
      <a:accent2>
        <a:srgbClr val="05FF05"/>
      </a:accent2>
      <a:accent3>
        <a:srgbClr val="FFFFFF"/>
      </a:accent3>
      <a:accent4>
        <a:srgbClr val="000000"/>
      </a:accent4>
      <a:accent5>
        <a:srgbClr val="ACE4AC"/>
      </a:accent5>
      <a:accent6>
        <a:srgbClr val="04E704"/>
      </a:accent6>
      <a:hlink>
        <a:srgbClr val="000000"/>
      </a:hlink>
      <a:folHlink>
        <a:srgbClr val="996633"/>
      </a:folHlink>
    </a:clrScheme>
    <a:fontScheme name="3_微处理器系统结构">
      <a:majorFont>
        <a:latin typeface="Comic Sans MS"/>
        <a:ea typeface="宋体"/>
        <a:cs typeface=""/>
      </a:majorFont>
      <a:minorFont>
        <a:latin typeface="黑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微处理器系统结构 1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28D025"/>
        </a:accent1>
        <a:accent2>
          <a:srgbClr val="05FF05"/>
        </a:accent2>
        <a:accent3>
          <a:srgbClr val="B9C4B9"/>
        </a:accent3>
        <a:accent4>
          <a:srgbClr val="DADADA"/>
        </a:accent4>
        <a:accent5>
          <a:srgbClr val="ACE4AC"/>
        </a:accent5>
        <a:accent6>
          <a:srgbClr val="04E704"/>
        </a:accent6>
        <a:hlink>
          <a:srgbClr val="CDFFCC"/>
        </a:hlink>
        <a:folHlink>
          <a:srgbClr val="EBFAE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微处理器系统结构 2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05A7FF"/>
        </a:accent1>
        <a:accent2>
          <a:srgbClr val="BEFF05"/>
        </a:accent2>
        <a:accent3>
          <a:srgbClr val="B9C4B9"/>
        </a:accent3>
        <a:accent4>
          <a:srgbClr val="DADADA"/>
        </a:accent4>
        <a:accent5>
          <a:srgbClr val="AAD0FF"/>
        </a:accent5>
        <a:accent6>
          <a:srgbClr val="ACE704"/>
        </a:accent6>
        <a:hlink>
          <a:srgbClr val="D1F0FF"/>
        </a:hlink>
        <a:folHlink>
          <a:srgbClr val="D2F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微处理器系统结构 3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FF7F05"/>
        </a:accent1>
        <a:accent2>
          <a:srgbClr val="05FF05"/>
        </a:accent2>
        <a:accent3>
          <a:srgbClr val="B9C4B9"/>
        </a:accent3>
        <a:accent4>
          <a:srgbClr val="DADADA"/>
        </a:accent4>
        <a:accent5>
          <a:srgbClr val="FFC0AA"/>
        </a:accent5>
        <a:accent6>
          <a:srgbClr val="04E704"/>
        </a:accent6>
        <a:hlink>
          <a:srgbClr val="FFD1E9"/>
        </a:hlink>
        <a:folHlink>
          <a:srgbClr val="FFE9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微处理器系统结构 4">
        <a:dk1>
          <a:srgbClr val="2D2015"/>
        </a:dk1>
        <a:lt1>
          <a:srgbClr val="FFFFFF"/>
        </a:lt1>
        <a:dk2>
          <a:srgbClr val="698B69"/>
        </a:dk2>
        <a:lt2>
          <a:srgbClr val="FFFFFF"/>
        </a:lt2>
        <a:accent1>
          <a:srgbClr val="FF1F05"/>
        </a:accent1>
        <a:accent2>
          <a:srgbClr val="FFD605"/>
        </a:accent2>
        <a:accent3>
          <a:srgbClr val="B9C4B9"/>
        </a:accent3>
        <a:accent4>
          <a:srgbClr val="DADADA"/>
        </a:accent4>
        <a:accent5>
          <a:srgbClr val="FFABAA"/>
        </a:accent5>
        <a:accent6>
          <a:srgbClr val="E7C204"/>
        </a:accent6>
        <a:hlink>
          <a:srgbClr val="DAD1FF"/>
        </a:hlink>
        <a:folHlink>
          <a:srgbClr val="D2FF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微处理器系统结构 5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28D025"/>
        </a:accent1>
        <a:accent2>
          <a:srgbClr val="05FF05"/>
        </a:accent2>
        <a:accent3>
          <a:srgbClr val="FFFFFF"/>
        </a:accent3>
        <a:accent4>
          <a:srgbClr val="000000"/>
        </a:accent4>
        <a:accent5>
          <a:srgbClr val="ACE4AC"/>
        </a:accent5>
        <a:accent6>
          <a:srgbClr val="04E704"/>
        </a:accent6>
        <a:hlink>
          <a:srgbClr val="CDFFCC"/>
        </a:hlink>
        <a:folHlink>
          <a:srgbClr val="EBFAE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微处理器系统结构 6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5A7FF"/>
        </a:accent1>
        <a:accent2>
          <a:srgbClr val="BEFF05"/>
        </a:accent2>
        <a:accent3>
          <a:srgbClr val="FFFFFF"/>
        </a:accent3>
        <a:accent4>
          <a:srgbClr val="000000"/>
        </a:accent4>
        <a:accent5>
          <a:srgbClr val="AAD0FF"/>
        </a:accent5>
        <a:accent6>
          <a:srgbClr val="ACE704"/>
        </a:accent6>
        <a:hlink>
          <a:srgbClr val="D1F0FF"/>
        </a:hlink>
        <a:folHlink>
          <a:srgbClr val="D2FF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微处理器系统结构 7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7F05"/>
        </a:accent1>
        <a:accent2>
          <a:srgbClr val="05FF05"/>
        </a:accent2>
        <a:accent3>
          <a:srgbClr val="FFFFFF"/>
        </a:accent3>
        <a:accent4>
          <a:srgbClr val="000000"/>
        </a:accent4>
        <a:accent5>
          <a:srgbClr val="FFC0AA"/>
        </a:accent5>
        <a:accent6>
          <a:srgbClr val="04E704"/>
        </a:accent6>
        <a:hlink>
          <a:srgbClr val="FFD1E9"/>
        </a:hlink>
        <a:folHlink>
          <a:srgbClr val="FFE9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微处理器系统结构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1F05"/>
        </a:accent1>
        <a:accent2>
          <a:srgbClr val="FFD605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E7C204"/>
        </a:accent6>
        <a:hlink>
          <a:srgbClr val="DAD1FF"/>
        </a:hlink>
        <a:folHlink>
          <a:srgbClr val="D2FFD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微处理器系统结构 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28D025"/>
        </a:accent1>
        <a:accent2>
          <a:srgbClr val="05FF05"/>
        </a:accent2>
        <a:accent3>
          <a:srgbClr val="FFFFFF"/>
        </a:accent3>
        <a:accent4>
          <a:srgbClr val="000000"/>
        </a:accent4>
        <a:accent5>
          <a:srgbClr val="ACE4AC"/>
        </a:accent5>
        <a:accent6>
          <a:srgbClr val="04E704"/>
        </a:accent6>
        <a:hlink>
          <a:srgbClr val="0066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微处理器系统结构 10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28D025"/>
        </a:accent1>
        <a:accent2>
          <a:srgbClr val="05FF05"/>
        </a:accent2>
        <a:accent3>
          <a:srgbClr val="FFFFFF"/>
        </a:accent3>
        <a:accent4>
          <a:srgbClr val="000000"/>
        </a:accent4>
        <a:accent5>
          <a:srgbClr val="ACE4AC"/>
        </a:accent5>
        <a:accent6>
          <a:srgbClr val="04E704"/>
        </a:accent6>
        <a:hlink>
          <a:srgbClr val="0000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15778</Words>
  <Application>WPS 演示</Application>
  <PresentationFormat>全屏显示(4:3)</PresentationFormat>
  <Paragraphs>2235</Paragraphs>
  <Slides>60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60</vt:i4>
      </vt:variant>
    </vt:vector>
  </HeadingPairs>
  <TitlesOfParts>
    <vt:vector size="84" baseType="lpstr">
      <vt:lpstr>Arial</vt:lpstr>
      <vt:lpstr>宋体</vt:lpstr>
      <vt:lpstr>Wingdings</vt:lpstr>
      <vt:lpstr>Comic Sans MS</vt:lpstr>
      <vt:lpstr>楷体_GB2312</vt:lpstr>
      <vt:lpstr>新宋体</vt:lpstr>
      <vt:lpstr>黑体</vt:lpstr>
      <vt:lpstr>隶书</vt:lpstr>
      <vt:lpstr>华文宋体</vt:lpstr>
      <vt:lpstr>Times New Roman</vt:lpstr>
      <vt:lpstr>Calibri</vt:lpstr>
      <vt:lpstr>华文新魏</vt:lpstr>
      <vt:lpstr>Courier New</vt:lpstr>
      <vt:lpstr>微软雅黑</vt:lpstr>
      <vt:lpstr>Arial Unicode MS</vt:lpstr>
      <vt:lpstr>Wingdings</vt:lpstr>
      <vt:lpstr>MS Gothic</vt:lpstr>
      <vt:lpstr>Verdana</vt:lpstr>
      <vt:lpstr>032TGp_edu_biz_br_v3</vt:lpstr>
      <vt:lpstr>2_微处理器系统结构</vt:lpstr>
      <vt:lpstr>1_032TGp_edu_biz_br_v3</vt:lpstr>
      <vt:lpstr>3_微处理器系统结构</vt:lpstr>
      <vt:lpstr>Office 主题</vt:lpstr>
      <vt:lpstr>默认设计模板</vt:lpstr>
      <vt:lpstr>第8章  ARM汇编指令</vt:lpstr>
      <vt:lpstr>ARM机器指令编码格式</vt:lpstr>
      <vt:lpstr>80x86机器指令编码格式（CISC）</vt:lpstr>
      <vt:lpstr>PowerPoint 演示文稿</vt:lpstr>
      <vt:lpstr>ARM汇编指令书写格式</vt:lpstr>
      <vt:lpstr>ARM指令条件码cond</vt:lpstr>
      <vt:lpstr>带条件码的指令</vt:lpstr>
      <vt:lpstr>ARM指令中的第2操作数（3种）</vt:lpstr>
      <vt:lpstr>桶形移位器的操作</vt:lpstr>
      <vt:lpstr>PowerPoint 演示文稿</vt:lpstr>
      <vt:lpstr>立即寻址</vt:lpstr>
      <vt:lpstr>寄存器寻址</vt:lpstr>
      <vt:lpstr>寄存器移位寻址</vt:lpstr>
      <vt:lpstr>PowerPoint 演示文稿</vt:lpstr>
      <vt:lpstr>基址变址寻址</vt:lpstr>
      <vt:lpstr>多寄存器寻址/块复制寻址</vt:lpstr>
      <vt:lpstr>多寄存器寻址/块复制寻址</vt:lpstr>
      <vt:lpstr>多寄存器寻址/块复制寻址</vt:lpstr>
      <vt:lpstr>相 对 寻 址</vt:lpstr>
      <vt:lpstr>堆栈寻址</vt:lpstr>
      <vt:lpstr>堆栈的递增与递减</vt:lpstr>
      <vt:lpstr>ARM支持的四种堆栈类型</vt:lpstr>
      <vt:lpstr>堆 栈 寻 址</vt:lpstr>
      <vt:lpstr>数据处理指令</vt:lpstr>
      <vt:lpstr>数据处理指令</vt:lpstr>
      <vt:lpstr>数据传送指令</vt:lpstr>
      <vt:lpstr>算术运算指令</vt:lpstr>
      <vt:lpstr>乘（加）法 指 令</vt:lpstr>
      <vt:lpstr>PowerPoint 演示文稿</vt:lpstr>
      <vt:lpstr>逻辑运算指令</vt:lpstr>
      <vt:lpstr>比较指令</vt:lpstr>
      <vt:lpstr>转 移 指 令 （分 支 指 令）</vt:lpstr>
      <vt:lpstr>转 移 指 令</vt:lpstr>
      <vt:lpstr>PowerPoint 演示文稿</vt:lpstr>
      <vt:lpstr>PowerPoint 演示文稿</vt:lpstr>
      <vt:lpstr>加载/存储指令 (存储器访问指令)</vt:lpstr>
      <vt:lpstr>加载/存储指令</vt:lpstr>
      <vt:lpstr>单数据存取指令</vt:lpstr>
      <vt:lpstr>PowerPoint 演示文稿</vt:lpstr>
      <vt:lpstr>PowerPoint 演示文稿</vt:lpstr>
      <vt:lpstr>PowerPoint 演示文稿</vt:lpstr>
      <vt:lpstr>数据块存取指令</vt:lpstr>
      <vt:lpstr>PowerPoint 演示文稿</vt:lpstr>
      <vt:lpstr>PowerPoint 演示文稿</vt:lpstr>
      <vt:lpstr>PowerPoint 演示文稿</vt:lpstr>
      <vt:lpstr>寄存器和存储器交换指令</vt:lpstr>
      <vt:lpstr>程序状态访问指令</vt:lpstr>
      <vt:lpstr>PSR访问指令</vt:lpstr>
      <vt:lpstr>PowerPoint 演示文稿</vt:lpstr>
      <vt:lpstr>异常产生指令</vt:lpstr>
      <vt:lpstr>软中断指令</vt:lpstr>
      <vt:lpstr>PowerPoint 演示文稿</vt:lpstr>
      <vt:lpstr>PowerPoint 演示文稿</vt:lpstr>
      <vt:lpstr>伪指令</vt:lpstr>
      <vt:lpstr>伪指令</vt:lpstr>
      <vt:lpstr>伪指令</vt:lpstr>
      <vt:lpstr>PowerPoint 演示文稿</vt:lpstr>
      <vt:lpstr>ARM指令系统总结</vt:lpstr>
      <vt:lpstr>ARM指令与Thumb指令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微处理器系统结构 与嵌入式系统设计</dc:title>
  <dc:creator>bobby</dc:creator>
  <cp:lastModifiedBy>firefire</cp:lastModifiedBy>
  <cp:revision>1208</cp:revision>
  <dcterms:created xsi:type="dcterms:W3CDTF">2009-08-13T04:16:00Z</dcterms:created>
  <dcterms:modified xsi:type="dcterms:W3CDTF">2025-05-29T02:32:44Z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5FF3F2CD0ECC4D749EA8AF1AF2D70475_12</vt:lpwstr>
  </property>
</Properties>
</file>