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612" r:id="rId2"/>
    <p:sldId id="618" r:id="rId3"/>
    <p:sldId id="256" r:id="rId4"/>
    <p:sldId id="520" r:id="rId5"/>
    <p:sldId id="444" r:id="rId6"/>
    <p:sldId id="598" r:id="rId7"/>
    <p:sldId id="586" r:id="rId8"/>
    <p:sldId id="600" r:id="rId9"/>
    <p:sldId id="601" r:id="rId10"/>
    <p:sldId id="602" r:id="rId11"/>
    <p:sldId id="588" r:id="rId12"/>
    <p:sldId id="613" r:id="rId13"/>
    <p:sldId id="615" r:id="rId14"/>
    <p:sldId id="616" r:id="rId15"/>
    <p:sldId id="516" r:id="rId16"/>
    <p:sldId id="603" r:id="rId17"/>
    <p:sldId id="589" r:id="rId18"/>
    <p:sldId id="624" r:id="rId19"/>
    <p:sldId id="604" r:id="rId20"/>
    <p:sldId id="445" r:id="rId21"/>
    <p:sldId id="617" r:id="rId22"/>
    <p:sldId id="593" r:id="rId23"/>
    <p:sldId id="619" r:id="rId24"/>
    <p:sldId id="620" r:id="rId25"/>
    <p:sldId id="625" r:id="rId26"/>
    <p:sldId id="623" r:id="rId27"/>
    <p:sldId id="622" r:id="rId28"/>
    <p:sldId id="606" r:id="rId29"/>
    <p:sldId id="594" r:id="rId30"/>
    <p:sldId id="607" r:id="rId31"/>
    <p:sldId id="608" r:id="rId32"/>
    <p:sldId id="609" r:id="rId33"/>
    <p:sldId id="610" r:id="rId34"/>
    <p:sldId id="611" r:id="rId35"/>
    <p:sldId id="605" r:id="rId36"/>
    <p:sldId id="592" r:id="rId37"/>
    <p:sldId id="626" r:id="rId38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6E0F"/>
    <a:srgbClr val="36A4BA"/>
    <a:srgbClr val="91B33D"/>
    <a:srgbClr val="73E30D"/>
    <a:srgbClr val="1EC1D2"/>
    <a:srgbClr val="FF99FF"/>
    <a:srgbClr val="3366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43"/>
    <p:restoredTop sz="95405"/>
  </p:normalViewPr>
  <p:slideViewPr>
    <p:cSldViewPr showGuides="1">
      <p:cViewPr varScale="1">
        <p:scale>
          <a:sx n="74" d="100"/>
          <a:sy n="74" d="100"/>
        </p:scale>
        <p:origin x="906" y="36"/>
      </p:cViewPr>
      <p:guideLst>
        <p:guide orient="horz" pos="57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8146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/>
          <a:lstStyle>
            <a:lvl1pPr eaLnBrk="0" hangingPunct="0">
              <a:defRPr sz="1000" i="1"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/>
          <a:lstStyle>
            <a:lvl1pPr algn="r" eaLnBrk="0" hangingPunct="0">
              <a:defRPr sz="1000" i="1">
                <a:ea typeface="+mn-ea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204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/>
          <a:lstStyle>
            <a:lvl1pPr eaLnBrk="0" hangingPunct="0">
              <a:defRPr sz="1000" i="1"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/>
          <a:lstStyle/>
          <a:p>
            <a:pPr lvl="0" algn="r">
              <a:buNone/>
            </a:pPr>
            <a:fld id="{9A0DB2DC-4C9A-4742-B13C-FB6460FD3503}" type="slidenum">
              <a:rPr lang="en-US" altLang="zh-CN" sz="1000" i="1" dirty="0"/>
              <a:t>‹#›</a:t>
            </a:fld>
            <a:endParaRPr lang="en-US" altLang="zh-CN" sz="1000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Java </a:t>
            </a:r>
            <a:r>
              <a:rPr lang="zh-CN" altLang="en-US"/>
              <a:t>在一定程度上是以</a:t>
            </a:r>
            <a:r>
              <a:rPr lang="en-US" altLang="zh-CN"/>
              <a:t> C++ </a:t>
            </a:r>
            <a:r>
              <a:rPr lang="zh-CN" altLang="en-US"/>
              <a:t>为蓝本设计的，但它经过了大幅简化和改进。</a:t>
            </a:r>
          </a:p>
          <a:p>
            <a:r>
              <a:rPr lang="zh-CN" altLang="en-US"/>
              <a:t>有些人将</a:t>
            </a:r>
            <a:r>
              <a:rPr lang="en-US" altLang="zh-CN"/>
              <a:t> Java </a:t>
            </a:r>
            <a:r>
              <a:rPr lang="zh-CN" altLang="en-US"/>
              <a:t>称为</a:t>
            </a:r>
            <a:r>
              <a:rPr lang="en-US" altLang="zh-CN"/>
              <a:t> “C++</a:t>
            </a:r>
            <a:r>
              <a:rPr lang="en-US"/>
              <a:t>--</a:t>
            </a:r>
            <a:r>
              <a:rPr lang="en-US" altLang="zh-CN"/>
              <a:t>”</a:t>
            </a:r>
            <a:r>
              <a:rPr lang="zh-CN" altLang="en-US"/>
              <a:t>，因为它与</a:t>
            </a:r>
            <a:r>
              <a:rPr lang="en-US" altLang="zh-CN"/>
              <a:t> C++ </a:t>
            </a:r>
            <a:r>
              <a:rPr lang="zh-CN" altLang="en-US"/>
              <a:t>类似，但功能更多，负面问题更少。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5129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130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 anchorCtr="1"/>
          <a:lstStyle>
            <a:lvl1pPr algn="ctr">
              <a:defRPr sz="4400" b="1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 dirty="0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09700" y="2781300"/>
            <a:ext cx="6400800" cy="2514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 dirty="0"/>
          </a:p>
        </p:txBody>
      </p:sp>
      <p:sp>
        <p:nvSpPr>
          <p:cNvPr id="11" name="Rectangle 3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41456B-5933-427E-A47C-58E892450FE9}" type="datetime6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2025年6月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组合 7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4345" name="图片 8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46" name="图片 9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09650"/>
            <a:ext cx="7772400" cy="146685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590800"/>
            <a:ext cx="7772400" cy="3181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47BF0F-01E1-49BD-9DF2-0735E34BCA51}" type="datetime6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2025年6月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4" name="组合 7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5369" name="图片 8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370" name="图片 9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104900"/>
            <a:ext cx="1943100" cy="4667250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104900"/>
            <a:ext cx="5676900" cy="46672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7AC18C-B918-4E47-AFB2-F2029A8D7537}" type="datetime6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2025年6月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图片 7" descr="YYYY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375"/>
            <a:ext cx="9144000" cy="4286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149" name="组合 9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6154" name="图片 10" descr="java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55" name="图片 11" descr="CQUT_logo  320×320.jp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400"/>
            <a:ext cx="7772400" cy="1079500"/>
          </a:xfrm>
        </p:spPr>
        <p:txBody>
          <a:bodyPr/>
          <a:lstStyle>
            <a:lvl1pPr>
              <a:defRPr sz="40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219700"/>
          </a:xfrm>
        </p:spPr>
        <p:txBody>
          <a:bodyPr/>
          <a:lstStyle>
            <a:lvl1pPr algn="just">
              <a:defRPr sz="2800"/>
            </a:lvl1pPr>
            <a:lvl2pPr algn="just">
              <a:defRPr sz="2400"/>
            </a:lvl2pPr>
            <a:lvl3pPr algn="just">
              <a:defRPr sz="2000"/>
            </a:lvl3pPr>
            <a:lvl4pPr algn="just">
              <a:defRPr sz="1800"/>
            </a:lvl4pPr>
            <a:lvl5pPr algn="just"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en-US" dirty="0"/>
          </a:p>
        </p:txBody>
      </p:sp>
      <p:sp>
        <p:nvSpPr>
          <p:cNvPr id="1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2F166F-A6DD-4B4B-B9C5-8B89EDFF6E83}" type="datetime6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2025年6月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7177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178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57300"/>
            <a:ext cx="7886700" cy="1714500"/>
          </a:xfrm>
        </p:spPr>
        <p:txBody>
          <a:bodyPr anchorCtr="1"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09900"/>
            <a:ext cx="7886700" cy="3079751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59D632-A6BF-4FBE-A9FE-FE9C49368C82}" type="datetime6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2025年6月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6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8201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202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"/>
            <a:ext cx="7772400" cy="11049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552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219200"/>
            <a:ext cx="3810000" cy="4552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en-US" dirty="0"/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351A00-54B1-4DB0-AD85-FC718427337B}" type="datetime6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2025年6月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9225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226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8100"/>
            <a:ext cx="7886700" cy="93027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028700"/>
            <a:ext cx="3868737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28700"/>
            <a:ext cx="3887788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866900"/>
            <a:ext cx="3810000" cy="4552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647700" y="1866900"/>
            <a:ext cx="3810000" cy="4552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en-US" dirty="0"/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48803C-3D47-4A16-A627-DFE5E4D6543D}" type="datetime6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2025年6月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4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0249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250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"/>
            <a:ext cx="7772400" cy="89535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EF521C-DD84-4B39-8BAA-67A7BFD632E7}" type="datetime6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2025年6月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8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1273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274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A43EF1-6639-4FED-A00A-C826F612C639}" type="datetime6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2025年6月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2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2297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298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952500"/>
            <a:ext cx="2949575" cy="11049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B0E8E4-D5F0-4B79-9BB2-9D9CC22B479E}" type="datetime6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2025年6月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6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3321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22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952500"/>
            <a:ext cx="2949575" cy="11049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086482-AA84-4020-BF6E-F910C41562AC}" type="datetime6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2025年6月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5" descr="YYYYY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429375"/>
            <a:ext cx="9144000" cy="428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30"/>
          <p:cNvSpPr>
            <a:spLocks noGrp="1"/>
          </p:cNvSpPr>
          <p:nvPr>
            <p:ph type="title"/>
          </p:nvPr>
        </p:nvSpPr>
        <p:spPr>
          <a:xfrm>
            <a:off x="685800" y="1009650"/>
            <a:ext cx="7772400" cy="24574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4100" name="Rectangle 31"/>
          <p:cNvSpPr>
            <a:spLocks noGrp="1"/>
          </p:cNvSpPr>
          <p:nvPr>
            <p:ph type="body" idx="1"/>
          </p:nvPr>
        </p:nvSpPr>
        <p:spPr>
          <a:xfrm>
            <a:off x="685800" y="3581400"/>
            <a:ext cx="7772400" cy="21907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eaLnBrk="0" hangingPunct="0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A06E9A-F255-41FF-BFA5-22F2E152B0D6}" type="datetime6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2025年6月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/>
            </a:lvl1pPr>
          </a:lstStyle>
          <a:p>
            <a:pPr lvl="0" eaLnBrk="0" hangingPunct="0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pic>
        <p:nvPicPr>
          <p:cNvPr id="4103" name="图片 7" descr="PPT新页眉 949×95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039225" cy="9048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 vert="horz" wrap="square" lIns="92075" tIns="46038" rIns="92075" bIns="46038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i="0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面向对象程序设计</a:t>
            </a:r>
            <a:endParaRPr kumimoji="0" lang="en-US" altLang="en-US" sz="6600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638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1</a:t>
            </a:fld>
            <a:endParaRPr lang="en-US" altLang="en-US" sz="1400" dirty="0"/>
          </a:p>
        </p:txBody>
      </p:sp>
      <p:sp>
        <p:nvSpPr>
          <p:cNvPr id="16389" name="Rectangle 10"/>
          <p:cNvSpPr/>
          <p:nvPr/>
        </p:nvSpPr>
        <p:spPr>
          <a:xfrm>
            <a:off x="2090738" y="21955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6390" name="Rectangle 12"/>
          <p:cNvSpPr/>
          <p:nvPr/>
        </p:nvSpPr>
        <p:spPr>
          <a:xfrm>
            <a:off x="2090738" y="17621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6391" name="Rectangle 14"/>
          <p:cNvSpPr/>
          <p:nvPr/>
        </p:nvSpPr>
        <p:spPr>
          <a:xfrm>
            <a:off x="2090738" y="17621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6392" name="Rectangle 16"/>
          <p:cNvSpPr/>
          <p:nvPr/>
        </p:nvSpPr>
        <p:spPr>
          <a:xfrm>
            <a:off x="0" y="19510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有关计算机的几组概念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3555" name="内容占位符 5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457200" indent="-457200">
              <a:spcBef>
                <a:spcPct val="5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输入、输出设备：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输入设备：键盘、鼠标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输入设备：显示器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en-US" altLang="zh-CN" sz="32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indent="-457200">
              <a:spcBef>
                <a:spcPct val="5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通信设备：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调制器</a:t>
            </a:r>
            <a:r>
              <a:rPr lang="en-US" altLang="zh-CN" i="1" kern="1200" dirty="0">
                <a:highlight>
                  <a:srgbClr val="C0C0C0"/>
                </a:highlight>
                <a:latin typeface="+mn-lt"/>
                <a:ea typeface="宋体" panose="02010600030101010101" pitchFamily="2" charset="-122"/>
                <a:cs typeface="+mn-cs"/>
              </a:rPr>
              <a:t>Mo</a:t>
            </a:r>
            <a:r>
              <a:rPr lang="en-US" altLang="zh-CN" i="1" kern="1200" dirty="0">
                <a:latin typeface="+mn-lt"/>
                <a:ea typeface="宋体" panose="02010600030101010101" pitchFamily="2" charset="-122"/>
                <a:cs typeface="+mn-cs"/>
              </a:rPr>
              <a:t>dulator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解调器</a:t>
            </a:r>
            <a:r>
              <a:rPr lang="en-US" altLang="zh-CN" i="1" kern="1200" dirty="0">
                <a:highlight>
                  <a:srgbClr val="C0C0C0"/>
                </a:highlight>
                <a:latin typeface="+mn-lt"/>
                <a:ea typeface="宋体" panose="02010600030101010101" pitchFamily="2" charset="-122"/>
                <a:cs typeface="+mn-cs"/>
              </a:rPr>
              <a:t>Dem</a:t>
            </a:r>
            <a:r>
              <a:rPr lang="en-US" altLang="zh-CN" i="1" kern="1200" dirty="0">
                <a:latin typeface="+mn-lt"/>
                <a:ea typeface="宋体" panose="02010600030101010101" pitchFamily="2" charset="-122"/>
                <a:cs typeface="+mn-cs"/>
              </a:rPr>
              <a:t>odulator</a:t>
            </a:r>
          </a:p>
        </p:txBody>
      </p:sp>
      <p:sp>
        <p:nvSpPr>
          <p:cNvPr id="2355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10</a:t>
            </a:fld>
            <a:endParaRPr lang="en-US" altLang="en-US" sz="1400" dirty="0"/>
          </a:p>
        </p:txBody>
      </p:sp>
      <p:sp>
        <p:nvSpPr>
          <p:cNvPr id="23557" name="Rectangle 16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有关编程语言的几组概念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4579" name="内容占位符 7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457200" indent="-457200">
              <a:spcBef>
                <a:spcPct val="50000"/>
              </a:spcBef>
              <a:buSzPct val="75000"/>
              <a:buFont typeface="Wingdings" panose="05000000000000000000" pitchFamily="2" charset="2"/>
              <a:buChar char="Ø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857250" lvl="1" indent="-457200">
              <a:spcBef>
                <a:spcPct val="50000"/>
              </a:spcBef>
            </a:pP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机器语言</a:t>
            </a:r>
            <a:endParaRPr lang="en-US" altLang="zh-CN" sz="28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857250" lvl="1" indent="-457200">
              <a:spcBef>
                <a:spcPct val="50000"/>
              </a:spcBef>
            </a:pPr>
            <a:endParaRPr lang="en-US" altLang="zh-CN" sz="2800" i="1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857250" lvl="1" indent="-457200">
              <a:spcBef>
                <a:spcPct val="50000"/>
              </a:spcBef>
            </a:pP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汇编语言</a:t>
            </a:r>
            <a:endParaRPr lang="en-US" altLang="zh-CN" sz="28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857250" lvl="1" indent="-457200">
              <a:spcBef>
                <a:spcPct val="50000"/>
              </a:spcBef>
            </a:pPr>
            <a:endParaRPr lang="en-US" altLang="zh-CN" sz="28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857250" lvl="1" indent="-457200">
              <a:spcBef>
                <a:spcPct val="50000"/>
              </a:spcBef>
            </a:pP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高级语言</a:t>
            </a:r>
            <a:endParaRPr lang="en-US" altLang="en-US" sz="2800" kern="1200" dirty="0">
              <a:latin typeface="+mn-lt"/>
              <a:ea typeface="+mn-ea"/>
              <a:cs typeface="+mn-cs"/>
            </a:endParaRPr>
          </a:p>
          <a:p>
            <a:pPr marL="457200" indent="-457200"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11</a:t>
            </a:fld>
            <a:endParaRPr lang="en-US" altLang="en-US" sz="1400" dirty="0"/>
          </a:p>
        </p:txBody>
      </p:sp>
      <p:sp>
        <p:nvSpPr>
          <p:cNvPr id="24581" name="Rectangle 8"/>
          <p:cNvSpPr/>
          <p:nvPr/>
        </p:nvSpPr>
        <p:spPr>
          <a:xfrm>
            <a:off x="2400300" y="22860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4582" name="Rectangle 10"/>
          <p:cNvSpPr/>
          <p:nvPr/>
        </p:nvSpPr>
        <p:spPr>
          <a:xfrm>
            <a:off x="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4583" name="Rectangle 12"/>
          <p:cNvSpPr/>
          <p:nvPr/>
        </p:nvSpPr>
        <p:spPr>
          <a:xfrm>
            <a:off x="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有关编程语言的几组概念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5603" name="内容占位符 7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457200" indent="-457200">
              <a:spcBef>
                <a:spcPct val="5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机器语言（</a:t>
            </a:r>
            <a:r>
              <a:rPr lang="en-US" altLang="en-US" i="1" kern="1200" dirty="0">
                <a:latin typeface="+mn-lt"/>
                <a:ea typeface="+mn-ea"/>
                <a:cs typeface="+mn-cs"/>
              </a:rPr>
              <a:t>Machine Language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）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lvl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     </a:t>
            </a: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计算机的原生语言。机器语言的指令都是以二进制代码的形式存在。</a:t>
            </a:r>
            <a:endParaRPr lang="en-US" altLang="zh-CN" sz="28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lvl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8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lvl="1"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800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1101101010011010 </a:t>
            </a:r>
            <a:r>
              <a:rPr lang="en-US" altLang="zh-CN" sz="2800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…… </a:t>
            </a:r>
          </a:p>
          <a:p>
            <a:pPr marL="0" lvl="1">
              <a:spcBef>
                <a:spcPct val="50000"/>
              </a:spcBef>
            </a:pPr>
            <a:endParaRPr lang="en-US" altLang="zh-CN" sz="2800" kern="1200" dirty="0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857250" lvl="3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优缺点明显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indent="-457200"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12</a:t>
            </a:fld>
            <a:endParaRPr lang="en-US" altLang="en-US" sz="1400" dirty="0"/>
          </a:p>
        </p:txBody>
      </p:sp>
      <p:sp>
        <p:nvSpPr>
          <p:cNvPr id="25605" name="Rectangle 8"/>
          <p:cNvSpPr/>
          <p:nvPr/>
        </p:nvSpPr>
        <p:spPr>
          <a:xfrm>
            <a:off x="2400300" y="22860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5606" name="Rectangle 10"/>
          <p:cNvSpPr/>
          <p:nvPr/>
        </p:nvSpPr>
        <p:spPr>
          <a:xfrm>
            <a:off x="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5607" name="Rectangle 12"/>
          <p:cNvSpPr/>
          <p:nvPr/>
        </p:nvSpPr>
        <p:spPr>
          <a:xfrm>
            <a:off x="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有关编程语言的几组概念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6627" name="内容占位符 10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457200" indent="-457200">
              <a:spcBef>
                <a:spcPct val="5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汇编语言（</a:t>
            </a:r>
            <a:r>
              <a:rPr lang="en-US" altLang="en-US" i="1" kern="1200" dirty="0">
                <a:latin typeface="+mn-lt"/>
                <a:ea typeface="+mn-ea"/>
                <a:cs typeface="+mn-cs"/>
              </a:rPr>
              <a:t>Assembly Language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）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indent="-457200">
              <a:spcBef>
                <a:spcPct val="50000"/>
              </a:spcBef>
              <a:buSzPct val="75000"/>
              <a:buFont typeface="Monotype Sorts" pitchFamily="2" charset="2"/>
              <a:buNone/>
            </a:pPr>
            <a:r>
              <a:rPr lang="en-US" altLang="zh-CN" sz="3200" kern="1200" dirty="0">
                <a:latin typeface="+mn-lt"/>
                <a:ea typeface="宋体" panose="02010600030101010101" pitchFamily="2" charset="-122"/>
                <a:cs typeface="+mn-cs"/>
              </a:rPr>
              <a:t>	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使用短的描述性单词（称为</a:t>
            </a:r>
            <a:r>
              <a:rPr lang="zh-CN" altLang="en-US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助记符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）来表示每一条机器语言指令。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28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add 2, 3, result </a:t>
            </a:r>
            <a:endParaRPr lang="en-US" altLang="en-US" sz="2800" b="1" kern="1200" dirty="0">
              <a:solidFill>
                <a:srgbClr val="C000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L="914400" lvl="1" indent="-457200">
              <a:spcBef>
                <a:spcPct val="50000"/>
              </a:spcBef>
            </a:pPr>
            <a:endParaRPr lang="en-US" altLang="zh-CN" sz="28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indent="-457200"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13</a:t>
            </a:fld>
            <a:endParaRPr lang="en-US" altLang="en-US" sz="1400" dirty="0"/>
          </a:p>
        </p:txBody>
      </p:sp>
      <p:sp>
        <p:nvSpPr>
          <p:cNvPr id="26629" name="Rectangle 8"/>
          <p:cNvSpPr/>
          <p:nvPr/>
        </p:nvSpPr>
        <p:spPr>
          <a:xfrm>
            <a:off x="2400300" y="22860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6630" name="Rectangle 10"/>
          <p:cNvSpPr/>
          <p:nvPr/>
        </p:nvSpPr>
        <p:spPr>
          <a:xfrm>
            <a:off x="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6631" name="Rectangle 12"/>
          <p:cNvSpPr/>
          <p:nvPr/>
        </p:nvSpPr>
        <p:spPr>
          <a:xfrm>
            <a:off x="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844550" y="3886200"/>
            <a:ext cx="7613650" cy="1876425"/>
            <a:chOff x="844550" y="4076700"/>
            <a:chExt cx="7613650" cy="1876425"/>
          </a:xfrm>
        </p:grpSpPr>
        <p:pic>
          <p:nvPicPr>
            <p:cNvPr id="26633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4550" y="4076700"/>
              <a:ext cx="7613650" cy="1876425"/>
            </a:xfrm>
            <a:prstGeom prst="rect">
              <a:avLst/>
            </a:prstGeom>
            <a:noFill/>
            <a:ln w="12700">
              <a:noFill/>
            </a:ln>
          </p:spPr>
        </p:pic>
        <p:sp>
          <p:nvSpPr>
            <p:cNvPr id="26634" name="TextBox 8"/>
            <p:cNvSpPr txBox="1"/>
            <p:nvPr/>
          </p:nvSpPr>
          <p:spPr>
            <a:xfrm>
              <a:off x="4076700" y="4610100"/>
              <a:ext cx="114300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0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汇编器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有关编程语言的几组概念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7651" name="内容占位符 10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457200" indent="-457200">
              <a:spcBef>
                <a:spcPct val="5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高级语言（</a:t>
            </a:r>
            <a:r>
              <a:rPr lang="en-US" altLang="en-US" i="1" kern="1200" dirty="0">
                <a:latin typeface="+mn-lt"/>
                <a:ea typeface="+mn-ea"/>
                <a:cs typeface="+mn-cs"/>
              </a:rPr>
              <a:t>High-Level Language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）</a:t>
            </a:r>
            <a:r>
              <a:rPr lang="en-US" altLang="zh-CN" sz="18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P7 </a:t>
            </a:r>
            <a:r>
              <a:rPr lang="zh-CN" altLang="en-US" sz="18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表</a:t>
            </a:r>
            <a:r>
              <a:rPr lang="en-US" altLang="zh-CN" sz="18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1-1</a:t>
            </a:r>
          </a:p>
          <a:p>
            <a:pPr marL="457200" indent="-457200">
              <a:spcBef>
                <a:spcPct val="50000"/>
              </a:spcBef>
              <a:buSzPct val="75000"/>
              <a:buFont typeface="Monotype Sorts" pitchFamily="2" charset="2"/>
              <a:buNone/>
            </a:pPr>
            <a:r>
              <a:rPr lang="en-US" altLang="zh-CN" sz="3200" kern="1200" dirty="0">
                <a:latin typeface="+mn-lt"/>
                <a:ea typeface="宋体" panose="02010600030101010101" pitchFamily="2" charset="-122"/>
                <a:cs typeface="+mn-cs"/>
              </a:rPr>
              <a:t>	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用高级语言编写的程序称为源程序（</a:t>
            </a:r>
            <a:r>
              <a:rPr lang="en-US" altLang="en-US" i="1" kern="1200" dirty="0">
                <a:latin typeface="+mn-lt"/>
                <a:ea typeface="+mn-ea"/>
                <a:cs typeface="+mn-cs"/>
              </a:rPr>
              <a:t>source program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）或者源代码（</a:t>
            </a:r>
            <a:r>
              <a:rPr lang="en-US" altLang="en-US" i="1" kern="1200" dirty="0">
                <a:latin typeface="+mn-lt"/>
                <a:ea typeface="+mn-ea"/>
                <a:cs typeface="+mn-cs"/>
              </a:rPr>
              <a:t>source code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）。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indent="-45720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area = 5 * 5 * 3.1415926;</a:t>
            </a:r>
            <a:endParaRPr lang="en-US" altLang="en-US" sz="2800" b="1" kern="1200" dirty="0">
              <a:solidFill>
                <a:srgbClr val="C000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L="457200" indent="-457200"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14</a:t>
            </a:fld>
            <a:endParaRPr lang="en-US" altLang="en-US" sz="1400" dirty="0"/>
          </a:p>
        </p:txBody>
      </p:sp>
      <p:sp>
        <p:nvSpPr>
          <p:cNvPr id="27653" name="Rectangle 8"/>
          <p:cNvSpPr/>
          <p:nvPr/>
        </p:nvSpPr>
        <p:spPr>
          <a:xfrm>
            <a:off x="2400300" y="22860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7654" name="Rectangle 10"/>
          <p:cNvSpPr/>
          <p:nvPr/>
        </p:nvSpPr>
        <p:spPr>
          <a:xfrm>
            <a:off x="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7655" name="Rectangle 12"/>
          <p:cNvSpPr/>
          <p:nvPr/>
        </p:nvSpPr>
        <p:spPr>
          <a:xfrm>
            <a:off x="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725" y="3790950"/>
            <a:ext cx="8972550" cy="1581150"/>
            <a:chOff x="135" y="5970"/>
            <a:chExt cx="14130" cy="2490"/>
          </a:xfrm>
        </p:grpSpPr>
        <p:grpSp>
          <p:nvGrpSpPr>
            <p:cNvPr id="2" name="组合 12"/>
            <p:cNvGrpSpPr/>
            <p:nvPr/>
          </p:nvGrpSpPr>
          <p:grpSpPr>
            <a:xfrm>
              <a:off x="135" y="5970"/>
              <a:ext cx="14130" cy="2490"/>
              <a:chOff x="85725" y="4362450"/>
              <a:chExt cx="8972550" cy="1581150"/>
            </a:xfrm>
          </p:grpSpPr>
          <p:pic>
            <p:nvPicPr>
              <p:cNvPr id="27657" name="Pictur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725" y="4362450"/>
                <a:ext cx="8972550" cy="1581150"/>
              </a:xfrm>
              <a:prstGeom prst="rect">
                <a:avLst/>
              </a:prstGeom>
              <a:noFill/>
              <a:ln w="12700">
                <a:noFill/>
              </a:ln>
            </p:spPr>
          </p:pic>
          <p:sp>
            <p:nvSpPr>
              <p:cNvPr id="27658" name="TextBox 11"/>
              <p:cNvSpPr txBox="1"/>
              <p:nvPr/>
            </p:nvSpPr>
            <p:spPr>
              <a:xfrm>
                <a:off x="2552700" y="4812268"/>
                <a:ext cx="1028700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zh-CN" altLang="en-US" sz="1800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编译器</a:t>
                </a:r>
              </a:p>
            </p:txBody>
          </p:sp>
        </p:grpSp>
        <p:sp>
          <p:nvSpPr>
            <p:cNvPr id="3" name="TextBox 11"/>
            <p:cNvSpPr txBox="1"/>
            <p:nvPr/>
          </p:nvSpPr>
          <p:spPr>
            <a:xfrm>
              <a:off x="10042" y="6678"/>
              <a:ext cx="162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执行器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有关操作系统的几组概念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8675" name="内容占位符 12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15</a:t>
            </a:fld>
            <a:endParaRPr lang="en-US" altLang="en-US" sz="1400" dirty="0"/>
          </a:p>
        </p:txBody>
      </p:sp>
      <p:sp>
        <p:nvSpPr>
          <p:cNvPr id="28677" name="Rectangle 3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8678" name="Rectangle 5"/>
          <p:cNvSpPr/>
          <p:nvPr/>
        </p:nvSpPr>
        <p:spPr>
          <a:xfrm>
            <a:off x="2800350" y="22860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8679" name="组合 12"/>
          <p:cNvGrpSpPr/>
          <p:nvPr/>
        </p:nvGrpSpPr>
        <p:grpSpPr>
          <a:xfrm>
            <a:off x="1866900" y="1520825"/>
            <a:ext cx="5410200" cy="4460875"/>
            <a:chOff x="2057400" y="1295400"/>
            <a:chExt cx="5410200" cy="4460875"/>
          </a:xfrm>
        </p:grpSpPr>
        <p:pic>
          <p:nvPicPr>
            <p:cNvPr id="2868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5725" y="1295400"/>
              <a:ext cx="3571875" cy="4460875"/>
            </a:xfrm>
            <a:prstGeom prst="rect">
              <a:avLst/>
            </a:prstGeom>
            <a:noFill/>
            <a:ln w="12700">
              <a:noFill/>
            </a:ln>
          </p:spPr>
        </p:pic>
        <p:grpSp>
          <p:nvGrpSpPr>
            <p:cNvPr id="28681" name="组合 11"/>
            <p:cNvGrpSpPr/>
            <p:nvPr/>
          </p:nvGrpSpPr>
          <p:grpSpPr>
            <a:xfrm>
              <a:off x="2057400" y="1560810"/>
              <a:ext cx="2171700" cy="4047530"/>
              <a:chOff x="1790700" y="1824335"/>
              <a:chExt cx="2171700" cy="4047530"/>
            </a:xfrm>
          </p:grpSpPr>
          <p:sp>
            <p:nvSpPr>
              <p:cNvPr id="28682" name="TextBox 7"/>
              <p:cNvSpPr txBox="1"/>
              <p:nvPr/>
            </p:nvSpPr>
            <p:spPr>
              <a:xfrm>
                <a:off x="1790700" y="5410200"/>
                <a:ext cx="2171700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zh-CN" altLang="en-US" dirty="0">
                    <a:latin typeface="Times New Roman" panose="02020603050405020304" pitchFamily="18" charset="0"/>
                  </a:rPr>
                  <a:t>硬件</a:t>
                </a:r>
              </a:p>
            </p:txBody>
          </p:sp>
          <p:sp>
            <p:nvSpPr>
              <p:cNvPr id="28683" name="TextBox 8"/>
              <p:cNvSpPr txBox="1"/>
              <p:nvPr/>
            </p:nvSpPr>
            <p:spPr>
              <a:xfrm>
                <a:off x="1790700" y="4191000"/>
                <a:ext cx="2171700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zh-CN" altLang="en-US" dirty="0">
                    <a:latin typeface="Times New Roman" panose="02020603050405020304" pitchFamily="18" charset="0"/>
                  </a:rPr>
                  <a:t>操作系统</a:t>
                </a:r>
              </a:p>
            </p:txBody>
          </p:sp>
          <p:sp>
            <p:nvSpPr>
              <p:cNvPr id="28684" name="TextBox 9"/>
              <p:cNvSpPr txBox="1"/>
              <p:nvPr/>
            </p:nvSpPr>
            <p:spPr>
              <a:xfrm>
                <a:off x="1790700" y="3009900"/>
                <a:ext cx="2171700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zh-CN" altLang="en-US" dirty="0">
                    <a:latin typeface="Times New Roman" panose="02020603050405020304" pitchFamily="18" charset="0"/>
                  </a:rPr>
                  <a:t>应用程序</a:t>
                </a:r>
              </a:p>
            </p:txBody>
          </p:sp>
          <p:sp>
            <p:nvSpPr>
              <p:cNvPr id="28685" name="TextBox 10"/>
              <p:cNvSpPr txBox="1"/>
              <p:nvPr/>
            </p:nvSpPr>
            <p:spPr>
              <a:xfrm>
                <a:off x="1790700" y="1824335"/>
                <a:ext cx="2171700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zh-CN" altLang="en-US" dirty="0">
                    <a:latin typeface="Times New Roman" panose="02020603050405020304" pitchFamily="18" charset="0"/>
                  </a:rPr>
                  <a:t>用户</a:t>
                </a: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7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有关操作系统的几组概念</a:t>
            </a:r>
          </a:p>
        </p:txBody>
      </p:sp>
      <p:sp>
        <p:nvSpPr>
          <p:cNvPr id="29699" name="内容占位符 8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algn="l" eaLnBrk="1" hangingPunct="1"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操作系统的主要任务：</a:t>
            </a:r>
            <a:b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</a:br>
            <a:b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</a:b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	1. 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控制和监视系统的活动</a:t>
            </a:r>
            <a:b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</a:br>
            <a:b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</a:b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	2.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分配和调配系统资源</a:t>
            </a:r>
            <a:b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</a:br>
            <a:b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</a:b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	3.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调度操作</a:t>
            </a:r>
          </a:p>
        </p:txBody>
      </p:sp>
      <p:sp>
        <p:nvSpPr>
          <p:cNvPr id="2970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16</a:t>
            </a:fld>
            <a:endParaRPr lang="en-US" altLang="en-US" sz="1400" dirty="0"/>
          </a:p>
        </p:txBody>
      </p:sp>
      <p:sp>
        <p:nvSpPr>
          <p:cNvPr id="29701" name="Rectangle 3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9702" name="Rectangle 5"/>
          <p:cNvSpPr/>
          <p:nvPr/>
        </p:nvSpPr>
        <p:spPr>
          <a:xfrm>
            <a:off x="2800350" y="22860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Java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语言简介</a:t>
            </a:r>
            <a:endParaRPr lang="en-US" altLang="en-US" kern="1200" dirty="0">
              <a:latin typeface="Book Antiqua" panose="02040602050305030304" pitchFamily="18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0723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诞生：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1991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年，</a:t>
            </a:r>
            <a:r>
              <a:rPr lang="en-US" altLang="en-US" sz="2400" kern="1200" dirty="0">
                <a:latin typeface="+mn-lt"/>
                <a:ea typeface="+mn-ea"/>
                <a:cs typeface="+mn-cs"/>
              </a:rPr>
              <a:t>James Gosling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在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Sun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公司（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Sun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的全称是</a:t>
            </a:r>
            <a:r>
              <a:rPr lang="en-US" altLang="zh-CN" sz="2400" i="1" kern="1200" dirty="0">
                <a:latin typeface="+mn-lt"/>
                <a:ea typeface="宋体" panose="02010600030101010101" pitchFamily="2" charset="-122"/>
                <a:cs typeface="+mn-cs"/>
              </a:rPr>
              <a:t>Stanford University Network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）领导的小组开发了一种称为</a:t>
            </a:r>
            <a:r>
              <a:rPr lang="en-US" altLang="zh-CN" sz="2400" b="1" i="1" kern="1200" dirty="0">
                <a:latin typeface="+mn-lt"/>
                <a:ea typeface="宋体" panose="02010600030101010101" pitchFamily="2" charset="-122"/>
                <a:cs typeface="+mn-cs"/>
              </a:rPr>
              <a:t>Oak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的面向对象语言。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Sun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公司开发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Java(Oak)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的想法是：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在互联网的时代，提供一种和机器无关，和操作系统也无关，可以运行在任何平台上的语言。</a:t>
            </a:r>
            <a:endParaRPr lang="en-US" altLang="zh-CN" sz="2400" kern="12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Char char="ü"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想法非常地好，而且得到了很多公司的认可和加盟。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17</a:t>
            </a:fld>
            <a:endParaRPr lang="en-US" altLang="en-US" sz="1400" dirty="0"/>
          </a:p>
        </p:txBody>
      </p:sp>
      <p:pic>
        <p:nvPicPr>
          <p:cNvPr id="30725" name="图片 4" descr="SUN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438400"/>
            <a:ext cx="3048000" cy="1350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Java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语言简介</a:t>
            </a:r>
            <a:endParaRPr lang="en-US" altLang="en-US" kern="1200" dirty="0">
              <a:latin typeface="Book Antiqua" panose="02040602050305030304" pitchFamily="18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1747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1995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年，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Sun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公司推出了可以嵌入网页并且可以随同网页在网络上传输的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Applet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（</a:t>
            </a:r>
            <a:r>
              <a:rPr lang="en-US" altLang="zh-CN" sz="2400" i="1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Applet</a:t>
            </a:r>
            <a:r>
              <a:rPr lang="zh-CN" altLang="en-US" sz="2400" i="1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是一种将小程序嵌入到网页中进行执行的技术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），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并将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Oak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更名为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。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 Java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被重新设计用于开发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Web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应用程序。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可以让用户方便地开发基于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Web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的应用程序、桌面应用程序和移动应用程序。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Wingdings" panose="05000000000000000000" pitchFamily="2" charset="2"/>
              <a:buChar char="Ø"/>
            </a:pP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2010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年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Sun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公司被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Oracle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公司收购。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Wingdings" panose="05000000000000000000" pitchFamily="2" charset="2"/>
              <a:buChar char="Ø"/>
            </a:pPr>
            <a:endParaRPr lang="en-US" altLang="en-US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Char char="Ø"/>
            </a:pP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的更多历史</a:t>
            </a:r>
            <a:r>
              <a:rPr lang="en-US" altLang="en-US" sz="2400" kern="1200" dirty="0">
                <a:latin typeface="+mn-lt"/>
                <a:ea typeface="+mn-ea"/>
                <a:cs typeface="+mn-cs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Pct val="75000"/>
              <a:buFont typeface="Monotype Sorts" pitchFamily="2" charset="2"/>
              <a:buNone/>
            </a:pPr>
            <a:r>
              <a:rPr lang="en-US" altLang="en-US" sz="2400" kern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		http://www.java.com/en/javahistory/index.jsp</a:t>
            </a:r>
          </a:p>
        </p:txBody>
      </p:sp>
      <p:sp>
        <p:nvSpPr>
          <p:cNvPr id="3174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18</a:t>
            </a:fld>
            <a:endParaRPr lang="en-US" altLang="en-US" sz="1400" dirty="0"/>
          </a:p>
        </p:txBody>
      </p:sp>
      <p:pic>
        <p:nvPicPr>
          <p:cNvPr id="31749" name="图片 6" descr="orac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4352925"/>
            <a:ext cx="3295650" cy="828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Java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语言的特点</a:t>
            </a:r>
            <a:endParaRPr lang="en-US" altLang="en-US" kern="1200" dirty="0">
              <a:latin typeface="Book Antiqua" panose="02040602050305030304" pitchFamily="18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2771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r>
              <a:rPr lang="en-US" altLang="en-US" sz="2600" kern="1200" dirty="0">
                <a:latin typeface="+mn-lt"/>
                <a:ea typeface="+mn-ea"/>
                <a:cs typeface="Times New Roman" panose="02020603050405020304" pitchFamily="18" charset="0"/>
              </a:rPr>
              <a:t>Java Is Simple</a:t>
            </a:r>
            <a:r>
              <a:rPr lang="en-US" altLang="en-US" sz="2600" kern="1200" dirty="0">
                <a:latin typeface="+mn-lt"/>
                <a:ea typeface="+mn-ea"/>
                <a:cs typeface="+mn-cs"/>
              </a:rPr>
              <a:t> </a:t>
            </a:r>
          </a:p>
          <a:p>
            <a:pPr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r>
              <a:rPr lang="en-US" altLang="en-US" sz="2600" kern="1200" dirty="0">
                <a:latin typeface="+mn-lt"/>
                <a:ea typeface="+mn-ea"/>
                <a:cs typeface="Times New Roman" panose="02020603050405020304" pitchFamily="18" charset="0"/>
              </a:rPr>
              <a:t>Java Is Object-Oriented</a:t>
            </a:r>
            <a:r>
              <a:rPr lang="en-US" altLang="en-US" sz="2600" kern="1200" dirty="0">
                <a:latin typeface="+mn-lt"/>
                <a:ea typeface="+mn-ea"/>
                <a:cs typeface="+mn-cs"/>
              </a:rPr>
              <a:t> </a:t>
            </a:r>
          </a:p>
          <a:p>
            <a:pPr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r>
              <a:rPr lang="en-US" altLang="en-US" sz="2600" kern="1200" dirty="0">
                <a:latin typeface="+mn-lt"/>
                <a:ea typeface="+mn-ea"/>
                <a:cs typeface="Times New Roman" panose="02020603050405020304" pitchFamily="18" charset="0"/>
              </a:rPr>
              <a:t>Java Is Distributed</a:t>
            </a:r>
            <a:r>
              <a:rPr lang="en-US" altLang="en-US" sz="2600" kern="1200" dirty="0">
                <a:latin typeface="+mn-lt"/>
                <a:ea typeface="+mn-ea"/>
                <a:cs typeface="+mn-cs"/>
              </a:rPr>
              <a:t> </a:t>
            </a:r>
          </a:p>
          <a:p>
            <a:pPr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r>
              <a:rPr lang="en-US" altLang="en-US" sz="2600" kern="1200" dirty="0">
                <a:latin typeface="+mn-lt"/>
                <a:ea typeface="+mn-ea"/>
                <a:cs typeface="Times New Roman" panose="02020603050405020304" pitchFamily="18" charset="0"/>
              </a:rPr>
              <a:t>Java Is Interpreted</a:t>
            </a:r>
            <a:r>
              <a:rPr lang="en-US" altLang="en-US" sz="2600" kern="1200" dirty="0">
                <a:latin typeface="+mn-lt"/>
                <a:ea typeface="+mn-ea"/>
                <a:cs typeface="+mn-cs"/>
              </a:rPr>
              <a:t> </a:t>
            </a:r>
          </a:p>
          <a:p>
            <a:pPr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r>
              <a:rPr lang="en-US" altLang="en-US" sz="2600" kern="1200" dirty="0">
                <a:latin typeface="+mn-lt"/>
                <a:ea typeface="+mn-ea"/>
                <a:cs typeface="Times New Roman" panose="02020603050405020304" pitchFamily="18" charset="0"/>
              </a:rPr>
              <a:t>Java Is Robust</a:t>
            </a:r>
            <a:r>
              <a:rPr lang="en-US" altLang="en-US" sz="2600" kern="1200" dirty="0">
                <a:latin typeface="+mn-lt"/>
                <a:ea typeface="+mn-ea"/>
                <a:cs typeface="+mn-cs"/>
              </a:rPr>
              <a:t> </a:t>
            </a:r>
          </a:p>
          <a:p>
            <a:pPr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r>
              <a:rPr lang="en-US" altLang="en-US" sz="2600" kern="1200" dirty="0">
                <a:latin typeface="+mn-lt"/>
                <a:ea typeface="+mn-ea"/>
                <a:cs typeface="Times New Roman" panose="02020603050405020304" pitchFamily="18" charset="0"/>
              </a:rPr>
              <a:t>Java Is Secure</a:t>
            </a:r>
            <a:r>
              <a:rPr lang="en-US" altLang="en-US" sz="2600" kern="1200" dirty="0">
                <a:latin typeface="+mn-lt"/>
                <a:ea typeface="+mn-ea"/>
                <a:cs typeface="+mn-cs"/>
              </a:rPr>
              <a:t> </a:t>
            </a:r>
          </a:p>
          <a:p>
            <a:pPr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r>
              <a:rPr lang="en-US" altLang="en-US" sz="2600" kern="1200" dirty="0">
                <a:solidFill>
                  <a:srgbClr val="C00000"/>
                </a:solidFill>
                <a:highlight>
                  <a:srgbClr val="FFFF00"/>
                </a:highlight>
                <a:latin typeface="+mn-lt"/>
                <a:ea typeface="+mn-ea"/>
                <a:cs typeface="Times New Roman" panose="02020603050405020304" pitchFamily="18" charset="0"/>
              </a:rPr>
              <a:t>Java Is Architecture-Neutral</a:t>
            </a:r>
            <a:r>
              <a:rPr lang="en-US" altLang="en-US" sz="2600" kern="1200" dirty="0">
                <a:solidFill>
                  <a:srgbClr val="C00000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 </a:t>
            </a:r>
            <a:endParaRPr lang="en-US" altLang="en-US" sz="2600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r>
              <a:rPr lang="en-US" altLang="en-US" sz="2600" kern="1200" dirty="0">
                <a:latin typeface="+mn-lt"/>
                <a:ea typeface="+mn-ea"/>
                <a:cs typeface="Times New Roman" panose="02020603050405020304" pitchFamily="18" charset="0"/>
              </a:rPr>
              <a:t>Java Is Portable</a:t>
            </a:r>
            <a:r>
              <a:rPr lang="en-US" altLang="en-US" sz="2600" kern="1200" dirty="0">
                <a:latin typeface="+mn-lt"/>
                <a:ea typeface="+mn-ea"/>
                <a:cs typeface="+mn-cs"/>
              </a:rPr>
              <a:t> </a:t>
            </a:r>
          </a:p>
          <a:p>
            <a:pPr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r>
              <a:rPr lang="en-US" altLang="en-US" sz="2600" kern="1200" dirty="0">
                <a:latin typeface="+mn-lt"/>
                <a:ea typeface="+mn-ea"/>
                <a:cs typeface="Times New Roman" panose="02020603050405020304" pitchFamily="18" charset="0"/>
              </a:rPr>
              <a:t>Java Is High Performance</a:t>
            </a:r>
            <a:r>
              <a:rPr lang="en-US" altLang="en-US" sz="2600" kern="1200" dirty="0">
                <a:latin typeface="+mn-lt"/>
                <a:ea typeface="+mn-ea"/>
                <a:cs typeface="+mn-cs"/>
              </a:rPr>
              <a:t> </a:t>
            </a:r>
          </a:p>
          <a:p>
            <a:pPr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r>
              <a:rPr lang="en-US" altLang="en-US" sz="2600" kern="1200" dirty="0">
                <a:latin typeface="+mn-lt"/>
                <a:ea typeface="+mn-ea"/>
                <a:cs typeface="Times New Roman" panose="02020603050405020304" pitchFamily="18" charset="0"/>
              </a:rPr>
              <a:t>Java Is Multithreaded</a:t>
            </a:r>
            <a:r>
              <a:rPr lang="en-US" altLang="en-US" sz="2600" kern="1200" dirty="0">
                <a:latin typeface="+mn-lt"/>
                <a:ea typeface="+mn-ea"/>
                <a:cs typeface="+mn-cs"/>
              </a:rPr>
              <a:t> </a:t>
            </a:r>
          </a:p>
          <a:p>
            <a:pPr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r>
              <a:rPr lang="en-US" altLang="en-US" sz="2600" kern="1200" dirty="0">
                <a:latin typeface="+mn-lt"/>
                <a:ea typeface="+mn-ea"/>
                <a:cs typeface="Times New Roman" panose="02020603050405020304" pitchFamily="18" charset="0"/>
              </a:rPr>
              <a:t>Java Is Dynamic</a:t>
            </a:r>
            <a:r>
              <a:rPr lang="en-US" altLang="en-US" sz="2600" kern="1200" dirty="0">
                <a:latin typeface="+mn-lt"/>
                <a:ea typeface="+mn-ea"/>
                <a:cs typeface="+mn-cs"/>
              </a:rPr>
              <a:t> </a:t>
            </a:r>
          </a:p>
          <a:p>
            <a:pPr eaLnBrk="1" hangingPunct="1">
              <a:buSzPct val="75000"/>
            </a:pPr>
            <a:endParaRPr lang="en-US" altLang="en-US" sz="2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277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19</a:t>
            </a:fld>
            <a:endParaRPr lang="en-US" altLang="en-US" sz="1400" dirty="0"/>
          </a:p>
        </p:txBody>
      </p:sp>
      <p:grpSp>
        <p:nvGrpSpPr>
          <p:cNvPr id="2" name="组合 9"/>
          <p:cNvGrpSpPr/>
          <p:nvPr/>
        </p:nvGrpSpPr>
        <p:grpSpPr>
          <a:xfrm>
            <a:off x="3162300" y="1219200"/>
            <a:ext cx="5661660" cy="1630045"/>
            <a:chOff x="3162300" y="1219200"/>
            <a:chExt cx="5562600" cy="1630045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4343400" y="1219200"/>
              <a:ext cx="4381500" cy="163004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R="0" algn="just" defTabSz="914400" eaLnBrk="0" hangingPunct="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en-US" sz="2000" i="1" kern="1200" cap="none" spc="0" normalizeH="0" baseline="0" noProof="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Java is partially modeled on C++, but greatly simplified and improved. Some people refer to Java as "C++</a:t>
              </a:r>
              <a:r>
                <a:rPr kumimoji="0" lang="en-US" altLang="zh-CN" sz="2000" i="1" kern="1200" cap="none" spc="0" normalizeH="0" baseline="0" noProof="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--</a:t>
              </a:r>
              <a:r>
                <a:rPr kumimoji="0" lang="en-US" altLang="en-US" sz="2000" i="1" kern="1200" cap="none" spc="0" normalizeH="0" baseline="0" noProof="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" because it is like C++ but with more functionality and fewer negative aspects.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>
              <a:off x="3162300" y="1371600"/>
              <a:ext cx="1181100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" name="组合 3"/>
          <p:cNvGrpSpPr/>
          <p:nvPr/>
        </p:nvGrpSpPr>
        <p:grpSpPr>
          <a:xfrm>
            <a:off x="4840605" y="3813175"/>
            <a:ext cx="3982720" cy="829310"/>
            <a:chOff x="7623" y="6005"/>
            <a:chExt cx="6272" cy="1306"/>
          </a:xfrm>
        </p:grpSpPr>
        <p:sp>
          <p:nvSpPr>
            <p:cNvPr id="32775" name="TextBox 6"/>
            <p:cNvSpPr txBox="1"/>
            <p:nvPr/>
          </p:nvSpPr>
          <p:spPr>
            <a:xfrm>
              <a:off x="8227" y="6005"/>
              <a:ext cx="5669" cy="1307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最大的优点：一次编写，任何地方都可以运行。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>
              <a:off x="7623" y="6307"/>
              <a:ext cx="659" cy="18"/>
            </a:xfrm>
            <a:prstGeom prst="straightConnector1">
              <a:avLst/>
            </a:prstGeom>
            <a:ln>
              <a:headEnd type="none" w="sm" len="sm"/>
              <a:tailEnd type="arrow" w="med" len="med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2</a:t>
            </a:fld>
            <a:endParaRPr lang="en-US" altLang="en-US" sz="1400" dirty="0"/>
          </a:p>
        </p:txBody>
      </p:sp>
      <p:sp>
        <p:nvSpPr>
          <p:cNvPr id="17411" name="Rectangle 10"/>
          <p:cNvSpPr/>
          <p:nvPr/>
        </p:nvSpPr>
        <p:spPr>
          <a:xfrm>
            <a:off x="2090738" y="21955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7412" name="Rectangle 12"/>
          <p:cNvSpPr/>
          <p:nvPr/>
        </p:nvSpPr>
        <p:spPr>
          <a:xfrm>
            <a:off x="2090738" y="17621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7413" name="Rectangle 14"/>
          <p:cNvSpPr/>
          <p:nvPr/>
        </p:nvSpPr>
        <p:spPr>
          <a:xfrm>
            <a:off x="2090738" y="17621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7414" name="Rectangle 16"/>
          <p:cNvSpPr/>
          <p:nvPr/>
        </p:nvSpPr>
        <p:spPr>
          <a:xfrm>
            <a:off x="0" y="19510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7415" name="TextBox 2"/>
          <p:cNvSpPr txBox="1"/>
          <p:nvPr/>
        </p:nvSpPr>
        <p:spPr>
          <a:xfrm>
            <a:off x="1191895" y="5041900"/>
            <a:ext cx="674370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语言程序设计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（基础篇）原书第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版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eaLnBrk="0" hangingPunct="0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Daniel Liang(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梁勇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著     戴开宇译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eaLnBrk="0" hangingPunct="0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机械工业出版社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7416" name="图片 9" descr="jav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30" y="1469708"/>
            <a:ext cx="3105150" cy="31099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Java语言程序设计 第12版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990" y="1047750"/>
            <a:ext cx="3723640" cy="37236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有关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Java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的几组概念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3795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  <a:buFont typeface="Wingdings" panose="05000000000000000000" pitchFamily="2" charset="2"/>
              <a:buChar char="Ø"/>
            </a:pPr>
            <a:r>
              <a:rPr lang="en-US" altLang="zh-CN" sz="2600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2600" kern="1200" dirty="0">
                <a:latin typeface="+mn-lt"/>
                <a:ea typeface="宋体" panose="02010600030101010101" pitchFamily="2" charset="-122"/>
                <a:cs typeface="+mn-cs"/>
              </a:rPr>
              <a:t>语言规范：定义了</a:t>
            </a:r>
            <a:r>
              <a:rPr lang="en-US" altLang="zh-CN" sz="2600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2600" kern="1200" dirty="0">
                <a:latin typeface="+mn-lt"/>
                <a:ea typeface="宋体" panose="02010600030101010101" pitchFamily="2" charset="-122"/>
                <a:cs typeface="+mn-cs"/>
              </a:rPr>
              <a:t>的语法规则和语义。</a:t>
            </a:r>
            <a:endParaRPr lang="en-US" altLang="zh-CN" sz="26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Monotype Sorts" pitchFamily="2" charset="2"/>
              <a:buNone/>
            </a:pPr>
            <a:endParaRPr lang="en-US" altLang="zh-CN" sz="26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Wingdings" panose="05000000000000000000" pitchFamily="2" charset="2"/>
              <a:buChar char="Ø"/>
            </a:pPr>
            <a:r>
              <a:rPr lang="en-US" altLang="zh-CN" sz="2600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2600" kern="1200" dirty="0"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600" b="1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API </a:t>
            </a:r>
            <a:r>
              <a:rPr lang="en-US" altLang="zh-CN" sz="2600" b="1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2600" b="1" i="1" kern="1200" dirty="0">
                <a:latin typeface="+mn-lt"/>
                <a:ea typeface="宋体" panose="02010600030101010101" pitchFamily="2" charset="-122"/>
                <a:cs typeface="+mn-cs"/>
              </a:rPr>
              <a:t>Application Program Interface</a:t>
            </a:r>
            <a:r>
              <a:rPr lang="en-US" altLang="zh-CN" sz="2600" b="1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2600" kern="1200" dirty="0"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sz="2600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2600" kern="1200" dirty="0">
                <a:latin typeface="+mn-lt"/>
                <a:ea typeface="宋体" panose="02010600030101010101" pitchFamily="2" charset="-122"/>
                <a:cs typeface="+mn-cs"/>
              </a:rPr>
              <a:t>应用程序接口。也叫做</a:t>
            </a:r>
            <a:r>
              <a:rPr lang="en-US" altLang="zh-CN" sz="2600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2600" kern="1200" dirty="0">
                <a:latin typeface="+mn-lt"/>
                <a:ea typeface="宋体" panose="02010600030101010101" pitchFamily="2" charset="-122"/>
                <a:cs typeface="+mn-cs"/>
              </a:rPr>
              <a:t>库，包括为开发</a:t>
            </a:r>
            <a:r>
              <a:rPr lang="en-US" altLang="zh-CN" sz="2600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2600" kern="1200" dirty="0">
                <a:latin typeface="+mn-lt"/>
                <a:ea typeface="宋体" panose="02010600030101010101" pitchFamily="2" charset="-122"/>
                <a:cs typeface="+mn-cs"/>
              </a:rPr>
              <a:t>程序而预定义的</a:t>
            </a:r>
            <a:r>
              <a:rPr lang="zh-CN" altLang="en-US" sz="2600" u="sng" kern="1200" dirty="0">
                <a:latin typeface="+mn-lt"/>
                <a:ea typeface="宋体" panose="02010600030101010101" pitchFamily="2" charset="-122"/>
                <a:cs typeface="+mn-cs"/>
              </a:rPr>
              <a:t>类和接口</a:t>
            </a:r>
            <a:r>
              <a:rPr lang="zh-CN" altLang="en-US" sz="2600" kern="1200" dirty="0">
                <a:latin typeface="+mn-lt"/>
                <a:ea typeface="宋体" panose="02010600030101010101" pitchFamily="2" charset="-122"/>
                <a:cs typeface="+mn-cs"/>
              </a:rPr>
              <a:t>。</a:t>
            </a:r>
            <a:r>
              <a:rPr lang="en-US" altLang="zh-CN" sz="2600" kern="1200" dirty="0">
                <a:latin typeface="+mn-lt"/>
                <a:ea typeface="宋体" panose="02010600030101010101" pitchFamily="2" charset="-122"/>
                <a:cs typeface="+mn-cs"/>
              </a:rPr>
              <a:t> Java</a:t>
            </a:r>
            <a:r>
              <a:rPr lang="zh-CN" altLang="en-US" sz="2600" kern="1200" dirty="0"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600" kern="1200" dirty="0">
                <a:latin typeface="+mn-lt"/>
                <a:ea typeface="宋体" panose="02010600030101010101" pitchFamily="2" charset="-122"/>
                <a:cs typeface="+mn-cs"/>
              </a:rPr>
              <a:t>API</a:t>
            </a:r>
            <a:r>
              <a:rPr lang="zh-CN" altLang="en-US" sz="2600" kern="1200" dirty="0">
                <a:latin typeface="+mn-lt"/>
                <a:ea typeface="宋体" panose="02010600030101010101" pitchFamily="2" charset="-122"/>
                <a:cs typeface="+mn-cs"/>
              </a:rPr>
              <a:t>在不断更新扩展。</a:t>
            </a:r>
            <a:endParaRPr lang="en-US" altLang="zh-CN" sz="26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endParaRPr lang="en-US" altLang="zh-CN" sz="26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Wingdings" panose="05000000000000000000" pitchFamily="2" charset="2"/>
              <a:buChar char="Ø"/>
            </a:pPr>
            <a:r>
              <a:rPr lang="en-US" altLang="zh-CN" sz="2600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2600" kern="1200" dirty="0">
                <a:latin typeface="+mn-lt"/>
                <a:ea typeface="宋体" panose="02010600030101010101" pitchFamily="2" charset="-122"/>
                <a:cs typeface="+mn-cs"/>
              </a:rPr>
              <a:t>包括三个版本：</a:t>
            </a:r>
            <a:endParaRPr lang="en-US" altLang="zh-CN" sz="26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eaLnBrk="1" hangingPunct="1"/>
            <a:r>
              <a:rPr lang="en-US" altLang="en-US" sz="2600" i="1" kern="1200" dirty="0">
                <a:latin typeface="+mn-lt"/>
                <a:ea typeface="宋体" panose="02010600030101010101" pitchFamily="2" charset="-122"/>
                <a:cs typeface="+mn-cs"/>
              </a:rPr>
              <a:t>Java Standard Edition (</a:t>
            </a:r>
            <a:r>
              <a:rPr lang="en-US" altLang="zh-CN" sz="2600" i="1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2600" i="1" kern="1200" dirty="0"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600" i="1" kern="1200" dirty="0">
                <a:latin typeface="+mn-lt"/>
                <a:ea typeface="宋体" panose="02010600030101010101" pitchFamily="2" charset="-122"/>
                <a:cs typeface="+mn-cs"/>
              </a:rPr>
              <a:t>SE</a:t>
            </a:r>
            <a:r>
              <a:rPr lang="en-US" altLang="en-US" sz="2600" i="1" kern="1200" dirty="0">
                <a:latin typeface="+mn-lt"/>
                <a:ea typeface="宋体" panose="02010600030101010101" pitchFamily="2" charset="-122"/>
                <a:cs typeface="+mn-cs"/>
              </a:rPr>
              <a:t>)   </a:t>
            </a:r>
            <a:r>
              <a:rPr lang="zh-CN" altLang="en-US" sz="16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本书使用此版本介绍</a:t>
            </a:r>
            <a:endParaRPr lang="en-US" altLang="en-US" sz="2600" i="1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eaLnBrk="1" hangingPunct="1"/>
            <a:r>
              <a:rPr lang="en-US" altLang="en-US" sz="2600" i="1" kern="1200" dirty="0">
                <a:latin typeface="+mn-lt"/>
                <a:ea typeface="宋体" panose="02010600030101010101" pitchFamily="2" charset="-122"/>
                <a:cs typeface="+mn-cs"/>
              </a:rPr>
              <a:t>Java Enterprise Edition (</a:t>
            </a:r>
            <a:r>
              <a:rPr lang="en-US" altLang="zh-CN" sz="2600" i="1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2600" i="1" kern="1200" dirty="0"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600" i="1" kern="1200" dirty="0">
                <a:latin typeface="+mn-lt"/>
                <a:ea typeface="宋体" panose="02010600030101010101" pitchFamily="2" charset="-122"/>
                <a:cs typeface="+mn-cs"/>
              </a:rPr>
              <a:t>EE</a:t>
            </a:r>
            <a:r>
              <a:rPr lang="en-US" altLang="en-US" sz="2600" i="1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lang="en-US" altLang="zh-CN" sz="2600" i="1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eaLnBrk="1" hangingPunct="1"/>
            <a:r>
              <a:rPr lang="en-US" altLang="en-US" sz="2600" i="1" kern="1200" dirty="0">
                <a:latin typeface="+mn-lt"/>
                <a:ea typeface="宋体" panose="02010600030101010101" pitchFamily="2" charset="-122"/>
                <a:cs typeface="+mn-cs"/>
              </a:rPr>
              <a:t>Java Micro Edition (</a:t>
            </a:r>
            <a:r>
              <a:rPr lang="en-US" altLang="zh-CN" sz="2600" i="1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2600" i="1" kern="1200" dirty="0"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600" i="1" kern="1200" dirty="0">
                <a:latin typeface="+mn-lt"/>
                <a:ea typeface="宋体" panose="02010600030101010101" pitchFamily="2" charset="-122"/>
                <a:cs typeface="+mn-cs"/>
              </a:rPr>
              <a:t>ME</a:t>
            </a:r>
            <a:r>
              <a:rPr lang="en-US" altLang="en-US" sz="2600" i="1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lang="en-US" altLang="zh-CN" sz="2600" i="1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20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有关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Java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的几组概念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4819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  <a:buFont typeface="Wingdings" panose="05000000000000000000" pitchFamily="2" charset="2"/>
              <a:buChar char="Ø"/>
            </a:pPr>
            <a:r>
              <a:rPr lang="en-US" altLang="zh-CN" sz="2600" b="1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JDK </a:t>
            </a:r>
            <a:r>
              <a:rPr lang="en-US" altLang="zh-CN" sz="2600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2600" b="1" i="1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J</a:t>
            </a:r>
            <a:r>
              <a:rPr lang="en-US" altLang="zh-CN" sz="2600" b="1" i="1" kern="1200" dirty="0">
                <a:latin typeface="+mn-lt"/>
                <a:ea typeface="宋体" panose="02010600030101010101" pitchFamily="2" charset="-122"/>
                <a:cs typeface="+mn-cs"/>
              </a:rPr>
              <a:t>ava </a:t>
            </a:r>
            <a:r>
              <a:rPr lang="en-US" altLang="zh-CN" sz="2600" b="1" i="1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D</a:t>
            </a:r>
            <a:r>
              <a:rPr lang="en-US" altLang="zh-CN" sz="2600" b="1" i="1" kern="1200" dirty="0">
                <a:latin typeface="+mn-lt"/>
                <a:ea typeface="宋体" panose="02010600030101010101" pitchFamily="2" charset="-122"/>
                <a:cs typeface="+mn-cs"/>
              </a:rPr>
              <a:t>evelopment tool</a:t>
            </a:r>
            <a:r>
              <a:rPr lang="en-US" altLang="zh-CN" sz="2600" b="1" i="1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K</a:t>
            </a:r>
            <a:r>
              <a:rPr lang="en-US" altLang="zh-CN" sz="2600" b="1" i="1" kern="1200" dirty="0">
                <a:latin typeface="+mn-lt"/>
                <a:ea typeface="宋体" panose="02010600030101010101" pitchFamily="2" charset="-122"/>
                <a:cs typeface="+mn-cs"/>
              </a:rPr>
              <a:t>it</a:t>
            </a:r>
            <a:r>
              <a:rPr lang="en-US" altLang="zh-CN" sz="2600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2600" kern="1200" dirty="0">
                <a:latin typeface="+mn-lt"/>
                <a:ea typeface="宋体" panose="02010600030101010101" pitchFamily="2" charset="-122"/>
                <a:cs typeface="+mn-cs"/>
              </a:rPr>
              <a:t>：是由一套独立程序构成的集合，每个程序都是从命令行调用的，用于开发和测试</a:t>
            </a:r>
            <a:r>
              <a:rPr lang="en-US" altLang="zh-CN" sz="2600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2600" kern="1200" dirty="0">
                <a:latin typeface="+mn-lt"/>
                <a:ea typeface="宋体" panose="02010600030101010101" pitchFamily="2" charset="-122"/>
                <a:cs typeface="+mn-cs"/>
              </a:rPr>
              <a:t>程序。</a:t>
            </a:r>
          </a:p>
          <a:p>
            <a:pPr lvl="1" eaLnBrk="1" hangingPunct="1">
              <a:buSzPct val="75000"/>
              <a:buFont typeface="Wingdings" panose="05000000000000000000" pitchFamily="2" charset="2"/>
              <a:buChar char="Ø"/>
            </a:pP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本书采用</a:t>
            </a:r>
            <a:r>
              <a:rPr lang="en-US" altLang="zh-CN" sz="2000" kern="1200" dirty="0">
                <a:latin typeface="+mn-lt"/>
                <a:ea typeface="宋体" panose="02010600030101010101" pitchFamily="2" charset="-122"/>
                <a:cs typeface="+mn-cs"/>
              </a:rPr>
              <a:t>JAVA SE 8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对应的</a:t>
            </a:r>
            <a:r>
              <a:rPr lang="en-US" altLang="zh-CN" sz="2000" kern="1200" dirty="0">
                <a:latin typeface="+mn-lt"/>
                <a:ea typeface="宋体" panose="02010600030101010101" pitchFamily="2" charset="-122"/>
                <a:cs typeface="+mn-cs"/>
              </a:rPr>
              <a:t>JDK 1.8 (Java 8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或者</a:t>
            </a:r>
            <a:r>
              <a:rPr lang="en-US" altLang="zh-CN" sz="2000" kern="1200" dirty="0">
                <a:latin typeface="+mn-lt"/>
                <a:ea typeface="宋体" panose="02010600030101010101" pitchFamily="2" charset="-122"/>
                <a:cs typeface="+mn-cs"/>
              </a:rPr>
              <a:t>JDK8)</a:t>
            </a:r>
          </a:p>
          <a:p>
            <a:pPr eaLnBrk="1" hangingPunct="1">
              <a:buSzPct val="75000"/>
            </a:pPr>
            <a:endParaRPr lang="en-US" altLang="zh-CN" sz="26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Wingdings" panose="05000000000000000000" pitchFamily="2" charset="2"/>
              <a:buChar char="Ø"/>
            </a:pPr>
            <a:r>
              <a:rPr lang="en-US" altLang="en-US" sz="2600" b="1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JRE</a:t>
            </a:r>
            <a:r>
              <a:rPr lang="en-US" altLang="en-US" sz="2600" b="1" kern="1200" dirty="0">
                <a:latin typeface="+mn-lt"/>
                <a:ea typeface="宋体" panose="02010600030101010101" pitchFamily="2" charset="-122"/>
                <a:cs typeface="+mn-cs"/>
              </a:rPr>
              <a:t> (</a:t>
            </a:r>
            <a:r>
              <a:rPr lang="en-US" altLang="zh-CN" sz="2600" b="1" i="1" kern="1200" dirty="0">
                <a:latin typeface="+mn-lt"/>
                <a:ea typeface="宋体" panose="02010600030101010101" pitchFamily="2" charset="-122"/>
                <a:cs typeface="+mn-cs"/>
              </a:rPr>
              <a:t>Java Runtime Environment</a:t>
            </a:r>
            <a:r>
              <a:rPr lang="en-US" altLang="en-US" sz="2600" b="1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2600" b="1" kern="1200" dirty="0"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lang="zh-CN" altLang="en-US" sz="2600" u="sng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+mn-cs"/>
              </a:rPr>
              <a:t>包含</a:t>
            </a:r>
            <a:r>
              <a:rPr lang="zh-CN" altLang="en-US" sz="2600" kern="1200" dirty="0">
                <a:latin typeface="+mn-lt"/>
                <a:ea typeface="宋体" panose="02010600030101010101" pitchFamily="2" charset="-122"/>
                <a:cs typeface="+mn-cs"/>
              </a:rPr>
              <a:t>在</a:t>
            </a:r>
            <a:r>
              <a:rPr lang="en-US" altLang="zh-CN" sz="2600" kern="1200" dirty="0">
                <a:latin typeface="+mn-lt"/>
                <a:ea typeface="宋体" panose="02010600030101010101" pitchFamily="2" charset="-122"/>
                <a:cs typeface="+mn-cs"/>
              </a:rPr>
              <a:t>JDK</a:t>
            </a:r>
            <a:r>
              <a:rPr lang="zh-CN" altLang="en-US" sz="2600" kern="1200" dirty="0">
                <a:latin typeface="+mn-lt"/>
                <a:ea typeface="宋体" panose="02010600030101010101" pitchFamily="2" charset="-122"/>
                <a:cs typeface="+mn-cs"/>
              </a:rPr>
              <a:t>中的一个软件，</a:t>
            </a:r>
            <a:r>
              <a:rPr lang="en-US" altLang="zh-CN" sz="2600" kern="1200" dirty="0">
                <a:latin typeface="+mn-lt"/>
                <a:ea typeface="宋体" panose="02010600030101010101" pitchFamily="2" charset="-122"/>
                <a:cs typeface="+mn-cs"/>
              </a:rPr>
              <a:t>JRE</a:t>
            </a:r>
            <a:r>
              <a:rPr lang="zh-CN" altLang="en-US" sz="2600" kern="1200" dirty="0">
                <a:latin typeface="+mn-lt"/>
                <a:ea typeface="宋体" panose="02010600030101010101" pitchFamily="2" charset="-122"/>
                <a:cs typeface="+mn-cs"/>
              </a:rPr>
              <a:t>可以让计算机系统运行</a:t>
            </a:r>
            <a:r>
              <a:rPr lang="en-US" altLang="zh-CN" sz="2600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2600" kern="1200" dirty="0">
                <a:latin typeface="+mn-lt"/>
                <a:ea typeface="宋体" panose="02010600030101010101" pitchFamily="2" charset="-122"/>
                <a:cs typeface="+mn-cs"/>
              </a:rPr>
              <a:t>应用程序。</a:t>
            </a:r>
            <a:endParaRPr lang="en-US" altLang="zh-CN" sz="26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endParaRPr lang="en-US" altLang="en-US" sz="26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lvl="1" indent="-342900" eaLnBrk="1" hangingPunct="1">
              <a:buClr>
                <a:schemeClr val="tx2"/>
              </a:buClr>
              <a:buSzPct val="75000"/>
            </a:pPr>
            <a:r>
              <a:rPr lang="en-US" altLang="zh-CN" sz="2600" b="1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JVM</a:t>
            </a:r>
            <a:r>
              <a:rPr lang="en-US" altLang="zh-CN" sz="2600" b="1" kern="1200" dirty="0">
                <a:latin typeface="+mn-lt"/>
                <a:ea typeface="宋体" panose="02010600030101010101" pitchFamily="2" charset="-122"/>
                <a:cs typeface="+mn-cs"/>
              </a:rPr>
              <a:t> (</a:t>
            </a:r>
            <a:r>
              <a:rPr lang="en-US" altLang="zh-CN" sz="2600" b="1" i="1" kern="1200" dirty="0">
                <a:latin typeface="+mn-lt"/>
                <a:ea typeface="宋体" panose="02010600030101010101" pitchFamily="2" charset="-122"/>
                <a:cs typeface="+mn-cs"/>
              </a:rPr>
              <a:t>Java Virtual Machine</a:t>
            </a:r>
            <a:r>
              <a:rPr lang="en-US" altLang="zh-CN" sz="2600" b="1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2600" kern="1200" dirty="0"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sz="2600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2600" kern="1200" dirty="0">
                <a:latin typeface="+mn-lt"/>
                <a:ea typeface="宋体" panose="02010600030101010101" pitchFamily="2" charset="-122"/>
                <a:cs typeface="+mn-cs"/>
              </a:rPr>
              <a:t>虚拟机</a:t>
            </a:r>
            <a:r>
              <a:rPr lang="zh-CN" altLang="en-US" sz="2600" u="sng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+mn-cs"/>
              </a:rPr>
              <a:t>包含</a:t>
            </a:r>
            <a:r>
              <a:rPr lang="zh-CN" altLang="en-US" sz="2600" kern="1200" dirty="0">
                <a:latin typeface="+mn-lt"/>
                <a:ea typeface="宋体" panose="02010600030101010101" pitchFamily="2" charset="-122"/>
                <a:cs typeface="+mn-cs"/>
              </a:rPr>
              <a:t>在</a:t>
            </a:r>
            <a:r>
              <a:rPr lang="en-US" altLang="zh-CN" sz="2600" kern="1200" dirty="0">
                <a:latin typeface="+mn-lt"/>
                <a:ea typeface="宋体" panose="02010600030101010101" pitchFamily="2" charset="-122"/>
                <a:cs typeface="+mn-cs"/>
              </a:rPr>
              <a:t>JRE</a:t>
            </a:r>
            <a:r>
              <a:rPr lang="zh-CN" altLang="en-US" sz="2600" kern="1200" dirty="0">
                <a:latin typeface="+mn-lt"/>
                <a:ea typeface="宋体" panose="02010600030101010101" pitchFamily="2" charset="-122"/>
                <a:cs typeface="+mn-cs"/>
              </a:rPr>
              <a:t>中，它不是物理机器，而是一个解释</a:t>
            </a:r>
            <a:r>
              <a:rPr lang="en-US" altLang="zh-CN" sz="2600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2600" kern="1200" dirty="0">
                <a:latin typeface="+mn-lt"/>
                <a:ea typeface="宋体" panose="02010600030101010101" pitchFamily="2" charset="-122"/>
                <a:cs typeface="+mn-cs"/>
              </a:rPr>
              <a:t>字节码的程序。</a:t>
            </a:r>
            <a:endParaRPr lang="en-US" altLang="en-US" sz="26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21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JDK Versions</a:t>
            </a:r>
            <a:endParaRPr lang="en-US" altLang="en-US" kern="1200" dirty="0">
              <a:latin typeface="Courier New" panose="02070309020205020404" pitchFamily="49" charset="0"/>
              <a:ea typeface="Courier New" panose="02070309020205020404" pitchFamily="49" charset="0"/>
              <a:cs typeface="+mj-cs"/>
            </a:endParaRPr>
          </a:p>
        </p:txBody>
      </p:sp>
      <p:sp>
        <p:nvSpPr>
          <p:cNvPr id="35843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lvl="1" eaLnBrk="1" hangingPunct="1">
              <a:lnSpc>
                <a:spcPct val="90000"/>
              </a:lnSpc>
            </a:pPr>
            <a:r>
              <a:rPr lang="en-US" altLang="en-US" kern="1200" dirty="0">
                <a:latin typeface="+mn-lt"/>
                <a:ea typeface="+mn-ea"/>
                <a:cs typeface="+mn-cs"/>
              </a:rPr>
              <a:t>JDK 1.02 (1995)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1200" dirty="0">
                <a:latin typeface="+mn-lt"/>
                <a:ea typeface="+mn-ea"/>
                <a:cs typeface="+mn-cs"/>
              </a:rPr>
              <a:t>JDK 1.1 (1996)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1200" dirty="0">
                <a:latin typeface="+mn-lt"/>
                <a:ea typeface="+mn-ea"/>
                <a:cs typeface="+mn-cs"/>
              </a:rPr>
              <a:t>JDK 1.2 (1998)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1200" dirty="0">
                <a:latin typeface="+mn-lt"/>
                <a:ea typeface="+mn-ea"/>
                <a:cs typeface="+mn-cs"/>
              </a:rPr>
              <a:t>JDK 1.3 (2000)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1200" dirty="0">
                <a:latin typeface="+mn-lt"/>
                <a:ea typeface="+mn-ea"/>
                <a:cs typeface="+mn-cs"/>
              </a:rPr>
              <a:t>JDK 1.4 (2002)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1200" dirty="0">
                <a:latin typeface="+mn-lt"/>
                <a:ea typeface="+mn-ea"/>
                <a:cs typeface="+mn-cs"/>
              </a:rPr>
              <a:t>JDK 1.5 (2004) 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or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 JDK 5 or Java 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1200" dirty="0">
                <a:latin typeface="+mn-lt"/>
                <a:ea typeface="+mn-ea"/>
                <a:cs typeface="+mn-cs"/>
              </a:rPr>
              <a:t>JDK 1.6 (2006) or JDK 6 or Java 6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1200" dirty="0">
                <a:latin typeface="+mn-lt"/>
                <a:ea typeface="+mn-ea"/>
                <a:cs typeface="+mn-cs"/>
              </a:rPr>
              <a:t>JDK 1.7 (2011) or JDK 7 or Java 7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Char char="ó"/>
            </a:pPr>
            <a:r>
              <a:rPr lang="en-US" altLang="en-US" kern="1200" dirty="0">
                <a:solidFill>
                  <a:srgbClr val="C00000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JDK 1.8 (2014) or JDK 8 or Java 8</a:t>
            </a:r>
          </a:p>
          <a:p>
            <a:pPr marL="457200" lvl="1" indent="45720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kern="12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cs"/>
              </a:rPr>
              <a:t>……</a:t>
            </a:r>
          </a:p>
          <a:p>
            <a:pPr lvl="1" algn="just" eaLnBrk="1" hangingPunct="1">
              <a:lnSpc>
                <a:spcPct val="90000"/>
              </a:lnSpc>
              <a:buSzTx/>
              <a:buChar char="Ø"/>
            </a:pPr>
            <a:r>
              <a:rPr lang="en-US" altLang="en-US" kern="1200" dirty="0">
                <a:solidFill>
                  <a:srgbClr val="0070C0"/>
                </a:solidFill>
                <a:latin typeface="+mn-lt"/>
                <a:cs typeface="+mn-cs"/>
              </a:rPr>
              <a:t>JDK 24 将于 2025 年 3 月 18 日正式发布</a:t>
            </a:r>
          </a:p>
          <a:p>
            <a:pPr lvl="1" algn="just" eaLnBrk="1" hangingPunct="1">
              <a:lnSpc>
                <a:spcPct val="90000"/>
              </a:lnSpc>
              <a:buSzTx/>
              <a:buChar char="Ø"/>
            </a:pPr>
            <a:r>
              <a:rPr lang="en-US" altLang="zh-CN" kern="1200" dirty="0">
                <a:solidFill>
                  <a:srgbClr val="0070C0"/>
                </a:solidFill>
                <a:latin typeface="+mn-lt"/>
                <a:cs typeface="+mn-cs"/>
              </a:rPr>
              <a:t>JDK 25 </a:t>
            </a:r>
            <a:r>
              <a:rPr lang="zh-CN" altLang="en-US" kern="1200" dirty="0">
                <a:solidFill>
                  <a:srgbClr val="0070C0"/>
                </a:solidFill>
                <a:latin typeface="+mn-lt"/>
                <a:cs typeface="+mn-cs"/>
              </a:rPr>
              <a:t>计划于</a:t>
            </a:r>
            <a:r>
              <a:rPr lang="en-US" altLang="zh-CN" kern="1200" dirty="0">
                <a:solidFill>
                  <a:srgbClr val="0070C0"/>
                </a:solidFill>
                <a:latin typeface="+mn-lt"/>
                <a:cs typeface="+mn-cs"/>
              </a:rPr>
              <a:t> 2025 </a:t>
            </a:r>
            <a:r>
              <a:rPr lang="zh-CN" altLang="en-US" kern="1200" dirty="0">
                <a:solidFill>
                  <a:srgbClr val="0070C0"/>
                </a:solidFill>
                <a:latin typeface="+mn-lt"/>
                <a:cs typeface="+mn-cs"/>
              </a:rPr>
              <a:t>年</a:t>
            </a:r>
            <a:r>
              <a:rPr lang="en-US" altLang="zh-CN" kern="1200" dirty="0">
                <a:solidFill>
                  <a:srgbClr val="0070C0"/>
                </a:solidFill>
                <a:latin typeface="+mn-lt"/>
                <a:cs typeface="+mn-cs"/>
              </a:rPr>
              <a:t> 9 </a:t>
            </a:r>
            <a:r>
              <a:rPr lang="zh-CN" altLang="en-US" kern="1200" dirty="0">
                <a:solidFill>
                  <a:srgbClr val="0070C0"/>
                </a:solidFill>
                <a:latin typeface="+mn-lt"/>
                <a:cs typeface="+mn-cs"/>
              </a:rPr>
              <a:t>月发布正式版</a:t>
            </a:r>
          </a:p>
        </p:txBody>
      </p:sp>
      <p:sp>
        <p:nvSpPr>
          <p:cNvPr id="3584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22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创建、编译、执行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java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程序</a:t>
            </a:r>
            <a:r>
              <a:rPr lang="en-US" altLang="zh-CN" sz="1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P14 </a:t>
            </a:r>
            <a:r>
              <a:rPr lang="zh-CN" altLang="en-US" sz="1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1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1-6</a:t>
            </a:r>
            <a:endParaRPr lang="en-US" altLang="en-US" sz="1400" kern="12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36867" name="内容占位符 4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23</a:t>
            </a:fld>
            <a:endParaRPr lang="en-US" altLang="en-US" sz="1400" dirty="0"/>
          </a:p>
        </p:txBody>
      </p:sp>
      <p:pic>
        <p:nvPicPr>
          <p:cNvPr id="36869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952500"/>
            <a:ext cx="7772400" cy="5487988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创建、编译、执行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java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程序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创建（编辑）：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保存为 </a:t>
            </a:r>
            <a:r>
              <a:rPr lang="en-US" altLang="zh-CN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.java 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文件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编译：生成</a:t>
            </a:r>
            <a:r>
              <a:rPr lang="zh-CN" altLang="en-US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.class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文件（字节码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, </a:t>
            </a:r>
            <a:r>
              <a:rPr lang="en-US" altLang="zh-CN" i="1" kern="1200" dirty="0">
                <a:latin typeface="+mn-lt"/>
                <a:ea typeface="宋体" panose="02010600030101010101" pitchFamily="2" charset="-122"/>
                <a:cs typeface="+mn-cs"/>
              </a:rPr>
              <a:t>Bytecode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）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执行：在虚拟机</a:t>
            </a:r>
            <a:r>
              <a:rPr lang="en-US" altLang="en-US" b="1" kern="1200" dirty="0">
                <a:latin typeface="+mn-lt"/>
                <a:ea typeface="+mn-ea"/>
                <a:cs typeface="+mn-cs"/>
              </a:rPr>
              <a:t>JVM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中执行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endParaRPr lang="en-US" altLang="en-US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Char char="ó"/>
            </a:pPr>
            <a:r>
              <a:rPr lang="en-US" altLang="en-US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Java</a:t>
            </a:r>
            <a:r>
              <a:rPr lang="zh-CN" altLang="en-US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虚拟机不是物理机器，而是一个解释</a:t>
            </a:r>
            <a:r>
              <a:rPr lang="en-US" altLang="zh-CN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java</a:t>
            </a:r>
            <a:r>
              <a:rPr lang="zh-CN" altLang="en-US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字节码的程序</a:t>
            </a:r>
            <a:r>
              <a:rPr lang="en-US" altLang="zh-CN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(</a:t>
            </a:r>
            <a:r>
              <a:rPr lang="zh-CN" altLang="en-US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把字节码转换成机器语言</a:t>
            </a:r>
            <a:r>
              <a:rPr lang="en-US" altLang="zh-CN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)</a:t>
            </a:r>
            <a:r>
              <a:rPr lang="zh-CN" altLang="en-US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。</a:t>
            </a:r>
            <a:r>
              <a:rPr lang="en-US" altLang="zh-CN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Java</a:t>
            </a:r>
            <a:r>
              <a:rPr lang="zh-CN" altLang="en-US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源代码编译成</a:t>
            </a:r>
            <a:r>
              <a:rPr lang="en-US" altLang="zh-CN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Java</a:t>
            </a:r>
            <a:r>
              <a:rPr lang="zh-CN" altLang="en-US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字节码，然后</a:t>
            </a:r>
            <a:r>
              <a:rPr lang="en-US" altLang="zh-CN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Java</a:t>
            </a:r>
            <a:r>
              <a:rPr lang="zh-CN" altLang="en-US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字节码被</a:t>
            </a:r>
            <a:r>
              <a:rPr lang="en-US" altLang="zh-CN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JVM</a:t>
            </a:r>
            <a:r>
              <a:rPr lang="zh-CN" altLang="en-US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解释执行。</a:t>
            </a:r>
            <a:endParaRPr lang="en-US" altLang="zh-CN" kern="12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Char char="ó"/>
            </a:pPr>
            <a:endParaRPr lang="en-US" altLang="zh-CN" kern="12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Char char="ó"/>
            </a:pPr>
            <a:r>
              <a:rPr lang="zh-CN" altLang="en-US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确保：</a:t>
            </a:r>
            <a:r>
              <a:rPr lang="en-US" altLang="zh-CN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Java</a:t>
            </a:r>
            <a:r>
              <a:rPr lang="zh-CN" altLang="en-US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字节码可以在不同的硬件平台和操作系统上运行。</a:t>
            </a:r>
          </a:p>
          <a:p>
            <a:pPr eaLnBrk="1" hangingPunct="1">
              <a:lnSpc>
                <a:spcPct val="90000"/>
              </a:lnSpc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24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创建、编译、执行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java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程序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38915" name="内容占位符 6" descr="JAVA运行过程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1257300"/>
            <a:ext cx="7772400" cy="3770313"/>
          </a:xfrm>
        </p:spPr>
      </p:pic>
      <p:sp>
        <p:nvSpPr>
          <p:cNvPr id="3891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25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创建、编译、执行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java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程序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9939" name="内容占位符 1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26</a:t>
            </a:fld>
            <a:endParaRPr lang="en-US" altLang="en-US" sz="1400" dirty="0"/>
          </a:p>
        </p:txBody>
      </p:sp>
      <p:grpSp>
        <p:nvGrpSpPr>
          <p:cNvPr id="39941" name="组合 13"/>
          <p:cNvGrpSpPr/>
          <p:nvPr/>
        </p:nvGrpSpPr>
        <p:grpSpPr>
          <a:xfrm>
            <a:off x="1485900" y="1443038"/>
            <a:ext cx="6400800" cy="4267200"/>
            <a:chOff x="1485900" y="1866900"/>
            <a:chExt cx="6400800" cy="4267200"/>
          </a:xfrm>
        </p:grpSpPr>
        <p:sp>
          <p:nvSpPr>
            <p:cNvPr id="11" name="矩形 10"/>
            <p:cNvSpPr/>
            <p:nvPr/>
          </p:nvSpPr>
          <p:spPr bwMode="auto">
            <a:xfrm>
              <a:off x="1485900" y="1866900"/>
              <a:ext cx="6400800" cy="876300"/>
            </a:xfrm>
            <a:prstGeom prst="rect">
              <a:avLst/>
            </a:prstGeom>
            <a:solidFill>
              <a:srgbClr val="E16E0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黑体" panose="02010609060101010101" pitchFamily="49" charset="-122"/>
                  <a:cs typeface="+mn-cs"/>
                </a:rPr>
                <a:t>IDE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黑体" panose="02010609060101010101" pitchFamily="49" charset="-122"/>
                  <a:cs typeface="+mn-cs"/>
                </a:rPr>
                <a:t>(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黑体" panose="02010609060101010101" pitchFamily="49" charset="-122"/>
                  <a:cs typeface="+mn-cs"/>
                </a:rPr>
                <a:t>集成开发环境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黑体" panose="02010609060101010101" pitchFamily="49" charset="-122"/>
                  <a:cs typeface="+mn-cs"/>
                </a:rPr>
                <a:t>)</a:t>
              </a:r>
            </a:p>
            <a:p>
              <a:pPr marL="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Eclipse</a:t>
              </a:r>
              <a:r>
                <a:rPr kumimoji="0" lang="zh-CN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、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NetBeans</a:t>
              </a:r>
              <a:r>
                <a:rPr kumimoji="0" lang="zh-CN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、 </a:t>
              </a:r>
              <a:r>
                <a:rPr kumimoji="0" lang="en-US" altLang="zh-CN" sz="2400" b="0" i="1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MyEclipse</a:t>
              </a:r>
              <a:r>
                <a:rPr kumimoji="0" lang="zh-CN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、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2400" b="0" i="1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Jbuilder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等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9944" name="组合 12"/>
            <p:cNvGrpSpPr/>
            <p:nvPr/>
          </p:nvGrpSpPr>
          <p:grpSpPr>
            <a:xfrm>
              <a:off x="1485900" y="2743200"/>
              <a:ext cx="6400800" cy="3390900"/>
              <a:chOff x="1485900" y="2743200"/>
              <a:chExt cx="6400800" cy="3390900"/>
            </a:xfrm>
          </p:grpSpPr>
          <p:grpSp>
            <p:nvGrpSpPr>
              <p:cNvPr id="39945" name="组合 9"/>
              <p:cNvGrpSpPr/>
              <p:nvPr/>
            </p:nvGrpSpPr>
            <p:grpSpPr>
              <a:xfrm>
                <a:off x="1485900" y="2743200"/>
                <a:ext cx="6400800" cy="2514600"/>
                <a:chOff x="1524000" y="3276600"/>
                <a:chExt cx="6400800" cy="2514600"/>
              </a:xfrm>
            </p:grpSpPr>
            <p:grpSp>
              <p:nvGrpSpPr>
                <p:cNvPr id="39947" name="组合 7"/>
                <p:cNvGrpSpPr/>
                <p:nvPr/>
              </p:nvGrpSpPr>
              <p:grpSpPr>
                <a:xfrm>
                  <a:off x="1524000" y="3276600"/>
                  <a:ext cx="6400800" cy="2514600"/>
                  <a:chOff x="1524000" y="3276600"/>
                  <a:chExt cx="6400800" cy="2514600"/>
                </a:xfrm>
              </p:grpSpPr>
              <p:sp>
                <p:nvSpPr>
                  <p:cNvPr id="6" name="矩形 5"/>
                  <p:cNvSpPr/>
                  <p:nvPr/>
                </p:nvSpPr>
                <p:spPr bwMode="auto">
                  <a:xfrm>
                    <a:off x="1524000" y="3276600"/>
                    <a:ext cx="6400800" cy="2514600"/>
                  </a:xfrm>
                  <a:prstGeom prst="rect">
                    <a:avLst/>
                  </a:prstGeom>
                  <a:solidFill>
                    <a:srgbClr val="FF99F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2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黑体" panose="02010609060101010101" pitchFamily="49" charset="-122"/>
                        <a:cs typeface="+mn-cs"/>
                      </a:rPr>
                      <a:t>JDK</a:t>
                    </a:r>
                    <a:r>
                      <a:rPr kumimoji="0" lang="en-US" altLang="zh-CN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黑体" panose="02010609060101010101" pitchFamily="49" charset="-122"/>
                        <a:cs typeface="+mn-cs"/>
                      </a:rPr>
                      <a:t> </a:t>
                    </a:r>
                    <a:r>
                      <a:rPr kumimoji="0" lang="en-US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黑体" panose="02010609060101010101" pitchFamily="49" charset="-122"/>
                        <a:cs typeface="+mn-cs"/>
                      </a:rPr>
                      <a:t>(</a:t>
                    </a:r>
                    <a:r>
                      <a:rPr kumimoji="0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黑体" panose="02010609060101010101" pitchFamily="49" charset="-122"/>
                        <a:cs typeface="+mn-cs"/>
                      </a:rPr>
                      <a:t>Java</a:t>
                    </a:r>
                    <a:r>
                      <a:rPr kumimoji="0" lang="en-US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黑体" panose="02010609060101010101" pitchFamily="49" charset="-122"/>
                        <a:cs typeface="+mn-cs"/>
                      </a:rPr>
                      <a:t> </a:t>
                    </a:r>
                    <a:r>
                      <a: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黑体" panose="02010609060101010101" pitchFamily="49" charset="-122"/>
                        <a:cs typeface="+mn-cs"/>
                      </a:rPr>
                      <a:t>开发工具包</a:t>
                    </a:r>
                    <a:r>
                      <a:rPr kumimoji="0" lang="en-US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黑体" panose="02010609060101010101" pitchFamily="49" charset="-122"/>
                        <a:cs typeface="+mn-cs"/>
                      </a:rPr>
                      <a:t>)</a:t>
                    </a:r>
                    <a:endPara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7" name="矩形 6"/>
                  <p:cNvSpPr/>
                  <p:nvPr/>
                </p:nvSpPr>
                <p:spPr bwMode="auto">
                  <a:xfrm>
                    <a:off x="1524000" y="4152900"/>
                    <a:ext cx="5486400" cy="1638300"/>
                  </a:xfrm>
                  <a:prstGeom prst="rect">
                    <a:avLst/>
                  </a:prstGeom>
                  <a:solidFill>
                    <a:srgbClr val="91B33D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2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黑体" panose="02010609060101010101" pitchFamily="49" charset="-122"/>
                        <a:cs typeface="+mn-cs"/>
                      </a:rPr>
                      <a:t>JRE</a:t>
                    </a:r>
                    <a:r>
                      <a:rPr kumimoji="0" lang="en-US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黑体" panose="02010609060101010101" pitchFamily="49" charset="-122"/>
                        <a:cs typeface="+mn-cs"/>
                      </a:rPr>
                      <a:t> (</a:t>
                    </a:r>
                    <a:r>
                      <a:rPr kumimoji="0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黑体" panose="02010609060101010101" pitchFamily="49" charset="-122"/>
                        <a:cs typeface="+mn-cs"/>
                      </a:rPr>
                      <a:t>Java</a:t>
                    </a:r>
                    <a:r>
                      <a: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黑体" panose="02010609060101010101" pitchFamily="49" charset="-122"/>
                        <a:cs typeface="+mn-cs"/>
                      </a:rPr>
                      <a:t>运行环境、运行时类库</a:t>
                    </a:r>
                    <a:r>
                      <a:rPr kumimoji="0" lang="en-US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黑体" panose="02010609060101010101" pitchFamily="49" charset="-122"/>
                        <a:cs typeface="+mn-cs"/>
                      </a:rPr>
                      <a:t>)</a:t>
                    </a:r>
                    <a:endPara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</p:grpSp>
            <p:sp>
              <p:nvSpPr>
                <p:cNvPr id="9" name="矩形 8"/>
                <p:cNvSpPr/>
                <p:nvPr/>
              </p:nvSpPr>
              <p:spPr bwMode="auto">
                <a:xfrm>
                  <a:off x="1524000" y="4953000"/>
                  <a:ext cx="4533900" cy="838200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黑体" panose="02010609060101010101" pitchFamily="49" charset="-122"/>
                      <a:cs typeface="+mn-cs"/>
                    </a:rPr>
                    <a:t>JVM</a:t>
                  </a:r>
                  <a:r>
                    <a:rPr kumimoji="0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黑体" panose="02010609060101010101" pitchFamily="49" charset="-122"/>
                      <a:cs typeface="+mn-cs"/>
                    </a:rPr>
                    <a:t> (</a:t>
                  </a:r>
                  <a:r>
                    <a:rPr kumimoji="0" lang="en-US" altLang="zh-CN" sz="2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黑体" panose="02010609060101010101" pitchFamily="49" charset="-122"/>
                      <a:cs typeface="+mn-cs"/>
                    </a:rPr>
                    <a:t>Java</a:t>
                  </a: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黑体" panose="02010609060101010101" pitchFamily="49" charset="-122"/>
                      <a:cs typeface="+mn-cs"/>
                    </a:rPr>
                    <a:t>虚拟机</a:t>
                  </a:r>
                  <a:r>
                    <a:rPr kumimoji="0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黑体" panose="02010609060101010101" pitchFamily="49" charset="-122"/>
                      <a:cs typeface="+mn-cs"/>
                    </a:rPr>
                    <a:t>)</a:t>
                  </a:r>
                  <a:endPara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12" name="矩形 11"/>
              <p:cNvSpPr/>
              <p:nvPr/>
            </p:nvSpPr>
            <p:spPr bwMode="auto">
              <a:xfrm>
                <a:off x="1485900" y="5257800"/>
                <a:ext cx="6400800" cy="87630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黑体" panose="02010609060101010101" pitchFamily="49" charset="-122"/>
                    <a:cs typeface="+mn-cs"/>
                  </a:rPr>
                  <a:t>OS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黑体" panose="02010609060101010101" pitchFamily="49" charset="-122"/>
                    <a:cs typeface="+mn-cs"/>
                  </a:rPr>
                  <a:t> (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黑体" panose="02010609060101010101" pitchFamily="49" charset="-122"/>
                    <a:cs typeface="+mn-cs"/>
                  </a:rPr>
                  <a:t>操作系统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黑体" panose="02010609060101010101" pitchFamily="49" charset="-122"/>
                    <a:cs typeface="+mn-cs"/>
                  </a:rPr>
                  <a:t>)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sp>
        <p:nvSpPr>
          <p:cNvPr id="39942" name="TextBox 14"/>
          <p:cNvSpPr txBox="1"/>
          <p:nvPr/>
        </p:nvSpPr>
        <p:spPr>
          <a:xfrm>
            <a:off x="2933700" y="5824538"/>
            <a:ext cx="36639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</a:rPr>
              <a:t>程序执行环境结构图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有关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Java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的几组概念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0963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  <a:buFont typeface="Wingdings" panose="05000000000000000000" pitchFamily="2" charset="2"/>
              <a:buChar char="Ø"/>
            </a:pPr>
            <a:r>
              <a:rPr lang="en-US" altLang="zh-CN" b="1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IDE </a:t>
            </a:r>
            <a:r>
              <a:rPr lang="en-US" altLang="zh-CN" b="1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b="1" i="1" kern="1200" dirty="0">
                <a:latin typeface="+mn-lt"/>
                <a:ea typeface="宋体" panose="02010600030101010101" pitchFamily="2" charset="-122"/>
                <a:cs typeface="+mn-cs"/>
              </a:rPr>
              <a:t>Integrated Development Environment</a:t>
            </a:r>
            <a:r>
              <a:rPr lang="en-US" altLang="zh-CN" b="1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：为了快速开发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程序而提供的集成开发环境。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Monotype Sorts" pitchFamily="2" charset="2"/>
              <a:buNone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		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如：</a:t>
            </a:r>
          </a:p>
          <a:p>
            <a:pPr lvl="2" eaLnBrk="1" hangingPunct="1">
              <a:buSzPct val="65000"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NetBeans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2400" b="1" kern="1200" dirty="0">
                <a:solidFill>
                  <a:srgbClr val="0070C0"/>
                </a:solidFill>
                <a:highlight>
                  <a:srgbClr val="FFFF00"/>
                </a:highlight>
                <a:latin typeface="+mn-lt"/>
                <a:ea typeface="宋体" panose="02010600030101010101" pitchFamily="2" charset="-122"/>
                <a:cs typeface="+mn-cs"/>
              </a:rPr>
              <a:t>eclipse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、 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myEclipse </a:t>
            </a:r>
          </a:p>
          <a:p>
            <a:pPr lvl="2" eaLnBrk="1" hangingPunct="1">
              <a:buSzPct val="65000"/>
            </a:pPr>
            <a:r>
              <a:rPr lang="en-US" altLang="zh-CN" sz="2400" b="1" kern="1200" dirty="0">
                <a:solidFill>
                  <a:srgbClr val="0070C0"/>
                </a:solidFill>
                <a:highlight>
                  <a:srgbClr val="FFFF00"/>
                </a:highlight>
                <a:latin typeface="+mn-lt"/>
                <a:ea typeface="宋体" panose="02010600030101010101" pitchFamily="2" charset="-122"/>
                <a:cs typeface="+mn-cs"/>
              </a:rPr>
              <a:t>IntelliJ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、 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Jbuilder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、 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DrJava</a:t>
            </a:r>
            <a:endParaRPr lang="en-US" altLang="en-US" sz="2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096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27</a:t>
            </a:fld>
            <a:endParaRPr lang="en-US" altLang="en-US" sz="1400" dirty="0"/>
          </a:p>
        </p:txBody>
      </p:sp>
      <p:pic>
        <p:nvPicPr>
          <p:cNvPr id="6" name="图片 5" descr="eclip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5" y="4081780"/>
            <a:ext cx="3695700" cy="1139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IDE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890" y="3505835"/>
            <a:ext cx="2157095" cy="2157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一个简单的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Java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程序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3012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程序之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Welcome to Java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2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创建、编辑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源程序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2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编译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源程序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2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运行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程序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2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2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28</a:t>
            </a:fld>
            <a:endParaRPr lang="en-US" altLang="en-US" sz="1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95300" y="3200400"/>
            <a:ext cx="8305800" cy="2286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2075" tIns="46038" rIns="92075" bIns="46038"/>
          <a:lstStyle/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b="1" kern="1200" cap="none" spc="0" normalizeH="0" baseline="0" noProof="0" dirty="0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This program prints Welcome to Java! </a:t>
            </a:r>
          </a:p>
          <a:p>
            <a:pPr marL="342900" marR="0" indent="-342900" defTabSz="9144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b="1" kern="1200" cap="none" spc="0" normalizeH="0" baseline="0" noProof="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</a:t>
            </a:r>
            <a:r>
              <a:rPr kumimoji="0" lang="en-US" b="1" kern="1200" cap="none" spc="0" normalizeH="0" baseline="0" noProof="0" dirty="0">
                <a:solidFill>
                  <a:schemeClr val="accent4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b="1" kern="1200" cap="none" spc="0" normalizeH="0" baseline="0" noProof="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</a:t>
            </a:r>
            <a:r>
              <a:rPr kumimoji="0" lang="en-US" b="1" kern="1200" cap="none" spc="0" normalizeH="0" baseline="0" noProof="0" dirty="0">
                <a:solidFill>
                  <a:schemeClr val="accent4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Welcome {	</a:t>
            </a:r>
          </a:p>
          <a:p>
            <a:pPr marL="342900" marR="0" indent="-342900" defTabSz="9144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b="1" kern="1200" cap="none" spc="0" normalizeH="0" baseline="0" noProof="0" dirty="0">
                <a:solidFill>
                  <a:schemeClr val="accent4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b="1" kern="1200" cap="none" spc="0" normalizeH="0" baseline="0" noProof="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void</a:t>
            </a:r>
            <a:r>
              <a:rPr kumimoji="0" lang="en-US" b="1" kern="1200" cap="none" spc="0" normalizeH="0" baseline="0" noProof="0" dirty="0">
                <a:solidFill>
                  <a:schemeClr val="accent4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main(String[] </a:t>
            </a:r>
            <a:r>
              <a:rPr kumimoji="0" lang="en-US" b="1" kern="1200" cap="none" spc="0" normalizeH="0" baseline="0" noProof="0" dirty="0" err="1">
                <a:solidFill>
                  <a:schemeClr val="accent4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args</a:t>
            </a:r>
            <a:r>
              <a:rPr kumimoji="0" lang="en-US" b="1" kern="1200" cap="none" spc="0" normalizeH="0" baseline="0" noProof="0" dirty="0">
                <a:solidFill>
                  <a:schemeClr val="accent4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{ </a:t>
            </a:r>
          </a:p>
          <a:p>
            <a:pPr marL="342900" marR="0" indent="-342900" defTabSz="9144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b="1" kern="1200" cap="none" spc="0" normalizeH="0" baseline="0" noProof="0" dirty="0">
                <a:solidFill>
                  <a:schemeClr val="accent4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b="1" kern="1200" cap="none" spc="0" normalizeH="0" baseline="0" noProof="0" dirty="0" err="1">
                <a:solidFill>
                  <a:schemeClr val="accent4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en-US" b="1" kern="1200" cap="none" spc="0" normalizeH="0" baseline="0" noProof="0" dirty="0">
                <a:solidFill>
                  <a:schemeClr val="accent4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("Welcome to Java!");</a:t>
            </a:r>
          </a:p>
          <a:p>
            <a:pPr marL="342900" marR="0" indent="-342900" defTabSz="9144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b="1" kern="1200" cap="none" spc="0" normalizeH="0" baseline="0" noProof="0" dirty="0">
                <a:solidFill>
                  <a:schemeClr val="accent4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}</a:t>
            </a:r>
          </a:p>
          <a:p>
            <a:pPr marL="342900" marR="0" indent="-342900" defTabSz="9144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b="1" kern="1200" cap="none" spc="0" normalizeH="0" baseline="0" noProof="0" dirty="0">
                <a:solidFill>
                  <a:schemeClr val="accent4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一个简单的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Java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程序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2292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numCol="1" anchor="t" anchorCtr="0" compatLnSpc="1"/>
          <a:lstStyle/>
          <a:p>
            <a:pPr marL="342900" marR="0" lvl="1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源程序之术语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1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1200150" marR="0" lvl="3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类名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1200150" marR="0" lvl="3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主方法（主函数）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1200150" marR="0" lvl="3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语句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1200150" marR="0" lvl="3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保留字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1200150" marR="0" lvl="3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注释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1200150" marR="0" lvl="3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块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29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 vert="horz" wrap="square" lIns="92075" tIns="46038" rIns="92075" bIns="46038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第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章</a:t>
            </a:r>
            <a:r>
              <a:rPr kumimoji="0" lang="en-US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 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计算机、程序和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Java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概述</a:t>
            </a:r>
            <a:endParaRPr kumimoji="0" lang="en-US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8435" name="副标题 7"/>
          <p:cNvSpPr>
            <a:spLocks noGrp="1"/>
          </p:cNvSpPr>
          <p:nvPr>
            <p:ph type="subTitle" sz="quarter" idx="1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3</a:t>
            </a:fld>
            <a:endParaRPr lang="en-US" altLang="en-US" sz="1400" dirty="0"/>
          </a:p>
        </p:txBody>
      </p:sp>
      <p:sp>
        <p:nvSpPr>
          <p:cNvPr id="18437" name="Rectangle 10"/>
          <p:cNvSpPr/>
          <p:nvPr/>
        </p:nvSpPr>
        <p:spPr>
          <a:xfrm>
            <a:off x="2090738" y="21955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8438" name="Rectangle 12"/>
          <p:cNvSpPr/>
          <p:nvPr/>
        </p:nvSpPr>
        <p:spPr>
          <a:xfrm>
            <a:off x="2090738" y="17621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8439" name="Rectangle 14"/>
          <p:cNvSpPr/>
          <p:nvPr/>
        </p:nvSpPr>
        <p:spPr>
          <a:xfrm>
            <a:off x="2090738" y="17621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8440" name="Rectangle 16"/>
          <p:cNvSpPr/>
          <p:nvPr/>
        </p:nvSpPr>
        <p:spPr>
          <a:xfrm>
            <a:off x="0" y="19510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一个简单的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Java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程序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2292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numCol="1" anchor="t" anchorCtr="0" compatLnSpc="1"/>
          <a:lstStyle/>
          <a:p>
            <a:pPr marL="342900" marR="0" lvl="1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类名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1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30</a:t>
            </a:fld>
            <a:endParaRPr lang="en-US" altLang="en-US" sz="1400" dirty="0"/>
          </a:p>
        </p:txBody>
      </p:sp>
      <p:sp>
        <p:nvSpPr>
          <p:cNvPr id="41989" name="Rectangle 2"/>
          <p:cNvSpPr>
            <a:spLocks noChangeArrowheads="1"/>
          </p:cNvSpPr>
          <p:nvPr/>
        </p:nvSpPr>
        <p:spPr bwMode="auto">
          <a:xfrm>
            <a:off x="381000" y="2133600"/>
            <a:ext cx="8305800" cy="25908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</a:ln>
        </p:spPr>
        <p:txBody>
          <a:bodyPr lIns="92075" tIns="46038" rIns="92075" bIns="46038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// This program prints Welcome to Java!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 class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Welcome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{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 static void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main(String[] args) {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System.out.println("Welcome to Java!");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3" name="Rectangle 4"/>
          <p:cNvSpPr/>
          <p:nvPr/>
        </p:nvSpPr>
        <p:spPr>
          <a:xfrm>
            <a:off x="2781300" y="2547938"/>
            <a:ext cx="1371600" cy="3714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一个简单的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Java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程序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2292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numCol="1" anchor="t" anchorCtr="0" compatLnSpc="1"/>
          <a:lstStyle/>
          <a:p>
            <a:pPr marL="342900" marR="0" lvl="1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主方法（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main method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31</a:t>
            </a:fld>
            <a:endParaRPr lang="en-US" altLang="en-US" sz="1400" dirty="0"/>
          </a:p>
        </p:txBody>
      </p:sp>
      <p:sp>
        <p:nvSpPr>
          <p:cNvPr id="43013" name="Rectangle 2"/>
          <p:cNvSpPr>
            <a:spLocks noChangeArrowheads="1"/>
          </p:cNvSpPr>
          <p:nvPr/>
        </p:nvSpPr>
        <p:spPr bwMode="auto">
          <a:xfrm>
            <a:off x="419100" y="2057400"/>
            <a:ext cx="8305800" cy="25908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</a:ln>
        </p:spPr>
        <p:txBody>
          <a:bodyPr lIns="92075" tIns="46038" rIns="92075" bIns="46038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// This program prints Welcome to Java!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 class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Welcome {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 static void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main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(String[] args) {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System.out.println("Welcome to Java!");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762000" y="2819400"/>
            <a:ext cx="7086600" cy="3714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一个简单的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Java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程序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2292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numCol="1" anchor="t" anchorCtr="0" compatLnSpc="1"/>
          <a:lstStyle/>
          <a:p>
            <a:pPr marL="342900" marR="0" lvl="1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语句（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Statement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1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1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1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1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1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Tx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1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Tx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1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语句结束符（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Statement Terminator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）是 分号（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32</a:t>
            </a:fld>
            <a:endParaRPr lang="en-US" altLang="en-US" sz="1400" dirty="0"/>
          </a:p>
        </p:txBody>
      </p:sp>
      <p:sp>
        <p:nvSpPr>
          <p:cNvPr id="44037" name="Rectangle 2"/>
          <p:cNvSpPr>
            <a:spLocks noChangeArrowheads="1"/>
          </p:cNvSpPr>
          <p:nvPr/>
        </p:nvSpPr>
        <p:spPr bwMode="auto">
          <a:xfrm>
            <a:off x="419100" y="1714500"/>
            <a:ext cx="8305800" cy="25908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</a:ln>
        </p:spPr>
        <p:txBody>
          <a:bodyPr lIns="92075" tIns="46038" rIns="92075" bIns="46038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// This program prints Welcome to Java!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 class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Welcome {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 static void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main(String[] args) {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System.out.println("Welcome to Java!")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1104900" y="2857500"/>
            <a:ext cx="7277100" cy="3810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一个简单的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Java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程序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7107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342900" lvl="1" indent="-342900" eaLnBrk="1" hangingPunct="1">
              <a:lnSpc>
                <a:spcPct val="90000"/>
              </a:lnSpc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</a:pP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保留字（</a:t>
            </a:r>
            <a:r>
              <a:rPr lang="en-US" altLang="en-US" sz="2800" i="1" kern="1200" dirty="0">
                <a:latin typeface="+mn-lt"/>
                <a:ea typeface="+mn-ea"/>
                <a:cs typeface="+mn-cs"/>
              </a:rPr>
              <a:t>Reserved words</a:t>
            </a: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）</a:t>
            </a:r>
            <a:endParaRPr lang="en-US" altLang="zh-CN" sz="28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33</a:t>
            </a:fld>
            <a:endParaRPr lang="en-US" altLang="en-US" sz="1400" dirty="0"/>
          </a:p>
        </p:txBody>
      </p:sp>
      <p:sp>
        <p:nvSpPr>
          <p:cNvPr id="45061" name="Rectangle 2"/>
          <p:cNvSpPr>
            <a:spLocks noChangeArrowheads="1"/>
          </p:cNvSpPr>
          <p:nvPr/>
        </p:nvSpPr>
        <p:spPr bwMode="auto">
          <a:xfrm>
            <a:off x="495300" y="1790700"/>
            <a:ext cx="8305800" cy="25908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</a:ln>
        </p:spPr>
        <p:txBody>
          <a:bodyPr lIns="92075" tIns="46038" rIns="92075" bIns="46038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// This program prints Welcome to Java!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 class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Welcome {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 static void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main(String[]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args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 {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System.out.println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("Welcome to Java!");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533400" y="2247900"/>
            <a:ext cx="2209800" cy="304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0" name="Rectangle 5"/>
          <p:cNvSpPr/>
          <p:nvPr/>
        </p:nvSpPr>
        <p:spPr>
          <a:xfrm>
            <a:off x="838200" y="2628900"/>
            <a:ext cx="3429000" cy="304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一个简单的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Java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程序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076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342900" lvl="1" indent="-342900" eaLnBrk="1" hangingPunct="1">
              <a:lnSpc>
                <a:spcPct val="90000"/>
              </a:lnSpc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</a:pP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块（</a:t>
            </a:r>
            <a:r>
              <a:rPr lang="en-US" altLang="en-US" sz="2800" i="1" kern="1200" dirty="0">
                <a:latin typeface="+mn-lt"/>
                <a:ea typeface="+mn-ea"/>
                <a:cs typeface="+mn-cs"/>
              </a:rPr>
              <a:t>Blocks</a:t>
            </a: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）</a:t>
            </a:r>
            <a:endParaRPr lang="en-US" altLang="zh-CN" sz="28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34</a:t>
            </a:fld>
            <a:endParaRPr lang="en-US" altLang="en-US" sz="1400" dirty="0"/>
          </a:p>
        </p:txBody>
      </p:sp>
      <p:graphicFrame>
        <p:nvGraphicFramePr>
          <p:cNvPr id="3074" name="Object 15"/>
          <p:cNvGraphicFramePr/>
          <p:nvPr/>
        </p:nvGraphicFramePr>
        <p:xfrm>
          <a:off x="-533400" y="1562100"/>
          <a:ext cx="9677400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343400" imgH="914400" progId="Word.Picture.8">
                  <p:embed/>
                </p:oleObj>
              </mc:Choice>
              <mc:Fallback>
                <p:oleObj r:id="rId2" imgW="4343400" imgH="914400" progId="Word.Picture.8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533400" y="1562100"/>
                        <a:ext cx="9677400" cy="2036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1"/>
          <p:cNvSpPr txBox="1"/>
          <p:nvPr/>
        </p:nvSpPr>
        <p:spPr bwMode="auto">
          <a:xfrm>
            <a:off x="1219200" y="3962400"/>
            <a:ext cx="7086600" cy="1828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342900" marR="0" lvl="1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注释（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Comment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1428750" marR="0" lvl="3" indent="-5143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+mj-ea"/>
              <a:buAutoNum type="circleNumDbPlain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单行注释：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//</a:t>
            </a:r>
          </a:p>
          <a:p>
            <a:pPr marL="1428750" marR="0" lvl="3" indent="-5143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+mj-ea"/>
              <a:buAutoNum type="circleNumDbPlain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块注释：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/*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*/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marL="342900" indent="-342900" eaLnBrk="1" hangingPunct="1">
              <a:lnSpc>
                <a:spcPct val="90000"/>
              </a:lnSpc>
              <a:buNone/>
            </a:pP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Java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中的程序错误</a:t>
            </a:r>
            <a:endParaRPr lang="en-US" altLang="zh-CN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2292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numCol="1" anchor="t" anchorCtr="0" compatLnSpc="1"/>
          <a:lstStyle/>
          <a:p>
            <a:pPr marL="342900" marR="0" lvl="1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2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语法错误（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syntax error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2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2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运行时错误（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runtime error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）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：是引起程序非中断的错误。运行应用程序时，当环境检测到一个不可能执行的操作时，就会出现运行时错误。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1200150" marR="0" lvl="3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典型错误：输入错误、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作除数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2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2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逻辑错误（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logic error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）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：当程序没有按照预期的方式执行时就会发生逻辑错误。</a:t>
            </a:r>
          </a:p>
          <a:p>
            <a:pPr marL="1200150" marR="0" lvl="3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zh-CN" altLang="en-US" sz="1800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典型逻辑错误：</a:t>
            </a:r>
            <a:r>
              <a:rPr lang="en-US" altLang="zh-CN" sz="1800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System.out.println(1/2);  //</a:t>
            </a:r>
            <a:r>
              <a:rPr lang="zh-CN" altLang="en-US" sz="1800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打印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分数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1/2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的小数形式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1200150" marR="0" lvl="3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整数除法错误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35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小结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9155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  <a:buFont typeface="Wingdings" panose="05000000000000000000" pitchFamily="2" charset="2"/>
              <a:buChar char="Ø"/>
            </a:pP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是一门高级程序设计语言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Wingdings" panose="05000000000000000000" pitchFamily="2" charset="2"/>
              <a:buChar char="Ø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学习的重点：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 Java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语言的程序设计思想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—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封装、继承、多态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Wingdings" panose="05000000000000000000" pitchFamily="2" charset="2"/>
              <a:buChar char="Ø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学习过程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2" eaLnBrk="1" hangingPunct="1">
              <a:buSzPct val="65000"/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学习现有的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中的开发包（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JDK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）的使用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2" eaLnBrk="1" hangingPunct="1">
              <a:buSzPct val="65000"/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理解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开发包的设计思想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2" eaLnBrk="1" hangingPunct="1">
              <a:buSzPct val="65000"/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自己封装设计类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36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8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Chapter 1</a:t>
            </a:r>
            <a:endParaRPr lang="zh-CN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0179" name="文本占位符 5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  <a:buFont typeface="Monotype Sorts" pitchFamily="2" charset="2"/>
              <a:buNone/>
            </a:pPr>
            <a:endParaRPr lang="en-US" altLang="zh-CN" kern="1200" dirty="0">
              <a:latin typeface="OPTICopperplate Heavy" pitchFamily="50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Monotype Sorts" pitchFamily="2" charset="2"/>
              <a:buNone/>
            </a:pPr>
            <a:endParaRPr lang="en-US" altLang="zh-CN" kern="1200" dirty="0">
              <a:latin typeface="OPTICopperplate Heavy" pitchFamily="50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Monotype Sorts" pitchFamily="2" charset="2"/>
              <a:buNone/>
            </a:pPr>
            <a:endParaRPr lang="en-US" altLang="zh-CN" kern="1200" dirty="0">
              <a:latin typeface="OPTICopperplate Heavy" pitchFamily="50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0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t>37</a:t>
            </a:fld>
            <a:endParaRPr lang="zh-CN" altLang="en-US" sz="1400" dirty="0"/>
          </a:p>
        </p:txBody>
      </p:sp>
      <p:pic>
        <p:nvPicPr>
          <p:cNvPr id="50181" name="图片 4" descr="THE EN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3" y="2619375"/>
            <a:ext cx="5705475" cy="1619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本章目标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2075" tIns="46038" rIns="92075" bIns="46038" numCol="1" anchor="t" anchorCtr="0" compatLnSpc="1"/>
          <a:lstStyle/>
          <a:p>
            <a:pPr eaLnBrk="1" hangingPunct="1"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有关计算机的几组概念。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  <a:p>
            <a:pPr eaLnBrk="1" hangingPunct="1"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有关编程语言的几组概念。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有关操作系统的几组概念。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有关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的几组概念</a:t>
            </a:r>
            <a:r>
              <a:rPr lang="en-US" altLang="zh-CN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*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Wingdings" panose="05000000000000000000" pitchFamily="2" charset="2"/>
              <a:buChar char="Ø"/>
            </a:pP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语言编程环境的搭建。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第一个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程序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—</a:t>
            </a:r>
            <a:r>
              <a:rPr lang="en-US" altLang="zh-CN" b="1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Welcome to Java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的创建、编译和执行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946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4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有关计算机的几组概念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028" name="内容占位符 7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457200" indent="-457200">
              <a:spcBef>
                <a:spcPct val="5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计算机的组成：硬件、软件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indent="-457200">
              <a:spcBef>
                <a:spcPct val="5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硬件：</a:t>
            </a:r>
            <a:r>
              <a:rPr lang="zh-CN" altLang="en-US" kern="1200" dirty="0">
                <a:solidFill>
                  <a:srgbClr val="0070C0"/>
                </a:solidFill>
                <a:latin typeface="+mn-lt"/>
                <a:ea typeface="宋体" panose="02010600030101010101" pitchFamily="2" charset="-122"/>
                <a:cs typeface="+mn-cs"/>
              </a:rPr>
              <a:t>中央处理器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，</a:t>
            </a:r>
            <a:r>
              <a:rPr lang="zh-CN" altLang="en-US" kern="12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cs"/>
              </a:rPr>
              <a:t>内存，存储设备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，</a:t>
            </a:r>
            <a:r>
              <a:rPr lang="zh-CN" altLang="en-US" kern="1200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  <a:cs typeface="+mn-cs"/>
              </a:rPr>
              <a:t>输入设备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lang="zh-CN" altLang="en-US" kern="120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输出设备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和通信设备。</a:t>
            </a:r>
            <a:endParaRPr lang="en-US" altLang="en-US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indent="-457200"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5</a:t>
            </a:fld>
            <a:endParaRPr lang="en-US" altLang="en-US" sz="1400" dirty="0"/>
          </a:p>
        </p:txBody>
      </p:sp>
      <p:sp>
        <p:nvSpPr>
          <p:cNvPr id="1030" name="Rectangle 16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6" name="对象 1"/>
          <p:cNvGraphicFramePr/>
          <p:nvPr/>
        </p:nvGraphicFramePr>
        <p:xfrm>
          <a:off x="188595" y="3151188"/>
          <a:ext cx="884301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088890" imgH="1186815" progId="Word.Picture.8">
                  <p:embed/>
                </p:oleObj>
              </mc:Choice>
              <mc:Fallback>
                <p:oleObj r:id="rId2" imgW="5088890" imgH="1186815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8595" y="3151188"/>
                        <a:ext cx="8843010" cy="207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Box 7"/>
          <p:cNvSpPr txBox="1"/>
          <p:nvPr/>
        </p:nvSpPr>
        <p:spPr>
          <a:xfrm>
            <a:off x="3124200" y="5257800"/>
            <a:ext cx="31242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dirty="0">
                <a:latin typeface="Times New Roman" panose="02020603050405020304" pitchFamily="18" charset="0"/>
              </a:rPr>
              <a:t>图</a:t>
            </a:r>
            <a:r>
              <a:rPr lang="en-US" altLang="zh-CN" sz="2000" dirty="0">
                <a:latin typeface="Times New Roman" panose="02020603050405020304" pitchFamily="18" charset="0"/>
              </a:rPr>
              <a:t>1-1 </a:t>
            </a:r>
            <a:r>
              <a:rPr lang="zh-CN" altLang="en-US" sz="2000" dirty="0">
                <a:latin typeface="Times New Roman" panose="02020603050405020304" pitchFamily="18" charset="0"/>
              </a:rPr>
              <a:t>计算机硬件组成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有关计算机的几组概念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0483" name="内容占位符 5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457200" indent="-457200">
              <a:spcBef>
                <a:spcPct val="5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中央处理器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 Central Processing Unit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：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1371600" lvl="2" indent="-457200">
              <a:spcBef>
                <a:spcPct val="50000"/>
              </a:spcBef>
              <a:buSzPct val="65000"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组成部分：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1828800" lvl="3" indent="0">
              <a:spcBef>
                <a:spcPct val="50000"/>
              </a:spcBef>
              <a:buNone/>
            </a:pP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控制单元</a:t>
            </a:r>
            <a:r>
              <a:rPr lang="en-US" altLang="zh-CN" sz="2000" kern="1200" dirty="0">
                <a:latin typeface="+mn-lt"/>
                <a:ea typeface="宋体" panose="02010600030101010101" pitchFamily="2" charset="-122"/>
                <a:cs typeface="+mn-cs"/>
              </a:rPr>
              <a:t> control unit</a:t>
            </a:r>
            <a:endParaRPr lang="zh-CN" altLang="en-US" sz="20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1828800" lvl="3" indent="0">
              <a:spcBef>
                <a:spcPct val="50000"/>
              </a:spcBef>
              <a:buNone/>
            </a:pP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算术</a:t>
            </a:r>
            <a:r>
              <a:rPr lang="en-US" altLang="zh-CN" sz="2000" kern="1200" dirty="0">
                <a:latin typeface="+mn-lt"/>
                <a:ea typeface="宋体" panose="02010600030101010101" pitchFamily="2" charset="-122"/>
                <a:cs typeface="+mn-cs"/>
              </a:rPr>
              <a:t>/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逻辑单元</a:t>
            </a:r>
            <a:r>
              <a:rPr lang="en-US" altLang="zh-CN" sz="2000" kern="1200" dirty="0">
                <a:latin typeface="+mn-lt"/>
                <a:ea typeface="宋体" panose="02010600030101010101" pitchFamily="2" charset="-122"/>
                <a:cs typeface="+mn-cs"/>
              </a:rPr>
              <a:t> arithmetic unit / logic unit</a:t>
            </a:r>
          </a:p>
          <a:p>
            <a:pPr marL="1828800" lvl="3" indent="-457200">
              <a:spcBef>
                <a:spcPct val="50000"/>
              </a:spcBef>
              <a:buNone/>
            </a:pPr>
            <a:endParaRPr lang="en-US" altLang="zh-CN" sz="20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1371600" lvl="2" indent="-457200">
              <a:spcBef>
                <a:spcPct val="50000"/>
              </a:spcBef>
              <a:buSzPct val="65000"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性能指标：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1828800" lvl="3" indent="0">
              <a:spcBef>
                <a:spcPct val="50000"/>
              </a:spcBef>
              <a:buNone/>
            </a:pP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① 主频</a:t>
            </a:r>
            <a:endParaRPr lang="en-US" altLang="en-US" sz="2000" kern="12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1828800" lvl="3" indent="0">
              <a:spcBef>
                <a:spcPct val="50000"/>
              </a:spcBef>
              <a:buNone/>
            </a:pP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② 核</a:t>
            </a:r>
            <a:endParaRPr lang="en-US" altLang="en-US" sz="2000" kern="1200" dirty="0">
              <a:latin typeface="+mn-lt"/>
              <a:ea typeface="+mn-ea"/>
              <a:cs typeface="Courier New" panose="02070309020205020404" pitchFamily="49" charset="0"/>
            </a:endParaRPr>
          </a:p>
          <a:p>
            <a:pPr marL="457200" indent="-457200"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6</a:t>
            </a:fld>
            <a:endParaRPr lang="en-US" altLang="en-US" sz="1400" dirty="0"/>
          </a:p>
        </p:txBody>
      </p:sp>
      <p:sp>
        <p:nvSpPr>
          <p:cNvPr id="20485" name="Rectangle 16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有关计算机的几组概念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052" name="内容占位符 6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比特（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bit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）和字节（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Byte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）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7</a:t>
            </a:fld>
            <a:endParaRPr lang="en-US" altLang="en-US" sz="1400" dirty="0"/>
          </a:p>
        </p:txBody>
      </p:sp>
      <p:sp>
        <p:nvSpPr>
          <p:cNvPr id="2054" name="Rectangle 16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50" name="对象 1"/>
          <p:cNvGraphicFramePr/>
          <p:nvPr/>
        </p:nvGraphicFramePr>
        <p:xfrm>
          <a:off x="2171700" y="1863725"/>
          <a:ext cx="5338763" cy="400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20670" imgH="2115185" progId="Word.Picture.8">
                  <p:embed/>
                </p:oleObj>
              </mc:Choice>
              <mc:Fallback>
                <p:oleObj r:id="rId2" imgW="2820670" imgH="2115185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71700" y="1863725"/>
                        <a:ext cx="5338763" cy="4003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有关计算机的几组概念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1507" name="内容占位符 5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457200" indent="-457200">
              <a:spcBef>
                <a:spcPct val="5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内存：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857250" lvl="1" indent="-45720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	</a:t>
            </a: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可以想象成计算机执行程序的工作区域。</a:t>
            </a:r>
            <a:endParaRPr lang="en-US" altLang="zh-CN" sz="28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1314450" lvl="2" indent="-457200">
              <a:spcBef>
                <a:spcPct val="50000"/>
              </a:spcBef>
              <a:buSzPct val="65000"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特点：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1828800" lvl="3" indent="-457200">
              <a:spcBef>
                <a:spcPct val="50000"/>
              </a:spcBef>
              <a:buNone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① 读取速度最快（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R\W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）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1828800" lvl="3" indent="-457200">
              <a:spcBef>
                <a:spcPct val="50000"/>
              </a:spcBef>
              <a:buNone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② 易失的、断电数据消失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indent="-457200"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8</a:t>
            </a:fld>
            <a:endParaRPr lang="en-US" altLang="en-US" sz="1400" dirty="0"/>
          </a:p>
        </p:txBody>
      </p:sp>
      <p:sp>
        <p:nvSpPr>
          <p:cNvPr id="21509" name="Rectangle 16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有关计算机的几组概念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2531" name="内容占位符 5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457200" indent="-457200">
              <a:spcBef>
                <a:spcPct val="5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存储设备：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磁盘驱动器 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– </a:t>
            </a:r>
            <a:r>
              <a:rPr lang="en-US" altLang="zh-CN" i="1" kern="1200" dirty="0">
                <a:latin typeface="+mn-lt"/>
                <a:ea typeface="宋体" panose="02010600030101010101" pitchFamily="2" charset="-122"/>
                <a:cs typeface="+mn-cs"/>
              </a:rPr>
              <a:t>Hard Disk/Hard drive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光盘驱动器 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– </a:t>
            </a:r>
            <a:r>
              <a:rPr lang="en-US" altLang="zh-CN" i="1" kern="1200" dirty="0">
                <a:latin typeface="+mn-lt"/>
                <a:ea typeface="宋体" panose="02010600030101010101" pitchFamily="2" charset="-122"/>
                <a:cs typeface="+mn-cs"/>
              </a:rPr>
              <a:t>CD</a:t>
            </a:r>
            <a:r>
              <a:rPr lang="zh-CN" altLang="en-US" i="1" kern="1200" dirty="0"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i="1" kern="1200" dirty="0">
                <a:latin typeface="+mn-lt"/>
                <a:ea typeface="宋体" panose="02010600030101010101" pitchFamily="2" charset="-122"/>
                <a:cs typeface="+mn-cs"/>
              </a:rPr>
              <a:t>DVD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USB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闪存驱动器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 – </a:t>
            </a:r>
            <a:r>
              <a:rPr lang="en-US" altLang="zh-CN" i="1" kern="1200" dirty="0">
                <a:latin typeface="+mn-lt"/>
                <a:ea typeface="宋体" panose="02010600030101010101" pitchFamily="2" charset="-122"/>
                <a:cs typeface="+mn-cs"/>
              </a:rPr>
              <a:t>Flash Memory</a:t>
            </a:r>
          </a:p>
          <a:p>
            <a:pPr marL="457200" indent="-457200"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/>
              <a:t>9</a:t>
            </a:fld>
            <a:endParaRPr lang="en-US" altLang="en-US" sz="1400" dirty="0"/>
          </a:p>
        </p:txBody>
      </p:sp>
      <p:sp>
        <p:nvSpPr>
          <p:cNvPr id="22533" name="Rectangle 16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QUT_JAVA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CQUT_JAVA</Template>
  <TotalTime>0</TotalTime>
  <Words>1742</Words>
  <Application>Microsoft Office PowerPoint</Application>
  <PresentationFormat>全屏显示(4:3)</PresentationFormat>
  <Paragraphs>289</Paragraphs>
  <Slides>37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Monotype Sorts</vt:lpstr>
      <vt:lpstr>OPTICopperplate Heavy</vt:lpstr>
      <vt:lpstr>华文楷体</vt:lpstr>
      <vt:lpstr>宋体</vt:lpstr>
      <vt:lpstr>Arial</vt:lpstr>
      <vt:lpstr>Book Antiqua</vt:lpstr>
      <vt:lpstr>Consolas</vt:lpstr>
      <vt:lpstr>Courier New</vt:lpstr>
      <vt:lpstr>Times New Roman</vt:lpstr>
      <vt:lpstr>Wingdings</vt:lpstr>
      <vt:lpstr>Wingdings 2</vt:lpstr>
      <vt:lpstr>CQUT_JAVA</vt:lpstr>
      <vt:lpstr>Microsoft Word Picture</vt:lpstr>
      <vt:lpstr>面向对象程序设计</vt:lpstr>
      <vt:lpstr>PowerPoint 演示文稿</vt:lpstr>
      <vt:lpstr>第1章 计算机、程序和Java概述</vt:lpstr>
      <vt:lpstr>本章目标</vt:lpstr>
      <vt:lpstr>有关计算机的几组概念</vt:lpstr>
      <vt:lpstr>有关计算机的几组概念</vt:lpstr>
      <vt:lpstr>有关计算机的几组概念</vt:lpstr>
      <vt:lpstr>有关计算机的几组概念</vt:lpstr>
      <vt:lpstr>有关计算机的几组概念</vt:lpstr>
      <vt:lpstr>有关计算机的几组概念</vt:lpstr>
      <vt:lpstr>有关编程语言的几组概念</vt:lpstr>
      <vt:lpstr>有关编程语言的几组概念</vt:lpstr>
      <vt:lpstr>有关编程语言的几组概念</vt:lpstr>
      <vt:lpstr>有关编程语言的几组概念</vt:lpstr>
      <vt:lpstr>有关操作系统的几组概念</vt:lpstr>
      <vt:lpstr>有关操作系统的几组概念</vt:lpstr>
      <vt:lpstr>Java语言简介</vt:lpstr>
      <vt:lpstr>Java语言简介</vt:lpstr>
      <vt:lpstr>Java语言的特点</vt:lpstr>
      <vt:lpstr>有关Java的几组概念</vt:lpstr>
      <vt:lpstr>有关Java的几组概念</vt:lpstr>
      <vt:lpstr>JDK Versions</vt:lpstr>
      <vt:lpstr>创建、编译、执行java程序P14 图1-6</vt:lpstr>
      <vt:lpstr>创建、编译、执行java程序</vt:lpstr>
      <vt:lpstr>创建、编译、执行java程序</vt:lpstr>
      <vt:lpstr>创建、编译、执行java程序</vt:lpstr>
      <vt:lpstr>有关Java的几组概念</vt:lpstr>
      <vt:lpstr>一个简单的Java程序</vt:lpstr>
      <vt:lpstr>一个简单的Java程序</vt:lpstr>
      <vt:lpstr>一个简单的Java程序</vt:lpstr>
      <vt:lpstr>一个简单的Java程序</vt:lpstr>
      <vt:lpstr>一个简单的Java程序</vt:lpstr>
      <vt:lpstr>一个简单的Java程序</vt:lpstr>
      <vt:lpstr>一个简单的Java程序</vt:lpstr>
      <vt:lpstr>Java中的程序错误</vt:lpstr>
      <vt:lpstr>小结</vt:lpstr>
      <vt:lpstr>Chapter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Objects and Classes</dc:title>
  <dc:creator>Y. Daniel Liang</dc:creator>
  <cp:lastModifiedBy>W. Lucas Chen</cp:lastModifiedBy>
  <cp:revision>510</cp:revision>
  <dcterms:created xsi:type="dcterms:W3CDTF">1995-06-10T17:31:00Z</dcterms:created>
  <dcterms:modified xsi:type="dcterms:W3CDTF">2025-06-07T14:55:08Z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4CC100C30DBE4493A8E1CF11EA071FD8_12</vt:lpwstr>
  </property>
  <property fmtid="{D5CDD505-2E9C-101B-9397-08002B2CF9AE}" pid="3" name="KSOProductBuildVer">
    <vt:lpwstr>2052-12.1.0.20305</vt:lpwstr>
  </property>
</Properties>
</file>