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520" r:id="rId3"/>
    <p:sldId id="444" r:id="rId4"/>
    <p:sldId id="634" r:id="rId5"/>
    <p:sldId id="632" r:id="rId6"/>
    <p:sldId id="643" r:id="rId7"/>
    <p:sldId id="628" r:id="rId8"/>
    <p:sldId id="629" r:id="rId9"/>
    <p:sldId id="630" r:id="rId10"/>
    <p:sldId id="645" r:id="rId11"/>
    <p:sldId id="648" r:id="rId12"/>
    <p:sldId id="631" r:id="rId13"/>
    <p:sldId id="639" r:id="rId14"/>
    <p:sldId id="646" r:id="rId15"/>
    <p:sldId id="635" r:id="rId16"/>
    <p:sldId id="636" r:id="rId17"/>
    <p:sldId id="640" r:id="rId18"/>
    <p:sldId id="637" r:id="rId19"/>
    <p:sldId id="641" r:id="rId20"/>
    <p:sldId id="642" r:id="rId21"/>
    <p:sldId id="647" r:id="rId2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2"/>
    <p:restoredTop sz="95405"/>
  </p:normalViewPr>
  <p:slideViewPr>
    <p:cSldViewPr showGuides="1">
      <p:cViewPr varScale="1">
        <p:scale>
          <a:sx n="74" d="100"/>
          <a:sy n="74" d="100"/>
        </p:scale>
        <p:origin x="906" y="36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8146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>
              <a:defRPr sz="1000" i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en-US" altLang="zh-CN" sz="1000" i="1" dirty="0">
                <a:ea typeface="宋体" panose="02010600030101010101" pitchFamily="2" charset="-122"/>
              </a:rPr>
              <a:t>‹#›</a:t>
            </a:fld>
            <a:endParaRPr lang="en-US" altLang="zh-CN" sz="1000" i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512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13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9700" y="2781300"/>
            <a:ext cx="6400800" cy="2514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11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15B334-D102-4C61-AEA8-6B752C832F6A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4345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14668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90800"/>
            <a:ext cx="7772400" cy="318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328361-6B3E-4B04-9C43-3DB3AA96DA8A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5369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0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04900"/>
            <a:ext cx="1943100" cy="4667250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04900"/>
            <a:ext cx="5676900" cy="466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D1976F-17F1-4485-9488-1083CBDF8034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7" descr="YYYY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49" name="组合 9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6154" name="图片 10" descr="java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155" name="图片 11" descr="CQUT_logo  320×320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079500"/>
          </a:xfrm>
        </p:spPr>
        <p:txBody>
          <a:bodyPr/>
          <a:lstStyle>
            <a:lvl1pPr>
              <a:defRPr sz="4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noProof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197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093FDA-3E0E-44DD-BA46-8B6B6C2AA5CC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717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7300"/>
            <a:ext cx="7886700" cy="1714500"/>
          </a:xfrm>
        </p:spPr>
        <p:txBody>
          <a:bodyPr anchorCtr="1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09900"/>
            <a:ext cx="7886700" cy="307975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637EA3-FB3B-4CE1-9C48-3FA1D56F0ED9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820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0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049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F1BF89-5F0B-4C44-9E23-B66B165710F0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9225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26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"/>
            <a:ext cx="7886700" cy="93027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028700"/>
            <a:ext cx="386873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28700"/>
            <a:ext cx="38877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477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F154D1-D558-410D-93DD-D1BBFA04B5BB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024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5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953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74324A-6F07-47A8-A95C-EDE65D2ED49F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127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7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5F7B22-0335-4D20-90CE-1243735D9D1A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229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5D2C29-C47F-46E7-B36D-79638ECE441F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332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682E2D-8E18-491F-8026-1B9EA9181A2F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</a:rPr>
              <a:t>‹#›</a:t>
            </a:fld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 descr="PPT新页眉 949×95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039225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" descr="YYYYY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Rectangle 30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245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4101" name="Rectangle 31"/>
          <p:cNvSpPr>
            <a:spLocks noGrp="1"/>
          </p:cNvSpPr>
          <p:nvPr>
            <p:ph type="body" idx="1"/>
          </p:nvPr>
        </p:nvSpPr>
        <p:spPr>
          <a:xfrm>
            <a:off x="685800" y="3581400"/>
            <a:ext cx="7772400" cy="2190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DCBBFC-6005-4FA9-8938-C8A6B80F2884}" type="datetime6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2025年6月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章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基本程序设计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6389" name="Rectangle 10"/>
          <p:cNvSpPr/>
          <p:nvPr/>
        </p:nvSpPr>
        <p:spPr>
          <a:xfrm>
            <a:off x="2090738" y="21955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90" name="Rectangle 12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91" name="Rectangle 14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92" name="Rectangle 16"/>
          <p:cNvSpPr/>
          <p:nvPr/>
        </p:nvSpPr>
        <p:spPr>
          <a:xfrm>
            <a:off x="0" y="19510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命名习惯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4579" name="内容占位符 6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marL="514350" indent="-514350"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使用小写字母命名</a:t>
            </a:r>
            <a:r>
              <a:rPr lang="zh-CN" altLang="en-US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变量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zh-CN" altLang="en-US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方法（函数）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，多个单词相连的从第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个单词开始首字母大写。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514350" indent="-514350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0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0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radius</a:t>
            </a:r>
            <a:r>
              <a:rPr lang="zh-CN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familyName </a:t>
            </a:r>
            <a:r>
              <a:rPr lang="zh-CN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cqutStuId</a:t>
            </a:r>
          </a:p>
          <a:p>
            <a:pPr marL="514350" indent="-514350"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类名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中的每个单词的首字母大写。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514350" indent="-514350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0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0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Student</a:t>
            </a:r>
            <a:r>
              <a:rPr lang="zh-CN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CqutStudent</a:t>
            </a:r>
          </a:p>
          <a:p>
            <a:pPr marL="514350" indent="-514350"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大写</a:t>
            </a:r>
            <a:r>
              <a:rPr lang="zh-CN" altLang="en-US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常量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中的所有字母，两个单词之间用下划线连接。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514350" indent="-514350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0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0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例如： 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MAX_VALUE</a:t>
            </a:r>
          </a:p>
          <a:p>
            <a:pPr marL="514350" indent="-514350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endParaRPr lang="en-US" altLang="zh-CN" sz="1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514350" indent="-514350"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 严格遵循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的命名习惯非常重要，这样可以让你的程序易于理解（易读）。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514350" indent="-514350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endParaRPr lang="en-US" altLang="zh-CN" sz="2000" kern="12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514350" indent="-514350"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4581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基本数据类型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  <a:t>11</a:t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pSp>
        <p:nvGrpSpPr>
          <p:cNvPr id="25605" name="Group 3"/>
          <p:cNvGrpSpPr/>
          <p:nvPr/>
        </p:nvGrpSpPr>
        <p:grpSpPr>
          <a:xfrm>
            <a:off x="300038" y="1676400"/>
            <a:ext cx="8712200" cy="3775075"/>
            <a:chOff x="117" y="264"/>
            <a:chExt cx="5467" cy="2378"/>
          </a:xfrm>
        </p:grpSpPr>
        <p:grpSp>
          <p:nvGrpSpPr>
            <p:cNvPr id="25606" name="Group 4"/>
            <p:cNvGrpSpPr/>
            <p:nvPr/>
          </p:nvGrpSpPr>
          <p:grpSpPr>
            <a:xfrm>
              <a:off x="117" y="864"/>
              <a:ext cx="2083" cy="1426"/>
              <a:chOff x="117" y="864"/>
              <a:chExt cx="2083" cy="1426"/>
            </a:xfrm>
          </p:grpSpPr>
          <p:grpSp>
            <p:nvGrpSpPr>
              <p:cNvPr id="25618" name="Group 5"/>
              <p:cNvGrpSpPr/>
              <p:nvPr/>
            </p:nvGrpSpPr>
            <p:grpSpPr>
              <a:xfrm>
                <a:off x="117" y="1008"/>
                <a:ext cx="939" cy="1152"/>
                <a:chOff x="117" y="1008"/>
                <a:chExt cx="939" cy="1152"/>
              </a:xfrm>
            </p:grpSpPr>
            <p:sp>
              <p:nvSpPr>
                <p:cNvPr id="25622" name="Text Box 6"/>
                <p:cNvSpPr txBox="1"/>
                <p:nvPr/>
              </p:nvSpPr>
              <p:spPr>
                <a:xfrm>
                  <a:off x="117" y="1464"/>
                  <a:ext cx="81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数据类型</a:t>
                  </a:r>
                </a:p>
              </p:txBody>
            </p:sp>
            <p:sp>
              <p:nvSpPr>
                <p:cNvPr id="25623" name="AutoShape 7"/>
                <p:cNvSpPr/>
                <p:nvPr/>
              </p:nvSpPr>
              <p:spPr>
                <a:xfrm>
                  <a:off x="864" y="1008"/>
                  <a:ext cx="192" cy="1152"/>
                </a:xfrm>
                <a:prstGeom prst="leftBrace">
                  <a:avLst>
                    <a:gd name="adj1" fmla="val 50000"/>
                    <a:gd name="adj2" fmla="val 50000"/>
                  </a:avLst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5619" name="Group 8"/>
              <p:cNvGrpSpPr/>
              <p:nvPr/>
            </p:nvGrpSpPr>
            <p:grpSpPr>
              <a:xfrm>
                <a:off x="1087" y="864"/>
                <a:ext cx="1113" cy="1426"/>
                <a:chOff x="1087" y="864"/>
                <a:chExt cx="1113" cy="1426"/>
              </a:xfrm>
            </p:grpSpPr>
            <p:sp>
              <p:nvSpPr>
                <p:cNvPr id="25620" name="Text Box 9"/>
                <p:cNvSpPr txBox="1"/>
                <p:nvPr/>
              </p:nvSpPr>
              <p:spPr>
                <a:xfrm>
                  <a:off x="1094" y="864"/>
                  <a:ext cx="1106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基本数据类型</a:t>
                  </a:r>
                </a:p>
              </p:txBody>
            </p:sp>
            <p:sp>
              <p:nvSpPr>
                <p:cNvPr id="25621" name="Text Box 11"/>
                <p:cNvSpPr txBox="1"/>
                <p:nvPr/>
              </p:nvSpPr>
              <p:spPr>
                <a:xfrm>
                  <a:off x="1087" y="2040"/>
                  <a:ext cx="1113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复合数据类型</a:t>
                  </a:r>
                </a:p>
              </p:txBody>
            </p:sp>
          </p:grpSp>
        </p:grpSp>
        <p:sp>
          <p:nvSpPr>
            <p:cNvPr id="25607" name="AutoShape 12"/>
            <p:cNvSpPr/>
            <p:nvPr/>
          </p:nvSpPr>
          <p:spPr>
            <a:xfrm>
              <a:off x="2176" y="624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AutoShape 13"/>
            <p:cNvSpPr/>
            <p:nvPr/>
          </p:nvSpPr>
          <p:spPr>
            <a:xfrm>
              <a:off x="2176" y="1872"/>
              <a:ext cx="144" cy="672"/>
            </a:xfrm>
            <a:prstGeom prst="leftBrace">
              <a:avLst>
                <a:gd name="adj1" fmla="val 38888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9" name="Text Box 14"/>
            <p:cNvSpPr txBox="1"/>
            <p:nvPr/>
          </p:nvSpPr>
          <p:spPr>
            <a:xfrm>
              <a:off x="2339" y="504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数值型</a:t>
              </a:r>
            </a:p>
          </p:txBody>
        </p:sp>
        <p:sp>
          <p:nvSpPr>
            <p:cNvPr id="25610" name="AutoShape 15"/>
            <p:cNvSpPr/>
            <p:nvPr/>
          </p:nvSpPr>
          <p:spPr>
            <a:xfrm>
              <a:off x="2917" y="360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Text Box 16"/>
            <p:cNvSpPr txBox="1"/>
            <p:nvPr/>
          </p:nvSpPr>
          <p:spPr>
            <a:xfrm>
              <a:off x="3013" y="264"/>
              <a:ext cx="25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整数类型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byte,short,int,long</a:t>
              </a:r>
            </a:p>
          </p:txBody>
        </p:sp>
        <p:sp>
          <p:nvSpPr>
            <p:cNvPr id="25612" name="Text Box 17"/>
            <p:cNvSpPr txBox="1"/>
            <p:nvPr/>
          </p:nvSpPr>
          <p:spPr>
            <a:xfrm>
              <a:off x="3013" y="734"/>
              <a:ext cx="21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浮点数类型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float, double</a:t>
              </a:r>
            </a:p>
          </p:txBody>
        </p:sp>
        <p:sp>
          <p:nvSpPr>
            <p:cNvPr id="25613" name="Text Box 18"/>
            <p:cNvSpPr txBox="1"/>
            <p:nvPr/>
          </p:nvSpPr>
          <p:spPr>
            <a:xfrm>
              <a:off x="2339" y="950"/>
              <a:ext cx="121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字符型：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char</a:t>
              </a:r>
            </a:p>
          </p:txBody>
        </p:sp>
        <p:sp>
          <p:nvSpPr>
            <p:cNvPr id="25614" name="Text Box 19"/>
            <p:cNvSpPr txBox="1"/>
            <p:nvPr/>
          </p:nvSpPr>
          <p:spPr>
            <a:xfrm>
              <a:off x="2339" y="1238"/>
              <a:ext cx="13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布尔型：</a:t>
              </a:r>
              <a:r>
                <a:rPr lang="en-US" altLang="zh-CN" sz="2000" b="1" dirty="0">
                  <a:solidFill>
                    <a:srgbClr val="FF000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boolean</a:t>
              </a:r>
            </a:p>
          </p:txBody>
        </p:sp>
        <p:sp>
          <p:nvSpPr>
            <p:cNvPr id="25615" name="Text Box 20"/>
            <p:cNvSpPr txBox="1"/>
            <p:nvPr/>
          </p:nvSpPr>
          <p:spPr>
            <a:xfrm>
              <a:off x="2339" y="1766"/>
              <a:ext cx="13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类类型：</a:t>
              </a:r>
              <a:r>
                <a:rPr lang="en-US" altLang="zh-CN" sz="2000" b="1" dirty="0">
                  <a:solidFill>
                    <a:srgbClr val="00B05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class</a:t>
              </a:r>
            </a:p>
          </p:txBody>
        </p:sp>
        <p:sp>
          <p:nvSpPr>
            <p:cNvPr id="25616" name="Text Box 21"/>
            <p:cNvSpPr txBox="1"/>
            <p:nvPr/>
          </p:nvSpPr>
          <p:spPr>
            <a:xfrm>
              <a:off x="2339" y="2078"/>
              <a:ext cx="13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数组类型</a:t>
              </a:r>
            </a:p>
          </p:txBody>
        </p:sp>
        <p:sp>
          <p:nvSpPr>
            <p:cNvPr id="25617" name="Text Box 22"/>
            <p:cNvSpPr txBox="1"/>
            <p:nvPr/>
          </p:nvSpPr>
          <p:spPr>
            <a:xfrm>
              <a:off x="2339" y="2390"/>
              <a:ext cx="215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接口类型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  </a:t>
              </a:r>
              <a:r>
                <a:rPr lang="en-US" altLang="zh-CN" sz="2000" b="1" dirty="0">
                  <a:solidFill>
                    <a:srgbClr val="00B050"/>
                  </a:solidFill>
                  <a:latin typeface="Consolas" panose="020B0609020204030204" pitchFamily="49" charset="0"/>
                  <a:ea typeface="宋体" panose="02010600030101010101" pitchFamily="2" charset="-122"/>
                </a:rPr>
                <a:t>interface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数值类型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6627" name="内容占位符 6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整数分为：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byte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short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long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浮点数分为：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double</a:t>
            </a:r>
          </a:p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注意：各类型的长度及范围</a:t>
            </a:r>
            <a:endParaRPr lang="en-US" altLang="zh-CN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6629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62100" y="2971800"/>
          <a:ext cx="6096000" cy="32004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存储大小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(bit)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byte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8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short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16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int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long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64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float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double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64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数值操作符</a:t>
            </a:r>
          </a:p>
        </p:txBody>
      </p:sp>
      <p:sp>
        <p:nvSpPr>
          <p:cNvPr id="2052" name="内容占位符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54" name="Rectangle 6"/>
          <p:cNvSpPr/>
          <p:nvPr/>
        </p:nvSpPr>
        <p:spPr>
          <a:xfrm>
            <a:off x="0" y="26749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433388" y="914400"/>
          <a:ext cx="8443912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14395" imgH="1510665" progId="Word.Picture.8">
                  <p:embed/>
                </p:oleObj>
              </mc:Choice>
              <mc:Fallback>
                <p:oleObj r:id="rId2" imgW="3414395" imgH="151066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3388" y="914400"/>
                        <a:ext cx="8443912" cy="374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5"/>
          <p:cNvSpPr txBox="1"/>
          <p:nvPr/>
        </p:nvSpPr>
        <p:spPr>
          <a:xfrm>
            <a:off x="685800" y="4529138"/>
            <a:ext cx="5334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注意：操作符之间的优先级</a:t>
            </a:r>
          </a:p>
        </p:txBody>
      </p:sp>
      <p:sp>
        <p:nvSpPr>
          <p:cNvPr id="2056" name="TextBox 6"/>
          <p:cNvSpPr txBox="1"/>
          <p:nvPr/>
        </p:nvSpPr>
        <p:spPr>
          <a:xfrm>
            <a:off x="685800" y="5257800"/>
            <a:ext cx="71247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幂运算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：使用方法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Math.pow(a,b)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来计算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</a:p>
          <a:p>
            <a:pPr>
              <a:buNone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5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rPr>
              <a:t> 读法：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the 2 power of 5</a:t>
            </a:r>
            <a:endParaRPr lang="zh-CN" altLang="en-US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数值型直接量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(</a:t>
            </a:r>
            <a:r>
              <a:rPr lang="en-US" altLang="zh-CN" i="1" kern="1200" dirty="0">
                <a:latin typeface="+mj-lt"/>
                <a:ea typeface="宋体" panose="02010600030101010101" pitchFamily="2" charset="-122"/>
                <a:cs typeface="+mj-cs"/>
              </a:rPr>
              <a:t>literal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)</a:t>
            </a:r>
            <a:endParaRPr lang="en-US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7651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直接量：程序中直接出现的常量值。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整型直接量</a:t>
            </a:r>
            <a:r>
              <a:rPr lang="zh-CN" altLang="en-US" b="1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endParaRPr lang="en-US" altLang="zh-CN" b="1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默认情况 ：十进制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二进制：数字前面加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0B(0b)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zh-CN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0B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1111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     </a:t>
            </a: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八进制：数字前面加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	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zh-CN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7777</a:t>
            </a: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十六进制：数字前面加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0X(0x)   </a:t>
            </a:r>
            <a:r>
              <a:rPr lang="en-US" altLang="zh-CN" sz="1200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zh-CN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0x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FFFF</a:t>
            </a:r>
            <a:endParaRPr lang="en-US" altLang="zh-CN" sz="12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浮点型直接量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默认情况 ：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double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型</a:t>
            </a:r>
            <a:endParaRPr lang="en-US" altLang="zh-CN" kern="1200" dirty="0"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型：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在数字后面加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或者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100.2</a:t>
            </a:r>
            <a:r>
              <a:rPr lang="en-US" altLang="zh-CN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</a:t>
            </a: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double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型：在数字后面加</a:t>
            </a:r>
            <a:r>
              <a:rPr lang="en-US" altLang="zh-CN" b="1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或者</a:t>
            </a:r>
            <a:r>
              <a:rPr lang="en-US" altLang="zh-CN" b="1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zh-CN" b="1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100.2</a:t>
            </a:r>
            <a:r>
              <a:rPr lang="en-US" altLang="zh-CN" b="1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7653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增强赋值操作符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8675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endParaRPr lang="en-US" altLang="zh-CN" sz="2400" kern="12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+=</a:t>
            </a:r>
            <a:r>
              <a:rPr lang="en-US" altLang="zh-CN" sz="2400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加法赋值操作符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	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i+=8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等价于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i=i+8;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-= 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减法赋值操作符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	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i-=8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等价于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i=i-8;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*= 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乘法赋值操作符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	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i*=8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等价于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i=i*8;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/= 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除法赋值操作符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	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i/=8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等价于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i=i/8;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%= 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求余赋值操作符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	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i%=8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等价于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i=i%8;</a:t>
            </a:r>
          </a:p>
        </p:txBody>
      </p:sp>
      <p:sp>
        <p:nvSpPr>
          <p:cNvPr id="28676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8677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自增、自减操作符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9699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前置型：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++var	--var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后置型：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var++	var--</a:t>
            </a:r>
          </a:p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注意：对变量进行加</a:t>
            </a:r>
            <a:r>
              <a:rPr lang="en-US" altLang="zh-CN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1</a:t>
            </a:r>
            <a:r>
              <a:rPr lang="zh-CN" altLang="en-US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或者减</a:t>
            </a:r>
            <a:r>
              <a:rPr lang="en-US" altLang="zh-CN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1</a:t>
            </a:r>
            <a:r>
              <a:rPr lang="zh-CN" altLang="en-US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的操作</a:t>
            </a:r>
            <a:endParaRPr lang="en-US" altLang="zh-CN" kern="1200" dirty="0">
              <a:latin typeface="Courier New" panose="02070309020205020404" pitchFamily="49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  <a:buFont typeface="Arial" panose="020B0604020202020204" pitchFamily="34" charset="0"/>
              <a:buChar char="•"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规则：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条指令分解从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条指令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以</a:t>
            </a:r>
            <a:r>
              <a:rPr lang="en-US" altLang="zh-CN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++i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i++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为例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① 先执行 </a:t>
            </a:r>
            <a:r>
              <a:rPr lang="en-US" altLang="zh-CN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i=i+1</a:t>
            </a:r>
            <a:r>
              <a:rPr lang="en-US" altLang="zh-CN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② 再执行原来语句中去除</a:t>
            </a:r>
            <a:r>
              <a:rPr lang="en-US" altLang="zh-CN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++</a:t>
            </a:r>
            <a:r>
              <a:rPr lang="zh-CN" altLang="en-US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符号之后的指令。</a:t>
            </a:r>
            <a:endParaRPr lang="en-US" altLang="zh-CN" kern="12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① 先执行原来语句中去除</a:t>
            </a:r>
            <a:r>
              <a:rPr lang="en-US" altLang="zh-CN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++</a:t>
            </a:r>
            <a:r>
              <a:rPr lang="zh-CN" altLang="en-US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符号之后的指令</a:t>
            </a:r>
            <a:r>
              <a:rPr lang="en-US" altLang="zh-CN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② 再执行 </a:t>
            </a:r>
            <a:r>
              <a:rPr lang="en-US" altLang="zh-CN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i=i+1;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9701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自增、自减操作符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7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8" name="Rectangle 9"/>
          <p:cNvSpPr/>
          <p:nvPr/>
        </p:nvSpPr>
        <p:spPr>
          <a:xfrm>
            <a:off x="2476500" y="3086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9" name="Rectangle 11"/>
          <p:cNvSpPr/>
          <p:nvPr/>
        </p:nvSpPr>
        <p:spPr>
          <a:xfrm>
            <a:off x="2400300" y="3086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0" name="Rectangle 13"/>
          <p:cNvSpPr/>
          <p:nvPr/>
        </p:nvSpPr>
        <p:spPr>
          <a:xfrm>
            <a:off x="2362200" y="3086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1" name="Rectangle 15"/>
          <p:cNvSpPr/>
          <p:nvPr/>
        </p:nvSpPr>
        <p:spPr>
          <a:xfrm>
            <a:off x="2286000" y="3086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82" name="Rectangle 17"/>
          <p:cNvSpPr/>
          <p:nvPr/>
        </p:nvSpPr>
        <p:spPr>
          <a:xfrm>
            <a:off x="2362200" y="3086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16"/>
          <p:cNvGraphicFramePr>
            <a:graphicFrameLocks noChangeAspect="1"/>
          </p:cNvGraphicFramePr>
          <p:nvPr/>
        </p:nvGraphicFramePr>
        <p:xfrm>
          <a:off x="727075" y="1143000"/>
          <a:ext cx="74612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19600" imgH="685800" progId="Word.Picture.8">
                  <p:embed/>
                </p:oleObj>
              </mc:Choice>
              <mc:Fallback>
                <p:oleObj r:id="rId3" imgW="4419600" imgH="685800" progId="Word.Picture.8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075" y="1143000"/>
                        <a:ext cx="7461250" cy="115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19"/>
          <p:cNvSpPr/>
          <p:nvPr/>
        </p:nvSpPr>
        <p:spPr>
          <a:xfrm>
            <a:off x="2286000" y="3086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5" name="Object 18"/>
          <p:cNvGraphicFramePr>
            <a:graphicFrameLocks noChangeAspect="1"/>
          </p:cNvGraphicFramePr>
          <p:nvPr/>
        </p:nvGraphicFramePr>
        <p:xfrm>
          <a:off x="688975" y="3162300"/>
          <a:ext cx="7766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572000" imgH="685800" progId="Word.Picture.8">
                  <p:embed/>
                </p:oleObj>
              </mc:Choice>
              <mc:Fallback>
                <p:oleObj r:id="rId5" imgW="4572000" imgH="685800" progId="Word.Picture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975" y="3162300"/>
                        <a:ext cx="7766050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14400" y="2400300"/>
            <a:ext cx="7200900" cy="4572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执行后：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的值为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newNum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的值为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100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4343400"/>
            <a:ext cx="7200900" cy="4572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执行后：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的值为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newNum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的值为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110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6300" y="5181600"/>
            <a:ext cx="7315200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double x=1.0; double y=5.0;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	double z = x-- + (++y);    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 x</a:t>
            </a:r>
            <a:r>
              <a:rPr lang="zh-CN" altLang="en-US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y</a:t>
            </a:r>
            <a:r>
              <a:rPr lang="zh-CN" altLang="en-US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 sz="2000" b="1" i="1" dirty="0">
                <a:latin typeface="Courier New" panose="02070309020205020404" pitchFamily="49" charset="0"/>
                <a:ea typeface="宋体" panose="02010600030101010101" pitchFamily="2" charset="-122"/>
              </a:rPr>
              <a:t>z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的值？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5943600"/>
            <a:ext cx="7200900" cy="461963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答案：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0.0	y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6.0	z</a:t>
            </a:r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7.0</a:t>
            </a:r>
            <a:endParaRPr lang="zh-CN" altLang="en-US" b="1" dirty="0">
              <a:solidFill>
                <a:srgbClr val="C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数值类型的转换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23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语法要求</a:t>
            </a: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目标类型放在括号内，紧跟其后的是要转换的变量名或者值。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例如：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 a = (int) 1.7;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思考：</a:t>
            </a:r>
            <a:endParaRPr lang="en-US" altLang="zh-CN" kern="1200" dirty="0"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 a = (int) -1.7;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的结果？  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-1 or -2 ?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0725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常见错误和陷阱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1747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常见错误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：未声明、未初始化的变量和未使用的变量</a:t>
            </a:r>
            <a:endParaRPr lang="en-US" altLang="zh-CN" kern="1200" dirty="0"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常见错误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：整数溢出</a:t>
            </a:r>
            <a:endParaRPr lang="en-US" altLang="zh-CN" kern="1200" dirty="0"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常见错误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：取整错误</a:t>
            </a:r>
            <a:endParaRPr lang="en-US" altLang="zh-CN" kern="1200" dirty="0"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常见错误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：超出预期的整数除法</a:t>
            </a:r>
            <a:endParaRPr lang="en-US" altLang="zh-CN" kern="1200" dirty="0"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1749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目标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简单</a:t>
            </a: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程序的编写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标识符的命名规则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常量的声明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命名习惯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数值数据类型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en-US" altLang="zh-CN" sz="32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常见错误类型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F"/>
            </a:pP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调试程序*</a:t>
            </a:r>
            <a:endParaRPr lang="en-US" altLang="en-US" sz="3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常见错误和陷阱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2771" name="内容占位符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常见错误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：取整错误</a:t>
            </a:r>
            <a:endParaRPr lang="en-US" altLang="zh-CN" kern="1200" dirty="0"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2773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905000"/>
            <a:ext cx="4610100" cy="25034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" name="Text Box 17"/>
          <p:cNvSpPr txBox="1"/>
          <p:nvPr/>
        </p:nvSpPr>
        <p:spPr>
          <a:xfrm>
            <a:off x="1028700" y="5151438"/>
            <a:ext cx="7162800" cy="8302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原因：浮点数有有限的计算精度，在计算机中是近似表示的。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1450" y="4448175"/>
            <a:ext cx="2990850" cy="6572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Chapter 2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3795" name="文本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21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33797" name="图片 4" descr="THE E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2619375"/>
            <a:ext cx="5705475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简单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Java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程序的编写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435" name="内容占位符 1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例题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：从键盘输入一个浮点数代表圆的半径，计算并输出该圆的面积。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8437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8438" name="Text Box 17"/>
          <p:cNvSpPr txBox="1"/>
          <p:nvPr/>
        </p:nvSpPr>
        <p:spPr>
          <a:xfrm>
            <a:off x="6286500" y="2324100"/>
            <a:ext cx="2514600" cy="3632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79705" indent="-17970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任何一个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程序都是以一个类的声明开始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9705" indent="-17970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入口函数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main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的写法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9705" indent="-17970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除默认包以外，包的导入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明确导入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通配符导入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179705" indent="-179705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从控制台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Console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439" name="Picture 8" descr="C:\Users\Temoc\AppData\Roaming\Tencent\Users\4199566\QQ\WinTemp\RichOle\O@TC597`MA$LE5AWK5O}E4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095500"/>
            <a:ext cx="5919787" cy="40767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" name="矩形 11"/>
          <p:cNvSpPr/>
          <p:nvPr/>
        </p:nvSpPr>
        <p:spPr>
          <a:xfrm>
            <a:off x="609600" y="3124200"/>
            <a:ext cx="4876800" cy="1219200"/>
          </a:xfrm>
          <a:prstGeom prst="rect">
            <a:avLst/>
          </a:prstGeom>
          <a:solidFill>
            <a:srgbClr val="FFC000">
              <a:alpha val="7059"/>
            </a:srgb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00200" y="2705100"/>
            <a:ext cx="2628900" cy="1905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24100" y="2933700"/>
            <a:ext cx="457200" cy="190500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1000" y="2095500"/>
            <a:ext cx="3695700" cy="495300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4" name="Text Box 17"/>
          <p:cNvSpPr txBox="1"/>
          <p:nvPr/>
        </p:nvSpPr>
        <p:spPr>
          <a:xfrm>
            <a:off x="304800" y="6172200"/>
            <a:ext cx="8610600" cy="3381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· 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演示运行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ComputeAreaWithConsoleInput.java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eaLnBrk="1" hangingPunct="1">
              <a:buNone/>
            </a:pPr>
            <a:r>
              <a:rPr lang="en-US" altLang="en-US" kern="1200" dirty="0">
                <a:latin typeface="+mj-lt"/>
                <a:ea typeface="+mj-ea"/>
                <a:cs typeface="Courier New" panose="02070309020205020404" pitchFamily="49" charset="0"/>
              </a:rPr>
              <a:t>Java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的工具包</a:t>
            </a:r>
            <a:endParaRPr lang="en-US" altLang="en-US" kern="1200" dirty="0">
              <a:latin typeface="+mj-lt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19459" name="内容占位符 5"/>
          <p:cNvSpPr>
            <a:spLocks noGrp="1"/>
          </p:cNvSpPr>
          <p:nvPr>
            <p:ph idx="1"/>
          </p:nvPr>
        </p:nvSpPr>
        <p:spPr>
          <a:xfrm>
            <a:off x="342900" y="1143000"/>
            <a:ext cx="8496300" cy="5219700"/>
          </a:xfrm>
          <a:ln/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en-US" altLang="zh-CN" sz="24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java.lang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这个是系统的基础类，比如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String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等都是这里面的，这个包是唯一一个可以</a:t>
            </a:r>
            <a:r>
              <a:rPr lang="zh-CN" altLang="en-US" sz="2400" b="1" kern="12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不用引入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(import)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就可以使用的包。</a:t>
            </a: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en-US" altLang="zh-CN" sz="24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java.io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这里面是所有输入输出有关的类，比如文件操作等。</a:t>
            </a: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en-US" altLang="zh-CN" sz="24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java.nio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non-blocking IO, 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非阻塞式</a:t>
            </a:r>
            <a:r>
              <a:rPr lang="en-US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IO 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为了完善</a:t>
            </a:r>
            <a:r>
              <a:rPr lang="en-US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IO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包中的功能，提高</a:t>
            </a:r>
            <a:r>
              <a:rPr lang="en-US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IO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包中性能而写的一个新包 ，例如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NIO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非堵塞应用</a:t>
            </a: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en-US" altLang="zh-CN" sz="24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java.net</a:t>
            </a:r>
            <a:r>
              <a:rPr lang="en-US" altLang="zh-CN" sz="2400" b="1" kern="120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这里面是与网络有关的类，比如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URL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URLConnection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等。</a:t>
            </a: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en-US" altLang="zh-CN" sz="24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java.util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这个是系统辅助类，特别是集合类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Collection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List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Map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等。</a:t>
            </a: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en-US" altLang="zh-CN" sz="24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java.sql</a:t>
            </a:r>
            <a:r>
              <a:rPr lang="en-US" altLang="zh-CN" sz="2400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这个是数据库操作的类，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Connection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 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Statement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ResultSet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等。</a:t>
            </a:r>
          </a:p>
          <a:p>
            <a:pPr marL="0" indent="0" eaLnBrk="1" hangingPunct="1">
              <a:buSzPct val="75000"/>
              <a:buFont typeface="Wingdings" panose="05000000000000000000" pitchFamily="2" charset="2"/>
            </a:pPr>
            <a:r>
              <a:rPr lang="en-US" altLang="zh-CN" sz="2400" b="1" kern="12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javax.servlet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这个是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JSP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Servlet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等使用到的类。</a:t>
            </a: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61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从控制台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(</a:t>
            </a:r>
            <a:r>
              <a:rPr lang="en-US" altLang="zh-CN" i="1" kern="1200" dirty="0">
                <a:latin typeface="+mj-lt"/>
                <a:ea typeface="宋体" panose="02010600030101010101" pitchFamily="2" charset="-122"/>
                <a:cs typeface="+mj-cs"/>
              </a:rPr>
              <a:t>Console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)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读取数据</a:t>
            </a:r>
            <a:endParaRPr lang="en-US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483" name="内容占位符 1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来表示标准输出设备（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显示器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），用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System.in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来表示标准输入设备（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键盘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Scanner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类创建一个它的对象，以读取来自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System.in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的输入。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5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25606" name="Picture 9" descr="C:\Users\Temoc\AppData\Roaming\Tencent\Users\4199566\QQ\WinTemp\RichOle\47I6VF8{Y~8HI5JY2A39D%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276600"/>
            <a:ext cx="4914900" cy="1281113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" name="Picture 8" descr="C:\Users\Temoc\AppData\Roaming\Tencent\Users\4199566\QQ\WinTemp\RichOle\V0_7C9WFR4(IGB(F2J`5F%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686300"/>
            <a:ext cx="4929188" cy="685800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20488" name="组合 12"/>
          <p:cNvGrpSpPr/>
          <p:nvPr/>
        </p:nvGrpSpPr>
        <p:grpSpPr>
          <a:xfrm>
            <a:off x="228600" y="3162300"/>
            <a:ext cx="3657600" cy="2705100"/>
            <a:chOff x="228600" y="3200400"/>
            <a:chExt cx="3657600" cy="2705100"/>
          </a:xfrm>
        </p:grpSpPr>
        <p:pic>
          <p:nvPicPr>
            <p:cNvPr id="20490" name="图片 7" descr="C语言控制台输入、输出简单程序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3543300"/>
              <a:ext cx="3524250" cy="1409700"/>
            </a:xfrm>
            <a:prstGeom prst="rect">
              <a:avLst/>
            </a:prstGeom>
            <a:noFill/>
            <a:ln w="9525" cap="flat" cmpd="sng">
              <a:solidFill>
                <a:srgbClr val="00B0F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cxnSp>
          <p:nvCxnSpPr>
            <p:cNvPr id="20491" name="直接连接符 10"/>
            <p:cNvCxnSpPr/>
            <p:nvPr/>
          </p:nvCxnSpPr>
          <p:spPr>
            <a:xfrm rot="-5400000" flipH="1">
              <a:off x="2514600" y="4533900"/>
              <a:ext cx="2705100" cy="38100"/>
            </a:xfrm>
            <a:prstGeom prst="line">
              <a:avLst/>
            </a:prstGeom>
            <a:ln w="44450" cap="flat" cmpd="sng">
              <a:solidFill>
                <a:srgbClr val="C00000"/>
              </a:solidFill>
              <a:prstDash val="sysDot"/>
              <a:headEnd type="none" w="sm" len="sm"/>
              <a:tailEnd type="none" w="sm" len="sm"/>
            </a:ln>
          </p:spPr>
        </p:cxnSp>
        <p:sp>
          <p:nvSpPr>
            <p:cNvPr id="20492" name="TextBox 11"/>
            <p:cNvSpPr txBox="1"/>
            <p:nvPr/>
          </p:nvSpPr>
          <p:spPr>
            <a:xfrm>
              <a:off x="266700" y="5181600"/>
              <a:ext cx="3352800" cy="3698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控制台输入、输出</a:t>
              </a:r>
              <a:r>
                <a:rPr lang="en-US" altLang="zh-CN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(C</a:t>
              </a:r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语言</a:t>
              </a:r>
              <a:r>
                <a:rPr lang="en-US" altLang="zh-CN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1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示例</a:t>
              </a:r>
            </a:p>
          </p:txBody>
        </p:sp>
      </p:grpSp>
      <p:sp>
        <p:nvSpPr>
          <p:cNvPr id="20489" name="TextBox 12"/>
          <p:cNvSpPr txBox="1"/>
          <p:nvPr/>
        </p:nvSpPr>
        <p:spPr>
          <a:xfrm>
            <a:off x="4686300" y="5410200"/>
            <a:ext cx="3352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控制台输入、输出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(Java)</a:t>
            </a: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从控制台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(</a:t>
            </a:r>
            <a:r>
              <a:rPr lang="en-US" altLang="zh-CN" i="1" kern="1200" dirty="0">
                <a:latin typeface="+mj-lt"/>
                <a:ea typeface="宋体" panose="02010600030101010101" pitchFamily="2" charset="-122"/>
                <a:cs typeface="+mj-cs"/>
              </a:rPr>
              <a:t>Console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)</a:t>
            </a: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读取数据</a:t>
            </a:r>
          </a:p>
        </p:txBody>
      </p:sp>
      <p:sp>
        <p:nvSpPr>
          <p:cNvPr id="102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input = 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 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Scanner(System.in);</a:t>
            </a:r>
          </a:p>
          <a:p>
            <a:pPr marL="0" indent="0"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value = input.</a:t>
            </a:r>
            <a:r>
              <a:rPr lang="en-US" altLang="en-US" sz="24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nextInt()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endParaRPr lang="en-US" altLang="en-US" sz="2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Scanner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对象的方法（函数）见： </a:t>
            </a:r>
            <a:r>
              <a:rPr lang="en-US" altLang="zh-CN" sz="2400" kern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P39 </a:t>
            </a:r>
            <a:r>
              <a:rPr lang="zh-CN" altLang="en-US" sz="2400" kern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表</a:t>
            </a:r>
            <a:r>
              <a:rPr lang="en-US" altLang="zh-CN" sz="2400" kern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2-2 </a:t>
            </a:r>
            <a:r>
              <a:rPr lang="zh-CN" altLang="en-US" sz="2400" kern="1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（无参函数）</a:t>
            </a:r>
            <a:endParaRPr lang="en-US" altLang="zh-CN" sz="2400" kern="1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29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030" name="Rectangle 4"/>
          <p:cNvSpPr/>
          <p:nvPr/>
        </p:nvSpPr>
        <p:spPr>
          <a:xfrm>
            <a:off x="2190750" y="2881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62100" y="2547938"/>
          <a:ext cx="7505700" cy="406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1200" imgH="1765300" progId="Word.Picture.8">
                  <p:embed/>
                </p:oleObj>
              </mc:Choice>
              <mc:Fallback>
                <p:oleObj r:id="rId2" imgW="3251200" imgH="17653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62100" y="2547938"/>
                        <a:ext cx="7505700" cy="406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标识符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(</a:t>
            </a:r>
            <a:r>
              <a:rPr lang="en-US" altLang="zh-CN" i="1" kern="1200" dirty="0">
                <a:latin typeface="+mj-lt"/>
                <a:ea typeface="宋体" panose="02010600030101010101" pitchFamily="2" charset="-122"/>
                <a:cs typeface="+mj-cs"/>
              </a:rPr>
              <a:t>identifier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)</a:t>
            </a:r>
            <a:endParaRPr lang="en-US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1507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标识符用作变量名、方法名、接口名、类名等。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规则：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1.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标识符是由字母、数字、下划线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_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和美元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符构成的字符序列。</a:t>
            </a:r>
            <a:endParaRPr lang="en-US" altLang="zh-CN" sz="24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标识符必须以字母、下划线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_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或美元符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$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开头，不能以数字开头。</a:t>
            </a:r>
            <a:endParaRPr lang="en-US" altLang="zh-CN" sz="24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3.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标识符不能是保留字。（</a:t>
            </a:r>
            <a:r>
              <a:rPr lang="zh-CN" altLang="en-US" sz="2400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详见：教材附录</a:t>
            </a:r>
            <a:r>
              <a:rPr lang="en-US" altLang="zh-CN" sz="2400" kern="1200" dirty="0">
                <a:latin typeface="Courier New" panose="02070309020205020404" pitchFamily="49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）</a:t>
            </a:r>
            <a:endParaRPr lang="en-US" altLang="zh-CN" sz="24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4.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标识符不能是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true</a:t>
            </a: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或者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en-US" sz="2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5.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标示符可以为任意长度。</a:t>
            </a:r>
            <a:endParaRPr lang="en-US" altLang="en-US" sz="2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1509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+mj-lt"/>
                <a:ea typeface="宋体" panose="02010600030101010101" pitchFamily="2" charset="-122"/>
                <a:cs typeface="+mj-cs"/>
              </a:rPr>
              <a:t>变量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(</a:t>
            </a:r>
            <a:r>
              <a:rPr lang="en-US" altLang="zh-CN" i="1" kern="1200" dirty="0">
                <a:latin typeface="+mj-lt"/>
                <a:ea typeface="宋体" panose="02010600030101010101" pitchFamily="2" charset="-122"/>
                <a:cs typeface="+mj-cs"/>
              </a:rPr>
              <a:t>variable</a:t>
            </a:r>
            <a:r>
              <a:rPr lang="en-US" altLang="zh-CN" kern="1200" dirty="0">
                <a:latin typeface="+mj-lt"/>
                <a:ea typeface="宋体" panose="02010600030101010101" pitchFamily="2" charset="-122"/>
                <a:cs typeface="+mj-cs"/>
              </a:rPr>
              <a:t>)</a:t>
            </a:r>
            <a:endParaRPr lang="en-US" altLang="en-US" kern="12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2531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变量用于表示在程序中可能被改变（可能发生变化）的值。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变量的声明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800" i="1" kern="1200" dirty="0">
                <a:latin typeface="+mn-lt"/>
                <a:ea typeface="宋体" panose="02010600030101010101" pitchFamily="2" charset="-122"/>
                <a:cs typeface="+mn-cs"/>
              </a:rPr>
              <a:t>declaration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格式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datatype variableName;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	     </a:t>
            </a:r>
            <a:r>
              <a:rPr lang="zh-CN" altLang="en-US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数据类型 变量名</a:t>
            </a:r>
            <a:r>
              <a:rPr lang="en-US" altLang="zh-CN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变量的赋值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800" i="1" kern="1200" dirty="0">
                <a:latin typeface="+mn-lt"/>
                <a:ea typeface="宋体" panose="02010600030101010101" pitchFamily="2" charset="-122"/>
                <a:cs typeface="+mn-cs"/>
              </a:rPr>
              <a:t>assignment</a:t>
            </a:r>
            <a:r>
              <a:rPr lang="en-US" altLang="zh-CN" sz="28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： </a:t>
            </a:r>
            <a:endParaRPr lang="en-US" altLang="zh-CN" sz="28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2" eaLnBrk="1" hangingPunct="1">
              <a:spcBef>
                <a:spcPct val="50000"/>
              </a:spcBef>
              <a:buSzPct val="65000"/>
              <a:buFont typeface="Wingdings" panose="05000000000000000000" pitchFamily="2" charset="2"/>
              <a:buNone/>
            </a:pPr>
            <a:r>
              <a:rPr lang="zh-CN" altLang="en-US" sz="28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符号</a:t>
            </a: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kern="1200" dirty="0">
                <a:latin typeface="+mn-lt"/>
                <a:ea typeface="宋体" panose="02010600030101010101" pitchFamily="2" charset="-122"/>
                <a:cs typeface="+mn-cs"/>
              </a:rPr>
              <a:t>变量的初始化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2533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命名常量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constant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3555" name="内容占位符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zh-CN" altLang="en-US" sz="3200" kern="1200" dirty="0">
                <a:latin typeface="+mn-lt"/>
                <a:ea typeface="宋体" panose="02010600030101010101" pitchFamily="2" charset="-122"/>
                <a:cs typeface="+mn-cs"/>
              </a:rPr>
              <a:t>常量是一个代表不变值的标识符。</a:t>
            </a:r>
            <a:endParaRPr lang="en-US" altLang="zh-CN" sz="32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endParaRPr lang="en-US" altLang="zh-CN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格式：</a:t>
            </a:r>
            <a:endParaRPr lang="en-US" altLang="zh-CN" kern="12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final </a:t>
            </a:r>
            <a:r>
              <a:rPr lang="en-US" altLang="zh-CN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datatype CONSTANTNAME</a:t>
            </a:r>
            <a:r>
              <a:rPr lang="zh-CN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 value;</a:t>
            </a:r>
          </a:p>
          <a:p>
            <a:pPr marL="0"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 </a:t>
            </a:r>
            <a:r>
              <a:rPr lang="en-US" altLang="zh-CN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final</a:t>
            </a:r>
            <a:r>
              <a:rPr lang="en-US" altLang="zh-CN" kern="12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数据类型 常量名 </a:t>
            </a:r>
            <a:r>
              <a:rPr lang="en-US" altLang="zh-CN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= </a:t>
            </a:r>
            <a:r>
              <a:rPr lang="zh-CN" altLang="en-US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常量的值；</a:t>
            </a:r>
            <a:endParaRPr lang="en-US" altLang="zh-CN" kern="12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lvl="1" eaLnBrk="1" hangingPunct="1">
              <a:spcBef>
                <a:spcPct val="50000"/>
              </a:spcBef>
            </a:pPr>
            <a:endParaRPr lang="en-US" altLang="zh-CN" kern="12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final double PI = 3.1415926;</a:t>
            </a:r>
            <a:r>
              <a:rPr lang="en-US" altLang="zh-CN" sz="2000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Slide Number Placeholder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3557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QUT_JAVA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CQUT_JAVA</Template>
  <TotalTime>0</TotalTime>
  <Words>1330</Words>
  <Application>Microsoft Office PowerPoint</Application>
  <PresentationFormat>全屏显示(4:3)</PresentationFormat>
  <Paragraphs>174</Paragraphs>
  <Slides>21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Monotype Sorts</vt:lpstr>
      <vt:lpstr>OPTICopperplate Heavy</vt:lpstr>
      <vt:lpstr>黑体</vt:lpstr>
      <vt:lpstr>华文楷体</vt:lpstr>
      <vt:lpstr>宋体</vt:lpstr>
      <vt:lpstr>Arial</vt:lpstr>
      <vt:lpstr>Consolas</vt:lpstr>
      <vt:lpstr>Courier New</vt:lpstr>
      <vt:lpstr>Times New Roman</vt:lpstr>
      <vt:lpstr>Wingdings</vt:lpstr>
      <vt:lpstr>CQUT_JAVA</vt:lpstr>
      <vt:lpstr>Microsoft Word Picture</vt:lpstr>
      <vt:lpstr>第2章 基本程序设计</vt:lpstr>
      <vt:lpstr>目标</vt:lpstr>
      <vt:lpstr>简单Java程序的编写</vt:lpstr>
      <vt:lpstr>Java的工具包</vt:lpstr>
      <vt:lpstr>从控制台(Console)读取数据</vt:lpstr>
      <vt:lpstr>从控制台(Console)读取数据</vt:lpstr>
      <vt:lpstr>标识符(identifier)</vt:lpstr>
      <vt:lpstr>变量(variable)</vt:lpstr>
      <vt:lpstr>命名常量(constant)</vt:lpstr>
      <vt:lpstr>命名习惯</vt:lpstr>
      <vt:lpstr>基本数据类型</vt:lpstr>
      <vt:lpstr>数值类型</vt:lpstr>
      <vt:lpstr>数值操作符</vt:lpstr>
      <vt:lpstr>数值型直接量(literal)</vt:lpstr>
      <vt:lpstr>增强赋值操作符</vt:lpstr>
      <vt:lpstr>自增、自减操作符</vt:lpstr>
      <vt:lpstr>自增、自减操作符</vt:lpstr>
      <vt:lpstr>数值类型的转换</vt:lpstr>
      <vt:lpstr>常见错误和陷阱</vt:lpstr>
      <vt:lpstr>常见错误和陷阱</vt:lpstr>
      <vt:lpstr>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W. Lucas Chen</cp:lastModifiedBy>
  <cp:revision>542</cp:revision>
  <dcterms:created xsi:type="dcterms:W3CDTF">1995-06-10T17:31:50Z</dcterms:created>
  <dcterms:modified xsi:type="dcterms:W3CDTF">2025-06-07T14:55:24Z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0CB7A79946184282B5D4512E7925F904_13</vt:lpwstr>
  </property>
  <property fmtid="{D5CDD505-2E9C-101B-9397-08002B2CF9AE}" pid="3" name="KSOProductBuildVer">
    <vt:lpwstr>2052-12.1.0.20305</vt:lpwstr>
  </property>
</Properties>
</file>