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109"/>
  </p:notesMasterIdLst>
  <p:handoutMasterIdLst>
    <p:handoutMasterId r:id="rId110"/>
  </p:handoutMasterIdLst>
  <p:sldIdLst>
    <p:sldId id="257" r:id="rId3"/>
    <p:sldId id="651" r:id="rId4"/>
    <p:sldId id="478" r:id="rId5"/>
    <p:sldId id="260" r:id="rId6"/>
    <p:sldId id="262" r:id="rId7"/>
    <p:sldId id="682" r:id="rId8"/>
    <p:sldId id="263" r:id="rId9"/>
    <p:sldId id="264" r:id="rId10"/>
    <p:sldId id="532" r:id="rId11"/>
    <p:sldId id="534" r:id="rId12"/>
    <p:sldId id="518" r:id="rId13"/>
    <p:sldId id="508" r:id="rId14"/>
    <p:sldId id="553" r:id="rId15"/>
    <p:sldId id="568" r:id="rId16"/>
    <p:sldId id="569" r:id="rId17"/>
    <p:sldId id="554" r:id="rId18"/>
    <p:sldId id="570" r:id="rId19"/>
    <p:sldId id="572" r:id="rId20"/>
    <p:sldId id="571" r:id="rId21"/>
    <p:sldId id="573" r:id="rId22"/>
    <p:sldId id="580" r:id="rId23"/>
    <p:sldId id="574" r:id="rId24"/>
    <p:sldId id="575" r:id="rId25"/>
    <p:sldId id="581" r:id="rId26"/>
    <p:sldId id="576" r:id="rId27"/>
    <p:sldId id="577" r:id="rId28"/>
    <p:sldId id="578" r:id="rId29"/>
    <p:sldId id="579" r:id="rId30"/>
    <p:sldId id="552" r:id="rId31"/>
    <p:sldId id="658" r:id="rId32"/>
    <p:sldId id="659" r:id="rId33"/>
    <p:sldId id="660" r:id="rId34"/>
    <p:sldId id="661" r:id="rId35"/>
    <p:sldId id="662" r:id="rId36"/>
    <p:sldId id="663" r:id="rId37"/>
    <p:sldId id="664" r:id="rId38"/>
    <p:sldId id="538" r:id="rId39"/>
    <p:sldId id="674" r:id="rId40"/>
    <p:sldId id="648" r:id="rId41"/>
    <p:sldId id="650" r:id="rId42"/>
    <p:sldId id="672" r:id="rId43"/>
    <p:sldId id="649" r:id="rId44"/>
    <p:sldId id="683" r:id="rId45"/>
    <p:sldId id="500" r:id="rId46"/>
    <p:sldId id="267" r:id="rId47"/>
    <p:sldId id="680" r:id="rId48"/>
    <p:sldId id="487" r:id="rId49"/>
    <p:sldId id="547" r:id="rId50"/>
    <p:sldId id="539" r:id="rId51"/>
    <p:sldId id="495" r:id="rId52"/>
    <p:sldId id="524" r:id="rId53"/>
    <p:sldId id="614" r:id="rId54"/>
    <p:sldId id="529" r:id="rId55"/>
    <p:sldId id="523" r:id="rId56"/>
    <p:sldId id="497" r:id="rId57"/>
    <p:sldId id="506" r:id="rId58"/>
    <p:sldId id="559" r:id="rId59"/>
    <p:sldId id="560" r:id="rId60"/>
    <p:sldId id="582" r:id="rId61"/>
    <p:sldId id="561" r:id="rId62"/>
    <p:sldId id="583" r:id="rId63"/>
    <p:sldId id="584" r:id="rId64"/>
    <p:sldId id="562" r:id="rId65"/>
    <p:sldId id="585" r:id="rId66"/>
    <p:sldId id="586" r:id="rId67"/>
    <p:sldId id="563" r:id="rId68"/>
    <p:sldId id="587" r:id="rId69"/>
    <p:sldId id="588" r:id="rId70"/>
    <p:sldId id="564" r:id="rId71"/>
    <p:sldId id="589" r:id="rId72"/>
    <p:sldId id="590" r:id="rId73"/>
    <p:sldId id="565" r:id="rId74"/>
    <p:sldId id="591" r:id="rId75"/>
    <p:sldId id="592" r:id="rId76"/>
    <p:sldId id="566" r:id="rId77"/>
    <p:sldId id="593" r:id="rId78"/>
    <p:sldId id="594" r:id="rId79"/>
    <p:sldId id="567" r:id="rId80"/>
    <p:sldId id="540" r:id="rId81"/>
    <p:sldId id="520" r:id="rId82"/>
    <p:sldId id="503" r:id="rId83"/>
    <p:sldId id="599" r:id="rId84"/>
    <p:sldId id="667" r:id="rId85"/>
    <p:sldId id="499" r:id="rId86"/>
    <p:sldId id="521" r:id="rId87"/>
    <p:sldId id="504" r:id="rId88"/>
    <p:sldId id="600" r:id="rId89"/>
    <p:sldId id="668" r:id="rId90"/>
    <p:sldId id="519" r:id="rId91"/>
    <p:sldId id="598" r:id="rId92"/>
    <p:sldId id="528" r:id="rId93"/>
    <p:sldId id="505" r:id="rId94"/>
    <p:sldId id="602" r:id="rId95"/>
    <p:sldId id="653" r:id="rId96"/>
    <p:sldId id="665" r:id="rId97"/>
    <p:sldId id="654" r:id="rId98"/>
    <p:sldId id="655" r:id="rId99"/>
    <p:sldId id="656" r:id="rId100"/>
    <p:sldId id="657" r:id="rId101"/>
    <p:sldId id="536" r:id="rId102"/>
    <p:sldId id="535" r:id="rId103"/>
    <p:sldId id="676" r:id="rId104"/>
    <p:sldId id="677" r:id="rId105"/>
    <p:sldId id="678" r:id="rId106"/>
    <p:sldId id="679" r:id="rId107"/>
    <p:sldId id="681" r:id="rId10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59"/>
    <p:restoredTop sz="95361"/>
  </p:normalViewPr>
  <p:slideViewPr>
    <p:cSldViewPr showGuides="1">
      <p:cViewPr varScale="1">
        <p:scale>
          <a:sx n="70" d="100"/>
          <a:sy n="70" d="100"/>
        </p:scale>
        <p:origin x="1059" y="33"/>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lstStyle>
            <a:lvl1pPr>
              <a:defRPr sz="10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lstStyle>
            <a:lvl1pPr algn="r">
              <a:defRPr sz="1000" i="1"/>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1860" name="Rectangle 4"/>
          <p:cNvSpPr>
            <a:spLocks noGrp="1" noRot="1" noChangeAspect="1" noTextEdit="1"/>
          </p:cNvSpPr>
          <p:nvPr>
            <p:ph type="sldImg" idx="2"/>
          </p:nvPr>
        </p:nvSpPr>
        <p:spPr>
          <a:xfrm>
            <a:off x="1149350" y="692150"/>
            <a:ext cx="4559300" cy="3416300"/>
          </a:xfrm>
          <a:prstGeom prst="rect">
            <a:avLst/>
          </a:prstGeom>
          <a:noFill/>
          <a:ln w="12700" cap="flat" cmpd="sng">
            <a:solidFill>
              <a:schemeClr val="tx1"/>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lstStyle>
            <a:lvl1pPr>
              <a:defRPr sz="10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lstStyle/>
          <a:p>
            <a:pPr lvl="0" algn="r">
              <a:buNone/>
            </a:pPr>
            <a:fld id="{9A0DB2DC-4C9A-4742-B13C-FB6460FD3503}" type="slidenum">
              <a:rPr lang="zh-CN" altLang="en-US" sz="1000" i="1" dirty="0">
                <a:ea typeface="宋体" panose="02010600030101010101" pitchFamily="2" charset="-122"/>
              </a:rPr>
              <a:t>‹#›</a:t>
            </a:fld>
            <a:endParaRPr lang="zh-CN" altLang="en-US" sz="1000" i="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lstStyle/>
          <a:p>
            <a:pPr lvl="0" algn="r"/>
            <a:fld id="{9A0DB2DC-4C9A-4742-B13C-FB6460FD3503}" type="slidenum">
              <a:rPr lang="en-US" altLang="en-US" sz="1000" i="1" dirty="0"/>
              <a:t>4</a:t>
            </a:fld>
            <a:endParaRPr lang="en-US" altLang="en-US" sz="1000" i="1" dirty="0"/>
          </a:p>
        </p:txBody>
      </p:sp>
      <p:sp>
        <p:nvSpPr>
          <p:cNvPr id="122883" name="Rectangle 2"/>
          <p:cNvSpPr>
            <a:spLocks noGrp="1" noRot="1" noChangeAspect="1" noTextEdit="1"/>
          </p:cNvSpPr>
          <p:nvPr>
            <p:ph type="sldImg"/>
          </p:nvPr>
        </p:nvSpPr>
        <p:spPr>
          <a:xfrm>
            <a:off x="1150938" y="692150"/>
            <a:ext cx="4556125" cy="3416300"/>
          </a:xfrm>
        </p:spPr>
      </p:sp>
      <p:sp>
        <p:nvSpPr>
          <p:cNvPr id="122884" name="Rectangle 3"/>
          <p:cNvSpPr>
            <a:spLocks noGrp="1"/>
          </p:cNvSpPr>
          <p:nvPr>
            <p:ph type="body" idx="1"/>
          </p:nvPr>
        </p:nvSpPr>
        <p:spPr/>
        <p:txBody>
          <a:bodyPr wrap="square" lIns="92075" tIns="46038" rIns="92075" bIns="46038" anchor="t"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lstStyle/>
          <a:p>
            <a:pPr lvl="0" algn="r"/>
            <a:fld id="{9A0DB2DC-4C9A-4742-B13C-FB6460FD3503}" type="slidenum">
              <a:rPr lang="en-US" altLang="en-US" sz="1000" i="1" dirty="0"/>
              <a:t>104</a:t>
            </a:fld>
            <a:endParaRPr lang="en-US" altLang="en-US" sz="1000" i="1" dirty="0"/>
          </a:p>
        </p:txBody>
      </p:sp>
      <p:sp>
        <p:nvSpPr>
          <p:cNvPr id="123907" name="Rectangle 2"/>
          <p:cNvSpPr>
            <a:spLocks noGrp="1" noRot="1" noChangeAspect="1" noTextEdit="1"/>
          </p:cNvSpPr>
          <p:nvPr>
            <p:ph type="sldImg"/>
          </p:nvPr>
        </p:nvSpPr>
        <p:spPr>
          <a:xfrm>
            <a:off x="1150938" y="692150"/>
            <a:ext cx="4556125" cy="3416300"/>
          </a:xfrm>
        </p:spPr>
      </p:sp>
      <p:sp>
        <p:nvSpPr>
          <p:cNvPr id="123908" name="Rectangle 3"/>
          <p:cNvSpPr>
            <a:spLocks noGrp="1"/>
          </p:cNvSpPr>
          <p:nvPr>
            <p:ph type="body" idx="1"/>
          </p:nvPr>
        </p:nvSpPr>
        <p:spPr/>
        <p:txBody>
          <a:bodyPr wrap="square" lIns="92075" tIns="46038" rIns="92075" bIns="46038" anchor="t" anchorCtr="0"/>
          <a:lstStyle/>
          <a:p>
            <a:pPr lvl="0"/>
            <a:r>
              <a:rPr lang="en-US" altLang="en-US" dirty="0"/>
              <a:t>Example 12.4</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3556" name="组合 5"/>
          <p:cNvGrpSpPr/>
          <p:nvPr/>
        </p:nvGrpSpPr>
        <p:grpSpPr>
          <a:xfrm>
            <a:off x="7810500" y="152400"/>
            <a:ext cx="1219200" cy="647700"/>
            <a:chOff x="5600700" y="1943100"/>
            <a:chExt cx="1219200" cy="647700"/>
          </a:xfrm>
        </p:grpSpPr>
        <p:pic>
          <p:nvPicPr>
            <p:cNvPr id="23561"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3562"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3104" name="Rectangle 32"/>
          <p:cNvSpPr>
            <a:spLocks noGrp="1" noChangeArrowheads="1"/>
          </p:cNvSpPr>
          <p:nvPr>
            <p:ph type="ctrTitle" sz="quarter"/>
          </p:nvPr>
        </p:nvSpPr>
        <p:spPr>
          <a:xfrm>
            <a:off x="685800" y="1447800"/>
            <a:ext cx="7772400" cy="1143000"/>
          </a:xfrm>
        </p:spPr>
        <p:txBody>
          <a:bodyPr anchorCtr="1"/>
          <a:lstStyle>
            <a:lvl1pPr algn="ctr">
              <a:defRPr sz="4400" b="1"/>
            </a:lvl1pPr>
          </a:lstStyle>
          <a:p>
            <a:pPr lvl="0"/>
            <a:r>
              <a:rPr lang="zh-CN" altLang="en-US" noProof="0"/>
              <a:t>单击此处编辑母版标题样式</a:t>
            </a:r>
            <a:endParaRPr lang="en-US" noProof="0" dirty="0"/>
          </a:p>
        </p:txBody>
      </p:sp>
      <p:sp>
        <p:nvSpPr>
          <p:cNvPr id="3105" name="Rectangle 33"/>
          <p:cNvSpPr>
            <a:spLocks noGrp="1" noChangeArrowheads="1"/>
          </p:cNvSpPr>
          <p:nvPr>
            <p:ph type="subTitle" sz="quarter" idx="1"/>
          </p:nvPr>
        </p:nvSpPr>
        <p:spPr>
          <a:xfrm>
            <a:off x="1409700" y="2781300"/>
            <a:ext cx="6400800" cy="2514600"/>
          </a:xfrm>
        </p:spPr>
        <p:txBody>
          <a:bodyPr anchor="ctr"/>
          <a:lstStyle>
            <a:lvl1pPr marL="0" indent="0" algn="ctr">
              <a:buFont typeface="Monotype Sorts" pitchFamily="2" charset="2"/>
              <a:buNone/>
              <a:defRPr/>
            </a:lvl1pPr>
          </a:lstStyle>
          <a:p>
            <a:pPr lvl="0"/>
            <a:r>
              <a:rPr lang="zh-CN" altLang="en-US" noProof="0"/>
              <a:t>单击此处编辑母版副标题样式</a:t>
            </a:r>
            <a:endParaRPr lang="en-US" noProof="0" dirty="0"/>
          </a:p>
        </p:txBody>
      </p:sp>
      <p:sp>
        <p:nvSpPr>
          <p:cNvPr id="11" name="Rectangle 34"/>
          <p:cNvSpPr>
            <a:spLocks noGrp="1" noChangeArrowheads="1"/>
          </p:cNvSpPr>
          <p:nvPr>
            <p:ph type="dt" sz="quarter"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6"/>
          <p:cNvSpPr>
            <a:spLocks noGrp="1" noChangeArrowheads="1"/>
          </p:cNvSpPr>
          <p:nvPr>
            <p:ph type="sldNum" sz="quarter" idx="4"/>
          </p:nvPr>
        </p:nvSpPr>
        <p:spPr bwMode="auto">
          <a:xfrm>
            <a:off x="6553200" y="6400800"/>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grpSp>
        <p:nvGrpSpPr>
          <p:cNvPr id="32772" name="组合 7"/>
          <p:cNvGrpSpPr/>
          <p:nvPr/>
        </p:nvGrpSpPr>
        <p:grpSpPr>
          <a:xfrm>
            <a:off x="7810500" y="152400"/>
            <a:ext cx="1219200" cy="647700"/>
            <a:chOff x="5600700" y="1943100"/>
            <a:chExt cx="1219200" cy="647700"/>
          </a:xfrm>
        </p:grpSpPr>
        <p:pic>
          <p:nvPicPr>
            <p:cNvPr id="32777"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32778"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1009650"/>
            <a:ext cx="7772400" cy="1466850"/>
          </a:xfrm>
        </p:spPr>
        <p:txBody>
          <a:bodyPr/>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590800"/>
            <a:ext cx="7772400" cy="318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grpSp>
        <p:nvGrpSpPr>
          <p:cNvPr id="33796" name="组合 7"/>
          <p:cNvGrpSpPr/>
          <p:nvPr/>
        </p:nvGrpSpPr>
        <p:grpSpPr>
          <a:xfrm>
            <a:off x="7810500" y="152400"/>
            <a:ext cx="1219200" cy="647700"/>
            <a:chOff x="5600700" y="1943100"/>
            <a:chExt cx="1219200" cy="647700"/>
          </a:xfrm>
        </p:grpSpPr>
        <p:pic>
          <p:nvPicPr>
            <p:cNvPr id="33801"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33802"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Vertical Title 1"/>
          <p:cNvSpPr>
            <a:spLocks noGrp="1"/>
          </p:cNvSpPr>
          <p:nvPr>
            <p:ph type="title" orient="vert"/>
          </p:nvPr>
        </p:nvSpPr>
        <p:spPr>
          <a:xfrm>
            <a:off x="6515100" y="1104900"/>
            <a:ext cx="1943100" cy="4667250"/>
          </a:xfrm>
        </p:spPr>
        <p:txBody>
          <a:bodyPr vert="eaVert"/>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1104900"/>
            <a:ext cx="5676900" cy="4667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24580" name="图片 7" descr="YYYYY.jpg"/>
          <p:cNvPicPr>
            <a:picLocks noChangeAspect="1"/>
          </p:cNvPicPr>
          <p:nvPr/>
        </p:nvPicPr>
        <p:blipFill>
          <a:blip r:embed="rId2"/>
          <a:stretch>
            <a:fillRect/>
          </a:stretch>
        </p:blipFill>
        <p:spPr>
          <a:xfrm>
            <a:off x="0" y="6429375"/>
            <a:ext cx="9144000" cy="428625"/>
          </a:xfrm>
          <a:prstGeom prst="rect">
            <a:avLst/>
          </a:prstGeom>
          <a:noFill/>
          <a:ln w="9525">
            <a:noFill/>
          </a:ln>
        </p:spPr>
      </p:pic>
      <p:grpSp>
        <p:nvGrpSpPr>
          <p:cNvPr id="24581" name="组合 9"/>
          <p:cNvGrpSpPr/>
          <p:nvPr/>
        </p:nvGrpSpPr>
        <p:grpSpPr>
          <a:xfrm>
            <a:off x="7810500" y="152400"/>
            <a:ext cx="1219200" cy="647700"/>
            <a:chOff x="5600700" y="1943100"/>
            <a:chExt cx="1219200" cy="647700"/>
          </a:xfrm>
        </p:grpSpPr>
        <p:pic>
          <p:nvPicPr>
            <p:cNvPr id="24586" name="图片 10" descr="java 320×320.jpg"/>
            <p:cNvPicPr>
              <a:picLocks noChangeAspect="1"/>
            </p:cNvPicPr>
            <p:nvPr userDrawn="1"/>
          </p:nvPicPr>
          <p:blipFill>
            <a:blip r:embed="rId3"/>
            <a:stretch>
              <a:fillRect/>
            </a:stretch>
          </p:blipFill>
          <p:spPr>
            <a:xfrm>
              <a:off x="6172200" y="1943100"/>
              <a:ext cx="647700" cy="647700"/>
            </a:xfrm>
            <a:prstGeom prst="rect">
              <a:avLst/>
            </a:prstGeom>
            <a:noFill/>
            <a:ln w="9525">
              <a:noFill/>
            </a:ln>
          </p:spPr>
        </p:pic>
        <p:pic>
          <p:nvPicPr>
            <p:cNvPr id="24587" name="图片 11" descr="CQUT_logo  320×320.jpg"/>
            <p:cNvPicPr>
              <a:picLocks noChangeAspect="1"/>
            </p:cNvPicPr>
            <p:nvPr userDrawn="1"/>
          </p:nvPicPr>
          <p:blipFill>
            <a:blip r:embed="rId4"/>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25400"/>
            <a:ext cx="7772400" cy="1079500"/>
          </a:xfrm>
        </p:spPr>
        <p:txBody>
          <a:bodyPr/>
          <a:lstStyle>
            <a:lvl1pPr>
              <a:defRPr sz="4000" b="1">
                <a:latin typeface="Courier New" panose="02070309020205020404" pitchFamily="49" charset="0"/>
                <a:cs typeface="Courier New" panose="02070309020205020404" pitchFamily="49" charset="0"/>
              </a:defRPr>
            </a:lvl1pPr>
          </a:lstStyle>
          <a:p>
            <a:r>
              <a:rPr lang="zh-CN" altLang="en-US" noProof="0"/>
              <a:t>单击此处编辑母版标题样式</a:t>
            </a:r>
            <a:endParaRPr lang="en-US" dirty="0"/>
          </a:p>
        </p:txBody>
      </p:sp>
      <p:sp>
        <p:nvSpPr>
          <p:cNvPr id="3" name="Content Placeholder 2"/>
          <p:cNvSpPr>
            <a:spLocks noGrp="1"/>
          </p:cNvSpPr>
          <p:nvPr>
            <p:ph idx="1"/>
          </p:nvPr>
        </p:nvSpPr>
        <p:spPr>
          <a:xfrm>
            <a:off x="685800" y="1143000"/>
            <a:ext cx="7772400" cy="5219700"/>
          </a:xfrm>
        </p:spPr>
        <p:txBody>
          <a:bodyPr/>
          <a:lstStyle>
            <a:lvl1pPr algn="just">
              <a:defRPr sz="2800"/>
            </a:lvl1pPr>
            <a:lvl2pPr algn="just">
              <a:defRPr sz="2400"/>
            </a:lvl2pPr>
            <a:lvl3pPr algn="just">
              <a:defRPr sz="2000"/>
            </a:lvl3pPr>
            <a:lvl4pPr algn="just">
              <a:defRPr sz="1800"/>
            </a:lvl4pPr>
            <a:lvl5pPr algn="just">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12"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25604" name="组合 5"/>
          <p:cNvGrpSpPr/>
          <p:nvPr/>
        </p:nvGrpSpPr>
        <p:grpSpPr>
          <a:xfrm>
            <a:off x="7810500" y="152400"/>
            <a:ext cx="1219200" cy="647700"/>
            <a:chOff x="5600700" y="1943100"/>
            <a:chExt cx="1219200" cy="647700"/>
          </a:xfrm>
        </p:grpSpPr>
        <p:pic>
          <p:nvPicPr>
            <p:cNvPr id="2560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561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23888" y="1257300"/>
            <a:ext cx="7886700" cy="1714500"/>
          </a:xfrm>
        </p:spPr>
        <p:txBody>
          <a:bodyPr anchorCtr="1"/>
          <a:lstStyle>
            <a:lvl1pPr>
              <a:defRPr sz="44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009900"/>
            <a:ext cx="7886700" cy="3079751"/>
          </a:xfrm>
        </p:spPr>
        <p:txBody>
          <a:bodyPr/>
          <a:lstStyle>
            <a:lvl1pPr marL="0" indent="0" algn="ctr">
              <a:buNone/>
              <a:defRPr sz="3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bg>
      <p:bgPr>
        <a:solidFill>
          <a:schemeClr val="bg1"/>
        </a:solidFill>
        <a:effectLst/>
      </p:bgPr>
    </p:bg>
    <p:spTree>
      <p:nvGrpSpPr>
        <p:cNvPr id="1" name=""/>
        <p:cNvGrpSpPr/>
        <p:nvPr/>
      </p:nvGrpSpPr>
      <p:grpSpPr>
        <a:xfrm>
          <a:off x="0" y="0"/>
          <a:ext cx="0" cy="0"/>
          <a:chOff x="0" y="0"/>
          <a:chExt cx="0" cy="0"/>
        </a:xfrm>
      </p:grpSpPr>
      <p:grpSp>
        <p:nvGrpSpPr>
          <p:cNvPr id="26628" name="组合 5"/>
          <p:cNvGrpSpPr/>
          <p:nvPr/>
        </p:nvGrpSpPr>
        <p:grpSpPr>
          <a:xfrm>
            <a:off x="7810500" y="152400"/>
            <a:ext cx="1219200" cy="647700"/>
            <a:chOff x="5600700" y="1943100"/>
            <a:chExt cx="1219200" cy="647700"/>
          </a:xfrm>
        </p:grpSpPr>
        <p:pic>
          <p:nvPicPr>
            <p:cNvPr id="26633"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6634"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1104900"/>
          </a:xfrm>
        </p:spPr>
        <p:txBody>
          <a:bodyPr/>
          <a:lstStyle>
            <a:lvl1pPr>
              <a:defRPr sz="4000"/>
            </a:lvl1pPr>
          </a:lstStyle>
          <a:p>
            <a:r>
              <a:rPr lang="zh-CN" altLang="en-US"/>
              <a:t>单击此处编辑母版标题样式</a:t>
            </a:r>
            <a:endParaRPr lang="en-US" dirty="0"/>
          </a:p>
        </p:txBody>
      </p:sp>
      <p:sp>
        <p:nvSpPr>
          <p:cNvPr id="3" name="Content Placeholder 2"/>
          <p:cNvSpPr>
            <a:spLocks noGrp="1"/>
          </p:cNvSpPr>
          <p:nvPr>
            <p:ph sz="half" idx="1"/>
          </p:nvPr>
        </p:nvSpPr>
        <p:spPr>
          <a:xfrm>
            <a:off x="685800" y="12192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0" name="Content Placeholder 2"/>
          <p:cNvSpPr>
            <a:spLocks noGrp="1"/>
          </p:cNvSpPr>
          <p:nvPr>
            <p:ph sz="half" idx="12"/>
          </p:nvPr>
        </p:nvSpPr>
        <p:spPr>
          <a:xfrm>
            <a:off x="4648200" y="12192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bg>
      <p:bgPr>
        <a:solidFill>
          <a:schemeClr val="bg1"/>
        </a:solidFill>
        <a:effectLst/>
      </p:bgPr>
    </p:bg>
    <p:spTree>
      <p:nvGrpSpPr>
        <p:cNvPr id="1" name=""/>
        <p:cNvGrpSpPr/>
        <p:nvPr/>
      </p:nvGrpSpPr>
      <p:grpSpPr>
        <a:xfrm>
          <a:off x="0" y="0"/>
          <a:ext cx="0" cy="0"/>
          <a:chOff x="0" y="0"/>
          <a:chExt cx="0" cy="0"/>
        </a:xfrm>
      </p:grpSpPr>
      <p:grpSp>
        <p:nvGrpSpPr>
          <p:cNvPr id="27652" name="组合 5"/>
          <p:cNvGrpSpPr/>
          <p:nvPr/>
        </p:nvGrpSpPr>
        <p:grpSpPr>
          <a:xfrm>
            <a:off x="7810500" y="152400"/>
            <a:ext cx="1219200" cy="647700"/>
            <a:chOff x="5600700" y="1943100"/>
            <a:chExt cx="1219200" cy="647700"/>
          </a:xfrm>
        </p:grpSpPr>
        <p:pic>
          <p:nvPicPr>
            <p:cNvPr id="27657"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7658"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38100"/>
            <a:ext cx="7886700" cy="930275"/>
          </a:xfrm>
        </p:spPr>
        <p:txBody>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30238" y="1028700"/>
            <a:ext cx="3868737"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29150" y="1028700"/>
            <a:ext cx="3887788"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2"/>
          <p:cNvSpPr>
            <a:spLocks noGrp="1"/>
          </p:cNvSpPr>
          <p:nvPr>
            <p:ph sz="half" idx="12"/>
          </p:nvPr>
        </p:nvSpPr>
        <p:spPr>
          <a:xfrm>
            <a:off x="4648200" y="18669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3" name="Content Placeholder 2"/>
          <p:cNvSpPr>
            <a:spLocks noGrp="1"/>
          </p:cNvSpPr>
          <p:nvPr>
            <p:ph sz="half" idx="13"/>
          </p:nvPr>
        </p:nvSpPr>
        <p:spPr>
          <a:xfrm>
            <a:off x="647700" y="18669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28676" name="组合 5"/>
          <p:cNvGrpSpPr/>
          <p:nvPr/>
        </p:nvGrpSpPr>
        <p:grpSpPr>
          <a:xfrm>
            <a:off x="7810500" y="152400"/>
            <a:ext cx="1219200" cy="647700"/>
            <a:chOff x="5600700" y="1943100"/>
            <a:chExt cx="1219200" cy="647700"/>
          </a:xfrm>
        </p:grpSpPr>
        <p:pic>
          <p:nvPicPr>
            <p:cNvPr id="28681"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8682"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895350"/>
          </a:xfrm>
        </p:spPr>
        <p:txBody>
          <a:bodyPr/>
          <a:lstStyle>
            <a:lvl1pPr>
              <a:defRPr sz="4000"/>
            </a:lvl1pPr>
          </a:lstStyle>
          <a:p>
            <a:r>
              <a:rPr lang="zh-CN" altLang="en-US"/>
              <a:t>单击此处编辑母版标题样式</a:t>
            </a:r>
            <a:endParaRPr 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grpSp>
        <p:nvGrpSpPr>
          <p:cNvPr id="29700" name="组合 5"/>
          <p:cNvGrpSpPr/>
          <p:nvPr/>
        </p:nvGrpSpPr>
        <p:grpSpPr>
          <a:xfrm>
            <a:off x="7810500" y="152400"/>
            <a:ext cx="1219200" cy="647700"/>
            <a:chOff x="5600700" y="1943100"/>
            <a:chExt cx="1219200" cy="647700"/>
          </a:xfrm>
        </p:grpSpPr>
        <p:pic>
          <p:nvPicPr>
            <p:cNvPr id="29705"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9706"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30724" name="组合 5"/>
          <p:cNvGrpSpPr/>
          <p:nvPr/>
        </p:nvGrpSpPr>
        <p:grpSpPr>
          <a:xfrm>
            <a:off x="7810500" y="152400"/>
            <a:ext cx="1219200" cy="647700"/>
            <a:chOff x="5600700" y="1943100"/>
            <a:chExt cx="1219200" cy="647700"/>
          </a:xfrm>
        </p:grpSpPr>
        <p:pic>
          <p:nvPicPr>
            <p:cNvPr id="3072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3073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952500"/>
            <a:ext cx="2949575" cy="11049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788" y="987425"/>
            <a:ext cx="4629150" cy="4873625"/>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31748" name="组合 5"/>
          <p:cNvGrpSpPr/>
          <p:nvPr/>
        </p:nvGrpSpPr>
        <p:grpSpPr>
          <a:xfrm>
            <a:off x="7810500" y="152400"/>
            <a:ext cx="1219200" cy="647700"/>
            <a:chOff x="5600700" y="1943100"/>
            <a:chExt cx="1219200" cy="647700"/>
          </a:xfrm>
        </p:grpSpPr>
        <p:pic>
          <p:nvPicPr>
            <p:cNvPr id="31753"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31754"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952500"/>
            <a:ext cx="2949575" cy="11049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0" name="图片 5" descr="YYYYY.jpg"/>
          <p:cNvPicPr>
            <a:picLocks noChangeAspect="1"/>
          </p:cNvPicPr>
          <p:nvPr/>
        </p:nvPicPr>
        <p:blipFill>
          <a:blip r:embed="rId13"/>
          <a:stretch>
            <a:fillRect/>
          </a:stretch>
        </p:blipFill>
        <p:spPr>
          <a:xfrm>
            <a:off x="0" y="6429375"/>
            <a:ext cx="9144000" cy="428625"/>
          </a:xfrm>
          <a:prstGeom prst="rect">
            <a:avLst/>
          </a:prstGeom>
          <a:noFill/>
          <a:ln w="9525">
            <a:noFill/>
          </a:ln>
        </p:spPr>
      </p:pic>
      <p:sp>
        <p:nvSpPr>
          <p:cNvPr id="22531" name="Rectangle 30"/>
          <p:cNvSpPr>
            <a:spLocks noGrp="1"/>
          </p:cNvSpPr>
          <p:nvPr>
            <p:ph type="title"/>
          </p:nvPr>
        </p:nvSpPr>
        <p:spPr>
          <a:xfrm>
            <a:off x="685800" y="1009650"/>
            <a:ext cx="7772400" cy="2457450"/>
          </a:xfrm>
          <a:prstGeom prst="rect">
            <a:avLst/>
          </a:prstGeom>
          <a:noFill/>
          <a:ln w="9525">
            <a:noFill/>
          </a:ln>
        </p:spPr>
        <p:txBody>
          <a:bodyPr lIns="92075" tIns="46038" rIns="92075" bIns="46038" anchor="ctr" anchorCtr="0"/>
          <a:lstStyle/>
          <a:p>
            <a:pPr lvl="0"/>
            <a:r>
              <a:rPr lang="zh-CN" altLang="en-US" dirty="0"/>
              <a:t>单击此处编辑母版标题样式</a:t>
            </a:r>
            <a:endParaRPr lang="en-US" altLang="en-US" dirty="0"/>
          </a:p>
        </p:txBody>
      </p:sp>
      <p:sp>
        <p:nvSpPr>
          <p:cNvPr id="22532" name="Rectangle 31"/>
          <p:cNvSpPr>
            <a:spLocks noGrp="1"/>
          </p:cNvSpPr>
          <p:nvPr>
            <p:ph type="body" idx="1"/>
          </p:nvPr>
        </p:nvSpPr>
        <p:spPr>
          <a:xfrm>
            <a:off x="685800" y="3581400"/>
            <a:ext cx="7772400" cy="2190750"/>
          </a:xfrm>
          <a:prstGeom prst="rect">
            <a:avLst/>
          </a:prstGeom>
          <a:noFill/>
          <a:ln w="9525">
            <a:noFill/>
          </a:ln>
        </p:spPr>
        <p:txBody>
          <a:bodyPr lIns="92075" tIns="46038" rIns="92075" bIns="46038"/>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lstStyle>
            <a:lvl1pPr eaLnBrk="0" hangingPunct="0">
              <a:defRPr sz="14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lstStyle>
            <a:lvl1pPr algn="r">
              <a:defRPr sz="1400">
                <a:ea typeface="宋体" panose="02010600030101010101" pitchFamily="2" charset="-122"/>
              </a:defRPr>
            </a:lvl1pPr>
          </a:lstStyle>
          <a:p>
            <a:pPr lvl="0">
              <a:buNone/>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pic>
        <p:nvPicPr>
          <p:cNvPr id="22535" name="图片 9" descr="PPT新页眉 949×95.jpg"/>
          <p:cNvPicPr>
            <a:picLocks noChangeAspect="1"/>
          </p:cNvPicPr>
          <p:nvPr userDrawn="1"/>
        </p:nvPicPr>
        <p:blipFill>
          <a:blip r:embed="rId14"/>
          <a:stretch>
            <a:fillRect/>
          </a:stretch>
        </p:blipFill>
        <p:spPr>
          <a:xfrm>
            <a:off x="0" y="0"/>
            <a:ext cx="9039225" cy="9048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800" b="1" kern="1200">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imes New Roman" panose="02020603050405020304" pitchFamily="18" charset="0"/>
        </a:defRPr>
      </a:lvl2pPr>
      <a:lvl3pPr algn="ctr" rtl="0" eaLnBrk="0" fontAlgn="base" hangingPunct="0">
        <a:spcBef>
          <a:spcPct val="0"/>
        </a:spcBef>
        <a:spcAft>
          <a:spcPct val="0"/>
        </a:spcAft>
        <a:defRPr sz="4800" b="1">
          <a:solidFill>
            <a:schemeClr val="tx2"/>
          </a:solidFill>
          <a:latin typeface="Times New Roman" panose="02020603050405020304" pitchFamily="18" charset="0"/>
        </a:defRPr>
      </a:lvl3pPr>
      <a:lvl4pPr algn="ctr" rtl="0" eaLnBrk="0" fontAlgn="base" hangingPunct="0">
        <a:spcBef>
          <a:spcPct val="0"/>
        </a:spcBef>
        <a:spcAft>
          <a:spcPct val="0"/>
        </a:spcAft>
        <a:defRPr sz="4800" b="1">
          <a:solidFill>
            <a:schemeClr val="tx2"/>
          </a:solidFill>
          <a:latin typeface="Times New Roman" panose="02020603050405020304" pitchFamily="18" charset="0"/>
        </a:defRPr>
      </a:lvl4pPr>
      <a:lvl5pPr algn="ctr" rtl="0" eaLnBrk="0" fontAlgn="base" hangingPunct="0">
        <a:spcBef>
          <a:spcPct val="0"/>
        </a:spcBef>
        <a:spcAft>
          <a:spcPct val="0"/>
        </a:spcAft>
        <a:defRPr sz="4800" b="1">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ml/Calculator1.bat" TargetMode="External"/><Relationship Id="rId2" Type="http://schemas.openxmlformats.org/officeDocument/2006/relationships/hyperlink" Target="html/Calculat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alculator.html" TargetMode="External"/></Relationships>
</file>

<file path=ppt/slides/_rels/slide106.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ml/AnalyzeNumbers.bat" TargetMode="External"/><Relationship Id="rId7" Type="http://schemas.openxmlformats.org/officeDocument/2006/relationships/hyperlink" Target="http://www.cs.armstrong.edu/liang/animation/web/Listing7_1.html" TargetMode="External"/><Relationship Id="rId2" Type="http://schemas.openxmlformats.org/officeDocument/2006/relationships/hyperlink" Target="html/AnalyzeNumbers.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AnalyzeNumbers.html" TargetMode="External"/><Relationship Id="rId5" Type="http://schemas.openxmlformats.org/officeDocument/2006/relationships/hyperlink" Target="html/AnalyzeNumber1.bat" TargetMode="External"/><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hyperlink" Target="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hyperlink" Target="http://www.cs.armstrong.edu/liang/animation/web/Listing7_2.html" TargetMode="External"/><Relationship Id="rId5" Type="http://schemas.openxmlformats.org/officeDocument/2006/relationships/hyperlink" Target="http://www.cs.armstrong.edu/liang/intro9e/html/DeckOfCards.html" TargetMode="External"/><Relationship Id="rId4" Type="http://schemas.openxmlformats.org/officeDocument/2006/relationships/hyperlink" Target="html/DeckOfCards.ba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ml/DeckOfCards.html" TargetMode="External"/><Relationship Id="rId7" Type="http://schemas.openxmlformats.org/officeDocument/2006/relationships/image" Target="../media/image19.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hyperlink" Target="http://www.cs.armstrong.edu/liang/intro9e/html/DeckOfCards.html" TargetMode="External"/><Relationship Id="rId5" Type="http://schemas.openxmlformats.org/officeDocument/2006/relationships/hyperlink" Target="html/GUIDemoPickFourCards.bat" TargetMode="External"/><Relationship Id="rId4" Type="http://schemas.openxmlformats.org/officeDocument/2006/relationships/hyperlink" Target="html/DeckOfCards.bat"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ml/Exercise22_15.bat"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54.xml.rels><?xml version="1.0" encoding="UTF-8" standalone="yes"?>
<Relationships xmlns="http://schemas.openxmlformats.org/package/2006/relationships"><Relationship Id="rId3" Type="http://schemas.openxmlformats.org/officeDocument/2006/relationships/hyperlink" Target="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tp://www.cs.armstrong.edu/liang/intro9e/html/TestPassArray.html" TargetMode="External"/><Relationship Id="rId4" Type="http://schemas.openxmlformats.org/officeDocument/2006/relationships/hyperlink" Target="html/TestPassArray.bat" TargetMode="Externa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5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ml/CountLettersIn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www.cs.armstrong.edu/liang/intro9e/html/CountLettersInArray.html" TargetMode="External"/><Relationship Id="rId4" Type="http://schemas.openxmlformats.org/officeDocument/2006/relationships/hyperlink" Target="html/CountLettersInArray.ba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8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9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sz="quarter"/>
          </p:nvPr>
        </p:nvSpPr>
        <p:spPr/>
        <p:txBody>
          <a:bodyPr vert="horz" wrap="square" lIns="92075" tIns="46038" rIns="92075" bIns="46038"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第</a:t>
            </a:r>
            <a:r>
              <a:rPr kumimoji="0" lang="en-US" altLang="zh-CN"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7</a:t>
            </a:r>
            <a:r>
              <a:rPr kumimoji="0" lang="zh-CN" altLang="en-US"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章 一维数组</a:t>
            </a:r>
          </a:p>
        </p:txBody>
      </p:sp>
      <p:sp>
        <p:nvSpPr>
          <p:cNvPr id="3482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a:t>
            </a:fld>
            <a:endParaRPr lang="en-US" altLang="en-US" sz="1400" dirty="0">
              <a:ea typeface="宋体" panose="02010600030101010101" pitchFamily="2" charset="-122"/>
            </a:endParaRPr>
          </a:p>
        </p:txBody>
      </p:sp>
      <p:sp>
        <p:nvSpPr>
          <p:cNvPr id="34821" name="Rectangle 12"/>
          <p:cNvSpPr/>
          <p:nvPr/>
        </p:nvSpPr>
        <p:spPr>
          <a:xfrm>
            <a:off x="2181225" y="20574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 name="副标题 2">
            <a:extLst>
              <a:ext uri="{FF2B5EF4-FFF2-40B4-BE49-F238E27FC236}">
                <a16:creationId xmlns:a16="http://schemas.microsoft.com/office/drawing/2014/main" id="{6392E85D-7C58-F950-ABC5-69621A1EA142}"/>
              </a:ext>
            </a:extLst>
          </p:cNvPr>
          <p:cNvSpPr>
            <a:spLocks noGrp="1"/>
          </p:cNvSpPr>
          <p:nvPr>
            <p:ph type="subTitle" sz="quarter" idx="1"/>
          </p:nvPr>
        </p:nvSpPr>
        <p:spPr/>
        <p:txBody>
          <a:bodyPr/>
          <a:lstStyle/>
          <a:p>
            <a:endParaRPr lang="LID4096"/>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下标变量的使用</a:t>
            </a:r>
          </a:p>
        </p:txBody>
      </p:sp>
      <p:sp>
        <p:nvSpPr>
          <p:cNvPr id="44035"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Courier New" panose="02070309020205020404" pitchFamily="49" charset="0"/>
                <a:ea typeface="宋体" panose="02010600030101010101" pitchFamily="2" charset="-122"/>
                <a:cs typeface="+mn-cs"/>
              </a:rPr>
              <a:t>下标变量的使用与正常变量的使用方法相同，如下面表达式是将</a:t>
            </a:r>
            <a:r>
              <a:rPr lang="en-US" altLang="en-US" kern="1200" dirty="0">
                <a:latin typeface="Courier New" panose="02070309020205020404" pitchFamily="49" charset="0"/>
                <a:ea typeface="宋体" panose="02010600030101010101" pitchFamily="2" charset="-122"/>
                <a:cs typeface="+mn-cs"/>
              </a:rPr>
              <a:t>myList[0]</a:t>
            </a:r>
            <a:r>
              <a:rPr lang="en-US" altLang="zh-CN" kern="1200" dirty="0">
                <a:latin typeface="Courier New" panose="02070309020205020404" pitchFamily="49" charset="0"/>
                <a:ea typeface="宋体" panose="02010600030101010101" pitchFamily="2" charset="-122"/>
                <a:cs typeface="+mn-cs"/>
              </a:rPr>
              <a:t>变量的</a:t>
            </a:r>
            <a:r>
              <a:rPr lang="zh-CN" altLang="en-US" kern="1200" dirty="0">
                <a:latin typeface="Courier New" panose="02070309020205020404" pitchFamily="49" charset="0"/>
                <a:ea typeface="宋体" panose="02010600030101010101" pitchFamily="2" charset="-122"/>
                <a:cs typeface="+mn-cs"/>
              </a:rPr>
              <a:t>值加上</a:t>
            </a:r>
            <a:r>
              <a:rPr lang="en-US" altLang="en-US" kern="1200" dirty="0">
                <a:latin typeface="Courier New" panose="02070309020205020404" pitchFamily="49" charset="0"/>
                <a:ea typeface="宋体" panose="02010600030101010101" pitchFamily="2" charset="-122"/>
                <a:cs typeface="+mn-cs"/>
              </a:rPr>
              <a:t>myList[1</a:t>
            </a:r>
            <a:r>
              <a:rPr lang="en-US" altLang="zh-CN" kern="1200" dirty="0">
                <a:latin typeface="Courier New" panose="02070309020205020404" pitchFamily="49" charset="0"/>
                <a:ea typeface="宋体" panose="02010600030101010101" pitchFamily="2" charset="-122"/>
                <a:cs typeface="+mn-cs"/>
              </a:rPr>
              <a:t>]</a:t>
            </a:r>
            <a:r>
              <a:rPr lang="zh-CN" altLang="en-US" kern="1200" dirty="0">
                <a:latin typeface="Courier New" panose="02070309020205020404" pitchFamily="49" charset="0"/>
                <a:ea typeface="宋体" panose="02010600030101010101" pitchFamily="2" charset="-122"/>
                <a:cs typeface="+mn-cs"/>
              </a:rPr>
              <a:t>变量的值，然后赋值给</a:t>
            </a:r>
            <a:r>
              <a:rPr lang="en-US" altLang="en-US" kern="1200" dirty="0">
                <a:latin typeface="Courier New" panose="02070309020205020404" pitchFamily="49" charset="0"/>
                <a:ea typeface="宋体" panose="02010600030101010101" pitchFamily="2" charset="-122"/>
                <a:cs typeface="+mn-cs"/>
              </a:rPr>
              <a:t>myList[2]</a:t>
            </a:r>
            <a:r>
              <a:rPr lang="en-US" altLang="zh-CN" kern="1200" dirty="0">
                <a:latin typeface="Courier New" panose="02070309020205020404" pitchFamily="49" charset="0"/>
                <a:ea typeface="宋体" panose="02010600030101010101" pitchFamily="2" charset="-122"/>
                <a:cs typeface="+mn-cs"/>
              </a:rPr>
              <a:t>变量</a:t>
            </a:r>
            <a:r>
              <a:rPr lang="zh-CN" altLang="en-US" kern="1200" dirty="0">
                <a:latin typeface="Courier New" panose="02070309020205020404" pitchFamily="49" charset="0"/>
                <a:ea typeface="宋体" panose="02010600030101010101" pitchFamily="2" charset="-122"/>
                <a:cs typeface="+mn-cs"/>
              </a:rPr>
              <a:t>。</a:t>
            </a:r>
            <a:endParaRPr lang="en-US" altLang="zh-CN" sz="3400"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en-US" altLang="zh-CN" sz="3400" kern="1200" dirty="0">
                <a:latin typeface="+mn-lt"/>
                <a:ea typeface="宋体" panose="02010600030101010101" pitchFamily="2" charset="-122"/>
                <a:cs typeface="+mn-cs"/>
              </a:rPr>
              <a:t>	</a:t>
            </a:r>
            <a:r>
              <a:rPr lang="zh-CN" altLang="en-US" sz="2400" kern="1200" dirty="0">
                <a:latin typeface="+mn-lt"/>
                <a:ea typeface="宋体" panose="02010600030101010101" pitchFamily="2" charset="-122"/>
                <a:cs typeface="+mn-cs"/>
              </a:rPr>
              <a:t>例如：</a:t>
            </a:r>
            <a:endParaRPr lang="en-US" altLang="zh-CN" sz="2400" kern="1200" dirty="0">
              <a:latin typeface="+mn-lt"/>
              <a:ea typeface="宋体" panose="02010600030101010101" pitchFamily="2" charset="-122"/>
              <a:cs typeface="+mn-cs"/>
            </a:endParaRPr>
          </a:p>
          <a:p>
            <a:pPr lvl="1" eaLnBrk="1" hangingPunct="1">
              <a:buFontTx/>
              <a:buNone/>
            </a:pPr>
            <a:r>
              <a:rPr lang="en-US" altLang="en-US" b="1" kern="1200" dirty="0">
                <a:latin typeface="Courier New" panose="02070309020205020404" pitchFamily="49" charset="0"/>
                <a:ea typeface="宋体" panose="02010600030101010101" pitchFamily="2" charset="-122"/>
                <a:cs typeface="+mn-cs"/>
              </a:rPr>
              <a:t>		myList[2] = myList[0] + myList[1];</a:t>
            </a:r>
          </a:p>
        </p:txBody>
      </p:sp>
      <p:sp>
        <p:nvSpPr>
          <p:cNvPr id="4403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a:t>
            </a:fld>
            <a:endParaRPr lang="en-US" altLang="en-US" sz="1400" dirty="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Wrap it in a Method</a:t>
            </a:r>
            <a:endParaRPr lang="en-US" altLang="en-US" kern="1200" dirty="0">
              <a:solidFill>
                <a:schemeClr val="tx1"/>
              </a:solidFill>
              <a:latin typeface="Book Antiqua" panose="02040602050305030304" pitchFamily="18" charset="0"/>
              <a:ea typeface="Courier New" panose="02070309020205020404" pitchFamily="49" charset="0"/>
              <a:cs typeface="+mj-cs"/>
              <a:hlinkClick r:id="rId2" action="ppaction://program"/>
            </a:endParaRPr>
          </a:p>
        </p:txBody>
      </p:sp>
      <p:sp>
        <p:nvSpPr>
          <p:cNvPr id="115715" name="内容占位符 8"/>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1571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100</a:t>
            </a:fld>
            <a:endParaRPr lang="en-US" altLang="en-US" sz="1400" dirty="0">
              <a:ea typeface="宋体" panose="02010600030101010101" pitchFamily="2" charset="-122"/>
            </a:endParaRPr>
          </a:p>
        </p:txBody>
      </p:sp>
      <p:sp>
        <p:nvSpPr>
          <p:cNvPr id="115717" name="Rectangle 3"/>
          <p:cNvSpPr/>
          <p:nvPr/>
        </p:nvSpPr>
        <p:spPr>
          <a:xfrm>
            <a:off x="304800" y="914400"/>
            <a:ext cx="8610600" cy="5715000"/>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buNone/>
            </a:pPr>
            <a:r>
              <a:rPr lang="zh-CN" altLang="en-US" sz="1600" b="1" dirty="0">
                <a:solidFill>
                  <a:srgbClr val="000000"/>
                </a:solidFill>
                <a:latin typeface="Courier New" panose="02070309020205020404" pitchFamily="49" charset="0"/>
                <a:ea typeface="宋体" panose="02010600030101010101" pitchFamily="2" charset="-122"/>
              </a:rPr>
              <a:t>  </a:t>
            </a:r>
            <a:r>
              <a:rPr lang="en-US" altLang="zh-CN" sz="1600" b="1" dirty="0">
                <a:solidFill>
                  <a:srgbClr val="000000"/>
                </a:solidFill>
                <a:latin typeface="Courier New" panose="02070309020205020404" pitchFamily="49" charset="0"/>
                <a:ea typeface="宋体" panose="02010600030101010101" pitchFamily="2" charset="-122"/>
              </a:rPr>
              <a:t>/** The method for sorting the numbers */</a:t>
            </a:r>
            <a:endParaRPr lang="en-US" altLang="zh-CN" sz="1600" b="1" dirty="0">
              <a:solidFill>
                <a:srgbClr val="000000"/>
              </a:solidFill>
              <a:latin typeface="Courier"/>
              <a:ea typeface="宋体" panose="02010600030101010101" pitchFamily="2" charset="-122"/>
            </a:endParaRPr>
          </a:p>
          <a:p>
            <a:pPr>
              <a:buNone/>
            </a:pPr>
            <a:r>
              <a:rPr lang="en-US" altLang="zh-CN" b="1" dirty="0">
                <a:solidFill>
                  <a:srgbClr val="000000"/>
                </a:solidFill>
                <a:latin typeface="Times New Roman" panose="02020603050405020304" pitchFamily="18" charset="0"/>
                <a:ea typeface="宋体" panose="02010600030101010101" pitchFamily="2" charset="-122"/>
              </a:rPr>
              <a:t>   </a:t>
            </a:r>
            <a:r>
              <a:rPr lang="en-US" altLang="zh-CN" sz="1600" b="1" dirty="0">
                <a:solidFill>
                  <a:srgbClr val="000000"/>
                </a:solidFill>
                <a:latin typeface="Courier New" panose="02070309020205020404" pitchFamily="49" charset="0"/>
                <a:ea typeface="宋体" panose="02010600030101010101" pitchFamily="2" charset="-122"/>
              </a:rPr>
              <a:t>public static void selectionSort(double[] list) {</a:t>
            </a:r>
          </a:p>
          <a:p>
            <a:pPr>
              <a:buNone/>
            </a:pPr>
            <a:r>
              <a:rPr lang="en-US" altLang="zh-CN" sz="1600" b="1" dirty="0">
                <a:solidFill>
                  <a:srgbClr val="000000"/>
                </a:solidFill>
                <a:latin typeface="Courier New" panose="02070309020205020404" pitchFamily="49" charset="0"/>
                <a:ea typeface="宋体" panose="02010600030101010101" pitchFamily="2" charset="-122"/>
              </a:rPr>
              <a:t>    for (int i = 0; i &lt; list.length; i++) {</a:t>
            </a:r>
          </a:p>
          <a:p>
            <a:pPr>
              <a:buNone/>
            </a:pPr>
            <a:r>
              <a:rPr lang="en-US" altLang="zh-CN" sz="1600" b="1" dirty="0">
                <a:solidFill>
                  <a:srgbClr val="000000"/>
                </a:solidFill>
                <a:latin typeface="Courier New" panose="02070309020205020404" pitchFamily="49" charset="0"/>
                <a:ea typeface="宋体" panose="02010600030101010101" pitchFamily="2" charset="-122"/>
              </a:rPr>
              <a:t>      // Find the minimum in the list[i..list.length-1]</a:t>
            </a:r>
          </a:p>
          <a:p>
            <a:pPr>
              <a:buNone/>
            </a:pPr>
            <a:r>
              <a:rPr lang="en-US" altLang="zh-CN" sz="1600" b="1" dirty="0">
                <a:solidFill>
                  <a:srgbClr val="000000"/>
                </a:solidFill>
                <a:latin typeface="Courier New" panose="02070309020205020404" pitchFamily="49" charset="0"/>
                <a:ea typeface="宋体" panose="02010600030101010101" pitchFamily="2" charset="-122"/>
              </a:rPr>
              <a:t>      double currentMin = list[i];</a:t>
            </a:r>
          </a:p>
          <a:p>
            <a:pPr>
              <a:buNone/>
            </a:pPr>
            <a:r>
              <a:rPr lang="en-US" altLang="zh-CN" sz="1600" b="1" dirty="0">
                <a:solidFill>
                  <a:srgbClr val="000000"/>
                </a:solidFill>
                <a:latin typeface="Courier New" panose="02070309020205020404" pitchFamily="49" charset="0"/>
                <a:ea typeface="宋体" panose="02010600030101010101" pitchFamily="2" charset="-122"/>
              </a:rPr>
              <a:t>      int currentMinIndex = i;</a:t>
            </a:r>
          </a:p>
          <a:p>
            <a:pPr>
              <a:buNone/>
            </a:pPr>
            <a:r>
              <a:rPr lang="en-US" altLang="zh-CN" sz="1600" b="1" dirty="0">
                <a:solidFill>
                  <a:srgbClr val="000000"/>
                </a:solidFill>
                <a:latin typeface="Courier New" panose="02070309020205020404" pitchFamily="49" charset="0"/>
                <a:ea typeface="宋体" panose="02010600030101010101" pitchFamily="2" charset="-122"/>
              </a:rPr>
              <a:t>      for (int j = i + 1; j &lt; list.length; j++) {</a:t>
            </a:r>
          </a:p>
          <a:p>
            <a:pPr>
              <a:buNone/>
            </a:pPr>
            <a:r>
              <a:rPr lang="en-US" altLang="zh-CN" sz="1600" b="1" dirty="0">
                <a:solidFill>
                  <a:srgbClr val="000000"/>
                </a:solidFill>
                <a:latin typeface="Courier New" panose="02070309020205020404" pitchFamily="49" charset="0"/>
                <a:ea typeface="宋体" panose="02010600030101010101" pitchFamily="2" charset="-122"/>
              </a:rPr>
              <a:t>        if (currentMin &gt; list[j]) {</a:t>
            </a:r>
          </a:p>
          <a:p>
            <a:pPr>
              <a:buNone/>
            </a:pPr>
            <a:r>
              <a:rPr lang="en-US" altLang="zh-CN" sz="1600" b="1" dirty="0">
                <a:solidFill>
                  <a:srgbClr val="000000"/>
                </a:solidFill>
                <a:latin typeface="Courier New" panose="02070309020205020404" pitchFamily="49" charset="0"/>
                <a:ea typeface="宋体" panose="02010600030101010101" pitchFamily="2" charset="-122"/>
              </a:rPr>
              <a:t>          currentMin = list[j];</a:t>
            </a:r>
          </a:p>
          <a:p>
            <a:pPr>
              <a:buNone/>
            </a:pPr>
            <a:r>
              <a:rPr lang="en-US" altLang="zh-CN" sz="1600" b="1" dirty="0">
                <a:solidFill>
                  <a:srgbClr val="000000"/>
                </a:solidFill>
                <a:latin typeface="Courier New" panose="02070309020205020404" pitchFamily="49" charset="0"/>
                <a:ea typeface="宋体" panose="02010600030101010101" pitchFamily="2" charset="-122"/>
              </a:rPr>
              <a:t>          currentMinIndex = j;</a:t>
            </a:r>
          </a:p>
          <a:p>
            <a:pPr>
              <a:buNone/>
            </a:pPr>
            <a:r>
              <a:rPr lang="en-US" altLang="zh-CN" sz="1600" b="1" dirty="0">
                <a:solidFill>
                  <a:srgbClr val="000000"/>
                </a:solidFill>
                <a:latin typeface="Courier New" panose="02070309020205020404" pitchFamily="49" charset="0"/>
                <a:ea typeface="宋体" panose="02010600030101010101" pitchFamily="2" charset="-122"/>
              </a:rPr>
              <a:t>        }</a:t>
            </a:r>
          </a:p>
          <a:p>
            <a:pPr>
              <a:buNone/>
            </a:pPr>
            <a:r>
              <a:rPr lang="en-US" altLang="zh-CN" sz="1600" b="1" dirty="0">
                <a:solidFill>
                  <a:srgbClr val="000000"/>
                </a:solidFill>
                <a:latin typeface="Courier New" panose="02070309020205020404" pitchFamily="49" charset="0"/>
                <a:ea typeface="宋体" panose="02010600030101010101" pitchFamily="2" charset="-122"/>
              </a:rPr>
              <a:t>      }</a:t>
            </a:r>
          </a:p>
          <a:p>
            <a:pPr>
              <a:buNone/>
            </a:pPr>
            <a:endParaRPr lang="en-US" altLang="zh-CN" sz="1600" b="1" dirty="0">
              <a:solidFill>
                <a:srgbClr val="000000"/>
              </a:solidFill>
              <a:latin typeface="Courier New" panose="02070309020205020404" pitchFamily="49" charset="0"/>
              <a:ea typeface="宋体" panose="02010600030101010101" pitchFamily="2" charset="-122"/>
            </a:endParaRPr>
          </a:p>
          <a:p>
            <a:pPr>
              <a:buNone/>
            </a:pPr>
            <a:r>
              <a:rPr lang="en-US" altLang="zh-CN" sz="1600" b="1" dirty="0">
                <a:solidFill>
                  <a:srgbClr val="000000"/>
                </a:solidFill>
                <a:latin typeface="Courier New" panose="02070309020205020404" pitchFamily="49" charset="0"/>
                <a:ea typeface="宋体" panose="02010600030101010101" pitchFamily="2" charset="-122"/>
              </a:rPr>
              <a:t>      // Swap list[i] with list[currentMinIndex] if necessary;</a:t>
            </a:r>
          </a:p>
          <a:p>
            <a:pPr>
              <a:buNone/>
            </a:pPr>
            <a:r>
              <a:rPr lang="en-US" altLang="zh-CN" sz="1600" b="1" dirty="0">
                <a:solidFill>
                  <a:srgbClr val="000000"/>
                </a:solidFill>
                <a:latin typeface="Courier New" panose="02070309020205020404" pitchFamily="49" charset="0"/>
                <a:ea typeface="宋体" panose="02010600030101010101" pitchFamily="2" charset="-122"/>
              </a:rPr>
              <a:t>      if (currentMinIndex != i) {</a:t>
            </a:r>
          </a:p>
          <a:p>
            <a:pPr>
              <a:buNone/>
            </a:pPr>
            <a:r>
              <a:rPr lang="en-US" altLang="zh-CN" sz="1600" b="1" dirty="0">
                <a:solidFill>
                  <a:srgbClr val="000000"/>
                </a:solidFill>
                <a:latin typeface="Courier New" panose="02070309020205020404" pitchFamily="49" charset="0"/>
                <a:ea typeface="宋体" panose="02010600030101010101" pitchFamily="2" charset="-122"/>
              </a:rPr>
              <a:t>        list[currentMinIndex] = list[i];</a:t>
            </a:r>
          </a:p>
          <a:p>
            <a:pPr>
              <a:buNone/>
            </a:pPr>
            <a:r>
              <a:rPr lang="en-US" altLang="zh-CN" sz="1600" b="1" dirty="0">
                <a:solidFill>
                  <a:srgbClr val="000000"/>
                </a:solidFill>
                <a:latin typeface="Courier New" panose="02070309020205020404" pitchFamily="49" charset="0"/>
                <a:ea typeface="宋体" panose="02010600030101010101" pitchFamily="2" charset="-122"/>
              </a:rPr>
              <a:t>        list[i] = currentMin;</a:t>
            </a:r>
          </a:p>
          <a:p>
            <a:pPr>
              <a:buNone/>
            </a:pPr>
            <a:r>
              <a:rPr lang="en-US" altLang="zh-CN" sz="1600" b="1" dirty="0">
                <a:solidFill>
                  <a:srgbClr val="000000"/>
                </a:solidFill>
                <a:latin typeface="Courier New" panose="02070309020205020404" pitchFamily="49" charset="0"/>
                <a:ea typeface="宋体" panose="02010600030101010101" pitchFamily="2" charset="-122"/>
              </a:rPr>
              <a:t>      }</a:t>
            </a:r>
          </a:p>
          <a:p>
            <a:pPr>
              <a:buNone/>
            </a:pPr>
            <a:r>
              <a:rPr lang="en-US" altLang="zh-CN" sz="1600" b="1" dirty="0">
                <a:solidFill>
                  <a:srgbClr val="000000"/>
                </a:solidFill>
                <a:latin typeface="Courier New" panose="02070309020205020404" pitchFamily="49" charset="0"/>
                <a:ea typeface="宋体" panose="02010600030101010101" pitchFamily="2" charset="-122"/>
              </a:rPr>
              <a:t>    }</a:t>
            </a:r>
          </a:p>
          <a:p>
            <a:pPr>
              <a:buNone/>
            </a:pPr>
            <a:r>
              <a:rPr lang="en-US" altLang="zh-CN" sz="1600" b="1" dirty="0">
                <a:solidFill>
                  <a:srgbClr val="000000"/>
                </a:solidFill>
                <a:latin typeface="Courier New" panose="02070309020205020404" pitchFamily="49" charset="0"/>
                <a:ea typeface="宋体" panose="02010600030101010101" pitchFamily="2" charset="-122"/>
              </a:rPr>
              <a:t>  }</a:t>
            </a:r>
          </a:p>
        </p:txBody>
      </p:sp>
      <p:sp>
        <p:nvSpPr>
          <p:cNvPr id="115718" name="Rectangle 5"/>
          <p:cNvSpPr/>
          <p:nvPr/>
        </p:nvSpPr>
        <p:spPr>
          <a:xfrm>
            <a:off x="385763" y="1239838"/>
            <a:ext cx="7772400" cy="4876800"/>
          </a:xfrm>
          <a:prstGeom prst="rect">
            <a:avLst/>
          </a:prstGeom>
          <a:noFill/>
          <a:ln w="12700" cap="flat" cmpd="sng">
            <a:solidFill>
              <a:srgbClr val="FF0000"/>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15719" name="Text Box 7"/>
          <p:cNvSpPr txBox="1"/>
          <p:nvPr/>
        </p:nvSpPr>
        <p:spPr>
          <a:xfrm>
            <a:off x="5867400" y="2209800"/>
            <a:ext cx="2895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115720" name="Text Box 8"/>
          <p:cNvSpPr txBox="1"/>
          <p:nvPr/>
        </p:nvSpPr>
        <p:spPr>
          <a:xfrm>
            <a:off x="5867400" y="4657725"/>
            <a:ext cx="3276600" cy="1004888"/>
          </a:xfrm>
          <a:prstGeom prst="rect">
            <a:avLst/>
          </a:prstGeom>
          <a:noFill/>
          <a:ln w="12700">
            <a:noFill/>
          </a:ln>
        </p:spPr>
        <p:txBody>
          <a:bodyPr>
            <a:spAutoFit/>
          </a:bodyPr>
          <a:lstStyle/>
          <a:p>
            <a:pPr>
              <a:spcBef>
                <a:spcPct val="50000"/>
              </a:spcBef>
            </a:pPr>
            <a:r>
              <a:rPr lang="en-US" altLang="en-US" dirty="0">
                <a:solidFill>
                  <a:schemeClr val="bg2"/>
                </a:solidFill>
                <a:latin typeface="Times New Roman" panose="02020603050405020304" pitchFamily="18" charset="0"/>
              </a:rPr>
              <a:t>Invoke it</a:t>
            </a:r>
          </a:p>
          <a:p>
            <a:pPr>
              <a:spcBef>
                <a:spcPct val="50000"/>
              </a:spcBef>
            </a:pPr>
            <a:r>
              <a:rPr lang="en-US" altLang="en-US" dirty="0">
                <a:solidFill>
                  <a:schemeClr val="bg2"/>
                </a:solidFill>
                <a:latin typeface="Times New Roman" panose="02020603050405020304" pitchFamily="18" charset="0"/>
              </a:rPr>
              <a:t>selectionSort(yourList)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Arrays.sort </a:t>
            </a:r>
            <a:r>
              <a:rPr lang="zh-CN" altLang="en-US" kern="1200" dirty="0">
                <a:latin typeface="Courier New" panose="02070309020205020404" pitchFamily="49" charset="0"/>
                <a:ea typeface="宋体" panose="02010600030101010101" pitchFamily="2" charset="-122"/>
                <a:cs typeface="+mj-cs"/>
              </a:rPr>
              <a:t>方法</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116739" name="内容占位符 6"/>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1674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101</a:t>
            </a:fld>
            <a:endParaRPr lang="en-US" altLang="en-US" sz="1400" dirty="0">
              <a:ea typeface="宋体" panose="02010600030101010101" pitchFamily="2" charset="-122"/>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2200" dirty="0">
                <a:latin typeface="Times New Roman" panose="02020603050405020304" pitchFamily="18" charset="0"/>
                <a:cs typeface="Courier New" panose="02070309020205020404" pitchFamily="49" charset="0"/>
              </a:rPr>
              <a:t>Since sorting is frequently used in programming, Java provides several overloaded sort methods for sorting an array of int, double, char, short, long, and float in the java.util.Arrays class. For example, the following code sorts an array of numbers and an array of characters.</a:t>
            </a:r>
          </a:p>
          <a:p>
            <a:pPr>
              <a:lnSpc>
                <a:spcPct val="90000"/>
              </a:lnSpc>
              <a:spcBef>
                <a:spcPct val="20000"/>
              </a:spcBef>
              <a:buClr>
                <a:schemeClr val="tx2"/>
              </a:buClr>
              <a:buSzPct val="75000"/>
              <a:buFont typeface="Monotype Sorts" pitchFamily="2" charset="2"/>
            </a:pPr>
            <a:endParaRPr lang="en-US" altLang="en-US" sz="1700" b="1" dirty="0">
              <a:solidFill>
                <a:srgbClr val="000000"/>
              </a:solidFill>
              <a:latin typeface="Courier New" panose="02070309020205020404" pitchFamily="49" charset="0"/>
              <a:cs typeface="Courier New" panose="02070309020205020404" pitchFamily="49" charset="0"/>
            </a:endParaRPr>
          </a:p>
          <a:p>
            <a:pPr marL="742950" lvl="1" indent="-285750">
              <a:lnSpc>
                <a:spcPct val="90000"/>
              </a:lnSpc>
              <a:spcBef>
                <a:spcPct val="20000"/>
              </a:spcBef>
              <a:buClr>
                <a:schemeClr val="tx2"/>
              </a:buClr>
              <a:buSzPct val="75000"/>
              <a:buFont typeface="Monotype Sorts" pitchFamily="2" charset="2"/>
            </a:pPr>
            <a:r>
              <a:rPr lang="en-US" altLang="en-US" sz="2200" dirty="0">
                <a:latin typeface="Times New Roman" panose="02020603050405020304" pitchFamily="18" charset="0"/>
                <a:cs typeface="Courier New" panose="02070309020205020404" pitchFamily="49" charset="0"/>
              </a:rPr>
              <a:t>double[] numbers = {6.0, 4.4, 1.9, 2.9, 3.4, 3.5};</a:t>
            </a:r>
            <a:endParaRPr lang="en-US" altLang="en-US" sz="2200" dirty="0">
              <a:latin typeface="Times New Roman" panose="02020603050405020304" pitchFamily="18" charset="0"/>
              <a:cs typeface="Times New Roman" panose="02020603050405020304" pitchFamily="18" charset="0"/>
            </a:endParaRPr>
          </a:p>
          <a:p>
            <a:pPr marL="742950" lvl="1" indent="-285750">
              <a:lnSpc>
                <a:spcPct val="90000"/>
              </a:lnSpc>
              <a:spcBef>
                <a:spcPct val="20000"/>
              </a:spcBef>
              <a:buClr>
                <a:schemeClr val="tx2"/>
              </a:buClr>
              <a:buSzPct val="75000"/>
              <a:buFont typeface="Monotype Sorts" pitchFamily="2" charset="2"/>
            </a:pPr>
            <a:r>
              <a:rPr lang="en-US" altLang="en-US" sz="2200" dirty="0">
                <a:latin typeface="Times New Roman" panose="02020603050405020304" pitchFamily="18" charset="0"/>
                <a:cs typeface="Courier New" panose="02070309020205020404" pitchFamily="49" charset="0"/>
              </a:rPr>
              <a:t>java.util.Arrays.sort(numbers);</a:t>
            </a:r>
            <a:endParaRPr lang="en-US" altLang="en-US" sz="2200" dirty="0">
              <a:latin typeface="Times New Roman" panose="02020603050405020304" pitchFamily="18" charset="0"/>
              <a:cs typeface="Times New Roman" panose="02020603050405020304" pitchFamily="18" charset="0"/>
            </a:endParaRPr>
          </a:p>
          <a:p>
            <a:pPr>
              <a:lnSpc>
                <a:spcPct val="90000"/>
              </a:lnSpc>
              <a:spcBef>
                <a:spcPct val="20000"/>
              </a:spcBef>
              <a:buClr>
                <a:schemeClr val="tx2"/>
              </a:buClr>
              <a:buSzPct val="75000"/>
              <a:buFont typeface="Monotype Sorts" pitchFamily="2" charset="2"/>
            </a:pPr>
            <a:r>
              <a:rPr lang="en-US" altLang="en-US" sz="2200" dirty="0">
                <a:latin typeface="Times New Roman" panose="02020603050405020304" pitchFamily="18" charset="0"/>
                <a:cs typeface="Courier New" panose="02070309020205020404" pitchFamily="49" charset="0"/>
              </a:rPr>
              <a:t> </a:t>
            </a:r>
            <a:endParaRPr lang="en-US" altLang="en-US" sz="2200" dirty="0">
              <a:latin typeface="Times New Roman" panose="02020603050405020304" pitchFamily="18" charset="0"/>
              <a:cs typeface="Times New Roman" panose="02020603050405020304" pitchFamily="18" charset="0"/>
            </a:endParaRPr>
          </a:p>
          <a:p>
            <a:pPr marL="742950" lvl="1" indent="-285750">
              <a:lnSpc>
                <a:spcPct val="90000"/>
              </a:lnSpc>
              <a:spcBef>
                <a:spcPct val="20000"/>
              </a:spcBef>
              <a:buClr>
                <a:schemeClr val="tx2"/>
              </a:buClr>
              <a:buSzPct val="75000"/>
              <a:buFont typeface="Monotype Sorts" pitchFamily="2" charset="2"/>
            </a:pPr>
            <a:r>
              <a:rPr lang="en-US" altLang="en-US" sz="2200" dirty="0">
                <a:latin typeface="Times New Roman" panose="02020603050405020304" pitchFamily="18" charset="0"/>
                <a:cs typeface="Courier New" panose="02070309020205020404" pitchFamily="49" charset="0"/>
              </a:rPr>
              <a:t>char[] chars = {'a', 'A', '4', 'F', 'D', 'P'};</a:t>
            </a:r>
            <a:endParaRPr lang="en-US" altLang="en-US" sz="2200" dirty="0">
              <a:latin typeface="Times New Roman" panose="02020603050405020304" pitchFamily="18" charset="0"/>
              <a:cs typeface="Times New Roman" panose="02020603050405020304" pitchFamily="18" charset="0"/>
            </a:endParaRPr>
          </a:p>
          <a:p>
            <a:pPr marL="742950" lvl="1" indent="-285750">
              <a:lnSpc>
                <a:spcPct val="90000"/>
              </a:lnSpc>
              <a:spcBef>
                <a:spcPct val="20000"/>
              </a:spcBef>
              <a:buClr>
                <a:schemeClr val="tx2"/>
              </a:buClr>
              <a:buSzPct val="75000"/>
              <a:buFont typeface="Monotype Sorts" pitchFamily="2" charset="2"/>
            </a:pPr>
            <a:r>
              <a:rPr lang="en-US" altLang="en-US" sz="2200" dirty="0">
                <a:latin typeface="Times New Roman" panose="02020603050405020304" pitchFamily="18" charset="0"/>
                <a:cs typeface="Courier New" panose="02070309020205020404" pitchFamily="49" charset="0"/>
              </a:rPr>
              <a:t>java.util.Arrays.sort(chars);</a:t>
            </a:r>
            <a:endParaRPr lang="en-US" altLang="en-US" sz="2200" dirty="0">
              <a:latin typeface="Times New Roman" panose="02020603050405020304" pitchFamily="18" charset="0"/>
              <a:ea typeface="Courier New" panose="02070309020205020404" pitchFamily="49" charset="0"/>
            </a:endParaRPr>
          </a:p>
        </p:txBody>
      </p:sp>
      <p:sp>
        <p:nvSpPr>
          <p:cNvPr id="116742" name="Rectangle 4"/>
          <p:cNvSpPr/>
          <p:nvPr/>
        </p:nvSpPr>
        <p:spPr>
          <a:xfrm>
            <a:off x="381000" y="5195888"/>
            <a:ext cx="8308975" cy="1017587"/>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2200" dirty="0">
                <a:latin typeface="Times New Roman" panose="02020603050405020304" pitchFamily="18" charset="0"/>
                <a:cs typeface="Courier New" panose="02070309020205020404" pitchFamily="49" charset="0"/>
              </a:rPr>
              <a:t>Java 8 now provides Arrays.parallelSort(list) that utilizes the multicore for fast sorting.</a:t>
            </a:r>
            <a:endParaRPr lang="en-US" altLang="en-US" sz="2200" dirty="0">
              <a:latin typeface="Times New Roman" panose="02020603050405020304" pitchFamily="18" charset="0"/>
              <a:ea typeface="Courier New" panose="02070309020205020404" pitchFamily="49"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将</a:t>
            </a:r>
            <a:r>
              <a:rPr lang="en-US" altLang="zh-CN" kern="1200" dirty="0">
                <a:latin typeface="Courier New" panose="02070309020205020404" pitchFamily="49" charset="0"/>
                <a:ea typeface="宋体" panose="02010600030101010101" pitchFamily="2" charset="-122"/>
                <a:cs typeface="+mj-cs"/>
              </a:rPr>
              <a:t>main</a:t>
            </a:r>
            <a:r>
              <a:rPr lang="zh-CN" altLang="en-US" kern="1200" dirty="0">
                <a:latin typeface="Courier New" panose="02070309020205020404" pitchFamily="49" charset="0"/>
                <a:ea typeface="宋体" panose="02010600030101010101" pitchFamily="2" charset="-122"/>
                <a:cs typeface="+mj-cs"/>
              </a:rPr>
              <a:t>方法作为普通方法</a:t>
            </a:r>
          </a:p>
        </p:txBody>
      </p:sp>
      <p:sp>
        <p:nvSpPr>
          <p:cNvPr id="21508" name="Rectangle 7"/>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你可以通过传递实参来调用普通方法。能将参数传递给</a:t>
            </a:r>
            <a:r>
              <a:rPr lang="en-US" altLang="en-US" kern="1200" dirty="0">
                <a:latin typeface="+mn-lt"/>
                <a:ea typeface="+mn-ea"/>
                <a:cs typeface="+mn-cs"/>
              </a:rPr>
              <a:t> </a:t>
            </a:r>
            <a:r>
              <a:rPr lang="en-US" altLang="en-US" u="sng" kern="1200" dirty="0">
                <a:latin typeface="+mn-lt"/>
                <a:ea typeface="+mn-ea"/>
                <a:cs typeface="+mn-cs"/>
              </a:rPr>
              <a:t>main</a:t>
            </a:r>
            <a:r>
              <a:rPr lang="en-US" altLang="zh-CN" kern="1200" dirty="0">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方法吗</a:t>
            </a:r>
            <a:r>
              <a:rPr lang="en-US" altLang="en-US" kern="1200" dirty="0">
                <a:latin typeface="+mn-lt"/>
                <a:ea typeface="+mn-ea"/>
                <a:cs typeface="+mn-cs"/>
              </a:rPr>
              <a:t>? </a:t>
            </a:r>
            <a:r>
              <a:rPr lang="zh-CN" altLang="en-US" kern="1200" dirty="0">
                <a:latin typeface="+mn-lt"/>
                <a:ea typeface="宋体" panose="02010600030101010101" pitchFamily="2" charset="-122"/>
                <a:cs typeface="+mn-cs"/>
              </a:rPr>
              <a:t>当然可以。例如，类</a:t>
            </a:r>
            <a:r>
              <a:rPr lang="en-US" altLang="zh-CN" kern="1200" dirty="0">
                <a:latin typeface="+mn-lt"/>
                <a:ea typeface="宋体" panose="02010600030101010101" pitchFamily="2" charset="-122"/>
                <a:cs typeface="+mn-cs"/>
              </a:rPr>
              <a:t>B</a:t>
            </a:r>
            <a:r>
              <a:rPr lang="zh-CN" altLang="en-US" kern="1200" dirty="0">
                <a:latin typeface="+mn-lt"/>
                <a:ea typeface="宋体" panose="02010600030101010101" pitchFamily="2" charset="-122"/>
                <a:cs typeface="+mn-cs"/>
              </a:rPr>
              <a:t>中的</a:t>
            </a:r>
            <a:r>
              <a:rPr lang="en-US" altLang="zh-CN" kern="1200" dirty="0">
                <a:latin typeface="+mn-lt"/>
                <a:ea typeface="宋体" panose="02010600030101010101" pitchFamily="2" charset="-122"/>
                <a:cs typeface="+mn-cs"/>
              </a:rPr>
              <a:t>main</a:t>
            </a:r>
            <a:r>
              <a:rPr lang="zh-CN" altLang="en-US" kern="1200" dirty="0">
                <a:latin typeface="+mn-lt"/>
                <a:ea typeface="宋体" panose="02010600030101010101" pitchFamily="2" charset="-122"/>
                <a:cs typeface="+mn-cs"/>
              </a:rPr>
              <a:t>方法可以被</a:t>
            </a:r>
            <a:r>
              <a:rPr lang="en-US" altLang="zh-CN" kern="1200" dirty="0">
                <a:latin typeface="+mn-lt"/>
                <a:ea typeface="宋体" panose="02010600030101010101" pitchFamily="2" charset="-122"/>
                <a:cs typeface="+mn-cs"/>
              </a:rPr>
              <a:t>A</a:t>
            </a:r>
            <a:r>
              <a:rPr lang="zh-CN" altLang="en-US" kern="1200" dirty="0">
                <a:latin typeface="+mn-lt"/>
                <a:ea typeface="宋体" panose="02010600030101010101" pitchFamily="2" charset="-122"/>
                <a:cs typeface="+mn-cs"/>
              </a:rPr>
              <a:t>类中的一个方法调用，如下所示：</a:t>
            </a:r>
            <a:endParaRPr lang="en-US" altLang="en-US" kern="1200" dirty="0">
              <a:latin typeface="+mn-lt"/>
              <a:ea typeface="+mn-ea"/>
              <a:cs typeface="+mn-cs"/>
            </a:endParaRPr>
          </a:p>
        </p:txBody>
      </p:sp>
      <p:sp>
        <p:nvSpPr>
          <p:cNvPr id="2150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102</a:t>
            </a:fld>
            <a:endParaRPr lang="en-US" altLang="en-US" sz="1400" dirty="0">
              <a:ea typeface="宋体" panose="02010600030101010101" pitchFamily="2" charset="-122"/>
            </a:endParaRPr>
          </a:p>
        </p:txBody>
      </p:sp>
      <p:sp>
        <p:nvSpPr>
          <p:cNvPr id="21510" name="Rectangle 6"/>
          <p:cNvSpPr/>
          <p:nvPr/>
        </p:nvSpPr>
        <p:spPr>
          <a:xfrm>
            <a:off x="0" y="293846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21506"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r:id="rId2" imgW="6019800" imgH="1016000" progId="Word.Picture.8">
                  <p:embed/>
                </p:oleObj>
              </mc:Choice>
              <mc:Fallback>
                <p:oleObj r:id="rId2" imgW="6019800" imgH="1016000" progId="Word.Picture.8">
                  <p:embed/>
                  <p:pic>
                    <p:nvPicPr>
                      <p:cNvPr id="0" name="图片 3095"/>
                      <p:cNvPicPr/>
                      <p:nvPr/>
                    </p:nvPicPr>
                    <p:blipFill>
                      <a:blip r:embed="rId3"/>
                      <a:stretch>
                        <a:fillRect/>
                      </a:stretch>
                    </p:blipFill>
                    <p:spPr>
                      <a:xfrm>
                        <a:off x="230188" y="4191000"/>
                        <a:ext cx="8910637" cy="1506538"/>
                      </a:xfrm>
                      <a:prstGeom prst="rect">
                        <a:avLst/>
                      </a:prstGeom>
                      <a:noFill/>
                      <a:ln w="38100">
                        <a:noFill/>
                        <a:miter/>
                      </a:ln>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命令行参数</a:t>
            </a:r>
          </a:p>
        </p:txBody>
      </p:sp>
      <p:sp>
        <p:nvSpPr>
          <p:cNvPr id="117763" name="Rectangle 3"/>
          <p:cNvSpPr>
            <a:spLocks noGrp="1"/>
          </p:cNvSpPr>
          <p:nvPr>
            <p:ph idx="1"/>
          </p:nvPr>
        </p:nvSpPr>
        <p:spPr/>
        <p:txBody>
          <a:bodyPr vert="horz" wrap="square" lIns="92075" tIns="46038" rIns="92075" bIns="46038" anchor="t" anchorCtr="0"/>
          <a:lstStyle/>
          <a:p>
            <a:pPr eaLnBrk="1" hangingPunct="1">
              <a:buSzPct val="75000"/>
              <a:buFont typeface="Monotype Sorts" pitchFamily="2" charset="2"/>
              <a:buNone/>
            </a:pPr>
            <a:r>
              <a:rPr lang="en-US" altLang="en-US" b="1" kern="1200" dirty="0">
                <a:latin typeface="Courier New" panose="02070309020205020404" pitchFamily="49" charset="0"/>
                <a:ea typeface="+mn-ea"/>
                <a:cs typeface="+mn-cs"/>
              </a:rPr>
              <a:t>class TestMain {	</a:t>
            </a:r>
          </a:p>
          <a:p>
            <a:pPr eaLnBrk="1" hangingPunct="1">
              <a:buSzPct val="75000"/>
              <a:buFont typeface="Monotype Sorts" pitchFamily="2" charset="2"/>
              <a:buNone/>
            </a:pPr>
            <a:r>
              <a:rPr lang="en-US" altLang="en-US" b="1" kern="1200" dirty="0">
                <a:latin typeface="Courier New" panose="02070309020205020404" pitchFamily="49" charset="0"/>
                <a:ea typeface="+mn-ea"/>
                <a:cs typeface="+mn-cs"/>
              </a:rPr>
              <a:t>  public static void main(String[] args) { </a:t>
            </a:r>
          </a:p>
          <a:p>
            <a:pPr eaLnBrk="1" hangingPunct="1">
              <a:buSzPct val="75000"/>
              <a:buFont typeface="Monotype Sorts" pitchFamily="2" charset="2"/>
              <a:buNone/>
            </a:pPr>
            <a:r>
              <a:rPr lang="en-US" altLang="en-US" b="1" kern="1200" dirty="0">
                <a:latin typeface="Courier New" panose="02070309020205020404" pitchFamily="49" charset="0"/>
                <a:ea typeface="+mn-ea"/>
                <a:cs typeface="+mn-cs"/>
              </a:rPr>
              <a:t>  ... </a:t>
            </a:r>
          </a:p>
          <a:p>
            <a:pPr eaLnBrk="1" hangingPunct="1">
              <a:buSzPct val="75000"/>
              <a:buFont typeface="Monotype Sorts" pitchFamily="2" charset="2"/>
              <a:buNone/>
            </a:pPr>
            <a:r>
              <a:rPr lang="en-US" altLang="en-US" b="1" kern="1200" dirty="0">
                <a:latin typeface="Courier New" panose="02070309020205020404" pitchFamily="49" charset="0"/>
                <a:ea typeface="+mn-ea"/>
                <a:cs typeface="+mn-cs"/>
              </a:rPr>
              <a:t>  }</a:t>
            </a:r>
          </a:p>
          <a:p>
            <a:pPr eaLnBrk="1" hangingPunct="1">
              <a:buSzPct val="75000"/>
              <a:buFont typeface="Monotype Sorts" pitchFamily="2" charset="2"/>
              <a:buNone/>
            </a:pPr>
            <a:r>
              <a:rPr lang="en-US" altLang="en-US" b="1" kern="1200" dirty="0">
                <a:latin typeface="Courier New" panose="02070309020205020404" pitchFamily="49" charset="0"/>
                <a:ea typeface="+mn-ea"/>
                <a:cs typeface="+mn-cs"/>
              </a:rPr>
              <a:t>}</a:t>
            </a:r>
          </a:p>
          <a:p>
            <a:pPr eaLnBrk="1" hangingPunct="1">
              <a:buSzPct val="75000"/>
              <a:buFont typeface="Monotype Sorts" pitchFamily="2" charset="2"/>
              <a:buNone/>
            </a:pPr>
            <a:endParaRPr lang="en-US" altLang="en-US" b="1" kern="1200" dirty="0">
              <a:latin typeface="Courier New" panose="02070309020205020404" pitchFamily="49" charset="0"/>
              <a:ea typeface="+mn-ea"/>
              <a:cs typeface="+mn-cs"/>
            </a:endParaRPr>
          </a:p>
          <a:p>
            <a:pPr eaLnBrk="1" hangingPunct="1">
              <a:buSzPct val="75000"/>
              <a:buFont typeface="Monotype Sorts" pitchFamily="2" charset="2"/>
              <a:buNone/>
            </a:pPr>
            <a:r>
              <a:rPr lang="en-US" altLang="en-US" b="1" kern="1200" dirty="0">
                <a:latin typeface="Courier New" panose="02070309020205020404" pitchFamily="49" charset="0"/>
                <a:ea typeface="+mn-ea"/>
                <a:cs typeface="+mn-cs"/>
              </a:rPr>
              <a:t>java TestMain arg0 arg1 arg2 ... argn</a:t>
            </a:r>
          </a:p>
          <a:p>
            <a:pPr eaLnBrk="1" hangingPunct="1">
              <a:buSzPct val="75000"/>
              <a:buFont typeface="Monotype Sorts" pitchFamily="2" charset="2"/>
              <a:buNone/>
            </a:pPr>
            <a:endParaRPr lang="en-US" altLang="en-US" b="1" kern="1200" dirty="0">
              <a:latin typeface="+mn-lt"/>
              <a:ea typeface="+mn-ea"/>
              <a:cs typeface="+mn-cs"/>
            </a:endParaRPr>
          </a:p>
        </p:txBody>
      </p:sp>
      <p:sp>
        <p:nvSpPr>
          <p:cNvPr id="1177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103</a:t>
            </a:fld>
            <a:endParaRPr lang="en-US" altLang="en-US" sz="1400" dirty="0">
              <a:ea typeface="宋体" panose="02010600030101010101" pitchFamily="2" charset="-122"/>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处理命令行参数</a:t>
            </a:r>
            <a:endParaRPr lang="zh-CN" altLang="en-US" sz="3600" kern="1200" dirty="0">
              <a:latin typeface="Courier New" panose="02070309020205020404" pitchFamily="49" charset="0"/>
              <a:ea typeface="宋体" panose="02010600030101010101" pitchFamily="2" charset="-122"/>
              <a:cs typeface="+mj-cs"/>
            </a:endParaRPr>
          </a:p>
        </p:txBody>
      </p:sp>
      <p:sp>
        <p:nvSpPr>
          <p:cNvPr id="118787"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en-US" sz="3000" kern="1200" dirty="0">
                <a:latin typeface="+mn-lt"/>
                <a:ea typeface="+mn-ea"/>
                <a:cs typeface="+mn-cs"/>
              </a:rPr>
              <a:t>In the main method, get the arguments from </a:t>
            </a:r>
            <a:r>
              <a:rPr lang="en-US" altLang="en-US" kern="1200" dirty="0">
                <a:latin typeface="Courier New" panose="02070309020205020404" pitchFamily="49" charset="0"/>
                <a:ea typeface="+mn-ea"/>
                <a:cs typeface="+mn-cs"/>
              </a:rPr>
              <a:t>args[0], args[1], ..., args[n]</a:t>
            </a:r>
            <a:r>
              <a:rPr lang="en-US" altLang="en-US" sz="3000" kern="1200" dirty="0">
                <a:latin typeface="+mn-lt"/>
                <a:ea typeface="+mn-ea"/>
                <a:cs typeface="+mn-cs"/>
              </a:rPr>
              <a:t>, which corresponds to </a:t>
            </a:r>
            <a:r>
              <a:rPr lang="en-US" altLang="en-US" kern="1200" dirty="0">
                <a:latin typeface="Courier New" panose="02070309020205020404" pitchFamily="49" charset="0"/>
                <a:ea typeface="+mn-ea"/>
                <a:cs typeface="+mn-cs"/>
              </a:rPr>
              <a:t>arg0, arg1, ..., argn</a:t>
            </a:r>
            <a:r>
              <a:rPr lang="en-US" altLang="en-US" sz="3000" kern="1200" dirty="0">
                <a:latin typeface="+mn-lt"/>
                <a:ea typeface="+mn-ea"/>
                <a:cs typeface="+mn-cs"/>
              </a:rPr>
              <a:t> in the command line.</a:t>
            </a:r>
          </a:p>
        </p:txBody>
      </p:sp>
      <p:sp>
        <p:nvSpPr>
          <p:cNvPr id="11878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104</a:t>
            </a:fld>
            <a:endParaRPr lang="en-US" altLang="en-US" sz="1400" dirty="0">
              <a:ea typeface="宋体" panose="02010600030101010101" pitchFamily="2" charset="-122"/>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示例学习：计算器</a:t>
            </a:r>
            <a:endParaRPr lang="zh-CN" altLang="en-US" u="sng" kern="1200" dirty="0">
              <a:latin typeface="Book Antiqua" panose="02040602050305030304" pitchFamily="18" charset="0"/>
              <a:ea typeface="宋体" panose="02010600030101010101" pitchFamily="2" charset="-122"/>
              <a:cs typeface="+mj-cs"/>
            </a:endParaRPr>
          </a:p>
        </p:txBody>
      </p:sp>
      <p:sp>
        <p:nvSpPr>
          <p:cNvPr id="119811" name="Rectangle 3"/>
          <p:cNvSpPr>
            <a:spLocks noGrp="1"/>
          </p:cNvSpPr>
          <p:nvPr>
            <p:ph idx="1"/>
          </p:nvPr>
        </p:nvSpPr>
        <p:spPr/>
        <p:txBody>
          <a:bodyPr vert="horz" wrap="square" lIns="92075" tIns="46038" rIns="92075" bIns="46038" anchor="t" anchorCtr="0"/>
          <a:lstStyle/>
          <a:p>
            <a:pPr eaLnBrk="1" hangingPunct="1">
              <a:buSzPct val="75000"/>
            </a:pPr>
            <a:r>
              <a:rPr lang="zh-CN" altLang="en-US" sz="3000" kern="1200" dirty="0">
                <a:latin typeface="+mn-lt"/>
                <a:ea typeface="宋体" panose="02010600030101010101" pitchFamily="2" charset="-122"/>
                <a:cs typeface="+mn-cs"/>
              </a:rPr>
              <a:t>目标：开发一个程序完成整数型的算术运算。程序接收三个参数：一个整数、紧随其后的一个操作符及另一个整数，如：</a:t>
            </a:r>
            <a:r>
              <a:rPr lang="en-US" altLang="en-US" kern="1200" dirty="0">
                <a:latin typeface="+mn-lt"/>
                <a:ea typeface="+mn-ea"/>
                <a:cs typeface="+mn-cs"/>
              </a:rPr>
              <a:t> </a:t>
            </a:r>
          </a:p>
        </p:txBody>
      </p:sp>
      <p:sp>
        <p:nvSpPr>
          <p:cNvPr id="11981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105</a:t>
            </a:fld>
            <a:endParaRPr lang="en-US" altLang="en-US" sz="1400" dirty="0">
              <a:ea typeface="宋体" panose="02010600030101010101" pitchFamily="2" charset="-122"/>
            </a:endParaRPr>
          </a:p>
        </p:txBody>
      </p:sp>
      <p:sp>
        <p:nvSpPr>
          <p:cNvPr id="292868" name="AutoShape 4">
            <a:hlinkClick r:id="" action="ppaction://noaction" highlightClick="1"/>
          </p:cNvPr>
          <p:cNvSpPr>
            <a:spLocks noChangeArrowheads="1"/>
          </p:cNvSpPr>
          <p:nvPr/>
        </p:nvSpPr>
        <p:spPr bwMode="auto">
          <a:xfrm>
            <a:off x="1084263" y="4338638"/>
            <a:ext cx="2209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Calculator</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119814" name="Text Box 6"/>
          <p:cNvSpPr txBox="1"/>
          <p:nvPr/>
        </p:nvSpPr>
        <p:spPr>
          <a:xfrm>
            <a:off x="3446463" y="3881438"/>
            <a:ext cx="50292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java Calculator 2 + 3</a:t>
            </a:r>
          </a:p>
        </p:txBody>
      </p:sp>
      <p:sp>
        <p:nvSpPr>
          <p:cNvPr id="119815" name="Text Box 8"/>
          <p:cNvSpPr txBox="1"/>
          <p:nvPr/>
        </p:nvSpPr>
        <p:spPr>
          <a:xfrm>
            <a:off x="3446463" y="4414838"/>
            <a:ext cx="50292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java Calculator 2 - 3</a:t>
            </a:r>
          </a:p>
        </p:txBody>
      </p:sp>
      <p:sp>
        <p:nvSpPr>
          <p:cNvPr id="119816" name="AutoShape 9">
            <a:hlinkClick r:id="rId3" action="ppaction://program"/>
          </p:cNvPr>
          <p:cNvSpPr/>
          <p:nvPr/>
        </p:nvSpPr>
        <p:spPr>
          <a:xfrm>
            <a:off x="1312863" y="5024438"/>
            <a:ext cx="16764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119817" name="Text Box 10"/>
          <p:cNvSpPr txBox="1"/>
          <p:nvPr/>
        </p:nvSpPr>
        <p:spPr>
          <a:xfrm>
            <a:off x="3370263" y="4948238"/>
            <a:ext cx="50292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 java Calculator 2 / 3</a:t>
            </a:r>
          </a:p>
        </p:txBody>
      </p:sp>
      <p:sp>
        <p:nvSpPr>
          <p:cNvPr id="119818" name="Text Box 11"/>
          <p:cNvSpPr txBox="1"/>
          <p:nvPr/>
        </p:nvSpPr>
        <p:spPr>
          <a:xfrm>
            <a:off x="3370263" y="5405438"/>
            <a:ext cx="50292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 java Calculator 2 . 3</a:t>
            </a:r>
          </a:p>
        </p:txBody>
      </p:sp>
      <p:sp>
        <p:nvSpPr>
          <p:cNvPr id="119819" name="AutoShape 12">
            <a:hlinkClick r:id="rId4"/>
          </p:cNvPr>
          <p:cNvSpPr/>
          <p:nvPr/>
        </p:nvSpPr>
        <p:spPr>
          <a:xfrm>
            <a:off x="550863" y="4338638"/>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8"/>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Chapter 7</a:t>
            </a:r>
            <a:endParaRPr lang="zh-CN" altLang="en-US" kern="1200" dirty="0">
              <a:latin typeface="Courier New" panose="02070309020205020404" pitchFamily="49" charset="0"/>
              <a:ea typeface="宋体" panose="02010600030101010101" pitchFamily="2" charset="-122"/>
              <a:cs typeface="+mj-cs"/>
            </a:endParaRPr>
          </a:p>
        </p:txBody>
      </p:sp>
      <p:sp>
        <p:nvSpPr>
          <p:cNvPr id="120835" name="文本占位符 5"/>
          <p:cNvSpPr>
            <a:spLocks noGrp="1"/>
          </p:cNvSpPr>
          <p:nvPr>
            <p:ph idx="1"/>
          </p:nvPr>
        </p:nvSpPr>
        <p:spPr/>
        <p:txBody>
          <a:bodyPr vert="horz" wrap="square" lIns="92075" tIns="46038" rIns="92075" bIns="46038" anchor="t" anchorCtr="0"/>
          <a:lstStyle/>
          <a:p>
            <a:pPr eaLnBrk="1" hangingPunct="1">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a:p>
            <a:pPr eaLnBrk="1" hangingPunct="1">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a:p>
            <a:pPr eaLnBrk="1" hangingPunct="1">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p:txBody>
      </p:sp>
      <p:sp>
        <p:nvSpPr>
          <p:cNvPr id="120836" name="灯片编号占位符 3"/>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zh-CN" altLang="en-US" sz="1400" dirty="0">
                <a:ea typeface="宋体" panose="02010600030101010101" pitchFamily="2" charset="-122"/>
              </a:rPr>
              <a:t>106</a:t>
            </a:fld>
            <a:endParaRPr lang="zh-CN" altLang="en-US" sz="1400" dirty="0">
              <a:ea typeface="宋体" panose="02010600030101010101" pitchFamily="2" charset="-122"/>
            </a:endParaRPr>
          </a:p>
        </p:txBody>
      </p:sp>
      <p:pic>
        <p:nvPicPr>
          <p:cNvPr id="120837" name="图片 4" descr="THE END.gif"/>
          <p:cNvPicPr>
            <a:picLocks noChangeAspect="1"/>
          </p:cNvPicPr>
          <p:nvPr/>
        </p:nvPicPr>
        <p:blipFill>
          <a:blip r:embed="rId2"/>
          <a:stretch>
            <a:fillRect/>
          </a:stretch>
        </p:blipFill>
        <p:spPr>
          <a:xfrm>
            <a:off x="1719263" y="2619375"/>
            <a:ext cx="5705475" cy="16192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数组初始化</a:t>
            </a:r>
          </a:p>
        </p:txBody>
      </p:sp>
      <p:sp>
        <p:nvSpPr>
          <p:cNvPr id="45059" name="Rectangle 3"/>
          <p:cNvSpPr>
            <a:spLocks noGrp="1"/>
          </p:cNvSpPr>
          <p:nvPr>
            <p:ph idx="1"/>
          </p:nvPr>
        </p:nvSpPr>
        <p:spPr>
          <a:xfrm>
            <a:off x="685800" y="1143000"/>
            <a:ext cx="8001000" cy="5219700"/>
          </a:xfrm>
        </p:spPr>
        <p:txBody>
          <a:bodyPr vert="horz" wrap="square" lIns="92075" tIns="46038" rIns="92075" bIns="46038" anchor="t" anchorCtr="0"/>
          <a:lstStyle/>
          <a:p>
            <a:pPr eaLnBrk="1" hangingPunct="1">
              <a:spcBef>
                <a:spcPct val="100000"/>
              </a:spcBef>
              <a:buSzPct val="75000"/>
            </a:pPr>
            <a:r>
              <a:rPr lang="zh-CN" altLang="en-US" kern="1200" dirty="0">
                <a:latin typeface="+mn-lt"/>
                <a:ea typeface="宋体" panose="02010600030101010101" pitchFamily="2" charset="-122"/>
                <a:cs typeface="+mn-cs"/>
              </a:rPr>
              <a:t>用一条语句完成数组的声明、创建和初始化</a:t>
            </a:r>
            <a:r>
              <a:rPr lang="en-US" altLang="en-US" kern="1200" dirty="0">
                <a:latin typeface="+mn-lt"/>
                <a:ea typeface="+mn-ea"/>
                <a:cs typeface="+mn-cs"/>
              </a:rPr>
              <a:t>:</a:t>
            </a:r>
            <a:endParaRPr lang="en-US" altLang="en-US" kern="1200" dirty="0">
              <a:latin typeface="Courier New" panose="02070309020205020404" pitchFamily="49" charset="0"/>
              <a:ea typeface="+mn-ea"/>
              <a:cs typeface="+mn-cs"/>
            </a:endParaRPr>
          </a:p>
          <a:p>
            <a:pPr eaLnBrk="1" hangingPunct="1">
              <a:spcBef>
                <a:spcPct val="50000"/>
              </a:spcBef>
              <a:buSzPct val="75000"/>
              <a:buFont typeface="Monotype Sorts" pitchFamily="2" charset="2"/>
              <a:buNone/>
            </a:pPr>
            <a:r>
              <a:rPr lang="en-US" altLang="en-US" sz="2400" kern="1200" dirty="0">
                <a:latin typeface="Courier New" panose="02070309020205020404" pitchFamily="49" charset="0"/>
                <a:ea typeface="+mn-ea"/>
                <a:cs typeface="+mn-cs"/>
              </a:rPr>
              <a:t>	</a:t>
            </a:r>
            <a:r>
              <a:rPr lang="en-US" altLang="en-US" sz="2400" b="1" kern="1200" dirty="0">
                <a:latin typeface="Courier New" panose="02070309020205020404" pitchFamily="49" charset="0"/>
                <a:ea typeface="+mn-ea"/>
                <a:cs typeface="+mn-cs"/>
              </a:rPr>
              <a:t>double[] myList = {1.9, 2.9, 3.4, 3.5};</a:t>
            </a:r>
          </a:p>
          <a:p>
            <a:pPr eaLnBrk="1" hangingPunct="1">
              <a:spcBef>
                <a:spcPct val="50000"/>
              </a:spcBef>
              <a:buSzPct val="75000"/>
              <a:buFont typeface="Monotype Sorts" pitchFamily="2" charset="2"/>
              <a:buNone/>
            </a:pPr>
            <a:endParaRPr lang="en-US" altLang="zh-CN" sz="2400" b="1" kern="1200" dirty="0">
              <a:latin typeface="Courier New" panose="02070309020205020404" pitchFamily="49" charset="0"/>
              <a:ea typeface="宋体" panose="02010600030101010101" pitchFamily="2" charset="-122"/>
              <a:cs typeface="+mn-cs"/>
            </a:endParaRPr>
          </a:p>
          <a:p>
            <a:pPr eaLnBrk="1" hangingPunct="1">
              <a:spcBef>
                <a:spcPct val="50000"/>
              </a:spcBef>
              <a:buSzPct val="75000"/>
              <a:buFont typeface="Monotype Sorts" pitchFamily="2" charset="2"/>
              <a:buNone/>
            </a:pPr>
            <a:r>
              <a:rPr lang="en-US" altLang="zh-CN" sz="2400" b="1" kern="1200" dirty="0">
                <a:latin typeface="Courier New" panose="02070309020205020404" pitchFamily="49" charset="0"/>
                <a:ea typeface="宋体" panose="02010600030101010101" pitchFamily="2" charset="-122"/>
                <a:cs typeface="+mn-cs"/>
              </a:rPr>
              <a:t>	</a:t>
            </a:r>
            <a:r>
              <a:rPr lang="zh-CN" altLang="en-US" sz="2000" kern="1200" dirty="0">
                <a:latin typeface="+mn-lt"/>
                <a:ea typeface="宋体" panose="02010600030101010101" pitchFamily="2" charset="-122"/>
                <a:cs typeface="+mn-cs"/>
              </a:rPr>
              <a:t>上面的语句等价于以下步骤：</a:t>
            </a:r>
          </a:p>
          <a:p>
            <a:pPr marL="800100" lvl="2" indent="0" eaLnBrk="1" hangingPunct="1">
              <a:spcBef>
                <a:spcPct val="50000"/>
              </a:spcBef>
              <a:buSzPct val="65000"/>
              <a:buFont typeface="Wingdings" panose="05000000000000000000" pitchFamily="2" charset="2"/>
              <a:buNone/>
            </a:pPr>
            <a:r>
              <a:rPr lang="en-US" altLang="en-US" b="1" kern="1200" dirty="0">
                <a:latin typeface="Courier New" panose="02070309020205020404" pitchFamily="49" charset="0"/>
                <a:ea typeface="+mn-ea"/>
                <a:cs typeface="+mn-cs"/>
              </a:rPr>
              <a:t>double[] myList = new double[4];</a:t>
            </a:r>
            <a:r>
              <a:rPr lang="en-US" altLang="en-US" b="1" kern="1200" dirty="0">
                <a:solidFill>
                  <a:srgbClr val="008000"/>
                </a:solidFill>
                <a:latin typeface="Courier New" panose="02070309020205020404" pitchFamily="49" charset="0"/>
                <a:ea typeface="+mn-ea"/>
                <a:cs typeface="+mn-cs"/>
              </a:rPr>
              <a:t>//</a:t>
            </a:r>
            <a:r>
              <a:rPr lang="zh-CN" altLang="en-US" b="1" kern="1200" dirty="0">
                <a:solidFill>
                  <a:srgbClr val="008000"/>
                </a:solidFill>
                <a:latin typeface="Courier New" panose="02070309020205020404" pitchFamily="49" charset="0"/>
                <a:ea typeface="宋体" panose="02010600030101010101" pitchFamily="2" charset="-122"/>
                <a:cs typeface="+mn-cs"/>
              </a:rPr>
              <a:t>声明并创建数组</a:t>
            </a:r>
            <a:endParaRPr lang="en-US" altLang="en-US" b="1" kern="1200" dirty="0">
              <a:solidFill>
                <a:srgbClr val="008000"/>
              </a:solidFill>
              <a:latin typeface="Courier New" panose="02070309020205020404" pitchFamily="49" charset="0"/>
              <a:ea typeface="+mn-ea"/>
              <a:cs typeface="+mn-cs"/>
            </a:endParaRPr>
          </a:p>
          <a:p>
            <a:pPr marL="800100" lvl="2" indent="0" eaLnBrk="1" hangingPunct="1">
              <a:spcBef>
                <a:spcPct val="50000"/>
              </a:spcBef>
              <a:buSzPct val="65000"/>
              <a:buFont typeface="Wingdings" panose="05000000000000000000" pitchFamily="2" charset="2"/>
              <a:buNone/>
            </a:pPr>
            <a:r>
              <a:rPr lang="en-US" altLang="en-US" b="1" kern="1200" dirty="0">
                <a:latin typeface="Courier New" panose="02070309020205020404" pitchFamily="49" charset="0"/>
                <a:ea typeface="+mn-ea"/>
                <a:cs typeface="+mn-cs"/>
              </a:rPr>
              <a:t>myList[0] = 1.9;</a:t>
            </a:r>
          </a:p>
          <a:p>
            <a:pPr marL="800100" lvl="2" indent="0" eaLnBrk="1" hangingPunct="1">
              <a:spcBef>
                <a:spcPct val="50000"/>
              </a:spcBef>
              <a:buSzPct val="65000"/>
              <a:buFont typeface="Wingdings" panose="05000000000000000000" pitchFamily="2" charset="2"/>
              <a:buNone/>
            </a:pPr>
            <a:r>
              <a:rPr lang="en-US" altLang="en-US" b="1" kern="1200" dirty="0">
                <a:latin typeface="Courier New" panose="02070309020205020404" pitchFamily="49" charset="0"/>
                <a:ea typeface="+mn-ea"/>
                <a:cs typeface="+mn-cs"/>
              </a:rPr>
              <a:t>myList[1] = 2.9;</a:t>
            </a:r>
          </a:p>
          <a:p>
            <a:pPr marL="800100" lvl="2" indent="0" eaLnBrk="1" hangingPunct="1">
              <a:spcBef>
                <a:spcPct val="50000"/>
              </a:spcBef>
              <a:buSzPct val="65000"/>
              <a:buFont typeface="Wingdings" panose="05000000000000000000" pitchFamily="2" charset="2"/>
              <a:buNone/>
            </a:pPr>
            <a:r>
              <a:rPr lang="en-US" altLang="en-US" b="1" kern="1200" dirty="0">
                <a:latin typeface="Courier New" panose="02070309020205020404" pitchFamily="49" charset="0"/>
                <a:ea typeface="+mn-ea"/>
                <a:cs typeface="+mn-cs"/>
              </a:rPr>
              <a:t>myList[2] = 3.4;</a:t>
            </a:r>
          </a:p>
          <a:p>
            <a:pPr marL="800100" lvl="2" indent="0" eaLnBrk="1" hangingPunct="1">
              <a:spcBef>
                <a:spcPct val="50000"/>
              </a:spcBef>
              <a:buSzPct val="65000"/>
              <a:buFont typeface="Wingdings" panose="05000000000000000000" pitchFamily="2" charset="2"/>
              <a:buNone/>
            </a:pPr>
            <a:r>
              <a:rPr lang="en-US" altLang="en-US" b="1" kern="1200" dirty="0">
                <a:latin typeface="Courier New" panose="02070309020205020404" pitchFamily="49" charset="0"/>
                <a:ea typeface="+mn-ea"/>
                <a:cs typeface="+mn-cs"/>
              </a:rPr>
              <a:t>myList[3] = 3.5; </a:t>
            </a:r>
          </a:p>
          <a:p>
            <a:pPr eaLnBrk="1" hangingPunct="1">
              <a:spcBef>
                <a:spcPct val="50000"/>
              </a:spcBef>
              <a:buSzPct val="75000"/>
              <a:buFont typeface="Monotype Sorts" pitchFamily="2" charset="2"/>
              <a:buNone/>
            </a:pPr>
            <a:endParaRPr lang="zh-CN" altLang="en-US" sz="3600" kern="1200" dirty="0">
              <a:latin typeface="+mn-lt"/>
              <a:ea typeface="宋体" panose="02010600030101010101" pitchFamily="2" charset="-122"/>
              <a:cs typeface="+mn-cs"/>
            </a:endParaRPr>
          </a:p>
        </p:txBody>
      </p:sp>
      <p:sp>
        <p:nvSpPr>
          <p:cNvPr id="4506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11</a:t>
            </a:fld>
            <a:endParaRPr lang="en-US" altLang="en-US" sz="14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警告</a:t>
            </a:r>
          </a:p>
        </p:txBody>
      </p:sp>
      <p:sp>
        <p:nvSpPr>
          <p:cNvPr id="46083" name="Rectangle 3"/>
          <p:cNvSpPr>
            <a:spLocks noGrp="1"/>
          </p:cNvSpPr>
          <p:nvPr>
            <p:ph idx="1"/>
          </p:nvPr>
        </p:nvSpPr>
        <p:spPr/>
        <p:txBody>
          <a:bodyPr vert="horz" wrap="square" lIns="92075" tIns="46038" rIns="92075" bIns="46038" anchor="t" anchorCtr="0"/>
          <a:lstStyle/>
          <a:p>
            <a:pPr marL="0" indent="0" eaLnBrk="1" hangingPunct="1">
              <a:spcBef>
                <a:spcPct val="50000"/>
              </a:spcBef>
              <a:buSzPct val="75000"/>
              <a:buFont typeface="Monotype Sorts" pitchFamily="2" charset="2"/>
              <a:buNone/>
            </a:pPr>
            <a:r>
              <a:rPr lang="zh-CN" altLang="en-US" kern="1200" dirty="0">
                <a:latin typeface="+mn-lt"/>
                <a:ea typeface="宋体" panose="02010600030101010101" pitchFamily="2" charset="-122"/>
                <a:cs typeface="+mn-cs"/>
              </a:rPr>
              <a:t>数组初始化必须放在一条语句中，将它们分开会产生语法错误，因此，下面语句是错误的</a:t>
            </a:r>
            <a:r>
              <a:rPr lang="en-US" altLang="en-US" kern="1200" dirty="0">
                <a:latin typeface="+mn-lt"/>
                <a:ea typeface="宋体" panose="02010600030101010101" pitchFamily="2" charset="-122"/>
                <a:cs typeface="+mn-cs"/>
              </a:rPr>
              <a:t>:</a:t>
            </a:r>
          </a:p>
          <a:p>
            <a:pPr marL="0" indent="0" eaLnBrk="1" hangingPunct="1">
              <a:spcBef>
                <a:spcPct val="50000"/>
              </a:spcBef>
              <a:buSzPct val="75000"/>
              <a:buFont typeface="Monotype Sorts" pitchFamily="2" charset="2"/>
              <a:buNone/>
            </a:pPr>
            <a:endParaRPr lang="en-US" altLang="en-US" kern="1200" dirty="0">
              <a:latin typeface="+mn-lt"/>
              <a:ea typeface="宋体" panose="02010600030101010101" pitchFamily="2" charset="-122"/>
              <a:cs typeface="+mn-cs"/>
            </a:endParaRPr>
          </a:p>
          <a:p>
            <a:pPr lvl="1" eaLnBrk="1" hangingPunct="1">
              <a:spcBef>
                <a:spcPct val="50000"/>
              </a:spcBef>
              <a:buFontTx/>
              <a:buNone/>
            </a:pPr>
            <a:r>
              <a:rPr lang="en-US" altLang="en-US" b="1" kern="1200" dirty="0">
                <a:latin typeface="Courier New" panose="02070309020205020404" pitchFamily="49" charset="0"/>
                <a:ea typeface="宋体" panose="02010600030101010101" pitchFamily="2" charset="-122"/>
                <a:cs typeface="+mn-cs"/>
              </a:rPr>
              <a:t>double[] myList;</a:t>
            </a:r>
          </a:p>
          <a:p>
            <a:pPr lvl="1" eaLnBrk="1" hangingPunct="1">
              <a:spcBef>
                <a:spcPct val="50000"/>
              </a:spcBef>
              <a:buFontTx/>
              <a:buNone/>
            </a:pPr>
            <a:r>
              <a:rPr lang="en-US" altLang="en-US" b="1" kern="1200" dirty="0">
                <a:latin typeface="Courier New" panose="02070309020205020404" pitchFamily="49" charset="0"/>
                <a:ea typeface="宋体" panose="02010600030101010101" pitchFamily="2" charset="-122"/>
                <a:cs typeface="+mn-cs"/>
              </a:rPr>
              <a:t>myList = {1.9, 2.9, 3.4, 3.5}; </a:t>
            </a:r>
          </a:p>
        </p:txBody>
      </p:sp>
      <p:sp>
        <p:nvSpPr>
          <p:cNvPr id="4608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12</a:t>
            </a:fld>
            <a:endParaRPr lang="en-US" altLang="en-US" sz="1400" dirty="0">
              <a:ea typeface="宋体" panose="02010600030101010101" pitchFamily="2" charset="-122"/>
            </a:endParaRPr>
          </a:p>
        </p:txBody>
      </p:sp>
      <p:pic>
        <p:nvPicPr>
          <p:cNvPr id="46085" name="图片 9" descr="1111111111-002.jpg"/>
          <p:cNvPicPr>
            <a:picLocks noChangeAspect="1"/>
          </p:cNvPicPr>
          <p:nvPr/>
        </p:nvPicPr>
        <p:blipFill>
          <a:blip r:embed="rId2"/>
          <a:stretch>
            <a:fillRect/>
          </a:stretch>
        </p:blipFill>
        <p:spPr>
          <a:xfrm>
            <a:off x="6781800" y="2400300"/>
            <a:ext cx="1600200" cy="16002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p>
        </p:txBody>
      </p:sp>
      <p:sp>
        <p:nvSpPr>
          <p:cNvPr id="21508"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102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13</a:t>
            </a:fld>
            <a:endParaRPr lang="en-US" altLang="en-US" sz="1400" dirty="0">
              <a:ea typeface="宋体" panose="02010600030101010101" pitchFamily="2" charset="-122"/>
            </a:endParaRPr>
          </a:p>
        </p:txBody>
      </p:sp>
      <p:sp>
        <p:nvSpPr>
          <p:cNvPr id="331781" name="AutoShape 5"/>
          <p:cNvSpPr/>
          <p:nvPr/>
        </p:nvSpPr>
        <p:spPr>
          <a:xfrm>
            <a:off x="2382838" y="1047750"/>
            <a:ext cx="4186237" cy="768350"/>
          </a:xfrm>
          <a:prstGeom prst="wedgeRoundRectCallout">
            <a:avLst>
              <a:gd name="adj1" fmla="val -30620"/>
              <a:gd name="adj2" fmla="val 164051"/>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Declare array variable values, create an array, and assign its reference to values</a:t>
            </a:r>
          </a:p>
        </p:txBody>
      </p:sp>
      <p:sp>
        <p:nvSpPr>
          <p:cNvPr id="1031" name="Rectangle 6"/>
          <p:cNvSpPr/>
          <p:nvPr/>
        </p:nvSpPr>
        <p:spPr>
          <a:xfrm>
            <a:off x="539750" y="2622550"/>
            <a:ext cx="3962400"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032" name="Rectangle 8"/>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02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75"/>
                      <p:cNvPicPr/>
                      <p:nvPr/>
                    </p:nvPicPr>
                    <p:blipFill>
                      <a:blip r:embed="rId3"/>
                      <a:stretch>
                        <a:fillRect/>
                      </a:stretch>
                    </p:blipFill>
                    <p:spPr>
                      <a:xfrm>
                        <a:off x="5838825" y="2046288"/>
                        <a:ext cx="1958975" cy="2098675"/>
                      </a:xfrm>
                      <a:prstGeom prst="rect">
                        <a:avLst/>
                      </a:prstGeom>
                      <a:noFill/>
                      <a:ln w="38100">
                        <a:noFill/>
                        <a:miter/>
                      </a:ln>
                    </p:spPr>
                  </p:pic>
                </p:oleObj>
              </mc:Fallback>
            </mc:AlternateContent>
          </a:graphicData>
        </a:graphic>
      </p:graphicFrame>
      <p:sp>
        <p:nvSpPr>
          <p:cNvPr id="1033" name="Rectangle 9"/>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
        <p:nvSpPr>
          <p:cNvPr id="1034" name="Line 10"/>
          <p:cNvSpPr/>
          <p:nvPr/>
        </p:nvSpPr>
        <p:spPr>
          <a:xfrm>
            <a:off x="4071938" y="2738438"/>
            <a:ext cx="2189162" cy="76200"/>
          </a:xfrm>
          <a:prstGeom prst="line">
            <a:avLst/>
          </a:prstGeom>
          <a:ln w="50800" cap="flat" cmpd="sng">
            <a:solidFill>
              <a:srgbClr val="FF0000"/>
            </a:solidFill>
            <a:prstDash val="solid"/>
            <a:headEnd type="none" w="sm" len="sm"/>
            <a:tailEnd type="stealth"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22532"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205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14</a:t>
            </a:fld>
            <a:endParaRPr lang="en-US" altLang="en-US" sz="1400" dirty="0">
              <a:ea typeface="宋体" panose="02010600030101010101" pitchFamily="2" charset="-122"/>
            </a:endParaRPr>
          </a:p>
        </p:txBody>
      </p:sp>
      <p:sp>
        <p:nvSpPr>
          <p:cNvPr id="349188" name="AutoShape 4"/>
          <p:cNvSpPr/>
          <p:nvPr/>
        </p:nvSpPr>
        <p:spPr>
          <a:xfrm>
            <a:off x="2382838" y="1047750"/>
            <a:ext cx="4186237" cy="384175"/>
          </a:xfrm>
          <a:prstGeom prst="wedgeRoundRectCallout">
            <a:avLst>
              <a:gd name="adj1" fmla="val -69870"/>
              <a:gd name="adj2" fmla="val 450829"/>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becomes 1</a:t>
            </a:r>
          </a:p>
        </p:txBody>
      </p:sp>
      <p:sp>
        <p:nvSpPr>
          <p:cNvPr id="2055" name="Rectangle 5"/>
          <p:cNvSpPr/>
          <p:nvPr/>
        </p:nvSpPr>
        <p:spPr>
          <a:xfrm>
            <a:off x="1000125" y="2928938"/>
            <a:ext cx="806450"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2056"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205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76"/>
                      <p:cNvPicPr/>
                      <p:nvPr/>
                    </p:nvPicPr>
                    <p:blipFill>
                      <a:blip r:embed="rId3"/>
                      <a:stretch>
                        <a:fillRect/>
                      </a:stretch>
                    </p:blipFill>
                    <p:spPr>
                      <a:xfrm>
                        <a:off x="5838825" y="2238375"/>
                        <a:ext cx="1958975" cy="2098675"/>
                      </a:xfrm>
                      <a:prstGeom prst="rect">
                        <a:avLst/>
                      </a:prstGeom>
                      <a:noFill/>
                      <a:ln w="38100">
                        <a:noFill/>
                        <a:miter/>
                      </a:ln>
                    </p:spPr>
                  </p:pic>
                </p:oleObj>
              </mc:Fallback>
            </mc:AlternateContent>
          </a:graphicData>
        </a:graphic>
      </p:graphicFrame>
      <p:sp>
        <p:nvSpPr>
          <p:cNvPr id="2057"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23556"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307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15</a:t>
            </a:fld>
            <a:endParaRPr lang="en-US" altLang="en-US" sz="1400" dirty="0">
              <a:ea typeface="宋体" panose="02010600030101010101" pitchFamily="2" charset="-122"/>
            </a:endParaRPr>
          </a:p>
        </p:txBody>
      </p:sp>
      <p:sp>
        <p:nvSpPr>
          <p:cNvPr id="350212" name="AutoShape 4"/>
          <p:cNvSpPr/>
          <p:nvPr/>
        </p:nvSpPr>
        <p:spPr>
          <a:xfrm>
            <a:off x="2382838" y="1047750"/>
            <a:ext cx="4186237" cy="384175"/>
          </a:xfrm>
          <a:prstGeom prst="wedgeRoundRectCallout">
            <a:avLst>
              <a:gd name="adj1" fmla="val -54134"/>
              <a:gd name="adj2" fmla="val 444630"/>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(=1) is less than 5</a:t>
            </a:r>
          </a:p>
        </p:txBody>
      </p:sp>
      <p:sp>
        <p:nvSpPr>
          <p:cNvPr id="3079" name="Rectangle 5"/>
          <p:cNvSpPr/>
          <p:nvPr/>
        </p:nvSpPr>
        <p:spPr>
          <a:xfrm>
            <a:off x="1922463" y="2928938"/>
            <a:ext cx="576262"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3080"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307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1"/>
                      <p:cNvPicPr/>
                      <p:nvPr/>
                    </p:nvPicPr>
                    <p:blipFill>
                      <a:blip r:embed="rId3"/>
                      <a:stretch>
                        <a:fillRect/>
                      </a:stretch>
                    </p:blipFill>
                    <p:spPr>
                      <a:xfrm>
                        <a:off x="5838825" y="2314575"/>
                        <a:ext cx="1958975" cy="2098675"/>
                      </a:xfrm>
                      <a:prstGeom prst="rect">
                        <a:avLst/>
                      </a:prstGeom>
                      <a:noFill/>
                      <a:ln w="38100">
                        <a:noFill/>
                        <a:miter/>
                      </a:ln>
                    </p:spPr>
                  </p:pic>
                </p:oleObj>
              </mc:Fallback>
            </mc:AlternateContent>
          </a:graphicData>
        </a:graphic>
      </p:graphicFrame>
      <p:sp>
        <p:nvSpPr>
          <p:cNvPr id="3081"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24580"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410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16</a:t>
            </a:fld>
            <a:endParaRPr lang="en-US" altLang="en-US" sz="1400" dirty="0">
              <a:ea typeface="宋体" panose="02010600030101010101" pitchFamily="2" charset="-122"/>
            </a:endParaRPr>
          </a:p>
        </p:txBody>
      </p:sp>
      <p:sp>
        <p:nvSpPr>
          <p:cNvPr id="332804" name="AutoShape 4"/>
          <p:cNvSpPr/>
          <p:nvPr/>
        </p:nvSpPr>
        <p:spPr>
          <a:xfrm>
            <a:off x="2382838" y="1047750"/>
            <a:ext cx="4186237" cy="768350"/>
          </a:xfrm>
          <a:prstGeom prst="wedgeRoundRectCallout">
            <a:avLst>
              <a:gd name="adj1" fmla="val -22810"/>
              <a:gd name="adj2" fmla="val 24173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line is executed, value[1] is 1</a:t>
            </a:r>
          </a:p>
          <a:p>
            <a:pPr algn="ctr"/>
            <a:endParaRPr lang="en-US" altLang="en-US" sz="1800" dirty="0">
              <a:latin typeface="Times New Roman" panose="02020603050405020304" pitchFamily="18" charset="0"/>
            </a:endParaRPr>
          </a:p>
        </p:txBody>
      </p:sp>
      <p:sp>
        <p:nvSpPr>
          <p:cNvPr id="4103" name="Rectangle 5"/>
          <p:cNvSpPr/>
          <p:nvPr/>
        </p:nvSpPr>
        <p:spPr>
          <a:xfrm>
            <a:off x="539750" y="3236913"/>
            <a:ext cx="3962400"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104"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409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77"/>
                      <p:cNvPicPr/>
                      <p:nvPr/>
                    </p:nvPicPr>
                    <p:blipFill>
                      <a:blip r:embed="rId3"/>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4105"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
        <p:nvSpPr>
          <p:cNvPr id="4106" name="Rectangle 9"/>
          <p:cNvSpPr/>
          <p:nvPr/>
        </p:nvSpPr>
        <p:spPr>
          <a:xfrm>
            <a:off x="6376988" y="3006725"/>
            <a:ext cx="730250"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107" name="Line 10"/>
          <p:cNvSpPr/>
          <p:nvPr/>
        </p:nvSpPr>
        <p:spPr>
          <a:xfrm flipV="1">
            <a:off x="4149725" y="3160713"/>
            <a:ext cx="2189163" cy="192087"/>
          </a:xfrm>
          <a:prstGeom prst="line">
            <a:avLst/>
          </a:prstGeom>
          <a:ln w="50800" cap="flat" cmpd="sng">
            <a:solidFill>
              <a:srgbClr val="FF0000"/>
            </a:solidFill>
            <a:prstDash val="solid"/>
            <a:headEnd type="none" w="sm" len="sm"/>
            <a:tailEnd type="stealth"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5122" name="Object 9"/>
          <p:cNvGraphicFramePr>
            <a:graphicFrameLocks noGrp="1" noChangeAspect="1"/>
          </p:cNvGraphicFramePr>
          <p:nvPr>
            <p:ph idx="1"/>
          </p:nvPr>
        </p:nvGraphicFramePr>
        <p:xfrm>
          <a:off x="3770313" y="2895600"/>
          <a:ext cx="1601787" cy="1712913"/>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4"/>
                      <p:cNvPicPr/>
                      <p:nvPr/>
                    </p:nvPicPr>
                    <p:blipFill>
                      <a:blip r:embed="rId3"/>
                      <a:srcRect/>
                      <a:stretch>
                        <a:fillRect/>
                      </a:stretch>
                    </p:blipFill>
                    <p:spPr>
                      <a:xfrm>
                        <a:off x="3770313" y="2895600"/>
                        <a:ext cx="1601787" cy="1712913"/>
                      </a:xfrm>
                      <a:prstGeom prst="rect">
                        <a:avLst/>
                      </a:prstGeom>
                      <a:noFill/>
                      <a:ln w="38100">
                        <a:miter/>
                      </a:ln>
                    </p:spPr>
                  </p:pic>
                </p:oleObj>
              </mc:Fallback>
            </mc:AlternateContent>
          </a:graphicData>
        </a:graphic>
      </p:graphicFrame>
      <p:sp>
        <p:nvSpPr>
          <p:cNvPr id="5124" name="Slide Number Placeholder 5"/>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17</a:t>
            </a:fld>
            <a:endParaRPr lang="en-US" altLang="en-US" sz="1400" dirty="0">
              <a:ea typeface="宋体" panose="02010600030101010101" pitchFamily="2" charset="-122"/>
            </a:endParaRPr>
          </a:p>
        </p:txBody>
      </p:sp>
      <p:sp>
        <p:nvSpPr>
          <p:cNvPr id="25604" name="Rectangle 3"/>
          <p:cNvSpPr>
            <a:spLocks noGrp="1" noChangeArrowheads="1"/>
          </p:cNvSpPr>
          <p:nvPr>
            <p:ph type="body" sz="half" idx="1"/>
          </p:nvPr>
        </p:nvSpPr>
        <p:spPr>
          <a:xfrm>
            <a:off x="0" y="1892300"/>
            <a:ext cx="4462463" cy="3571875"/>
          </a:xfrm>
        </p:spPr>
        <p:txBody>
          <a:bodyPr vert="horz" wrap="square" lIns="92075" tIns="46038" rIns="92075" bIns="46038" numCol="1" anchor="t" anchorCtr="0" compatLnSpc="1"/>
          <a:lstStyle/>
          <a:p>
            <a:pPr marL="609600" marR="0" lvl="0" indent="-609600" algn="l"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l"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l"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l"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l"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351236" name="AutoShape 4"/>
          <p:cNvSpPr/>
          <p:nvPr/>
        </p:nvSpPr>
        <p:spPr>
          <a:xfrm>
            <a:off x="4195763" y="1201738"/>
            <a:ext cx="4186237" cy="384175"/>
          </a:xfrm>
          <a:prstGeom prst="wedgeRoundRectCallout">
            <a:avLst>
              <a:gd name="adj1" fmla="val -73171"/>
              <a:gd name="adj2" fmla="val 40454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i++, i becomes 2</a:t>
            </a:r>
          </a:p>
        </p:txBody>
      </p:sp>
      <p:sp>
        <p:nvSpPr>
          <p:cNvPr id="5127" name="Rectangle 5"/>
          <p:cNvSpPr/>
          <p:nvPr/>
        </p:nvSpPr>
        <p:spPr>
          <a:xfrm>
            <a:off x="2997200" y="2968625"/>
            <a:ext cx="384175"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5128"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129"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6146" name="Object 9"/>
          <p:cNvGraphicFramePr>
            <a:graphicFrameLocks noGrp="1" noChangeAspect="1"/>
          </p:cNvGraphicFramePr>
          <p:nvPr>
            <p:ph idx="1"/>
          </p:nvPr>
        </p:nvGraphicFramePr>
        <p:xfrm>
          <a:off x="3770313" y="2895600"/>
          <a:ext cx="1601787" cy="1712913"/>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2"/>
                      <p:cNvPicPr/>
                      <p:nvPr/>
                    </p:nvPicPr>
                    <p:blipFill>
                      <a:blip r:embed="rId3"/>
                      <a:srcRect/>
                      <a:stretch>
                        <a:fillRect/>
                      </a:stretch>
                    </p:blipFill>
                    <p:spPr>
                      <a:xfrm>
                        <a:off x="3770313" y="2895600"/>
                        <a:ext cx="1601787" cy="1712913"/>
                      </a:xfrm>
                      <a:prstGeom prst="rect">
                        <a:avLst/>
                      </a:prstGeom>
                      <a:noFill/>
                      <a:ln w="38100">
                        <a:miter/>
                      </a:ln>
                    </p:spPr>
                  </p:pic>
                </p:oleObj>
              </mc:Fallback>
            </mc:AlternateContent>
          </a:graphicData>
        </a:graphic>
      </p:graphicFrame>
      <p:sp>
        <p:nvSpPr>
          <p:cNvPr id="6148" name="Slide Number Placeholder 5"/>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18</a:t>
            </a:fld>
            <a:endParaRPr lang="en-US" altLang="en-US" sz="1400" dirty="0">
              <a:ea typeface="宋体" panose="02010600030101010101" pitchFamily="2" charset="-122"/>
            </a:endParaRPr>
          </a:p>
        </p:txBody>
      </p:sp>
      <p:sp>
        <p:nvSpPr>
          <p:cNvPr id="26628" name="Rectangle 3"/>
          <p:cNvSpPr>
            <a:spLocks noGrp="1" noChangeArrowheads="1"/>
          </p:cNvSpPr>
          <p:nvPr>
            <p:ph type="body" sz="half" idx="1"/>
          </p:nvPr>
        </p:nvSpPr>
        <p:spPr>
          <a:xfrm>
            <a:off x="0" y="1657350"/>
            <a:ext cx="4346575" cy="4114800"/>
          </a:xfrm>
        </p:spPr>
        <p:txBody>
          <a:bodyPr vert="horz" wrap="square" lIns="92075" tIns="46038" rIns="92075" bIns="46038" numCol="1" anchor="t" anchorCtr="0" compatLnSpc="1"/>
          <a:lstStyle/>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4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4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4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4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4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4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4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400" b="0" i="0" u="none" strike="noStrike" kern="1200" cap="none" spc="0" normalizeH="0" baseline="0" noProof="0" dirty="0">
                <a:ln>
                  <a:noFill/>
                </a:ln>
                <a:solidFill>
                  <a:schemeClr val="accent4"/>
                </a:solidFill>
                <a:effectLst/>
                <a:uLnTx/>
                <a:uFillTx/>
                <a:latin typeface="+mn-lt"/>
                <a:ea typeface="+mn-ea"/>
                <a:cs typeface="+mn-cs"/>
              </a:rPr>
              <a:t> = 1; </a:t>
            </a:r>
            <a:r>
              <a:rPr kumimoji="0" lang="en-US" sz="24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4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4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4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4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4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400" b="0" i="0" u="none" strike="noStrike" kern="1200" cap="none" spc="0" normalizeH="0" baseline="0" noProof="0" dirty="0">
                <a:ln>
                  <a:noFill/>
                </a:ln>
                <a:solidFill>
                  <a:schemeClr val="accent4"/>
                </a:solidFill>
                <a:effectLst/>
                <a:uLnTx/>
                <a:uFillTx/>
                <a:latin typeface="+mn-lt"/>
                <a:ea typeface="+mn-ea"/>
                <a:cs typeface="+mn-cs"/>
              </a:rPr>
              <a:t>] = </a:t>
            </a:r>
            <a:r>
              <a:rPr kumimoji="0" lang="en-US" sz="24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4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4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4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4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4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353284" name="AutoShape 4"/>
          <p:cNvSpPr/>
          <p:nvPr/>
        </p:nvSpPr>
        <p:spPr>
          <a:xfrm>
            <a:off x="5610225" y="1393825"/>
            <a:ext cx="3071813" cy="576263"/>
          </a:xfrm>
          <a:prstGeom prst="wedgeRoundRectCallout">
            <a:avLst>
              <a:gd name="adj1" fmla="val -114963"/>
              <a:gd name="adj2" fmla="val 24586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2) is less than 5</a:t>
            </a:r>
          </a:p>
        </p:txBody>
      </p:sp>
      <p:sp>
        <p:nvSpPr>
          <p:cNvPr id="6151" name="Rectangle 5"/>
          <p:cNvSpPr/>
          <p:nvPr/>
        </p:nvSpPr>
        <p:spPr>
          <a:xfrm>
            <a:off x="3419475" y="3082925"/>
            <a:ext cx="500063"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6152" name="Rectangle 6"/>
          <p:cNvSpPr/>
          <p:nvPr/>
        </p:nvSpPr>
        <p:spPr>
          <a:xfrm>
            <a:off x="501650" y="273843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6153"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27652"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717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19</a:t>
            </a:fld>
            <a:endParaRPr lang="en-US" altLang="en-US" sz="1400" dirty="0">
              <a:ea typeface="宋体" panose="02010600030101010101" pitchFamily="2" charset="-122"/>
            </a:endParaRPr>
          </a:p>
        </p:txBody>
      </p:sp>
      <p:sp>
        <p:nvSpPr>
          <p:cNvPr id="352260" name="AutoShape 4"/>
          <p:cNvSpPr/>
          <p:nvPr/>
        </p:nvSpPr>
        <p:spPr>
          <a:xfrm>
            <a:off x="2382838" y="1047750"/>
            <a:ext cx="4186237" cy="768350"/>
          </a:xfrm>
          <a:prstGeom prst="wedgeRoundRectCallout">
            <a:avLst>
              <a:gd name="adj1" fmla="val -22810"/>
              <a:gd name="adj2" fmla="val 24173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line is executed, </a:t>
            </a:r>
          </a:p>
          <a:p>
            <a:pPr algn="ctr"/>
            <a:r>
              <a:rPr lang="en-US" altLang="en-US" sz="1800" dirty="0">
                <a:latin typeface="Times New Roman" panose="02020603050405020304" pitchFamily="18" charset="0"/>
              </a:rPr>
              <a:t>values[2] is 3 (2 + 1)</a:t>
            </a:r>
          </a:p>
        </p:txBody>
      </p:sp>
      <p:sp>
        <p:nvSpPr>
          <p:cNvPr id="7175" name="Rectangle 5"/>
          <p:cNvSpPr/>
          <p:nvPr/>
        </p:nvSpPr>
        <p:spPr>
          <a:xfrm>
            <a:off x="501650" y="3236913"/>
            <a:ext cx="3962400"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176"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717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3"/>
                      <p:cNvPicPr/>
                      <p:nvPr/>
                    </p:nvPicPr>
                    <p:blipFill>
                      <a:blip r:embed="rId3"/>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7177"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
        <p:nvSpPr>
          <p:cNvPr id="7178" name="Rectangle 9"/>
          <p:cNvSpPr/>
          <p:nvPr/>
        </p:nvSpPr>
        <p:spPr>
          <a:xfrm>
            <a:off x="6376988" y="3275013"/>
            <a:ext cx="730250"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179" name="Line 10"/>
          <p:cNvSpPr/>
          <p:nvPr/>
        </p:nvSpPr>
        <p:spPr>
          <a:xfrm>
            <a:off x="4149725" y="3352800"/>
            <a:ext cx="2227263" cy="76200"/>
          </a:xfrm>
          <a:prstGeom prst="line">
            <a:avLst/>
          </a:prstGeom>
          <a:ln w="50800" cap="flat" cmpd="sng">
            <a:solidFill>
              <a:srgbClr val="FF0000"/>
            </a:solidFill>
            <a:prstDash val="solid"/>
            <a:headEnd type="none" w="sm" len="sm"/>
            <a:tailEnd type="stealth"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问题</a:t>
            </a:r>
          </a:p>
        </p:txBody>
      </p:sp>
      <p:sp>
        <p:nvSpPr>
          <p:cNvPr id="35843"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读入</a:t>
            </a:r>
            <a:r>
              <a:rPr lang="en-US" altLang="zh-CN" kern="1200" dirty="0">
                <a:latin typeface="+mn-lt"/>
                <a:ea typeface="宋体" panose="02010600030101010101" pitchFamily="2" charset="-122"/>
                <a:cs typeface="+mn-cs"/>
              </a:rPr>
              <a:t>100</a:t>
            </a:r>
            <a:r>
              <a:rPr lang="zh-CN" altLang="en-US" kern="1200" dirty="0">
                <a:latin typeface="+mn-lt"/>
                <a:ea typeface="宋体" panose="02010600030101010101" pitchFamily="2" charset="-122"/>
                <a:cs typeface="+mn-cs"/>
              </a:rPr>
              <a:t>个数</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考试成绩</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，计算它们的平均值，找出大于平均值的数的个数。</a:t>
            </a: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如何存储？</a:t>
            </a:r>
          </a:p>
        </p:txBody>
      </p:sp>
      <p:sp>
        <p:nvSpPr>
          <p:cNvPr id="3584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a:t>
            </a:fld>
            <a:endParaRPr lang="en-US" altLang="en-US" sz="14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28676"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819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20</a:t>
            </a:fld>
            <a:endParaRPr lang="en-US" altLang="en-US" sz="1400" dirty="0">
              <a:ea typeface="宋体" panose="02010600030101010101" pitchFamily="2" charset="-122"/>
            </a:endParaRPr>
          </a:p>
        </p:txBody>
      </p:sp>
      <p:sp>
        <p:nvSpPr>
          <p:cNvPr id="354308" name="AutoShape 4"/>
          <p:cNvSpPr/>
          <p:nvPr/>
        </p:nvSpPr>
        <p:spPr>
          <a:xfrm>
            <a:off x="2382838" y="1047750"/>
            <a:ext cx="4186237" cy="384175"/>
          </a:xfrm>
          <a:prstGeom prst="wedgeRoundRectCallout">
            <a:avLst>
              <a:gd name="adj1" fmla="val -39269"/>
              <a:gd name="adj2" fmla="val 440907"/>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i becomes 3.</a:t>
            </a:r>
          </a:p>
        </p:txBody>
      </p:sp>
      <p:sp>
        <p:nvSpPr>
          <p:cNvPr id="8199" name="Rectangle 5"/>
          <p:cNvSpPr/>
          <p:nvPr/>
        </p:nvSpPr>
        <p:spPr>
          <a:xfrm>
            <a:off x="2536825" y="2928938"/>
            <a:ext cx="3460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200"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819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5"/>
                      <p:cNvPicPr/>
                      <p:nvPr/>
                    </p:nvPicPr>
                    <p:blipFill>
                      <a:blip r:embed="rId3"/>
                      <a:stretch>
                        <a:fillRect/>
                      </a:stretch>
                    </p:blipFill>
                    <p:spPr>
                      <a:xfrm>
                        <a:off x="5838825" y="2046288"/>
                        <a:ext cx="1958975" cy="2103437"/>
                      </a:xfrm>
                      <a:prstGeom prst="rect">
                        <a:avLst/>
                      </a:prstGeom>
                      <a:noFill/>
                      <a:ln w="38100">
                        <a:noFill/>
                        <a:miter/>
                      </a:ln>
                    </p:spPr>
                  </p:pic>
                </p:oleObj>
              </mc:Fallback>
            </mc:AlternateContent>
          </a:graphicData>
        </a:graphic>
      </p:graphicFrame>
      <p:sp>
        <p:nvSpPr>
          <p:cNvPr id="8201"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29700"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922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21</a:t>
            </a:fld>
            <a:endParaRPr lang="en-US" altLang="en-US" sz="1400" dirty="0">
              <a:ea typeface="宋体" panose="02010600030101010101" pitchFamily="2" charset="-122"/>
            </a:endParaRPr>
          </a:p>
        </p:txBody>
      </p:sp>
      <p:sp>
        <p:nvSpPr>
          <p:cNvPr id="363524" name="AutoShape 4"/>
          <p:cNvSpPr/>
          <p:nvPr/>
        </p:nvSpPr>
        <p:spPr>
          <a:xfrm>
            <a:off x="4111625" y="1163638"/>
            <a:ext cx="4186238" cy="384175"/>
          </a:xfrm>
          <a:prstGeom prst="wedgeRoundRectCallout">
            <a:avLst>
              <a:gd name="adj1" fmla="val -90616"/>
              <a:gd name="adj2" fmla="val 410745"/>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(=3) is still less than 5.</a:t>
            </a:r>
          </a:p>
        </p:txBody>
      </p:sp>
      <p:sp>
        <p:nvSpPr>
          <p:cNvPr id="9223" name="Rectangle 5"/>
          <p:cNvSpPr/>
          <p:nvPr/>
        </p:nvSpPr>
        <p:spPr>
          <a:xfrm>
            <a:off x="1922463" y="2928938"/>
            <a:ext cx="5365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224"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921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6"/>
                      <p:cNvPicPr/>
                      <p:nvPr/>
                    </p:nvPicPr>
                    <p:blipFill>
                      <a:blip r:embed="rId3"/>
                      <a:stretch>
                        <a:fillRect/>
                      </a:stretch>
                    </p:blipFill>
                    <p:spPr>
                      <a:xfrm>
                        <a:off x="5838825" y="2046288"/>
                        <a:ext cx="1958975" cy="2103437"/>
                      </a:xfrm>
                      <a:prstGeom prst="rect">
                        <a:avLst/>
                      </a:prstGeom>
                      <a:noFill/>
                      <a:ln w="38100">
                        <a:noFill/>
                        <a:miter/>
                      </a:ln>
                    </p:spPr>
                  </p:pic>
                </p:oleObj>
              </mc:Fallback>
            </mc:AlternateContent>
          </a:graphicData>
        </a:graphic>
      </p:graphicFrame>
      <p:sp>
        <p:nvSpPr>
          <p:cNvPr id="9225"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30724"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1024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22</a:t>
            </a:fld>
            <a:endParaRPr lang="en-US" altLang="en-US" sz="1400" dirty="0">
              <a:ea typeface="宋体" panose="02010600030101010101" pitchFamily="2" charset="-122"/>
            </a:endParaRPr>
          </a:p>
        </p:txBody>
      </p:sp>
      <p:sp>
        <p:nvSpPr>
          <p:cNvPr id="355332" name="AutoShape 4"/>
          <p:cNvSpPr/>
          <p:nvPr/>
        </p:nvSpPr>
        <p:spPr>
          <a:xfrm>
            <a:off x="4149725" y="1163638"/>
            <a:ext cx="4724400" cy="384175"/>
          </a:xfrm>
          <a:prstGeom prst="wedgeRoundRectCallout">
            <a:avLst>
              <a:gd name="adj1" fmla="val -68380"/>
              <a:gd name="adj2" fmla="val 479338"/>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line, values[3] becomes 6 (3 + 3)</a:t>
            </a:r>
          </a:p>
        </p:txBody>
      </p:sp>
      <p:sp>
        <p:nvSpPr>
          <p:cNvPr id="10247" name="Rectangle 5"/>
          <p:cNvSpPr/>
          <p:nvPr/>
        </p:nvSpPr>
        <p:spPr>
          <a:xfrm>
            <a:off x="654050" y="3236913"/>
            <a:ext cx="3417888"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0248"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024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7"/>
                      <p:cNvPicPr/>
                      <p:nvPr/>
                    </p:nvPicPr>
                    <p:blipFill>
                      <a:blip r:embed="rId3"/>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10249"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
        <p:nvSpPr>
          <p:cNvPr id="10250" name="Line 9"/>
          <p:cNvSpPr/>
          <p:nvPr/>
        </p:nvSpPr>
        <p:spPr>
          <a:xfrm>
            <a:off x="4149725" y="3352800"/>
            <a:ext cx="2111375" cy="306388"/>
          </a:xfrm>
          <a:prstGeom prst="line">
            <a:avLst/>
          </a:prstGeom>
          <a:ln w="50800" cap="flat" cmpd="sng">
            <a:solidFill>
              <a:srgbClr val="FF0000"/>
            </a:solidFill>
            <a:prstDash val="solid"/>
            <a:headEnd type="none" w="sm" len="sm"/>
            <a:tailEnd type="stealth" w="sm" len="sm"/>
          </a:ln>
        </p:spPr>
      </p:sp>
      <p:sp>
        <p:nvSpPr>
          <p:cNvPr id="10251" name="Rectangle 10"/>
          <p:cNvSpPr/>
          <p:nvPr/>
        </p:nvSpPr>
        <p:spPr>
          <a:xfrm>
            <a:off x="6261100" y="3544888"/>
            <a:ext cx="922338"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31748"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1126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23</a:t>
            </a:fld>
            <a:endParaRPr lang="en-US" altLang="en-US" sz="1400" dirty="0">
              <a:ea typeface="宋体" panose="02010600030101010101" pitchFamily="2" charset="-122"/>
            </a:endParaRPr>
          </a:p>
        </p:txBody>
      </p:sp>
      <p:sp>
        <p:nvSpPr>
          <p:cNvPr id="356356" name="AutoShape 4"/>
          <p:cNvSpPr/>
          <p:nvPr/>
        </p:nvSpPr>
        <p:spPr>
          <a:xfrm>
            <a:off x="4456113" y="1047750"/>
            <a:ext cx="4186237" cy="384175"/>
          </a:xfrm>
          <a:prstGeom prst="wedgeRoundRectCallout">
            <a:avLst>
              <a:gd name="adj1" fmla="val -88644"/>
              <a:gd name="adj2" fmla="val 445042"/>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i becomes 4</a:t>
            </a:r>
          </a:p>
        </p:txBody>
      </p:sp>
      <p:sp>
        <p:nvSpPr>
          <p:cNvPr id="11271" name="Rectangle 5"/>
          <p:cNvSpPr/>
          <p:nvPr/>
        </p:nvSpPr>
        <p:spPr>
          <a:xfrm>
            <a:off x="2536825" y="2928938"/>
            <a:ext cx="3460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1272"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126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8"/>
                      <p:cNvPicPr/>
                      <p:nvPr/>
                    </p:nvPicPr>
                    <p:blipFill>
                      <a:blip r:embed="rId3"/>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11273"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32772"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1229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24</a:t>
            </a:fld>
            <a:endParaRPr lang="en-US" altLang="en-US" sz="1400" dirty="0">
              <a:ea typeface="宋体" panose="02010600030101010101" pitchFamily="2" charset="-122"/>
            </a:endParaRPr>
          </a:p>
        </p:txBody>
      </p:sp>
      <p:sp>
        <p:nvSpPr>
          <p:cNvPr id="364548" name="AutoShape 4"/>
          <p:cNvSpPr/>
          <p:nvPr/>
        </p:nvSpPr>
        <p:spPr>
          <a:xfrm>
            <a:off x="4456113" y="1047750"/>
            <a:ext cx="4186237" cy="384175"/>
          </a:xfrm>
          <a:prstGeom prst="wedgeRoundRectCallout">
            <a:avLst>
              <a:gd name="adj1" fmla="val -100852"/>
              <a:gd name="adj2" fmla="val 445042"/>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(=4) is still less than 5</a:t>
            </a:r>
          </a:p>
        </p:txBody>
      </p:sp>
      <p:sp>
        <p:nvSpPr>
          <p:cNvPr id="12295" name="Rectangle 5"/>
          <p:cNvSpPr/>
          <p:nvPr/>
        </p:nvSpPr>
        <p:spPr>
          <a:xfrm>
            <a:off x="1922463" y="2890838"/>
            <a:ext cx="4984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2296"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229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9"/>
                      <p:cNvPicPr/>
                      <p:nvPr/>
                    </p:nvPicPr>
                    <p:blipFill>
                      <a:blip r:embed="rId3"/>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12297"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33796"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1331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25</a:t>
            </a:fld>
            <a:endParaRPr lang="en-US" altLang="en-US" sz="1400" dirty="0">
              <a:ea typeface="宋体" panose="02010600030101010101" pitchFamily="2" charset="-122"/>
            </a:endParaRPr>
          </a:p>
        </p:txBody>
      </p:sp>
      <p:sp>
        <p:nvSpPr>
          <p:cNvPr id="357380" name="AutoShape 4"/>
          <p:cNvSpPr/>
          <p:nvPr/>
        </p:nvSpPr>
        <p:spPr>
          <a:xfrm>
            <a:off x="2382838" y="1047750"/>
            <a:ext cx="4186237" cy="384175"/>
          </a:xfrm>
          <a:prstGeom prst="wedgeRoundRectCallout">
            <a:avLst>
              <a:gd name="adj1" fmla="val -25806"/>
              <a:gd name="adj2" fmla="val 517769"/>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values[4] becomes 10 (4 + 6)</a:t>
            </a:r>
          </a:p>
        </p:txBody>
      </p:sp>
      <p:sp>
        <p:nvSpPr>
          <p:cNvPr id="13319" name="Rectangle 5"/>
          <p:cNvSpPr/>
          <p:nvPr/>
        </p:nvSpPr>
        <p:spPr>
          <a:xfrm>
            <a:off x="615950" y="3236913"/>
            <a:ext cx="3417888"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3320"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331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0"/>
                      <p:cNvPicPr/>
                      <p:nvPr/>
                    </p:nvPicPr>
                    <p:blipFill>
                      <a:blip r:embed="rId3"/>
                      <a:stretch>
                        <a:fillRect/>
                      </a:stretch>
                    </p:blipFill>
                    <p:spPr>
                      <a:xfrm>
                        <a:off x="5838825" y="2044700"/>
                        <a:ext cx="1958975" cy="2103438"/>
                      </a:xfrm>
                      <a:prstGeom prst="rect">
                        <a:avLst/>
                      </a:prstGeom>
                      <a:noFill/>
                      <a:ln w="38100">
                        <a:noFill/>
                        <a:miter/>
                      </a:ln>
                    </p:spPr>
                  </p:pic>
                </p:oleObj>
              </mc:Fallback>
            </mc:AlternateContent>
          </a:graphicData>
        </a:graphic>
      </p:graphicFrame>
      <p:sp>
        <p:nvSpPr>
          <p:cNvPr id="13321"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
        <p:nvSpPr>
          <p:cNvPr id="13322" name="Line 9"/>
          <p:cNvSpPr/>
          <p:nvPr/>
        </p:nvSpPr>
        <p:spPr>
          <a:xfrm>
            <a:off x="4071938" y="3390900"/>
            <a:ext cx="2189162" cy="536575"/>
          </a:xfrm>
          <a:prstGeom prst="line">
            <a:avLst/>
          </a:prstGeom>
          <a:ln w="50800" cap="flat" cmpd="sng">
            <a:solidFill>
              <a:srgbClr val="FF0000"/>
            </a:solidFill>
            <a:prstDash val="solid"/>
            <a:headEnd type="none" w="sm" len="sm"/>
            <a:tailEnd type="stealth" w="sm" len="sm"/>
          </a:ln>
        </p:spPr>
      </p:sp>
      <p:sp>
        <p:nvSpPr>
          <p:cNvPr id="13323" name="Rectangle 10"/>
          <p:cNvSpPr/>
          <p:nvPr/>
        </p:nvSpPr>
        <p:spPr>
          <a:xfrm>
            <a:off x="6376988" y="3813175"/>
            <a:ext cx="768350"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14338" name="Object 11"/>
          <p:cNvGraphicFramePr>
            <a:graphicFrameLocks noGrp="1" noChangeAspect="1"/>
          </p:cNvGraphicFramePr>
          <p:nvPr>
            <p:ph idx="1"/>
          </p:nvPr>
        </p:nvGraphicFramePr>
        <p:xfrm>
          <a:off x="3770313" y="2895600"/>
          <a:ext cx="1601787" cy="1712913"/>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81"/>
                      <p:cNvPicPr/>
                      <p:nvPr/>
                    </p:nvPicPr>
                    <p:blipFill>
                      <a:blip r:embed="rId3"/>
                      <a:srcRect/>
                      <a:stretch>
                        <a:fillRect/>
                      </a:stretch>
                    </p:blipFill>
                    <p:spPr>
                      <a:xfrm>
                        <a:off x="3770313" y="2895600"/>
                        <a:ext cx="1601787" cy="1712913"/>
                      </a:xfrm>
                      <a:prstGeom prst="rect">
                        <a:avLst/>
                      </a:prstGeom>
                      <a:noFill/>
                      <a:ln w="38100">
                        <a:miter/>
                      </a:ln>
                    </p:spPr>
                  </p:pic>
                </p:oleObj>
              </mc:Fallback>
            </mc:AlternateContent>
          </a:graphicData>
        </a:graphic>
      </p:graphicFrame>
      <p:sp>
        <p:nvSpPr>
          <p:cNvPr id="14340" name="Slide Number Placeholder 5"/>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26</a:t>
            </a:fld>
            <a:endParaRPr lang="en-US" altLang="en-US" sz="1400" dirty="0">
              <a:ea typeface="宋体" panose="02010600030101010101" pitchFamily="2" charset="-122"/>
            </a:endParaRPr>
          </a:p>
        </p:txBody>
      </p:sp>
      <p:sp>
        <p:nvSpPr>
          <p:cNvPr id="34820" name="Rectangle 3"/>
          <p:cNvSpPr>
            <a:spLocks noGrp="1" noChangeArrowheads="1"/>
          </p:cNvSpPr>
          <p:nvPr>
            <p:ph type="body" sz="half" idx="1"/>
          </p:nvPr>
        </p:nvSpPr>
        <p:spPr>
          <a:xfrm>
            <a:off x="0" y="1657350"/>
            <a:ext cx="4040188" cy="4114800"/>
          </a:xfrm>
        </p:spPr>
        <p:txBody>
          <a:bodyPr vert="horz" wrap="square" lIns="92075" tIns="46038" rIns="92075" bIns="46038" numCol="1" anchor="t" anchorCtr="0" compatLnSpc="1"/>
          <a:lstStyle/>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18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 1;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&lt; 5;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358404" name="AutoShape 4"/>
          <p:cNvSpPr/>
          <p:nvPr/>
        </p:nvSpPr>
        <p:spPr>
          <a:xfrm>
            <a:off x="4303713" y="1085850"/>
            <a:ext cx="4186237" cy="384175"/>
          </a:xfrm>
          <a:prstGeom prst="wedgeRoundRectCallout">
            <a:avLst>
              <a:gd name="adj1" fmla="val -78556"/>
              <a:gd name="adj2" fmla="val 377685"/>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i++, i becomes 5</a:t>
            </a:r>
          </a:p>
        </p:txBody>
      </p:sp>
      <p:sp>
        <p:nvSpPr>
          <p:cNvPr id="14343" name="Rectangle 5"/>
          <p:cNvSpPr/>
          <p:nvPr/>
        </p:nvSpPr>
        <p:spPr>
          <a:xfrm>
            <a:off x="2735263" y="2508250"/>
            <a:ext cx="384175" cy="2301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4344"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4345"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15362" name="Object 12"/>
          <p:cNvGraphicFramePr>
            <a:graphicFrameLocks noGrp="1" noChangeAspect="1"/>
          </p:cNvGraphicFramePr>
          <p:nvPr>
            <p:ph idx="1"/>
          </p:nvPr>
        </p:nvGraphicFramePr>
        <p:xfrm>
          <a:off x="3770313" y="2895600"/>
          <a:ext cx="1601787" cy="1712913"/>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79"/>
                      <p:cNvPicPr/>
                      <p:nvPr/>
                    </p:nvPicPr>
                    <p:blipFill>
                      <a:blip r:embed="rId3"/>
                      <a:srcRect/>
                      <a:stretch>
                        <a:fillRect/>
                      </a:stretch>
                    </p:blipFill>
                    <p:spPr>
                      <a:xfrm>
                        <a:off x="3770313" y="2895600"/>
                        <a:ext cx="1601787" cy="1712913"/>
                      </a:xfrm>
                      <a:prstGeom prst="rect">
                        <a:avLst/>
                      </a:prstGeom>
                      <a:noFill/>
                      <a:ln w="38100">
                        <a:miter/>
                      </a:ln>
                    </p:spPr>
                  </p:pic>
                </p:oleObj>
              </mc:Fallback>
            </mc:AlternateContent>
          </a:graphicData>
        </a:graphic>
      </p:graphicFrame>
      <p:sp>
        <p:nvSpPr>
          <p:cNvPr id="15364" name="Slide Number Placeholder 5"/>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27</a:t>
            </a:fld>
            <a:endParaRPr lang="en-US" altLang="en-US" sz="1400" dirty="0">
              <a:ea typeface="宋体" panose="02010600030101010101" pitchFamily="2" charset="-122"/>
            </a:endParaRPr>
          </a:p>
        </p:txBody>
      </p:sp>
      <p:sp>
        <p:nvSpPr>
          <p:cNvPr id="35844" name="Rectangle 3"/>
          <p:cNvSpPr>
            <a:spLocks noGrp="1" noChangeArrowheads="1"/>
          </p:cNvSpPr>
          <p:nvPr>
            <p:ph type="body" sz="half" idx="1"/>
          </p:nvPr>
        </p:nvSpPr>
        <p:spPr>
          <a:xfrm>
            <a:off x="0" y="2084388"/>
            <a:ext cx="4378325" cy="2651125"/>
          </a:xfrm>
        </p:spPr>
        <p:txBody>
          <a:bodyPr vert="horz" wrap="square" lIns="92075" tIns="46038" rIns="92075" bIns="46038" numCol="1" anchor="t" anchorCtr="0" compatLnSpc="1"/>
          <a:lstStyle/>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18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 1;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&lt; 5;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 </a:t>
            </a:r>
            <a:r>
              <a:rPr kumimoji="0" lang="en-US" sz="1800" b="0" i="0" u="none" strike="noStrike" kern="1200" cap="none" spc="0" normalizeH="0" baseline="0" noProof="0" dirty="0" err="1">
                <a:ln>
                  <a:noFill/>
                </a:ln>
                <a:solidFill>
                  <a:schemeClr val="accent4"/>
                </a:solidFill>
                <a:effectLst/>
                <a:uLnTx/>
                <a:uFillTx/>
                <a:latin typeface="+mn-lt"/>
                <a:ea typeface="+mn-ea"/>
                <a:cs typeface="+mn-cs"/>
              </a:rPr>
              <a:t>i</a:t>
            </a:r>
            <a:r>
              <a:rPr kumimoji="0" lang="en-US" sz="18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l"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18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359428" name="AutoShape 4"/>
          <p:cNvSpPr/>
          <p:nvPr/>
        </p:nvSpPr>
        <p:spPr>
          <a:xfrm>
            <a:off x="2382838" y="1047750"/>
            <a:ext cx="4186237" cy="384175"/>
          </a:xfrm>
          <a:prstGeom prst="wedgeRoundRectCallout">
            <a:avLst>
              <a:gd name="adj1" fmla="val -51745"/>
              <a:gd name="adj2" fmla="val 44710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=5) &lt; 5 is false. Exit the loop</a:t>
            </a:r>
          </a:p>
        </p:txBody>
      </p:sp>
      <p:sp>
        <p:nvSpPr>
          <p:cNvPr id="15367" name="Rectangle 5"/>
          <p:cNvSpPr/>
          <p:nvPr/>
        </p:nvSpPr>
        <p:spPr>
          <a:xfrm>
            <a:off x="1922463" y="2928938"/>
            <a:ext cx="498475"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5368"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5369"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跟踪数组程序</a:t>
            </a:r>
            <a:endParaRPr lang="en-US" altLang="en-US" kern="1200" dirty="0">
              <a:latin typeface="Courier New" panose="02070309020205020404" pitchFamily="49" charset="0"/>
              <a:ea typeface="宋体" panose="02010600030101010101" pitchFamily="2" charset="-122"/>
              <a:cs typeface="+mj-cs"/>
            </a:endParaRPr>
          </a:p>
        </p:txBody>
      </p:sp>
      <p:sp>
        <p:nvSpPr>
          <p:cNvPr id="36868"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public class Test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public static void main(String[]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args</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int[] values = new int[5];</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for (int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1;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&lt; 5;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a:t>
            </a:r>
            <a:r>
              <a:rPr kumimoji="0" lang="en-US" sz="2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2000" b="0" i="0" u="none" strike="noStrike" kern="1200" cap="none" spc="0" normalizeH="0" baseline="0" noProof="0" dirty="0">
                <a:ln>
                  <a:noFill/>
                </a:ln>
                <a:solidFill>
                  <a:schemeClr val="accent4"/>
                </a:solidFill>
                <a:effectLst/>
                <a:uLnTx/>
                <a:uFillTx/>
                <a:latin typeface="+mn-lt"/>
                <a:ea typeface="+mn-ea"/>
                <a:cs typeface="+mn-cs"/>
              </a:rPr>
              <a:t> + values[i-1];</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values[0] = values[1] + values[4];</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2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1638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28</a:t>
            </a:fld>
            <a:endParaRPr lang="en-US" altLang="en-US" sz="1400" dirty="0">
              <a:ea typeface="宋体" panose="02010600030101010101" pitchFamily="2" charset="-122"/>
            </a:endParaRPr>
          </a:p>
        </p:txBody>
      </p:sp>
      <p:sp>
        <p:nvSpPr>
          <p:cNvPr id="360452" name="AutoShape 4"/>
          <p:cNvSpPr/>
          <p:nvPr/>
        </p:nvSpPr>
        <p:spPr>
          <a:xfrm>
            <a:off x="2382838" y="1047750"/>
            <a:ext cx="4186237" cy="384175"/>
          </a:xfrm>
          <a:prstGeom prst="wedgeRoundRectCallout">
            <a:avLst>
              <a:gd name="adj1" fmla="val -68241"/>
              <a:gd name="adj2" fmla="val 674792"/>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line, values[0] is 11 (1 + 10)</a:t>
            </a:r>
          </a:p>
        </p:txBody>
      </p:sp>
      <p:sp>
        <p:nvSpPr>
          <p:cNvPr id="16391" name="Rectangle 5"/>
          <p:cNvSpPr/>
          <p:nvPr/>
        </p:nvSpPr>
        <p:spPr>
          <a:xfrm>
            <a:off x="539750" y="3851275"/>
            <a:ext cx="3494088"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6392" name="Rectangle 6"/>
          <p:cNvSpPr/>
          <p:nvPr/>
        </p:nvSpPr>
        <p:spPr>
          <a:xfrm>
            <a:off x="0" y="2571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638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r:id="rId2" imgW="1601470" imgH="1713230" progId="Word.Picture.8">
                  <p:embed/>
                </p:oleObj>
              </mc:Choice>
              <mc:Fallback>
                <p:oleObj r:id="rId2" imgW="1601470" imgH="1713230" progId="Word.Picture.8">
                  <p:embed/>
                  <p:pic>
                    <p:nvPicPr>
                      <p:cNvPr id="0" name="图片 3090"/>
                      <p:cNvPicPr/>
                      <p:nvPr/>
                    </p:nvPicPr>
                    <p:blipFill>
                      <a:blip r:embed="rId3"/>
                      <a:stretch>
                        <a:fillRect/>
                      </a:stretch>
                    </p:blipFill>
                    <p:spPr>
                      <a:xfrm>
                        <a:off x="5838825" y="2044700"/>
                        <a:ext cx="2290763" cy="2459038"/>
                      </a:xfrm>
                      <a:prstGeom prst="rect">
                        <a:avLst/>
                      </a:prstGeom>
                      <a:noFill/>
                      <a:ln w="38100">
                        <a:noFill/>
                        <a:miter/>
                      </a:ln>
                    </p:spPr>
                  </p:pic>
                </p:oleObj>
              </mc:Fallback>
            </mc:AlternateContent>
          </a:graphicData>
        </a:graphic>
      </p:graphicFrame>
      <p:sp>
        <p:nvSpPr>
          <p:cNvPr id="16393"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
        <p:nvSpPr>
          <p:cNvPr id="16394" name="Line 9"/>
          <p:cNvSpPr/>
          <p:nvPr/>
        </p:nvSpPr>
        <p:spPr>
          <a:xfrm flipV="1">
            <a:off x="4033838" y="2890838"/>
            <a:ext cx="2381250" cy="998537"/>
          </a:xfrm>
          <a:prstGeom prst="line">
            <a:avLst/>
          </a:prstGeom>
          <a:ln w="50800" cap="flat" cmpd="sng">
            <a:solidFill>
              <a:srgbClr val="FF0000"/>
            </a:solidFill>
            <a:prstDash val="solid"/>
            <a:headEnd type="none" w="sm" len="sm"/>
            <a:tailEnd type="stealth" w="sm" len="sm"/>
          </a:ln>
        </p:spPr>
      </p:sp>
      <p:sp>
        <p:nvSpPr>
          <p:cNvPr id="16395" name="Rectangle 10"/>
          <p:cNvSpPr/>
          <p:nvPr/>
        </p:nvSpPr>
        <p:spPr>
          <a:xfrm>
            <a:off x="6530975" y="2928938"/>
            <a:ext cx="768350"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处理数组</a:t>
            </a:r>
          </a:p>
        </p:txBody>
      </p:sp>
      <p:sp>
        <p:nvSpPr>
          <p:cNvPr id="47107" name="Rectangle 3"/>
          <p:cNvSpPr>
            <a:spLocks noGrp="1"/>
          </p:cNvSpPr>
          <p:nvPr>
            <p:ph idx="1"/>
          </p:nvPr>
        </p:nvSpPr>
        <p:spPr/>
        <p:txBody>
          <a:bodyPr vert="horz" wrap="square" lIns="92075" tIns="46038" rIns="92075" bIns="46038" anchor="t" anchorCtr="0"/>
          <a:lstStyle/>
          <a:p>
            <a:pPr marL="609600" indent="-609600" eaLnBrk="1" hangingPunct="1">
              <a:lnSpc>
                <a:spcPct val="90000"/>
              </a:lnSpc>
              <a:spcBef>
                <a:spcPct val="50000"/>
              </a:spcBef>
              <a:buSzPct val="75000"/>
              <a:buFont typeface="Monotype Sorts" pitchFamily="2" charset="2"/>
              <a:buNone/>
            </a:pPr>
            <a:r>
              <a:rPr lang="zh-CN" altLang="en-US" kern="1200" dirty="0">
                <a:latin typeface="+mn-lt"/>
                <a:ea typeface="宋体" panose="02010600030101010101" pitchFamily="2" charset="-122"/>
                <a:cs typeface="+mn-cs"/>
              </a:rPr>
              <a:t>阅读教材中的以下例子</a:t>
            </a:r>
            <a:r>
              <a:rPr lang="en-US" altLang="zh-CN" kern="1200" dirty="0">
                <a:latin typeface="+mn-lt"/>
                <a:ea typeface="宋体" panose="02010600030101010101" pitchFamily="2" charset="-122"/>
                <a:cs typeface="+mn-cs"/>
              </a:rPr>
              <a:t>(</a:t>
            </a:r>
            <a:r>
              <a:rPr lang="en-US" altLang="zh-CN" sz="2400" kern="1200" dirty="0">
                <a:latin typeface="+mn-lt"/>
                <a:ea typeface="宋体" panose="02010600030101010101" pitchFamily="2" charset="-122"/>
                <a:cs typeface="+mn-cs"/>
              </a:rPr>
              <a:t>P210  7.2.6</a:t>
            </a:r>
            <a:r>
              <a:rPr lang="en-US" altLang="zh-CN" kern="1200" dirty="0">
                <a:latin typeface="+mn-lt"/>
                <a:ea typeface="宋体" panose="02010600030101010101" pitchFamily="2" charset="-122"/>
                <a:cs typeface="+mn-cs"/>
              </a:rPr>
              <a:t>)</a:t>
            </a:r>
            <a:endParaRPr lang="zh-CN" altLang="en-US" kern="1200" dirty="0">
              <a:latin typeface="+mn-lt"/>
              <a:ea typeface="宋体" panose="02010600030101010101" pitchFamily="2" charset="-122"/>
              <a:cs typeface="+mn-cs"/>
            </a:endParaRPr>
          </a:p>
          <a:p>
            <a:pPr marL="1409700" lvl="2" indent="-609600" eaLnBrk="1" hangingPunct="1">
              <a:lnSpc>
                <a:spcPct val="90000"/>
              </a:lnSpc>
              <a:spcBef>
                <a:spcPct val="50000"/>
              </a:spcBef>
              <a:buSzPct val="65000"/>
              <a:buFont typeface="Monotype Sorts" pitchFamily="2" charset="2"/>
              <a:buAutoNum type="arabicPeriod"/>
            </a:pPr>
            <a:r>
              <a:rPr lang="en-US" altLang="en-US" sz="2400" kern="1200" dirty="0">
                <a:latin typeface="+mn-lt"/>
                <a:ea typeface="宋体" panose="02010600030101010101" pitchFamily="2" charset="-122"/>
                <a:cs typeface="+mn-cs"/>
              </a:rPr>
              <a:t>(</a:t>
            </a:r>
            <a:r>
              <a:rPr lang="zh-CN" altLang="en-US" sz="2400" kern="1200" dirty="0">
                <a:latin typeface="+mn-lt"/>
                <a:ea typeface="宋体" panose="02010600030101010101" pitchFamily="2" charset="-122"/>
                <a:cs typeface="+mn-cs"/>
              </a:rPr>
              <a:t>使用输入值初始化数组</a:t>
            </a:r>
            <a:r>
              <a:rPr lang="en-US" altLang="en-US" sz="2400" kern="1200" dirty="0">
                <a:latin typeface="+mn-lt"/>
                <a:ea typeface="+mn-ea"/>
                <a:cs typeface="Times New Roman" panose="02020603050405020304" pitchFamily="18" charset="0"/>
              </a:rPr>
              <a:t>)</a:t>
            </a:r>
          </a:p>
          <a:p>
            <a:pPr marL="1409700" lvl="2" indent="-609600" eaLnBrk="1" hangingPunct="1">
              <a:lnSpc>
                <a:spcPct val="90000"/>
              </a:lnSpc>
              <a:spcBef>
                <a:spcPct val="50000"/>
              </a:spcBef>
              <a:buSzPct val="65000"/>
              <a:buFont typeface="Monotype Sorts" pitchFamily="2" charset="2"/>
              <a:buAutoNum type="arabicPeriod"/>
            </a:pPr>
            <a:r>
              <a:rPr lang="en-US" altLang="en-US" sz="2400" kern="1200" dirty="0">
                <a:latin typeface="+mn-lt"/>
                <a:ea typeface="+mn-ea"/>
                <a:cs typeface="Times New Roman" panose="02020603050405020304" pitchFamily="18" charset="0"/>
              </a:rPr>
              <a:t>(</a:t>
            </a:r>
            <a:r>
              <a:rPr lang="zh-CN" altLang="en-US" sz="2400" kern="1200" dirty="0">
                <a:latin typeface="+mn-lt"/>
                <a:ea typeface="宋体" panose="02010600030101010101" pitchFamily="2" charset="-122"/>
                <a:cs typeface="+mn-cs"/>
              </a:rPr>
              <a:t>使用随机数初始化数组</a:t>
            </a:r>
            <a:r>
              <a:rPr lang="en-US" altLang="en-US" sz="2400" kern="1200" dirty="0">
                <a:latin typeface="+mn-lt"/>
                <a:ea typeface="+mn-ea"/>
                <a:cs typeface="Times New Roman" panose="02020603050405020304" pitchFamily="18" charset="0"/>
              </a:rPr>
              <a:t>)</a:t>
            </a:r>
          </a:p>
          <a:p>
            <a:pPr marL="1409700" lvl="2" indent="-609600" eaLnBrk="1" hangingPunct="1">
              <a:lnSpc>
                <a:spcPct val="90000"/>
              </a:lnSpc>
              <a:spcBef>
                <a:spcPct val="50000"/>
              </a:spcBef>
              <a:buSzPct val="65000"/>
              <a:buFont typeface="Monotype Sorts" pitchFamily="2" charset="2"/>
              <a:buAutoNum type="arabicPeriod"/>
            </a:pPr>
            <a:r>
              <a:rPr lang="en-US" altLang="en-US" sz="2400" kern="1200" dirty="0">
                <a:latin typeface="+mn-lt"/>
                <a:ea typeface="+mn-ea"/>
                <a:cs typeface="Times New Roman" panose="02020603050405020304" pitchFamily="18" charset="0"/>
              </a:rPr>
              <a:t>(</a:t>
            </a:r>
            <a:r>
              <a:rPr lang="zh-CN" altLang="en-US" sz="2400" kern="1200" dirty="0">
                <a:latin typeface="+mn-lt"/>
                <a:ea typeface="宋体" panose="02010600030101010101" pitchFamily="2" charset="-122"/>
                <a:cs typeface="+mn-cs"/>
              </a:rPr>
              <a:t>显示数组</a:t>
            </a:r>
            <a:r>
              <a:rPr lang="en-US" altLang="en-US" sz="2400" kern="1200" dirty="0">
                <a:latin typeface="+mn-lt"/>
                <a:ea typeface="+mn-ea"/>
                <a:cs typeface="Times New Roman" panose="02020603050405020304" pitchFamily="18" charset="0"/>
              </a:rPr>
              <a:t>)</a:t>
            </a:r>
          </a:p>
          <a:p>
            <a:pPr marL="1409700" lvl="2" indent="-609600" eaLnBrk="1" hangingPunct="1">
              <a:lnSpc>
                <a:spcPct val="90000"/>
              </a:lnSpc>
              <a:spcBef>
                <a:spcPct val="50000"/>
              </a:spcBef>
              <a:buSzPct val="65000"/>
              <a:buFont typeface="Monotype Sorts" pitchFamily="2" charset="2"/>
              <a:buAutoNum type="arabicPeriod"/>
            </a:pPr>
            <a:r>
              <a:rPr lang="en-US" altLang="en-US" sz="2400" kern="1200" dirty="0">
                <a:latin typeface="+mn-lt"/>
                <a:ea typeface="+mn-ea"/>
                <a:cs typeface="Times New Roman" panose="02020603050405020304" pitchFamily="18" charset="0"/>
              </a:rPr>
              <a:t>(</a:t>
            </a:r>
            <a:r>
              <a:rPr lang="zh-CN" altLang="en-US" sz="2400" kern="1200" dirty="0">
                <a:latin typeface="+mn-lt"/>
                <a:ea typeface="宋体" panose="02010600030101010101" pitchFamily="2" charset="-122"/>
                <a:cs typeface="+mn-cs"/>
              </a:rPr>
              <a:t>对所有元素求和</a:t>
            </a:r>
            <a:r>
              <a:rPr lang="en-US" altLang="en-US" sz="2400" kern="1200" dirty="0">
                <a:latin typeface="+mn-lt"/>
                <a:ea typeface="+mn-ea"/>
                <a:cs typeface="Times New Roman" panose="02020603050405020304" pitchFamily="18" charset="0"/>
              </a:rPr>
              <a:t>)</a:t>
            </a:r>
          </a:p>
          <a:p>
            <a:pPr marL="1409700" lvl="2" indent="-609600" eaLnBrk="1" hangingPunct="1">
              <a:lnSpc>
                <a:spcPct val="90000"/>
              </a:lnSpc>
              <a:spcBef>
                <a:spcPct val="50000"/>
              </a:spcBef>
              <a:buSzPct val="65000"/>
              <a:buFont typeface="Monotype Sorts" pitchFamily="2" charset="2"/>
              <a:buAutoNum type="arabicPeriod"/>
            </a:pPr>
            <a:r>
              <a:rPr lang="en-US" altLang="en-US" sz="2400" kern="1200" dirty="0">
                <a:latin typeface="+mn-lt"/>
                <a:ea typeface="+mn-ea"/>
                <a:cs typeface="Times New Roman" panose="02020603050405020304" pitchFamily="18" charset="0"/>
              </a:rPr>
              <a:t>(</a:t>
            </a:r>
            <a:r>
              <a:rPr lang="zh-CN" altLang="en-US" sz="2400" kern="1200" dirty="0">
                <a:latin typeface="+mn-lt"/>
                <a:ea typeface="宋体" panose="02010600030101010101" pitchFamily="2" charset="-122"/>
                <a:cs typeface="+mn-cs"/>
              </a:rPr>
              <a:t>找出最大元素</a:t>
            </a:r>
            <a:r>
              <a:rPr lang="en-US" altLang="en-US" sz="2400" kern="1200" dirty="0">
                <a:latin typeface="+mn-lt"/>
                <a:ea typeface="+mn-ea"/>
                <a:cs typeface="Times New Roman" panose="02020603050405020304" pitchFamily="18" charset="0"/>
              </a:rPr>
              <a:t>)</a:t>
            </a:r>
          </a:p>
          <a:p>
            <a:pPr marL="1409700" lvl="2" indent="-609600" eaLnBrk="1" hangingPunct="1">
              <a:lnSpc>
                <a:spcPct val="90000"/>
              </a:lnSpc>
              <a:spcBef>
                <a:spcPct val="50000"/>
              </a:spcBef>
              <a:buSzPct val="65000"/>
              <a:buFont typeface="Monotype Sorts" pitchFamily="2" charset="2"/>
              <a:buAutoNum type="arabicPeriod"/>
            </a:pPr>
            <a:r>
              <a:rPr lang="en-US" altLang="en-US" sz="2400" kern="1200" dirty="0">
                <a:latin typeface="+mn-lt"/>
                <a:ea typeface="+mn-ea"/>
                <a:cs typeface="Times New Roman" panose="02020603050405020304" pitchFamily="18" charset="0"/>
              </a:rPr>
              <a:t>(</a:t>
            </a:r>
            <a:r>
              <a:rPr lang="zh-CN" altLang="en-US" sz="2400" kern="1200" dirty="0">
                <a:latin typeface="+mn-lt"/>
                <a:ea typeface="宋体" panose="02010600030101010101" pitchFamily="2" charset="-122"/>
                <a:cs typeface="+mn-cs"/>
              </a:rPr>
              <a:t>找出最大元素的最小下标值</a:t>
            </a:r>
            <a:r>
              <a:rPr lang="en-US" altLang="en-US" sz="2400" kern="1200" dirty="0">
                <a:latin typeface="+mn-lt"/>
                <a:ea typeface="+mn-ea"/>
                <a:cs typeface="Times New Roman" panose="02020603050405020304" pitchFamily="18" charset="0"/>
              </a:rPr>
              <a:t>)</a:t>
            </a:r>
          </a:p>
          <a:p>
            <a:pPr marL="1409700" lvl="2" indent="-609600" eaLnBrk="1" hangingPunct="1">
              <a:lnSpc>
                <a:spcPct val="90000"/>
              </a:lnSpc>
              <a:spcBef>
                <a:spcPct val="50000"/>
              </a:spcBef>
              <a:buSzPct val="65000"/>
              <a:buFont typeface="Monotype Sorts" pitchFamily="2" charset="2"/>
              <a:buAutoNum type="arabicPeriod"/>
            </a:pPr>
            <a:r>
              <a:rPr lang="en-US" altLang="en-US" sz="2400" kern="1200" dirty="0">
                <a:latin typeface="+mn-lt"/>
                <a:ea typeface="+mn-ea"/>
                <a:cs typeface="+mn-cs"/>
              </a:rPr>
              <a:t>(</a:t>
            </a:r>
            <a:r>
              <a:rPr lang="zh-CN" altLang="en-US" sz="2400" i="1" kern="1200" dirty="0">
                <a:latin typeface="+mn-lt"/>
                <a:ea typeface="宋体" panose="02010600030101010101" pitchFamily="2" charset="-122"/>
                <a:cs typeface="+mn-cs"/>
              </a:rPr>
              <a:t>随机打乱</a:t>
            </a:r>
            <a:r>
              <a:rPr lang="en-US" altLang="en-US" sz="2400" kern="1200" dirty="0">
                <a:latin typeface="+mn-lt"/>
                <a:ea typeface="+mn-ea"/>
                <a:cs typeface="+mn-cs"/>
              </a:rPr>
              <a:t>) </a:t>
            </a:r>
          </a:p>
          <a:p>
            <a:pPr marL="1409700" lvl="2" indent="-609600" eaLnBrk="1" hangingPunct="1">
              <a:lnSpc>
                <a:spcPct val="90000"/>
              </a:lnSpc>
              <a:spcBef>
                <a:spcPct val="50000"/>
              </a:spcBef>
              <a:buSzPct val="65000"/>
              <a:buFont typeface="Monotype Sorts" pitchFamily="2" charset="2"/>
              <a:buAutoNum type="arabicPeriod"/>
            </a:pPr>
            <a:r>
              <a:rPr lang="en-US" altLang="en-US" sz="2400" kern="1200" dirty="0">
                <a:latin typeface="+mn-lt"/>
                <a:ea typeface="+mn-ea"/>
                <a:cs typeface="+mn-cs"/>
              </a:rPr>
              <a:t>(</a:t>
            </a:r>
            <a:r>
              <a:rPr lang="zh-CN" altLang="en-US" sz="2400" i="1" kern="1200" dirty="0">
                <a:latin typeface="+mn-lt"/>
                <a:ea typeface="宋体" panose="02010600030101010101" pitchFamily="2" charset="-122"/>
                <a:cs typeface="+mn-cs"/>
              </a:rPr>
              <a:t>移动元素</a:t>
            </a:r>
            <a:r>
              <a:rPr lang="en-US" altLang="en-US" sz="2400" kern="1200" dirty="0">
                <a:latin typeface="+mn-lt"/>
                <a:ea typeface="+mn-ea"/>
                <a:cs typeface="+mn-cs"/>
              </a:rPr>
              <a:t>) </a:t>
            </a:r>
          </a:p>
        </p:txBody>
      </p:sp>
      <p:sp>
        <p:nvSpPr>
          <p:cNvPr id="4710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29</a:t>
            </a:fld>
            <a:endParaRPr lang="en-US" altLang="en-US" sz="1400" dirty="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数组基础知识</a:t>
            </a:r>
          </a:p>
        </p:txBody>
      </p:sp>
      <p:sp>
        <p:nvSpPr>
          <p:cNvPr id="36867" name="内容占位符 7"/>
          <p:cNvSpPr>
            <a:spLocks noGrp="1"/>
          </p:cNvSpPr>
          <p:nvPr>
            <p:ph idx="1"/>
          </p:nvPr>
        </p:nvSpPr>
        <p:spPr/>
        <p:txBody>
          <a:bodyPr vert="horz" wrap="square" lIns="92075" tIns="46038" rIns="92075" bIns="46038" anchor="t" anchorCtr="0"/>
          <a:lstStyle/>
          <a:p>
            <a:pPr eaLnBrk="1" hangingPunct="1">
              <a:buSzPct val="75000"/>
            </a:pPr>
            <a:r>
              <a:rPr lang="zh-CN" altLang="en-US" kern="1200" dirty="0">
                <a:latin typeface="华文楷体" panose="02010600040101010101" pitchFamily="2" charset="-122"/>
                <a:ea typeface="华文楷体" panose="02010600040101010101" pitchFamily="2" charset="-122"/>
                <a:cs typeface="+mn-cs"/>
              </a:rPr>
              <a:t>数组</a:t>
            </a:r>
            <a:r>
              <a:rPr lang="zh-CN" altLang="en-US" kern="1200" dirty="0">
                <a:latin typeface="+mn-lt"/>
                <a:ea typeface="宋体" panose="02010600030101010101" pitchFamily="2" charset="-122"/>
                <a:cs typeface="+mn-cs"/>
              </a:rPr>
              <a:t>（</a:t>
            </a:r>
            <a:r>
              <a:rPr lang="en-US" altLang="zh-CN" i="1" kern="1200" dirty="0">
                <a:latin typeface="+mn-lt"/>
                <a:ea typeface="宋体" panose="02010600030101010101" pitchFamily="2" charset="-122"/>
                <a:cs typeface="+mn-cs"/>
              </a:rPr>
              <a:t>array</a:t>
            </a:r>
            <a:r>
              <a:rPr lang="zh-CN" altLang="en-US" kern="1200" dirty="0">
                <a:latin typeface="+mn-lt"/>
                <a:ea typeface="宋体" panose="02010600030101010101" pitchFamily="2" charset="-122"/>
                <a:cs typeface="+mn-cs"/>
              </a:rPr>
              <a:t>）是一种数据结构，它是元素</a:t>
            </a:r>
            <a:r>
              <a:rPr lang="zh-CN" altLang="en-US" kern="1200" dirty="0">
                <a:solidFill>
                  <a:srgbClr val="C00000"/>
                </a:solidFill>
                <a:latin typeface="+mn-lt"/>
                <a:ea typeface="宋体" panose="02010600030101010101" pitchFamily="2" charset="-122"/>
                <a:cs typeface="+mn-cs"/>
              </a:rPr>
              <a:t>个数固定</a:t>
            </a:r>
            <a:r>
              <a:rPr lang="zh-CN" altLang="en-US" kern="1200" dirty="0">
                <a:latin typeface="+mn-lt"/>
                <a:ea typeface="宋体" panose="02010600030101010101" pitchFamily="2" charset="-122"/>
                <a:cs typeface="+mn-cs"/>
              </a:rPr>
              <a:t>且元素</a:t>
            </a:r>
            <a:r>
              <a:rPr lang="zh-CN" altLang="en-US" kern="1200" dirty="0">
                <a:solidFill>
                  <a:srgbClr val="C00000"/>
                </a:solidFill>
                <a:latin typeface="+mn-lt"/>
                <a:ea typeface="宋体" panose="02010600030101010101" pitchFamily="2" charset="-122"/>
                <a:cs typeface="+mn-cs"/>
              </a:rPr>
              <a:t>类型相同</a:t>
            </a:r>
            <a:r>
              <a:rPr lang="zh-CN" altLang="en-US" kern="1200" dirty="0">
                <a:latin typeface="+mn-lt"/>
                <a:ea typeface="宋体" panose="02010600030101010101" pitchFamily="2" charset="-122"/>
                <a:cs typeface="+mn-cs"/>
              </a:rPr>
              <a:t>的数据的有序集合。</a:t>
            </a:r>
          </a:p>
        </p:txBody>
      </p:sp>
      <p:sp>
        <p:nvSpPr>
          <p:cNvPr id="3686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a:t>
            </a:fld>
            <a:endParaRPr lang="en-US" altLang="en-US" sz="1400" dirty="0">
              <a:ea typeface="宋体" panose="02010600030101010101" pitchFamily="2" charset="-122"/>
            </a:endParaRPr>
          </a:p>
        </p:txBody>
      </p:sp>
      <p:sp>
        <p:nvSpPr>
          <p:cNvPr id="36869" name="Rectangle 1035"/>
          <p:cNvSpPr/>
          <p:nvPr/>
        </p:nvSpPr>
        <p:spPr>
          <a:xfrm>
            <a:off x="2770188" y="21986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6870" name="Rectangle 1040"/>
          <p:cNvSpPr/>
          <p:nvPr/>
        </p:nvSpPr>
        <p:spPr>
          <a:xfrm>
            <a:off x="2171700" y="19129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pSp>
        <p:nvGrpSpPr>
          <p:cNvPr id="36871" name="组合 24"/>
          <p:cNvGrpSpPr/>
          <p:nvPr/>
        </p:nvGrpSpPr>
        <p:grpSpPr>
          <a:xfrm>
            <a:off x="609600" y="2095500"/>
            <a:ext cx="8170863" cy="4302125"/>
            <a:chOff x="-2590800" y="2022475"/>
            <a:chExt cx="8170863" cy="4302125"/>
          </a:xfrm>
        </p:grpSpPr>
        <p:pic>
          <p:nvPicPr>
            <p:cNvPr id="36873" name="Picture 8"/>
            <p:cNvPicPr>
              <a:picLocks noChangeAspect="1"/>
            </p:cNvPicPr>
            <p:nvPr/>
          </p:nvPicPr>
          <p:blipFill>
            <a:blip r:embed="rId2"/>
            <a:stretch>
              <a:fillRect/>
            </a:stretch>
          </p:blipFill>
          <p:spPr>
            <a:xfrm>
              <a:off x="-2590800" y="2022475"/>
              <a:ext cx="8170863" cy="4302125"/>
            </a:xfrm>
            <a:prstGeom prst="rect">
              <a:avLst/>
            </a:prstGeom>
            <a:noFill/>
            <a:ln w="12700">
              <a:noFill/>
            </a:ln>
          </p:spPr>
        </p:pic>
        <p:grpSp>
          <p:nvGrpSpPr>
            <p:cNvPr id="36874" name="组合 23"/>
            <p:cNvGrpSpPr/>
            <p:nvPr/>
          </p:nvGrpSpPr>
          <p:grpSpPr>
            <a:xfrm>
              <a:off x="-2590800" y="2860675"/>
              <a:ext cx="3048000" cy="2952611"/>
              <a:chOff x="-2590800" y="2860675"/>
              <a:chExt cx="3048000" cy="2952611"/>
            </a:xfrm>
          </p:grpSpPr>
          <p:sp>
            <p:nvSpPr>
              <p:cNvPr id="36875" name="TextBox 7"/>
              <p:cNvSpPr txBox="1"/>
              <p:nvPr/>
            </p:nvSpPr>
            <p:spPr>
              <a:xfrm>
                <a:off x="-1104900" y="2860675"/>
                <a:ext cx="800100" cy="400110"/>
              </a:xfrm>
              <a:prstGeom prst="rect">
                <a:avLst/>
              </a:prstGeom>
              <a:noFill/>
              <a:ln w="9525">
                <a:noFill/>
              </a:ln>
            </p:spPr>
            <p:txBody>
              <a:bodyPr>
                <a:spAutoFit/>
              </a:bodyPr>
              <a:lstStyle/>
              <a:p>
                <a:pPr algn="ctr"/>
                <a:r>
                  <a:rPr lang="zh-CN" altLang="en-US" sz="2000" dirty="0">
                    <a:solidFill>
                      <a:srgbClr val="FF0000"/>
                    </a:solidFill>
                    <a:latin typeface="华文楷体" panose="02010600040101010101" pitchFamily="2" charset="-122"/>
                    <a:ea typeface="华文楷体" panose="02010600040101010101" pitchFamily="2" charset="-122"/>
                  </a:rPr>
                  <a:t>引用</a:t>
                </a:r>
              </a:p>
            </p:txBody>
          </p:sp>
          <p:sp>
            <p:nvSpPr>
              <p:cNvPr id="36876" name="TextBox 9"/>
              <p:cNvSpPr txBox="1"/>
              <p:nvPr/>
            </p:nvSpPr>
            <p:spPr>
              <a:xfrm>
                <a:off x="-2590800" y="3965575"/>
                <a:ext cx="1714500" cy="400110"/>
              </a:xfrm>
              <a:prstGeom prst="rect">
                <a:avLst/>
              </a:prstGeom>
              <a:noFill/>
              <a:ln w="9525">
                <a:noFill/>
              </a:ln>
            </p:spPr>
            <p:txBody>
              <a:bodyPr>
                <a:spAutoFit/>
              </a:bodyPr>
              <a:lstStyle/>
              <a:p>
                <a:pPr algn="ctr"/>
                <a:r>
                  <a:rPr lang="zh-CN" altLang="en-US" sz="2000" dirty="0">
                    <a:solidFill>
                      <a:srgbClr val="FF0000"/>
                    </a:solidFill>
                    <a:latin typeface="华文楷体" panose="02010600040101010101" pitchFamily="2" charset="-122"/>
                    <a:ea typeface="华文楷体" panose="02010600040101010101" pitchFamily="2" charset="-122"/>
                  </a:rPr>
                  <a:t>数组引用变量</a:t>
                </a:r>
              </a:p>
            </p:txBody>
          </p:sp>
          <p:sp>
            <p:nvSpPr>
              <p:cNvPr id="36877" name="TextBox 9"/>
              <p:cNvSpPr txBox="1"/>
              <p:nvPr/>
            </p:nvSpPr>
            <p:spPr>
              <a:xfrm>
                <a:off x="-762000" y="5105400"/>
                <a:ext cx="1219200" cy="707886"/>
              </a:xfrm>
              <a:prstGeom prst="rect">
                <a:avLst/>
              </a:prstGeom>
              <a:noFill/>
              <a:ln w="9525">
                <a:noFill/>
              </a:ln>
            </p:spPr>
            <p:txBody>
              <a:bodyPr>
                <a:spAutoFit/>
              </a:bodyPr>
              <a:lstStyle/>
              <a:p>
                <a:pPr algn="ctr"/>
                <a:r>
                  <a:rPr lang="zh-CN" altLang="en-US" sz="2000" dirty="0">
                    <a:solidFill>
                      <a:srgbClr val="FF0000"/>
                    </a:solidFill>
                    <a:latin typeface="华文楷体" panose="02010600040101010101" pitchFamily="2" charset="-122"/>
                    <a:ea typeface="华文楷体" panose="02010600040101010101" pitchFamily="2" charset="-122"/>
                  </a:rPr>
                  <a:t>数组元素</a:t>
                </a:r>
                <a:endParaRPr lang="en-US" altLang="zh-CN" sz="2000" dirty="0">
                  <a:solidFill>
                    <a:srgbClr val="FF0000"/>
                  </a:solidFill>
                  <a:latin typeface="华文楷体" panose="02010600040101010101" pitchFamily="2" charset="-122"/>
                  <a:ea typeface="华文楷体" panose="02010600040101010101" pitchFamily="2" charset="-122"/>
                </a:endParaRPr>
              </a:p>
              <a:p>
                <a:pPr algn="ctr"/>
                <a:r>
                  <a:rPr lang="zh-CN" altLang="en-US" sz="2000" dirty="0">
                    <a:solidFill>
                      <a:srgbClr val="FF0000"/>
                    </a:solidFill>
                    <a:latin typeface="华文楷体" panose="02010600040101010101" pitchFamily="2" charset="-122"/>
                    <a:ea typeface="华文楷体" panose="02010600040101010101" pitchFamily="2" charset="-122"/>
                  </a:rPr>
                  <a:t>（多个）</a:t>
                </a:r>
              </a:p>
            </p:txBody>
          </p:sp>
        </p:grpSp>
      </p:grpSp>
      <p:sp>
        <p:nvSpPr>
          <p:cNvPr id="12" name="矩形 11"/>
          <p:cNvSpPr/>
          <p:nvPr/>
        </p:nvSpPr>
        <p:spPr>
          <a:xfrm>
            <a:off x="3733800" y="2871788"/>
            <a:ext cx="1181100" cy="34671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2075" tIns="46038" rIns="92075" bIns="46038" anchor="ctr" anchorCtr="0"/>
          <a:lstStyle/>
          <a:p>
            <a:pPr eaLnBrk="1" hangingPunct="1">
              <a:buNone/>
            </a:pPr>
            <a:r>
              <a:rPr lang="zh-CN" altLang="en-US" sz="4500" kern="1200" dirty="0">
                <a:latin typeface="Courier New" panose="02070309020205020404" pitchFamily="49" charset="0"/>
                <a:ea typeface="宋体" panose="02010600030101010101" pitchFamily="2" charset="-122"/>
                <a:cs typeface="+mj-cs"/>
              </a:rPr>
              <a:t>使用输入值初始化数组</a:t>
            </a:r>
            <a:endParaRPr lang="en-US" altLang="en-US" sz="4500" kern="1200" dirty="0">
              <a:latin typeface="Courier New" panose="02070309020205020404" pitchFamily="49" charset="0"/>
              <a:ea typeface="宋体" panose="02010600030101010101" pitchFamily="2" charset="-122"/>
              <a:cs typeface="+mj-cs"/>
              <a:hlinkClick r:id="rId2" action="ppaction://program"/>
            </a:endParaRPr>
          </a:p>
        </p:txBody>
      </p:sp>
      <p:sp>
        <p:nvSpPr>
          <p:cNvPr id="48131" name="Rectangle 3"/>
          <p:cNvSpPr>
            <a:spLocks noGrp="1"/>
          </p:cNvSpPr>
          <p:nvPr>
            <p:ph idx="1"/>
          </p:nvPr>
        </p:nvSpPr>
        <p:spPr/>
        <p:txBody>
          <a:bodyPr vert="horz" wrap="square" lIns="92075" tIns="46038" rIns="92075" bIns="46038" anchor="t" anchorCtr="0"/>
          <a:lstStyle/>
          <a:p>
            <a:pPr marL="609600" indent="-609600" eaLnBrk="1" hangingPunct="1">
              <a:lnSpc>
                <a:spcPct val="80000"/>
              </a:lnSpc>
              <a:buSzPct val="75000"/>
              <a:buFont typeface="Monotype Sorts" pitchFamily="2" charset="2"/>
              <a:buNone/>
            </a:pPr>
            <a:r>
              <a:rPr lang="en-US" altLang="zh-CN" kern="1200" dirty="0">
                <a:solidFill>
                  <a:srgbClr val="000000"/>
                </a:solidFill>
                <a:latin typeface="+mn-lt"/>
                <a:ea typeface="宋体" panose="02010600030101010101" pitchFamily="2" charset="-122"/>
                <a:cs typeface="+mn-cs"/>
              </a:rPr>
              <a:t>java.util.Scanner input = </a:t>
            </a:r>
            <a:r>
              <a:rPr lang="en-US" altLang="zh-CN" b="1" kern="1200" dirty="0">
                <a:solidFill>
                  <a:srgbClr val="000000"/>
                </a:solidFill>
                <a:latin typeface="+mn-lt"/>
                <a:ea typeface="宋体" panose="02010600030101010101" pitchFamily="2" charset="-122"/>
                <a:cs typeface="+mn-cs"/>
              </a:rPr>
              <a:t>new</a:t>
            </a:r>
            <a:r>
              <a:rPr lang="en-US" altLang="zh-CN" kern="1200" dirty="0">
                <a:solidFill>
                  <a:srgbClr val="000000"/>
                </a:solidFill>
                <a:latin typeface="+mn-lt"/>
                <a:ea typeface="宋体" panose="02010600030101010101" pitchFamily="2" charset="-122"/>
                <a:cs typeface="+mn-cs"/>
              </a:rPr>
              <a:t> java.util.Scanner(System.in);</a:t>
            </a:r>
          </a:p>
          <a:p>
            <a:pPr marL="609600" indent="-609600" eaLnBrk="1" hangingPunct="1">
              <a:lnSpc>
                <a:spcPct val="80000"/>
              </a:lnSpc>
              <a:buSzPct val="75000"/>
              <a:buFont typeface="Monotype Sorts" pitchFamily="2" charset="2"/>
              <a:buNone/>
            </a:pPr>
            <a:r>
              <a:rPr lang="en-US" altLang="zh-CN" kern="1200" dirty="0">
                <a:solidFill>
                  <a:srgbClr val="000000"/>
                </a:solidFill>
                <a:latin typeface="+mn-lt"/>
                <a:ea typeface="宋体" panose="02010600030101010101" pitchFamily="2" charset="-122"/>
                <a:cs typeface="+mn-cs"/>
              </a:rPr>
              <a:t>System.out.print("Enter " + myList.length + " values: ");</a:t>
            </a:r>
            <a:endParaRPr lang="en-US" altLang="zh-CN" b="1" kern="1200" dirty="0">
              <a:solidFill>
                <a:srgbClr val="000000"/>
              </a:solidFill>
              <a:latin typeface="+mn-lt"/>
              <a:ea typeface="宋体" panose="02010600030101010101" pitchFamily="2" charset="-122"/>
              <a:cs typeface="+mn-cs"/>
            </a:endParaRPr>
          </a:p>
          <a:p>
            <a:pPr marL="609600" indent="-609600" eaLnBrk="1" hangingPunct="1">
              <a:lnSpc>
                <a:spcPct val="80000"/>
              </a:lnSpc>
              <a:buSzPct val="75000"/>
              <a:buFont typeface="Monotype Sorts" pitchFamily="2" charset="2"/>
              <a:buNone/>
            </a:pPr>
            <a:r>
              <a:rPr lang="en-US" altLang="zh-CN" b="1" kern="1200" dirty="0">
                <a:solidFill>
                  <a:srgbClr val="000000"/>
                </a:solidFill>
                <a:latin typeface="+mn-lt"/>
                <a:ea typeface="宋体" panose="02010600030101010101" pitchFamily="2" charset="-122"/>
                <a:cs typeface="+mn-cs"/>
              </a:rPr>
              <a:t>for</a:t>
            </a:r>
            <a:r>
              <a:rPr lang="en-US" altLang="zh-CN" kern="1200" dirty="0">
                <a:solidFill>
                  <a:srgbClr val="000000"/>
                </a:solidFill>
                <a:latin typeface="+mn-lt"/>
                <a:ea typeface="宋体" panose="02010600030101010101" pitchFamily="2" charset="-122"/>
                <a:cs typeface="+mn-cs"/>
              </a:rPr>
              <a:t> (</a:t>
            </a:r>
            <a:r>
              <a:rPr lang="en-US" altLang="zh-CN" b="1" kern="1200" dirty="0">
                <a:solidFill>
                  <a:srgbClr val="000000"/>
                </a:solidFill>
                <a:latin typeface="+mn-lt"/>
                <a:ea typeface="宋体" panose="02010600030101010101" pitchFamily="2" charset="-122"/>
                <a:cs typeface="+mn-cs"/>
              </a:rPr>
              <a:t>int</a:t>
            </a:r>
            <a:r>
              <a:rPr lang="en-US" altLang="zh-CN" kern="1200" dirty="0">
                <a:solidFill>
                  <a:srgbClr val="000000"/>
                </a:solidFill>
                <a:latin typeface="+mn-lt"/>
                <a:ea typeface="宋体" panose="02010600030101010101" pitchFamily="2" charset="-122"/>
                <a:cs typeface="+mn-cs"/>
              </a:rPr>
              <a:t> i = 0; i &lt; myList.length; i++) </a:t>
            </a:r>
          </a:p>
          <a:p>
            <a:pPr marL="609600" indent="-609600" eaLnBrk="1" hangingPunct="1">
              <a:lnSpc>
                <a:spcPct val="80000"/>
              </a:lnSpc>
              <a:buSzPct val="75000"/>
              <a:buFont typeface="Monotype Sorts" pitchFamily="2" charset="2"/>
              <a:buNone/>
            </a:pPr>
            <a:r>
              <a:rPr lang="en-US" altLang="zh-CN" kern="1200" dirty="0">
                <a:solidFill>
                  <a:srgbClr val="000000"/>
                </a:solidFill>
                <a:latin typeface="+mn-lt"/>
                <a:ea typeface="宋体" panose="02010600030101010101" pitchFamily="2" charset="-122"/>
                <a:cs typeface="+mn-cs"/>
              </a:rPr>
              <a:t>  myList[i] = input.nextDouble();</a:t>
            </a:r>
          </a:p>
        </p:txBody>
      </p:sp>
      <p:sp>
        <p:nvSpPr>
          <p:cNvPr id="4813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30</a:t>
            </a:fld>
            <a:endParaRPr lang="en-US" altLang="en-US" sz="1400" dirty="0">
              <a:ea typeface="宋体" panose="02010600030101010101" pitchFamily="2" charset="-122"/>
            </a:endParaRPr>
          </a:p>
        </p:txBody>
      </p:sp>
      <p:sp>
        <p:nvSpPr>
          <p:cNvPr id="48133" name="Rectangle 4"/>
          <p:cNvSpPr/>
          <p:nvPr/>
        </p:nvSpPr>
        <p:spPr>
          <a:xfrm>
            <a:off x="2971800" y="25146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8134" name="Rectangle 5"/>
          <p:cNvSpPr/>
          <p:nvPr/>
        </p:nvSpPr>
        <p:spPr>
          <a:xfrm>
            <a:off x="3352800" y="2971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92075" tIns="46038" rIns="92075" bIns="46038" anchor="ctr" anchorCtr="0"/>
          <a:lstStyle/>
          <a:p>
            <a:pPr eaLnBrk="1" hangingPunct="1">
              <a:buNone/>
            </a:pPr>
            <a:r>
              <a:rPr lang="zh-CN" altLang="en-US" sz="4500" kern="1200" dirty="0">
                <a:latin typeface="Courier New" panose="02070309020205020404" pitchFamily="49" charset="0"/>
                <a:ea typeface="宋体" panose="02010600030101010101" pitchFamily="2" charset="-122"/>
                <a:cs typeface="+mj-cs"/>
              </a:rPr>
              <a:t>使用随机数初始化数组</a:t>
            </a:r>
            <a:endParaRPr lang="en-US" altLang="en-US" sz="4500" kern="1200" dirty="0">
              <a:latin typeface="Courier New" panose="02070309020205020404" pitchFamily="49" charset="0"/>
              <a:ea typeface="宋体" panose="02010600030101010101" pitchFamily="2" charset="-122"/>
              <a:cs typeface="+mj-cs"/>
              <a:hlinkClick r:id="rId2" action="ppaction://program"/>
            </a:endParaRPr>
          </a:p>
        </p:txBody>
      </p:sp>
      <p:sp>
        <p:nvSpPr>
          <p:cNvPr id="39940"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4000" b="1" i="0" u="none" strike="noStrike" kern="1200" cap="none" spc="0" normalizeH="0" baseline="0" noProof="0" dirty="0">
                <a:ln>
                  <a:noFill/>
                </a:ln>
                <a:solidFill>
                  <a:schemeClr val="accent4"/>
                </a:solidFill>
                <a:effectLst/>
                <a:uLnTx/>
                <a:uFillTx/>
                <a:latin typeface="+mn-lt"/>
                <a:ea typeface="+mn-ea"/>
                <a:cs typeface="+mn-cs"/>
              </a:rPr>
              <a:t>for</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r>
              <a:rPr kumimoji="0" lang="en-US" sz="4000" b="1" i="0" u="none" strike="noStrike" kern="1200" cap="none" spc="0" normalizeH="0" baseline="0" noProof="0" dirty="0">
                <a:ln>
                  <a:noFill/>
                </a:ln>
                <a:solidFill>
                  <a:schemeClr val="accent4"/>
                </a:solidFill>
                <a:effectLst/>
                <a:uLnTx/>
                <a:uFillTx/>
                <a:latin typeface="+mn-lt"/>
                <a:ea typeface="+mn-ea"/>
                <a:cs typeface="+mn-cs"/>
              </a:rPr>
              <a:t>int</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 0;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&lt;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myList.length</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4000" b="0" i="0" u="none" strike="noStrike" kern="1200" cap="none" spc="0" normalizeH="0" baseline="0" noProof="0" dirty="0">
                <a:ln>
                  <a:noFill/>
                </a:ln>
                <a:solidFill>
                  <a:schemeClr val="accent4"/>
                </a:solidFill>
                <a:effectLst/>
                <a:uLnTx/>
                <a:uFillTx/>
                <a:latin typeface="+mn-lt"/>
                <a:ea typeface="+mn-ea"/>
                <a:cs typeface="+mn-cs"/>
              </a:rPr>
              <a:t>  myList[</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Math.random</a:t>
            </a:r>
            <a:r>
              <a:rPr kumimoji="0" lang="en-US" sz="4000" b="0" i="0" u="none" strike="noStrike" kern="1200" cap="none" spc="0" normalizeH="0" baseline="0" noProof="0" dirty="0">
                <a:ln>
                  <a:noFill/>
                </a:ln>
                <a:solidFill>
                  <a:schemeClr val="accent4"/>
                </a:solidFill>
                <a:effectLst/>
                <a:uLnTx/>
                <a:uFillTx/>
                <a:latin typeface="+mn-lt"/>
                <a:ea typeface="+mn-ea"/>
                <a:cs typeface="+mn-cs"/>
              </a:rPr>
              <a:t>() * 100;</a:t>
            </a:r>
          </a:p>
          <a:p>
            <a:pPr marL="609600" marR="0" lvl="0" indent="-609600" algn="just" defTabSz="914400" rtl="0" eaLnBrk="1" fontAlgn="base" latinLnBrk="0" hangingPunct="1">
              <a:lnSpc>
                <a:spcPct val="90000"/>
              </a:lnSpc>
              <a:spcBef>
                <a:spcPct val="20000"/>
              </a:spcBef>
              <a:spcAft>
                <a:spcPct val="0"/>
              </a:spcAft>
              <a:buClr>
                <a:schemeClr val="tx2"/>
              </a:buClr>
              <a:buSzPct val="75000"/>
              <a:buFont typeface="Monotype Sorts" pitchFamily="2" charset="2"/>
              <a:buNone/>
              <a:defRPr/>
            </a:pPr>
            <a:r>
              <a:rPr kumimoji="0" lang="en-US" sz="4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4915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31</a:t>
            </a:fld>
            <a:endParaRPr lang="en-US" altLang="en-US" sz="1400" dirty="0">
              <a:ea typeface="宋体" panose="02010600030101010101" pitchFamily="2" charset="-122"/>
            </a:endParaRPr>
          </a:p>
        </p:txBody>
      </p:sp>
      <p:sp>
        <p:nvSpPr>
          <p:cNvPr id="49157" name="Rectangle 4"/>
          <p:cNvSpPr/>
          <p:nvPr/>
        </p:nvSpPr>
        <p:spPr>
          <a:xfrm>
            <a:off x="2971800" y="25146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9158" name="Rectangle 5"/>
          <p:cNvSpPr/>
          <p:nvPr/>
        </p:nvSpPr>
        <p:spPr>
          <a:xfrm>
            <a:off x="3352800" y="2971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vert="horz" wrap="square" lIns="92075" tIns="46038" rIns="92075" bIns="46038" anchor="ctr" anchorCtr="0"/>
          <a:lstStyle/>
          <a:p>
            <a:pPr eaLnBrk="1" hangingPunct="1">
              <a:buNone/>
            </a:pPr>
            <a:r>
              <a:rPr lang="zh-CN" altLang="en-US" sz="4500" kern="1200" dirty="0">
                <a:latin typeface="Courier New" panose="02070309020205020404" pitchFamily="49" charset="0"/>
                <a:ea typeface="宋体" panose="02010600030101010101" pitchFamily="2" charset="-122"/>
                <a:cs typeface="+mj-cs"/>
              </a:rPr>
              <a:t>显示数组</a:t>
            </a:r>
            <a:endParaRPr lang="zh-CN" altLang="en-US" sz="4500" kern="1200" dirty="0">
              <a:latin typeface="Courier New" panose="02070309020205020404" pitchFamily="49" charset="0"/>
              <a:ea typeface="宋体" panose="02010600030101010101" pitchFamily="2" charset="-122"/>
              <a:cs typeface="+mj-cs"/>
              <a:hlinkClick r:id="rId2" action="ppaction://program"/>
            </a:endParaRPr>
          </a:p>
        </p:txBody>
      </p:sp>
      <p:sp>
        <p:nvSpPr>
          <p:cNvPr id="40964"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4000" b="1" i="0" u="none" strike="noStrike" kern="1200" cap="none" spc="0" normalizeH="0" baseline="0" noProof="0" dirty="0">
                <a:ln>
                  <a:noFill/>
                </a:ln>
                <a:solidFill>
                  <a:schemeClr val="accent4"/>
                </a:solidFill>
                <a:effectLst/>
                <a:uLnTx/>
                <a:uFillTx/>
                <a:latin typeface="+mn-lt"/>
                <a:ea typeface="+mn-ea"/>
                <a:cs typeface="+mn-cs"/>
              </a:rPr>
              <a:t>for</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r>
              <a:rPr kumimoji="0" lang="en-US" sz="4000" b="1" i="0" u="none" strike="noStrike" kern="1200" cap="none" spc="0" normalizeH="0" baseline="0" noProof="0" dirty="0">
                <a:ln>
                  <a:noFill/>
                </a:ln>
                <a:solidFill>
                  <a:schemeClr val="accent4"/>
                </a:solidFill>
                <a:effectLst/>
                <a:uLnTx/>
                <a:uFillTx/>
                <a:latin typeface="+mn-lt"/>
                <a:ea typeface="+mn-ea"/>
                <a:cs typeface="+mn-cs"/>
              </a:rPr>
              <a:t>int</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 0;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&lt;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myList.length</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4000" b="0" i="0" u="none" strike="noStrike" kern="1200" cap="none" spc="0" normalizeH="0" baseline="0" noProof="0" dirty="0">
                <a:ln>
                  <a:noFill/>
                </a:ln>
                <a:solidFill>
                  <a:schemeClr val="accent4"/>
                </a:solidFill>
                <a:effectLst/>
                <a:uLnTx/>
                <a:uFillTx/>
                <a:latin typeface="+mn-lt"/>
                <a:ea typeface="+mn-ea"/>
                <a:cs typeface="+mn-cs"/>
              </a:rPr>
              <a: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System.out.print</a:t>
            </a:r>
            <a:r>
              <a:rPr kumimoji="0" lang="en-US" sz="4000" b="0" i="0" u="none" strike="noStrike" kern="1200" cap="none" spc="0" normalizeH="0" baseline="0" noProof="0" dirty="0">
                <a:ln>
                  <a:noFill/>
                </a:ln>
                <a:solidFill>
                  <a:schemeClr val="accent4"/>
                </a:solidFill>
                <a:effectLst/>
                <a:uLnTx/>
                <a:uFillTx/>
                <a:latin typeface="+mn-lt"/>
                <a:ea typeface="+mn-ea"/>
                <a:cs typeface="+mn-cs"/>
              </a:rPr>
              <a:t>(myList[</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 "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4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5018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32</a:t>
            </a:fld>
            <a:endParaRPr lang="en-US" altLang="en-US" sz="1400" dirty="0">
              <a:ea typeface="宋体" panose="02010600030101010101" pitchFamily="2" charset="-122"/>
            </a:endParaRPr>
          </a:p>
        </p:txBody>
      </p:sp>
      <p:sp>
        <p:nvSpPr>
          <p:cNvPr id="50181" name="Rectangle 4"/>
          <p:cNvSpPr/>
          <p:nvPr/>
        </p:nvSpPr>
        <p:spPr>
          <a:xfrm>
            <a:off x="2971800" y="25146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0182" name="Rectangle 5"/>
          <p:cNvSpPr/>
          <p:nvPr/>
        </p:nvSpPr>
        <p:spPr>
          <a:xfrm>
            <a:off x="3352800" y="2971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vert="horz" wrap="square" lIns="92075" tIns="46038" rIns="92075" bIns="46038" anchor="ctr" anchorCtr="0"/>
          <a:lstStyle/>
          <a:p>
            <a:pPr eaLnBrk="1" hangingPunct="1">
              <a:buNone/>
            </a:pPr>
            <a:r>
              <a:rPr lang="zh-CN" altLang="en-US" sz="4500" kern="1200" dirty="0">
                <a:latin typeface="Courier New" panose="02070309020205020404" pitchFamily="49" charset="0"/>
                <a:ea typeface="宋体" panose="02010600030101010101" pitchFamily="2" charset="-122"/>
                <a:cs typeface="+mj-cs"/>
              </a:rPr>
              <a:t>数组求和</a:t>
            </a:r>
            <a:endParaRPr lang="zh-CN" altLang="en-US" sz="4500" kern="1200" dirty="0">
              <a:latin typeface="Courier New" panose="02070309020205020404" pitchFamily="49" charset="0"/>
              <a:ea typeface="宋体" panose="02010600030101010101" pitchFamily="2" charset="-122"/>
              <a:cs typeface="+mj-cs"/>
              <a:hlinkClick r:id="rId2" action="ppaction://program"/>
            </a:endParaRPr>
          </a:p>
        </p:txBody>
      </p:sp>
      <p:sp>
        <p:nvSpPr>
          <p:cNvPr id="41988" name="Rectangle 3"/>
          <p:cNvSpPr>
            <a:spLocks noGrp="1" noChangeArrowheads="1"/>
          </p:cNvSpPr>
          <p:nvPr>
            <p:ph idx="1"/>
          </p:nvPr>
        </p:nvSpPr>
        <p:spPr/>
        <p:txBody>
          <a:bodyPr vert="horz" wrap="square" lIns="92075" tIns="46038" rIns="92075" bIns="46038" numCol="1" anchor="t" anchorCtr="0" compatLnSpc="1"/>
          <a:lstStyle/>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4000" b="0" i="0" u="none" strike="noStrike" kern="1200" cap="none" spc="0" normalizeH="0" baseline="0" noProof="0" dirty="0">
                <a:ln>
                  <a:noFill/>
                </a:ln>
                <a:solidFill>
                  <a:schemeClr val="accent4"/>
                </a:solidFill>
                <a:effectLst/>
                <a:uLnTx/>
                <a:uFillTx/>
                <a:latin typeface="+mn-lt"/>
                <a:ea typeface="+mn-ea"/>
                <a:cs typeface="+mn-cs"/>
              </a:rPr>
              <a:t>double total = 0;</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4000" b="0" i="0" u="none" strike="noStrike" kern="1200" cap="none" spc="0" normalizeH="0" baseline="0" noProof="0" dirty="0">
                <a:ln>
                  <a:noFill/>
                </a:ln>
                <a:solidFill>
                  <a:schemeClr val="accent4"/>
                </a:solidFill>
                <a:effectLst/>
                <a:uLnTx/>
                <a:uFillTx/>
                <a:latin typeface="+mn-lt"/>
                <a:ea typeface="+mn-ea"/>
                <a:cs typeface="+mn-cs"/>
              </a:rPr>
              <a:t>for (int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 0;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&lt;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myList.length</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 {</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4000" b="0" i="0" u="none" strike="noStrike" kern="1200" cap="none" spc="0" normalizeH="0" baseline="0" noProof="0" dirty="0">
                <a:ln>
                  <a:noFill/>
                </a:ln>
                <a:solidFill>
                  <a:schemeClr val="accent4"/>
                </a:solidFill>
                <a:effectLst/>
                <a:uLnTx/>
                <a:uFillTx/>
                <a:latin typeface="+mn-lt"/>
                <a:ea typeface="+mn-ea"/>
                <a:cs typeface="+mn-cs"/>
              </a:rPr>
              <a:t>  total += myList[</a:t>
            </a:r>
            <a:r>
              <a:rPr kumimoji="0" lang="en-US" sz="4000" b="0" i="0" u="none" strike="noStrike" kern="1200" cap="none" spc="0" normalizeH="0" baseline="0" noProof="0" dirty="0" err="1">
                <a:ln>
                  <a:noFill/>
                </a:ln>
                <a:solidFill>
                  <a:schemeClr val="accent4"/>
                </a:solidFill>
                <a:effectLst/>
                <a:uLnTx/>
                <a:uFillTx/>
                <a:latin typeface="+mn-lt"/>
                <a:ea typeface="+mn-ea"/>
                <a:cs typeface="+mn-cs"/>
              </a:rPr>
              <a:t>i</a:t>
            </a:r>
            <a:r>
              <a:rPr kumimoji="0" lang="en-US" sz="4000" b="0" i="0" u="none" strike="noStrike" kern="1200" cap="none" spc="0" normalizeH="0" baseline="0" noProof="0" dirty="0">
                <a:ln>
                  <a:noFill/>
                </a:ln>
                <a:solidFill>
                  <a:schemeClr val="accent4"/>
                </a:solidFill>
                <a:effectLst/>
                <a:uLnTx/>
                <a:uFillTx/>
                <a:latin typeface="+mn-lt"/>
                <a:ea typeface="+mn-ea"/>
                <a:cs typeface="+mn-cs"/>
              </a:rPr>
              <a:t>];</a:t>
            </a:r>
          </a:p>
          <a:p>
            <a:pPr marL="609600" marR="0" lvl="0" indent="-609600" algn="just" defTabSz="914400" rtl="0" eaLnBrk="1" fontAlgn="base" latinLnBrk="0" hangingPunct="1">
              <a:lnSpc>
                <a:spcPct val="80000"/>
              </a:lnSpc>
              <a:spcBef>
                <a:spcPct val="20000"/>
              </a:spcBef>
              <a:spcAft>
                <a:spcPct val="0"/>
              </a:spcAft>
              <a:buClr>
                <a:schemeClr val="tx2"/>
              </a:buClr>
              <a:buSzPct val="75000"/>
              <a:buFont typeface="Monotype Sorts" pitchFamily="2" charset="2"/>
              <a:buNone/>
              <a:defRPr/>
            </a:pPr>
            <a:r>
              <a:rPr kumimoji="0" lang="en-US" sz="4000" b="0" i="0" u="none" strike="noStrike" kern="1200" cap="none" spc="0" normalizeH="0" baseline="0" noProof="0" dirty="0">
                <a:ln>
                  <a:noFill/>
                </a:ln>
                <a:solidFill>
                  <a:schemeClr val="accent4"/>
                </a:solidFill>
                <a:effectLst/>
                <a:uLnTx/>
                <a:uFillTx/>
                <a:latin typeface="+mn-lt"/>
                <a:ea typeface="+mn-ea"/>
                <a:cs typeface="+mn-cs"/>
              </a:rPr>
              <a:t>}</a:t>
            </a:r>
          </a:p>
        </p:txBody>
      </p:sp>
      <p:sp>
        <p:nvSpPr>
          <p:cNvPr id="5120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33</a:t>
            </a:fld>
            <a:endParaRPr lang="en-US" altLang="en-US" sz="1400" dirty="0">
              <a:ea typeface="宋体" panose="02010600030101010101" pitchFamily="2" charset="-122"/>
            </a:endParaRPr>
          </a:p>
        </p:txBody>
      </p:sp>
      <p:sp>
        <p:nvSpPr>
          <p:cNvPr id="51205" name="Rectangle 4"/>
          <p:cNvSpPr/>
          <p:nvPr/>
        </p:nvSpPr>
        <p:spPr>
          <a:xfrm>
            <a:off x="2971800" y="25146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1206" name="Rectangle 5"/>
          <p:cNvSpPr/>
          <p:nvPr/>
        </p:nvSpPr>
        <p:spPr>
          <a:xfrm>
            <a:off x="3352800" y="2971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p:cNvSpPr>
          <p:nvPr>
            <p:ph type="title"/>
          </p:nvPr>
        </p:nvSpPr>
        <p:spPr/>
        <p:txBody>
          <a:bodyPr vert="horz" wrap="square" lIns="92075" tIns="46038" rIns="92075" bIns="46038" anchor="ctr" anchorCtr="0"/>
          <a:lstStyle/>
          <a:p>
            <a:pPr eaLnBrk="1" hangingPunct="1">
              <a:buNone/>
            </a:pPr>
            <a:r>
              <a:rPr lang="zh-CN" altLang="en-US" sz="4500" kern="1200" dirty="0">
                <a:latin typeface="Courier New" panose="02070309020205020404" pitchFamily="49" charset="0"/>
                <a:ea typeface="宋体" panose="02010600030101010101" pitchFamily="2" charset="-122"/>
                <a:cs typeface="+mj-cs"/>
              </a:rPr>
              <a:t>找出最大元素</a:t>
            </a:r>
            <a:endParaRPr lang="zh-CN" altLang="en-US" sz="4500" kern="1200" dirty="0">
              <a:latin typeface="Courier New" panose="02070309020205020404" pitchFamily="49" charset="0"/>
              <a:ea typeface="宋体" panose="02010600030101010101" pitchFamily="2" charset="-122"/>
              <a:cs typeface="+mj-cs"/>
              <a:hlinkClick r:id="rId2" action="ppaction://program"/>
            </a:endParaRPr>
          </a:p>
        </p:txBody>
      </p:sp>
      <p:sp>
        <p:nvSpPr>
          <p:cNvPr id="52227" name="Rectangle 3"/>
          <p:cNvSpPr>
            <a:spLocks noGrp="1"/>
          </p:cNvSpPr>
          <p:nvPr>
            <p:ph idx="1"/>
          </p:nvPr>
        </p:nvSpPr>
        <p:spPr/>
        <p:txBody>
          <a:bodyPr vert="horz" wrap="square" lIns="92075" tIns="46038" rIns="92075" bIns="46038" anchor="t" anchorCtr="0"/>
          <a:lstStyle/>
          <a:p>
            <a:pPr marL="609600" indent="-609600" eaLnBrk="1" hangingPunct="1">
              <a:lnSpc>
                <a:spcPct val="80000"/>
              </a:lnSpc>
              <a:buSzPct val="75000"/>
              <a:buFont typeface="Monotype Sorts" pitchFamily="2" charset="2"/>
              <a:buNone/>
            </a:pPr>
            <a:r>
              <a:rPr lang="en-US" altLang="zh-CN" sz="3600" b="1" kern="1200" dirty="0">
                <a:solidFill>
                  <a:srgbClr val="000000"/>
                </a:solidFill>
                <a:latin typeface="+mn-lt"/>
                <a:ea typeface="宋体" panose="02010600030101010101" pitchFamily="2" charset="-122"/>
                <a:cs typeface="+mn-cs"/>
              </a:rPr>
              <a:t>double</a:t>
            </a:r>
            <a:r>
              <a:rPr lang="en-US" altLang="zh-CN" sz="3600" kern="1200" dirty="0">
                <a:solidFill>
                  <a:srgbClr val="000000"/>
                </a:solidFill>
                <a:latin typeface="+mn-lt"/>
                <a:ea typeface="宋体" panose="02010600030101010101" pitchFamily="2" charset="-122"/>
                <a:cs typeface="+mn-cs"/>
              </a:rPr>
              <a:t> max = myList[0];</a:t>
            </a:r>
            <a:endParaRPr lang="en-US" altLang="zh-CN" sz="3600" b="1" kern="1200" dirty="0">
              <a:solidFill>
                <a:srgbClr val="000000"/>
              </a:solidFill>
              <a:latin typeface="+mn-lt"/>
              <a:ea typeface="宋体" panose="02010600030101010101" pitchFamily="2" charset="-122"/>
              <a:cs typeface="+mn-cs"/>
            </a:endParaRPr>
          </a:p>
          <a:p>
            <a:pPr marL="609600" indent="-609600" eaLnBrk="1" hangingPunct="1">
              <a:lnSpc>
                <a:spcPct val="80000"/>
              </a:lnSpc>
              <a:buSzPct val="75000"/>
              <a:buFont typeface="Monotype Sorts" pitchFamily="2" charset="2"/>
              <a:buNone/>
            </a:pPr>
            <a:r>
              <a:rPr lang="en-US" altLang="zh-CN" sz="3600" b="1" kern="1200" dirty="0">
                <a:solidFill>
                  <a:srgbClr val="000000"/>
                </a:solidFill>
                <a:latin typeface="+mn-lt"/>
                <a:ea typeface="宋体" panose="02010600030101010101" pitchFamily="2" charset="-122"/>
                <a:cs typeface="+mn-cs"/>
              </a:rPr>
              <a:t>for</a:t>
            </a:r>
            <a:r>
              <a:rPr lang="en-US" altLang="zh-CN" sz="3600" kern="1200" dirty="0">
                <a:solidFill>
                  <a:srgbClr val="000000"/>
                </a:solidFill>
                <a:latin typeface="+mn-lt"/>
                <a:ea typeface="宋体" panose="02010600030101010101" pitchFamily="2" charset="-122"/>
                <a:cs typeface="+mn-cs"/>
              </a:rPr>
              <a:t> (</a:t>
            </a:r>
            <a:r>
              <a:rPr lang="en-US" altLang="zh-CN" sz="3600" b="1" kern="1200" dirty="0">
                <a:solidFill>
                  <a:srgbClr val="000000"/>
                </a:solidFill>
                <a:latin typeface="+mn-lt"/>
                <a:ea typeface="宋体" panose="02010600030101010101" pitchFamily="2" charset="-122"/>
                <a:cs typeface="+mn-cs"/>
              </a:rPr>
              <a:t>int</a:t>
            </a:r>
            <a:r>
              <a:rPr lang="en-US" altLang="zh-CN" sz="3600" kern="1200" dirty="0">
                <a:solidFill>
                  <a:srgbClr val="000000"/>
                </a:solidFill>
                <a:latin typeface="+mn-lt"/>
                <a:ea typeface="宋体" panose="02010600030101010101" pitchFamily="2" charset="-122"/>
                <a:cs typeface="+mn-cs"/>
              </a:rPr>
              <a:t> i = 1; i &lt; myList.length; i++) {</a:t>
            </a:r>
          </a:p>
          <a:p>
            <a:pPr marL="609600" indent="-609600" eaLnBrk="1" hangingPunct="1">
              <a:lnSpc>
                <a:spcPct val="80000"/>
              </a:lnSpc>
              <a:buSzPct val="75000"/>
              <a:buFont typeface="Monotype Sorts" pitchFamily="2" charset="2"/>
              <a:buNone/>
            </a:pPr>
            <a:r>
              <a:rPr lang="en-US" altLang="zh-CN" sz="3600" kern="1200" dirty="0">
                <a:solidFill>
                  <a:srgbClr val="000000"/>
                </a:solidFill>
                <a:latin typeface="+mn-lt"/>
                <a:ea typeface="宋体" panose="02010600030101010101" pitchFamily="2" charset="-122"/>
                <a:cs typeface="+mn-cs"/>
              </a:rPr>
              <a:t>  </a:t>
            </a:r>
            <a:r>
              <a:rPr lang="en-US" altLang="zh-CN" sz="3600" b="1" kern="1200" dirty="0">
                <a:solidFill>
                  <a:srgbClr val="000000"/>
                </a:solidFill>
                <a:latin typeface="+mn-lt"/>
                <a:ea typeface="宋体" panose="02010600030101010101" pitchFamily="2" charset="-122"/>
                <a:cs typeface="+mn-cs"/>
              </a:rPr>
              <a:t>if</a:t>
            </a:r>
            <a:r>
              <a:rPr lang="en-US" altLang="zh-CN" sz="3600" kern="1200" dirty="0">
                <a:solidFill>
                  <a:srgbClr val="000000"/>
                </a:solidFill>
                <a:latin typeface="+mn-lt"/>
                <a:ea typeface="宋体" panose="02010600030101010101" pitchFamily="2" charset="-122"/>
                <a:cs typeface="+mn-cs"/>
              </a:rPr>
              <a:t> (myList[i] &gt; max) max = myList[i];</a:t>
            </a:r>
          </a:p>
          <a:p>
            <a:pPr marL="609600" indent="-609600" eaLnBrk="1" hangingPunct="1">
              <a:lnSpc>
                <a:spcPct val="80000"/>
              </a:lnSpc>
              <a:buSzPct val="75000"/>
              <a:buFont typeface="Monotype Sorts" pitchFamily="2" charset="2"/>
              <a:buNone/>
            </a:pPr>
            <a:r>
              <a:rPr lang="en-US" altLang="zh-CN" sz="3600" kern="1200" dirty="0">
                <a:solidFill>
                  <a:srgbClr val="000000"/>
                </a:solidFill>
                <a:latin typeface="+mn-lt"/>
                <a:ea typeface="宋体" panose="02010600030101010101" pitchFamily="2" charset="-122"/>
                <a:cs typeface="+mn-cs"/>
              </a:rPr>
              <a:t>}</a:t>
            </a:r>
          </a:p>
        </p:txBody>
      </p:sp>
      <p:sp>
        <p:nvSpPr>
          <p:cNvPr id="5222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34</a:t>
            </a:fld>
            <a:endParaRPr lang="en-US" altLang="en-US" sz="1400" dirty="0">
              <a:ea typeface="宋体" panose="02010600030101010101" pitchFamily="2" charset="-122"/>
            </a:endParaRPr>
          </a:p>
        </p:txBody>
      </p:sp>
      <p:sp>
        <p:nvSpPr>
          <p:cNvPr id="52229" name="Rectangle 4"/>
          <p:cNvSpPr/>
          <p:nvPr/>
        </p:nvSpPr>
        <p:spPr>
          <a:xfrm>
            <a:off x="2971800" y="25146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2230" name="Rectangle 5"/>
          <p:cNvSpPr/>
          <p:nvPr/>
        </p:nvSpPr>
        <p:spPr>
          <a:xfrm>
            <a:off x="3352800" y="2971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vert="horz" wrap="square" lIns="92075" tIns="46038" rIns="92075" bIns="46038" anchor="ctr" anchorCtr="0"/>
          <a:lstStyle/>
          <a:p>
            <a:pPr eaLnBrk="1" hangingPunct="1">
              <a:buNone/>
            </a:pPr>
            <a:r>
              <a:rPr lang="zh-CN" altLang="en-US" sz="4500" kern="1200" dirty="0">
                <a:latin typeface="Courier New" panose="02070309020205020404" pitchFamily="49" charset="0"/>
                <a:ea typeface="宋体" panose="02010600030101010101" pitchFamily="2" charset="-122"/>
                <a:cs typeface="+mj-cs"/>
              </a:rPr>
              <a:t>随机打乱</a:t>
            </a:r>
            <a:endParaRPr lang="zh-CN" altLang="en-US" sz="4500" kern="1200" dirty="0">
              <a:latin typeface="Courier New" panose="02070309020205020404" pitchFamily="49" charset="0"/>
              <a:ea typeface="宋体" panose="02010600030101010101" pitchFamily="2" charset="-122"/>
              <a:cs typeface="+mj-cs"/>
              <a:hlinkClick r:id="rId2" action="ppaction://program"/>
            </a:endParaRPr>
          </a:p>
        </p:txBody>
      </p:sp>
      <p:sp>
        <p:nvSpPr>
          <p:cNvPr id="53251" name="内容占位符 8"/>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5325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35</a:t>
            </a:fld>
            <a:endParaRPr lang="en-US" altLang="en-US" sz="1400" dirty="0">
              <a:ea typeface="宋体" panose="02010600030101010101" pitchFamily="2" charset="-122"/>
            </a:endParaRPr>
          </a:p>
        </p:txBody>
      </p:sp>
      <p:sp>
        <p:nvSpPr>
          <p:cNvPr id="53253" name="Rectangle 4"/>
          <p:cNvSpPr/>
          <p:nvPr/>
        </p:nvSpPr>
        <p:spPr>
          <a:xfrm>
            <a:off x="2971800" y="25146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3254" name="Rectangle 5"/>
          <p:cNvSpPr/>
          <p:nvPr/>
        </p:nvSpPr>
        <p:spPr>
          <a:xfrm>
            <a:off x="3343275" y="29686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3255" name="Rectangle 9"/>
          <p:cNvSpPr/>
          <p:nvPr/>
        </p:nvSpPr>
        <p:spPr>
          <a:xfrm>
            <a:off x="0" y="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53256" name="Picture 8"/>
          <p:cNvPicPr>
            <a:picLocks noChangeAspect="1"/>
          </p:cNvPicPr>
          <p:nvPr/>
        </p:nvPicPr>
        <p:blipFill>
          <a:blip r:embed="rId3"/>
          <a:stretch>
            <a:fillRect/>
          </a:stretch>
        </p:blipFill>
        <p:spPr>
          <a:xfrm>
            <a:off x="73025" y="1547813"/>
            <a:ext cx="9070975" cy="2559050"/>
          </a:xfrm>
          <a:prstGeom prst="rect">
            <a:avLst/>
          </a:prstGeom>
          <a:noFill/>
          <a:ln w="12700">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vert="horz" wrap="square" lIns="92075" tIns="46038" rIns="92075" bIns="46038" anchor="ctr" anchorCtr="0"/>
          <a:lstStyle/>
          <a:p>
            <a:pPr eaLnBrk="1" hangingPunct="1">
              <a:buNone/>
            </a:pPr>
            <a:r>
              <a:rPr lang="zh-CN" altLang="en-US" sz="4500" kern="1200" dirty="0">
                <a:latin typeface="Courier New" panose="02070309020205020404" pitchFamily="49" charset="0"/>
                <a:ea typeface="宋体" panose="02010600030101010101" pitchFamily="2" charset="-122"/>
                <a:cs typeface="+mj-cs"/>
              </a:rPr>
              <a:t>移动元素</a:t>
            </a:r>
            <a:endParaRPr lang="zh-CN" altLang="en-US" sz="4500" kern="1200" dirty="0">
              <a:latin typeface="Courier New" panose="02070309020205020404" pitchFamily="49" charset="0"/>
              <a:ea typeface="宋体" panose="02010600030101010101" pitchFamily="2" charset="-122"/>
              <a:cs typeface="+mj-cs"/>
              <a:hlinkClick r:id="rId2" action="ppaction://program"/>
            </a:endParaRPr>
          </a:p>
        </p:txBody>
      </p:sp>
      <p:sp>
        <p:nvSpPr>
          <p:cNvPr id="54275" name="内容占位符 9"/>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542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36</a:t>
            </a:fld>
            <a:endParaRPr lang="en-US" altLang="en-US" sz="1400" dirty="0">
              <a:ea typeface="宋体" panose="02010600030101010101" pitchFamily="2" charset="-122"/>
            </a:endParaRPr>
          </a:p>
        </p:txBody>
      </p:sp>
      <p:sp>
        <p:nvSpPr>
          <p:cNvPr id="54277" name="Rectangle 3"/>
          <p:cNvSpPr/>
          <p:nvPr/>
        </p:nvSpPr>
        <p:spPr>
          <a:xfrm>
            <a:off x="2971800" y="25146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4278" name="Rectangle 4"/>
          <p:cNvSpPr/>
          <p:nvPr/>
        </p:nvSpPr>
        <p:spPr>
          <a:xfrm>
            <a:off x="3343275" y="29686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4279" name="Rectangle 5"/>
          <p:cNvSpPr/>
          <p:nvPr/>
        </p:nvSpPr>
        <p:spPr>
          <a:xfrm>
            <a:off x="0" y="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4280" name="Rectangle 8"/>
          <p:cNvSpPr/>
          <p:nvPr/>
        </p:nvSpPr>
        <p:spPr>
          <a:xfrm>
            <a:off x="0" y="27432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54281" name="Picture 9"/>
          <p:cNvPicPr>
            <a:picLocks noChangeAspect="1"/>
          </p:cNvPicPr>
          <p:nvPr/>
        </p:nvPicPr>
        <p:blipFill>
          <a:blip r:embed="rId3"/>
          <a:stretch>
            <a:fillRect/>
          </a:stretch>
        </p:blipFill>
        <p:spPr>
          <a:xfrm>
            <a:off x="50800" y="1662113"/>
            <a:ext cx="9093200" cy="2000250"/>
          </a:xfrm>
          <a:prstGeom prst="rect">
            <a:avLst/>
          </a:prstGeom>
          <a:noFill/>
          <a:ln w="12700">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foreach</a:t>
            </a:r>
            <a:r>
              <a:rPr lang="zh-CN" altLang="en-US" kern="1200" dirty="0">
                <a:latin typeface="Courier New" panose="02070309020205020404" pitchFamily="49" charset="0"/>
                <a:ea typeface="宋体" panose="02010600030101010101" pitchFamily="2" charset="-122"/>
                <a:cs typeface="+mj-cs"/>
              </a:rPr>
              <a:t>循环</a:t>
            </a:r>
          </a:p>
        </p:txBody>
      </p:sp>
      <p:sp>
        <p:nvSpPr>
          <p:cNvPr id="55299" name="Rectangle 3"/>
          <p:cNvSpPr>
            <a:spLocks noGrp="1"/>
          </p:cNvSpPr>
          <p:nvPr>
            <p:ph idx="1"/>
          </p:nvPr>
        </p:nvSpPr>
        <p:spPr/>
        <p:txBody>
          <a:bodyPr vert="horz" wrap="square" lIns="92075" tIns="46038" rIns="92075" bIns="46038" anchor="t" anchorCtr="0"/>
          <a:lstStyle/>
          <a:p>
            <a:pPr marL="0" indent="0" eaLnBrk="1" hangingPunct="1">
              <a:lnSpc>
                <a:spcPct val="90000"/>
              </a:lnSpc>
              <a:spcBef>
                <a:spcPct val="0"/>
              </a:spcBef>
              <a:buClrTx/>
              <a:buSzTx/>
              <a:buFontTx/>
              <a:buNone/>
            </a:pPr>
            <a:r>
              <a:rPr lang="en-US" altLang="zh-CN" sz="2400" kern="1200" dirty="0">
                <a:latin typeface="+mn-lt"/>
                <a:ea typeface="宋体" panose="02010600030101010101" pitchFamily="2" charset="-122"/>
                <a:cs typeface="+mn-cs"/>
              </a:rPr>
              <a:t>JDK 1.5</a:t>
            </a:r>
            <a:r>
              <a:rPr lang="zh-CN" altLang="en-US" sz="2400" kern="1200" dirty="0">
                <a:latin typeface="Courier New" panose="02070309020205020404" pitchFamily="49" charset="0"/>
                <a:ea typeface="宋体" panose="02010600030101010101" pitchFamily="2" charset="-122"/>
                <a:cs typeface="+mn-cs"/>
              </a:rPr>
              <a:t>支持一个简便的</a:t>
            </a:r>
            <a:r>
              <a:rPr lang="en-US" altLang="zh-CN" sz="2400" b="1" kern="1200" dirty="0">
                <a:latin typeface="Courier New" panose="02070309020205020404" pitchFamily="49" charset="0"/>
                <a:ea typeface="宋体" panose="02010600030101010101" pitchFamily="2" charset="-122"/>
                <a:cs typeface="+mn-cs"/>
              </a:rPr>
              <a:t>for</a:t>
            </a:r>
            <a:r>
              <a:rPr lang="zh-CN" altLang="en-US" sz="2400" kern="1200" dirty="0">
                <a:latin typeface="Courier New" panose="02070309020205020404" pitchFamily="49" charset="0"/>
                <a:ea typeface="宋体" panose="02010600030101010101" pitchFamily="2" charset="-122"/>
                <a:cs typeface="+mn-cs"/>
              </a:rPr>
              <a:t>循环，称为</a:t>
            </a:r>
            <a:r>
              <a:rPr lang="en-US" altLang="zh-CN" sz="2400" b="1" kern="1200" dirty="0">
                <a:latin typeface="Courier New" panose="02070309020205020404" pitchFamily="49" charset="0"/>
                <a:ea typeface="宋体" panose="02010600030101010101" pitchFamily="2" charset="-122"/>
                <a:cs typeface="+mn-cs"/>
              </a:rPr>
              <a:t>foreach</a:t>
            </a:r>
            <a:r>
              <a:rPr lang="zh-CN" altLang="en-US" sz="2400" kern="1200" dirty="0">
                <a:latin typeface="Courier New" panose="02070309020205020404" pitchFamily="49" charset="0"/>
                <a:ea typeface="宋体" panose="02010600030101010101" pitchFamily="2" charset="-122"/>
                <a:cs typeface="+mn-cs"/>
              </a:rPr>
              <a:t>循环，即不使用下标变量就可以</a:t>
            </a:r>
            <a:r>
              <a:rPr lang="zh-CN" altLang="en-US" sz="2400" kern="1200" dirty="0">
                <a:solidFill>
                  <a:srgbClr val="C00000"/>
                </a:solidFill>
                <a:latin typeface="Courier New" panose="02070309020205020404" pitchFamily="49" charset="0"/>
                <a:ea typeface="宋体" panose="02010600030101010101" pitchFamily="2" charset="-122"/>
                <a:cs typeface="+mn-cs"/>
              </a:rPr>
              <a:t>顺序遍历</a:t>
            </a:r>
            <a:r>
              <a:rPr lang="zh-CN" altLang="en-US" sz="2400" kern="1200" dirty="0">
                <a:latin typeface="Courier New" panose="02070309020205020404" pitchFamily="49" charset="0"/>
                <a:ea typeface="宋体" panose="02010600030101010101" pitchFamily="2" charset="-122"/>
                <a:cs typeface="+mn-cs"/>
              </a:rPr>
              <a:t>整个数组。例如，下面代码可以显示数组</a:t>
            </a:r>
            <a:r>
              <a:rPr lang="en-US" altLang="zh-CN" sz="2400" b="1" kern="1200" dirty="0">
                <a:latin typeface="Courier New" panose="02070309020205020404" pitchFamily="49" charset="0"/>
                <a:ea typeface="宋体" panose="02010600030101010101" pitchFamily="2" charset="-122"/>
                <a:cs typeface="+mn-cs"/>
              </a:rPr>
              <a:t>myList</a:t>
            </a:r>
            <a:r>
              <a:rPr lang="zh-CN" altLang="en-US" sz="2400" kern="1200" dirty="0">
                <a:latin typeface="Courier New" panose="02070309020205020404" pitchFamily="49" charset="0"/>
                <a:ea typeface="宋体" panose="02010600030101010101" pitchFamily="2" charset="-122"/>
                <a:cs typeface="+mn-cs"/>
              </a:rPr>
              <a:t>的所有元素</a:t>
            </a:r>
            <a:r>
              <a:rPr lang="en-US" altLang="zh-CN" sz="2400" kern="1200" dirty="0">
                <a:latin typeface="Courier New" panose="02070309020205020404" pitchFamily="49" charset="0"/>
                <a:ea typeface="宋体" panose="02010600030101010101" pitchFamily="2" charset="-122"/>
                <a:cs typeface="+mn-cs"/>
              </a:rPr>
              <a:t>:</a:t>
            </a:r>
          </a:p>
          <a:p>
            <a:pPr marL="0" indent="0" eaLnBrk="1" hangingPunct="1">
              <a:lnSpc>
                <a:spcPct val="90000"/>
              </a:lnSpc>
              <a:spcBef>
                <a:spcPct val="0"/>
              </a:spcBef>
              <a:buClrTx/>
              <a:buSzTx/>
              <a:buFontTx/>
              <a:buNone/>
            </a:pPr>
            <a:r>
              <a:rPr lang="en-US" altLang="zh-CN" sz="2400" kern="1200" dirty="0">
                <a:solidFill>
                  <a:schemeClr val="tx2"/>
                </a:solidFill>
                <a:latin typeface="+mn-lt"/>
                <a:ea typeface="宋体" panose="02010600030101010101" pitchFamily="2" charset="-122"/>
                <a:cs typeface="+mn-cs"/>
              </a:rPr>
              <a:t> </a:t>
            </a:r>
          </a:p>
          <a:p>
            <a:pPr lvl="1" eaLnBrk="1" hangingPunct="1">
              <a:lnSpc>
                <a:spcPct val="90000"/>
              </a:lnSpc>
              <a:buFontTx/>
              <a:buNone/>
            </a:pPr>
            <a:r>
              <a:rPr lang="en-US" altLang="zh-CN" sz="2000" b="1" kern="1200" dirty="0">
                <a:solidFill>
                  <a:srgbClr val="000000"/>
                </a:solidFill>
                <a:latin typeface="Courier New" panose="02070309020205020404" pitchFamily="49" charset="0"/>
                <a:ea typeface="宋体" panose="02010600030101010101" pitchFamily="2" charset="-122"/>
                <a:cs typeface="+mn-cs"/>
              </a:rPr>
              <a:t>for (double </a:t>
            </a:r>
            <a:r>
              <a:rPr lang="en-US" altLang="zh-CN" sz="2000" b="1" kern="1200" dirty="0">
                <a:solidFill>
                  <a:srgbClr val="0070C0"/>
                </a:solidFill>
                <a:latin typeface="Courier New" panose="02070309020205020404" pitchFamily="49" charset="0"/>
                <a:ea typeface="宋体" panose="02010600030101010101" pitchFamily="2" charset="-122"/>
                <a:cs typeface="+mn-cs"/>
              </a:rPr>
              <a:t>e</a:t>
            </a:r>
            <a:r>
              <a:rPr lang="en-US" altLang="zh-CN" sz="2000" b="1" kern="1200" dirty="0">
                <a:solidFill>
                  <a:srgbClr val="000000"/>
                </a:solidFill>
                <a:latin typeface="Courier New" panose="02070309020205020404" pitchFamily="49" charset="0"/>
                <a:ea typeface="宋体" panose="02010600030101010101" pitchFamily="2" charset="-122"/>
                <a:cs typeface="+mn-cs"/>
              </a:rPr>
              <a:t>: myList) </a:t>
            </a:r>
          </a:p>
          <a:p>
            <a:pPr lvl="1" eaLnBrk="1" hangingPunct="1">
              <a:lnSpc>
                <a:spcPct val="90000"/>
              </a:lnSpc>
              <a:buFontTx/>
              <a:buNone/>
            </a:pPr>
            <a:r>
              <a:rPr lang="en-US" altLang="zh-CN" sz="2000" b="1" kern="1200" dirty="0">
                <a:solidFill>
                  <a:srgbClr val="000000"/>
                </a:solidFill>
                <a:latin typeface="Courier New" panose="02070309020205020404" pitchFamily="49" charset="0"/>
                <a:ea typeface="宋体" panose="02010600030101010101" pitchFamily="2" charset="-122"/>
                <a:cs typeface="+mn-cs"/>
              </a:rPr>
              <a:t>  System.out.println(</a:t>
            </a:r>
            <a:r>
              <a:rPr lang="en-US" altLang="zh-CN" sz="2000" b="1" kern="1200" dirty="0">
                <a:solidFill>
                  <a:srgbClr val="0070C0"/>
                </a:solidFill>
                <a:latin typeface="Courier New" panose="02070309020205020404" pitchFamily="49" charset="0"/>
                <a:ea typeface="宋体" panose="02010600030101010101" pitchFamily="2" charset="-122"/>
                <a:cs typeface="+mn-cs"/>
              </a:rPr>
              <a:t>e</a:t>
            </a:r>
            <a:r>
              <a:rPr lang="en-US" altLang="zh-CN" sz="2000" b="1" kern="1200" dirty="0">
                <a:solidFill>
                  <a:srgbClr val="000000"/>
                </a:solidFill>
                <a:latin typeface="Courier New" panose="02070309020205020404" pitchFamily="49" charset="0"/>
                <a:ea typeface="宋体" panose="02010600030101010101" pitchFamily="2" charset="-122"/>
                <a:cs typeface="+mn-cs"/>
              </a:rPr>
              <a:t>);</a:t>
            </a:r>
          </a:p>
          <a:p>
            <a:pPr marL="0" indent="0" eaLnBrk="1" hangingPunct="1">
              <a:lnSpc>
                <a:spcPct val="90000"/>
              </a:lnSpc>
              <a:buSzPct val="75000"/>
              <a:buFont typeface="Monotype Sorts" pitchFamily="2" charset="2"/>
              <a:buNone/>
            </a:pPr>
            <a:r>
              <a:rPr lang="en-US" altLang="zh-CN" sz="2400" kern="1200" dirty="0">
                <a:latin typeface="+mn-lt"/>
                <a:ea typeface="宋体" panose="02010600030101010101" pitchFamily="2" charset="-122"/>
                <a:cs typeface="+mn-cs"/>
              </a:rPr>
              <a:t> </a:t>
            </a:r>
          </a:p>
          <a:p>
            <a:pPr marL="0" indent="0" eaLnBrk="1" hangingPunct="1">
              <a:lnSpc>
                <a:spcPct val="90000"/>
              </a:lnSpc>
              <a:spcBef>
                <a:spcPct val="0"/>
              </a:spcBef>
              <a:buClrTx/>
              <a:buSzTx/>
              <a:buFontTx/>
              <a:buNone/>
            </a:pPr>
            <a:r>
              <a:rPr lang="zh-CN" altLang="en-US" sz="2400" kern="1200" dirty="0">
                <a:latin typeface="+mn-lt"/>
                <a:ea typeface="宋体" panose="02010600030101010101" pitchFamily="2" charset="-122"/>
                <a:cs typeface="+mn-cs"/>
              </a:rPr>
              <a:t>通常，</a:t>
            </a:r>
            <a:r>
              <a:rPr lang="en-US" altLang="zh-CN" sz="2400" b="1" kern="1200" dirty="0">
                <a:latin typeface="Courier New" panose="02070309020205020404" pitchFamily="49" charset="0"/>
                <a:ea typeface="宋体" panose="02010600030101010101" pitchFamily="2" charset="-122"/>
                <a:cs typeface="+mn-cs"/>
              </a:rPr>
              <a:t>foreach</a:t>
            </a:r>
            <a:r>
              <a:rPr lang="zh-CN" altLang="en-US" sz="2400" kern="1200" dirty="0">
                <a:latin typeface="+mn-lt"/>
                <a:ea typeface="宋体" panose="02010600030101010101" pitchFamily="2" charset="-122"/>
                <a:cs typeface="+mn-cs"/>
              </a:rPr>
              <a:t>循环的语法为：</a:t>
            </a:r>
          </a:p>
          <a:p>
            <a:pPr marL="0" indent="0" eaLnBrk="1" hangingPunct="1">
              <a:lnSpc>
                <a:spcPct val="90000"/>
              </a:lnSpc>
              <a:spcBef>
                <a:spcPct val="0"/>
              </a:spcBef>
              <a:buClrTx/>
              <a:buSzTx/>
              <a:buFontTx/>
              <a:buNone/>
            </a:pPr>
            <a:r>
              <a:rPr lang="en-US" altLang="zh-CN" sz="2400" kern="1200" dirty="0">
                <a:solidFill>
                  <a:schemeClr val="tx2"/>
                </a:solidFill>
                <a:latin typeface="+mn-lt"/>
                <a:ea typeface="宋体" panose="02010600030101010101" pitchFamily="2" charset="-122"/>
                <a:cs typeface="+mn-cs"/>
              </a:rPr>
              <a:t> </a:t>
            </a:r>
          </a:p>
          <a:p>
            <a:pPr lvl="1" eaLnBrk="1" hangingPunct="1">
              <a:lnSpc>
                <a:spcPct val="90000"/>
              </a:lnSpc>
              <a:buFontTx/>
              <a:buNone/>
            </a:pPr>
            <a:r>
              <a:rPr lang="en-US" altLang="zh-CN" sz="2000" b="1" kern="1200" dirty="0">
                <a:solidFill>
                  <a:srgbClr val="C00000"/>
                </a:solidFill>
                <a:latin typeface="Courier New" panose="02070309020205020404" pitchFamily="49" charset="0"/>
                <a:ea typeface="宋体" panose="02010600030101010101" pitchFamily="2" charset="-122"/>
                <a:cs typeface="+mn-cs"/>
              </a:rPr>
              <a:t>for (elementType </a:t>
            </a:r>
            <a:r>
              <a:rPr lang="en-US" altLang="zh-CN" sz="2000" b="1" kern="1200" dirty="0">
                <a:solidFill>
                  <a:srgbClr val="0070C0"/>
                </a:solidFill>
                <a:latin typeface="Courier New" panose="02070309020205020404" pitchFamily="49" charset="0"/>
                <a:ea typeface="宋体" panose="02010600030101010101" pitchFamily="2" charset="-122"/>
                <a:cs typeface="+mn-cs"/>
              </a:rPr>
              <a:t>element</a:t>
            </a:r>
            <a:r>
              <a:rPr lang="en-US" altLang="zh-CN" sz="2000" b="1" kern="1200" dirty="0">
                <a:solidFill>
                  <a:srgbClr val="C00000"/>
                </a:solidFill>
                <a:latin typeface="Courier New" panose="02070309020205020404" pitchFamily="49" charset="0"/>
                <a:ea typeface="宋体" panose="02010600030101010101" pitchFamily="2" charset="-122"/>
                <a:cs typeface="+mn-cs"/>
              </a:rPr>
              <a:t>: arrayRefVar) {</a:t>
            </a:r>
          </a:p>
          <a:p>
            <a:pPr lvl="1" eaLnBrk="1" hangingPunct="1">
              <a:lnSpc>
                <a:spcPct val="90000"/>
              </a:lnSpc>
              <a:buFont typeface="Wingdings" panose="05000000000000000000" pitchFamily="2" charset="2"/>
              <a:buNone/>
            </a:pPr>
            <a:r>
              <a:rPr lang="en-US" altLang="zh-CN" sz="2000" b="1" kern="1200" dirty="0">
                <a:solidFill>
                  <a:srgbClr val="C00000"/>
                </a:solidFill>
                <a:latin typeface="Courier New" panose="02070309020205020404" pitchFamily="49" charset="0"/>
                <a:ea typeface="宋体" panose="02010600030101010101" pitchFamily="2" charset="-122"/>
                <a:cs typeface="+mn-cs"/>
              </a:rPr>
              <a:t>  </a:t>
            </a:r>
            <a:r>
              <a:rPr lang="en-US" altLang="zh-CN" sz="2000" b="1" kern="1200" dirty="0">
                <a:solidFill>
                  <a:srgbClr val="008000"/>
                </a:solidFill>
                <a:latin typeface="Courier New" panose="02070309020205020404" pitchFamily="49" charset="0"/>
                <a:ea typeface="宋体" panose="02010600030101010101" pitchFamily="2" charset="-122"/>
                <a:cs typeface="+mn-cs"/>
              </a:rPr>
              <a:t>// Process the element</a:t>
            </a:r>
          </a:p>
          <a:p>
            <a:pPr lvl="1" eaLnBrk="1" hangingPunct="1">
              <a:lnSpc>
                <a:spcPct val="90000"/>
              </a:lnSpc>
              <a:buFontTx/>
              <a:buNone/>
            </a:pPr>
            <a:r>
              <a:rPr lang="en-US" altLang="zh-CN" sz="2000" b="1" kern="1200" dirty="0">
                <a:solidFill>
                  <a:srgbClr val="C00000"/>
                </a:solidFill>
                <a:latin typeface="Courier New" panose="02070309020205020404" pitchFamily="49" charset="0"/>
                <a:ea typeface="宋体" panose="02010600030101010101" pitchFamily="2" charset="-122"/>
                <a:cs typeface="+mn-cs"/>
              </a:rPr>
              <a:t>}</a:t>
            </a:r>
          </a:p>
          <a:p>
            <a:pPr marL="0" indent="0" eaLnBrk="1" hangingPunct="1">
              <a:lnSpc>
                <a:spcPct val="90000"/>
              </a:lnSpc>
              <a:buSzPct val="75000"/>
              <a:buFont typeface="Monotype Sorts" pitchFamily="2" charset="2"/>
              <a:buNone/>
            </a:pPr>
            <a:r>
              <a:rPr lang="en-US" altLang="zh-CN" sz="2400" kern="1200" dirty="0">
                <a:latin typeface="+mn-lt"/>
                <a:ea typeface="宋体" panose="02010600030101010101" pitchFamily="2" charset="-122"/>
                <a:cs typeface="+mn-cs"/>
              </a:rPr>
              <a:t> </a:t>
            </a:r>
          </a:p>
          <a:p>
            <a:pPr marL="0" indent="0" eaLnBrk="1" hangingPunct="1">
              <a:lnSpc>
                <a:spcPct val="90000"/>
              </a:lnSpc>
              <a:buSzPct val="75000"/>
              <a:buFont typeface="Monotype Sorts" pitchFamily="2" charset="2"/>
              <a:buNone/>
            </a:pPr>
            <a:r>
              <a:rPr lang="zh-CN" altLang="en-US" sz="2400" kern="1200" dirty="0">
                <a:latin typeface="+mn-lt"/>
                <a:ea typeface="宋体" panose="02010600030101010101" pitchFamily="2" charset="-122"/>
                <a:cs typeface="+mn-cs"/>
              </a:rPr>
              <a:t>但是，当需要以其他顺序遍历数组，或者改变数组中的元素时，还是必须使用下标变量。 </a:t>
            </a:r>
          </a:p>
        </p:txBody>
      </p:sp>
      <p:sp>
        <p:nvSpPr>
          <p:cNvPr id="5530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37</a:t>
            </a:fld>
            <a:endParaRPr lang="en-US" altLang="en-US" sz="1400"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问题</a:t>
            </a:r>
          </a:p>
        </p:txBody>
      </p:sp>
      <p:sp>
        <p:nvSpPr>
          <p:cNvPr id="56323"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sz="3500" kern="1200" dirty="0">
                <a:latin typeface="+mn-lt"/>
                <a:ea typeface="宋体" panose="02010600030101010101" pitchFamily="2" charset="-122"/>
                <a:cs typeface="+mn-cs"/>
              </a:rPr>
              <a:t>读入</a:t>
            </a:r>
            <a:r>
              <a:rPr lang="en-US" altLang="zh-CN" sz="3500" kern="1200" dirty="0">
                <a:latin typeface="+mn-lt"/>
                <a:ea typeface="宋体" panose="02010600030101010101" pitchFamily="2" charset="-122"/>
                <a:cs typeface="+mn-cs"/>
              </a:rPr>
              <a:t>100</a:t>
            </a:r>
            <a:r>
              <a:rPr lang="zh-CN" altLang="en-US" sz="3500" kern="1200" dirty="0">
                <a:latin typeface="+mn-lt"/>
                <a:ea typeface="宋体" panose="02010600030101010101" pitchFamily="2" charset="-122"/>
                <a:cs typeface="+mn-cs"/>
              </a:rPr>
              <a:t>个数，计算它们的平均值，找出大于平均值的数的个数。</a:t>
            </a:r>
          </a:p>
        </p:txBody>
      </p:sp>
      <p:sp>
        <p:nvSpPr>
          <p:cNvPr id="563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38</a:t>
            </a:fld>
            <a:endParaRPr lang="en-US" altLang="en-US" sz="1400" dirty="0">
              <a:ea typeface="宋体" panose="02010600030101010101" pitchFamily="2" charset="-122"/>
            </a:endParaRPr>
          </a:p>
        </p:txBody>
      </p:sp>
      <p:sp>
        <p:nvSpPr>
          <p:cNvPr id="5" name="AutoShape 3">
            <a:hlinkClick r:id="" action="ppaction://noaction" highlightClick="1"/>
          </p:cNvPr>
          <p:cNvSpPr>
            <a:spLocks noChangeArrowheads="1"/>
          </p:cNvSpPr>
          <p:nvPr/>
        </p:nvSpPr>
        <p:spPr bwMode="auto">
          <a:xfrm>
            <a:off x="808038" y="4695825"/>
            <a:ext cx="3611563" cy="485775"/>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AnalyzeNumbers</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pic>
        <p:nvPicPr>
          <p:cNvPr id="56326" name="Picture 4">
            <a:hlinkClick r:id="rId3" action="ppaction://program"/>
          </p:cNvPr>
          <p:cNvPicPr>
            <a:picLocks noChangeAspect="1"/>
          </p:cNvPicPr>
          <p:nvPr/>
        </p:nvPicPr>
        <p:blipFill>
          <a:blip r:embed="rId4"/>
          <a:stretch>
            <a:fillRect/>
          </a:stretch>
        </p:blipFill>
        <p:spPr>
          <a:xfrm>
            <a:off x="4800600" y="4648200"/>
            <a:ext cx="3313113" cy="569913"/>
          </a:xfrm>
          <a:prstGeom prst="rect">
            <a:avLst/>
          </a:prstGeom>
          <a:noFill/>
          <a:ln w="12700">
            <a:noFill/>
          </a:ln>
        </p:spPr>
      </p:pic>
      <p:sp>
        <p:nvSpPr>
          <p:cNvPr id="56327" name="AutoShape 5">
            <a:hlinkClick r:id="rId5" action="ppaction://program"/>
          </p:cNvPr>
          <p:cNvSpPr/>
          <p:nvPr/>
        </p:nvSpPr>
        <p:spPr>
          <a:xfrm>
            <a:off x="3586163" y="5502275"/>
            <a:ext cx="4532312"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 with prepared input</a:t>
            </a:r>
            <a:endParaRPr lang="en-US" altLang="en-US" dirty="0">
              <a:latin typeface="Times New Roman" panose="02020603050405020304" pitchFamily="18" charset="0"/>
            </a:endParaRPr>
          </a:p>
        </p:txBody>
      </p:sp>
      <p:sp>
        <p:nvSpPr>
          <p:cNvPr id="56328" name="AutoShape 6">
            <a:hlinkClick r:id="rId6"/>
          </p:cNvPr>
          <p:cNvSpPr/>
          <p:nvPr/>
        </p:nvSpPr>
        <p:spPr>
          <a:xfrm>
            <a:off x="193675" y="4619625"/>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9" name="AutoShape 4">
            <a:hlinkClick r:id="rId7" highlightClick="1"/>
          </p:cNvPr>
          <p:cNvSpPr>
            <a:spLocks noChangeArrowheads="1"/>
          </p:cNvSpPr>
          <p:nvPr/>
        </p:nvSpPr>
        <p:spPr bwMode="auto">
          <a:xfrm>
            <a:off x="3074205" y="4277011"/>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tLang="en-US" dirty="0">
                <a:latin typeface="Book Antiqua" panose="02040602050305030304" pitchFamily="18" charset="0"/>
              </a:rPr>
              <a:t>Animation</a:t>
            </a:r>
            <a:endParaRPr lang="en-US" altLang="en-US" dirty="0">
              <a:latin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示例学习：一副牌</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57347"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从一副</a:t>
            </a:r>
            <a:r>
              <a:rPr lang="en-US" altLang="zh-CN" kern="1200" dirty="0">
                <a:latin typeface="+mn-lt"/>
                <a:ea typeface="宋体" panose="02010600030101010101" pitchFamily="2" charset="-122"/>
                <a:cs typeface="+mn-cs"/>
              </a:rPr>
              <a:t>52</a:t>
            </a:r>
            <a:r>
              <a:rPr lang="zh-CN" altLang="en-US" kern="1200" dirty="0">
                <a:latin typeface="+mn-lt"/>
                <a:ea typeface="宋体" panose="02010600030101010101" pitchFamily="2" charset="-122"/>
                <a:cs typeface="+mn-cs"/>
              </a:rPr>
              <a:t>张的牌中随机挑出</a:t>
            </a:r>
            <a:r>
              <a:rPr lang="en-US" altLang="zh-CN" kern="1200" dirty="0">
                <a:latin typeface="+mn-lt"/>
                <a:ea typeface="宋体" panose="02010600030101010101" pitchFamily="2" charset="-122"/>
                <a:cs typeface="+mn-cs"/>
              </a:rPr>
              <a:t>4</a:t>
            </a:r>
            <a:r>
              <a:rPr lang="zh-CN" altLang="en-US" kern="1200" dirty="0">
                <a:latin typeface="+mn-lt"/>
                <a:ea typeface="宋体" panose="02010600030101010101" pitchFamily="2" charset="-122"/>
                <a:cs typeface="+mn-cs"/>
              </a:rPr>
              <a:t>张牌。所有的牌可以用一个名为</a:t>
            </a:r>
            <a:r>
              <a:rPr lang="en-US" altLang="zh-CN" kern="1200" dirty="0">
                <a:latin typeface="+mn-lt"/>
                <a:ea typeface="宋体" panose="02010600030101010101" pitchFamily="2" charset="-122"/>
                <a:cs typeface="+mn-cs"/>
              </a:rPr>
              <a:t>deck</a:t>
            </a:r>
            <a:r>
              <a:rPr lang="zh-CN" altLang="en-US" kern="1200" dirty="0">
                <a:latin typeface="+mn-lt"/>
                <a:ea typeface="宋体" panose="02010600030101010101" pitchFamily="2" charset="-122"/>
                <a:cs typeface="+mn-cs"/>
              </a:rPr>
              <a:t>的数组表示，这个数组用从</a:t>
            </a:r>
            <a:r>
              <a:rPr lang="en-US" altLang="zh-CN" kern="1200" dirty="0">
                <a:latin typeface="+mn-lt"/>
                <a:ea typeface="宋体" panose="02010600030101010101" pitchFamily="2" charset="-122"/>
                <a:cs typeface="+mn-cs"/>
              </a:rPr>
              <a:t>0</a:t>
            </a:r>
            <a:r>
              <a:rPr lang="zh-CN" altLang="en-US" kern="1200" dirty="0">
                <a:latin typeface="+mn-lt"/>
                <a:ea typeface="宋体" panose="02010600030101010101" pitchFamily="2" charset="-122"/>
                <a:cs typeface="+mn-cs"/>
              </a:rPr>
              <a:t>到</a:t>
            </a:r>
            <a:r>
              <a:rPr lang="en-US" altLang="zh-CN" kern="1200" dirty="0">
                <a:latin typeface="+mn-lt"/>
                <a:ea typeface="宋体" panose="02010600030101010101" pitchFamily="2" charset="-122"/>
                <a:cs typeface="+mn-cs"/>
              </a:rPr>
              <a:t>51</a:t>
            </a:r>
            <a:r>
              <a:rPr lang="zh-CN" altLang="en-US" kern="1200" dirty="0">
                <a:latin typeface="+mn-lt"/>
                <a:ea typeface="宋体" panose="02010600030101010101" pitchFamily="2" charset="-122"/>
                <a:cs typeface="+mn-cs"/>
              </a:rPr>
              <a:t>的初始值填充，如下所示：</a:t>
            </a:r>
          </a:p>
        </p:txBody>
      </p:sp>
      <p:sp>
        <p:nvSpPr>
          <p:cNvPr id="5734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39</a:t>
            </a:fld>
            <a:endParaRPr lang="en-US" altLang="en-US" sz="1400" dirty="0">
              <a:ea typeface="宋体" panose="02010600030101010101" pitchFamily="2" charset="-122"/>
            </a:endParaRPr>
          </a:p>
        </p:txBody>
      </p:sp>
      <p:sp>
        <p:nvSpPr>
          <p:cNvPr id="437252" name="AutoShape 4">
            <a:hlinkClick r:id="" action="ppaction://noaction" highlightClick="1"/>
          </p:cNvPr>
          <p:cNvSpPr>
            <a:spLocks noChangeArrowheads="1"/>
          </p:cNvSpPr>
          <p:nvPr/>
        </p:nvSpPr>
        <p:spPr bwMode="auto">
          <a:xfrm>
            <a:off x="5032375" y="5886450"/>
            <a:ext cx="19050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DeckOfCards</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7350" name="AutoShape 5">
            <a:hlinkClick r:id="rId4" action="ppaction://program"/>
          </p:cNvPr>
          <p:cNvSpPr/>
          <p:nvPr/>
        </p:nvSpPr>
        <p:spPr>
          <a:xfrm>
            <a:off x="7107238" y="5848350"/>
            <a:ext cx="12954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49159" name="Rectangle 6"/>
          <p:cNvSpPr>
            <a:spLocks noChangeArrowheads="1"/>
          </p:cNvSpPr>
          <p:nvPr/>
        </p:nvSpPr>
        <p:spPr bwMode="auto">
          <a:xfrm>
            <a:off x="654050" y="3352800"/>
            <a:ext cx="7105650" cy="1997075"/>
          </a:xfrm>
          <a:prstGeom prst="rect">
            <a:avLst/>
          </a:prstGeom>
          <a:noFill/>
          <a:ln>
            <a:noFill/>
          </a:ln>
        </p:spPr>
        <p:txBody>
          <a:bodyPr lIns="92075" tIns="46038" rIns="92075" bIns="46038"/>
          <a:lstStyle/>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int[] deck = new int[52];</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 Initialize cards</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for (int </a:t>
            </a:r>
            <a:r>
              <a:rPr kumimoji="0" lang="en-US" sz="20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mn-cs"/>
              </a:rPr>
              <a:t>i</a:t>
            </a: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 = 0; </a:t>
            </a:r>
            <a:r>
              <a:rPr kumimoji="0" lang="en-US" sz="20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mn-cs"/>
              </a:rPr>
              <a:t>i</a:t>
            </a: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 &lt; </a:t>
            </a:r>
            <a:r>
              <a:rPr kumimoji="0" lang="en-US" sz="20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mn-cs"/>
              </a:rPr>
              <a:t>deck.length</a:t>
            </a: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 </a:t>
            </a:r>
            <a:r>
              <a:rPr kumimoji="0" lang="en-US" sz="20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mn-cs"/>
              </a:rPr>
              <a:t>i</a:t>
            </a: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  deck[</a:t>
            </a:r>
            <a:r>
              <a:rPr kumimoji="0" lang="en-US" sz="20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mn-cs"/>
              </a:rPr>
              <a:t>i</a:t>
            </a: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 = </a:t>
            </a:r>
            <a:r>
              <a:rPr kumimoji="0" lang="en-US" sz="20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mn-cs"/>
              </a:rPr>
              <a:t>i</a:t>
            </a:r>
            <a:r>
              <a:rPr kumimoji="0" lang="en-US" sz="20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mn-cs"/>
              </a:rPr>
              <a:t>;</a:t>
            </a:r>
          </a:p>
        </p:txBody>
      </p:sp>
      <p:sp>
        <p:nvSpPr>
          <p:cNvPr id="57352" name="AutoShape 7">
            <a:hlinkClick r:id="rId5"/>
          </p:cNvPr>
          <p:cNvSpPr/>
          <p:nvPr/>
        </p:nvSpPr>
        <p:spPr>
          <a:xfrm>
            <a:off x="4456113" y="581025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9" name="AutoShape 4">
            <a:hlinkClick r:id="rId6" highlightClick="1"/>
          </p:cNvPr>
          <p:cNvSpPr>
            <a:spLocks noChangeArrowheads="1"/>
          </p:cNvSpPr>
          <p:nvPr/>
        </p:nvSpPr>
        <p:spPr bwMode="auto">
          <a:xfrm>
            <a:off x="5493720" y="546763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tLang="en-US" dirty="0">
                <a:latin typeface="Book Antiqua" panose="02040602050305030304" pitchFamily="18" charset="0"/>
              </a:rPr>
              <a:t>Animation</a:t>
            </a:r>
            <a:endParaRPr lang="en-US" altLang="en-US" dirty="0">
              <a:latin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声明数组变量</a:t>
            </a:r>
          </a:p>
        </p:txBody>
      </p:sp>
      <p:sp>
        <p:nvSpPr>
          <p:cNvPr id="37891" name="Rectangle 3"/>
          <p:cNvSpPr>
            <a:spLocks noGrp="1" noChangeArrowheads="1"/>
          </p:cNvSpPr>
          <p:nvPr>
            <p:ph idx="1"/>
          </p:nvPr>
        </p:nvSpPr>
        <p:spPr/>
        <p:txBody>
          <a:bodyPr vert="horz" wrap="square" lIns="92075" tIns="46038" rIns="92075" bIns="46038" numCol="1" anchor="t" anchorCtr="0" compatLnSpc="1"/>
          <a:lstStyle/>
          <a:p>
            <a:pPr eaLnBrk="1" hangingPunct="1">
              <a:buSzPct val="75000"/>
            </a:pPr>
            <a:r>
              <a:rPr lang="en-US" altLang="en-US" sz="2600" b="1" kern="1200" dirty="0">
                <a:solidFill>
                  <a:srgbClr val="FF0000"/>
                </a:solidFill>
                <a:latin typeface="Courier New" panose="02070309020205020404" pitchFamily="49" charset="0"/>
                <a:ea typeface="+mn-ea"/>
                <a:cs typeface="+mn-cs"/>
              </a:rPr>
              <a:t>datatype[] arrayRefVar; </a:t>
            </a:r>
            <a:r>
              <a:rPr lang="en-US" altLang="en-US" sz="2000" b="1" kern="1200" dirty="0">
                <a:solidFill>
                  <a:srgbClr val="008000"/>
                </a:solidFill>
                <a:latin typeface="Courier New" panose="02070309020205020404" pitchFamily="49" charset="0"/>
                <a:ea typeface="+mn-ea"/>
                <a:cs typeface="+mn-cs"/>
              </a:rPr>
              <a:t>//</a:t>
            </a:r>
            <a:r>
              <a:rPr lang="en-US" altLang="en-US" sz="2000" b="1" kern="1200" dirty="0">
                <a:solidFill>
                  <a:srgbClr val="008000"/>
                </a:solidFill>
                <a:latin typeface="Courier New" panose="02070309020205020404" pitchFamily="49" charset="0"/>
                <a:ea typeface="宋体" panose="02010600030101010101" pitchFamily="2" charset="-122"/>
                <a:cs typeface="+mn-cs"/>
              </a:rPr>
              <a:t>Java </a:t>
            </a:r>
            <a:r>
              <a:rPr lang="en-US" altLang="en-US" sz="2000" b="1" kern="1200" dirty="0">
                <a:solidFill>
                  <a:srgbClr val="008000"/>
                </a:solidFill>
                <a:latin typeface="Courier New" panose="02070309020205020404" pitchFamily="49" charset="0"/>
                <a:ea typeface="+mn-ea"/>
                <a:cs typeface="+mn-cs"/>
              </a:rPr>
              <a:t>style</a:t>
            </a:r>
            <a:r>
              <a:rPr lang="zh-CN" altLang="en-US" sz="2000" b="1" kern="1200" dirty="0">
                <a:solidFill>
                  <a:srgbClr val="008000"/>
                </a:solidFill>
                <a:latin typeface="Courier New" panose="02070309020205020404" pitchFamily="49" charset="0"/>
                <a:ea typeface="宋体" panose="02010600030101010101" pitchFamily="2" charset="-122"/>
                <a:cs typeface="+mn-cs"/>
              </a:rPr>
              <a:t>推荐</a:t>
            </a:r>
            <a:endParaRPr lang="en-US" altLang="en-US" sz="2000" b="1" kern="1200" dirty="0">
              <a:solidFill>
                <a:srgbClr val="008000"/>
              </a:solidFill>
              <a:latin typeface="Courier New" panose="02070309020205020404" pitchFamily="49" charset="0"/>
              <a:ea typeface="+mn-ea"/>
              <a:cs typeface="+mn-cs"/>
            </a:endParaRPr>
          </a:p>
          <a:p>
            <a:pPr lvl="1" eaLnBrk="1" hangingPunct="1">
              <a:spcBef>
                <a:spcPct val="50000"/>
              </a:spcBef>
              <a:buFont typeface="Monotype Sorts" pitchFamily="2" charset="2"/>
              <a:buNone/>
            </a:pPr>
            <a:r>
              <a:rPr lang="en-US" altLang="en-US" sz="2000" kern="1200" dirty="0">
                <a:latin typeface="+mn-lt"/>
                <a:ea typeface="+mn-ea"/>
                <a:cs typeface="+mn-cs"/>
              </a:rPr>
              <a:t>	</a:t>
            </a:r>
            <a:r>
              <a:rPr lang="zh-CN" altLang="en-US" sz="2000" kern="1200" dirty="0">
                <a:latin typeface="+mn-lt"/>
                <a:ea typeface="宋体" panose="02010600030101010101" pitchFamily="2" charset="-122"/>
                <a:cs typeface="+mn-cs"/>
              </a:rPr>
              <a:t>例如</a:t>
            </a:r>
            <a:r>
              <a:rPr lang="en-US" altLang="en-US" sz="2000" kern="1200" dirty="0">
                <a:latin typeface="+mn-lt"/>
                <a:ea typeface="+mn-ea"/>
                <a:cs typeface="+mn-cs"/>
              </a:rPr>
              <a:t>:	</a:t>
            </a:r>
            <a:r>
              <a:rPr lang="en-US" altLang="en-US" sz="2000" b="1" kern="1200" dirty="0">
                <a:latin typeface="Courier New" panose="02070309020205020404" pitchFamily="49" charset="0"/>
                <a:ea typeface="+mn-ea"/>
                <a:cs typeface="+mn-cs"/>
              </a:rPr>
              <a:t>double[] myList;</a:t>
            </a:r>
          </a:p>
          <a:p>
            <a:pPr lvl="1" eaLnBrk="1" hangingPunct="1">
              <a:spcBef>
                <a:spcPct val="50000"/>
              </a:spcBef>
              <a:buFont typeface="Monotype Sorts" pitchFamily="2" charset="2"/>
              <a:buNone/>
            </a:pPr>
            <a:endParaRPr lang="en-US" altLang="en-US" sz="2000" b="1" kern="1200" dirty="0">
              <a:latin typeface="Courier New" panose="02070309020205020404" pitchFamily="49" charset="0"/>
              <a:ea typeface="+mn-ea"/>
              <a:cs typeface="+mn-cs"/>
            </a:endParaRPr>
          </a:p>
          <a:p>
            <a:pPr eaLnBrk="1" hangingPunct="1">
              <a:buSzPct val="75000"/>
            </a:pPr>
            <a:r>
              <a:rPr lang="en-US" altLang="en-US" sz="2600" b="1" kern="1200" dirty="0">
                <a:solidFill>
                  <a:srgbClr val="FF0000"/>
                </a:solidFill>
                <a:latin typeface="Courier New" panose="02070309020205020404" pitchFamily="49" charset="0"/>
                <a:ea typeface="+mn-ea"/>
                <a:cs typeface="+mn-cs"/>
              </a:rPr>
              <a:t>datatype arrayRefVar[]; </a:t>
            </a:r>
            <a:r>
              <a:rPr lang="en-US" altLang="en-US" sz="2000" b="1" kern="1200" dirty="0">
                <a:solidFill>
                  <a:srgbClr val="008000"/>
                </a:solidFill>
                <a:latin typeface="Courier New" panose="02070309020205020404" pitchFamily="49" charset="0"/>
                <a:ea typeface="+mn-ea"/>
                <a:cs typeface="+mn-cs"/>
              </a:rPr>
              <a:t>//</a:t>
            </a:r>
            <a:r>
              <a:rPr lang="en-US" altLang="zh-CN" sz="2000" b="1" kern="1200" dirty="0">
                <a:solidFill>
                  <a:srgbClr val="008000"/>
                </a:solidFill>
                <a:latin typeface="Courier New" panose="02070309020205020404" pitchFamily="49" charset="0"/>
                <a:ea typeface="宋体" panose="02010600030101010101" pitchFamily="2" charset="-122"/>
                <a:cs typeface="+mn-cs"/>
              </a:rPr>
              <a:t>C C++ </a:t>
            </a:r>
            <a:r>
              <a:rPr lang="en-US" altLang="en-US" sz="2000" b="1" kern="1200" dirty="0">
                <a:solidFill>
                  <a:srgbClr val="008000"/>
                </a:solidFill>
                <a:latin typeface="Courier New" panose="02070309020205020404" pitchFamily="49" charset="0"/>
                <a:ea typeface="+mn-ea"/>
                <a:cs typeface="+mn-cs"/>
              </a:rPr>
              <a:t>style</a:t>
            </a:r>
            <a:endParaRPr lang="en-US" altLang="en-US" sz="2000" b="1" kern="1200" dirty="0">
              <a:solidFill>
                <a:srgbClr val="FF0000"/>
              </a:solidFill>
              <a:latin typeface="Courier New" panose="02070309020205020404" pitchFamily="49" charset="0"/>
              <a:ea typeface="+mn-ea"/>
              <a:cs typeface="+mn-cs"/>
            </a:endParaRPr>
          </a:p>
          <a:p>
            <a:pPr eaLnBrk="1" hangingPunct="1">
              <a:buSzPct val="75000"/>
              <a:buFont typeface="Monotype Sorts" pitchFamily="2" charset="2"/>
              <a:buNone/>
            </a:pPr>
            <a:r>
              <a:rPr lang="en-US" altLang="en-US" sz="2000" b="1" kern="1200" dirty="0">
                <a:solidFill>
                  <a:srgbClr val="008000"/>
                </a:solidFill>
                <a:latin typeface="Courier New" panose="02070309020205020404" pitchFamily="49" charset="0"/>
                <a:ea typeface="+mn-ea"/>
                <a:cs typeface="+mn-cs"/>
              </a:rPr>
              <a:t>	// This style is allowed, but not preferred</a:t>
            </a:r>
          </a:p>
          <a:p>
            <a:pPr lvl="1" eaLnBrk="1" hangingPunct="1">
              <a:spcBef>
                <a:spcPct val="50000"/>
              </a:spcBef>
              <a:buFont typeface="Monotype Sorts" pitchFamily="2" charset="2"/>
              <a:buNone/>
            </a:pPr>
            <a:r>
              <a:rPr lang="en-US" altLang="en-US" kern="1200" dirty="0">
                <a:latin typeface="+mn-lt"/>
                <a:ea typeface="+mn-ea"/>
                <a:cs typeface="+mn-cs"/>
              </a:rPr>
              <a:t>	</a:t>
            </a:r>
            <a:r>
              <a:rPr lang="zh-CN" altLang="en-US" sz="2000" kern="1200" dirty="0">
                <a:latin typeface="+mn-lt"/>
                <a:ea typeface="宋体" panose="02010600030101010101" pitchFamily="2" charset="-122"/>
                <a:cs typeface="+mn-cs"/>
              </a:rPr>
              <a:t>例如</a:t>
            </a:r>
            <a:r>
              <a:rPr lang="en-US" altLang="en-US" sz="2000" kern="1200" dirty="0">
                <a:latin typeface="+mn-lt"/>
                <a:ea typeface="+mn-ea"/>
                <a:cs typeface="+mn-cs"/>
              </a:rPr>
              <a:t>: 	</a:t>
            </a:r>
            <a:r>
              <a:rPr lang="en-US" altLang="en-US" sz="2000" b="1" kern="1200" dirty="0">
                <a:latin typeface="Courier New" panose="02070309020205020404" pitchFamily="49" charset="0"/>
                <a:ea typeface="+mn-ea"/>
                <a:cs typeface="+mn-cs"/>
              </a:rPr>
              <a:t>double myList[];</a:t>
            </a:r>
          </a:p>
          <a:p>
            <a:pPr lvl="1" eaLnBrk="1" hangingPunct="1">
              <a:spcBef>
                <a:spcPct val="50000"/>
              </a:spcBef>
              <a:buFont typeface="Monotype Sorts" pitchFamily="2" charset="2"/>
              <a:buNone/>
            </a:pPr>
            <a:endParaRPr lang="en-US" altLang="en-US" sz="2000" b="1" kern="1200" dirty="0">
              <a:latin typeface="Courier New" panose="02070309020205020404" pitchFamily="49" charset="0"/>
              <a:ea typeface="+mn-ea"/>
              <a:cs typeface="+mn-cs"/>
            </a:endParaRPr>
          </a:p>
          <a:p>
            <a:pPr lvl="1" eaLnBrk="1" hangingPunct="1">
              <a:spcBef>
                <a:spcPct val="50000"/>
              </a:spcBef>
            </a:pPr>
            <a:r>
              <a:rPr lang="zh-CN" altLang="en-US" sz="2600" kern="1200" dirty="0">
                <a:latin typeface="Courier New" panose="02070309020205020404" pitchFamily="49" charset="0"/>
                <a:ea typeface="宋体" panose="02010600030101010101" pitchFamily="2" charset="-122"/>
                <a:cs typeface="+mn-cs"/>
              </a:rPr>
              <a:t> 不同于基本数据类型变量的声明，</a:t>
            </a:r>
            <a:r>
              <a:rPr lang="zh-CN" altLang="en-US" sz="2600" kern="1200" dirty="0">
                <a:solidFill>
                  <a:srgbClr val="C00000"/>
                </a:solidFill>
                <a:latin typeface="华文楷体" panose="02010600040101010101" pitchFamily="2" charset="-122"/>
                <a:ea typeface="华文楷体" panose="02010600040101010101" pitchFamily="2" charset="-122"/>
                <a:cs typeface="+mn-cs"/>
              </a:rPr>
              <a:t>声明一个数组变量时，并不在内存中给数组分配任何空间</a:t>
            </a:r>
            <a:r>
              <a:rPr lang="zh-CN" altLang="en-US" sz="2600" kern="1200" dirty="0">
                <a:latin typeface="Courier New" panose="02070309020205020404" pitchFamily="49" charset="0"/>
                <a:ea typeface="宋体" panose="02010600030101010101" pitchFamily="2" charset="-122"/>
                <a:cs typeface="+mn-cs"/>
              </a:rPr>
              <a:t>。</a:t>
            </a:r>
            <a:r>
              <a:rPr lang="en-US" altLang="zh-CN" sz="2600" kern="1200" dirty="0">
                <a:latin typeface="Courier New" panose="02070309020205020404" pitchFamily="49" charset="0"/>
                <a:ea typeface="宋体" panose="02010600030101010101" pitchFamily="2" charset="-122"/>
                <a:cs typeface="+mn-cs"/>
              </a:rPr>
              <a:t>(</a:t>
            </a:r>
            <a:r>
              <a:rPr lang="zh-CN" altLang="en-US" sz="2600" kern="1200" dirty="0">
                <a:latin typeface="Courier New" panose="02070309020205020404" pitchFamily="49" charset="0"/>
                <a:ea typeface="宋体" panose="02010600030101010101" pitchFamily="2" charset="-122"/>
                <a:cs typeface="+mn-cs"/>
              </a:rPr>
              <a:t>只提供</a:t>
            </a:r>
            <a:r>
              <a:rPr lang="en-US" altLang="zh-CN" sz="2600" i="1" kern="1200" dirty="0">
                <a:latin typeface="+mn-lt"/>
                <a:ea typeface="宋体" panose="02010600030101010101" pitchFamily="2" charset="-122"/>
                <a:cs typeface="+mn-cs"/>
              </a:rPr>
              <a:t>reference</a:t>
            </a:r>
            <a:r>
              <a:rPr lang="en-US" altLang="zh-CN" sz="2600" kern="1200" dirty="0">
                <a:latin typeface="Courier New" panose="02070309020205020404" pitchFamily="49" charset="0"/>
                <a:ea typeface="宋体" panose="02010600030101010101" pitchFamily="2" charset="-122"/>
                <a:cs typeface="+mn-cs"/>
              </a:rPr>
              <a:t>,</a:t>
            </a:r>
            <a:r>
              <a:rPr lang="zh-CN" altLang="en-US" sz="2600" kern="1200" dirty="0">
                <a:latin typeface="Courier New" panose="02070309020205020404" pitchFamily="49" charset="0"/>
                <a:ea typeface="宋体" panose="02010600030101010101" pitchFamily="2" charset="-122"/>
                <a:cs typeface="+mn-cs"/>
              </a:rPr>
              <a:t>即提供数组在内存中的起始地址</a:t>
            </a:r>
            <a:r>
              <a:rPr lang="en-US" altLang="zh-CN" sz="2600" kern="1200" dirty="0">
                <a:latin typeface="Courier New" panose="02070309020205020404" pitchFamily="49" charset="0"/>
                <a:ea typeface="宋体" panose="02010600030101010101" pitchFamily="2" charset="-122"/>
                <a:cs typeface="+mn-cs"/>
              </a:rPr>
              <a:t>)</a:t>
            </a:r>
            <a:endParaRPr lang="en-US" altLang="en-US" sz="2600" kern="1200" dirty="0">
              <a:latin typeface="Courier New" panose="02070309020205020404" pitchFamily="49" charset="0"/>
              <a:ea typeface="+mn-ea"/>
              <a:cs typeface="+mn-cs"/>
            </a:endParaRPr>
          </a:p>
        </p:txBody>
      </p:sp>
      <p:sp>
        <p:nvSpPr>
          <p:cNvPr id="3789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a:t>
            </a:fld>
            <a:endParaRPr lang="en-US" altLang="en-US" sz="1400" dirty="0">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示例学习：一副牌</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58371" name="内容占位符 7"/>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583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40</a:t>
            </a:fld>
            <a:endParaRPr lang="en-US" altLang="en-US" sz="1400" dirty="0">
              <a:ea typeface="宋体" panose="02010600030101010101" pitchFamily="2" charset="-122"/>
            </a:endParaRPr>
          </a:p>
        </p:txBody>
      </p:sp>
      <p:sp>
        <p:nvSpPr>
          <p:cNvPr id="58373" name="Rectangle 5"/>
          <p:cNvSpPr/>
          <p:nvPr/>
        </p:nvSpPr>
        <p:spPr>
          <a:xfrm>
            <a:off x="0" y="21526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8374" name="Rectangle 12"/>
          <p:cNvSpPr/>
          <p:nvPr/>
        </p:nvSpPr>
        <p:spPr>
          <a:xfrm>
            <a:off x="0" y="21526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58375" name="Picture 7"/>
          <p:cNvPicPr>
            <a:picLocks noChangeAspect="1"/>
          </p:cNvPicPr>
          <p:nvPr/>
        </p:nvPicPr>
        <p:blipFill>
          <a:blip r:embed="rId3"/>
          <a:stretch>
            <a:fillRect/>
          </a:stretch>
        </p:blipFill>
        <p:spPr>
          <a:xfrm>
            <a:off x="41275" y="1289050"/>
            <a:ext cx="9061450" cy="4845050"/>
          </a:xfrm>
          <a:prstGeom prst="rect">
            <a:avLst/>
          </a:prstGeom>
          <a:noFill/>
          <a:ln w="12700">
            <a:noFill/>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示例学习：一副牌</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59395" name="内容占位符 12"/>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5939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41</a:t>
            </a:fld>
            <a:endParaRPr lang="en-US" altLang="en-US" sz="1400" dirty="0">
              <a:ea typeface="宋体" panose="02010600030101010101" pitchFamily="2" charset="-122"/>
            </a:endParaRPr>
          </a:p>
        </p:txBody>
      </p:sp>
      <p:sp>
        <p:nvSpPr>
          <p:cNvPr id="59397" name="Rectangle 3"/>
          <p:cNvSpPr/>
          <p:nvPr/>
        </p:nvSpPr>
        <p:spPr>
          <a:xfrm>
            <a:off x="0" y="21526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462853" name="AutoShape 5">
            <a:hlinkClick r:id="" action="ppaction://noaction" highlightClick="1"/>
          </p:cNvPr>
          <p:cNvSpPr>
            <a:spLocks noChangeArrowheads="1"/>
          </p:cNvSpPr>
          <p:nvPr/>
        </p:nvSpPr>
        <p:spPr bwMode="auto">
          <a:xfrm>
            <a:off x="5032375" y="5886450"/>
            <a:ext cx="19050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DeckOfCards</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9399" name="AutoShape 6">
            <a:hlinkClick r:id="rId4" action="ppaction://program"/>
          </p:cNvPr>
          <p:cNvSpPr/>
          <p:nvPr/>
        </p:nvSpPr>
        <p:spPr>
          <a:xfrm>
            <a:off x="7107238" y="5848350"/>
            <a:ext cx="12954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59400" name="AutoShape 7">
            <a:hlinkClick r:id="rId5" action="ppaction://program"/>
          </p:cNvPr>
          <p:cNvSpPr/>
          <p:nvPr/>
        </p:nvSpPr>
        <p:spPr>
          <a:xfrm>
            <a:off x="309563" y="5810250"/>
            <a:ext cx="4443412"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GUI Demo (picking four cards)</a:t>
            </a:r>
            <a:endParaRPr lang="en-US" altLang="en-US" dirty="0">
              <a:latin typeface="Times New Roman" panose="02020603050405020304" pitchFamily="18" charset="0"/>
            </a:endParaRPr>
          </a:p>
        </p:txBody>
      </p:sp>
      <p:sp>
        <p:nvSpPr>
          <p:cNvPr id="59401" name="Rectangle 9"/>
          <p:cNvSpPr/>
          <p:nvPr/>
        </p:nvSpPr>
        <p:spPr>
          <a:xfrm>
            <a:off x="0" y="274796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9402" name="Rectangle 11"/>
          <p:cNvSpPr/>
          <p:nvPr/>
        </p:nvSpPr>
        <p:spPr>
          <a:xfrm>
            <a:off x="0" y="25431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9403" name="AutoShape 12">
            <a:hlinkClick r:id="rId6"/>
          </p:cNvPr>
          <p:cNvSpPr/>
          <p:nvPr/>
        </p:nvSpPr>
        <p:spPr>
          <a:xfrm>
            <a:off x="4879975" y="5349875"/>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pic>
        <p:nvPicPr>
          <p:cNvPr id="59404" name="Picture 13"/>
          <p:cNvPicPr>
            <a:picLocks noChangeAspect="1"/>
          </p:cNvPicPr>
          <p:nvPr/>
        </p:nvPicPr>
        <p:blipFill>
          <a:blip r:embed="rId7"/>
          <a:stretch>
            <a:fillRect/>
          </a:stretch>
        </p:blipFill>
        <p:spPr>
          <a:xfrm>
            <a:off x="-34925" y="1355725"/>
            <a:ext cx="9178925" cy="3265488"/>
          </a:xfrm>
          <a:prstGeom prst="rect">
            <a:avLst/>
          </a:prstGeom>
          <a:noFill/>
          <a:ln w="12700">
            <a:noFill/>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示例学习：一副牌</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60419" name="内容占位符 6"/>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6042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42</a:t>
            </a:fld>
            <a:endParaRPr lang="en-US" altLang="en-US" sz="1400" dirty="0">
              <a:ea typeface="宋体" panose="02010600030101010101" pitchFamily="2" charset="-122"/>
            </a:endParaRPr>
          </a:p>
        </p:txBody>
      </p:sp>
      <p:sp>
        <p:nvSpPr>
          <p:cNvPr id="60421" name="AutoShape 7">
            <a:hlinkClick r:id="rId3" action="ppaction://program"/>
          </p:cNvPr>
          <p:cNvSpPr/>
          <p:nvPr/>
        </p:nvSpPr>
        <p:spPr>
          <a:xfrm>
            <a:off x="2959100" y="5003800"/>
            <a:ext cx="2995613"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 24 Point Game</a:t>
            </a:r>
            <a:endParaRPr lang="en-US" altLang="en-US" dirty="0">
              <a:latin typeface="Times New Roman" panose="02020603050405020304" pitchFamily="18" charset="0"/>
            </a:endParaRPr>
          </a:p>
        </p:txBody>
      </p:sp>
      <p:pic>
        <p:nvPicPr>
          <p:cNvPr id="60422" name="Picture 8"/>
          <p:cNvPicPr>
            <a:picLocks noChangeAspect="1"/>
          </p:cNvPicPr>
          <p:nvPr/>
        </p:nvPicPr>
        <p:blipFill>
          <a:blip r:embed="rId4"/>
          <a:stretch>
            <a:fillRect/>
          </a:stretch>
        </p:blipFill>
        <p:spPr>
          <a:xfrm>
            <a:off x="1844675" y="1508125"/>
            <a:ext cx="5146675" cy="3087688"/>
          </a:xfrm>
          <a:prstGeom prst="rect">
            <a:avLst/>
          </a:prstGeom>
          <a:noFill/>
          <a:ln w="12700">
            <a:no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数组的复制</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61443" name="Rectangle 3"/>
          <p:cNvSpPr>
            <a:spLocks noGrp="1"/>
          </p:cNvSpPr>
          <p:nvPr>
            <p:ph idx="1"/>
          </p:nvPr>
        </p:nvSpPr>
        <p:spPr/>
        <p:txBody>
          <a:bodyPr vert="horz" wrap="square" lIns="92075" tIns="46038" rIns="92075" bIns="46038" anchor="t" anchorCtr="0"/>
          <a:lstStyle/>
          <a:p>
            <a:pPr marL="0" indent="0" eaLnBrk="1" hangingPunct="1">
              <a:lnSpc>
                <a:spcPct val="80000"/>
              </a:lnSpc>
              <a:buSzPct val="75000"/>
            </a:pPr>
            <a:r>
              <a:rPr lang="zh-CN" altLang="en-US" kern="1200" dirty="0">
                <a:latin typeface="+mn-lt"/>
                <a:ea typeface="宋体" panose="02010600030101010101" pitchFamily="2" charset="-122"/>
                <a:cs typeface="+mn-cs"/>
              </a:rPr>
              <a:t> 程序中经常需要复制一个数组或数组的一部分，这种情况下，你可能会尝试使用赋值语句</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，如下所示：</a:t>
            </a:r>
          </a:p>
          <a:p>
            <a:pPr marL="0" indent="0" eaLnBrk="1" hangingPunct="1">
              <a:lnSpc>
                <a:spcPct val="80000"/>
              </a:lnSpc>
              <a:buSzPct val="75000"/>
              <a:buFont typeface="Monotype Sorts" pitchFamily="2" charset="2"/>
              <a:buNone/>
            </a:pPr>
            <a:r>
              <a:rPr lang="en-US" altLang="en-US" sz="2500" kern="1200" dirty="0">
                <a:latin typeface="+mn-lt"/>
                <a:ea typeface="+mn-ea"/>
                <a:cs typeface="Courier New" panose="02070309020205020404" pitchFamily="49" charset="0"/>
              </a:rPr>
              <a:t> 		</a:t>
            </a:r>
            <a:r>
              <a:rPr lang="en-US" altLang="en-US" sz="2400" b="1" kern="1200" dirty="0">
                <a:latin typeface="Courier New" panose="02070309020205020404" pitchFamily="49" charset="0"/>
                <a:ea typeface="+mn-ea"/>
                <a:cs typeface="Courier New" panose="02070309020205020404" pitchFamily="49" charset="0"/>
              </a:rPr>
              <a:t>list2 = list1;</a:t>
            </a:r>
          </a:p>
          <a:p>
            <a:pPr marL="0" indent="0" eaLnBrk="1" hangingPunct="1">
              <a:lnSpc>
                <a:spcPct val="80000"/>
              </a:lnSpc>
              <a:buSzPct val="75000"/>
              <a:buFont typeface="Monotype Sorts" pitchFamily="2" charset="2"/>
              <a:buNone/>
            </a:pPr>
            <a:r>
              <a:rPr lang="en-US" altLang="en-US" sz="2500" kern="1200" dirty="0">
                <a:latin typeface="+mn-lt"/>
                <a:ea typeface="+mn-ea"/>
                <a:cs typeface="Courier New" panose="02070309020205020404" pitchFamily="49" charset="0"/>
              </a:rPr>
              <a:t> </a:t>
            </a:r>
            <a:endParaRPr lang="en-US" altLang="en-US" sz="2500" kern="1200" dirty="0">
              <a:latin typeface="+mn-lt"/>
              <a:ea typeface="Times New Roman" panose="02020603050405020304" pitchFamily="18" charset="0"/>
              <a:cs typeface="+mn-cs"/>
            </a:endParaRPr>
          </a:p>
        </p:txBody>
      </p:sp>
      <p:sp>
        <p:nvSpPr>
          <p:cNvPr id="6144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43</a:t>
            </a:fld>
            <a:endParaRPr lang="en-US" altLang="en-US" sz="1400" dirty="0">
              <a:ea typeface="宋体" panose="02010600030101010101" pitchFamily="2" charset="-122"/>
            </a:endParaRPr>
          </a:p>
        </p:txBody>
      </p:sp>
      <p:pic>
        <p:nvPicPr>
          <p:cNvPr id="61445" name="F35B0BEE-F18A-47BB-8FCB-E00DA2F2635D-1" descr="C:/Users/Temoc/AppData/Local/Temp/wpp.MAyCjhwpp"/>
          <p:cNvPicPr>
            <a:picLocks noChangeAspect="1"/>
          </p:cNvPicPr>
          <p:nvPr/>
        </p:nvPicPr>
        <p:blipFill>
          <a:blip r:embed="rId3"/>
          <a:stretch>
            <a:fillRect/>
          </a:stretch>
        </p:blipFill>
        <p:spPr>
          <a:xfrm>
            <a:off x="703580" y="2819400"/>
            <a:ext cx="3608705" cy="3430270"/>
          </a:xfrm>
          <a:prstGeom prst="rect">
            <a:avLst/>
          </a:prstGeom>
          <a:noFill/>
          <a:ln w="12700">
            <a:noFill/>
          </a:ln>
        </p:spPr>
      </p:pic>
      <p:pic>
        <p:nvPicPr>
          <p:cNvPr id="2" name="F35B0BEE-F18A-47BB-8FCB-E00DA2F2635D-3" descr="C:/Users/Temoc/AppData/Local/Temp/wpp.zerVuvwpp"/>
          <p:cNvPicPr>
            <a:picLocks noChangeAspect="1"/>
          </p:cNvPicPr>
          <p:nvPr/>
        </p:nvPicPr>
        <p:blipFill>
          <a:blip r:embed="rId4"/>
          <a:stretch>
            <a:fillRect/>
          </a:stretch>
        </p:blipFill>
        <p:spPr>
          <a:xfrm>
            <a:off x="4381500" y="2819400"/>
            <a:ext cx="4063365" cy="3437255"/>
          </a:xfrm>
          <a:prstGeom prst="rect">
            <a:avLst/>
          </a:prstGeom>
          <a:noFill/>
          <a:ln w="12700">
            <a:noFill/>
          </a:ln>
        </p:spPr>
      </p:pic>
      <p:sp>
        <p:nvSpPr>
          <p:cNvPr id="6" name="矩形 5"/>
          <p:cNvSpPr/>
          <p:nvPr/>
        </p:nvSpPr>
        <p:spPr>
          <a:xfrm>
            <a:off x="6992938" y="5617845"/>
            <a:ext cx="1028700" cy="381000"/>
          </a:xfrm>
          <a:prstGeom prst="rect">
            <a:avLst/>
          </a:prstGeom>
          <a:noFill/>
          <a:ln w="12700" cap="flat" cmpd="sng">
            <a:solidFill>
              <a:schemeClr val="tx1"/>
            </a:solidFill>
            <a:prstDash val="solid"/>
            <a:round/>
            <a:headEnd type="none" w="sm" len="sm"/>
            <a:tailEnd type="none" w="sm" len="sm"/>
          </a:ln>
        </p:spPr>
        <p:txBody>
          <a:bodyPr anchor="ctr" anchorCtr="1"/>
          <a:lstStyle/>
          <a:p>
            <a:r>
              <a:rPr lang="zh-CN" altLang="en-US" dirty="0">
                <a:latin typeface="华文楷体" panose="02010600040101010101" pitchFamily="2" charset="-122"/>
                <a:ea typeface="华文楷体" panose="02010600040101010101" pitchFamily="2" charset="-122"/>
              </a:rPr>
              <a:t>垃圾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p:cNvSpPr>
          <p:nvPr>
            <p:ph idx="1"/>
          </p:nvPr>
        </p:nvSpPr>
        <p:spPr/>
        <p:txBody>
          <a:bodyPr vert="horz" wrap="square" lIns="92075" tIns="46038" rIns="92075" bIns="46038" anchor="t" anchorCtr="0"/>
          <a:lstStyle/>
          <a:p>
            <a:pPr eaLnBrk="1" hangingPunct="1">
              <a:buSzPct val="75000"/>
              <a:buFont typeface="Monotype Sorts" pitchFamily="2" charset="2"/>
              <a:buNone/>
            </a:pPr>
            <a:r>
              <a:rPr lang="zh-CN" altLang="en-US" kern="1200" dirty="0">
                <a:latin typeface="Courier New" panose="02070309020205020404" pitchFamily="49" charset="0"/>
                <a:ea typeface="宋体" panose="02010600030101010101" pitchFamily="2" charset="-122"/>
                <a:cs typeface="+mn-cs"/>
              </a:rPr>
              <a:t>方法一</a:t>
            </a:r>
            <a:r>
              <a:rPr lang="en-US" altLang="zh-CN" kern="1200" dirty="0">
                <a:latin typeface="Courier New" panose="02070309020205020404" pitchFamily="49" charset="0"/>
                <a:ea typeface="宋体" panose="02010600030101010101" pitchFamily="2" charset="-122"/>
                <a:cs typeface="+mn-cs"/>
              </a:rPr>
              <a:t>:</a:t>
            </a:r>
          </a:p>
          <a:p>
            <a:pPr eaLnBrk="1" hangingPunct="1">
              <a:buSzPct val="75000"/>
              <a:buFont typeface="Monotype Sorts" pitchFamily="2" charset="2"/>
              <a:buNone/>
            </a:pPr>
            <a:r>
              <a:rPr lang="en-US" altLang="en-US" sz="2000" b="1" kern="1200" dirty="0">
                <a:solidFill>
                  <a:srgbClr val="008000"/>
                </a:solidFill>
                <a:latin typeface="Courier New" panose="02070309020205020404" pitchFamily="49" charset="0"/>
                <a:ea typeface="+mn-ea"/>
                <a:cs typeface="+mn-cs"/>
              </a:rPr>
              <a:t>/************************************************</a:t>
            </a:r>
          </a:p>
          <a:p>
            <a:pPr eaLnBrk="1" hangingPunct="1">
              <a:buSzPct val="75000"/>
              <a:buFont typeface="Monotype Sorts" pitchFamily="2" charset="2"/>
              <a:buNone/>
            </a:pPr>
            <a:r>
              <a:rPr lang="en-US" altLang="en-US" sz="2000" b="1" kern="1200" dirty="0">
                <a:solidFill>
                  <a:srgbClr val="008000"/>
                </a:solidFill>
                <a:latin typeface="Courier New" panose="02070309020205020404" pitchFamily="49" charset="0"/>
                <a:ea typeface="+mn-ea"/>
                <a:cs typeface="+mn-cs"/>
              </a:rPr>
              <a:t>// </a:t>
            </a:r>
            <a:r>
              <a:rPr lang="zh-CN" altLang="en-US" sz="2000" b="1" kern="1200" dirty="0">
                <a:solidFill>
                  <a:srgbClr val="008000"/>
                </a:solidFill>
                <a:latin typeface="Courier New" panose="02070309020205020404" pitchFamily="49" charset="0"/>
                <a:ea typeface="宋体" panose="02010600030101010101" pitchFamily="2" charset="-122"/>
                <a:cs typeface="+mn-cs"/>
              </a:rPr>
              <a:t>将源数组</a:t>
            </a:r>
            <a:r>
              <a:rPr lang="en-US" altLang="en-US" sz="2000" b="1" kern="1200" dirty="0">
                <a:solidFill>
                  <a:srgbClr val="008000"/>
                </a:solidFill>
                <a:latin typeface="Courier New" panose="02070309020205020404" pitchFamily="49" charset="0"/>
                <a:ea typeface="+mn-ea"/>
                <a:cs typeface="+mn-cs"/>
              </a:rPr>
              <a:t>sourceArray</a:t>
            </a:r>
            <a:r>
              <a:rPr lang="zh-CN" altLang="en-US" sz="2000" b="1" kern="1200" dirty="0">
                <a:solidFill>
                  <a:srgbClr val="008000"/>
                </a:solidFill>
                <a:latin typeface="Courier New" panose="02070309020205020404" pitchFamily="49" charset="0"/>
                <a:ea typeface="宋体" panose="02010600030101010101" pitchFamily="2" charset="-122"/>
                <a:cs typeface="+mn-cs"/>
              </a:rPr>
              <a:t>中元素复制到目标数组</a:t>
            </a:r>
            <a:r>
              <a:rPr lang="en-US" altLang="en-US" sz="2000" b="1" kern="1200" dirty="0">
                <a:solidFill>
                  <a:srgbClr val="008000"/>
                </a:solidFill>
                <a:latin typeface="Courier New" panose="02070309020205020404" pitchFamily="49" charset="0"/>
                <a:ea typeface="+mn-ea"/>
                <a:cs typeface="+mn-cs"/>
              </a:rPr>
              <a:t>targetArray</a:t>
            </a:r>
          </a:p>
          <a:p>
            <a:pPr eaLnBrk="1" hangingPunct="1">
              <a:buSzPct val="75000"/>
              <a:buFont typeface="Monotype Sorts" pitchFamily="2" charset="2"/>
              <a:buNone/>
            </a:pPr>
            <a:r>
              <a:rPr lang="en-US" altLang="en-US" sz="2000" b="1" kern="1200" dirty="0">
                <a:solidFill>
                  <a:srgbClr val="008000"/>
                </a:solidFill>
                <a:latin typeface="Courier New" panose="02070309020205020404" pitchFamily="49" charset="0"/>
                <a:ea typeface="+mn-ea"/>
                <a:cs typeface="+mn-cs"/>
              </a:rPr>
              <a:t>// </a:t>
            </a:r>
            <a:r>
              <a:rPr lang="zh-CN" altLang="en-US" sz="2000" b="1" kern="1200" dirty="0">
                <a:solidFill>
                  <a:srgbClr val="008000"/>
                </a:solidFill>
                <a:latin typeface="Courier New" panose="02070309020205020404" pitchFamily="49" charset="0"/>
                <a:ea typeface="宋体" panose="02010600030101010101" pitchFamily="2" charset="-122"/>
                <a:cs typeface="+mn-cs"/>
              </a:rPr>
              <a:t>注意，最终结果保留</a:t>
            </a:r>
            <a:r>
              <a:rPr lang="en-US" altLang="zh-CN" sz="2000" b="1" kern="1200" dirty="0">
                <a:solidFill>
                  <a:srgbClr val="008000"/>
                </a:solidFill>
                <a:latin typeface="Courier New" panose="02070309020205020404" pitchFamily="49" charset="0"/>
                <a:ea typeface="宋体" panose="02010600030101010101" pitchFamily="2" charset="-122"/>
                <a:cs typeface="+mn-cs"/>
              </a:rPr>
              <a:t>2</a:t>
            </a:r>
            <a:r>
              <a:rPr lang="zh-CN" altLang="en-US" sz="2000" b="1" kern="1200" dirty="0">
                <a:solidFill>
                  <a:srgbClr val="008000"/>
                </a:solidFill>
                <a:latin typeface="Courier New" panose="02070309020205020404" pitchFamily="49" charset="0"/>
                <a:ea typeface="宋体" panose="02010600030101010101" pitchFamily="2" charset="-122"/>
                <a:cs typeface="+mn-cs"/>
              </a:rPr>
              <a:t>个数组</a:t>
            </a:r>
            <a:r>
              <a:rPr lang="en-US" altLang="en-US" sz="2000" b="1" kern="1200" dirty="0">
                <a:solidFill>
                  <a:srgbClr val="008000"/>
                </a:solidFill>
                <a:latin typeface="Courier New" panose="02070309020205020404" pitchFamily="49" charset="0"/>
                <a:ea typeface="+mn-ea"/>
                <a:cs typeface="+mn-cs"/>
              </a:rPr>
              <a:t> </a:t>
            </a:r>
            <a:endParaRPr lang="en-US" altLang="en-US" sz="2000" b="1" kern="1200" dirty="0">
              <a:solidFill>
                <a:srgbClr val="008000"/>
              </a:solidFill>
              <a:latin typeface="+mn-lt"/>
              <a:ea typeface="+mn-ea"/>
              <a:cs typeface="+mn-cs"/>
            </a:endParaRPr>
          </a:p>
          <a:p>
            <a:pPr eaLnBrk="1" hangingPunct="1">
              <a:buSzPct val="75000"/>
              <a:buFont typeface="Monotype Sorts" pitchFamily="2" charset="2"/>
              <a:buNone/>
            </a:pPr>
            <a:r>
              <a:rPr lang="en-US" altLang="en-US" sz="2000" b="1" kern="1200" dirty="0">
                <a:solidFill>
                  <a:srgbClr val="008000"/>
                </a:solidFill>
                <a:latin typeface="Courier New" panose="02070309020205020404" pitchFamily="49" charset="0"/>
                <a:ea typeface="+mn-ea"/>
                <a:cs typeface="+mn-cs"/>
              </a:rPr>
              <a:t>************************************************/</a:t>
            </a:r>
          </a:p>
        </p:txBody>
      </p:sp>
      <p:sp>
        <p:nvSpPr>
          <p:cNvPr id="62467" name="TextBox 6"/>
          <p:cNvSpPr txBox="1"/>
          <p:nvPr/>
        </p:nvSpPr>
        <p:spPr>
          <a:xfrm>
            <a:off x="801688" y="3281363"/>
            <a:ext cx="7498080" cy="2553335"/>
          </a:xfrm>
          <a:prstGeom prst="rect">
            <a:avLst/>
          </a:prstGeom>
          <a:noFill/>
          <a:ln w="9525">
            <a:noFill/>
          </a:ln>
        </p:spPr>
        <p:txBody>
          <a:bodyPr wrap="none">
            <a:spAutoFit/>
          </a:bodyPr>
          <a:lstStyle/>
          <a:p>
            <a:pPr algn="l" eaLnBrk="1" hangingPunct="1">
              <a:spcBef>
                <a:spcPct val="50000"/>
              </a:spcBef>
            </a:pPr>
            <a:r>
              <a:rPr lang="en-US" altLang="en-US" sz="2000" b="1" dirty="0">
                <a:latin typeface="Courier New" panose="02070309020205020404" pitchFamily="49" charset="0"/>
              </a:rPr>
              <a:t>int[] sourceArray = {2, 3, 1, 5, 10};</a:t>
            </a:r>
          </a:p>
          <a:p>
            <a:pPr algn="l" eaLnBrk="1" hangingPunct="1"/>
            <a:r>
              <a:rPr lang="en-US" altLang="en-US" sz="2000" b="1" dirty="0">
                <a:latin typeface="Courier New" panose="02070309020205020404" pitchFamily="49" charset="0"/>
              </a:rPr>
              <a:t>int[] targetArray = new int[</a:t>
            </a:r>
            <a:r>
              <a:rPr lang="en-US" altLang="en-US" sz="2000" b="1" dirty="0">
                <a:solidFill>
                  <a:srgbClr val="0070C0"/>
                </a:solidFill>
                <a:latin typeface="Courier New" panose="02070309020205020404" pitchFamily="49" charset="0"/>
              </a:rPr>
              <a:t>sourceArray.length</a:t>
            </a:r>
            <a:r>
              <a:rPr lang="en-US" altLang="en-US" sz="2000" b="1" dirty="0">
                <a:latin typeface="Courier New" panose="02070309020205020404" pitchFamily="49" charset="0"/>
              </a:rPr>
              <a:t>];</a:t>
            </a:r>
          </a:p>
          <a:p>
            <a:pPr algn="l" eaLnBrk="1" hangingPunct="1"/>
            <a:endParaRPr lang="en-US" altLang="en-US" sz="2000" b="1" dirty="0">
              <a:latin typeface="Courier New" panose="02070309020205020404" pitchFamily="49" charset="0"/>
            </a:endParaRPr>
          </a:p>
          <a:p>
            <a:pPr algn="l" eaLnBrk="1" hangingPunct="1"/>
            <a:r>
              <a:rPr lang="en-US" altLang="en-US" sz="2000" b="1" dirty="0">
                <a:solidFill>
                  <a:srgbClr val="C00000"/>
                </a:solidFill>
                <a:latin typeface="Courier New" panose="02070309020205020404" pitchFamily="49" charset="0"/>
              </a:rPr>
              <a:t>for</a:t>
            </a:r>
            <a:r>
              <a:rPr lang="en-US" altLang="en-US" sz="2000" b="1" dirty="0">
                <a:latin typeface="Courier New" panose="02070309020205020404" pitchFamily="49" charset="0"/>
              </a:rPr>
              <a:t>(int i = 0; i &lt; </a:t>
            </a:r>
            <a:r>
              <a:rPr lang="en-US" altLang="en-US" sz="2000" b="1" dirty="0">
                <a:solidFill>
                  <a:srgbClr val="0070C0"/>
                </a:solidFill>
                <a:latin typeface="Courier New" panose="02070309020205020404" pitchFamily="49" charset="0"/>
              </a:rPr>
              <a:t>sourceArrays.length </a:t>
            </a:r>
            <a:r>
              <a:rPr lang="en-US" altLang="en-US" sz="2000" b="1" dirty="0">
                <a:latin typeface="Courier New" panose="02070309020205020404" pitchFamily="49" charset="0"/>
              </a:rPr>
              <a:t>; i++)</a:t>
            </a:r>
          </a:p>
          <a:p>
            <a:pPr algn="l" eaLnBrk="1" hangingPunct="1"/>
            <a:r>
              <a:rPr lang="en-US" altLang="en-US" sz="2000" b="1" dirty="0">
                <a:latin typeface="Courier New" panose="02070309020205020404" pitchFamily="49" charset="0"/>
              </a:rPr>
              <a:t>   targetArray[i] = sourceArray[i];</a:t>
            </a:r>
          </a:p>
          <a:p>
            <a:pPr algn="l"/>
            <a:endParaRPr lang="zh-CN" altLang="en-US" sz="2000" dirty="0">
              <a:latin typeface="Times New Roman" panose="02020603050405020304" pitchFamily="18" charset="0"/>
              <a:ea typeface="宋体" panose="02010600030101010101" pitchFamily="2" charset="-122"/>
            </a:endParaRPr>
          </a:p>
          <a:p>
            <a:pPr algn="l"/>
            <a:endParaRPr lang="zh-CN" altLang="en-US" sz="2000" dirty="0">
              <a:latin typeface="Times New Roman" panose="02020603050405020304" pitchFamily="18" charset="0"/>
              <a:ea typeface="宋体" panose="02010600030101010101" pitchFamily="2" charset="-122"/>
            </a:endParaRPr>
          </a:p>
          <a:p>
            <a:pPr algn="l"/>
            <a:r>
              <a:rPr lang="zh-CN" altLang="en-US" sz="2000" b="1" dirty="0">
                <a:highlight>
                  <a:srgbClr val="FFFF00"/>
                </a:highlight>
                <a:latin typeface="华文楷体" panose="02010600040101010101" pitchFamily="2" charset="-122"/>
                <a:ea typeface="华文楷体" panose="02010600040101010101" pitchFamily="2" charset="-122"/>
              </a:rPr>
              <a:t>思考：</a:t>
            </a:r>
            <a:r>
              <a:rPr lang="en-US" altLang="en-US" sz="2000" b="1" dirty="0">
                <a:latin typeface="Courier New" panose="02070309020205020404" pitchFamily="49" charset="0"/>
                <a:sym typeface="+mn-ea"/>
              </a:rPr>
              <a:t>sourceArray[i]</a:t>
            </a:r>
            <a:r>
              <a:rPr lang="zh-CN" altLang="en-US" sz="2000" b="1" dirty="0">
                <a:latin typeface="Courier New" panose="02070309020205020404" pitchFamily="49" charset="0"/>
                <a:sym typeface="+mn-ea"/>
              </a:rPr>
              <a:t>的数据类型是什么？</a:t>
            </a:r>
          </a:p>
        </p:txBody>
      </p:sp>
      <p:sp>
        <p:nvSpPr>
          <p:cNvPr id="6246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使用循环复制数组</a:t>
            </a:r>
            <a:endParaRPr lang="en-US" altLang="en-US" kern="1200" dirty="0">
              <a:latin typeface="Courier New" panose="02070309020205020404" pitchFamily="49" charset="0"/>
              <a:ea typeface="宋体" panose="02010600030101010101" pitchFamily="2" charset="-122"/>
              <a:cs typeface="+mj-cs"/>
            </a:endParaRPr>
          </a:p>
        </p:txBody>
      </p:sp>
      <p:sp>
        <p:nvSpPr>
          <p:cNvPr id="6246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44</a:t>
            </a:fld>
            <a:endParaRPr lang="en-US" altLang="en-US" sz="1400" dirty="0">
              <a:ea typeface="宋体" panose="02010600030101010101" pitchFamily="2" charset="-122"/>
            </a:endParaRPr>
          </a:p>
        </p:txBody>
      </p:sp>
      <p:sp>
        <p:nvSpPr>
          <p:cNvPr id="6" name="矩形 5"/>
          <p:cNvSpPr/>
          <p:nvPr/>
        </p:nvSpPr>
        <p:spPr bwMode="auto">
          <a:xfrm>
            <a:off x="3733800" y="4252913"/>
            <a:ext cx="3048000" cy="266700"/>
          </a:xfrm>
          <a:prstGeom prst="rect">
            <a:avLst/>
          </a:prstGeom>
          <a:solidFill>
            <a:schemeClr val="bg1">
              <a:lumMod val="95000"/>
            </a:schemeClr>
          </a:solidFill>
          <a:ln w="12700" cap="flat" cmpd="sng" algn="ctr">
            <a:noFill/>
            <a:prstDash val="solid"/>
            <a:round/>
            <a:headEnd type="none" w="sm" len="sm"/>
            <a:tailEnd type="none" w="sm" len="sm"/>
          </a:ln>
          <a:effec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5</a:t>
            </a:r>
            <a:endParaRPr kumimoji="0" lang="zh-CN" altLang="en-US" sz="2400" b="1" i="0" u="none" strike="noStrike" kern="1200" cap="none" spc="0" normalizeH="0" baseline="0" noProof="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5" name="矩形 4"/>
          <p:cNvSpPr/>
          <p:nvPr/>
        </p:nvSpPr>
        <p:spPr bwMode="auto">
          <a:xfrm>
            <a:off x="5143500" y="3667125"/>
            <a:ext cx="2743200" cy="266700"/>
          </a:xfrm>
          <a:prstGeom prst="rect">
            <a:avLst/>
          </a:prstGeom>
          <a:solidFill>
            <a:schemeClr val="bg1">
              <a:lumMod val="95000"/>
            </a:schemeClr>
          </a:solidFill>
          <a:ln w="12700" cap="flat" cmpd="sng" algn="ctr">
            <a:noFill/>
            <a:prstDash val="solid"/>
            <a:round/>
            <a:headEnd type="none" w="sm" len="sm"/>
            <a:tailEnd type="none" w="sm" len="sm"/>
          </a:ln>
          <a:effec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5</a:t>
            </a:r>
            <a:endParaRPr kumimoji="0" lang="zh-CN" altLang="en-US" sz="2400" b="1" i="0" u="none" strike="noStrike" kern="1200" cap="none" spc="0" normalizeH="0" baseline="0" noProof="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2075" tIns="46038" rIns="92075" bIns="46038" anchor="ctr" anchorCtr="0"/>
          <a:lstStyle/>
          <a:p>
            <a:pPr eaLnBrk="1" hangingPunct="1">
              <a:buNone/>
            </a:pPr>
            <a:r>
              <a:rPr lang="zh-CN" altLang="en-US" sz="2800" kern="1200" dirty="0">
                <a:latin typeface="Courier New" panose="02070309020205020404" pitchFamily="49" charset="0"/>
                <a:ea typeface="宋体" panose="02010600030101010101" pitchFamily="2" charset="-122"/>
                <a:cs typeface="+mj-cs"/>
              </a:rPr>
              <a:t>使用</a:t>
            </a:r>
            <a:r>
              <a:rPr lang="en-US" altLang="zh-CN" sz="2800" kern="1200" dirty="0">
                <a:latin typeface="Courier New" panose="02070309020205020404" pitchFamily="49" charset="0"/>
                <a:ea typeface="宋体" panose="02010600030101010101" pitchFamily="2" charset="-122"/>
                <a:cs typeface="+mj-cs"/>
              </a:rPr>
              <a:t>System</a:t>
            </a:r>
            <a:r>
              <a:rPr lang="zh-CN" altLang="en-US" sz="2800" kern="1200" dirty="0">
                <a:latin typeface="Courier New" panose="02070309020205020404" pitchFamily="49" charset="0"/>
                <a:ea typeface="宋体" panose="02010600030101010101" pitchFamily="2" charset="-122"/>
                <a:cs typeface="+mj-cs"/>
              </a:rPr>
              <a:t>类的静态方法</a:t>
            </a:r>
            <a:r>
              <a:rPr lang="en-US" altLang="en-US" sz="2800" kern="1200" dirty="0">
                <a:latin typeface="Courier New" panose="02070309020205020404" pitchFamily="49" charset="0"/>
                <a:ea typeface="宋体" panose="02010600030101010101" pitchFamily="2" charset="-122"/>
                <a:cs typeface="+mj-cs"/>
              </a:rPr>
              <a:t>arraycopy</a:t>
            </a:r>
          </a:p>
        </p:txBody>
      </p:sp>
      <p:sp>
        <p:nvSpPr>
          <p:cNvPr id="63491" name="Rectangle 3"/>
          <p:cNvSpPr>
            <a:spLocks noGrp="1"/>
          </p:cNvSpPr>
          <p:nvPr>
            <p:ph idx="1"/>
          </p:nvPr>
        </p:nvSpPr>
        <p:spPr/>
        <p:txBody>
          <a:bodyPr vert="horz" wrap="square" lIns="92075" tIns="46038" rIns="92075" bIns="46038" anchor="t" anchorCtr="0"/>
          <a:lstStyle/>
          <a:p>
            <a:pPr algn="l" eaLnBrk="1" hangingPunct="1">
              <a:buSzPct val="75000"/>
              <a:buFont typeface="Monotype Sorts" pitchFamily="2" charset="2"/>
              <a:buNone/>
            </a:pPr>
            <a:r>
              <a:rPr lang="zh-CN" altLang="en-US" kern="1200" dirty="0">
                <a:latin typeface="Courier New" panose="02070309020205020404" pitchFamily="49" charset="0"/>
                <a:ea typeface="宋体" panose="02010600030101010101" pitchFamily="2" charset="-122"/>
                <a:cs typeface="+mn-cs"/>
              </a:rPr>
              <a:t>方法二：</a:t>
            </a:r>
            <a:endParaRPr lang="en-US" altLang="en-US" kern="1200" dirty="0">
              <a:latin typeface="Courier New" panose="02070309020205020404" pitchFamily="49" charset="0"/>
              <a:ea typeface="+mn-ea"/>
              <a:cs typeface="+mn-cs"/>
            </a:endParaRPr>
          </a:p>
          <a:p>
            <a:pPr algn="l" eaLnBrk="1" hangingPunct="1">
              <a:buSzPct val="75000"/>
              <a:buFont typeface="Monotype Sorts" pitchFamily="2" charset="2"/>
              <a:buNone/>
            </a:pPr>
            <a:r>
              <a:rPr lang="en-US" altLang="en-US" b="1" kern="1200" dirty="0">
                <a:solidFill>
                  <a:srgbClr val="C00000"/>
                </a:solidFill>
                <a:latin typeface="Courier New" panose="02070309020205020404" pitchFamily="49" charset="0"/>
                <a:ea typeface="+mn-ea"/>
                <a:cs typeface="+mn-cs"/>
              </a:rPr>
              <a:t>arraycopy(sourceArray, src_pos, targetArray, tar_pos, length);</a:t>
            </a:r>
          </a:p>
          <a:p>
            <a:pPr algn="l" eaLnBrk="1" hangingPunct="1">
              <a:buSzPct val="75000"/>
              <a:buFont typeface="Monotype Sorts" pitchFamily="2" charset="2"/>
              <a:buNone/>
            </a:pPr>
            <a:endParaRPr lang="en-US" altLang="en-US" sz="2000" b="1" kern="1200" dirty="0">
              <a:solidFill>
                <a:srgbClr val="C00000"/>
              </a:solidFill>
              <a:latin typeface="Courier New" panose="02070309020205020404" pitchFamily="49" charset="0"/>
              <a:ea typeface="+mn-ea"/>
              <a:cs typeface="+mn-cs"/>
            </a:endParaRPr>
          </a:p>
          <a:p>
            <a:pPr algn="l" eaLnBrk="1" hangingPunct="1">
              <a:buSzPct val="75000"/>
            </a:pPr>
            <a:r>
              <a:rPr lang="en-US" altLang="en-US" sz="2000" b="1" kern="1200" dirty="0">
                <a:latin typeface="Courier New" panose="02070309020205020404" pitchFamily="49" charset="0"/>
                <a:ea typeface="+mn-ea"/>
                <a:cs typeface="+mn-cs"/>
              </a:rPr>
              <a:t>src_pos</a:t>
            </a:r>
            <a:r>
              <a:rPr lang="en-US" altLang="en-US" sz="2000" kern="1200" dirty="0">
                <a:latin typeface="Courier New" panose="02070309020205020404" pitchFamily="49" charset="0"/>
                <a:ea typeface="+mn-ea"/>
                <a:cs typeface="+mn-cs"/>
              </a:rPr>
              <a:t>: </a:t>
            </a:r>
            <a:r>
              <a:rPr lang="zh-CN" altLang="en-US" sz="2000" kern="1200" dirty="0">
                <a:latin typeface="Courier New" panose="02070309020205020404" pitchFamily="49" charset="0"/>
                <a:ea typeface="宋体" panose="02010600030101010101" pitchFamily="2" charset="-122"/>
                <a:cs typeface="+mn-cs"/>
              </a:rPr>
              <a:t>源数组</a:t>
            </a:r>
            <a:r>
              <a:rPr lang="en-US" altLang="en-US" sz="2000" b="1" kern="1200" dirty="0">
                <a:latin typeface="Courier New" panose="02070309020205020404" pitchFamily="49" charset="0"/>
                <a:ea typeface="+mn-ea"/>
                <a:cs typeface="+mn-cs"/>
              </a:rPr>
              <a:t>sourceArray</a:t>
            </a:r>
            <a:r>
              <a:rPr lang="zh-CN" altLang="en-US" sz="2000" kern="1200" dirty="0">
                <a:latin typeface="Courier New" panose="02070309020205020404" pitchFamily="49" charset="0"/>
                <a:ea typeface="宋体" panose="02010600030101010101" pitchFamily="2" charset="-122"/>
                <a:cs typeface="+mn-cs"/>
              </a:rPr>
              <a:t>中开始复制的起始位置</a:t>
            </a:r>
            <a:endParaRPr lang="en-US" altLang="zh-CN" sz="2000" kern="1200" dirty="0">
              <a:latin typeface="Courier New" panose="02070309020205020404" pitchFamily="49" charset="0"/>
              <a:ea typeface="宋体" panose="02010600030101010101" pitchFamily="2" charset="-122"/>
              <a:cs typeface="+mn-cs"/>
            </a:endParaRPr>
          </a:p>
          <a:p>
            <a:pPr algn="l" eaLnBrk="1" hangingPunct="1">
              <a:buSzPct val="75000"/>
            </a:pPr>
            <a:r>
              <a:rPr lang="en-US" altLang="en-US" sz="2000" b="1" kern="1200" dirty="0">
                <a:latin typeface="Courier New" panose="02070309020205020404" pitchFamily="49" charset="0"/>
                <a:ea typeface="+mn-ea"/>
                <a:cs typeface="+mn-cs"/>
              </a:rPr>
              <a:t>tar_pos</a:t>
            </a:r>
            <a:r>
              <a:rPr lang="en-US" altLang="en-US" sz="2000" kern="1200" dirty="0">
                <a:latin typeface="Courier New" panose="02070309020205020404" pitchFamily="49" charset="0"/>
                <a:ea typeface="+mn-ea"/>
                <a:cs typeface="+mn-cs"/>
              </a:rPr>
              <a:t>: </a:t>
            </a:r>
            <a:r>
              <a:rPr lang="zh-CN" altLang="en-US" sz="2000" kern="1200" dirty="0">
                <a:latin typeface="Courier New" panose="02070309020205020404" pitchFamily="49" charset="0"/>
                <a:ea typeface="宋体" panose="02010600030101010101" pitchFamily="2" charset="-122"/>
                <a:cs typeface="+mn-cs"/>
              </a:rPr>
              <a:t>目标数组</a:t>
            </a:r>
            <a:r>
              <a:rPr lang="en-US" altLang="en-US" sz="2000" b="1" kern="1200" dirty="0">
                <a:latin typeface="Courier New" panose="02070309020205020404" pitchFamily="49" charset="0"/>
                <a:ea typeface="+mn-ea"/>
                <a:cs typeface="+mn-cs"/>
              </a:rPr>
              <a:t>targetArray</a:t>
            </a:r>
            <a:r>
              <a:rPr lang="zh-CN" altLang="en-US" sz="2000" kern="1200" dirty="0">
                <a:latin typeface="Courier New" panose="02070309020205020404" pitchFamily="49" charset="0"/>
                <a:ea typeface="宋体" panose="02010600030101010101" pitchFamily="2" charset="-122"/>
                <a:cs typeface="+mn-cs"/>
              </a:rPr>
              <a:t>中开始粘贴的起始位置</a:t>
            </a:r>
            <a:endParaRPr lang="en-US" altLang="en-US" sz="2000" kern="1200" dirty="0">
              <a:latin typeface="Courier New" panose="02070309020205020404" pitchFamily="49" charset="0"/>
              <a:ea typeface="+mn-ea"/>
              <a:cs typeface="+mn-cs"/>
            </a:endParaRPr>
          </a:p>
          <a:p>
            <a:pPr algn="l" eaLnBrk="1" hangingPunct="1">
              <a:buSzPct val="75000"/>
            </a:pPr>
            <a:r>
              <a:rPr lang="en-US" altLang="en-US" sz="2000" b="1" kern="1200" dirty="0">
                <a:latin typeface="Courier New" panose="02070309020205020404" pitchFamily="49" charset="0"/>
                <a:ea typeface="+mn-ea"/>
                <a:cs typeface="+mn-cs"/>
              </a:rPr>
              <a:t>length</a:t>
            </a:r>
            <a:r>
              <a:rPr lang="en-US" altLang="en-US" sz="2000" kern="1200" dirty="0">
                <a:latin typeface="Courier New" panose="02070309020205020404" pitchFamily="49" charset="0"/>
                <a:ea typeface="+mn-ea"/>
                <a:cs typeface="+mn-cs"/>
              </a:rPr>
              <a:t>: </a:t>
            </a:r>
            <a:r>
              <a:rPr lang="zh-CN" altLang="en-US" sz="2000" kern="1200" dirty="0">
                <a:latin typeface="Courier New" panose="02070309020205020404" pitchFamily="49" charset="0"/>
                <a:ea typeface="宋体" panose="02010600030101010101" pitchFamily="2" charset="-122"/>
                <a:cs typeface="+mn-cs"/>
              </a:rPr>
              <a:t>从</a:t>
            </a:r>
            <a:r>
              <a:rPr lang="en-US" altLang="en-US" sz="2000" b="1" kern="1200" dirty="0">
                <a:latin typeface="Courier New" panose="02070309020205020404" pitchFamily="49" charset="0"/>
                <a:ea typeface="+mn-ea"/>
                <a:cs typeface="+mn-cs"/>
              </a:rPr>
              <a:t>sourceArray</a:t>
            </a:r>
            <a:r>
              <a:rPr lang="zh-CN" altLang="en-US" sz="2000" kern="1200" dirty="0">
                <a:latin typeface="Courier New" panose="02070309020205020404" pitchFamily="49" charset="0"/>
                <a:ea typeface="宋体" panose="02010600030101010101" pitchFamily="2" charset="-122"/>
                <a:cs typeface="+mn-cs"/>
              </a:rPr>
              <a:t>复制到</a:t>
            </a:r>
            <a:r>
              <a:rPr lang="en-US" altLang="en-US" sz="2000" b="1" kern="1200" dirty="0">
                <a:latin typeface="Courier New" panose="02070309020205020404" pitchFamily="49" charset="0"/>
                <a:ea typeface="+mn-ea"/>
                <a:cs typeface="+mn-cs"/>
              </a:rPr>
              <a:t>targetArray</a:t>
            </a:r>
            <a:r>
              <a:rPr lang="zh-CN" altLang="en-US" sz="2000" kern="1200" dirty="0">
                <a:latin typeface="Courier New" panose="02070309020205020404" pitchFamily="49" charset="0"/>
                <a:ea typeface="宋体" panose="02010600030101010101" pitchFamily="2" charset="-122"/>
                <a:cs typeface="+mn-cs"/>
              </a:rPr>
              <a:t>中的元素个数</a:t>
            </a:r>
            <a:endParaRPr lang="en-US" altLang="en-US" sz="2000" kern="1200" dirty="0">
              <a:latin typeface="Courier New" panose="02070309020205020404" pitchFamily="49" charset="0"/>
              <a:ea typeface="+mn-ea"/>
              <a:cs typeface="+mn-cs"/>
            </a:endParaRPr>
          </a:p>
          <a:p>
            <a:pPr algn="l" eaLnBrk="1" hangingPunct="1">
              <a:buSzPct val="75000"/>
              <a:buFont typeface="Monotype Sorts" pitchFamily="2" charset="2"/>
              <a:buNone/>
            </a:pPr>
            <a:endParaRPr lang="en-US" altLang="en-US" sz="2400" kern="1200" dirty="0">
              <a:latin typeface="+mn-lt"/>
              <a:ea typeface="+mn-ea"/>
              <a:cs typeface="+mn-cs"/>
            </a:endParaRPr>
          </a:p>
          <a:p>
            <a:pPr lvl="1" algn="l" eaLnBrk="1" hangingPunct="1">
              <a:spcBef>
                <a:spcPct val="0"/>
              </a:spcBef>
              <a:buFont typeface="Monotype Sorts" pitchFamily="2" charset="2"/>
              <a:buNone/>
            </a:pPr>
            <a:r>
              <a:rPr lang="en-US" altLang="zh-CN" kern="1200" dirty="0">
                <a:latin typeface="+mn-lt"/>
                <a:ea typeface="宋体" panose="02010600030101010101" pitchFamily="2" charset="-122"/>
                <a:cs typeface="+mn-cs"/>
              </a:rPr>
              <a:t>例如</a:t>
            </a:r>
            <a:r>
              <a:rPr lang="en-US" altLang="en-US" kern="1200" dirty="0">
                <a:latin typeface="+mn-lt"/>
                <a:ea typeface="+mn-ea"/>
                <a:cs typeface="+mn-cs"/>
              </a:rPr>
              <a:t>:</a:t>
            </a:r>
          </a:p>
          <a:p>
            <a:pPr lvl="1" algn="l" eaLnBrk="1" hangingPunct="1">
              <a:buFont typeface="Monotype Sorts" pitchFamily="2" charset="2"/>
              <a:buNone/>
            </a:pPr>
            <a:r>
              <a:rPr lang="en-US" altLang="en-US" b="1" kern="1200" dirty="0">
                <a:solidFill>
                  <a:srgbClr val="0070C0"/>
                </a:solidFill>
                <a:latin typeface="Courier New" panose="02070309020205020404" pitchFamily="49" charset="0"/>
                <a:ea typeface="+mn-ea"/>
                <a:cs typeface="+mn-cs"/>
              </a:rPr>
              <a:t>System</a:t>
            </a:r>
            <a:r>
              <a:rPr lang="en-US" altLang="en-US" b="1" kern="1200" dirty="0">
                <a:latin typeface="Courier New" panose="02070309020205020404" pitchFamily="49" charset="0"/>
                <a:ea typeface="+mn-ea"/>
                <a:cs typeface="+mn-cs"/>
              </a:rPr>
              <a:t>.arraycopy(sourceArray, </a:t>
            </a:r>
            <a:r>
              <a:rPr lang="en-US" altLang="zh-CN" b="1" kern="1200" dirty="0">
                <a:latin typeface="Courier New" panose="02070309020205020404" pitchFamily="49" charset="0"/>
                <a:ea typeface="宋体" panose="02010600030101010101" pitchFamily="2" charset="-122"/>
                <a:cs typeface="+mn-cs"/>
              </a:rPr>
              <a:t>0</a:t>
            </a:r>
            <a:r>
              <a:rPr lang="en-US" altLang="en-US" b="1" kern="1200" dirty="0">
                <a:latin typeface="Courier New" panose="02070309020205020404" pitchFamily="49" charset="0"/>
                <a:ea typeface="+mn-ea"/>
                <a:cs typeface="+mn-cs"/>
              </a:rPr>
              <a:t>, targetArray, </a:t>
            </a:r>
            <a:r>
              <a:rPr lang="en-US" altLang="zh-CN" b="1" kern="1200" dirty="0">
                <a:latin typeface="Courier New" panose="02070309020205020404" pitchFamily="49" charset="0"/>
                <a:ea typeface="宋体" panose="02010600030101010101" pitchFamily="2" charset="-122"/>
                <a:cs typeface="+mn-cs"/>
              </a:rPr>
              <a:t>0</a:t>
            </a:r>
            <a:r>
              <a:rPr lang="en-US" altLang="en-US" b="1" kern="1200" dirty="0">
                <a:latin typeface="Courier New" panose="02070309020205020404" pitchFamily="49" charset="0"/>
                <a:ea typeface="+mn-ea"/>
                <a:cs typeface="+mn-cs"/>
              </a:rPr>
              <a:t>, sourceArray.length); </a:t>
            </a:r>
          </a:p>
        </p:txBody>
      </p:sp>
      <p:sp>
        <p:nvSpPr>
          <p:cNvPr id="6349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45</a:t>
            </a:fld>
            <a:endParaRPr lang="en-US" altLang="en-US" sz="1400"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使用</a:t>
            </a:r>
            <a:r>
              <a:rPr lang="en-US" altLang="zh-CN" kern="1200" dirty="0">
                <a:latin typeface="Courier New" panose="02070309020205020404" pitchFamily="49" charset="0"/>
                <a:ea typeface="宋体" panose="02010600030101010101" pitchFamily="2" charset="-122"/>
                <a:cs typeface="+mj-cs"/>
              </a:rPr>
              <a:t>Clone</a:t>
            </a:r>
            <a:r>
              <a:rPr lang="zh-CN" altLang="en-US" kern="1200" dirty="0">
                <a:latin typeface="Courier New" panose="02070309020205020404" pitchFamily="49" charset="0"/>
                <a:ea typeface="宋体" panose="02010600030101010101" pitchFamily="2" charset="-122"/>
                <a:cs typeface="+mj-cs"/>
              </a:rPr>
              <a:t>方法复制数组</a:t>
            </a:r>
            <a:endParaRPr lang="en-US" altLang="en-US" kern="1200" dirty="0">
              <a:latin typeface="Courier New" panose="02070309020205020404" pitchFamily="49" charset="0"/>
              <a:ea typeface="宋体" panose="02010600030101010101" pitchFamily="2" charset="-122"/>
              <a:cs typeface="+mj-cs"/>
            </a:endParaRPr>
          </a:p>
        </p:txBody>
      </p:sp>
      <p:sp>
        <p:nvSpPr>
          <p:cNvPr id="64515" name="Rectangle 3"/>
          <p:cNvSpPr>
            <a:spLocks noGrp="1"/>
          </p:cNvSpPr>
          <p:nvPr>
            <p:ph idx="1"/>
          </p:nvPr>
        </p:nvSpPr>
        <p:spPr/>
        <p:txBody>
          <a:bodyPr vert="horz" wrap="square" lIns="92075" tIns="46038" rIns="92075" bIns="46038" anchor="t" anchorCtr="0"/>
          <a:lstStyle/>
          <a:p>
            <a:pPr algn="l" eaLnBrk="1" hangingPunct="1">
              <a:buSzPct val="75000"/>
              <a:buFont typeface="Monotype Sorts" pitchFamily="2" charset="2"/>
              <a:buNone/>
            </a:pPr>
            <a:r>
              <a:rPr lang="zh-CN" altLang="en-US" kern="1200" dirty="0">
                <a:latin typeface="Courier New" panose="02070309020205020404" pitchFamily="49" charset="0"/>
                <a:ea typeface="宋体" panose="02010600030101010101" pitchFamily="2" charset="-122"/>
                <a:cs typeface="+mn-cs"/>
              </a:rPr>
              <a:t>方法三：</a:t>
            </a:r>
            <a:endParaRPr lang="en-US" altLang="zh-CN" kern="1200" dirty="0">
              <a:latin typeface="Courier New" panose="02070309020205020404" pitchFamily="49" charset="0"/>
              <a:ea typeface="宋体" panose="02010600030101010101" pitchFamily="2" charset="-122"/>
              <a:cs typeface="+mn-cs"/>
            </a:endParaRPr>
          </a:p>
          <a:p>
            <a:pPr algn="l" eaLnBrk="1" hangingPunct="1">
              <a:buSzPct val="75000"/>
              <a:buFont typeface="Monotype Sorts" pitchFamily="2" charset="2"/>
              <a:buNone/>
            </a:pPr>
            <a:endParaRPr lang="en-US" altLang="zh-CN" kern="1200" dirty="0">
              <a:latin typeface="Courier New" panose="02070309020205020404" pitchFamily="49" charset="0"/>
              <a:ea typeface="宋体" panose="02010600030101010101" pitchFamily="2" charset="-122"/>
              <a:cs typeface="+mn-cs"/>
            </a:endParaRPr>
          </a:p>
          <a:p>
            <a:pPr algn="l" eaLnBrk="1" hangingPunct="1">
              <a:buSzPct val="75000"/>
              <a:buFont typeface="Monotype Sorts" pitchFamily="2" charset="2"/>
              <a:buNone/>
            </a:pPr>
            <a:r>
              <a:rPr lang="en-US" altLang="zh-CN" kern="1200" dirty="0">
                <a:latin typeface="Courier New" panose="02070309020205020404" pitchFamily="49" charset="0"/>
                <a:ea typeface="宋体" panose="02010600030101010101" pitchFamily="2" charset="-122"/>
                <a:cs typeface="+mn-cs"/>
              </a:rPr>
              <a:t>		</a:t>
            </a:r>
            <a:r>
              <a:rPr lang="zh-CN" altLang="en-US" kern="1200" dirty="0">
                <a:latin typeface="Courier New" panose="02070309020205020404" pitchFamily="49" charset="0"/>
                <a:ea typeface="宋体" panose="02010600030101010101" pitchFamily="2" charset="-122"/>
                <a:cs typeface="+mn-cs"/>
              </a:rPr>
              <a:t>可以使用</a:t>
            </a:r>
            <a:r>
              <a:rPr lang="en-US" altLang="zh-CN" b="1" kern="1200" dirty="0">
                <a:latin typeface="Courier New" panose="02070309020205020404" pitchFamily="49" charset="0"/>
                <a:ea typeface="宋体" panose="02010600030101010101" pitchFamily="2" charset="-122"/>
                <a:cs typeface="+mn-cs"/>
              </a:rPr>
              <a:t>Clone</a:t>
            </a:r>
            <a:r>
              <a:rPr lang="zh-CN" altLang="en-US" kern="1200" dirty="0">
                <a:latin typeface="Courier New" panose="02070309020205020404" pitchFamily="49" charset="0"/>
                <a:ea typeface="宋体" panose="02010600030101010101" pitchFamily="2" charset="-122"/>
                <a:cs typeface="+mn-cs"/>
              </a:rPr>
              <a:t>方法来复制数组，这种办法将在第</a:t>
            </a:r>
            <a:r>
              <a:rPr lang="en-US" altLang="zh-CN" kern="1200" dirty="0">
                <a:latin typeface="Courier New" panose="02070309020205020404" pitchFamily="49" charset="0"/>
                <a:ea typeface="宋体" panose="02010600030101010101" pitchFamily="2" charset="-122"/>
                <a:cs typeface="+mn-cs"/>
              </a:rPr>
              <a:t>13</a:t>
            </a:r>
            <a:r>
              <a:rPr lang="zh-CN" altLang="en-US" kern="1200" dirty="0">
                <a:latin typeface="Courier New" panose="02070309020205020404" pitchFamily="49" charset="0"/>
                <a:ea typeface="宋体" panose="02010600030101010101" pitchFamily="2" charset="-122"/>
                <a:cs typeface="+mn-cs"/>
              </a:rPr>
              <a:t>章中介绍。</a:t>
            </a:r>
            <a:endParaRPr lang="en-US" altLang="en-US" kern="1200" dirty="0">
              <a:latin typeface="Courier New" panose="02070309020205020404" pitchFamily="49" charset="0"/>
              <a:ea typeface="+mn-ea"/>
              <a:cs typeface="+mn-cs"/>
            </a:endParaRPr>
          </a:p>
        </p:txBody>
      </p:sp>
      <p:sp>
        <p:nvSpPr>
          <p:cNvPr id="6451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46</a:t>
            </a:fld>
            <a:endParaRPr lang="en-US" altLang="en-US" sz="14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将数组传递给方法</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65539"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en-US" altLang="en-US" sz="1800" b="1" kern="1200" dirty="0">
                <a:latin typeface="Courier New" panose="02070309020205020404" pitchFamily="49" charset="0"/>
                <a:ea typeface="+mn-ea"/>
                <a:cs typeface="Courier New" panose="02070309020205020404" pitchFamily="49" charset="0"/>
              </a:rPr>
              <a:t>public static void printArray(int[] array) {</a:t>
            </a:r>
            <a:endParaRPr lang="en-US" altLang="en-US" sz="1800" b="1" kern="1200" dirty="0">
              <a:latin typeface="Courier"/>
              <a:ea typeface="+mn-ea"/>
              <a:cs typeface="Times New Roman" panose="02020603050405020304" pitchFamily="18" charset="0"/>
            </a:endParaRPr>
          </a:p>
          <a:p>
            <a:pPr marL="0" indent="0" eaLnBrk="1" hangingPunct="1">
              <a:lnSpc>
                <a:spcPct val="90000"/>
              </a:lnSpc>
              <a:buSzPct val="75000"/>
              <a:buFont typeface="Monotype Sorts" pitchFamily="2" charset="2"/>
              <a:buNone/>
            </a:pPr>
            <a:r>
              <a:rPr lang="en-US" altLang="en-US" sz="1800" b="1" kern="1200" dirty="0">
                <a:latin typeface="Courier New" panose="02070309020205020404" pitchFamily="49" charset="0"/>
                <a:ea typeface="+mn-ea"/>
                <a:cs typeface="Courier New" panose="02070309020205020404" pitchFamily="49" charset="0"/>
              </a:rPr>
              <a:t>  for (int i = 0; i &lt; array.length; i++) {</a:t>
            </a:r>
            <a:endParaRPr lang="en-US" altLang="en-US" sz="1800" b="1" kern="1200" dirty="0">
              <a:latin typeface="Courier"/>
              <a:ea typeface="+mn-ea"/>
              <a:cs typeface="Times New Roman" panose="02020603050405020304" pitchFamily="18" charset="0"/>
            </a:endParaRPr>
          </a:p>
          <a:p>
            <a:pPr marL="0" indent="0" eaLnBrk="1" hangingPunct="1">
              <a:lnSpc>
                <a:spcPct val="90000"/>
              </a:lnSpc>
              <a:buSzPct val="75000"/>
              <a:buFont typeface="Monotype Sorts" pitchFamily="2" charset="2"/>
              <a:buNone/>
            </a:pPr>
            <a:r>
              <a:rPr lang="en-US" altLang="en-US" sz="1800" b="1" kern="1200" dirty="0">
                <a:latin typeface="Courier New" panose="02070309020205020404" pitchFamily="49" charset="0"/>
                <a:ea typeface="+mn-ea"/>
                <a:cs typeface="Courier New" panose="02070309020205020404" pitchFamily="49" charset="0"/>
              </a:rPr>
              <a:t>    System.out.print(array[i] + " ");</a:t>
            </a:r>
            <a:endParaRPr lang="en-US" altLang="en-US" sz="1800" b="1" kern="1200" dirty="0">
              <a:latin typeface="Courier"/>
              <a:ea typeface="+mn-ea"/>
              <a:cs typeface="Times New Roman" panose="02020603050405020304" pitchFamily="18" charset="0"/>
            </a:endParaRPr>
          </a:p>
          <a:p>
            <a:pPr marL="0" indent="0" eaLnBrk="1" hangingPunct="1">
              <a:lnSpc>
                <a:spcPct val="90000"/>
              </a:lnSpc>
              <a:buSzPct val="75000"/>
              <a:buFont typeface="Monotype Sorts" pitchFamily="2" charset="2"/>
              <a:buNone/>
            </a:pPr>
            <a:r>
              <a:rPr lang="en-US" altLang="en-US" sz="1800" b="1" kern="1200" dirty="0">
                <a:latin typeface="Courier New" panose="02070309020205020404" pitchFamily="49" charset="0"/>
                <a:ea typeface="+mn-ea"/>
                <a:cs typeface="Courier New" panose="02070309020205020404" pitchFamily="49" charset="0"/>
              </a:rPr>
              <a:t>  }</a:t>
            </a:r>
            <a:endParaRPr lang="en-US" altLang="en-US" sz="1800" b="1" kern="1200" dirty="0">
              <a:latin typeface="Courier"/>
              <a:ea typeface="+mn-ea"/>
              <a:cs typeface="Times New Roman" panose="02020603050405020304" pitchFamily="18" charset="0"/>
            </a:endParaRPr>
          </a:p>
          <a:p>
            <a:pPr marL="0" indent="0" eaLnBrk="1" hangingPunct="1">
              <a:lnSpc>
                <a:spcPct val="90000"/>
              </a:lnSpc>
              <a:buSzPct val="75000"/>
              <a:buFont typeface="Monotype Sorts" pitchFamily="2" charset="2"/>
              <a:buNone/>
            </a:pPr>
            <a:r>
              <a:rPr lang="en-US" altLang="en-US" sz="1800" b="1" kern="1200" dirty="0">
                <a:latin typeface="Courier New" panose="02070309020205020404" pitchFamily="49" charset="0"/>
                <a:ea typeface="+mn-ea"/>
                <a:cs typeface="Courier New" panose="02070309020205020404" pitchFamily="49" charset="0"/>
              </a:rPr>
              <a:t>}</a:t>
            </a:r>
            <a:r>
              <a:rPr lang="en-US" altLang="en-US" sz="1800" b="1" kern="1200" dirty="0">
                <a:latin typeface="+mn-lt"/>
                <a:ea typeface="+mn-ea"/>
                <a:cs typeface="+mn-cs"/>
              </a:rPr>
              <a:t> </a:t>
            </a:r>
          </a:p>
        </p:txBody>
      </p:sp>
      <p:sp>
        <p:nvSpPr>
          <p:cNvPr id="6554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47</a:t>
            </a:fld>
            <a:endParaRPr lang="en-US" altLang="en-US" sz="1400" dirty="0">
              <a:ea typeface="宋体" panose="02010600030101010101" pitchFamily="2" charset="-122"/>
            </a:endParaRPr>
          </a:p>
        </p:txBody>
      </p:sp>
      <p:sp>
        <p:nvSpPr>
          <p:cNvPr id="65541" name="Rectangle 6"/>
          <p:cNvSpPr/>
          <p:nvPr/>
        </p:nvSpPr>
        <p:spPr>
          <a:xfrm>
            <a:off x="1371600" y="3124200"/>
            <a:ext cx="6934200" cy="1295400"/>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Invoke the method</a:t>
            </a:r>
          </a:p>
          <a:p>
            <a:pPr>
              <a:lnSpc>
                <a:spcPct val="90000"/>
              </a:lnSpc>
              <a:spcBef>
                <a:spcPct val="20000"/>
              </a:spcBef>
              <a:buClr>
                <a:schemeClr val="tx2"/>
              </a:buClr>
              <a:buSzPct val="75000"/>
              <a:buFont typeface="Monotype Sorts" pitchFamily="2" charset="2"/>
            </a:pPr>
            <a:endParaRPr lang="en-US" altLang="en-US" sz="1800" b="1" dirty="0">
              <a:latin typeface="Courier New" panose="02070309020205020404" pitchFamily="49" charset="0"/>
              <a:cs typeface="Courier New" panose="02070309020205020404" pitchFamily="49" charset="0"/>
            </a:endParaRPr>
          </a:p>
          <a:p>
            <a:pPr>
              <a:lnSpc>
                <a:spcPct val="90000"/>
              </a:lnSpc>
              <a:spcBef>
                <a:spcPct val="20000"/>
              </a:spcBef>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int[] list = {3, 1, 2, 6, 4, 2};</a:t>
            </a:r>
          </a:p>
          <a:p>
            <a:pPr>
              <a:lnSpc>
                <a:spcPct val="90000"/>
              </a:lnSpc>
              <a:spcBef>
                <a:spcPct val="20000"/>
              </a:spcBef>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printArray(list);</a:t>
            </a:r>
            <a:endParaRPr lang="en-US" altLang="en-US" sz="1800" b="1" dirty="0">
              <a:latin typeface="Courier New" panose="02070309020205020404" pitchFamily="49" charset="0"/>
              <a:ea typeface="Courier New" panose="02070309020205020404" pitchFamily="49" charset="0"/>
            </a:endParaRPr>
          </a:p>
        </p:txBody>
      </p:sp>
      <p:sp>
        <p:nvSpPr>
          <p:cNvPr id="65542" name="Line 7"/>
          <p:cNvSpPr/>
          <p:nvPr/>
        </p:nvSpPr>
        <p:spPr>
          <a:xfrm flipV="1">
            <a:off x="3276600" y="1447800"/>
            <a:ext cx="2286000" cy="2667000"/>
          </a:xfrm>
          <a:prstGeom prst="line">
            <a:avLst/>
          </a:prstGeom>
          <a:ln w="12700" cap="flat" cmpd="sng">
            <a:solidFill>
              <a:srgbClr val="FF0000"/>
            </a:solidFill>
            <a:prstDash val="solid"/>
            <a:headEnd type="none" w="sm" len="sm"/>
            <a:tailEnd type="stealth" w="sm" len="sm"/>
          </a:ln>
        </p:spPr>
      </p:sp>
      <p:sp>
        <p:nvSpPr>
          <p:cNvPr id="65543" name="Rectangle 11"/>
          <p:cNvSpPr/>
          <p:nvPr/>
        </p:nvSpPr>
        <p:spPr>
          <a:xfrm>
            <a:off x="2438400" y="4724400"/>
            <a:ext cx="6934200" cy="1295400"/>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Invoke the method</a:t>
            </a:r>
          </a:p>
          <a:p>
            <a:pPr>
              <a:lnSpc>
                <a:spcPct val="90000"/>
              </a:lnSpc>
              <a:spcBef>
                <a:spcPct val="20000"/>
              </a:spcBef>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printArray(new int[]{3, 1, 2, 6, 4, 2});</a:t>
            </a:r>
            <a:endParaRPr lang="en-US" altLang="en-US" sz="1800" b="1" dirty="0">
              <a:latin typeface="Courier New" panose="02070309020205020404" pitchFamily="49" charset="0"/>
              <a:ea typeface="Courier New" panose="02070309020205020404" pitchFamily="49" charset="0"/>
            </a:endParaRPr>
          </a:p>
        </p:txBody>
      </p:sp>
      <p:sp>
        <p:nvSpPr>
          <p:cNvPr id="65544" name="Line 12"/>
          <p:cNvSpPr/>
          <p:nvPr/>
        </p:nvSpPr>
        <p:spPr>
          <a:xfrm flipH="1" flipV="1">
            <a:off x="5715000" y="1447800"/>
            <a:ext cx="609600" cy="3505200"/>
          </a:xfrm>
          <a:prstGeom prst="line">
            <a:avLst/>
          </a:prstGeom>
          <a:ln w="12700" cap="flat" cmpd="sng">
            <a:solidFill>
              <a:srgbClr val="FF0000"/>
            </a:solidFill>
            <a:prstDash val="solid"/>
            <a:headEnd type="none" w="sm" len="sm"/>
            <a:tailEnd type="stealth" w="sm" len="sm"/>
          </a:ln>
        </p:spPr>
      </p:sp>
      <p:sp>
        <p:nvSpPr>
          <p:cNvPr id="65545" name="Line 14"/>
          <p:cNvSpPr/>
          <p:nvPr/>
        </p:nvSpPr>
        <p:spPr>
          <a:xfrm flipH="1" flipV="1">
            <a:off x="5943600" y="5410200"/>
            <a:ext cx="0" cy="228600"/>
          </a:xfrm>
          <a:prstGeom prst="line">
            <a:avLst/>
          </a:prstGeom>
          <a:ln w="12700" cap="flat" cmpd="sng">
            <a:solidFill>
              <a:srgbClr val="FF0000"/>
            </a:solidFill>
            <a:prstDash val="solid"/>
            <a:headEnd type="none" w="sm" len="sm"/>
            <a:tailEnd type="stealth" w="sm" len="sm"/>
          </a:ln>
        </p:spPr>
      </p:sp>
      <p:sp>
        <p:nvSpPr>
          <p:cNvPr id="65546" name="Line 15"/>
          <p:cNvSpPr/>
          <p:nvPr/>
        </p:nvSpPr>
        <p:spPr>
          <a:xfrm>
            <a:off x="4038600" y="5410200"/>
            <a:ext cx="3581400" cy="0"/>
          </a:xfrm>
          <a:prstGeom prst="line">
            <a:avLst/>
          </a:prstGeom>
          <a:ln w="12700" cap="flat" cmpd="sng">
            <a:solidFill>
              <a:srgbClr val="FF0000"/>
            </a:solidFill>
            <a:prstDash val="solid"/>
            <a:headEnd type="none" w="sm" len="sm"/>
            <a:tailEnd type="none" w="sm" len="sm"/>
          </a:ln>
        </p:spPr>
      </p:sp>
      <p:sp>
        <p:nvSpPr>
          <p:cNvPr id="65547" name="Rectangle 16"/>
          <p:cNvSpPr/>
          <p:nvPr/>
        </p:nvSpPr>
        <p:spPr>
          <a:xfrm>
            <a:off x="4800600" y="5715000"/>
            <a:ext cx="2362200" cy="304800"/>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800" b="1" dirty="0">
                <a:latin typeface="Courier New" panose="02070309020205020404" pitchFamily="49" charset="0"/>
                <a:cs typeface="Courier New" panose="02070309020205020404" pitchFamily="49" charset="0"/>
              </a:rPr>
              <a:t>Anonymous array</a:t>
            </a:r>
            <a:endParaRPr lang="en-US" altLang="en-US" sz="1800" b="1" dirty="0">
              <a:latin typeface="Courier New" panose="02070309020205020404" pitchFamily="49" charset="0"/>
              <a:ea typeface="Courier New" panose="02070309020205020404" pitchFamily="49"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vert="horz" wrap="square" lIns="92075" tIns="46038" rIns="92075" bIns="46038" anchor="ctr" anchorCtr="0"/>
          <a:lstStyle/>
          <a:p>
            <a:pPr eaLnBrk="1" hangingPunct="1">
              <a:buNone/>
            </a:pPr>
            <a:r>
              <a:rPr lang="zh-CN" altLang="en-US" sz="4800" kern="1200" dirty="0">
                <a:latin typeface="Courier New" panose="02070309020205020404" pitchFamily="49" charset="0"/>
                <a:ea typeface="宋体" panose="02010600030101010101" pitchFamily="2" charset="-122"/>
                <a:cs typeface="+mj-cs"/>
              </a:rPr>
              <a:t>匿名数组</a:t>
            </a:r>
            <a:endParaRPr lang="zh-CN" altLang="en-US" kern="1200" dirty="0">
              <a:latin typeface="Courier New" panose="02070309020205020404" pitchFamily="49" charset="0"/>
              <a:ea typeface="宋体" panose="02010600030101010101" pitchFamily="2" charset="-122"/>
              <a:cs typeface="+mj-cs"/>
            </a:endParaRPr>
          </a:p>
        </p:txBody>
      </p:sp>
      <p:sp>
        <p:nvSpPr>
          <p:cNvPr id="66563" name="Rectangle 3"/>
          <p:cNvSpPr>
            <a:spLocks noGrp="1"/>
          </p:cNvSpPr>
          <p:nvPr>
            <p:ph idx="1"/>
          </p:nvPr>
        </p:nvSpPr>
        <p:spPr/>
        <p:txBody>
          <a:bodyPr vert="horz" wrap="square" lIns="92075" tIns="46038" rIns="92075" bIns="46038" anchor="t" anchorCtr="0"/>
          <a:lstStyle/>
          <a:p>
            <a:pPr marL="114300" lvl="1" indent="0" eaLnBrk="1" hangingPunct="1">
              <a:spcBef>
                <a:spcPct val="50000"/>
              </a:spcBef>
              <a:buFontTx/>
              <a:buNone/>
            </a:pPr>
            <a:r>
              <a:rPr lang="zh-CN" altLang="en-US" sz="3200" kern="1200" dirty="0">
                <a:latin typeface="+mn-lt"/>
                <a:ea typeface="宋体" panose="02010600030101010101" pitchFamily="2" charset="-122"/>
                <a:cs typeface="+mn-cs"/>
              </a:rPr>
              <a:t>语句</a:t>
            </a:r>
            <a:r>
              <a:rPr lang="en-US" altLang="en-US" sz="3200" kern="1200" dirty="0">
                <a:latin typeface="+mn-lt"/>
                <a:ea typeface="+mn-ea"/>
                <a:cs typeface="+mn-cs"/>
              </a:rPr>
              <a:t> </a:t>
            </a:r>
          </a:p>
          <a:p>
            <a:pPr lvl="2" eaLnBrk="1" hangingPunct="1">
              <a:spcBef>
                <a:spcPct val="50000"/>
              </a:spcBef>
              <a:buSzPct val="65000"/>
              <a:buFont typeface="Monotype Sorts" pitchFamily="2" charset="2"/>
              <a:buNone/>
            </a:pPr>
            <a:r>
              <a:rPr lang="en-US" altLang="en-US" sz="2800" kern="1200" dirty="0">
                <a:latin typeface="+mn-lt"/>
                <a:ea typeface="+mn-ea"/>
                <a:cs typeface="+mn-cs"/>
              </a:rPr>
              <a:t>printArray(new int[]{3, 1, 2, 6, 4, 2}); </a:t>
            </a:r>
          </a:p>
          <a:p>
            <a:pPr marL="114300" lvl="1" indent="0" eaLnBrk="1" hangingPunct="1">
              <a:spcBef>
                <a:spcPct val="50000"/>
              </a:spcBef>
              <a:buFontTx/>
              <a:buNone/>
            </a:pPr>
            <a:r>
              <a:rPr lang="zh-CN" altLang="en-US" sz="3200" kern="1200" dirty="0">
                <a:latin typeface="+mn-lt"/>
                <a:ea typeface="宋体" panose="02010600030101010101" pitchFamily="2" charset="-122"/>
                <a:cs typeface="+mn-cs"/>
              </a:rPr>
              <a:t>使用下面的语法创建了一个数组</a:t>
            </a:r>
            <a:r>
              <a:rPr lang="en-US" altLang="en-US" sz="3200" kern="1200" dirty="0">
                <a:latin typeface="+mn-lt"/>
                <a:ea typeface="+mn-ea"/>
                <a:cs typeface="+mn-cs"/>
              </a:rPr>
              <a:t>: </a:t>
            </a:r>
          </a:p>
          <a:p>
            <a:pPr lvl="2" eaLnBrk="1" hangingPunct="1">
              <a:spcBef>
                <a:spcPct val="50000"/>
              </a:spcBef>
              <a:buSzPct val="65000"/>
              <a:buFont typeface="Monotype Sorts" pitchFamily="2" charset="2"/>
              <a:buNone/>
            </a:pPr>
            <a:r>
              <a:rPr lang="en-US" altLang="en-US" sz="2800" kern="1200" dirty="0">
                <a:latin typeface="+mn-lt"/>
                <a:ea typeface="+mn-ea"/>
                <a:cs typeface="+mn-cs"/>
              </a:rPr>
              <a:t>new dataType[]{literal0, literal1, ..., literalk};</a:t>
            </a:r>
          </a:p>
          <a:p>
            <a:pPr marL="114300" lvl="1" indent="0" eaLnBrk="1" hangingPunct="1">
              <a:spcBef>
                <a:spcPct val="50000"/>
              </a:spcBef>
              <a:buFontTx/>
              <a:buNone/>
            </a:pPr>
            <a:r>
              <a:rPr lang="zh-CN" altLang="en-US" sz="3200" kern="1200" dirty="0">
                <a:latin typeface="+mn-lt"/>
                <a:ea typeface="宋体" panose="02010600030101010101" pitchFamily="2" charset="-122"/>
                <a:cs typeface="+mn-cs"/>
              </a:rPr>
              <a:t>该数组没有显式地引用变量，这样的数组称为匿名数组。</a:t>
            </a:r>
            <a:endParaRPr lang="en-US" altLang="en-US" sz="3200" kern="1200" dirty="0">
              <a:latin typeface="+mn-lt"/>
              <a:ea typeface="+mn-ea"/>
              <a:cs typeface="+mn-cs"/>
            </a:endParaRPr>
          </a:p>
        </p:txBody>
      </p:sp>
      <p:sp>
        <p:nvSpPr>
          <p:cNvPr id="665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48</a:t>
            </a:fld>
            <a:endParaRPr lang="en-US" altLang="en-US" sz="1400" dirty="0">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按值传递</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67587"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en-US" altLang="en-US" sz="2600" kern="1200" dirty="0">
                <a:latin typeface="+mn-lt"/>
                <a:ea typeface="+mn-ea"/>
                <a:cs typeface="Times New Roman" panose="02020603050405020304" pitchFamily="18" charset="0"/>
              </a:rPr>
              <a:t>Java </a:t>
            </a:r>
            <a:r>
              <a:rPr lang="zh-CN" altLang="en-US" sz="2600" kern="1200" dirty="0">
                <a:latin typeface="+mn-lt"/>
                <a:ea typeface="宋体" panose="02010600030101010101" pitchFamily="2" charset="-122"/>
                <a:cs typeface="+mn-cs"/>
              </a:rPr>
              <a:t>使用按值传递（</a:t>
            </a:r>
            <a:r>
              <a:rPr lang="en-US" altLang="zh-CN" sz="2600" kern="1200" dirty="0">
                <a:latin typeface="+mn-lt"/>
                <a:ea typeface="宋体" panose="02010600030101010101" pitchFamily="2" charset="-122"/>
                <a:cs typeface="+mn-cs"/>
              </a:rPr>
              <a:t>pass-by-value</a:t>
            </a:r>
            <a:r>
              <a:rPr lang="zh-CN" altLang="en-US" sz="2600" kern="1200" dirty="0">
                <a:latin typeface="+mn-lt"/>
                <a:ea typeface="宋体" panose="02010600030101010101" pitchFamily="2" charset="-122"/>
                <a:cs typeface="+mn-cs"/>
              </a:rPr>
              <a:t>）的方式将实参传递给方法。传递基本数据类型变量的值与传递数组值有很大不同。</a:t>
            </a:r>
          </a:p>
          <a:p>
            <a:pPr marL="0" indent="0" eaLnBrk="1" hangingPunct="1">
              <a:lnSpc>
                <a:spcPct val="90000"/>
              </a:lnSpc>
              <a:buSzPct val="75000"/>
              <a:buFont typeface="Monotype Sorts" pitchFamily="2" charset="2"/>
              <a:buNone/>
            </a:pPr>
            <a:endParaRPr lang="en-US" altLang="zh-CN" sz="2600" kern="1200" dirty="0">
              <a:latin typeface="+mn-lt"/>
              <a:ea typeface="宋体" panose="02010600030101010101" pitchFamily="2" charset="-122"/>
              <a:cs typeface="+mn-cs"/>
            </a:endParaRPr>
          </a:p>
          <a:p>
            <a:pPr marL="0" indent="0" eaLnBrk="1" hangingPunct="1">
              <a:lnSpc>
                <a:spcPct val="90000"/>
              </a:lnSpc>
              <a:buSzPct val="75000"/>
            </a:pPr>
            <a:r>
              <a:rPr lang="en-US" altLang="en-US" sz="2600" kern="1200" dirty="0">
                <a:latin typeface="+mn-lt"/>
                <a:ea typeface="+mn-ea"/>
                <a:cs typeface="Times New Roman" panose="02020603050405020304" pitchFamily="18" charset="0"/>
              </a:rPr>
              <a:t> </a:t>
            </a:r>
            <a:r>
              <a:rPr lang="zh-CN" altLang="en-US" sz="2600" kern="1200" dirty="0">
                <a:latin typeface="+mn-lt"/>
                <a:ea typeface="宋体" panose="02010600030101010101" pitchFamily="2" charset="-122"/>
                <a:cs typeface="+mn-cs"/>
              </a:rPr>
              <a:t>对于基本数据类型参数，传递的是实参的值。</a:t>
            </a:r>
          </a:p>
          <a:p>
            <a:pPr marL="0" indent="0" eaLnBrk="1" hangingPunct="1">
              <a:lnSpc>
                <a:spcPct val="90000"/>
              </a:lnSpc>
              <a:buSzPct val="75000"/>
            </a:pPr>
            <a:endParaRPr lang="en-US" altLang="zh-CN" sz="2600" kern="1200" dirty="0">
              <a:latin typeface="+mn-lt"/>
              <a:ea typeface="宋体" panose="02010600030101010101" pitchFamily="2" charset="-122"/>
              <a:cs typeface="+mn-cs"/>
            </a:endParaRPr>
          </a:p>
          <a:p>
            <a:pPr marL="0" indent="0" eaLnBrk="1" hangingPunct="1">
              <a:lnSpc>
                <a:spcPct val="90000"/>
              </a:lnSpc>
              <a:buSzPct val="75000"/>
            </a:pPr>
            <a:r>
              <a:rPr lang="en-US" altLang="en-US" sz="2600" kern="1200" dirty="0">
                <a:latin typeface="+mn-lt"/>
                <a:ea typeface="+mn-ea"/>
                <a:cs typeface="Times New Roman" panose="02020603050405020304" pitchFamily="18" charset="0"/>
              </a:rPr>
              <a:t> </a:t>
            </a:r>
            <a:r>
              <a:rPr lang="zh-CN" altLang="en-US" sz="2600" kern="1200" dirty="0">
                <a:latin typeface="+mn-lt"/>
                <a:ea typeface="宋体" panose="02010600030101010101" pitchFamily="2" charset="-122"/>
                <a:cs typeface="+mn-cs"/>
              </a:rPr>
              <a:t>对于数组类型参数，参数值是数组的引用，给方法传递的是这个引用。从语义上讲，最好的描述就是参数传递的是共享信息，即方法中的数组和传递的数组是一样的。所以，改变方法中的数组，将会看到方法外的数组也发生了变化。</a:t>
            </a:r>
          </a:p>
        </p:txBody>
      </p:sp>
      <p:sp>
        <p:nvSpPr>
          <p:cNvPr id="6758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49</a:t>
            </a:fld>
            <a:endParaRPr lang="en-US" altLang="en-US" sz="1400" dirty="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创建数组</a:t>
            </a:r>
          </a:p>
        </p:txBody>
      </p:sp>
      <p:sp>
        <p:nvSpPr>
          <p:cNvPr id="38915" name="Rectangle 3"/>
          <p:cNvSpPr>
            <a:spLocks noGrp="1"/>
          </p:cNvSpPr>
          <p:nvPr>
            <p:ph idx="1"/>
          </p:nvPr>
        </p:nvSpPr>
        <p:spPr>
          <a:xfrm>
            <a:off x="685800" y="1143000"/>
            <a:ext cx="7848600" cy="5219700"/>
          </a:xfrm>
        </p:spPr>
        <p:txBody>
          <a:bodyPr vert="horz" wrap="square" lIns="92075" tIns="46038" rIns="92075" bIns="46038" anchor="t" anchorCtr="0"/>
          <a:lstStyle/>
          <a:p>
            <a:pPr algn="l" eaLnBrk="1" hangingPunct="1">
              <a:buSzPct val="75000"/>
              <a:buFont typeface="Wingdings" panose="05000000000000000000" pitchFamily="2" charset="2"/>
            </a:pPr>
            <a:r>
              <a:rPr lang="zh-CN" altLang="en-US" kern="1200" dirty="0">
                <a:latin typeface="Courier New" panose="02070309020205020404" pitchFamily="49" charset="0"/>
                <a:ea typeface="宋体" panose="02010600030101010101" pitchFamily="2" charset="-122"/>
                <a:cs typeface="+mn-cs"/>
              </a:rPr>
              <a:t>使用</a:t>
            </a:r>
            <a:r>
              <a:rPr lang="en-US" altLang="zh-CN" b="1" kern="1200" dirty="0">
                <a:latin typeface="Courier New" panose="02070309020205020404" pitchFamily="49" charset="0"/>
                <a:ea typeface="宋体" panose="02010600030101010101" pitchFamily="2" charset="-122"/>
                <a:cs typeface="+mn-cs"/>
              </a:rPr>
              <a:t>new</a:t>
            </a:r>
            <a:r>
              <a:rPr lang="zh-CN" altLang="en-US" kern="1200" dirty="0">
                <a:latin typeface="Courier New" panose="02070309020205020404" pitchFamily="49" charset="0"/>
                <a:ea typeface="宋体" panose="02010600030101010101" pitchFamily="2" charset="-122"/>
                <a:cs typeface="+mn-cs"/>
              </a:rPr>
              <a:t>操作符创建数组：</a:t>
            </a:r>
            <a:endParaRPr lang="en-US" altLang="en-US" kern="1200" dirty="0">
              <a:latin typeface="Courier New" panose="02070309020205020404" pitchFamily="49" charset="0"/>
              <a:ea typeface="+mn-ea"/>
              <a:cs typeface="+mn-cs"/>
            </a:endParaRPr>
          </a:p>
          <a:p>
            <a:pPr algn="l" eaLnBrk="1" hangingPunct="1">
              <a:buSzPct val="75000"/>
              <a:buFont typeface="Monotype Sorts" pitchFamily="2" charset="2"/>
              <a:buNone/>
            </a:pPr>
            <a:r>
              <a:rPr lang="en-US" altLang="en-US" sz="2600" b="1" kern="1200" dirty="0">
                <a:solidFill>
                  <a:srgbClr val="FF0000"/>
                </a:solidFill>
                <a:latin typeface="Courier New" panose="02070309020205020404" pitchFamily="49" charset="0"/>
                <a:ea typeface="+mn-ea"/>
                <a:cs typeface="+mn-cs"/>
              </a:rPr>
              <a:t>arrayRefVar = </a:t>
            </a:r>
            <a:r>
              <a:rPr lang="en-US" altLang="en-US" sz="2600" b="1" kern="1200" dirty="0">
                <a:solidFill>
                  <a:srgbClr val="C00000"/>
                </a:solidFill>
                <a:latin typeface="Courier New" panose="02070309020205020404" pitchFamily="49" charset="0"/>
                <a:ea typeface="+mn-ea"/>
                <a:cs typeface="+mn-cs"/>
              </a:rPr>
              <a:t>new</a:t>
            </a:r>
            <a:r>
              <a:rPr lang="en-US" altLang="en-US" sz="2600" b="1" kern="1200" dirty="0">
                <a:solidFill>
                  <a:srgbClr val="FF0000"/>
                </a:solidFill>
                <a:latin typeface="Courier New" panose="02070309020205020404" pitchFamily="49" charset="0"/>
                <a:ea typeface="+mn-ea"/>
                <a:cs typeface="+mn-cs"/>
              </a:rPr>
              <a:t> datatype[arraySize];</a:t>
            </a:r>
            <a:endParaRPr lang="en-US" altLang="en-US" sz="2600" b="1" kern="1200" dirty="0">
              <a:solidFill>
                <a:srgbClr val="FF0000"/>
              </a:solidFill>
              <a:latin typeface="+mn-lt"/>
              <a:ea typeface="+mn-ea"/>
              <a:cs typeface="+mn-cs"/>
            </a:endParaRPr>
          </a:p>
          <a:p>
            <a:pPr eaLnBrk="1" hangingPunct="1">
              <a:buSzPct val="75000"/>
              <a:buFont typeface="Monotype Sorts" pitchFamily="2" charset="2"/>
              <a:buNone/>
            </a:pPr>
            <a:endParaRPr lang="en-US" altLang="en-US" kern="1200" dirty="0">
              <a:latin typeface="+mn-lt"/>
              <a:ea typeface="+mn-ea"/>
              <a:cs typeface="+mn-cs"/>
            </a:endParaRPr>
          </a:p>
          <a:p>
            <a:pPr lvl="1" eaLnBrk="1" hangingPunct="1">
              <a:buFont typeface="Monotype Sorts" pitchFamily="2" charset="2"/>
              <a:buNone/>
            </a:pPr>
            <a:r>
              <a:rPr lang="zh-CN" altLang="en-US" sz="2000" kern="1200" dirty="0">
                <a:latin typeface="+mn-lt"/>
                <a:ea typeface="宋体" panose="02010600030101010101" pitchFamily="2" charset="-122"/>
                <a:cs typeface="+mn-cs"/>
              </a:rPr>
              <a:t>例如</a:t>
            </a:r>
            <a:r>
              <a:rPr lang="en-US" altLang="en-US" sz="2000" kern="1200" dirty="0">
                <a:latin typeface="+mn-lt"/>
                <a:ea typeface="+mn-ea"/>
                <a:cs typeface="+mn-cs"/>
              </a:rPr>
              <a:t>:</a:t>
            </a:r>
          </a:p>
          <a:p>
            <a:pPr lvl="1" eaLnBrk="1" hangingPunct="1">
              <a:buFont typeface="Monotype Sorts" pitchFamily="2" charset="2"/>
              <a:buNone/>
            </a:pPr>
            <a:r>
              <a:rPr lang="en-US" altLang="en-US" sz="2000" kern="1200" dirty="0">
                <a:latin typeface="Courier New" panose="02070309020205020404" pitchFamily="49" charset="0"/>
                <a:ea typeface="+mn-ea"/>
                <a:cs typeface="+mn-cs"/>
              </a:rPr>
              <a:t>		</a:t>
            </a:r>
            <a:r>
              <a:rPr lang="en-US" altLang="en-US" sz="2000" b="1" kern="1200" dirty="0">
                <a:latin typeface="Courier New" panose="02070309020205020404" pitchFamily="49" charset="0"/>
                <a:ea typeface="+mn-ea"/>
                <a:cs typeface="+mn-cs"/>
              </a:rPr>
              <a:t>myList = </a:t>
            </a:r>
            <a:r>
              <a:rPr lang="en-US" altLang="en-US" sz="2000" b="1" kern="1200" dirty="0">
                <a:solidFill>
                  <a:srgbClr val="C00000"/>
                </a:solidFill>
                <a:latin typeface="Courier New" panose="02070309020205020404" pitchFamily="49" charset="0"/>
                <a:ea typeface="+mn-ea"/>
                <a:cs typeface="+mn-cs"/>
              </a:rPr>
              <a:t>new</a:t>
            </a:r>
            <a:r>
              <a:rPr lang="en-US" altLang="en-US" sz="2000" b="1" kern="1200" dirty="0">
                <a:latin typeface="Courier New" panose="02070309020205020404" pitchFamily="49" charset="0"/>
                <a:ea typeface="+mn-ea"/>
                <a:cs typeface="+mn-cs"/>
              </a:rPr>
              <a:t> double[10];</a:t>
            </a:r>
          </a:p>
          <a:p>
            <a:pPr lvl="1" eaLnBrk="1" hangingPunct="1">
              <a:buFont typeface="Monotype Sorts" pitchFamily="2" charset="2"/>
              <a:buNone/>
            </a:pPr>
            <a:endParaRPr lang="en-US" altLang="en-US" b="1" kern="1200" dirty="0">
              <a:latin typeface="+mn-lt"/>
              <a:ea typeface="+mn-ea"/>
              <a:cs typeface="+mn-cs"/>
            </a:endParaRPr>
          </a:p>
          <a:p>
            <a:pPr eaLnBrk="1" hangingPunct="1">
              <a:buSzPct val="75000"/>
              <a:buFont typeface="Monotype Sorts" pitchFamily="2" charset="2"/>
              <a:buNone/>
            </a:pPr>
            <a:r>
              <a:rPr lang="zh-CN" altLang="en-US" sz="2400" kern="1200" dirty="0">
                <a:latin typeface="华文楷体" panose="02010600040101010101" pitchFamily="2" charset="-122"/>
                <a:ea typeface="华文楷体" panose="02010600040101010101" pitchFamily="2" charset="-122"/>
                <a:cs typeface="+mn-cs"/>
              </a:rPr>
              <a:t>此时，将在内存中给数组分配固定空间。</a:t>
            </a:r>
            <a:endParaRPr lang="en-US" altLang="zh-CN" sz="2400" kern="1200" dirty="0">
              <a:latin typeface="华文楷体" panose="02010600040101010101" pitchFamily="2" charset="-122"/>
              <a:ea typeface="华文楷体" panose="02010600040101010101" pitchFamily="2" charset="-122"/>
              <a:cs typeface="+mn-cs"/>
            </a:endParaRPr>
          </a:p>
          <a:p>
            <a:pPr eaLnBrk="1" hangingPunct="1">
              <a:buSzPct val="75000"/>
              <a:buFont typeface="Monotype Sorts" pitchFamily="2" charset="2"/>
              <a:buNone/>
            </a:pPr>
            <a:r>
              <a:rPr lang="en-US" altLang="zh-CN" sz="2400" kern="1200" dirty="0">
                <a:latin typeface="华文楷体" panose="02010600040101010101" pitchFamily="2" charset="-122"/>
                <a:ea typeface="华文楷体" panose="02010600040101010101" pitchFamily="2" charset="-122"/>
                <a:cs typeface="+mn-cs"/>
              </a:rPr>
              <a:t>	</a:t>
            </a:r>
            <a:r>
              <a:rPr lang="zh-CN" altLang="en-US" sz="2400" kern="1200" dirty="0">
                <a:latin typeface="华文楷体" panose="02010600040101010101" pitchFamily="2" charset="-122"/>
                <a:ea typeface="华文楷体" panose="02010600040101010101" pitchFamily="2" charset="-122"/>
                <a:cs typeface="+mn-cs"/>
              </a:rPr>
              <a:t> </a:t>
            </a:r>
            <a:r>
              <a:rPr lang="en-US" altLang="zh-CN" sz="2400" kern="1200" dirty="0">
                <a:latin typeface="华文楷体" panose="02010600040101010101" pitchFamily="2" charset="-122"/>
                <a:ea typeface="华文楷体" panose="02010600040101010101" pitchFamily="2" charset="-122"/>
                <a:cs typeface="+mn-cs"/>
              </a:rPr>
              <a:t>	</a:t>
            </a:r>
            <a:r>
              <a:rPr lang="zh-CN" altLang="en-US" sz="2400" kern="1200" dirty="0">
                <a:latin typeface="华文楷体" panose="02010600040101010101" pitchFamily="2" charset="-122"/>
                <a:ea typeface="华文楷体" panose="02010600040101010101" pitchFamily="2" charset="-122"/>
                <a:cs typeface="+mn-cs"/>
              </a:rPr>
              <a:t>（</a:t>
            </a:r>
            <a:r>
              <a:rPr lang="en-US" altLang="zh-CN" sz="2400" kern="1200" dirty="0">
                <a:latin typeface="华文楷体" panose="02010600040101010101" pitchFamily="2" charset="-122"/>
                <a:ea typeface="华文楷体" panose="02010600040101010101" pitchFamily="2" charset="-122"/>
                <a:cs typeface="+mn-cs"/>
              </a:rPr>
              <a:t>8byte×10 = 80byte</a:t>
            </a:r>
            <a:r>
              <a:rPr lang="zh-CN" altLang="en-US" sz="2400" kern="1200" dirty="0">
                <a:latin typeface="华文楷体" panose="02010600040101010101" pitchFamily="2" charset="-122"/>
                <a:ea typeface="华文楷体" panose="02010600040101010101" pitchFamily="2" charset="-122"/>
                <a:cs typeface="+mn-cs"/>
              </a:rPr>
              <a:t>）</a:t>
            </a:r>
            <a:endParaRPr lang="en-US" altLang="zh-CN" sz="2400" kern="1200" dirty="0">
              <a:latin typeface="华文楷体" panose="02010600040101010101" pitchFamily="2" charset="-122"/>
              <a:ea typeface="华文楷体" panose="02010600040101010101" pitchFamily="2" charset="-122"/>
              <a:cs typeface="+mn-cs"/>
            </a:endParaRPr>
          </a:p>
          <a:p>
            <a:pPr eaLnBrk="1" hangingPunct="1">
              <a:buSzPct val="75000"/>
              <a:buFont typeface="Monotype Sorts" pitchFamily="2" charset="2"/>
              <a:buNone/>
            </a:pPr>
            <a:endParaRPr lang="en-US" altLang="en-US" sz="2400" kern="1200" dirty="0">
              <a:latin typeface="+mn-lt"/>
              <a:ea typeface="+mn-ea"/>
              <a:cs typeface="+mn-cs"/>
            </a:endParaRPr>
          </a:p>
          <a:p>
            <a:pPr lvl="1" eaLnBrk="1" hangingPunct="1">
              <a:buFont typeface="Arial" panose="020B0604020202020204" pitchFamily="34" charset="0"/>
              <a:buChar char="•"/>
            </a:pPr>
            <a:r>
              <a:rPr lang="en-US" altLang="en-US" sz="2000" b="1" kern="1200" dirty="0">
                <a:latin typeface="Courier New" panose="02070309020205020404" pitchFamily="49" charset="0"/>
                <a:ea typeface="+mn-ea"/>
                <a:cs typeface="+mn-cs"/>
              </a:rPr>
              <a:t>myList[0]</a:t>
            </a:r>
            <a:r>
              <a:rPr lang="en-US" altLang="en-US" sz="2000" b="1" kern="1200" dirty="0">
                <a:latin typeface="+mn-lt"/>
                <a:ea typeface="+mn-ea"/>
                <a:cs typeface="+mn-cs"/>
              </a:rPr>
              <a:t> </a:t>
            </a:r>
            <a:r>
              <a:rPr lang="zh-CN" altLang="en-US" sz="2000" kern="1200" dirty="0">
                <a:latin typeface="+mn-lt"/>
                <a:ea typeface="宋体" panose="02010600030101010101" pitchFamily="2" charset="-122"/>
                <a:cs typeface="+mn-cs"/>
              </a:rPr>
              <a:t>引用数组中的第一个元素</a:t>
            </a:r>
            <a:r>
              <a:rPr lang="en-US" altLang="en-US" sz="2000" kern="1200" dirty="0">
                <a:latin typeface="+mn-lt"/>
                <a:ea typeface="+mn-ea"/>
                <a:cs typeface="+mn-cs"/>
              </a:rPr>
              <a:t>.</a:t>
            </a:r>
          </a:p>
          <a:p>
            <a:pPr lvl="1" eaLnBrk="1" hangingPunct="1">
              <a:buFont typeface="Arial" panose="020B0604020202020204" pitchFamily="34" charset="0"/>
              <a:buChar char="•"/>
            </a:pPr>
            <a:r>
              <a:rPr lang="en-US" altLang="en-US" sz="2000" b="1" kern="1200" dirty="0">
                <a:latin typeface="Courier New" panose="02070309020205020404" pitchFamily="49" charset="0"/>
                <a:ea typeface="+mn-ea"/>
                <a:cs typeface="+mn-cs"/>
              </a:rPr>
              <a:t>myList[9]</a:t>
            </a:r>
            <a:r>
              <a:rPr lang="en-US" altLang="en-US" sz="2000" b="1" kern="1200" dirty="0">
                <a:latin typeface="+mn-lt"/>
                <a:ea typeface="+mn-ea"/>
                <a:cs typeface="+mn-cs"/>
              </a:rPr>
              <a:t> </a:t>
            </a:r>
            <a:r>
              <a:rPr lang="zh-CN" altLang="en-US" sz="2000" kern="1200" dirty="0">
                <a:latin typeface="+mn-lt"/>
                <a:ea typeface="宋体" panose="02010600030101010101" pitchFamily="2" charset="-122"/>
                <a:cs typeface="+mn-cs"/>
              </a:rPr>
              <a:t>引用数组中最后一个元素</a:t>
            </a:r>
            <a:r>
              <a:rPr lang="en-US" altLang="en-US" sz="2000" kern="1200" dirty="0">
                <a:latin typeface="+mn-lt"/>
                <a:ea typeface="+mn-ea"/>
                <a:cs typeface="+mn-cs"/>
              </a:rPr>
              <a:t>.</a:t>
            </a:r>
          </a:p>
          <a:p>
            <a:pPr lvl="1" eaLnBrk="1" hangingPunct="1">
              <a:buFont typeface="Arial" panose="020B0604020202020204" pitchFamily="34" charset="0"/>
              <a:buChar char="•"/>
            </a:pPr>
            <a:endParaRPr lang="en-US" altLang="en-US" kern="1200" dirty="0">
              <a:latin typeface="+mn-lt"/>
              <a:ea typeface="+mn-ea"/>
              <a:cs typeface="+mn-cs"/>
            </a:endParaRPr>
          </a:p>
        </p:txBody>
      </p:sp>
      <p:sp>
        <p:nvSpPr>
          <p:cNvPr id="3891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a:t>
            </a:fld>
            <a:endParaRPr lang="en-US" altLang="en-US" sz="1400"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7"/>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简单示例</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68611" name="Rectangle 3"/>
          <p:cNvSpPr>
            <a:spLocks noGrp="1"/>
          </p:cNvSpPr>
          <p:nvPr>
            <p:ph idx="1"/>
          </p:nvPr>
        </p:nvSpPr>
        <p:spPr>
          <a:ln>
            <a:solidFill>
              <a:srgbClr val="FFFFFF">
                <a:alpha val="100000"/>
              </a:srgbClr>
            </a:solidFill>
            <a:miter/>
          </a:ln>
        </p:spPr>
        <p:txBody>
          <a:bodyPr vert="horz" wrap="square" lIns="92075" tIns="46038" rIns="92075" bIns="46038" anchor="t" anchorCtr="0"/>
          <a:lstStyle/>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public class Test {</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public static void main(String[] args) {</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int x = 1; // x represents an int value</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int[] y = new int[10]; // y represents an array of int values</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m(x, y); // Invoke m with arguments x and y</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System.out.println("x is " + x);</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System.out.println("y[0] is " + y[0]);</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public static void m(int number, int[] numbers) {</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number = 1001; // Assign a new value to number</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numbers[0] = 5555; // Assign a new value to numbers[0]</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  }</a:t>
            </a:r>
          </a:p>
          <a:p>
            <a:pPr eaLnBrk="1" hangingPunct="1">
              <a:buSzPct val="75000"/>
              <a:buFont typeface="Monotype Sorts" pitchFamily="2" charset="2"/>
              <a:buNone/>
            </a:pPr>
            <a:r>
              <a:rPr lang="en-US" altLang="en-US" sz="1800" b="1" kern="1200" dirty="0">
                <a:solidFill>
                  <a:srgbClr val="002060"/>
                </a:solidFill>
                <a:latin typeface="Courier New" panose="02070309020205020404" pitchFamily="49" charset="0"/>
                <a:ea typeface="+mn-ea"/>
                <a:cs typeface="Times New Roman" panose="02020603050405020304" pitchFamily="18" charset="0"/>
              </a:rPr>
              <a:t>}</a:t>
            </a:r>
            <a:endParaRPr lang="en-US" altLang="en-US" sz="1800" b="1" kern="1200" dirty="0">
              <a:solidFill>
                <a:srgbClr val="002060"/>
              </a:solidFill>
              <a:latin typeface="Courier New" panose="02070309020205020404" pitchFamily="49" charset="0"/>
              <a:ea typeface="Times New Roman" panose="02020603050405020304" pitchFamily="18" charset="0"/>
              <a:cs typeface="+mn-cs"/>
            </a:endParaRPr>
          </a:p>
        </p:txBody>
      </p:sp>
      <p:sp>
        <p:nvSpPr>
          <p:cNvPr id="6861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50</a:t>
            </a:fld>
            <a:endParaRPr lang="en-US" altLang="en-US" sz="1400" dirty="0">
              <a:ea typeface="宋体" panose="02010600030101010101" pitchFamily="2" charset="-122"/>
            </a:endParaRPr>
          </a:p>
        </p:txBody>
      </p:sp>
      <p:sp>
        <p:nvSpPr>
          <p:cNvPr id="68613" name="Line 8"/>
          <p:cNvSpPr/>
          <p:nvPr/>
        </p:nvSpPr>
        <p:spPr>
          <a:xfrm>
            <a:off x="990600" y="3048000"/>
            <a:ext cx="3124200" cy="1828800"/>
          </a:xfrm>
          <a:prstGeom prst="line">
            <a:avLst/>
          </a:prstGeom>
          <a:ln w="12700" cap="flat" cmpd="sng">
            <a:solidFill>
              <a:srgbClr val="FF0000"/>
            </a:solidFill>
            <a:prstDash val="solid"/>
            <a:headEnd type="none" w="sm" len="sm"/>
            <a:tailEnd type="stealth" w="sm" len="sm"/>
          </a:ln>
        </p:spPr>
      </p:sp>
      <p:sp>
        <p:nvSpPr>
          <p:cNvPr id="68614" name="Line 9"/>
          <p:cNvSpPr/>
          <p:nvPr/>
        </p:nvSpPr>
        <p:spPr>
          <a:xfrm>
            <a:off x="1447800" y="3124200"/>
            <a:ext cx="4648200" cy="1752600"/>
          </a:xfrm>
          <a:prstGeom prst="line">
            <a:avLst/>
          </a:prstGeom>
          <a:ln w="12700" cap="flat" cmpd="sng">
            <a:solidFill>
              <a:srgbClr val="FF0000"/>
            </a:solidFill>
            <a:prstDash val="solid"/>
            <a:headEnd type="none" w="sm" len="sm"/>
            <a:tailEnd type="stealth" w="sm" len="sm"/>
          </a:ln>
        </p:spPr>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3"/>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调用堆栈</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69635" name="Rectangle 8"/>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zh-CN" altLang="en-US" sz="3400" kern="1200" dirty="0">
                <a:latin typeface="+mn-lt"/>
                <a:ea typeface="宋体" panose="02010600030101010101" pitchFamily="2" charset="-122"/>
                <a:cs typeface="+mn-cs"/>
              </a:rPr>
              <a:t>当调用</a:t>
            </a:r>
            <a:r>
              <a:rPr lang="en-US" altLang="en-US" sz="3400" kern="1200" dirty="0">
                <a:latin typeface="+mn-lt"/>
                <a:ea typeface="宋体" panose="02010600030101010101" pitchFamily="2" charset="-122"/>
                <a:cs typeface="+mn-cs"/>
              </a:rPr>
              <a:t> m(x, y)</a:t>
            </a:r>
            <a:r>
              <a:rPr lang="en-US" altLang="zh-CN" sz="3400" kern="1200" dirty="0">
                <a:latin typeface="+mn-lt"/>
                <a:ea typeface="宋体" panose="02010600030101010101" pitchFamily="2" charset="-122"/>
                <a:cs typeface="+mn-cs"/>
              </a:rPr>
              <a:t>时</a:t>
            </a:r>
            <a:r>
              <a:rPr lang="zh-CN" altLang="en-US" sz="3400" kern="1200" dirty="0">
                <a:latin typeface="+mn-lt"/>
                <a:ea typeface="宋体" panose="02010600030101010101" pitchFamily="2" charset="-122"/>
                <a:cs typeface="+mn-cs"/>
              </a:rPr>
              <a:t>，</a:t>
            </a:r>
            <a:r>
              <a:rPr lang="en-US" altLang="zh-CN" sz="3400" kern="1200" dirty="0">
                <a:latin typeface="+mn-lt"/>
                <a:ea typeface="宋体" panose="02010600030101010101" pitchFamily="2" charset="-122"/>
                <a:cs typeface="+mn-cs"/>
              </a:rPr>
              <a:t>x</a:t>
            </a:r>
            <a:r>
              <a:rPr lang="zh-CN" altLang="en-US" sz="3400" kern="1200" dirty="0">
                <a:latin typeface="+mn-lt"/>
                <a:ea typeface="宋体" panose="02010600030101010101" pitchFamily="2" charset="-122"/>
                <a:cs typeface="+mn-cs"/>
              </a:rPr>
              <a:t>和</a:t>
            </a:r>
            <a:r>
              <a:rPr lang="en-US" altLang="zh-CN" sz="3400" kern="1200" dirty="0">
                <a:latin typeface="+mn-lt"/>
                <a:ea typeface="宋体" panose="02010600030101010101" pitchFamily="2" charset="-122"/>
                <a:cs typeface="+mn-cs"/>
              </a:rPr>
              <a:t>y</a:t>
            </a:r>
            <a:r>
              <a:rPr lang="zh-CN" altLang="en-US" sz="3400" kern="1200" dirty="0">
                <a:latin typeface="+mn-lt"/>
                <a:ea typeface="宋体" panose="02010600030101010101" pitchFamily="2" charset="-122"/>
                <a:cs typeface="+mn-cs"/>
              </a:rPr>
              <a:t>的值传递给了</a:t>
            </a:r>
            <a:r>
              <a:rPr lang="en-US" altLang="zh-CN" sz="3400" kern="1200" dirty="0">
                <a:latin typeface="+mn-lt"/>
                <a:ea typeface="宋体" panose="02010600030101010101" pitchFamily="2" charset="-122"/>
                <a:cs typeface="+mn-cs"/>
              </a:rPr>
              <a:t>number</a:t>
            </a:r>
            <a:r>
              <a:rPr lang="zh-CN" altLang="en-US" sz="3400" kern="1200" dirty="0">
                <a:latin typeface="+mn-lt"/>
                <a:ea typeface="宋体" panose="02010600030101010101" pitchFamily="2" charset="-122"/>
                <a:cs typeface="+mn-cs"/>
              </a:rPr>
              <a:t>和</a:t>
            </a:r>
            <a:r>
              <a:rPr lang="en-US" altLang="zh-CN" sz="3400" kern="1200" dirty="0">
                <a:latin typeface="+mn-lt"/>
                <a:ea typeface="宋体" panose="02010600030101010101" pitchFamily="2" charset="-122"/>
                <a:cs typeface="+mn-cs"/>
              </a:rPr>
              <a:t>numbers</a:t>
            </a:r>
            <a:r>
              <a:rPr lang="zh-CN" altLang="en-US" sz="3400" kern="1200" dirty="0">
                <a:latin typeface="+mn-lt"/>
                <a:ea typeface="宋体" panose="02010600030101010101" pitchFamily="2" charset="-122"/>
                <a:cs typeface="+mn-cs"/>
              </a:rPr>
              <a:t>。因为</a:t>
            </a:r>
            <a:r>
              <a:rPr lang="en-US" altLang="zh-CN" sz="3400" kern="1200" dirty="0">
                <a:latin typeface="+mn-lt"/>
                <a:ea typeface="宋体" panose="02010600030101010101" pitchFamily="2" charset="-122"/>
                <a:cs typeface="+mn-cs"/>
              </a:rPr>
              <a:t>y</a:t>
            </a:r>
            <a:r>
              <a:rPr lang="zh-CN" altLang="en-US" sz="3400" kern="1200" dirty="0">
                <a:latin typeface="+mn-lt"/>
                <a:ea typeface="宋体" panose="02010600030101010101" pitchFamily="2" charset="-122"/>
                <a:cs typeface="+mn-cs"/>
              </a:rPr>
              <a:t>包含数组的引用值，所以</a:t>
            </a:r>
            <a:r>
              <a:rPr lang="en-US" altLang="zh-CN" sz="3400" kern="1200" dirty="0">
                <a:latin typeface="+mn-lt"/>
                <a:ea typeface="宋体" panose="02010600030101010101" pitchFamily="2" charset="-122"/>
                <a:cs typeface="+mn-cs"/>
              </a:rPr>
              <a:t>numbers</a:t>
            </a:r>
            <a:r>
              <a:rPr lang="zh-CN" altLang="en-US" sz="3400" kern="1200" dirty="0">
                <a:latin typeface="+mn-lt"/>
                <a:ea typeface="宋体" panose="02010600030101010101" pitchFamily="2" charset="-122"/>
                <a:cs typeface="+mn-cs"/>
              </a:rPr>
              <a:t>现在包含的是指向同一数组的相同引用值。</a:t>
            </a:r>
            <a:endParaRPr lang="en-US" altLang="en-US" sz="3400" kern="1200" dirty="0">
              <a:latin typeface="+mn-lt"/>
              <a:ea typeface="宋体" panose="02010600030101010101" pitchFamily="2" charset="-122"/>
              <a:cs typeface="+mn-cs"/>
            </a:endParaRPr>
          </a:p>
        </p:txBody>
      </p:sp>
      <p:sp>
        <p:nvSpPr>
          <p:cNvPr id="6963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51</a:t>
            </a:fld>
            <a:endParaRPr lang="en-US" altLang="en-US" sz="1400" dirty="0">
              <a:ea typeface="宋体" panose="02010600030101010101" pitchFamily="2" charset="-122"/>
            </a:endParaRPr>
          </a:p>
        </p:txBody>
      </p:sp>
      <p:sp>
        <p:nvSpPr>
          <p:cNvPr id="69637" name="Rectangle 6"/>
          <p:cNvSpPr/>
          <p:nvPr/>
        </p:nvSpPr>
        <p:spPr>
          <a:xfrm>
            <a:off x="2514600" y="27432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9638" name="Rectangle 10"/>
          <p:cNvSpPr/>
          <p:nvPr/>
        </p:nvSpPr>
        <p:spPr>
          <a:xfrm>
            <a:off x="2514600" y="27432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pic>
        <p:nvPicPr>
          <p:cNvPr id="69639" name="Picture 8"/>
          <p:cNvPicPr>
            <a:picLocks noChangeAspect="1"/>
          </p:cNvPicPr>
          <p:nvPr/>
        </p:nvPicPr>
        <p:blipFill>
          <a:blip r:embed="rId3"/>
          <a:stretch>
            <a:fillRect/>
          </a:stretch>
        </p:blipFill>
        <p:spPr>
          <a:xfrm>
            <a:off x="0" y="1085850"/>
            <a:ext cx="8988425" cy="2894013"/>
          </a:xfrm>
          <a:prstGeom prst="rect">
            <a:avLst/>
          </a:prstGeom>
          <a:noFill/>
          <a:ln w="12700">
            <a:noFill/>
          </a:ln>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0658" name="Picture 8"/>
          <p:cNvPicPr>
            <a:picLocks noChangeAspect="1"/>
          </p:cNvPicPr>
          <p:nvPr/>
        </p:nvPicPr>
        <p:blipFill>
          <a:blip r:embed="rId2"/>
          <a:stretch>
            <a:fillRect/>
          </a:stretch>
        </p:blipFill>
        <p:spPr>
          <a:xfrm>
            <a:off x="0" y="1816100"/>
            <a:ext cx="8939213" cy="3705225"/>
          </a:xfrm>
          <a:prstGeom prst="rect">
            <a:avLst/>
          </a:prstGeom>
          <a:noFill/>
          <a:ln w="12700">
            <a:noFill/>
          </a:ln>
        </p:spPr>
      </p:pic>
      <p:sp>
        <p:nvSpPr>
          <p:cNvPr id="70659"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调用堆栈</a:t>
            </a:r>
            <a:endParaRPr lang="zh-CN" altLang="en-US" kern="1200" dirty="0">
              <a:solidFill>
                <a:schemeClr val="tx1"/>
              </a:solidFill>
              <a:latin typeface="Book Antiqua" panose="02040602050305030304" pitchFamily="18" charset="0"/>
              <a:ea typeface="宋体" panose="02010600030101010101" pitchFamily="2" charset="-122"/>
              <a:cs typeface="+mj-cs"/>
              <a:hlinkClick r:id="rId3" action="ppaction://program"/>
            </a:endParaRPr>
          </a:p>
        </p:txBody>
      </p:sp>
      <p:sp>
        <p:nvSpPr>
          <p:cNvPr id="70660" name="内容占位符 7"/>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7066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52</a:t>
            </a:fld>
            <a:endParaRPr lang="en-US" altLang="en-US" sz="1400" dirty="0">
              <a:ea typeface="宋体" panose="02010600030101010101" pitchFamily="2" charset="-122"/>
            </a:endParaRPr>
          </a:p>
        </p:txBody>
      </p:sp>
      <p:sp>
        <p:nvSpPr>
          <p:cNvPr id="70662" name="Rectangle 3"/>
          <p:cNvSpPr/>
          <p:nvPr/>
        </p:nvSpPr>
        <p:spPr>
          <a:xfrm>
            <a:off x="2514600" y="27432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0663" name="Rectangle 5"/>
          <p:cNvSpPr/>
          <p:nvPr/>
        </p:nvSpPr>
        <p:spPr>
          <a:xfrm>
            <a:off x="2514600" y="27432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堆</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17412" name="Rectangle 5"/>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zh-CN" sz="3400" kern="1200" dirty="0">
                <a:latin typeface="+mn-lt"/>
                <a:ea typeface="宋体" panose="02010600030101010101" pitchFamily="2" charset="-122"/>
                <a:cs typeface="+mn-cs"/>
              </a:rPr>
              <a:t>数组</a:t>
            </a:r>
            <a:r>
              <a:rPr lang="zh-CN" altLang="en-US" sz="3400" kern="1200" dirty="0">
                <a:latin typeface="+mn-lt"/>
                <a:ea typeface="宋体" panose="02010600030101010101" pitchFamily="2" charset="-122"/>
                <a:cs typeface="+mn-cs"/>
              </a:rPr>
              <a:t>在</a:t>
            </a:r>
            <a:r>
              <a:rPr lang="en-US" altLang="zh-CN" sz="3400" kern="1200" dirty="0">
                <a:latin typeface="+mn-lt"/>
                <a:ea typeface="宋体" panose="02010600030101010101" pitchFamily="2" charset="-122"/>
                <a:cs typeface="+mn-cs"/>
              </a:rPr>
              <a:t>Java</a:t>
            </a:r>
            <a:r>
              <a:rPr lang="zh-CN" altLang="en-US" sz="3400" kern="1200" dirty="0">
                <a:latin typeface="+mn-lt"/>
                <a:ea typeface="宋体" panose="02010600030101010101" pitchFamily="2" charset="-122"/>
                <a:cs typeface="+mn-cs"/>
              </a:rPr>
              <a:t>中是对象。</a:t>
            </a:r>
            <a:r>
              <a:rPr lang="en-US" altLang="zh-CN" sz="3400" kern="1200" dirty="0">
                <a:latin typeface="+mn-lt"/>
                <a:ea typeface="宋体" panose="02010600030101010101" pitchFamily="2" charset="-122"/>
                <a:cs typeface="+mn-cs"/>
              </a:rPr>
              <a:t>JVM</a:t>
            </a:r>
            <a:r>
              <a:rPr lang="en-US" altLang="en-US" sz="3400" kern="1200" dirty="0">
                <a:latin typeface="+mn-lt"/>
                <a:ea typeface="宋体" panose="02010600030101010101" pitchFamily="2" charset="-122"/>
                <a:cs typeface="+mn-cs"/>
              </a:rPr>
              <a:t> </a:t>
            </a:r>
            <a:r>
              <a:rPr lang="zh-CN" altLang="en-US" sz="3400" kern="1200" dirty="0">
                <a:latin typeface="+mn-lt"/>
                <a:ea typeface="宋体" panose="02010600030101010101" pitchFamily="2" charset="-122"/>
                <a:cs typeface="+mn-cs"/>
              </a:rPr>
              <a:t>将对象存储在一个称为堆</a:t>
            </a:r>
            <a:r>
              <a:rPr lang="en-US" altLang="zh-CN" sz="3400" kern="1200" dirty="0">
                <a:latin typeface="+mn-lt"/>
                <a:ea typeface="宋体" panose="02010600030101010101" pitchFamily="2" charset="-122"/>
                <a:cs typeface="+mn-cs"/>
              </a:rPr>
              <a:t>(heap)</a:t>
            </a:r>
            <a:r>
              <a:rPr lang="zh-CN" altLang="en-US" sz="3400" kern="1200" dirty="0">
                <a:latin typeface="+mn-lt"/>
                <a:ea typeface="宋体" panose="02010600030101010101" pitchFamily="2" charset="-122"/>
                <a:cs typeface="+mn-cs"/>
              </a:rPr>
              <a:t>的内存区域中，堆用于动态内存分配。</a:t>
            </a:r>
          </a:p>
        </p:txBody>
      </p:sp>
      <p:sp>
        <p:nvSpPr>
          <p:cNvPr id="1741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53</a:t>
            </a:fld>
            <a:endParaRPr lang="en-US" altLang="en-US" sz="1400" dirty="0">
              <a:ea typeface="宋体" panose="02010600030101010101" pitchFamily="2" charset="-122"/>
            </a:endParaRPr>
          </a:p>
        </p:txBody>
      </p:sp>
      <p:sp>
        <p:nvSpPr>
          <p:cNvPr id="17414" name="Rectangle 3"/>
          <p:cNvSpPr/>
          <p:nvPr/>
        </p:nvSpPr>
        <p:spPr>
          <a:xfrm>
            <a:off x="2514600" y="27432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aphicFrame>
        <p:nvGraphicFramePr>
          <p:cNvPr id="17410"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r:id="rId3" imgW="4113530" imgH="1374140" progId="Word.Picture.8">
                  <p:embed/>
                </p:oleObj>
              </mc:Choice>
              <mc:Fallback>
                <p:oleObj r:id="rId3" imgW="4113530" imgH="1374140" progId="Word.Picture.8">
                  <p:embed/>
                  <p:pic>
                    <p:nvPicPr>
                      <p:cNvPr id="0" name="图片 3092"/>
                      <p:cNvPicPr/>
                      <p:nvPr/>
                    </p:nvPicPr>
                    <p:blipFill>
                      <a:blip r:embed="rId4"/>
                      <a:stretch>
                        <a:fillRect/>
                      </a:stretch>
                    </p:blipFill>
                    <p:spPr>
                      <a:xfrm>
                        <a:off x="381000" y="1066800"/>
                        <a:ext cx="8305800" cy="2768600"/>
                      </a:xfrm>
                      <a:prstGeom prst="rect">
                        <a:avLst/>
                      </a:prstGeom>
                      <a:noFill/>
                      <a:ln w="38100">
                        <a:noFill/>
                        <a:miter/>
                      </a:ln>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数组作为方法的参数</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71683" name="Rectangle 3"/>
          <p:cNvSpPr>
            <a:spLocks noGrp="1"/>
          </p:cNvSpPr>
          <p:nvPr>
            <p:ph idx="1"/>
          </p:nvPr>
        </p:nvSpPr>
        <p:spPr/>
        <p:txBody>
          <a:bodyPr vert="horz" wrap="square" lIns="92075" tIns="46038" rIns="92075" bIns="46038" anchor="t" anchorCtr="0"/>
          <a:lstStyle/>
          <a:p>
            <a:pPr eaLnBrk="1" hangingPunct="1">
              <a:buSzPct val="75000"/>
            </a:pPr>
            <a:r>
              <a:rPr lang="zh-CN" altLang="en-US" sz="3500" kern="1200" dirty="0">
                <a:latin typeface="+mn-lt"/>
                <a:ea typeface="宋体" panose="02010600030101010101" pitchFamily="2" charset="-122"/>
                <a:cs typeface="+mn-cs"/>
              </a:rPr>
              <a:t>目标</a:t>
            </a:r>
            <a:r>
              <a:rPr lang="en-US" altLang="en-US" sz="3500" kern="1200" dirty="0">
                <a:latin typeface="+mn-lt"/>
                <a:ea typeface="+mn-ea"/>
                <a:cs typeface="+mn-cs"/>
              </a:rPr>
              <a:t>: </a:t>
            </a:r>
            <a:r>
              <a:rPr lang="en-US" altLang="zh-CN" sz="3500" kern="1200" dirty="0">
                <a:latin typeface="+mn-lt"/>
                <a:ea typeface="宋体" panose="02010600030101010101" pitchFamily="2" charset="-122"/>
                <a:cs typeface="+mn-cs"/>
              </a:rPr>
              <a:t>演示</a:t>
            </a:r>
            <a:r>
              <a:rPr lang="zh-CN" altLang="en-US" sz="3500" kern="1200" dirty="0">
                <a:latin typeface="+mn-lt"/>
                <a:ea typeface="宋体" panose="02010600030101010101" pitchFamily="2" charset="-122"/>
                <a:cs typeface="+mn-cs"/>
              </a:rPr>
              <a:t>基本数据类型变量与数组变量做参数的不同。</a:t>
            </a:r>
            <a:endParaRPr lang="en-US" altLang="en-US" sz="3500" kern="1200" dirty="0">
              <a:latin typeface="+mn-lt"/>
              <a:ea typeface="+mn-ea"/>
              <a:cs typeface="+mn-cs"/>
            </a:endParaRPr>
          </a:p>
        </p:txBody>
      </p:sp>
      <p:sp>
        <p:nvSpPr>
          <p:cNvPr id="7168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54</a:t>
            </a:fld>
            <a:endParaRPr lang="en-US" altLang="en-US" sz="1400" dirty="0">
              <a:ea typeface="宋体" panose="02010600030101010101" pitchFamily="2" charset="-122"/>
            </a:endParaRPr>
          </a:p>
        </p:txBody>
      </p:sp>
      <p:sp>
        <p:nvSpPr>
          <p:cNvPr id="297988" name="AutoShape 4">
            <a:hlinkClick r:id="" action="ppaction://noaction" highlightClick="1"/>
          </p:cNvPr>
          <p:cNvSpPr>
            <a:spLocks noChangeArrowheads="1"/>
          </p:cNvSpPr>
          <p:nvPr/>
        </p:nvSpPr>
        <p:spPr bwMode="auto">
          <a:xfrm>
            <a:off x="1143000" y="4724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TestPassArray</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1686" name="AutoShape 5">
            <a:hlinkClick r:id="rId4" action="ppaction://program"/>
          </p:cNvPr>
          <p:cNvSpPr/>
          <p:nvPr/>
        </p:nvSpPr>
        <p:spPr>
          <a:xfrm>
            <a:off x="4648200" y="4724400"/>
            <a:ext cx="32766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71687" name="AutoShape 6">
            <a:hlinkClick r:id="rId5"/>
          </p:cNvPr>
          <p:cNvSpPr/>
          <p:nvPr/>
        </p:nvSpPr>
        <p:spPr>
          <a:xfrm>
            <a:off x="539750" y="4695825"/>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18436" name="内容占位符 7"/>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843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55</a:t>
            </a:fld>
            <a:endParaRPr lang="en-US" altLang="en-US" sz="1400" dirty="0">
              <a:ea typeface="宋体" panose="02010600030101010101" pitchFamily="2" charset="-122"/>
            </a:endParaRPr>
          </a:p>
        </p:txBody>
      </p:sp>
      <p:sp>
        <p:nvSpPr>
          <p:cNvPr id="18438" name="Rectangle 8"/>
          <p:cNvSpPr/>
          <p:nvPr/>
        </p:nvSpPr>
        <p:spPr>
          <a:xfrm>
            <a:off x="2484438" y="21717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8439" name="Rectangle 10"/>
          <p:cNvSpPr/>
          <p:nvPr/>
        </p:nvSpPr>
        <p:spPr>
          <a:xfrm>
            <a:off x="2427288" y="24574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aphicFrame>
        <p:nvGraphicFramePr>
          <p:cNvPr id="18434" name="Object 9"/>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r:id="rId3" imgW="4286885" imgH="1943100" progId="Word.Picture.8">
                  <p:embed/>
                </p:oleObj>
              </mc:Choice>
              <mc:Fallback>
                <p:oleObj r:id="rId3" imgW="4286885" imgH="1943100" progId="Word.Picture.8">
                  <p:embed/>
                  <p:pic>
                    <p:nvPicPr>
                      <p:cNvPr id="0" name="图片 3091"/>
                      <p:cNvPicPr/>
                      <p:nvPr/>
                    </p:nvPicPr>
                    <p:blipFill>
                      <a:blip r:embed="rId4"/>
                      <a:stretch>
                        <a:fillRect/>
                      </a:stretch>
                    </p:blipFill>
                    <p:spPr>
                      <a:xfrm>
                        <a:off x="228600" y="1676400"/>
                        <a:ext cx="8763000" cy="3970338"/>
                      </a:xfrm>
                      <a:prstGeom prst="rect">
                        <a:avLst/>
                      </a:prstGeom>
                      <a:noFill/>
                      <a:ln w="38100">
                        <a:noFill/>
                        <a:miter/>
                      </a:ln>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从方法中返回数组</a:t>
            </a:r>
            <a:endParaRPr lang="zh-CN" altLang="en-US" sz="3700"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72707" name="Rectangle 9"/>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en-US" sz="1800" b="1" kern="1200" dirty="0">
                <a:latin typeface="Courier New" panose="02070309020205020404" pitchFamily="49" charset="0"/>
                <a:ea typeface="+mn-ea"/>
                <a:cs typeface="Courier New" panose="02070309020205020404" pitchFamily="49" charset="0"/>
              </a:rPr>
              <a:t>int[] list1 = {1, 2, 3, 4, 5, 6};</a:t>
            </a:r>
            <a:endParaRPr lang="en-US" altLang="en-US" sz="1800" b="1" kern="1200" dirty="0">
              <a:latin typeface="Courier"/>
              <a:ea typeface="+mn-ea"/>
              <a:cs typeface="Times New Roman" panose="02020603050405020304" pitchFamily="18" charset="0"/>
            </a:endParaRPr>
          </a:p>
          <a:p>
            <a:pPr eaLnBrk="1" hangingPunct="1">
              <a:lnSpc>
                <a:spcPct val="90000"/>
              </a:lnSpc>
              <a:buSzPct val="75000"/>
              <a:buFont typeface="Monotype Sorts" pitchFamily="2" charset="2"/>
              <a:buNone/>
            </a:pPr>
            <a:r>
              <a:rPr lang="en-US" altLang="en-US" sz="1800" b="1" kern="1200" dirty="0">
                <a:latin typeface="Courier New" panose="02070309020205020404" pitchFamily="49" charset="0"/>
                <a:ea typeface="+mn-ea"/>
                <a:cs typeface="Courier New" panose="02070309020205020404" pitchFamily="49" charset="0"/>
              </a:rPr>
              <a:t>int[] list2 = reverse(list1);</a:t>
            </a:r>
            <a:endParaRPr lang="en-US" altLang="en-US" sz="1800" b="1" kern="1200" dirty="0">
              <a:latin typeface="+mn-lt"/>
              <a:ea typeface="+mn-ea"/>
              <a:cs typeface="+mn-cs"/>
            </a:endParaRPr>
          </a:p>
        </p:txBody>
      </p:sp>
      <p:sp>
        <p:nvSpPr>
          <p:cNvPr id="7270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56</a:t>
            </a:fld>
            <a:endParaRPr lang="en-US" altLang="en-US" sz="1400" dirty="0">
              <a:ea typeface="宋体" panose="02010600030101010101" pitchFamily="2" charset="-122"/>
            </a:endParaRPr>
          </a:p>
        </p:txBody>
      </p:sp>
      <p:sp>
        <p:nvSpPr>
          <p:cNvPr id="72709" name="Rectangle 6"/>
          <p:cNvSpPr/>
          <p:nvPr/>
        </p:nvSpPr>
        <p:spPr>
          <a:xfrm>
            <a:off x="304800" y="990600"/>
            <a:ext cx="8534400" cy="1676400"/>
          </a:xfrm>
          <a:prstGeom prst="rect">
            <a:avLst/>
          </a:prstGeom>
          <a:noFill/>
          <a:ln w="9525">
            <a:noFill/>
          </a:ln>
        </p:spPr>
        <p:txBody>
          <a:bodyPr lIns="92075" tIns="46038" rIns="92075" bIns="46038"/>
          <a:lstStyle/>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public static int[] reverse(int[] list) {</a:t>
            </a:r>
            <a:endParaRPr lang="en-US" altLang="en-US" sz="2100" b="1" dirty="0">
              <a:latin typeface="Courier"/>
              <a:cs typeface="Times New Roman" panose="02020603050405020304" pitchFamily="18" charset="0"/>
            </a:endParaRPr>
          </a:p>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  int[] result = new int[list.length];</a:t>
            </a:r>
            <a:endParaRPr lang="en-US" altLang="en-US" sz="2100" b="1" dirty="0">
              <a:latin typeface="Courier"/>
              <a:cs typeface="Times New Roman" panose="02020603050405020304" pitchFamily="18" charset="0"/>
            </a:endParaRPr>
          </a:p>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 </a:t>
            </a:r>
            <a:endParaRPr lang="en-US" altLang="en-US" sz="2100" b="1" dirty="0">
              <a:latin typeface="Courier"/>
              <a:cs typeface="Times New Roman" panose="02020603050405020304" pitchFamily="18" charset="0"/>
            </a:endParaRPr>
          </a:p>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  for (int i = 0, j = result.length - 1; </a:t>
            </a:r>
            <a:endParaRPr lang="en-US" altLang="en-US" sz="2100" b="1" dirty="0">
              <a:latin typeface="Courier"/>
              <a:cs typeface="Times New Roman" panose="02020603050405020304" pitchFamily="18" charset="0"/>
            </a:endParaRPr>
          </a:p>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       i &lt; list.length; i++, j--) {</a:t>
            </a:r>
            <a:endParaRPr lang="en-US" altLang="en-US" sz="2100" b="1" dirty="0">
              <a:latin typeface="Courier"/>
              <a:cs typeface="Times New Roman" panose="02020603050405020304" pitchFamily="18" charset="0"/>
            </a:endParaRPr>
          </a:p>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    result[j] = list[i];</a:t>
            </a:r>
            <a:endParaRPr lang="en-US" altLang="en-US" sz="2100" b="1" dirty="0">
              <a:latin typeface="Courier"/>
              <a:cs typeface="Times New Roman" panose="02020603050405020304" pitchFamily="18" charset="0"/>
            </a:endParaRPr>
          </a:p>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  }</a:t>
            </a:r>
            <a:endParaRPr lang="en-US" altLang="en-US" sz="2100" b="1" dirty="0">
              <a:latin typeface="Courier"/>
              <a:cs typeface="Times New Roman" panose="02020603050405020304" pitchFamily="18" charset="0"/>
            </a:endParaRPr>
          </a:p>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 </a:t>
            </a:r>
            <a:endParaRPr lang="en-US" altLang="en-US" sz="2100" b="1" dirty="0">
              <a:latin typeface="Courier"/>
              <a:cs typeface="Times New Roman" panose="02020603050405020304" pitchFamily="18" charset="0"/>
            </a:endParaRPr>
          </a:p>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  return result;</a:t>
            </a:r>
            <a:endParaRPr lang="en-US" altLang="en-US" sz="2100" b="1" dirty="0">
              <a:latin typeface="Courier"/>
              <a:cs typeface="Times New Roman" panose="02020603050405020304" pitchFamily="18" charset="0"/>
            </a:endParaRPr>
          </a:p>
          <a:p>
            <a:pPr>
              <a:buClr>
                <a:schemeClr val="tx2"/>
              </a:buClr>
              <a:buSzPct val="75000"/>
              <a:buFont typeface="Monotype Sorts" pitchFamily="2" charset="2"/>
            </a:pPr>
            <a:r>
              <a:rPr lang="en-US" altLang="en-US" sz="2100" b="1" dirty="0">
                <a:latin typeface="Courier New" panose="02070309020205020404" pitchFamily="49" charset="0"/>
                <a:cs typeface="Courier New" panose="02070309020205020404" pitchFamily="49" charset="0"/>
              </a:rPr>
              <a:t>}</a:t>
            </a:r>
            <a:endParaRPr lang="en-US" altLang="en-US" sz="2100" b="1" dirty="0">
              <a:latin typeface="Courier New" panose="02070309020205020404" pitchFamily="49" charset="0"/>
              <a:ea typeface="Courier New" panose="02070309020205020404" pitchFamily="49" charset="0"/>
            </a:endParaRPr>
          </a:p>
        </p:txBody>
      </p:sp>
      <p:sp>
        <p:nvSpPr>
          <p:cNvPr id="72710" name="Rectangle 8"/>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2711" name="Line 10"/>
          <p:cNvSpPr/>
          <p:nvPr/>
        </p:nvSpPr>
        <p:spPr>
          <a:xfrm flipV="1">
            <a:off x="5638800" y="1295400"/>
            <a:ext cx="457200" cy="3810000"/>
          </a:xfrm>
          <a:prstGeom prst="line">
            <a:avLst/>
          </a:prstGeom>
          <a:ln w="12700" cap="flat" cmpd="sng">
            <a:solidFill>
              <a:srgbClr val="FF0000"/>
            </a:solidFill>
            <a:prstDash val="solid"/>
            <a:headEnd type="none" w="sm" len="sm"/>
            <a:tailEnd type="stealth" w="sm" len="sm"/>
          </a:ln>
        </p:spPr>
      </p:sp>
      <p:sp>
        <p:nvSpPr>
          <p:cNvPr id="72712" name="Line 11"/>
          <p:cNvSpPr/>
          <p:nvPr/>
        </p:nvSpPr>
        <p:spPr>
          <a:xfrm>
            <a:off x="3124200" y="1295400"/>
            <a:ext cx="381000" cy="3429000"/>
          </a:xfrm>
          <a:prstGeom prst="line">
            <a:avLst/>
          </a:prstGeom>
          <a:ln w="12700" cap="flat" cmpd="sng">
            <a:solidFill>
              <a:srgbClr val="FF0000"/>
            </a:solidFill>
            <a:prstDash val="solid"/>
            <a:headEnd type="none" w="sm" len="sm"/>
            <a:tailEnd type="stealth" w="sm" len="sm"/>
          </a:ln>
        </p:spPr>
      </p:sp>
      <p:sp>
        <p:nvSpPr>
          <p:cNvPr id="72713" name="Text Box 12"/>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72714" name="Rectangle 13"/>
          <p:cNvSpPr/>
          <p:nvPr/>
        </p:nvSpPr>
        <p:spPr>
          <a:xfrm>
            <a:off x="4876800" y="2971800"/>
            <a:ext cx="3733800"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2715" name="Rectangle 14"/>
          <p:cNvSpPr/>
          <p:nvPr/>
        </p:nvSpPr>
        <p:spPr>
          <a:xfrm>
            <a:off x="4876800" y="3886200"/>
            <a:ext cx="3733800"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2716" name="Line 15"/>
          <p:cNvSpPr/>
          <p:nvPr/>
        </p:nvSpPr>
        <p:spPr>
          <a:xfrm>
            <a:off x="5257800" y="2971800"/>
            <a:ext cx="0" cy="457200"/>
          </a:xfrm>
          <a:prstGeom prst="line">
            <a:avLst/>
          </a:prstGeom>
          <a:ln w="12700" cap="flat" cmpd="sng">
            <a:solidFill>
              <a:schemeClr val="tx1"/>
            </a:solidFill>
            <a:prstDash val="solid"/>
            <a:headEnd type="none" w="sm" len="sm"/>
            <a:tailEnd type="none" w="sm" len="sm"/>
          </a:ln>
        </p:spPr>
      </p:sp>
      <p:sp>
        <p:nvSpPr>
          <p:cNvPr id="72717" name="Line 16"/>
          <p:cNvSpPr/>
          <p:nvPr/>
        </p:nvSpPr>
        <p:spPr>
          <a:xfrm>
            <a:off x="5257800" y="3886200"/>
            <a:ext cx="0" cy="381000"/>
          </a:xfrm>
          <a:prstGeom prst="line">
            <a:avLst/>
          </a:prstGeom>
          <a:ln w="12700" cap="flat" cmpd="sng">
            <a:solidFill>
              <a:schemeClr val="tx1"/>
            </a:solidFill>
            <a:prstDash val="solid"/>
            <a:headEnd type="none" w="sm" len="sm"/>
            <a:tailEnd type="none" w="sm" len="sm"/>
          </a:ln>
        </p:spPr>
      </p:sp>
      <p:sp>
        <p:nvSpPr>
          <p:cNvPr id="72718" name="Line 17"/>
          <p:cNvSpPr/>
          <p:nvPr/>
        </p:nvSpPr>
        <p:spPr>
          <a:xfrm>
            <a:off x="8153400" y="3886200"/>
            <a:ext cx="0" cy="457200"/>
          </a:xfrm>
          <a:prstGeom prst="line">
            <a:avLst/>
          </a:prstGeom>
          <a:ln w="12700" cap="flat" cmpd="sng">
            <a:solidFill>
              <a:schemeClr val="tx1"/>
            </a:solidFill>
            <a:prstDash val="solid"/>
            <a:headEnd type="none" w="sm" len="sm"/>
            <a:tailEnd type="none" w="sm" len="sm"/>
          </a:ln>
        </p:spPr>
      </p:sp>
      <p:sp>
        <p:nvSpPr>
          <p:cNvPr id="72719" name="Line 18"/>
          <p:cNvSpPr/>
          <p:nvPr/>
        </p:nvSpPr>
        <p:spPr>
          <a:xfrm>
            <a:off x="8153400" y="2971800"/>
            <a:ext cx="0" cy="381000"/>
          </a:xfrm>
          <a:prstGeom prst="line">
            <a:avLst/>
          </a:prstGeom>
          <a:ln w="12700" cap="flat" cmpd="sng">
            <a:solidFill>
              <a:schemeClr val="tx1"/>
            </a:solidFill>
            <a:prstDash val="solid"/>
            <a:headEnd type="none" w="sm" len="sm"/>
            <a:tailEnd type="none" w="sm" len="sm"/>
          </a:ln>
        </p:spPr>
      </p:sp>
      <p:sp>
        <p:nvSpPr>
          <p:cNvPr id="72720" name="Text Box 19"/>
          <p:cNvSpPr txBox="1"/>
          <p:nvPr/>
        </p:nvSpPr>
        <p:spPr>
          <a:xfrm>
            <a:off x="3810000" y="3048000"/>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72721" name="Text Box 20"/>
          <p:cNvSpPr txBox="1"/>
          <p:nvPr/>
        </p:nvSpPr>
        <p:spPr>
          <a:xfrm>
            <a:off x="3581400" y="3886200"/>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72722" name="Line 22"/>
          <p:cNvSpPr/>
          <p:nvPr/>
        </p:nvSpPr>
        <p:spPr>
          <a:xfrm>
            <a:off x="5105400" y="3276600"/>
            <a:ext cx="3276600" cy="762000"/>
          </a:xfrm>
          <a:prstGeom prst="line">
            <a:avLst/>
          </a:prstGeom>
          <a:ln w="12700" cap="flat" cmpd="sng">
            <a:solidFill>
              <a:schemeClr val="tx1"/>
            </a:solidFill>
            <a:prstDash val="solid"/>
            <a:headEnd type="none" w="sm" len="sm"/>
            <a:tailEnd type="stealth" w="sm" len="sm"/>
          </a:ln>
        </p:spPr>
      </p:sp>
      <p:sp>
        <p:nvSpPr>
          <p:cNvPr id="72723" name="Line 23"/>
          <p:cNvSpPr/>
          <p:nvPr/>
        </p:nvSpPr>
        <p:spPr>
          <a:xfrm>
            <a:off x="5486400" y="3276600"/>
            <a:ext cx="2514600" cy="838200"/>
          </a:xfrm>
          <a:prstGeom prst="line">
            <a:avLst/>
          </a:prstGeom>
          <a:ln w="12700" cap="flat" cmpd="sng">
            <a:solidFill>
              <a:schemeClr val="tx1"/>
            </a:solidFill>
            <a:prstDash val="solid"/>
            <a:headEnd type="none" w="sm" len="sm"/>
            <a:tailEnd type="stealth" w="sm" len="sm"/>
          </a:ln>
        </p:spPr>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zh-CN" altLang="en-US" sz="3700"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73731"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en-US" sz="1800" b="1" kern="1200" dirty="0">
                <a:latin typeface="Courier New" panose="02070309020205020404" pitchFamily="49" charset="0"/>
                <a:ea typeface="+mn-ea"/>
                <a:cs typeface="Courier New" panose="02070309020205020404" pitchFamily="49" charset="0"/>
              </a:rPr>
              <a:t>int[] list1 = {1, 2, 3, 4, 5, 6};</a:t>
            </a:r>
            <a:endParaRPr lang="en-US" altLang="en-US" sz="1800" b="1" kern="1200" dirty="0">
              <a:latin typeface="Courier"/>
              <a:ea typeface="+mn-ea"/>
              <a:cs typeface="Times New Roman" panose="02020603050405020304" pitchFamily="18" charset="0"/>
            </a:endParaRPr>
          </a:p>
          <a:p>
            <a:pPr eaLnBrk="1" hangingPunct="1">
              <a:lnSpc>
                <a:spcPct val="90000"/>
              </a:lnSpc>
              <a:buSzPct val="75000"/>
              <a:buFont typeface="Monotype Sorts" pitchFamily="2" charset="2"/>
              <a:buNone/>
            </a:pPr>
            <a:r>
              <a:rPr lang="en-US" altLang="en-US" sz="1800" b="1" kern="1200" dirty="0">
                <a:latin typeface="Courier New" panose="02070309020205020404" pitchFamily="49" charset="0"/>
                <a:ea typeface="+mn-ea"/>
                <a:cs typeface="Courier New" panose="02070309020205020404" pitchFamily="49" charset="0"/>
              </a:rPr>
              <a:t>int[] list2 = reverse(list1);</a:t>
            </a:r>
            <a:endParaRPr lang="en-US" altLang="en-US" sz="1800" b="1" kern="1200" dirty="0">
              <a:latin typeface="+mn-lt"/>
              <a:ea typeface="+mn-ea"/>
              <a:cs typeface="+mn-cs"/>
            </a:endParaRPr>
          </a:p>
        </p:txBody>
      </p:sp>
      <p:sp>
        <p:nvSpPr>
          <p:cNvPr id="7373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57</a:t>
            </a:fld>
            <a:endParaRPr lang="en-US" altLang="en-US" sz="1400" dirty="0">
              <a:ea typeface="宋体" panose="02010600030101010101" pitchFamily="2" charset="-122"/>
            </a:endParaRPr>
          </a:p>
        </p:txBody>
      </p:sp>
      <p:sp>
        <p:nvSpPr>
          <p:cNvPr id="73733"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73734"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3735" name="Text Box 8"/>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73736" name="Rectangle 9"/>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3737" name="Line 11"/>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3738" name="Text Box 15"/>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73739" name="Text Box 16"/>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73740" name="Rectangle 19"/>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3741" name="Line 21"/>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3742" name="Line 22"/>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3743" name="Line 23"/>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3744" name="Line 24"/>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3745" name="Rectangle 25"/>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73746" name="Rectangle 26"/>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73747" name="Rectangle 27"/>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73748" name="Rectangle 28"/>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73749" name="Rectangle 29"/>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73750" name="Rectangle 30"/>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3751" name="Line 31"/>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3752" name="Rectangle 32"/>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3753" name="Line 33"/>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3754" name="Line 34"/>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3755" name="Line 35"/>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3756" name="Line 36"/>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3757" name="Rectangle 37"/>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3758" name="Rectangle 38"/>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3759" name="Rectangle 39"/>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3760" name="Rectangle 40"/>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3761" name="Rectangle 41"/>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3762" name="AutoShape 42"/>
          <p:cNvSpPr/>
          <p:nvPr/>
        </p:nvSpPr>
        <p:spPr>
          <a:xfrm>
            <a:off x="5610225" y="1585913"/>
            <a:ext cx="3533775" cy="384175"/>
          </a:xfrm>
          <a:prstGeom prst="wedgeRoundRectCallout">
            <a:avLst>
              <a:gd name="adj1" fmla="val -57366"/>
              <a:gd name="adj2" fmla="val 161981"/>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Declare result and create array</a:t>
            </a:r>
          </a:p>
        </p:txBody>
      </p:sp>
      <p:sp>
        <p:nvSpPr>
          <p:cNvPr id="73763" name="Rectangle 43"/>
          <p:cNvSpPr/>
          <p:nvPr/>
        </p:nvSpPr>
        <p:spPr>
          <a:xfrm>
            <a:off x="846138" y="2314575"/>
            <a:ext cx="441642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3764" name="Line 44"/>
          <p:cNvSpPr/>
          <p:nvPr/>
        </p:nvSpPr>
        <p:spPr>
          <a:xfrm>
            <a:off x="1692275" y="2506663"/>
            <a:ext cx="1843088" cy="3303587"/>
          </a:xfrm>
          <a:prstGeom prst="line">
            <a:avLst/>
          </a:prstGeom>
          <a:ln w="12700" cap="flat" cmpd="sng">
            <a:solidFill>
              <a:srgbClr val="FF0000"/>
            </a:solidFill>
            <a:prstDash val="solid"/>
            <a:headEnd type="none" w="sm" len="sm"/>
            <a:tailEnd type="stealth" w="sm" len="sm"/>
          </a:ln>
        </p:spPr>
      </p:sp>
      <p:sp>
        <p:nvSpPr>
          <p:cNvPr id="73765" name="Rectangle 45"/>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74755"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7475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58</a:t>
            </a:fld>
            <a:endParaRPr lang="en-US" altLang="en-US" sz="1400" dirty="0">
              <a:ea typeface="宋体" panose="02010600030101010101" pitchFamily="2" charset="-122"/>
            </a:endParaRPr>
          </a:p>
        </p:txBody>
      </p:sp>
      <p:sp>
        <p:nvSpPr>
          <p:cNvPr id="74757"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74758"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4759"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74760"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4761"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4762"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74763"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74764"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4765"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4766"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4767"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4768"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4769"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74770"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74771"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74772"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74773"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74774"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4775"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4776"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4777"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4778"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4779"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4780"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4781"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4782"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4783"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4784"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4785"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4786" name="AutoShape 33"/>
          <p:cNvSpPr/>
          <p:nvPr/>
        </p:nvSpPr>
        <p:spPr>
          <a:xfrm>
            <a:off x="5610225" y="1585913"/>
            <a:ext cx="3533775" cy="384175"/>
          </a:xfrm>
          <a:prstGeom prst="wedgeRoundRectCallout">
            <a:avLst>
              <a:gd name="adj1" fmla="val -56741"/>
              <a:gd name="adj2" fmla="val 280991"/>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0 and j = 5</a:t>
            </a:r>
          </a:p>
        </p:txBody>
      </p:sp>
      <p:sp>
        <p:nvSpPr>
          <p:cNvPr id="74787" name="Rectangle 34"/>
          <p:cNvSpPr/>
          <p:nvPr/>
        </p:nvSpPr>
        <p:spPr>
          <a:xfrm>
            <a:off x="1460500" y="2814638"/>
            <a:ext cx="4033838"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4788" name="Line 35"/>
          <p:cNvSpPr/>
          <p:nvPr/>
        </p:nvSpPr>
        <p:spPr>
          <a:xfrm>
            <a:off x="1692275" y="2506663"/>
            <a:ext cx="1843088" cy="3303587"/>
          </a:xfrm>
          <a:prstGeom prst="line">
            <a:avLst/>
          </a:prstGeom>
          <a:ln w="12700" cap="flat" cmpd="sng">
            <a:solidFill>
              <a:srgbClr val="FF0000"/>
            </a:solidFill>
            <a:prstDash val="solid"/>
            <a:headEnd type="none" w="sm" len="sm"/>
            <a:tailEnd type="stealth" w="sm" len="sm"/>
          </a:ln>
        </p:spPr>
      </p:sp>
      <p:sp>
        <p:nvSpPr>
          <p:cNvPr id="74789"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75779"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7578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59</a:t>
            </a:fld>
            <a:endParaRPr lang="en-US" altLang="en-US" sz="1400" dirty="0">
              <a:ea typeface="宋体" panose="02010600030101010101" pitchFamily="2" charset="-122"/>
            </a:endParaRPr>
          </a:p>
        </p:txBody>
      </p:sp>
      <p:sp>
        <p:nvSpPr>
          <p:cNvPr id="75781"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75782"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5783"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75784"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5785"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5786"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75787"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75788"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5789"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5790"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5791"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5792"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5793"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75794"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75795"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75796"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75797"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75798"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5799"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5800"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5801"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5802"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5803"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5804"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5805"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5806"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5807"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5808"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5809"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5810" name="AutoShape 33"/>
          <p:cNvSpPr/>
          <p:nvPr/>
        </p:nvSpPr>
        <p:spPr>
          <a:xfrm>
            <a:off x="5610225" y="1585913"/>
            <a:ext cx="3533775" cy="384175"/>
          </a:xfrm>
          <a:prstGeom prst="wedgeRoundRectCallout">
            <a:avLst>
              <a:gd name="adj1" fmla="val -121292"/>
              <a:gd name="adj2" fmla="val 330167"/>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0) is less than 6</a:t>
            </a:r>
          </a:p>
        </p:txBody>
      </p:sp>
      <p:sp>
        <p:nvSpPr>
          <p:cNvPr id="75811" name="Rectangle 34"/>
          <p:cNvSpPr/>
          <p:nvPr/>
        </p:nvSpPr>
        <p:spPr>
          <a:xfrm>
            <a:off x="1422400" y="3044825"/>
            <a:ext cx="188277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5812" name="Line 35"/>
          <p:cNvSpPr/>
          <p:nvPr/>
        </p:nvSpPr>
        <p:spPr>
          <a:xfrm>
            <a:off x="1692275" y="2506663"/>
            <a:ext cx="1843088" cy="3303587"/>
          </a:xfrm>
          <a:prstGeom prst="line">
            <a:avLst/>
          </a:prstGeom>
          <a:ln w="12700" cap="flat" cmpd="sng">
            <a:solidFill>
              <a:srgbClr val="FF0000"/>
            </a:solidFill>
            <a:prstDash val="solid"/>
            <a:headEnd type="none" w="sm" len="sm"/>
            <a:tailEnd type="stealth" w="sm" len="sm"/>
          </a:ln>
        </p:spPr>
      </p:sp>
      <p:sp>
        <p:nvSpPr>
          <p:cNvPr id="75813"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默认值</a:t>
            </a:r>
          </a:p>
        </p:txBody>
      </p:sp>
      <p:sp>
        <p:nvSpPr>
          <p:cNvPr id="39939" name="Rectangle 3"/>
          <p:cNvSpPr>
            <a:spLocks noGrp="1"/>
          </p:cNvSpPr>
          <p:nvPr>
            <p:ph idx="1"/>
          </p:nvPr>
        </p:nvSpPr>
        <p:spPr/>
        <p:txBody>
          <a:bodyPr vert="horz" wrap="square" lIns="92075" tIns="46038" rIns="92075" bIns="46038" anchor="t" anchorCtr="0"/>
          <a:lstStyle/>
          <a:p>
            <a:pPr marL="0" indent="0" eaLnBrk="1" hangingPunct="1">
              <a:buSzPct val="75000"/>
              <a:buFont typeface="Wingdings" panose="05000000000000000000" pitchFamily="2" charset="2"/>
            </a:pPr>
            <a:r>
              <a:rPr lang="zh-CN" altLang="en-US" kern="1200" dirty="0">
                <a:latin typeface="+mn-lt"/>
                <a:ea typeface="宋体" panose="02010600030101010101" pitchFamily="2" charset="-122"/>
                <a:cs typeface="+mn-cs"/>
              </a:rPr>
              <a:t> 当创建数组后，它的元素被赋予以下默认值：</a:t>
            </a:r>
            <a:r>
              <a:rPr lang="en-US" altLang="en-US" kern="1200" dirty="0">
                <a:latin typeface="+mn-lt"/>
                <a:ea typeface="宋体" panose="02010600030101010101" pitchFamily="2" charset="-122"/>
                <a:cs typeface="+mn-cs"/>
              </a:rPr>
              <a:t> </a:t>
            </a:r>
          </a:p>
          <a:p>
            <a:pPr marL="0" indent="0" eaLnBrk="1" hangingPunct="1">
              <a:buSzPct val="75000"/>
              <a:buFont typeface="Monotype Sorts" pitchFamily="2" charset="2"/>
              <a:buNone/>
            </a:pPr>
            <a:endParaRPr lang="en-US" altLang="en-US" sz="1200" kern="1200" dirty="0">
              <a:latin typeface="+mn-lt"/>
              <a:ea typeface="宋体" panose="02010600030101010101" pitchFamily="2" charset="-122"/>
              <a:cs typeface="+mn-cs"/>
            </a:endParaRPr>
          </a:p>
          <a:p>
            <a:pPr lvl="1" eaLnBrk="1" hangingPunct="1"/>
            <a:r>
              <a:rPr lang="en-US" altLang="zh-CN" kern="1200" dirty="0">
                <a:latin typeface="Courier New" panose="02070309020205020404" pitchFamily="49" charset="0"/>
                <a:ea typeface="宋体" panose="02010600030101010101" pitchFamily="2" charset="-122"/>
                <a:cs typeface="+mn-cs"/>
              </a:rPr>
              <a:t>数值型</a:t>
            </a:r>
            <a:r>
              <a:rPr lang="zh-CN" altLang="en-US" kern="1200" dirty="0">
                <a:latin typeface="Courier New" panose="02070309020205020404" pitchFamily="49" charset="0"/>
                <a:ea typeface="宋体" panose="02010600030101010101" pitchFamily="2" charset="-122"/>
                <a:cs typeface="+mn-cs"/>
              </a:rPr>
              <a:t>基本数据类型：</a:t>
            </a:r>
            <a:r>
              <a:rPr lang="en-US" altLang="en-US" b="1" kern="1200" dirty="0">
                <a:solidFill>
                  <a:srgbClr val="C00000"/>
                </a:solidFill>
                <a:latin typeface="Courier New" panose="02070309020205020404" pitchFamily="49" charset="0"/>
                <a:ea typeface="+mn-ea"/>
                <a:cs typeface="Courier New" panose="02070309020205020404" pitchFamily="49" charset="0"/>
              </a:rPr>
              <a:t>0</a:t>
            </a:r>
          </a:p>
          <a:p>
            <a:pPr lvl="1" eaLnBrk="1" hangingPunct="1"/>
            <a:r>
              <a:rPr lang="en-US" altLang="zh-CN" kern="1200" dirty="0">
                <a:latin typeface="Courier New" panose="02070309020205020404" pitchFamily="49" charset="0"/>
                <a:ea typeface="宋体" panose="02010600030101010101" pitchFamily="2" charset="-122"/>
                <a:cs typeface="+mn-cs"/>
              </a:rPr>
              <a:t>字符型</a:t>
            </a:r>
            <a:r>
              <a:rPr lang="zh-CN" altLang="en-US" kern="1200" dirty="0">
                <a:latin typeface="Courier New" panose="02070309020205020404" pitchFamily="49" charset="0"/>
                <a:ea typeface="宋体" panose="02010600030101010101" pitchFamily="2" charset="-122"/>
                <a:cs typeface="+mn-cs"/>
              </a:rPr>
              <a:t>数据类型：</a:t>
            </a:r>
            <a:r>
              <a:rPr lang="en-US" altLang="en-US" b="1" kern="1200" dirty="0">
                <a:solidFill>
                  <a:srgbClr val="C00000"/>
                </a:solidFill>
                <a:latin typeface="Courier New" panose="02070309020205020404" pitchFamily="49" charset="0"/>
                <a:ea typeface="+mn-ea"/>
                <a:cs typeface="Courier New" panose="02070309020205020404" pitchFamily="49" charset="0"/>
              </a:rPr>
              <a:t>‘\u0000’ (null)</a:t>
            </a:r>
          </a:p>
          <a:p>
            <a:pPr lvl="1" eaLnBrk="1" hangingPunct="1"/>
            <a:r>
              <a:rPr lang="en-US" altLang="zh-CN" kern="1200" dirty="0">
                <a:latin typeface="Courier New" panose="02070309020205020404" pitchFamily="49" charset="0"/>
                <a:ea typeface="宋体" panose="02010600030101010101" pitchFamily="2" charset="-122"/>
                <a:cs typeface="+mn-cs"/>
              </a:rPr>
              <a:t>布尔型</a:t>
            </a:r>
            <a:r>
              <a:rPr lang="zh-CN" altLang="en-US" kern="1200" dirty="0">
                <a:latin typeface="Courier New" panose="02070309020205020404" pitchFamily="49" charset="0"/>
                <a:ea typeface="宋体" panose="02010600030101010101" pitchFamily="2" charset="-122"/>
                <a:cs typeface="+mn-cs"/>
              </a:rPr>
              <a:t>数据类型：</a:t>
            </a:r>
            <a:r>
              <a:rPr lang="en-US" altLang="en-US" kern="1200" dirty="0">
                <a:latin typeface="Courier New" panose="02070309020205020404" pitchFamily="49" charset="0"/>
                <a:ea typeface="+mn-ea"/>
                <a:cs typeface="Courier New" panose="02070309020205020404" pitchFamily="49" charset="0"/>
              </a:rPr>
              <a:t> </a:t>
            </a:r>
            <a:r>
              <a:rPr lang="en-US" altLang="en-US" b="1" kern="1200" dirty="0">
                <a:solidFill>
                  <a:srgbClr val="C00000"/>
                </a:solidFill>
                <a:latin typeface="Courier New" panose="02070309020205020404" pitchFamily="49" charset="0"/>
                <a:ea typeface="+mn-ea"/>
                <a:cs typeface="Courier New" panose="02070309020205020404" pitchFamily="49" charset="0"/>
              </a:rPr>
              <a:t>false </a:t>
            </a:r>
            <a:endParaRPr lang="en-US" altLang="en-US" b="1" kern="1200" dirty="0">
              <a:solidFill>
                <a:srgbClr val="C00000"/>
              </a:solidFill>
              <a:latin typeface="Courier New" panose="02070309020205020404" pitchFamily="49" charset="0"/>
              <a:ea typeface="Courier New" panose="02070309020205020404" pitchFamily="49" charset="0"/>
              <a:cs typeface="+mn-cs"/>
            </a:endParaRPr>
          </a:p>
        </p:txBody>
      </p:sp>
      <p:sp>
        <p:nvSpPr>
          <p:cNvPr id="3994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a:t>
            </a:fld>
            <a:endParaRPr lang="en-US" altLang="en-US" sz="1400" dirty="0">
              <a:ea typeface="宋体" panose="02010600030101010101" pitchFamily="2" charset="-122"/>
            </a:endParaRPr>
          </a:p>
        </p:txBody>
      </p:sp>
      <p:sp>
        <p:nvSpPr>
          <p:cNvPr id="5" name="TextBox 4"/>
          <p:cNvSpPr txBox="1"/>
          <p:nvPr/>
        </p:nvSpPr>
        <p:spPr>
          <a:xfrm>
            <a:off x="1447800" y="3467100"/>
            <a:ext cx="6494463" cy="2554288"/>
          </a:xfrm>
          <a:prstGeom prst="rect">
            <a:avLst/>
          </a:prstGeom>
          <a:noFill/>
          <a:ln>
            <a:solidFill>
              <a:schemeClr val="bg1">
                <a:lumMod val="65000"/>
              </a:schemeClr>
            </a:solidFill>
          </a:ln>
        </p:spPr>
        <p:txBody>
          <a:bodyPr wrap="none">
            <a:spAutoFit/>
          </a:bodyPr>
          <a:lstStyle/>
          <a:p>
            <a:pPr marR="0" defTabSz="914400">
              <a:buClrTx/>
              <a:buSzTx/>
              <a:buFontTx/>
              <a:buNone/>
              <a:defRPr/>
            </a:pPr>
            <a:r>
              <a:rPr kumimoji="0" lang="en-US" altLang="zh-CN"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rPr>
              <a:t>/* </a:t>
            </a:r>
            <a:r>
              <a:rPr kumimoji="0" lang="zh-CN" altLang="en-US"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rPr>
              <a:t>创建默认数组的验证 </a:t>
            </a:r>
            <a:r>
              <a:rPr kumimoji="0" lang="en-US" altLang="zh-CN"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rPr>
              <a:t>*/</a:t>
            </a:r>
          </a:p>
          <a:p>
            <a:pPr marR="0" defTabSz="914400">
              <a:buClrTx/>
              <a:buSzTx/>
              <a:buFontTx/>
              <a:buNone/>
              <a:defRPr/>
            </a:pP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double[] </a:t>
            </a:r>
            <a:r>
              <a:rPr kumimoji="0" lang="en-US" altLang="en-US" sz="2000" b="1" kern="1200" cap="none" spc="0" normalizeH="0" baseline="0" noProof="0" dirty="0" err="1">
                <a:latin typeface="Courier New" panose="02070309020205020404" pitchFamily="49" charset="0"/>
                <a:ea typeface="+mn-ea"/>
                <a:cs typeface="+mn-cs"/>
              </a:rPr>
              <a:t>myList</a:t>
            </a: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rPr>
              <a:t>//</a:t>
            </a:r>
            <a:r>
              <a:rPr kumimoji="0" lang="zh-CN" altLang="en-US"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rPr>
              <a:t>声明数组变量</a:t>
            </a:r>
            <a:endParaRPr kumimoji="0" lang="en-US" altLang="zh-CN"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endParaRPr>
          </a:p>
          <a:p>
            <a:pPr marR="0" defTabSz="914400">
              <a:buClrTx/>
              <a:buSzTx/>
              <a:buFontTx/>
              <a:buNone/>
              <a:defRPr/>
            </a:pPr>
            <a:r>
              <a:rPr kumimoji="0" lang="en-US" altLang="en-US" sz="2000" b="1" kern="1200" cap="none" spc="0" normalizeH="0" baseline="0" noProof="0" dirty="0" err="1">
                <a:latin typeface="Courier New" panose="02070309020205020404" pitchFamily="49" charset="0"/>
                <a:ea typeface="+mn-ea"/>
                <a:cs typeface="+mn-cs"/>
              </a:rPr>
              <a:t>myList</a:t>
            </a:r>
            <a:r>
              <a:rPr kumimoji="0" lang="en-US" altLang="en-US" sz="2000" b="1" kern="1200" cap="none" spc="0" normalizeH="0" baseline="0" noProof="0" dirty="0">
                <a:latin typeface="Courier New" panose="02070309020205020404" pitchFamily="49" charset="0"/>
                <a:ea typeface="+mn-ea"/>
                <a:cs typeface="+mn-cs"/>
              </a:rPr>
              <a:t> </a:t>
            </a: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 new double[10]; </a:t>
            </a:r>
            <a:r>
              <a:rPr kumimoji="0" lang="en-US" altLang="zh-CN"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rPr>
              <a:t>//</a:t>
            </a:r>
            <a:r>
              <a:rPr kumimoji="0" lang="zh-CN" altLang="en-US"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rPr>
              <a:t>创建数组</a:t>
            </a:r>
            <a:endParaRPr kumimoji="0" lang="en-US" altLang="zh-CN"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endParaRPr>
          </a:p>
          <a:p>
            <a:pPr marR="0" defTabSz="914400">
              <a:buClrTx/>
              <a:buSzTx/>
              <a:buFontTx/>
              <a:buNone/>
              <a:defRPr/>
            </a:pPr>
            <a:r>
              <a:rPr kumimoji="0" lang="en-US" altLang="zh-CN"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rPr>
              <a:t>//</a:t>
            </a:r>
            <a:r>
              <a:rPr kumimoji="0" lang="zh-CN" altLang="en-US"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rPr>
              <a:t>此时并未人为的为任何一个数组元素赋值</a:t>
            </a:r>
            <a:endParaRPr kumimoji="0" lang="en-US" altLang="zh-CN" sz="2000" b="1" kern="1200" cap="none" spc="0" normalizeH="0" baseline="0" noProof="0" dirty="0">
              <a:solidFill>
                <a:srgbClr val="008000"/>
              </a:solidFill>
              <a:latin typeface="Courier New" panose="02070309020205020404" pitchFamily="49" charset="0"/>
              <a:ea typeface="宋体" panose="02010600030101010101" pitchFamily="2" charset="-122"/>
              <a:cs typeface="Courier New" panose="02070309020205020404" pitchFamily="49" charset="0"/>
            </a:endParaRPr>
          </a:p>
          <a:p>
            <a:pPr marR="0" defTabSz="914400">
              <a:buClrTx/>
              <a:buSzTx/>
              <a:buFontTx/>
              <a:buNone/>
              <a:defRPr/>
            </a:pPr>
            <a:endParaRPr kumimoji="0" lang="zh-CN" altLang="en-US"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endParaRPr>
          </a:p>
          <a:p>
            <a:pPr marR="0" defTabSz="914400">
              <a:buClrTx/>
              <a:buSzTx/>
              <a:buFontTx/>
              <a:buNone/>
              <a:defRPr/>
            </a:pP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for(</a:t>
            </a:r>
            <a:r>
              <a:rPr kumimoji="0" lang="en-US" altLang="zh-CN" sz="2000" b="1" kern="1200" cap="none" spc="0" normalizeH="0" baseline="0" noProof="0" dirty="0" err="1">
                <a:latin typeface="Courier New" panose="02070309020205020404" pitchFamily="49" charset="0"/>
                <a:ea typeface="宋体" panose="02010600030101010101" pitchFamily="2" charset="-122"/>
                <a:cs typeface="Courier New" panose="02070309020205020404" pitchFamily="49" charset="0"/>
              </a:rPr>
              <a:t>int</a:t>
            </a: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kern="1200" cap="none" spc="0" normalizeH="0" baseline="0" noProof="0" dirty="0" err="1">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=0; </a:t>
            </a:r>
            <a:r>
              <a:rPr kumimoji="0" lang="en-US" altLang="zh-CN" sz="2000" b="1" kern="1200" cap="none" spc="0" normalizeH="0" baseline="0" noProof="0" dirty="0" err="1">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&lt;10; </a:t>
            </a:r>
            <a:r>
              <a:rPr kumimoji="0" lang="en-US" altLang="zh-CN" sz="2000" b="1" kern="1200" cap="none" spc="0" normalizeH="0" baseline="0" noProof="0" dirty="0" err="1">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 {</a:t>
            </a:r>
          </a:p>
          <a:p>
            <a:pPr marR="0" defTabSz="914400">
              <a:buClrTx/>
              <a:buSzTx/>
              <a:buFontTx/>
              <a:buNone/>
              <a:defRPr/>
            </a:pP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kern="1200" cap="none" spc="0" normalizeH="0" baseline="0" noProof="0" dirty="0" err="1">
                <a:latin typeface="Courier New" panose="02070309020205020404" pitchFamily="49" charset="0"/>
                <a:ea typeface="宋体" panose="02010600030101010101" pitchFamily="2" charset="-122"/>
                <a:cs typeface="Courier New" panose="02070309020205020404" pitchFamily="49" charset="0"/>
              </a:rPr>
              <a:t>System.out.print</a:t>
            </a: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a:t>
            </a:r>
            <a:r>
              <a:rPr kumimoji="0" lang="en-US" altLang="en-US" sz="2000" b="1" kern="1200" cap="none" spc="0" normalizeH="0" baseline="0" noProof="0" dirty="0" err="1">
                <a:latin typeface="Courier New" panose="02070309020205020404" pitchFamily="49" charset="0"/>
                <a:ea typeface="+mn-ea"/>
                <a:cs typeface="+mn-cs"/>
              </a:rPr>
              <a:t>myList</a:t>
            </a: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a:t>
            </a:r>
            <a:r>
              <a:rPr kumimoji="0" lang="en-US" altLang="zh-CN" sz="2000" b="1" kern="1200" cap="none" spc="0" normalizeH="0" baseline="0" noProof="0" dirty="0" err="1">
                <a:latin typeface="Courier New" panose="02070309020205020404" pitchFamily="49" charset="0"/>
                <a:ea typeface="宋体" panose="02010600030101010101" pitchFamily="2" charset="-122"/>
                <a:cs typeface="Courier New" panose="02070309020205020404" pitchFamily="49" charset="0"/>
              </a:rPr>
              <a:t>i</a:t>
            </a: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 + "  ");</a:t>
            </a:r>
          </a:p>
          <a:p>
            <a:pPr marR="0" defTabSz="914400">
              <a:buClrTx/>
              <a:buSzTx/>
              <a:buFontTx/>
              <a:buNone/>
              <a:defRPr/>
            </a:pPr>
            <a:r>
              <a:rPr kumimoji="0" lang="en-US" altLang="zh-CN"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2000" b="1" kern="1200" cap="none" spc="0" normalizeH="0" baseline="0" noProof="0" dirty="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76803"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7680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60</a:t>
            </a:fld>
            <a:endParaRPr lang="en-US" altLang="en-US" sz="1400" dirty="0">
              <a:ea typeface="宋体" panose="02010600030101010101" pitchFamily="2" charset="-122"/>
            </a:endParaRPr>
          </a:p>
        </p:txBody>
      </p:sp>
      <p:sp>
        <p:nvSpPr>
          <p:cNvPr id="76805"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76806"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6807"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76808"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6809"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6810"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76811"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76812"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6813"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6814"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6815"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6816"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6817"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76818"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76819"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76820"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76821"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76822"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6823"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6824"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6825"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6826"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6827"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6828"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6829"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6830"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6831"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6832"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6833"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6834" name="AutoShape 33"/>
          <p:cNvSpPr/>
          <p:nvPr/>
        </p:nvSpPr>
        <p:spPr>
          <a:xfrm>
            <a:off x="6030913" y="1585913"/>
            <a:ext cx="2843212" cy="806450"/>
          </a:xfrm>
          <a:prstGeom prst="wedgeRoundRectCallout">
            <a:avLst>
              <a:gd name="adj1" fmla="val -103435"/>
              <a:gd name="adj2" fmla="val 177167"/>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0 and j = 5 </a:t>
            </a:r>
          </a:p>
          <a:p>
            <a:pPr algn="ctr"/>
            <a:r>
              <a:rPr lang="en-US" altLang="en-US" sz="1800" dirty="0">
                <a:latin typeface="Times New Roman" panose="02020603050405020304" pitchFamily="18" charset="0"/>
              </a:rPr>
              <a:t>Assign list[0] to result[5]</a:t>
            </a:r>
          </a:p>
        </p:txBody>
      </p:sp>
      <p:sp>
        <p:nvSpPr>
          <p:cNvPr id="76835" name="Rectangle 34"/>
          <p:cNvSpPr/>
          <p:nvPr/>
        </p:nvSpPr>
        <p:spPr>
          <a:xfrm>
            <a:off x="1038225" y="3275013"/>
            <a:ext cx="3802063"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6836" name="Line 35"/>
          <p:cNvSpPr/>
          <p:nvPr/>
        </p:nvSpPr>
        <p:spPr>
          <a:xfrm>
            <a:off x="3765550" y="5272088"/>
            <a:ext cx="2151063" cy="654050"/>
          </a:xfrm>
          <a:prstGeom prst="line">
            <a:avLst/>
          </a:prstGeom>
          <a:ln w="44450" cap="flat" cmpd="sng">
            <a:solidFill>
              <a:srgbClr val="FF0000"/>
            </a:solidFill>
            <a:prstDash val="solid"/>
            <a:headEnd type="none" w="sm" len="sm"/>
            <a:tailEnd type="stealth" w="sm" len="sm"/>
          </a:ln>
        </p:spPr>
      </p:sp>
      <p:sp>
        <p:nvSpPr>
          <p:cNvPr id="76837"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77827"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7782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61</a:t>
            </a:fld>
            <a:endParaRPr lang="en-US" altLang="en-US" sz="1400" dirty="0">
              <a:ea typeface="宋体" panose="02010600030101010101" pitchFamily="2" charset="-122"/>
            </a:endParaRPr>
          </a:p>
        </p:txBody>
      </p:sp>
      <p:sp>
        <p:nvSpPr>
          <p:cNvPr id="77829"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77830"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7831"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77832"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7833"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7834"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77835"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77836"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7837"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7838"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7839"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7840"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7841"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77842"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77843"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77844"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77845"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77846"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7847"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7848"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7849"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7850"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7851"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7852"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7853"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7854"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7855"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7856"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7857"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7858" name="AutoShape 33"/>
          <p:cNvSpPr/>
          <p:nvPr/>
        </p:nvSpPr>
        <p:spPr>
          <a:xfrm>
            <a:off x="6030913" y="1739900"/>
            <a:ext cx="2843212" cy="652463"/>
          </a:xfrm>
          <a:prstGeom prst="wedgeRoundRectCallout">
            <a:avLst>
              <a:gd name="adj1" fmla="val -104384"/>
              <a:gd name="adj2" fmla="val 153648"/>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i becomes 1 and j becomes 4 </a:t>
            </a:r>
          </a:p>
        </p:txBody>
      </p:sp>
      <p:sp>
        <p:nvSpPr>
          <p:cNvPr id="77859" name="Rectangle 34"/>
          <p:cNvSpPr/>
          <p:nvPr/>
        </p:nvSpPr>
        <p:spPr>
          <a:xfrm>
            <a:off x="3457575" y="3044825"/>
            <a:ext cx="107632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7860"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78851"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7885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62</a:t>
            </a:fld>
            <a:endParaRPr lang="en-US" altLang="en-US" sz="1400" dirty="0">
              <a:ea typeface="宋体" panose="02010600030101010101" pitchFamily="2" charset="-122"/>
            </a:endParaRPr>
          </a:p>
        </p:txBody>
      </p:sp>
      <p:sp>
        <p:nvSpPr>
          <p:cNvPr id="78853"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78854"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8855"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78856"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8857"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8858"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78859"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78860"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8861"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8862"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8863"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8864"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8865"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78866"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78867"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78868"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78869"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78870"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8871"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8872"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8873"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8874"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8875"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8876"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8877"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8878"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8879"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8880"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8881"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8882" name="AutoShape 33"/>
          <p:cNvSpPr/>
          <p:nvPr/>
        </p:nvSpPr>
        <p:spPr>
          <a:xfrm>
            <a:off x="6030913" y="1739900"/>
            <a:ext cx="2843212" cy="652463"/>
          </a:xfrm>
          <a:prstGeom prst="wedgeRoundRectCallout">
            <a:avLst>
              <a:gd name="adj1" fmla="val -145870"/>
              <a:gd name="adj2" fmla="val 149269"/>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(=1) is less than 6</a:t>
            </a:r>
          </a:p>
        </p:txBody>
      </p:sp>
      <p:sp>
        <p:nvSpPr>
          <p:cNvPr id="78883" name="Rectangle 34"/>
          <p:cNvSpPr/>
          <p:nvPr/>
        </p:nvSpPr>
        <p:spPr>
          <a:xfrm>
            <a:off x="1460500" y="3044825"/>
            <a:ext cx="188277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8884"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79875"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798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63</a:t>
            </a:fld>
            <a:endParaRPr lang="en-US" altLang="en-US" sz="1400" dirty="0">
              <a:ea typeface="宋体" panose="02010600030101010101" pitchFamily="2" charset="-122"/>
            </a:endParaRPr>
          </a:p>
        </p:txBody>
      </p:sp>
      <p:sp>
        <p:nvSpPr>
          <p:cNvPr id="79877"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79878"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9879"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79880"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9881"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79882"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79883"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79884"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9885"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79886"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79887"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79888"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79889"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79890"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79891"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79892"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79893"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79894"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9895"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79896"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9897"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79898"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79899"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79900"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79901"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9902"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9903"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79904"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79905"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79906" name="AutoShape 33"/>
          <p:cNvSpPr/>
          <p:nvPr/>
        </p:nvSpPr>
        <p:spPr>
          <a:xfrm>
            <a:off x="6030913" y="1585913"/>
            <a:ext cx="2843212" cy="806450"/>
          </a:xfrm>
          <a:prstGeom prst="wedgeRoundRectCallout">
            <a:avLst>
              <a:gd name="adj1" fmla="val -103435"/>
              <a:gd name="adj2" fmla="val 177167"/>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1 and j = 4 </a:t>
            </a:r>
          </a:p>
          <a:p>
            <a:pPr algn="ctr"/>
            <a:r>
              <a:rPr lang="en-US" altLang="en-US" sz="1800" dirty="0">
                <a:latin typeface="Times New Roman" panose="02020603050405020304" pitchFamily="18" charset="0"/>
              </a:rPr>
              <a:t>Assign list[1] to result[4]</a:t>
            </a:r>
          </a:p>
        </p:txBody>
      </p:sp>
      <p:sp>
        <p:nvSpPr>
          <p:cNvPr id="79907" name="Rectangle 34"/>
          <p:cNvSpPr/>
          <p:nvPr/>
        </p:nvSpPr>
        <p:spPr>
          <a:xfrm>
            <a:off x="1038225" y="3275013"/>
            <a:ext cx="3802063"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9908" name="Line 35"/>
          <p:cNvSpPr/>
          <p:nvPr/>
        </p:nvSpPr>
        <p:spPr>
          <a:xfrm>
            <a:off x="4111625" y="5310188"/>
            <a:ext cx="1266825" cy="576262"/>
          </a:xfrm>
          <a:prstGeom prst="line">
            <a:avLst/>
          </a:prstGeom>
          <a:ln w="44450" cap="flat" cmpd="sng">
            <a:solidFill>
              <a:srgbClr val="FF0000"/>
            </a:solidFill>
            <a:prstDash val="solid"/>
            <a:headEnd type="none" w="sm" len="sm"/>
            <a:tailEnd type="stealth" w="sm" len="sm"/>
          </a:ln>
        </p:spPr>
      </p:sp>
      <p:sp>
        <p:nvSpPr>
          <p:cNvPr id="79909"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0899"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8090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64</a:t>
            </a:fld>
            <a:endParaRPr lang="en-US" altLang="en-US" sz="1400" dirty="0">
              <a:ea typeface="宋体" panose="02010600030101010101" pitchFamily="2" charset="-122"/>
            </a:endParaRPr>
          </a:p>
        </p:txBody>
      </p:sp>
      <p:sp>
        <p:nvSpPr>
          <p:cNvPr id="80901"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80902"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0903"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80904"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0905"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80906"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80907"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80908"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0909"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80910"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80911"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80912"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80913"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0914"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0915"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0916"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0917"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80918"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0919"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80920"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0921"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80922"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80923"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80924"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80925"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0926"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0927"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0928"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0929"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0930" name="AutoShape 33"/>
          <p:cNvSpPr/>
          <p:nvPr/>
        </p:nvSpPr>
        <p:spPr>
          <a:xfrm>
            <a:off x="6030913" y="1585913"/>
            <a:ext cx="2843212" cy="806450"/>
          </a:xfrm>
          <a:prstGeom prst="wedgeRoundRectCallout">
            <a:avLst>
              <a:gd name="adj1" fmla="val -106727"/>
              <a:gd name="adj2" fmla="val 135042"/>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i becomes 2 and j becomes 3</a:t>
            </a:r>
          </a:p>
        </p:txBody>
      </p:sp>
      <p:sp>
        <p:nvSpPr>
          <p:cNvPr id="80931" name="Rectangle 34"/>
          <p:cNvSpPr/>
          <p:nvPr/>
        </p:nvSpPr>
        <p:spPr>
          <a:xfrm>
            <a:off x="3497263" y="3044825"/>
            <a:ext cx="1036637"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0932"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1923"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819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65</a:t>
            </a:fld>
            <a:endParaRPr lang="en-US" altLang="en-US" sz="1400" dirty="0">
              <a:ea typeface="宋体" panose="02010600030101010101" pitchFamily="2" charset="-122"/>
            </a:endParaRPr>
          </a:p>
        </p:txBody>
      </p:sp>
      <p:sp>
        <p:nvSpPr>
          <p:cNvPr id="81925"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81926"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1927"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81928"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1929"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81930"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81931"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81932"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1933"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81934"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81935"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81936"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81937"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1938"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1939"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1940"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1941"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81942"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1943"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81944"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1945"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81946"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81947"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81948"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81949"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1950"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1951"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1952"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1953"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1954" name="AutoShape 33"/>
          <p:cNvSpPr/>
          <p:nvPr/>
        </p:nvSpPr>
        <p:spPr>
          <a:xfrm>
            <a:off x="6030913" y="1585913"/>
            <a:ext cx="2843212" cy="806450"/>
          </a:xfrm>
          <a:prstGeom prst="wedgeRoundRectCallout">
            <a:avLst>
              <a:gd name="adj1" fmla="val -152792"/>
              <a:gd name="adj2" fmla="val 13385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(=2) is still less than 6</a:t>
            </a:r>
          </a:p>
        </p:txBody>
      </p:sp>
      <p:sp>
        <p:nvSpPr>
          <p:cNvPr id="81955" name="Rectangle 34"/>
          <p:cNvSpPr/>
          <p:nvPr/>
        </p:nvSpPr>
        <p:spPr>
          <a:xfrm>
            <a:off x="1422400" y="3044825"/>
            <a:ext cx="188277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1956"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2947"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8294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66</a:t>
            </a:fld>
            <a:endParaRPr lang="en-US" altLang="en-US" sz="1400" dirty="0">
              <a:ea typeface="宋体" panose="02010600030101010101" pitchFamily="2" charset="-122"/>
            </a:endParaRPr>
          </a:p>
        </p:txBody>
      </p:sp>
      <p:sp>
        <p:nvSpPr>
          <p:cNvPr id="82949"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82950"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2951"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82952"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2953"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82954"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82955"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82956"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2957"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82958"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82959"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82960"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82961"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2962"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2963"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2964"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2965"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82966"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2967"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82968"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2969"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82970"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82971"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82972"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82973"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2974"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2975"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2976"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2977"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2978" name="AutoShape 33"/>
          <p:cNvSpPr/>
          <p:nvPr/>
        </p:nvSpPr>
        <p:spPr>
          <a:xfrm>
            <a:off x="6030913" y="1585913"/>
            <a:ext cx="2843212" cy="806450"/>
          </a:xfrm>
          <a:prstGeom prst="wedgeRoundRectCallout">
            <a:avLst>
              <a:gd name="adj1" fmla="val -103435"/>
              <a:gd name="adj2" fmla="val 177167"/>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2 and j = 3 </a:t>
            </a:r>
          </a:p>
          <a:p>
            <a:pPr algn="ctr"/>
            <a:r>
              <a:rPr lang="en-US" altLang="en-US" sz="1800" dirty="0">
                <a:latin typeface="Times New Roman" panose="02020603050405020304" pitchFamily="18" charset="0"/>
              </a:rPr>
              <a:t>Assign list[i] to result[j]</a:t>
            </a:r>
          </a:p>
        </p:txBody>
      </p:sp>
      <p:sp>
        <p:nvSpPr>
          <p:cNvPr id="82979" name="Rectangle 34"/>
          <p:cNvSpPr/>
          <p:nvPr/>
        </p:nvSpPr>
        <p:spPr>
          <a:xfrm>
            <a:off x="1038225" y="3275013"/>
            <a:ext cx="3802063"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2980" name="Line 35"/>
          <p:cNvSpPr/>
          <p:nvPr/>
        </p:nvSpPr>
        <p:spPr>
          <a:xfrm>
            <a:off x="4495800" y="5272088"/>
            <a:ext cx="460375" cy="614362"/>
          </a:xfrm>
          <a:prstGeom prst="line">
            <a:avLst/>
          </a:prstGeom>
          <a:ln w="44450" cap="flat" cmpd="sng">
            <a:solidFill>
              <a:srgbClr val="FF0000"/>
            </a:solidFill>
            <a:prstDash val="solid"/>
            <a:headEnd type="none" w="sm" len="sm"/>
            <a:tailEnd type="stealth" w="sm" len="sm"/>
          </a:ln>
        </p:spPr>
      </p:sp>
      <p:sp>
        <p:nvSpPr>
          <p:cNvPr id="82981"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3971"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839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67</a:t>
            </a:fld>
            <a:endParaRPr lang="en-US" altLang="en-US" sz="1400" dirty="0">
              <a:ea typeface="宋体" panose="02010600030101010101" pitchFamily="2" charset="-122"/>
            </a:endParaRPr>
          </a:p>
        </p:txBody>
      </p:sp>
      <p:sp>
        <p:nvSpPr>
          <p:cNvPr id="83973"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83974"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3975"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83976"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3977"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83978"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83979"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83980"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3981"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83982"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83983"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83984"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83985"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3986"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3987"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3988"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3989"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83990"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3991"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83992"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3993"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83994"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83995"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83996"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83997"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3998"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3999"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4000"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4001"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4002" name="AutoShape 33"/>
          <p:cNvSpPr/>
          <p:nvPr/>
        </p:nvSpPr>
        <p:spPr>
          <a:xfrm>
            <a:off x="6030913" y="1585913"/>
            <a:ext cx="2843212" cy="806450"/>
          </a:xfrm>
          <a:prstGeom prst="wedgeRoundRectCallout">
            <a:avLst>
              <a:gd name="adj1" fmla="val -104440"/>
              <a:gd name="adj2" fmla="val 132875"/>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i becomes 3 and j becomes 2</a:t>
            </a:r>
          </a:p>
        </p:txBody>
      </p:sp>
      <p:sp>
        <p:nvSpPr>
          <p:cNvPr id="84003" name="Rectangle 34"/>
          <p:cNvSpPr/>
          <p:nvPr/>
        </p:nvSpPr>
        <p:spPr>
          <a:xfrm>
            <a:off x="3497263" y="3044825"/>
            <a:ext cx="1036637"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4004"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4995"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8499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68</a:t>
            </a:fld>
            <a:endParaRPr lang="en-US" altLang="en-US" sz="1400" dirty="0">
              <a:ea typeface="宋体" panose="02010600030101010101" pitchFamily="2" charset="-122"/>
            </a:endParaRPr>
          </a:p>
        </p:txBody>
      </p:sp>
      <p:sp>
        <p:nvSpPr>
          <p:cNvPr id="84997"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84998"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4999"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85000"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5001"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85002"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85003"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85004"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5005"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85006"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85007"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85008"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85009"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5010"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5011"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5012"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5013"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85014"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5015"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85016"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5017"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85018"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85019"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85020"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85021"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5022"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5023"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5024"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5025"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5026" name="AutoShape 33"/>
          <p:cNvSpPr/>
          <p:nvPr/>
        </p:nvSpPr>
        <p:spPr>
          <a:xfrm>
            <a:off x="6030913" y="1585913"/>
            <a:ext cx="2843212" cy="806450"/>
          </a:xfrm>
          <a:prstGeom prst="wedgeRoundRectCallout">
            <a:avLst>
              <a:gd name="adj1" fmla="val -150560"/>
              <a:gd name="adj2" fmla="val 131694"/>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(=3) is still less than 6</a:t>
            </a:r>
          </a:p>
        </p:txBody>
      </p:sp>
      <p:sp>
        <p:nvSpPr>
          <p:cNvPr id="85027" name="Rectangle 34"/>
          <p:cNvSpPr/>
          <p:nvPr/>
        </p:nvSpPr>
        <p:spPr>
          <a:xfrm>
            <a:off x="1422400" y="3044825"/>
            <a:ext cx="188277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5028"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6019"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8602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69</a:t>
            </a:fld>
            <a:endParaRPr lang="en-US" altLang="en-US" sz="1400" dirty="0">
              <a:ea typeface="宋体" panose="02010600030101010101" pitchFamily="2" charset="-122"/>
            </a:endParaRPr>
          </a:p>
        </p:txBody>
      </p:sp>
      <p:sp>
        <p:nvSpPr>
          <p:cNvPr id="86021"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86022"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6023"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86024"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6025"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86026"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86027"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86028"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6029"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86030"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86031"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86032"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86033"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6034"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6035"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6036"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6037"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86038"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6039"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86040"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6041"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86042"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86043"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86044"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86045"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6046"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6047"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6048"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6049"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6050" name="AutoShape 33"/>
          <p:cNvSpPr/>
          <p:nvPr/>
        </p:nvSpPr>
        <p:spPr>
          <a:xfrm>
            <a:off x="6030913" y="1585913"/>
            <a:ext cx="2843212" cy="806450"/>
          </a:xfrm>
          <a:prstGeom prst="wedgeRoundRectCallout">
            <a:avLst>
              <a:gd name="adj1" fmla="val -103435"/>
              <a:gd name="adj2" fmla="val 177167"/>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3 and j = 2 </a:t>
            </a:r>
          </a:p>
          <a:p>
            <a:pPr algn="ctr"/>
            <a:r>
              <a:rPr lang="en-US" altLang="en-US" sz="1800" dirty="0">
                <a:latin typeface="Times New Roman" panose="02020603050405020304" pitchFamily="18" charset="0"/>
              </a:rPr>
              <a:t>Assign list[i] to result[j]</a:t>
            </a:r>
          </a:p>
        </p:txBody>
      </p:sp>
      <p:sp>
        <p:nvSpPr>
          <p:cNvPr id="86051" name="Rectangle 34"/>
          <p:cNvSpPr/>
          <p:nvPr/>
        </p:nvSpPr>
        <p:spPr>
          <a:xfrm>
            <a:off x="1038225" y="3275013"/>
            <a:ext cx="3802063"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6052" name="Line 35"/>
          <p:cNvSpPr/>
          <p:nvPr/>
        </p:nvSpPr>
        <p:spPr>
          <a:xfrm flipH="1">
            <a:off x="4572000" y="5272088"/>
            <a:ext cx="346075" cy="614362"/>
          </a:xfrm>
          <a:prstGeom prst="line">
            <a:avLst/>
          </a:prstGeom>
          <a:ln w="44450" cap="flat" cmpd="sng">
            <a:solidFill>
              <a:srgbClr val="FF0000"/>
            </a:solidFill>
            <a:prstDash val="solid"/>
            <a:headEnd type="none" w="sm" len="sm"/>
            <a:tailEnd type="stealth" w="sm" len="sm"/>
          </a:ln>
        </p:spPr>
      </p:sp>
      <p:sp>
        <p:nvSpPr>
          <p:cNvPr id="86053"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2075" tIns="46038" rIns="92075" bIns="46038" anchor="ctr" anchorCtr="0"/>
          <a:lstStyle/>
          <a:p>
            <a:pPr eaLnBrk="1" hangingPunct="1">
              <a:buNone/>
            </a:pPr>
            <a:r>
              <a:rPr lang="zh-CN" altLang="en-US" sz="3200" kern="1200" dirty="0">
                <a:latin typeface="Courier New" panose="02070309020205020404" pitchFamily="49" charset="0"/>
                <a:ea typeface="宋体" panose="02010600030101010101" pitchFamily="2" charset="-122"/>
                <a:cs typeface="+mj-cs"/>
              </a:rPr>
              <a:t>用一条语句完成数组的声明及创建</a:t>
            </a:r>
          </a:p>
        </p:txBody>
      </p:sp>
      <p:sp>
        <p:nvSpPr>
          <p:cNvPr id="40963" name="Rectangle 3"/>
          <p:cNvSpPr>
            <a:spLocks noGrp="1"/>
          </p:cNvSpPr>
          <p:nvPr>
            <p:ph idx="1"/>
          </p:nvPr>
        </p:nvSpPr>
        <p:spPr>
          <a:xfrm>
            <a:off x="304800" y="1143000"/>
            <a:ext cx="8534400" cy="5219700"/>
          </a:xfrm>
        </p:spPr>
        <p:txBody>
          <a:bodyPr vert="horz" wrap="square" lIns="92075" tIns="46038" rIns="92075" bIns="46038" anchor="t" anchorCtr="0"/>
          <a:lstStyle/>
          <a:p>
            <a:pPr eaLnBrk="1" hangingPunct="1">
              <a:buSzPct val="75000"/>
            </a:pPr>
            <a:r>
              <a:rPr lang="en-US" altLang="zh-CN" sz="2200" b="1" kern="1200" dirty="0">
                <a:solidFill>
                  <a:srgbClr val="008000"/>
                </a:solidFill>
                <a:latin typeface="Courier New" panose="02070309020205020404" pitchFamily="49" charset="0"/>
                <a:ea typeface="宋体" panose="02010600030101010101" pitchFamily="2" charset="-122"/>
                <a:cs typeface="+mn-cs"/>
              </a:rPr>
              <a:t>//Java style</a:t>
            </a:r>
          </a:p>
          <a:p>
            <a:pPr eaLnBrk="1" hangingPunct="1">
              <a:buSzPct val="75000"/>
              <a:buFont typeface="Monotype Sorts" pitchFamily="2" charset="2"/>
              <a:buNone/>
            </a:pPr>
            <a:r>
              <a:rPr lang="en-US" altLang="zh-CN" sz="2200" b="1" kern="1200" dirty="0">
                <a:solidFill>
                  <a:srgbClr val="FF0000"/>
                </a:solidFill>
                <a:latin typeface="Courier New" panose="02070309020205020404" pitchFamily="49" charset="0"/>
                <a:ea typeface="宋体" panose="02010600030101010101" pitchFamily="2" charset="-122"/>
                <a:cs typeface="+mn-cs"/>
              </a:rPr>
              <a:t>datatype[] arrayRefVar = </a:t>
            </a:r>
            <a:r>
              <a:rPr lang="en-US" altLang="zh-CN" sz="2200" b="1" kern="1200" dirty="0">
                <a:solidFill>
                  <a:srgbClr val="C00000"/>
                </a:solidFill>
                <a:latin typeface="Courier New" panose="02070309020205020404" pitchFamily="49" charset="0"/>
                <a:ea typeface="宋体" panose="02010600030101010101" pitchFamily="2" charset="-122"/>
                <a:cs typeface="+mn-cs"/>
              </a:rPr>
              <a:t>new</a:t>
            </a:r>
            <a:r>
              <a:rPr lang="en-US" altLang="zh-CN" sz="2200" b="1" kern="1200" dirty="0">
                <a:solidFill>
                  <a:srgbClr val="FF0000"/>
                </a:solidFill>
                <a:latin typeface="Courier New" panose="02070309020205020404" pitchFamily="49" charset="0"/>
                <a:ea typeface="宋体" panose="02010600030101010101" pitchFamily="2" charset="-122"/>
                <a:cs typeface="+mn-cs"/>
              </a:rPr>
              <a:t> datatype[arraySize];</a:t>
            </a:r>
          </a:p>
          <a:p>
            <a:pPr eaLnBrk="1" hangingPunct="1">
              <a:spcBef>
                <a:spcPct val="75000"/>
              </a:spcBef>
              <a:buSzPct val="75000"/>
              <a:buFont typeface="Monotype Sorts" pitchFamily="2" charset="2"/>
              <a:buNone/>
            </a:pPr>
            <a:r>
              <a:rPr lang="en-US" altLang="zh-CN" sz="2600" kern="1200" dirty="0">
                <a:solidFill>
                  <a:srgbClr val="000000"/>
                </a:solidFill>
                <a:latin typeface="Courier New" panose="02070309020205020404" pitchFamily="49" charset="0"/>
                <a:ea typeface="宋体" panose="02010600030101010101" pitchFamily="2" charset="-122"/>
                <a:cs typeface="+mn-cs"/>
              </a:rPr>
              <a:t> 	</a:t>
            </a:r>
            <a:r>
              <a:rPr lang="zh-CN" altLang="en-US" sz="2000" kern="1200" dirty="0">
                <a:solidFill>
                  <a:srgbClr val="000000"/>
                </a:solidFill>
                <a:latin typeface="Courier New" panose="02070309020205020404" pitchFamily="49" charset="0"/>
                <a:ea typeface="宋体" panose="02010600030101010101" pitchFamily="2" charset="-122"/>
                <a:cs typeface="+mn-cs"/>
              </a:rPr>
              <a:t>例如：</a:t>
            </a:r>
            <a:endParaRPr lang="en-US" altLang="zh-CN" sz="2000" kern="1200" dirty="0">
              <a:solidFill>
                <a:srgbClr val="000000"/>
              </a:solidFill>
              <a:latin typeface="Courier New" panose="02070309020205020404" pitchFamily="49" charset="0"/>
              <a:ea typeface="宋体" panose="02010600030101010101" pitchFamily="2" charset="-122"/>
              <a:cs typeface="+mn-cs"/>
            </a:endParaRPr>
          </a:p>
          <a:p>
            <a:pPr eaLnBrk="1" hangingPunct="1">
              <a:spcBef>
                <a:spcPct val="75000"/>
              </a:spcBef>
              <a:buSzPct val="75000"/>
              <a:buFont typeface="Monotype Sorts" pitchFamily="2" charset="2"/>
              <a:buNone/>
            </a:pPr>
            <a:r>
              <a:rPr lang="en-US" altLang="zh-CN" sz="2000" kern="1200" dirty="0">
                <a:solidFill>
                  <a:srgbClr val="000000"/>
                </a:solidFill>
                <a:latin typeface="Courier New" panose="02070309020205020404" pitchFamily="49" charset="0"/>
                <a:ea typeface="宋体" panose="02010600030101010101" pitchFamily="2" charset="-122"/>
                <a:cs typeface="+mn-cs"/>
              </a:rPr>
              <a:t>		</a:t>
            </a:r>
            <a:r>
              <a:rPr lang="en-US" altLang="zh-CN" sz="2000" b="1" kern="1200" dirty="0">
                <a:solidFill>
                  <a:srgbClr val="000000"/>
                </a:solidFill>
                <a:latin typeface="Courier New" panose="02070309020205020404" pitchFamily="49" charset="0"/>
                <a:ea typeface="宋体" panose="02010600030101010101" pitchFamily="2" charset="-122"/>
                <a:cs typeface="+mn-cs"/>
              </a:rPr>
              <a:t>double[] myList = </a:t>
            </a:r>
            <a:r>
              <a:rPr lang="en-US" altLang="zh-CN" sz="2000" b="1" kern="1200" dirty="0">
                <a:solidFill>
                  <a:srgbClr val="C00000"/>
                </a:solidFill>
                <a:latin typeface="Courier New" panose="02070309020205020404" pitchFamily="49" charset="0"/>
                <a:ea typeface="宋体" panose="02010600030101010101" pitchFamily="2" charset="-122"/>
                <a:cs typeface="+mn-cs"/>
              </a:rPr>
              <a:t>new</a:t>
            </a:r>
            <a:r>
              <a:rPr lang="en-US" altLang="zh-CN" sz="2000" b="1" kern="1200" dirty="0">
                <a:solidFill>
                  <a:srgbClr val="000000"/>
                </a:solidFill>
                <a:latin typeface="Courier New" panose="02070309020205020404" pitchFamily="49" charset="0"/>
                <a:ea typeface="宋体" panose="02010600030101010101" pitchFamily="2" charset="-122"/>
                <a:cs typeface="+mn-cs"/>
              </a:rPr>
              <a:t> double[10];</a:t>
            </a:r>
          </a:p>
          <a:p>
            <a:pPr eaLnBrk="1" hangingPunct="1">
              <a:spcBef>
                <a:spcPct val="75000"/>
              </a:spcBef>
              <a:buSzPct val="75000"/>
              <a:buFont typeface="Monotype Sorts" pitchFamily="2" charset="2"/>
              <a:buNone/>
            </a:pPr>
            <a:endParaRPr lang="en-US" altLang="zh-CN" sz="2600" kern="1200" dirty="0">
              <a:solidFill>
                <a:srgbClr val="000000"/>
              </a:solidFill>
              <a:latin typeface="Courier New" panose="02070309020205020404" pitchFamily="49" charset="0"/>
              <a:ea typeface="宋体" panose="02010600030101010101" pitchFamily="2" charset="-122"/>
              <a:cs typeface="+mn-cs"/>
            </a:endParaRPr>
          </a:p>
          <a:p>
            <a:pPr eaLnBrk="1" hangingPunct="1">
              <a:buSzPct val="75000"/>
            </a:pPr>
            <a:r>
              <a:rPr lang="en-US" altLang="zh-CN" sz="2200" b="1" kern="1200" dirty="0">
                <a:solidFill>
                  <a:srgbClr val="008000"/>
                </a:solidFill>
                <a:latin typeface="Courier New" panose="02070309020205020404" pitchFamily="49" charset="0"/>
                <a:ea typeface="宋体" panose="02010600030101010101" pitchFamily="2" charset="-122"/>
                <a:cs typeface="+mn-cs"/>
              </a:rPr>
              <a:t>//C C++ style</a:t>
            </a:r>
            <a:endParaRPr lang="en-US" altLang="zh-CN" sz="2200" b="1" kern="1200" dirty="0">
              <a:solidFill>
                <a:srgbClr val="FF0000"/>
              </a:solidFill>
              <a:latin typeface="Courier New" panose="02070309020205020404" pitchFamily="49" charset="0"/>
              <a:ea typeface="宋体" panose="02010600030101010101" pitchFamily="2" charset="-122"/>
              <a:cs typeface="+mn-cs"/>
            </a:endParaRPr>
          </a:p>
          <a:p>
            <a:pPr eaLnBrk="1" hangingPunct="1">
              <a:buSzPct val="75000"/>
              <a:buFont typeface="Monotype Sorts" pitchFamily="2" charset="2"/>
              <a:buNone/>
            </a:pPr>
            <a:r>
              <a:rPr lang="en-US" altLang="zh-CN" sz="2200" b="1" kern="1200" dirty="0">
                <a:solidFill>
                  <a:srgbClr val="FF0000"/>
                </a:solidFill>
                <a:latin typeface="Courier New" panose="02070309020205020404" pitchFamily="49" charset="0"/>
                <a:ea typeface="宋体" panose="02010600030101010101" pitchFamily="2" charset="-122"/>
                <a:cs typeface="+mn-cs"/>
              </a:rPr>
              <a:t>datatype arrayRefVar[] = </a:t>
            </a:r>
            <a:r>
              <a:rPr lang="en-US" altLang="zh-CN" sz="2200" b="1" kern="1200" dirty="0">
                <a:solidFill>
                  <a:srgbClr val="C00000"/>
                </a:solidFill>
                <a:latin typeface="Courier New" panose="02070309020205020404" pitchFamily="49" charset="0"/>
                <a:ea typeface="宋体" panose="02010600030101010101" pitchFamily="2" charset="-122"/>
                <a:cs typeface="+mn-cs"/>
              </a:rPr>
              <a:t>new</a:t>
            </a:r>
            <a:r>
              <a:rPr lang="en-US" altLang="zh-CN" sz="2200" b="1" kern="1200" dirty="0">
                <a:solidFill>
                  <a:srgbClr val="FF0000"/>
                </a:solidFill>
                <a:latin typeface="Courier New" panose="02070309020205020404" pitchFamily="49" charset="0"/>
                <a:ea typeface="宋体" panose="02010600030101010101" pitchFamily="2" charset="-122"/>
                <a:cs typeface="+mn-cs"/>
              </a:rPr>
              <a:t> datatype[arraySize];</a:t>
            </a:r>
          </a:p>
          <a:p>
            <a:pPr eaLnBrk="1" hangingPunct="1">
              <a:spcBef>
                <a:spcPct val="75000"/>
              </a:spcBef>
              <a:buSzPct val="75000"/>
              <a:buFont typeface="Monotype Sorts" pitchFamily="2" charset="2"/>
              <a:buNone/>
            </a:pPr>
            <a:r>
              <a:rPr lang="en-US" altLang="zh-CN" sz="2400" kern="1200" dirty="0">
                <a:solidFill>
                  <a:srgbClr val="000000"/>
                </a:solidFill>
                <a:latin typeface="Courier New" panose="02070309020205020404" pitchFamily="49" charset="0"/>
                <a:ea typeface="宋体" panose="02010600030101010101" pitchFamily="2" charset="-122"/>
                <a:cs typeface="+mn-cs"/>
              </a:rPr>
              <a:t>	</a:t>
            </a:r>
            <a:r>
              <a:rPr lang="zh-CN" altLang="en-US" sz="2000" kern="1200" dirty="0">
                <a:solidFill>
                  <a:srgbClr val="000000"/>
                </a:solidFill>
                <a:latin typeface="Courier New" panose="02070309020205020404" pitchFamily="49" charset="0"/>
                <a:ea typeface="宋体" panose="02010600030101010101" pitchFamily="2" charset="-122"/>
                <a:cs typeface="+mn-cs"/>
              </a:rPr>
              <a:t>例如：</a:t>
            </a:r>
            <a:endParaRPr lang="en-US" altLang="zh-CN" sz="2000" kern="1200" dirty="0">
              <a:solidFill>
                <a:srgbClr val="000000"/>
              </a:solidFill>
              <a:latin typeface="Courier New" panose="02070309020205020404" pitchFamily="49" charset="0"/>
              <a:ea typeface="宋体" panose="02010600030101010101" pitchFamily="2" charset="-122"/>
              <a:cs typeface="+mn-cs"/>
            </a:endParaRPr>
          </a:p>
          <a:p>
            <a:pPr eaLnBrk="1" hangingPunct="1">
              <a:spcBef>
                <a:spcPct val="75000"/>
              </a:spcBef>
              <a:buSzPct val="75000"/>
              <a:buFont typeface="Monotype Sorts" pitchFamily="2" charset="2"/>
              <a:buNone/>
            </a:pPr>
            <a:r>
              <a:rPr lang="en-US" altLang="zh-CN" sz="2000" kern="1200" dirty="0">
                <a:solidFill>
                  <a:srgbClr val="000000"/>
                </a:solidFill>
                <a:latin typeface="Courier New" panose="02070309020205020404" pitchFamily="49" charset="0"/>
                <a:ea typeface="宋体" panose="02010600030101010101" pitchFamily="2" charset="-122"/>
                <a:cs typeface="+mn-cs"/>
              </a:rPr>
              <a:t>		</a:t>
            </a:r>
            <a:r>
              <a:rPr lang="en-US" altLang="zh-CN" sz="2000" b="1" kern="1200" dirty="0">
                <a:solidFill>
                  <a:srgbClr val="000000"/>
                </a:solidFill>
                <a:latin typeface="Courier New" panose="02070309020205020404" pitchFamily="49" charset="0"/>
                <a:ea typeface="宋体" panose="02010600030101010101" pitchFamily="2" charset="-122"/>
                <a:cs typeface="+mn-cs"/>
              </a:rPr>
              <a:t>double myList[] = </a:t>
            </a:r>
            <a:r>
              <a:rPr lang="en-US" altLang="zh-CN" sz="2000" b="1" kern="1200" dirty="0">
                <a:solidFill>
                  <a:srgbClr val="C00000"/>
                </a:solidFill>
                <a:latin typeface="Courier New" panose="02070309020205020404" pitchFamily="49" charset="0"/>
                <a:ea typeface="宋体" panose="02010600030101010101" pitchFamily="2" charset="-122"/>
                <a:cs typeface="+mn-cs"/>
              </a:rPr>
              <a:t>new</a:t>
            </a:r>
            <a:r>
              <a:rPr lang="en-US" altLang="zh-CN" sz="2000" b="1" kern="1200" dirty="0">
                <a:solidFill>
                  <a:srgbClr val="000000"/>
                </a:solidFill>
                <a:latin typeface="Courier New" panose="02070309020205020404" pitchFamily="49" charset="0"/>
                <a:ea typeface="宋体" panose="02010600030101010101" pitchFamily="2" charset="-122"/>
                <a:cs typeface="+mn-cs"/>
              </a:rPr>
              <a:t> double[10];</a:t>
            </a:r>
          </a:p>
        </p:txBody>
      </p:sp>
      <p:sp>
        <p:nvSpPr>
          <p:cNvPr id="409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a:t>
            </a:fld>
            <a:endParaRPr lang="en-US" altLang="en-US" sz="1400" dirty="0">
              <a:ea typeface="宋体" panose="02010600030101010101" pitchFamily="2" charset="-122"/>
            </a:endParaRPr>
          </a:p>
        </p:txBody>
      </p:sp>
      <p:sp>
        <p:nvSpPr>
          <p:cNvPr id="5" name="矩形 4"/>
          <p:cNvSpPr/>
          <p:nvPr/>
        </p:nvSpPr>
        <p:spPr>
          <a:xfrm>
            <a:off x="342900" y="1562100"/>
            <a:ext cx="3846513" cy="381000"/>
          </a:xfrm>
          <a:prstGeom prst="rect">
            <a:avLst/>
          </a:prstGeom>
          <a:solidFill>
            <a:srgbClr val="FFC000">
              <a:alpha val="34901"/>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6" name="矩形 5"/>
          <p:cNvSpPr/>
          <p:nvPr/>
        </p:nvSpPr>
        <p:spPr>
          <a:xfrm>
            <a:off x="2171700" y="1562100"/>
            <a:ext cx="6477000" cy="381000"/>
          </a:xfrm>
          <a:prstGeom prst="rect">
            <a:avLst/>
          </a:prstGeom>
          <a:solidFill>
            <a:srgbClr val="0070C0">
              <a:alpha val="34901"/>
            </a:srgbClr>
          </a:solidFill>
          <a:ln w="19050" cap="flat" cmpd="sng">
            <a:solidFill>
              <a:srgbClr val="C00000"/>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7043"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8704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70</a:t>
            </a:fld>
            <a:endParaRPr lang="en-US" altLang="en-US" sz="1400" dirty="0">
              <a:ea typeface="宋体" panose="02010600030101010101" pitchFamily="2" charset="-122"/>
            </a:endParaRPr>
          </a:p>
        </p:txBody>
      </p:sp>
      <p:sp>
        <p:nvSpPr>
          <p:cNvPr id="87045"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87046"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7047"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87048"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7049"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87050"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87051"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87052"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7053"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87054"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87055"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87056"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87057"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7058"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7059"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7060"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7061"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87062"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7063"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87064"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7065"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87066"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87067"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87068"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87069"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7070"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7071"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7072"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7073"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7074" name="AutoShape 33"/>
          <p:cNvSpPr/>
          <p:nvPr/>
        </p:nvSpPr>
        <p:spPr>
          <a:xfrm>
            <a:off x="6030913" y="1585913"/>
            <a:ext cx="2843212" cy="806450"/>
          </a:xfrm>
          <a:prstGeom prst="wedgeRoundRectCallout">
            <a:avLst>
              <a:gd name="adj1" fmla="val -106060"/>
              <a:gd name="adj2" fmla="val 13385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i becomes 4 and j becomes 1</a:t>
            </a:r>
          </a:p>
        </p:txBody>
      </p:sp>
      <p:sp>
        <p:nvSpPr>
          <p:cNvPr id="87075" name="Rectangle 34"/>
          <p:cNvSpPr/>
          <p:nvPr/>
        </p:nvSpPr>
        <p:spPr>
          <a:xfrm>
            <a:off x="3497263" y="3044825"/>
            <a:ext cx="1036637"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7076"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8067"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8806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71</a:t>
            </a:fld>
            <a:endParaRPr lang="en-US" altLang="en-US" sz="1400" dirty="0">
              <a:ea typeface="宋体" panose="02010600030101010101" pitchFamily="2" charset="-122"/>
            </a:endParaRPr>
          </a:p>
        </p:txBody>
      </p:sp>
      <p:sp>
        <p:nvSpPr>
          <p:cNvPr id="88069"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88070"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8071"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88072"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8073"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88074"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88075"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88076"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8077"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88078"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88079"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88080"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88081"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8082"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8083"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8084"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8085"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88086"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8087"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88088"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8089"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88090"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88091"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88092"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88093"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8094"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8095"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8096"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8097"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8098" name="AutoShape 33"/>
          <p:cNvSpPr/>
          <p:nvPr/>
        </p:nvSpPr>
        <p:spPr>
          <a:xfrm>
            <a:off x="6030913" y="1585913"/>
            <a:ext cx="2843212" cy="806450"/>
          </a:xfrm>
          <a:prstGeom prst="wedgeRoundRectCallout">
            <a:avLst>
              <a:gd name="adj1" fmla="val -106060"/>
              <a:gd name="adj2" fmla="val 13385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(=4) is still less than 6</a:t>
            </a:r>
          </a:p>
        </p:txBody>
      </p:sp>
      <p:sp>
        <p:nvSpPr>
          <p:cNvPr id="88099" name="Rectangle 34"/>
          <p:cNvSpPr/>
          <p:nvPr/>
        </p:nvSpPr>
        <p:spPr>
          <a:xfrm>
            <a:off x="1422400" y="3044825"/>
            <a:ext cx="188277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8100"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9091"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8909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72</a:t>
            </a:fld>
            <a:endParaRPr lang="en-US" altLang="en-US" sz="1400" dirty="0">
              <a:ea typeface="宋体" panose="02010600030101010101" pitchFamily="2" charset="-122"/>
            </a:endParaRPr>
          </a:p>
        </p:txBody>
      </p:sp>
      <p:sp>
        <p:nvSpPr>
          <p:cNvPr id="89093"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89094"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9095"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89096"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9097"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89098"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89099"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89100"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9101"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89102"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89103"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89104"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89105"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9106"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9107"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9108"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9109"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89110"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9111"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89112"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89113"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89114"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89115"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89116"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89117"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89118"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89119"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89120"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89121"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89122" name="AutoShape 33"/>
          <p:cNvSpPr/>
          <p:nvPr/>
        </p:nvSpPr>
        <p:spPr>
          <a:xfrm>
            <a:off x="6030913" y="1585913"/>
            <a:ext cx="2843212" cy="806450"/>
          </a:xfrm>
          <a:prstGeom prst="wedgeRoundRectCallout">
            <a:avLst>
              <a:gd name="adj1" fmla="val -103435"/>
              <a:gd name="adj2" fmla="val 177167"/>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4 and j = 1 </a:t>
            </a:r>
          </a:p>
          <a:p>
            <a:pPr algn="ctr"/>
            <a:r>
              <a:rPr lang="en-US" altLang="en-US" sz="1800" dirty="0">
                <a:latin typeface="Times New Roman" panose="02020603050405020304" pitchFamily="18" charset="0"/>
              </a:rPr>
              <a:t>Assign list[i] to result[j]</a:t>
            </a:r>
          </a:p>
        </p:txBody>
      </p:sp>
      <p:sp>
        <p:nvSpPr>
          <p:cNvPr id="89123" name="Rectangle 34"/>
          <p:cNvSpPr/>
          <p:nvPr/>
        </p:nvSpPr>
        <p:spPr>
          <a:xfrm>
            <a:off x="1038225" y="3275013"/>
            <a:ext cx="3802063"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89124" name="Line 35"/>
          <p:cNvSpPr/>
          <p:nvPr/>
        </p:nvSpPr>
        <p:spPr>
          <a:xfrm flipH="1">
            <a:off x="4149725" y="5272088"/>
            <a:ext cx="1190625" cy="614362"/>
          </a:xfrm>
          <a:prstGeom prst="line">
            <a:avLst/>
          </a:prstGeom>
          <a:ln w="44450" cap="flat" cmpd="sng">
            <a:solidFill>
              <a:srgbClr val="FF0000"/>
            </a:solidFill>
            <a:prstDash val="solid"/>
            <a:headEnd type="none" w="sm" len="sm"/>
            <a:tailEnd type="stealth" w="sm" len="sm"/>
          </a:ln>
        </p:spPr>
      </p:sp>
      <p:sp>
        <p:nvSpPr>
          <p:cNvPr id="89125"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90115"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9011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73</a:t>
            </a:fld>
            <a:endParaRPr lang="en-US" altLang="en-US" sz="1400" dirty="0">
              <a:ea typeface="宋体" panose="02010600030101010101" pitchFamily="2" charset="-122"/>
            </a:endParaRPr>
          </a:p>
        </p:txBody>
      </p:sp>
      <p:sp>
        <p:nvSpPr>
          <p:cNvPr id="90117"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90118"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0119"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90120"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0121"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90122"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90123"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90124"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0125"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90126"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90127"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90128"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90129"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0130"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0131"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0132"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0133"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0134"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0135"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90136"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90137"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90138"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90139"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90140"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90141"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0142"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0143"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0144"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0145"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0146" name="AutoShape 33"/>
          <p:cNvSpPr/>
          <p:nvPr/>
        </p:nvSpPr>
        <p:spPr>
          <a:xfrm>
            <a:off x="6030913" y="1585913"/>
            <a:ext cx="2843212" cy="806450"/>
          </a:xfrm>
          <a:prstGeom prst="wedgeRoundRectCallout">
            <a:avLst>
              <a:gd name="adj1" fmla="val -106060"/>
              <a:gd name="adj2" fmla="val 137403"/>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i becomes 5 and j becomes 0</a:t>
            </a:r>
          </a:p>
        </p:txBody>
      </p:sp>
      <p:sp>
        <p:nvSpPr>
          <p:cNvPr id="90147" name="Rectangle 34"/>
          <p:cNvSpPr/>
          <p:nvPr/>
        </p:nvSpPr>
        <p:spPr>
          <a:xfrm>
            <a:off x="3497263" y="3044825"/>
            <a:ext cx="1036637"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0148"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91139"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9114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74</a:t>
            </a:fld>
            <a:endParaRPr lang="en-US" altLang="en-US" sz="1400" dirty="0">
              <a:ea typeface="宋体" panose="02010600030101010101" pitchFamily="2" charset="-122"/>
            </a:endParaRPr>
          </a:p>
        </p:txBody>
      </p:sp>
      <p:sp>
        <p:nvSpPr>
          <p:cNvPr id="91141"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91142"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1143"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91144"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1145"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91146"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91147"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91148"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1149"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91150"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91151"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91152"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91153"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1154"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1155"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1156"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1157"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1158"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1159"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91160"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0</a:t>
            </a:r>
          </a:p>
        </p:txBody>
      </p:sp>
      <p:sp>
        <p:nvSpPr>
          <p:cNvPr id="91161"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91162"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91163"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91164"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91165"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1166"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1167"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1168"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1169"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1170" name="AutoShape 33"/>
          <p:cNvSpPr/>
          <p:nvPr/>
        </p:nvSpPr>
        <p:spPr>
          <a:xfrm>
            <a:off x="6030913" y="1585913"/>
            <a:ext cx="2843212" cy="806450"/>
          </a:xfrm>
          <a:prstGeom prst="wedgeRoundRectCallout">
            <a:avLst>
              <a:gd name="adj1" fmla="val -148829"/>
              <a:gd name="adj2" fmla="val 13385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(=5) is still less than 6</a:t>
            </a:r>
          </a:p>
        </p:txBody>
      </p:sp>
      <p:sp>
        <p:nvSpPr>
          <p:cNvPr id="91171" name="Rectangle 34"/>
          <p:cNvSpPr/>
          <p:nvPr/>
        </p:nvSpPr>
        <p:spPr>
          <a:xfrm>
            <a:off x="1422400" y="3044825"/>
            <a:ext cx="188277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1172"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92163"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921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75</a:t>
            </a:fld>
            <a:endParaRPr lang="en-US" altLang="en-US" sz="1400" dirty="0">
              <a:ea typeface="宋体" panose="02010600030101010101" pitchFamily="2" charset="-122"/>
            </a:endParaRPr>
          </a:p>
        </p:txBody>
      </p:sp>
      <p:sp>
        <p:nvSpPr>
          <p:cNvPr id="92165"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92166"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2167"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92168"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2169"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92170"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92171"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92172"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2173"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92174"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92175"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92176"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92177"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2178"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2179"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2180"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2181"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2182"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2183"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92184"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2185"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92186"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92187"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92188"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92189"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2190"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2191"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2192"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2193"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2194" name="AutoShape 33"/>
          <p:cNvSpPr/>
          <p:nvPr/>
        </p:nvSpPr>
        <p:spPr>
          <a:xfrm>
            <a:off x="6030913" y="1585913"/>
            <a:ext cx="2843212" cy="806450"/>
          </a:xfrm>
          <a:prstGeom prst="wedgeRoundRectCallout">
            <a:avLst>
              <a:gd name="adj1" fmla="val -103435"/>
              <a:gd name="adj2" fmla="val 177167"/>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 5 and j = 0 </a:t>
            </a:r>
          </a:p>
          <a:p>
            <a:pPr algn="ctr"/>
            <a:r>
              <a:rPr lang="en-US" altLang="en-US" sz="1800" dirty="0">
                <a:latin typeface="Times New Roman" panose="02020603050405020304" pitchFamily="18" charset="0"/>
              </a:rPr>
              <a:t>Assign list[i] to result[j]</a:t>
            </a:r>
          </a:p>
        </p:txBody>
      </p:sp>
      <p:sp>
        <p:nvSpPr>
          <p:cNvPr id="92195" name="Rectangle 34"/>
          <p:cNvSpPr/>
          <p:nvPr/>
        </p:nvSpPr>
        <p:spPr>
          <a:xfrm>
            <a:off x="1038225" y="3275013"/>
            <a:ext cx="3802063"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2196" name="Line 35"/>
          <p:cNvSpPr/>
          <p:nvPr/>
        </p:nvSpPr>
        <p:spPr>
          <a:xfrm flipH="1">
            <a:off x="3765550" y="5272088"/>
            <a:ext cx="1997075" cy="614362"/>
          </a:xfrm>
          <a:prstGeom prst="line">
            <a:avLst/>
          </a:prstGeom>
          <a:ln w="44450" cap="flat" cmpd="sng">
            <a:solidFill>
              <a:srgbClr val="FF0000"/>
            </a:solidFill>
            <a:prstDash val="solid"/>
            <a:headEnd type="none" w="sm" len="sm"/>
            <a:tailEnd type="stealth" w="sm" len="sm"/>
          </a:ln>
        </p:spPr>
      </p:sp>
      <p:sp>
        <p:nvSpPr>
          <p:cNvPr id="92197"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93187"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9318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76</a:t>
            </a:fld>
            <a:endParaRPr lang="en-US" altLang="en-US" sz="1400" dirty="0">
              <a:ea typeface="宋体" panose="02010600030101010101" pitchFamily="2" charset="-122"/>
            </a:endParaRPr>
          </a:p>
        </p:txBody>
      </p:sp>
      <p:sp>
        <p:nvSpPr>
          <p:cNvPr id="93189"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93190"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3191"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93192"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3193"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93194"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93195"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93196"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3197"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93198"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93199"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93200"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93201"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3202"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3203"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3204"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3205"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3206"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3207"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93208"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3209"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93210"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93211"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93212"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93213"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3214"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3215"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3216"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3217"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3218" name="AutoShape 33"/>
          <p:cNvSpPr/>
          <p:nvPr/>
        </p:nvSpPr>
        <p:spPr>
          <a:xfrm>
            <a:off x="6030913" y="1585913"/>
            <a:ext cx="2843212" cy="806450"/>
          </a:xfrm>
          <a:prstGeom prst="wedgeRoundRectCallout">
            <a:avLst>
              <a:gd name="adj1" fmla="val -104102"/>
              <a:gd name="adj2" fmla="val 137403"/>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After this, i becomes 6 and j becomes -1</a:t>
            </a:r>
          </a:p>
        </p:txBody>
      </p:sp>
      <p:sp>
        <p:nvSpPr>
          <p:cNvPr id="93219" name="Rectangle 34"/>
          <p:cNvSpPr/>
          <p:nvPr/>
        </p:nvSpPr>
        <p:spPr>
          <a:xfrm>
            <a:off x="3497263" y="3044825"/>
            <a:ext cx="1036637"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3220"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94211"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9421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77</a:t>
            </a:fld>
            <a:endParaRPr lang="en-US" altLang="en-US" sz="1400" dirty="0">
              <a:ea typeface="宋体" panose="02010600030101010101" pitchFamily="2" charset="-122"/>
            </a:endParaRPr>
          </a:p>
        </p:txBody>
      </p:sp>
      <p:sp>
        <p:nvSpPr>
          <p:cNvPr id="94213"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94214"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4215"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94216"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4217"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94218" name="Text Box 9"/>
          <p:cNvSpPr txBox="1"/>
          <p:nvPr/>
        </p:nvSpPr>
        <p:spPr>
          <a:xfrm>
            <a:off x="2468563" y="4964113"/>
            <a:ext cx="7620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94219" name="Text Box 10"/>
          <p:cNvSpPr txBox="1"/>
          <p:nvPr/>
        </p:nvSpPr>
        <p:spPr>
          <a:xfrm>
            <a:off x="2239963" y="5802313"/>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result</a:t>
            </a:r>
          </a:p>
        </p:txBody>
      </p:sp>
      <p:sp>
        <p:nvSpPr>
          <p:cNvPr id="94220"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4221"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94222"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94223"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94224"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94225"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4226"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4227"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4228"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4229"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4230"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4231"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94232"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4233"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94234"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94235"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94236"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94237"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4238"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4239"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4240"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4241"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4242" name="AutoShape 33"/>
          <p:cNvSpPr/>
          <p:nvPr/>
        </p:nvSpPr>
        <p:spPr>
          <a:xfrm>
            <a:off x="6030913" y="1585913"/>
            <a:ext cx="2843212" cy="806450"/>
          </a:xfrm>
          <a:prstGeom prst="wedgeRoundRectCallout">
            <a:avLst>
              <a:gd name="adj1" fmla="val -147880"/>
              <a:gd name="adj2" fmla="val 136222"/>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i (=6) &lt; 6 is false. So exit the loop.</a:t>
            </a:r>
          </a:p>
        </p:txBody>
      </p:sp>
      <p:sp>
        <p:nvSpPr>
          <p:cNvPr id="94243" name="Rectangle 34"/>
          <p:cNvSpPr/>
          <p:nvPr/>
        </p:nvSpPr>
        <p:spPr>
          <a:xfrm>
            <a:off x="1384300" y="3044825"/>
            <a:ext cx="1920875"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4244" name="Rectangle 3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 </a:t>
            </a:r>
            <a:r>
              <a:rPr lang="en-US" altLang="zh-CN" kern="1200" dirty="0">
                <a:latin typeface="Courier New" panose="02070309020205020404" pitchFamily="49" charset="0"/>
                <a:ea typeface="宋体" panose="02010600030101010101" pitchFamily="2" charset="-122"/>
                <a:cs typeface="+mj-cs"/>
              </a:rPr>
              <a:t>reverse </a:t>
            </a:r>
            <a:r>
              <a:rPr lang="zh-CN" altLang="en-US"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95235" name="Rectangle 5"/>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list1 = {1, 2, 3, 4, 5, 6};</a:t>
            </a:r>
            <a:endParaRPr lang="en-US" altLang="zh-CN" sz="1800" b="1" kern="1200" dirty="0">
              <a:solidFill>
                <a:srgbClr val="000000"/>
              </a:solidFill>
              <a:latin typeface="Courier"/>
              <a:ea typeface="宋体" panose="02010600030101010101" pitchFamily="2" charset="-122"/>
              <a:cs typeface="+mn-cs"/>
            </a:endParaRPr>
          </a:p>
          <a:p>
            <a:pPr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int[] list2 = reverse(list1);</a:t>
            </a:r>
            <a:endParaRPr lang="en-US" altLang="zh-CN" sz="1800" b="1" kern="1200" dirty="0">
              <a:solidFill>
                <a:srgbClr val="000000"/>
              </a:solidFill>
              <a:latin typeface="+mn-lt"/>
              <a:ea typeface="宋体" panose="02010600030101010101" pitchFamily="2" charset="-122"/>
              <a:cs typeface="+mn-cs"/>
            </a:endParaRPr>
          </a:p>
        </p:txBody>
      </p:sp>
      <p:sp>
        <p:nvSpPr>
          <p:cNvPr id="9523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78</a:t>
            </a:fld>
            <a:endParaRPr lang="en-US" altLang="en-US" sz="1400" dirty="0">
              <a:ea typeface="宋体" panose="02010600030101010101" pitchFamily="2" charset="-122"/>
            </a:endParaRPr>
          </a:p>
        </p:txBody>
      </p:sp>
      <p:sp>
        <p:nvSpPr>
          <p:cNvPr id="95237" name="Rectangle 3"/>
          <p:cNvSpPr/>
          <p:nvPr/>
        </p:nvSpPr>
        <p:spPr>
          <a:xfrm>
            <a:off x="501650" y="2008188"/>
            <a:ext cx="5265738" cy="2554287"/>
          </a:xfrm>
          <a:prstGeom prst="rect">
            <a:avLst/>
          </a:prstGeom>
          <a:noFill/>
          <a:ln w="9525">
            <a:noFill/>
          </a:ln>
        </p:spPr>
        <p:txBody>
          <a:bodyPr lIns="92075" tIns="46038" rIns="92075" bIns="46038"/>
          <a:lstStyle/>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public static int[] reverse(int[] list)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int[] result = new int[list.length];</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for (int i = 0, j = result.length - 1;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i &lt; list.length; i++, j--)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result[j] = list[i];</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  return result;</a:t>
            </a:r>
            <a:endParaRPr lang="en-US" altLang="zh-CN" sz="1600" b="1" dirty="0">
              <a:solidFill>
                <a:srgbClr val="000000"/>
              </a:solidFill>
              <a:latin typeface="Courier"/>
              <a:ea typeface="宋体" panose="02010600030101010101" pitchFamily="2" charset="-122"/>
            </a:endParaRPr>
          </a:p>
          <a:p>
            <a:pPr>
              <a:buClr>
                <a:schemeClr val="tx2"/>
              </a:buClr>
              <a:buSzPct val="75000"/>
              <a:buFont typeface="Monotype Sorts" pitchFamily="2" charset="2"/>
              <a:buNone/>
            </a:pPr>
            <a:r>
              <a:rPr lang="en-US" altLang="zh-CN" sz="1600" b="1" dirty="0">
                <a:solidFill>
                  <a:srgbClr val="000000"/>
                </a:solidFill>
                <a:latin typeface="Courier New" panose="02070309020205020404" pitchFamily="49" charset="0"/>
                <a:ea typeface="宋体" panose="02010600030101010101" pitchFamily="2" charset="-122"/>
              </a:rPr>
              <a:t>}</a:t>
            </a:r>
          </a:p>
        </p:txBody>
      </p:sp>
      <p:sp>
        <p:nvSpPr>
          <p:cNvPr id="95238" name="Rectangle 4"/>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5239" name="Text Box 6"/>
          <p:cNvSpPr txBox="1"/>
          <p:nvPr/>
        </p:nvSpPr>
        <p:spPr>
          <a:xfrm>
            <a:off x="5105400" y="2971800"/>
            <a:ext cx="3657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95240" name="Rectangle 7"/>
          <p:cNvSpPr/>
          <p:nvPr/>
        </p:nvSpPr>
        <p:spPr>
          <a:xfrm>
            <a:off x="3535363" y="4887913"/>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5241" name="Line 8"/>
          <p:cNvSpPr/>
          <p:nvPr/>
        </p:nvSpPr>
        <p:spPr>
          <a:xfrm>
            <a:off x="3916363" y="4887913"/>
            <a:ext cx="0" cy="457200"/>
          </a:xfrm>
          <a:prstGeom prst="line">
            <a:avLst/>
          </a:prstGeom>
          <a:ln w="12700" cap="flat" cmpd="sng">
            <a:solidFill>
              <a:schemeClr val="tx1"/>
            </a:solidFill>
            <a:prstDash val="solid"/>
            <a:headEnd type="none" w="sm" len="sm"/>
            <a:tailEnd type="none" w="sm" len="sm"/>
          </a:ln>
        </p:spPr>
      </p:sp>
      <p:sp>
        <p:nvSpPr>
          <p:cNvPr id="95242" name="Text Box 9"/>
          <p:cNvSpPr txBox="1"/>
          <p:nvPr/>
        </p:nvSpPr>
        <p:spPr>
          <a:xfrm>
            <a:off x="2468563" y="4964113"/>
            <a:ext cx="762000" cy="396875"/>
          </a:xfrm>
          <a:prstGeom prst="rect">
            <a:avLst/>
          </a:prstGeom>
          <a:noFill/>
          <a:ln w="12700">
            <a:noFill/>
          </a:ln>
        </p:spPr>
        <p:txBody>
          <a:bodyPr>
            <a:spAutoFit/>
          </a:bodyPr>
          <a:lstStyle/>
          <a:p>
            <a:pPr>
              <a:spcBef>
                <a:spcPct val="50000"/>
              </a:spcBef>
            </a:pPr>
            <a:r>
              <a:rPr lang="en-US" altLang="en-US" sz="2000" dirty="0">
                <a:latin typeface="Times New Roman" panose="02020603050405020304" pitchFamily="18" charset="0"/>
              </a:rPr>
              <a:t>list</a:t>
            </a:r>
          </a:p>
        </p:txBody>
      </p:sp>
      <p:sp>
        <p:nvSpPr>
          <p:cNvPr id="95243" name="Text Box 10"/>
          <p:cNvSpPr txBox="1"/>
          <p:nvPr/>
        </p:nvSpPr>
        <p:spPr>
          <a:xfrm>
            <a:off x="1652588" y="5848350"/>
            <a:ext cx="768350" cy="396875"/>
          </a:xfrm>
          <a:prstGeom prst="rect">
            <a:avLst/>
          </a:prstGeom>
          <a:noFill/>
          <a:ln w="12700">
            <a:noFill/>
          </a:ln>
        </p:spPr>
        <p:txBody>
          <a:bodyPr>
            <a:spAutoFit/>
          </a:bodyPr>
          <a:lstStyle/>
          <a:p>
            <a:pPr>
              <a:spcBef>
                <a:spcPct val="50000"/>
              </a:spcBef>
            </a:pPr>
            <a:r>
              <a:rPr lang="en-US" altLang="en-US" sz="2000" dirty="0">
                <a:latin typeface="Times New Roman" panose="02020603050405020304" pitchFamily="18" charset="0"/>
              </a:rPr>
              <a:t>result</a:t>
            </a:r>
          </a:p>
        </p:txBody>
      </p:sp>
      <p:sp>
        <p:nvSpPr>
          <p:cNvPr id="95244" name="Rectangle 11"/>
          <p:cNvSpPr/>
          <p:nvPr/>
        </p:nvSpPr>
        <p:spPr>
          <a:xfrm>
            <a:off x="3611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5245" name="Line 12"/>
          <p:cNvSpPr/>
          <p:nvPr/>
        </p:nvSpPr>
        <p:spPr>
          <a:xfrm>
            <a:off x="4303713" y="4887913"/>
            <a:ext cx="0" cy="457200"/>
          </a:xfrm>
          <a:prstGeom prst="line">
            <a:avLst/>
          </a:prstGeom>
          <a:ln w="12700" cap="flat" cmpd="sng">
            <a:solidFill>
              <a:schemeClr val="tx1"/>
            </a:solidFill>
            <a:prstDash val="solid"/>
            <a:headEnd type="none" w="sm" len="sm"/>
            <a:tailEnd type="none" w="sm" len="sm"/>
          </a:ln>
        </p:spPr>
      </p:sp>
      <p:sp>
        <p:nvSpPr>
          <p:cNvPr id="95246" name="Line 13"/>
          <p:cNvSpPr/>
          <p:nvPr/>
        </p:nvSpPr>
        <p:spPr>
          <a:xfrm>
            <a:off x="4725988" y="4887913"/>
            <a:ext cx="0" cy="457200"/>
          </a:xfrm>
          <a:prstGeom prst="line">
            <a:avLst/>
          </a:prstGeom>
          <a:ln w="12700" cap="flat" cmpd="sng">
            <a:solidFill>
              <a:schemeClr val="tx1"/>
            </a:solidFill>
            <a:prstDash val="solid"/>
            <a:headEnd type="none" w="sm" len="sm"/>
            <a:tailEnd type="none" w="sm" len="sm"/>
          </a:ln>
        </p:spPr>
      </p:sp>
      <p:sp>
        <p:nvSpPr>
          <p:cNvPr id="95247" name="Line 14"/>
          <p:cNvSpPr/>
          <p:nvPr/>
        </p:nvSpPr>
        <p:spPr>
          <a:xfrm>
            <a:off x="5148263" y="4887913"/>
            <a:ext cx="0" cy="457200"/>
          </a:xfrm>
          <a:prstGeom prst="line">
            <a:avLst/>
          </a:prstGeom>
          <a:ln w="12700" cap="flat" cmpd="sng">
            <a:solidFill>
              <a:schemeClr val="tx1"/>
            </a:solidFill>
            <a:prstDash val="solid"/>
            <a:headEnd type="none" w="sm" len="sm"/>
            <a:tailEnd type="none" w="sm" len="sm"/>
          </a:ln>
        </p:spPr>
      </p:sp>
      <p:sp>
        <p:nvSpPr>
          <p:cNvPr id="95248" name="Line 15"/>
          <p:cNvSpPr/>
          <p:nvPr/>
        </p:nvSpPr>
        <p:spPr>
          <a:xfrm>
            <a:off x="5646738" y="4887913"/>
            <a:ext cx="0" cy="457200"/>
          </a:xfrm>
          <a:prstGeom prst="line">
            <a:avLst/>
          </a:prstGeom>
          <a:ln w="12700" cap="flat" cmpd="sng">
            <a:solidFill>
              <a:schemeClr val="tx1"/>
            </a:solidFill>
            <a:prstDash val="solid"/>
            <a:headEnd type="none" w="sm" len="sm"/>
            <a:tailEnd type="none" w="sm" len="sm"/>
          </a:ln>
        </p:spPr>
      </p:sp>
      <p:sp>
        <p:nvSpPr>
          <p:cNvPr id="95249" name="Rectangle 16"/>
          <p:cNvSpPr/>
          <p:nvPr/>
        </p:nvSpPr>
        <p:spPr>
          <a:xfrm>
            <a:off x="399573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5250" name="Rectangle 17"/>
          <p:cNvSpPr/>
          <p:nvPr/>
        </p:nvSpPr>
        <p:spPr>
          <a:xfrm>
            <a:off x="437991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5251" name="Rectangle 18"/>
          <p:cNvSpPr/>
          <p:nvPr/>
        </p:nvSpPr>
        <p:spPr>
          <a:xfrm>
            <a:off x="4802188"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5252" name="Rectangle 19"/>
          <p:cNvSpPr/>
          <p:nvPr/>
        </p:nvSpPr>
        <p:spPr>
          <a:xfrm>
            <a:off x="5262563" y="4965700"/>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5253" name="Rectangle 20"/>
          <p:cNvSpPr/>
          <p:nvPr/>
        </p:nvSpPr>
        <p:spPr>
          <a:xfrm>
            <a:off x="5724525" y="4965700"/>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5254" name="Rectangle 21"/>
          <p:cNvSpPr/>
          <p:nvPr/>
        </p:nvSpPr>
        <p:spPr>
          <a:xfrm>
            <a:off x="3535363" y="5810250"/>
            <a:ext cx="2535237" cy="457200"/>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5255" name="Line 22"/>
          <p:cNvSpPr/>
          <p:nvPr/>
        </p:nvSpPr>
        <p:spPr>
          <a:xfrm>
            <a:off x="3916363" y="5810250"/>
            <a:ext cx="0" cy="457200"/>
          </a:xfrm>
          <a:prstGeom prst="line">
            <a:avLst/>
          </a:prstGeom>
          <a:ln w="12700" cap="flat" cmpd="sng">
            <a:solidFill>
              <a:schemeClr val="tx1"/>
            </a:solidFill>
            <a:prstDash val="solid"/>
            <a:headEnd type="none" w="sm" len="sm"/>
            <a:tailEnd type="none" w="sm" len="sm"/>
          </a:ln>
        </p:spPr>
      </p:sp>
      <p:sp>
        <p:nvSpPr>
          <p:cNvPr id="95256" name="Rectangle 23"/>
          <p:cNvSpPr/>
          <p:nvPr/>
        </p:nvSpPr>
        <p:spPr>
          <a:xfrm>
            <a:off x="3611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6</a:t>
            </a:r>
          </a:p>
        </p:txBody>
      </p:sp>
      <p:sp>
        <p:nvSpPr>
          <p:cNvPr id="95257" name="Line 24"/>
          <p:cNvSpPr/>
          <p:nvPr/>
        </p:nvSpPr>
        <p:spPr>
          <a:xfrm>
            <a:off x="4303713" y="5810250"/>
            <a:ext cx="0" cy="457200"/>
          </a:xfrm>
          <a:prstGeom prst="line">
            <a:avLst/>
          </a:prstGeom>
          <a:ln w="12700" cap="flat" cmpd="sng">
            <a:solidFill>
              <a:schemeClr val="tx1"/>
            </a:solidFill>
            <a:prstDash val="solid"/>
            <a:headEnd type="none" w="sm" len="sm"/>
            <a:tailEnd type="none" w="sm" len="sm"/>
          </a:ln>
        </p:spPr>
      </p:sp>
      <p:sp>
        <p:nvSpPr>
          <p:cNvPr id="95258" name="Line 25"/>
          <p:cNvSpPr/>
          <p:nvPr/>
        </p:nvSpPr>
        <p:spPr>
          <a:xfrm>
            <a:off x="4725988" y="5810250"/>
            <a:ext cx="0" cy="457200"/>
          </a:xfrm>
          <a:prstGeom prst="line">
            <a:avLst/>
          </a:prstGeom>
          <a:ln w="12700" cap="flat" cmpd="sng">
            <a:solidFill>
              <a:schemeClr val="tx1"/>
            </a:solidFill>
            <a:prstDash val="solid"/>
            <a:headEnd type="none" w="sm" len="sm"/>
            <a:tailEnd type="none" w="sm" len="sm"/>
          </a:ln>
        </p:spPr>
      </p:sp>
      <p:sp>
        <p:nvSpPr>
          <p:cNvPr id="95259" name="Line 26"/>
          <p:cNvSpPr/>
          <p:nvPr/>
        </p:nvSpPr>
        <p:spPr>
          <a:xfrm>
            <a:off x="5148263" y="5810250"/>
            <a:ext cx="0" cy="457200"/>
          </a:xfrm>
          <a:prstGeom prst="line">
            <a:avLst/>
          </a:prstGeom>
          <a:ln w="12700" cap="flat" cmpd="sng">
            <a:solidFill>
              <a:schemeClr val="tx1"/>
            </a:solidFill>
            <a:prstDash val="solid"/>
            <a:headEnd type="none" w="sm" len="sm"/>
            <a:tailEnd type="none" w="sm" len="sm"/>
          </a:ln>
        </p:spPr>
      </p:sp>
      <p:sp>
        <p:nvSpPr>
          <p:cNvPr id="95260" name="Line 27"/>
          <p:cNvSpPr/>
          <p:nvPr/>
        </p:nvSpPr>
        <p:spPr>
          <a:xfrm>
            <a:off x="5646738" y="5810250"/>
            <a:ext cx="0" cy="457200"/>
          </a:xfrm>
          <a:prstGeom prst="line">
            <a:avLst/>
          </a:prstGeom>
          <a:ln w="12700" cap="flat" cmpd="sng">
            <a:solidFill>
              <a:schemeClr val="tx1"/>
            </a:solidFill>
            <a:prstDash val="solid"/>
            <a:headEnd type="none" w="sm" len="sm"/>
            <a:tailEnd type="none" w="sm" len="sm"/>
          </a:ln>
        </p:spPr>
      </p:sp>
      <p:sp>
        <p:nvSpPr>
          <p:cNvPr id="95261" name="Rectangle 28"/>
          <p:cNvSpPr/>
          <p:nvPr/>
        </p:nvSpPr>
        <p:spPr>
          <a:xfrm>
            <a:off x="399573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5</a:t>
            </a:r>
          </a:p>
        </p:txBody>
      </p:sp>
      <p:sp>
        <p:nvSpPr>
          <p:cNvPr id="95262" name="Rectangle 29"/>
          <p:cNvSpPr/>
          <p:nvPr/>
        </p:nvSpPr>
        <p:spPr>
          <a:xfrm>
            <a:off x="437991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4</a:t>
            </a:r>
          </a:p>
        </p:txBody>
      </p:sp>
      <p:sp>
        <p:nvSpPr>
          <p:cNvPr id="95263" name="Rectangle 30"/>
          <p:cNvSpPr/>
          <p:nvPr/>
        </p:nvSpPr>
        <p:spPr>
          <a:xfrm>
            <a:off x="4802188"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3</a:t>
            </a:r>
          </a:p>
        </p:txBody>
      </p:sp>
      <p:sp>
        <p:nvSpPr>
          <p:cNvPr id="95264" name="Rectangle 31"/>
          <p:cNvSpPr/>
          <p:nvPr/>
        </p:nvSpPr>
        <p:spPr>
          <a:xfrm>
            <a:off x="5262563" y="5888038"/>
            <a:ext cx="230187" cy="336550"/>
          </a:xfrm>
          <a:prstGeom prst="rect">
            <a:avLst/>
          </a:prstGeom>
          <a:noFill/>
          <a:ln w="12700">
            <a:noFill/>
          </a:ln>
        </p:spPr>
        <p:txBody>
          <a:bodyPr>
            <a:spAutoFit/>
          </a:bodyPr>
          <a:lstStyle/>
          <a:p>
            <a:r>
              <a:rPr lang="en-US" altLang="en-US" sz="1600" dirty="0">
                <a:latin typeface="Times New Roman" panose="02020603050405020304" pitchFamily="18" charset="0"/>
              </a:rPr>
              <a:t>2</a:t>
            </a:r>
          </a:p>
        </p:txBody>
      </p:sp>
      <p:sp>
        <p:nvSpPr>
          <p:cNvPr id="95265" name="Rectangle 32"/>
          <p:cNvSpPr/>
          <p:nvPr/>
        </p:nvSpPr>
        <p:spPr>
          <a:xfrm>
            <a:off x="5724525" y="5888038"/>
            <a:ext cx="230188" cy="336550"/>
          </a:xfrm>
          <a:prstGeom prst="rect">
            <a:avLst/>
          </a:prstGeom>
          <a:noFill/>
          <a:ln w="12700">
            <a:noFill/>
          </a:ln>
        </p:spPr>
        <p:txBody>
          <a:bodyPr>
            <a:spAutoFit/>
          </a:bodyPr>
          <a:lstStyle/>
          <a:p>
            <a:r>
              <a:rPr lang="en-US" altLang="en-US" sz="1600" dirty="0">
                <a:latin typeface="Times New Roman" panose="02020603050405020304" pitchFamily="18" charset="0"/>
              </a:rPr>
              <a:t>1</a:t>
            </a:r>
          </a:p>
        </p:txBody>
      </p:sp>
      <p:sp>
        <p:nvSpPr>
          <p:cNvPr id="95266" name="AutoShape 33"/>
          <p:cNvSpPr/>
          <p:nvPr/>
        </p:nvSpPr>
        <p:spPr>
          <a:xfrm>
            <a:off x="6030913" y="1585913"/>
            <a:ext cx="2843212" cy="806450"/>
          </a:xfrm>
          <a:prstGeom prst="wedgeRoundRectCallout">
            <a:avLst>
              <a:gd name="adj1" fmla="val -97852"/>
              <a:gd name="adj2" fmla="val 266144"/>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Return result</a:t>
            </a:r>
          </a:p>
        </p:txBody>
      </p:sp>
      <p:sp>
        <p:nvSpPr>
          <p:cNvPr id="95267" name="Rectangle 36"/>
          <p:cNvSpPr/>
          <p:nvPr/>
        </p:nvSpPr>
        <p:spPr>
          <a:xfrm>
            <a:off x="808038" y="4005263"/>
            <a:ext cx="4686300" cy="2317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5268" name="Text Box 37"/>
          <p:cNvSpPr txBox="1"/>
          <p:nvPr/>
        </p:nvSpPr>
        <p:spPr>
          <a:xfrm>
            <a:off x="693738" y="5310188"/>
            <a:ext cx="1066800"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list2</a:t>
            </a:r>
          </a:p>
        </p:txBody>
      </p:sp>
      <p:sp>
        <p:nvSpPr>
          <p:cNvPr id="95269" name="Rectangle 40"/>
          <p:cNvSpPr/>
          <p:nvPr/>
        </p:nvSpPr>
        <p:spPr>
          <a:xfrm>
            <a:off x="1346200" y="5426075"/>
            <a:ext cx="498475" cy="231775"/>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5270" name="Rectangle 41"/>
          <p:cNvSpPr/>
          <p:nvPr/>
        </p:nvSpPr>
        <p:spPr>
          <a:xfrm>
            <a:off x="2382838" y="5926138"/>
            <a:ext cx="498475" cy="231775"/>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5271" name="Line 42"/>
          <p:cNvSpPr/>
          <p:nvPr/>
        </p:nvSpPr>
        <p:spPr>
          <a:xfrm flipV="1">
            <a:off x="2690813" y="5848350"/>
            <a:ext cx="806450" cy="192088"/>
          </a:xfrm>
          <a:prstGeom prst="line">
            <a:avLst/>
          </a:prstGeom>
          <a:ln w="44450" cap="flat" cmpd="sng">
            <a:solidFill>
              <a:srgbClr val="FF0000"/>
            </a:solidFill>
            <a:prstDash val="solid"/>
            <a:headEnd type="none" w="sm" len="sm"/>
            <a:tailEnd type="stealth" w="sm" len="sm"/>
          </a:ln>
        </p:spPr>
      </p:sp>
      <p:sp>
        <p:nvSpPr>
          <p:cNvPr id="95272" name="Rectangle 43"/>
          <p:cNvSpPr/>
          <p:nvPr/>
        </p:nvSpPr>
        <p:spPr>
          <a:xfrm>
            <a:off x="2921000" y="5041900"/>
            <a:ext cx="498475" cy="231775"/>
          </a:xfrm>
          <a:prstGeom prst="rect">
            <a:avLst/>
          </a:prstGeom>
          <a:no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95273" name="Line 44"/>
          <p:cNvSpPr/>
          <p:nvPr/>
        </p:nvSpPr>
        <p:spPr>
          <a:xfrm flipV="1">
            <a:off x="3228975" y="4927600"/>
            <a:ext cx="306388" cy="228600"/>
          </a:xfrm>
          <a:prstGeom prst="line">
            <a:avLst/>
          </a:prstGeom>
          <a:ln w="44450" cap="flat" cmpd="sng">
            <a:solidFill>
              <a:srgbClr val="FF0000"/>
            </a:solidFill>
            <a:prstDash val="solid"/>
            <a:headEnd type="none" w="sm" len="sm"/>
            <a:tailEnd type="stealth" w="sm" len="sm"/>
          </a:ln>
        </p:spPr>
      </p:sp>
      <p:sp>
        <p:nvSpPr>
          <p:cNvPr id="95274" name="Rectangle 45"/>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
        <p:nvSpPr>
          <p:cNvPr id="95275" name="Line 38"/>
          <p:cNvSpPr/>
          <p:nvPr/>
        </p:nvSpPr>
        <p:spPr>
          <a:xfrm flipH="1" flipV="1">
            <a:off x="1652588" y="5580063"/>
            <a:ext cx="960437" cy="498475"/>
          </a:xfrm>
          <a:prstGeom prst="line">
            <a:avLst/>
          </a:prstGeom>
          <a:ln w="44450" cap="flat" cmpd="sng">
            <a:solidFill>
              <a:srgbClr val="FF0000"/>
            </a:solidFill>
            <a:prstDash val="solid"/>
            <a:headEnd type="none" w="sm" len="sm"/>
            <a:tailEnd type="stealth" w="sm" len="sm"/>
          </a:ln>
        </p:spPr>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p:cNvSpPr>
          <p:nvPr>
            <p:ph type="title"/>
          </p:nvPr>
        </p:nvSpPr>
        <p:spPr/>
        <p:txBody>
          <a:bodyPr vert="horz" wrap="square" lIns="92075" tIns="46038" rIns="92075" bIns="46038" anchor="ctr" anchorCtr="0"/>
          <a:lstStyle/>
          <a:p>
            <a:pPr eaLnBrk="1" hangingPunct="1">
              <a:buNone/>
            </a:pPr>
            <a:r>
              <a:rPr lang="zh-CN" altLang="en-US" sz="3700" kern="1200" dirty="0">
                <a:latin typeface="Courier New" panose="02070309020205020404" pitchFamily="49" charset="0"/>
                <a:ea typeface="宋体" panose="02010600030101010101" pitchFamily="2" charset="-122"/>
                <a:cs typeface="+mj-cs"/>
              </a:rPr>
              <a:t>示例学习：统计每个字母出现的次数</a:t>
            </a:r>
            <a:endParaRPr lang="zh-CN" altLang="en-US" sz="3700"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96259" name="Rectangle 3"/>
          <p:cNvSpPr>
            <a:spLocks noGrp="1"/>
          </p:cNvSpPr>
          <p:nvPr>
            <p:ph idx="1"/>
          </p:nvPr>
        </p:nvSpPr>
        <p:spPr/>
        <p:txBody>
          <a:bodyPr vert="horz" wrap="square" lIns="92075" tIns="46038" rIns="92075" bIns="46038" anchor="t" anchorCtr="0"/>
          <a:lstStyle/>
          <a:p>
            <a:pPr eaLnBrk="1" hangingPunct="1">
              <a:lnSpc>
                <a:spcPct val="80000"/>
              </a:lnSpc>
              <a:buSzPct val="75000"/>
            </a:pPr>
            <a:r>
              <a:rPr lang="zh-CN" altLang="en-US" sz="3300" kern="1200" dirty="0">
                <a:latin typeface="+mn-lt"/>
                <a:ea typeface="宋体" panose="02010600030101010101" pitchFamily="2" charset="-122"/>
                <a:cs typeface="+mn-cs"/>
              </a:rPr>
              <a:t>随机生成</a:t>
            </a:r>
            <a:r>
              <a:rPr lang="en-US" altLang="zh-CN" sz="3300" kern="1200" dirty="0">
                <a:latin typeface="+mn-lt"/>
                <a:ea typeface="宋体" panose="02010600030101010101" pitchFamily="2" charset="-122"/>
                <a:cs typeface="+mn-cs"/>
              </a:rPr>
              <a:t>100</a:t>
            </a:r>
            <a:r>
              <a:rPr lang="zh-CN" altLang="en-US" sz="3300" kern="1200" dirty="0">
                <a:latin typeface="+mn-lt"/>
                <a:ea typeface="宋体" panose="02010600030101010101" pitchFamily="2" charset="-122"/>
                <a:cs typeface="+mn-cs"/>
              </a:rPr>
              <a:t>个小写字母并将其放入一个字符数组中。</a:t>
            </a:r>
          </a:p>
          <a:p>
            <a:pPr eaLnBrk="1" hangingPunct="1">
              <a:lnSpc>
                <a:spcPct val="80000"/>
              </a:lnSpc>
              <a:buSzPct val="75000"/>
            </a:pPr>
            <a:r>
              <a:rPr lang="zh-CN" altLang="en-US" sz="3300" kern="1200" dirty="0">
                <a:latin typeface="+mn-lt"/>
                <a:ea typeface="宋体" panose="02010600030101010101" pitchFamily="2" charset="-122"/>
                <a:cs typeface="+mn-cs"/>
              </a:rPr>
              <a:t>对数组中每个字母出现的次数进行计数。</a:t>
            </a:r>
            <a:r>
              <a:rPr lang="en-US" altLang="en-US" sz="3300" kern="1200" dirty="0">
                <a:latin typeface="+mn-lt"/>
                <a:ea typeface="宋体" panose="02010600030101010101" pitchFamily="2" charset="-122"/>
                <a:cs typeface="+mn-cs"/>
              </a:rPr>
              <a:t> </a:t>
            </a:r>
          </a:p>
        </p:txBody>
      </p:sp>
      <p:sp>
        <p:nvSpPr>
          <p:cNvPr id="9626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79</a:t>
            </a:fld>
            <a:endParaRPr lang="en-US" altLang="en-US" sz="1400" dirty="0">
              <a:ea typeface="宋体" panose="02010600030101010101" pitchFamily="2" charset="-122"/>
            </a:endParaRPr>
          </a:p>
        </p:txBody>
      </p:sp>
      <p:sp>
        <p:nvSpPr>
          <p:cNvPr id="315396" name="AutoShape 4">
            <a:hlinkClick r:id="" action="ppaction://noaction" highlightClick="1"/>
          </p:cNvPr>
          <p:cNvSpPr>
            <a:spLocks noChangeArrowheads="1"/>
          </p:cNvSpPr>
          <p:nvPr/>
        </p:nvSpPr>
        <p:spPr bwMode="auto">
          <a:xfrm>
            <a:off x="1143000" y="5791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CountLettersInArray</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96262" name="AutoShape 5">
            <a:hlinkClick r:id="rId4" action="ppaction://program"/>
          </p:cNvPr>
          <p:cNvSpPr/>
          <p:nvPr/>
        </p:nvSpPr>
        <p:spPr>
          <a:xfrm>
            <a:off x="4648200" y="5791200"/>
            <a:ext cx="32766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96263" name="Rectangle 6"/>
          <p:cNvSpPr/>
          <p:nvPr/>
        </p:nvSpPr>
        <p:spPr>
          <a:xfrm>
            <a:off x="533400" y="1828800"/>
            <a:ext cx="8077200" cy="838200"/>
          </a:xfrm>
          <a:prstGeom prst="rect">
            <a:avLst/>
          </a:prstGeom>
          <a:noFill/>
          <a:ln w="9525">
            <a:noFill/>
          </a:ln>
        </p:spPr>
        <p:txBody>
          <a:bodyPr lIns="92075" tIns="46038" rIns="92075" bIns="46038"/>
          <a:lstStyle/>
          <a:p>
            <a:pPr>
              <a:buClr>
                <a:schemeClr val="tx2"/>
              </a:buClr>
              <a:buSzPct val="75000"/>
              <a:buFont typeface="Monotype Sorts" pitchFamily="2" charset="2"/>
            </a:pPr>
            <a:endParaRPr lang="en-US" altLang="en-US" sz="2700" dirty="0">
              <a:latin typeface="Times New Roman" panose="02020603050405020304" pitchFamily="18" charset="0"/>
              <a:ea typeface="Times New Roman" panose="02020603050405020304" pitchFamily="18" charset="0"/>
            </a:endParaRPr>
          </a:p>
        </p:txBody>
      </p:sp>
      <p:sp>
        <p:nvSpPr>
          <p:cNvPr id="96264" name="Rectangle 7"/>
          <p:cNvSpPr/>
          <p:nvPr/>
        </p:nvSpPr>
        <p:spPr>
          <a:xfrm>
            <a:off x="2314575" y="25431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6265" name="AutoShape 10">
            <a:hlinkClick r:id="rId5"/>
          </p:cNvPr>
          <p:cNvSpPr/>
          <p:nvPr/>
        </p:nvSpPr>
        <p:spPr>
          <a:xfrm>
            <a:off x="539750" y="5772150"/>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pic>
        <p:nvPicPr>
          <p:cNvPr id="96266" name="Picture 12"/>
          <p:cNvPicPr>
            <a:picLocks noChangeAspect="1"/>
          </p:cNvPicPr>
          <p:nvPr/>
        </p:nvPicPr>
        <p:blipFill>
          <a:blip r:embed="rId6"/>
          <a:stretch>
            <a:fillRect/>
          </a:stretch>
        </p:blipFill>
        <p:spPr>
          <a:xfrm>
            <a:off x="539750" y="2940050"/>
            <a:ext cx="8212138" cy="2563813"/>
          </a:xfrm>
          <a:prstGeom prst="rect">
            <a:avLst/>
          </a:prstGeom>
          <a:noFill/>
          <a:ln w="12700">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数组的长度</a:t>
            </a:r>
          </a:p>
        </p:txBody>
      </p:sp>
      <p:sp>
        <p:nvSpPr>
          <p:cNvPr id="41987" name="Rectangle 3"/>
          <p:cNvSpPr>
            <a:spLocks noGrp="1"/>
          </p:cNvSpPr>
          <p:nvPr>
            <p:ph idx="1"/>
          </p:nvPr>
        </p:nvSpPr>
        <p:spPr/>
        <p:txBody>
          <a:bodyPr vert="horz" wrap="square" lIns="92075" tIns="46038" rIns="92075" bIns="46038" anchor="t" anchorCtr="0"/>
          <a:lstStyle/>
          <a:p>
            <a:pPr marL="0" indent="0" eaLnBrk="1" hangingPunct="1">
              <a:buSzPct val="75000"/>
            </a:pPr>
            <a:r>
              <a:rPr lang="zh-CN" altLang="en-US" kern="1200" dirty="0">
                <a:latin typeface="+mn-lt"/>
                <a:ea typeface="宋体" panose="02010600030101010101" pitchFamily="2" charset="-122"/>
                <a:cs typeface="+mn-cs"/>
              </a:rPr>
              <a:t> 一旦数组被创建，</a:t>
            </a:r>
            <a:r>
              <a:rPr lang="zh-CN" altLang="en-US" kern="1200" dirty="0">
                <a:solidFill>
                  <a:srgbClr val="C00000"/>
                </a:solidFill>
                <a:latin typeface="+mn-lt"/>
                <a:ea typeface="宋体" panose="02010600030101010101" pitchFamily="2" charset="-122"/>
                <a:cs typeface="+mn-cs"/>
              </a:rPr>
              <a:t>长度即固定</a:t>
            </a:r>
            <a:r>
              <a:rPr lang="zh-CN" altLang="en-US" kern="1200" dirty="0">
                <a:latin typeface="+mn-lt"/>
                <a:ea typeface="宋体" panose="02010600030101010101" pitchFamily="2" charset="-122"/>
                <a:cs typeface="+mn-cs"/>
              </a:rPr>
              <a:t>，不能再修改它的大小。</a:t>
            </a:r>
            <a:endParaRPr lang="en-US" altLang="zh-CN" kern="1200" dirty="0">
              <a:latin typeface="+mn-lt"/>
              <a:ea typeface="宋体" panose="02010600030101010101" pitchFamily="2" charset="-122"/>
              <a:cs typeface="+mn-cs"/>
            </a:endParaRPr>
          </a:p>
          <a:p>
            <a:pPr marL="0" indent="0" eaLnBrk="1" hangingPunct="1">
              <a:buSzPct val="75000"/>
            </a:pPr>
            <a:r>
              <a:rPr lang="en-US" altLang="zh-CN" kern="1200" dirty="0">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可以使用下面方法获取数组长度（大小）：</a:t>
            </a:r>
            <a:endParaRPr lang="en-US" altLang="en-US" kern="1200" dirty="0">
              <a:latin typeface="+mn-lt"/>
              <a:ea typeface="+mn-ea"/>
              <a:cs typeface="+mn-cs"/>
            </a:endParaRPr>
          </a:p>
          <a:p>
            <a:pPr lvl="2" eaLnBrk="1" hangingPunct="1">
              <a:buSzPct val="65000"/>
              <a:buFont typeface="Monotype Sorts" pitchFamily="2" charset="2"/>
              <a:buNone/>
            </a:pPr>
            <a:r>
              <a:rPr lang="en-US" altLang="en-US" sz="2800" b="1" kern="1200" dirty="0">
                <a:solidFill>
                  <a:srgbClr val="FF0000"/>
                </a:solidFill>
                <a:latin typeface="Courier New" panose="02070309020205020404" pitchFamily="49" charset="0"/>
                <a:ea typeface="+mn-ea"/>
                <a:cs typeface="Courier New" panose="02070309020205020404" pitchFamily="49" charset="0"/>
              </a:rPr>
              <a:t>arrayRefVar.length</a:t>
            </a:r>
          </a:p>
          <a:p>
            <a:pPr lvl="2" eaLnBrk="1" hangingPunct="1">
              <a:buSzPct val="65000"/>
              <a:buFont typeface="Monotype Sorts" pitchFamily="2" charset="2"/>
              <a:buNone/>
            </a:pPr>
            <a:endParaRPr lang="en-US" altLang="en-US" kern="1200" dirty="0">
              <a:latin typeface="+mn-lt"/>
              <a:ea typeface="+mn-ea"/>
              <a:cs typeface="+mn-cs"/>
            </a:endParaRPr>
          </a:p>
          <a:p>
            <a:pPr marL="400050" lvl="1" indent="0" eaLnBrk="1" hangingPunct="1">
              <a:buFont typeface="Monotype Sorts" pitchFamily="2" charset="2"/>
              <a:buNone/>
            </a:pPr>
            <a:r>
              <a:rPr lang="en-US" altLang="zh-CN" kern="1200" dirty="0">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例如</a:t>
            </a:r>
            <a:r>
              <a:rPr lang="en-US" altLang="en-US" kern="1200" dirty="0">
                <a:latin typeface="+mn-lt"/>
                <a:ea typeface="+mn-ea"/>
                <a:cs typeface="+mn-cs"/>
              </a:rPr>
              <a:t>,</a:t>
            </a:r>
          </a:p>
          <a:p>
            <a:pPr lvl="3" eaLnBrk="1" hangingPunct="1">
              <a:buFont typeface="Monotype Sorts" pitchFamily="2" charset="2"/>
              <a:buNone/>
            </a:pPr>
            <a:r>
              <a:rPr lang="en-US" altLang="en-US" sz="2400" b="1" kern="1200" dirty="0">
                <a:latin typeface="Courier New" panose="02070309020205020404" pitchFamily="49" charset="0"/>
                <a:ea typeface="+mn-ea"/>
                <a:cs typeface="Courier New" panose="02070309020205020404" pitchFamily="49" charset="0"/>
              </a:rPr>
              <a:t>myList.length </a:t>
            </a:r>
          </a:p>
          <a:p>
            <a:pPr lvl="3" eaLnBrk="1" hangingPunct="1">
              <a:buFont typeface="Monotype Sorts" pitchFamily="2" charset="2"/>
              <a:buNone/>
            </a:pPr>
            <a:r>
              <a:rPr lang="en-US" altLang="zh-CN" sz="2400" b="1" kern="1200" dirty="0">
                <a:latin typeface="Courier New" panose="02070309020205020404" pitchFamily="49" charset="0"/>
                <a:ea typeface="宋体" panose="02010600030101010101" pitchFamily="2" charset="-122"/>
                <a:cs typeface="+mn-cs"/>
              </a:rPr>
              <a:t>Return:  </a:t>
            </a:r>
            <a:r>
              <a:rPr lang="zh-CN" altLang="en-US" sz="2400" kern="1200" dirty="0">
                <a:latin typeface="+mn-lt"/>
                <a:ea typeface="宋体" panose="02010600030101010101" pitchFamily="2" charset="-122"/>
                <a:cs typeface="+mn-cs"/>
              </a:rPr>
              <a:t> </a:t>
            </a:r>
            <a:r>
              <a:rPr lang="en-US" altLang="en-US" sz="2400" b="1" kern="1200" dirty="0">
                <a:latin typeface="Courier New" panose="02070309020205020404" pitchFamily="49" charset="0"/>
                <a:ea typeface="+mn-ea"/>
                <a:cs typeface="Courier New" panose="02070309020205020404" pitchFamily="49" charset="0"/>
              </a:rPr>
              <a:t>10</a:t>
            </a:r>
            <a:endParaRPr lang="en-US" altLang="en-US" sz="2400" b="1" kern="1200" dirty="0">
              <a:latin typeface="Courier New" panose="02070309020205020404" pitchFamily="49" charset="0"/>
              <a:ea typeface="Courier New" panose="02070309020205020404" pitchFamily="49" charset="0"/>
              <a:cs typeface="+mn-cs"/>
            </a:endParaRPr>
          </a:p>
        </p:txBody>
      </p:sp>
      <p:sp>
        <p:nvSpPr>
          <p:cNvPr id="4198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a:t>
            </a:fld>
            <a:endParaRPr lang="en-US" altLang="en-US" sz="1400" dirty="0">
              <a:ea typeface="宋体" panose="02010600030101010101" pitchFamily="2" charset="-122"/>
            </a:endParaRPr>
          </a:p>
        </p:txBody>
      </p:sp>
      <p:sp>
        <p:nvSpPr>
          <p:cNvPr id="5" name="TextBox 4"/>
          <p:cNvSpPr txBox="1"/>
          <p:nvPr/>
        </p:nvSpPr>
        <p:spPr>
          <a:xfrm>
            <a:off x="1562100" y="4922838"/>
            <a:ext cx="6629400" cy="830262"/>
          </a:xfrm>
          <a:prstGeom prst="rect">
            <a:avLst/>
          </a:prstGeom>
          <a:noFill/>
          <a:ln w="9525">
            <a:noFill/>
          </a:ln>
        </p:spPr>
        <p:txBody>
          <a:bodyPr>
            <a:spAutoFit/>
          </a:bodyPr>
          <a:lstStyle/>
          <a:p>
            <a:pPr>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 注意对比：如何求字符串的长度？ 教材</a:t>
            </a:r>
            <a:r>
              <a:rPr lang="en-US" altLang="zh-CN" dirty="0">
                <a:latin typeface="华文楷体" panose="02010600040101010101" pitchFamily="2" charset="-122"/>
                <a:ea typeface="华文楷体" panose="02010600040101010101" pitchFamily="2" charset="-122"/>
              </a:rPr>
              <a:t>4.4.1</a:t>
            </a:r>
          </a:p>
          <a:p>
            <a:pPr>
              <a:buNone/>
            </a:pPr>
            <a:r>
              <a:rPr lang="en-US" altLang="zh-CN" b="1" dirty="0">
                <a:latin typeface="Courier New" panose="02070309020205020404" pitchFamily="49" charset="0"/>
                <a:ea typeface="宋体" panose="02010600030101010101" pitchFamily="2" charset="-122"/>
              </a:rPr>
              <a:t>	“Welcome to Java”.</a:t>
            </a:r>
            <a:r>
              <a:rPr lang="en-US" altLang="zh-CN" b="1" dirty="0">
                <a:solidFill>
                  <a:srgbClr val="C00000"/>
                </a:solidFill>
                <a:latin typeface="Courier New" panose="02070309020205020404" pitchFamily="49" charset="0"/>
                <a:ea typeface="宋体" panose="02010600030101010101" pitchFamily="2" charset="-122"/>
              </a:rPr>
              <a:t>length()</a:t>
            </a:r>
            <a:endParaRPr lang="zh-CN" altLang="en-US" b="1" dirty="0">
              <a:solidFill>
                <a:srgbClr val="C00000"/>
              </a:solidFill>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数组查找</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19460" name="Rectangle 7"/>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查找是在数组中寻找特定元素的过程。例如，判定某一特定分数是否包括在成绩列表中。查找是计算程序设计经常要完成的任务。有很多用于查找的算法和数据结构。本节讨论两种常见方法：线性查找和二分查找。</a:t>
            </a:r>
          </a:p>
        </p:txBody>
      </p:sp>
      <p:sp>
        <p:nvSpPr>
          <p:cNvPr id="1946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80</a:t>
            </a:fld>
            <a:endParaRPr lang="en-US" altLang="en-US" sz="1400" dirty="0">
              <a:ea typeface="宋体" panose="02010600030101010101" pitchFamily="2" charset="-122"/>
            </a:endParaRPr>
          </a:p>
        </p:txBody>
      </p:sp>
      <p:sp>
        <p:nvSpPr>
          <p:cNvPr id="19462" name="Rectangle 6"/>
          <p:cNvSpPr/>
          <p:nvPr/>
        </p:nvSpPr>
        <p:spPr>
          <a:xfrm>
            <a:off x="0" y="28162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9458"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r:id="rId3" imgW="4800600" imgH="1219200" progId="Word.Picture.8">
                  <p:embed/>
                </p:oleObj>
              </mc:Choice>
              <mc:Fallback>
                <p:oleObj r:id="rId3" imgW="4800600" imgH="1219200" progId="Word.Picture.8">
                  <p:embed/>
                  <p:pic>
                    <p:nvPicPr>
                      <p:cNvPr id="0" name="图片 3093"/>
                      <p:cNvPicPr/>
                      <p:nvPr/>
                    </p:nvPicPr>
                    <p:blipFill>
                      <a:blip r:embed="rId4"/>
                      <a:stretch>
                        <a:fillRect/>
                      </a:stretch>
                    </p:blipFill>
                    <p:spPr>
                      <a:xfrm>
                        <a:off x="0" y="4043363"/>
                        <a:ext cx="9290050" cy="2379662"/>
                      </a:xfrm>
                      <a:prstGeom prst="rect">
                        <a:avLst/>
                      </a:prstGeom>
                      <a:noFill/>
                      <a:ln w="38100">
                        <a:noFill/>
                        <a:miter/>
                      </a:ln>
                    </p:spPr>
                  </p:pic>
                </p:oleObj>
              </mc:Fallback>
            </mc:AlternateContent>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线性查找法</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97283"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线性查找法将要查找的关键字</a:t>
            </a:r>
            <a:r>
              <a:rPr lang="en-US" altLang="zh-CN" kern="1200" dirty="0">
                <a:latin typeface="+mn-lt"/>
                <a:ea typeface="宋体" panose="02010600030101010101" pitchFamily="2" charset="-122"/>
                <a:cs typeface="+mn-cs"/>
              </a:rPr>
              <a:t>key</a:t>
            </a:r>
            <a:r>
              <a:rPr lang="zh-CN" altLang="en-US" kern="1200" dirty="0">
                <a:latin typeface="+mn-lt"/>
                <a:ea typeface="宋体" panose="02010600030101010101" pitchFamily="2" charset="-122"/>
                <a:cs typeface="+mn-cs"/>
              </a:rPr>
              <a:t>与数组中的元素逐个进行比较。这个过程持续到在列表中找到与关键字匹配的元素，或者查完列表也没有找到关键字为止。如果匹配成功，该方法返回与关键字匹配的元素在数组中的下标，如果没有匹配成功，返回</a:t>
            </a:r>
            <a:r>
              <a:rPr lang="en-US" altLang="zh-CN" kern="1200" dirty="0">
                <a:latin typeface="+mn-lt"/>
                <a:ea typeface="宋体" panose="02010600030101010101" pitchFamily="2" charset="-122"/>
                <a:cs typeface="+mn-cs"/>
              </a:rPr>
              <a:t>-1.</a:t>
            </a:r>
          </a:p>
        </p:txBody>
      </p:sp>
      <p:sp>
        <p:nvSpPr>
          <p:cNvPr id="9728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81</a:t>
            </a:fld>
            <a:endParaRPr lang="en-US" altLang="en-US" sz="1400" dirty="0">
              <a:ea typeface="宋体" panose="02010600030101010101" pitchFamily="2"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线性查找法动画</a:t>
            </a:r>
          </a:p>
        </p:txBody>
      </p:sp>
      <p:sp>
        <p:nvSpPr>
          <p:cNvPr id="98307" name="内容占位符 19"/>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98308" name="Slide Number Placeholder 7"/>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82</a:t>
            </a:fld>
            <a:endParaRPr lang="en-US" altLang="en-US" sz="1400" dirty="0">
              <a:ea typeface="宋体" panose="02010600030101010101" pitchFamily="2" charset="-122"/>
            </a:endParaRPr>
          </a:p>
        </p:txBody>
      </p:sp>
      <p:graphicFrame>
        <p:nvGraphicFramePr>
          <p:cNvPr id="98309" name="表格 98308"/>
          <p:cNvGraphicFramePr/>
          <p:nvPr/>
        </p:nvGraphicFramePr>
        <p:xfrm>
          <a:off x="1884363" y="1662113"/>
          <a:ext cx="4267200" cy="517525"/>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6</a:t>
                      </a:r>
                    </a:p>
                  </a:txBody>
                  <a:tcPr marT="45449" marB="4544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4</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1</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9</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7</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3</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2</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8</a:t>
                      </a:r>
                    </a:p>
                  </a:txBody>
                  <a:tcPr marT="45449" marB="4544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29" name="表格 98328"/>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6</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49" name="表格 98348"/>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6</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69" name="表格 98368"/>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6</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89" name="表格 98388"/>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6</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409" name="表格 98408"/>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6</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p:nvPr/>
        </p:nvSpPr>
        <p:spPr>
          <a:xfrm>
            <a:off x="817563" y="1646238"/>
            <a:ext cx="533400" cy="533400"/>
          </a:xfrm>
          <a:prstGeom prst="rect">
            <a:avLst/>
          </a:prstGeom>
          <a:solidFill>
            <a:srgbClr val="FF0000"/>
          </a:solidFill>
          <a:ln w="9525">
            <a:noFill/>
          </a:ln>
        </p:spPr>
        <p:txBody>
          <a:bodyPr wrap="none" anchor="ctr" anchorCtr="0"/>
          <a:lstStyle/>
          <a:p>
            <a:pPr algn="ctr"/>
            <a:r>
              <a:rPr lang="en-US" altLang="en-US" sz="1800" dirty="0">
                <a:latin typeface="Arial" panose="020B0604020202020204" pitchFamily="34" charset="0"/>
              </a:rPr>
              <a:t>3</a:t>
            </a:r>
          </a:p>
        </p:txBody>
      </p:sp>
      <p:sp>
        <p:nvSpPr>
          <p:cNvPr id="385148" name="Rectangle 124"/>
          <p:cNvSpPr/>
          <p:nvPr/>
        </p:nvSpPr>
        <p:spPr>
          <a:xfrm>
            <a:off x="817563" y="2408238"/>
            <a:ext cx="533400" cy="533400"/>
          </a:xfrm>
          <a:prstGeom prst="rect">
            <a:avLst/>
          </a:prstGeom>
          <a:solidFill>
            <a:srgbClr val="FF0000"/>
          </a:solidFill>
          <a:ln w="9525">
            <a:noFill/>
          </a:ln>
        </p:spPr>
        <p:txBody>
          <a:bodyPr wrap="none" anchor="ctr" anchorCtr="0"/>
          <a:lstStyle/>
          <a:p>
            <a:pPr algn="ctr"/>
            <a:r>
              <a:rPr lang="en-US" altLang="en-US" sz="1800" dirty="0">
                <a:latin typeface="Arial" panose="020B0604020202020204" pitchFamily="34" charset="0"/>
              </a:rPr>
              <a:t>3</a:t>
            </a:r>
          </a:p>
        </p:txBody>
      </p:sp>
      <p:sp>
        <p:nvSpPr>
          <p:cNvPr id="385149" name="Rectangle 125"/>
          <p:cNvSpPr/>
          <p:nvPr/>
        </p:nvSpPr>
        <p:spPr>
          <a:xfrm>
            <a:off x="817563" y="3170238"/>
            <a:ext cx="533400" cy="533400"/>
          </a:xfrm>
          <a:prstGeom prst="rect">
            <a:avLst/>
          </a:prstGeom>
          <a:solidFill>
            <a:srgbClr val="FF0000"/>
          </a:solidFill>
          <a:ln w="9525">
            <a:noFill/>
          </a:ln>
        </p:spPr>
        <p:txBody>
          <a:bodyPr wrap="none" anchor="ctr" anchorCtr="0"/>
          <a:lstStyle/>
          <a:p>
            <a:pPr algn="ctr"/>
            <a:r>
              <a:rPr lang="en-US" altLang="en-US" sz="1800" dirty="0">
                <a:latin typeface="Arial" panose="020B0604020202020204" pitchFamily="34" charset="0"/>
              </a:rPr>
              <a:t>3</a:t>
            </a:r>
          </a:p>
        </p:txBody>
      </p:sp>
      <p:sp>
        <p:nvSpPr>
          <p:cNvPr id="385150" name="Rectangle 126"/>
          <p:cNvSpPr/>
          <p:nvPr/>
        </p:nvSpPr>
        <p:spPr>
          <a:xfrm>
            <a:off x="817563" y="4008438"/>
            <a:ext cx="533400" cy="533400"/>
          </a:xfrm>
          <a:prstGeom prst="rect">
            <a:avLst/>
          </a:prstGeom>
          <a:solidFill>
            <a:srgbClr val="FF0000"/>
          </a:solidFill>
          <a:ln w="9525">
            <a:noFill/>
          </a:ln>
        </p:spPr>
        <p:txBody>
          <a:bodyPr wrap="none" anchor="ctr" anchorCtr="0"/>
          <a:lstStyle/>
          <a:p>
            <a:pPr algn="ctr"/>
            <a:r>
              <a:rPr lang="en-US" altLang="en-US" sz="1800" dirty="0">
                <a:latin typeface="Arial" panose="020B0604020202020204" pitchFamily="34" charset="0"/>
              </a:rPr>
              <a:t>3</a:t>
            </a:r>
          </a:p>
        </p:txBody>
      </p:sp>
      <p:sp>
        <p:nvSpPr>
          <p:cNvPr id="385151" name="Rectangle 127"/>
          <p:cNvSpPr/>
          <p:nvPr/>
        </p:nvSpPr>
        <p:spPr>
          <a:xfrm>
            <a:off x="817563" y="4846638"/>
            <a:ext cx="533400" cy="533400"/>
          </a:xfrm>
          <a:prstGeom prst="rect">
            <a:avLst/>
          </a:prstGeom>
          <a:solidFill>
            <a:srgbClr val="FF0000"/>
          </a:solidFill>
          <a:ln w="9525">
            <a:noFill/>
          </a:ln>
        </p:spPr>
        <p:txBody>
          <a:bodyPr wrap="none" anchor="ctr" anchorCtr="0"/>
          <a:lstStyle/>
          <a:p>
            <a:pPr algn="ctr"/>
            <a:r>
              <a:rPr lang="en-US" altLang="en-US" sz="1800" dirty="0">
                <a:latin typeface="Arial" panose="020B0604020202020204" pitchFamily="34" charset="0"/>
              </a:rPr>
              <a:t>3</a:t>
            </a:r>
          </a:p>
        </p:txBody>
      </p:sp>
      <p:sp>
        <p:nvSpPr>
          <p:cNvPr id="385152" name="Rectangle 128"/>
          <p:cNvSpPr/>
          <p:nvPr/>
        </p:nvSpPr>
        <p:spPr>
          <a:xfrm>
            <a:off x="817563" y="5684838"/>
            <a:ext cx="533400" cy="533400"/>
          </a:xfrm>
          <a:prstGeom prst="rect">
            <a:avLst/>
          </a:prstGeom>
          <a:solidFill>
            <a:srgbClr val="66FF33"/>
          </a:solidFill>
          <a:ln w="9525" cap="flat" cmpd="sng">
            <a:solidFill>
              <a:schemeClr val="tx1"/>
            </a:solidFill>
            <a:prstDash val="solid"/>
            <a:miter/>
            <a:headEnd type="none" w="med" len="med"/>
            <a:tailEnd type="none" w="med" len="med"/>
          </a:ln>
        </p:spPr>
        <p:txBody>
          <a:bodyPr wrap="none" anchor="ctr" anchorCtr="0"/>
          <a:lstStyle/>
          <a:p>
            <a:pPr algn="ctr"/>
            <a:r>
              <a:rPr lang="en-US" altLang="en-US" sz="1800" dirty="0">
                <a:latin typeface="Arial" panose="020B0604020202020204" pitchFamily="34" charset="0"/>
              </a:rPr>
              <a:t>3</a:t>
            </a:r>
          </a:p>
        </p:txBody>
      </p:sp>
      <p:sp>
        <p:nvSpPr>
          <p:cNvPr id="98435" name="Rectangle 130"/>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
        <p:nvSpPr>
          <p:cNvPr id="98436" name="Text Box 131"/>
          <p:cNvSpPr txBox="1"/>
          <p:nvPr/>
        </p:nvSpPr>
        <p:spPr>
          <a:xfrm>
            <a:off x="693738" y="1123950"/>
            <a:ext cx="1114425"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Key</a:t>
            </a:r>
          </a:p>
        </p:txBody>
      </p:sp>
      <p:sp>
        <p:nvSpPr>
          <p:cNvPr id="98437" name="Text Box 132"/>
          <p:cNvSpPr txBox="1"/>
          <p:nvPr/>
        </p:nvSpPr>
        <p:spPr>
          <a:xfrm>
            <a:off x="2268538" y="1123950"/>
            <a:ext cx="2227262"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3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3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84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3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83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4"/>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线性查找法动画</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99331"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en-US" altLang="en-US" kern="1200" dirty="0">
                <a:latin typeface="+mn-lt"/>
                <a:ea typeface="+mn-ea"/>
                <a:cs typeface="+mn-cs"/>
              </a:rPr>
              <a:t>http://www.cs.armstrong.edu/liang/animation/web/LinearSearch.html</a:t>
            </a:r>
          </a:p>
        </p:txBody>
      </p:sp>
      <p:sp>
        <p:nvSpPr>
          <p:cNvPr id="9933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83</a:t>
            </a:fld>
            <a:endParaRPr lang="en-US" altLang="en-US" sz="1400" dirty="0">
              <a:ea typeface="宋体" panose="02010600030101010101" pitchFamily="2" charset="-122"/>
            </a:endParaRPr>
          </a:p>
        </p:txBody>
      </p:sp>
      <p:sp>
        <p:nvSpPr>
          <p:cNvPr id="99333" name="Rectangle 2"/>
          <p:cNvSpPr/>
          <p:nvPr/>
        </p:nvSpPr>
        <p:spPr>
          <a:xfrm>
            <a:off x="2036763" y="4333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9334" name="Rectangle 5"/>
          <p:cNvSpPr/>
          <p:nvPr/>
        </p:nvSpPr>
        <p:spPr>
          <a:xfrm>
            <a:off x="0" y="15017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99335" name="Rectangle 6"/>
          <p:cNvSpPr/>
          <p:nvPr/>
        </p:nvSpPr>
        <p:spPr>
          <a:xfrm>
            <a:off x="0" y="14970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99336" name="Rectangle 8"/>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pic>
        <p:nvPicPr>
          <p:cNvPr id="99337" name="Picture 9"/>
          <p:cNvPicPr>
            <a:picLocks noChangeAspect="1"/>
          </p:cNvPicPr>
          <p:nvPr/>
        </p:nvPicPr>
        <p:blipFill>
          <a:blip r:embed="rId3"/>
          <a:stretch>
            <a:fillRect/>
          </a:stretch>
        </p:blipFill>
        <p:spPr>
          <a:xfrm>
            <a:off x="2347913" y="2281238"/>
            <a:ext cx="4448175" cy="2295525"/>
          </a:xfrm>
          <a:prstGeom prst="rect">
            <a:avLst/>
          </a:prstGeom>
          <a:noFill/>
          <a:ln w="12700">
            <a:noFill/>
          </a:ln>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实现</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100355"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zh-CN" sz="2000" b="1" kern="1200" dirty="0">
                <a:solidFill>
                  <a:srgbClr val="000000"/>
                </a:solidFill>
                <a:latin typeface="Courier New" panose="02070309020205020404" pitchFamily="49" charset="0"/>
                <a:ea typeface="宋体" panose="02010600030101010101" pitchFamily="2" charset="-122"/>
                <a:cs typeface="+mn-cs"/>
              </a:rPr>
              <a:t>/** The method for finding a key in the list */</a:t>
            </a:r>
            <a:endParaRPr lang="en-US" altLang="zh-CN" sz="2000" b="1" kern="1200" dirty="0">
              <a:solidFill>
                <a:srgbClr val="000000"/>
              </a:solidFill>
              <a:latin typeface="Courier"/>
              <a:ea typeface="宋体" panose="02010600030101010101" pitchFamily="2" charset="-122"/>
              <a:cs typeface="+mn-cs"/>
            </a:endParaRPr>
          </a:p>
          <a:p>
            <a:pPr marL="0" indent="0" eaLnBrk="1" hangingPunct="1">
              <a:buSzPct val="75000"/>
              <a:buFont typeface="Monotype Sorts" pitchFamily="2" charset="2"/>
              <a:buNone/>
            </a:pPr>
            <a:r>
              <a:rPr lang="en-US" altLang="zh-CN" sz="2000" b="1" kern="1200" dirty="0">
                <a:solidFill>
                  <a:srgbClr val="000000"/>
                </a:solidFill>
                <a:latin typeface="Courier New" panose="02070309020205020404" pitchFamily="49" charset="0"/>
                <a:ea typeface="宋体" panose="02010600030101010101" pitchFamily="2" charset="-122"/>
                <a:cs typeface="+mn-cs"/>
              </a:rPr>
              <a:t>public static int linearSearch(int[] list, int key) {</a:t>
            </a:r>
            <a:endParaRPr lang="en-US" altLang="zh-CN" sz="2000" b="1" kern="1200" dirty="0">
              <a:solidFill>
                <a:srgbClr val="000000"/>
              </a:solidFill>
              <a:latin typeface="Courier"/>
              <a:ea typeface="宋体" panose="02010600030101010101" pitchFamily="2" charset="-122"/>
              <a:cs typeface="+mn-cs"/>
            </a:endParaRPr>
          </a:p>
          <a:p>
            <a:pPr marL="0" indent="0" eaLnBrk="1" hangingPunct="1">
              <a:buSzPct val="75000"/>
              <a:buFont typeface="Monotype Sorts" pitchFamily="2" charset="2"/>
              <a:buNone/>
            </a:pPr>
            <a:r>
              <a:rPr lang="en-US" altLang="zh-CN" sz="2000" b="1" kern="1200" dirty="0">
                <a:solidFill>
                  <a:srgbClr val="000000"/>
                </a:solidFill>
                <a:latin typeface="Courier New" panose="02070309020205020404" pitchFamily="49" charset="0"/>
                <a:ea typeface="宋体" panose="02010600030101010101" pitchFamily="2" charset="-122"/>
                <a:cs typeface="+mn-cs"/>
              </a:rPr>
              <a:t>  for (int i = 0; i &lt; list.length; i++)</a:t>
            </a:r>
            <a:endParaRPr lang="en-US" altLang="zh-CN" sz="2000" b="1" kern="1200" dirty="0">
              <a:solidFill>
                <a:srgbClr val="000000"/>
              </a:solidFill>
              <a:latin typeface="Courier"/>
              <a:ea typeface="宋体" panose="02010600030101010101" pitchFamily="2" charset="-122"/>
              <a:cs typeface="+mn-cs"/>
            </a:endParaRPr>
          </a:p>
          <a:p>
            <a:pPr marL="0" indent="0" eaLnBrk="1" hangingPunct="1">
              <a:buSzPct val="75000"/>
              <a:buFont typeface="Monotype Sorts" pitchFamily="2" charset="2"/>
              <a:buNone/>
            </a:pPr>
            <a:r>
              <a:rPr lang="en-US" altLang="zh-CN" sz="2000" b="1" kern="1200" dirty="0">
                <a:solidFill>
                  <a:srgbClr val="000000"/>
                </a:solidFill>
                <a:latin typeface="Courier New" panose="02070309020205020404" pitchFamily="49" charset="0"/>
                <a:ea typeface="宋体" panose="02010600030101010101" pitchFamily="2" charset="-122"/>
                <a:cs typeface="+mn-cs"/>
              </a:rPr>
              <a:t>    if (key == list[i])</a:t>
            </a:r>
            <a:endParaRPr lang="en-US" altLang="zh-CN" sz="2000" b="1" kern="1200" dirty="0">
              <a:solidFill>
                <a:srgbClr val="000000"/>
              </a:solidFill>
              <a:latin typeface="Courier"/>
              <a:ea typeface="宋体" panose="02010600030101010101" pitchFamily="2" charset="-122"/>
              <a:cs typeface="+mn-cs"/>
            </a:endParaRPr>
          </a:p>
          <a:p>
            <a:pPr marL="0" indent="0" eaLnBrk="1" hangingPunct="1">
              <a:buSzPct val="75000"/>
              <a:buFont typeface="Monotype Sorts" pitchFamily="2" charset="2"/>
              <a:buNone/>
            </a:pPr>
            <a:r>
              <a:rPr lang="en-US" altLang="zh-CN" sz="2000" b="1" kern="1200" dirty="0">
                <a:solidFill>
                  <a:srgbClr val="000000"/>
                </a:solidFill>
                <a:latin typeface="Courier New" panose="02070309020205020404" pitchFamily="49" charset="0"/>
                <a:ea typeface="宋体" panose="02010600030101010101" pitchFamily="2" charset="-122"/>
                <a:cs typeface="+mn-cs"/>
              </a:rPr>
              <a:t>      return i;</a:t>
            </a:r>
            <a:endParaRPr lang="en-US" altLang="zh-CN" sz="2000" b="1" kern="1200" dirty="0">
              <a:solidFill>
                <a:srgbClr val="000000"/>
              </a:solidFill>
              <a:latin typeface="Courier"/>
              <a:ea typeface="宋体" panose="02010600030101010101" pitchFamily="2" charset="-122"/>
              <a:cs typeface="+mn-cs"/>
            </a:endParaRPr>
          </a:p>
          <a:p>
            <a:pPr marL="0" indent="0" eaLnBrk="1" hangingPunct="1">
              <a:buSzPct val="75000"/>
              <a:buFont typeface="Monotype Sorts" pitchFamily="2" charset="2"/>
              <a:buNone/>
            </a:pPr>
            <a:r>
              <a:rPr lang="en-US" altLang="zh-CN" sz="2000" b="1" kern="1200" dirty="0">
                <a:solidFill>
                  <a:srgbClr val="000000"/>
                </a:solidFill>
                <a:latin typeface="Courier New" panose="02070309020205020404" pitchFamily="49" charset="0"/>
                <a:ea typeface="宋体" panose="02010600030101010101" pitchFamily="2" charset="-122"/>
                <a:cs typeface="+mn-cs"/>
              </a:rPr>
              <a:t>  return -1;</a:t>
            </a:r>
            <a:endParaRPr lang="en-US" altLang="zh-CN" sz="2000" b="1" kern="1200" dirty="0">
              <a:solidFill>
                <a:srgbClr val="000000"/>
              </a:solidFill>
              <a:latin typeface="Courier"/>
              <a:ea typeface="宋体" panose="02010600030101010101" pitchFamily="2" charset="-122"/>
              <a:cs typeface="+mn-cs"/>
            </a:endParaRPr>
          </a:p>
          <a:p>
            <a:pPr marL="0" indent="0" eaLnBrk="1" hangingPunct="1">
              <a:buSzPct val="75000"/>
              <a:buFont typeface="Monotype Sorts" pitchFamily="2" charset="2"/>
              <a:buNone/>
            </a:pPr>
            <a:r>
              <a:rPr lang="en-US" altLang="zh-CN" sz="2000" b="1" kern="1200" dirty="0">
                <a:solidFill>
                  <a:srgbClr val="000000"/>
                </a:solidFill>
                <a:latin typeface="Courier New" panose="02070309020205020404" pitchFamily="49" charset="0"/>
                <a:ea typeface="宋体" panose="02010600030101010101" pitchFamily="2" charset="-122"/>
                <a:cs typeface="+mn-cs"/>
              </a:rPr>
              <a:t>}</a:t>
            </a:r>
            <a:endParaRPr lang="en-US" altLang="zh-CN" sz="2000" b="1" kern="1200" dirty="0">
              <a:solidFill>
                <a:srgbClr val="000000"/>
              </a:solidFill>
              <a:latin typeface="+mn-lt"/>
              <a:ea typeface="宋体" panose="02010600030101010101" pitchFamily="2" charset="-122"/>
              <a:cs typeface="+mn-cs"/>
            </a:endParaRPr>
          </a:p>
        </p:txBody>
      </p:sp>
      <p:sp>
        <p:nvSpPr>
          <p:cNvPr id="10035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84</a:t>
            </a:fld>
            <a:endParaRPr lang="en-US" altLang="en-US" sz="1400" dirty="0">
              <a:ea typeface="宋体" panose="02010600030101010101" pitchFamily="2" charset="-122"/>
            </a:endParaRPr>
          </a:p>
        </p:txBody>
      </p:sp>
      <p:sp>
        <p:nvSpPr>
          <p:cNvPr id="100357" name="Rectangle 7"/>
          <p:cNvSpPr/>
          <p:nvPr/>
        </p:nvSpPr>
        <p:spPr>
          <a:xfrm>
            <a:off x="228600" y="4876800"/>
            <a:ext cx="8534400" cy="1600200"/>
          </a:xfrm>
          <a:prstGeom prst="rect">
            <a:avLst/>
          </a:prstGeom>
          <a:noFill/>
          <a:ln w="9525">
            <a:noFill/>
          </a:ln>
        </p:spPr>
        <p:txBody>
          <a:bodyPr lIns="92075" tIns="46038" rIns="92075" bIns="46038"/>
          <a:lstStyle/>
          <a:p>
            <a:pPr>
              <a:spcBef>
                <a:spcPct val="20000"/>
              </a:spcBef>
              <a:buClr>
                <a:schemeClr val="tx2"/>
              </a:buClr>
              <a:buSzPct val="75000"/>
              <a:buFont typeface="Monotype Sorts" pitchFamily="2" charset="2"/>
              <a:buNone/>
            </a:pPr>
            <a:r>
              <a:rPr lang="en-US" altLang="zh-CN" sz="2000" b="1" dirty="0">
                <a:solidFill>
                  <a:srgbClr val="000000"/>
                </a:solidFill>
                <a:latin typeface="Courier New" panose="02070309020205020404" pitchFamily="49" charset="0"/>
                <a:ea typeface="宋体" panose="02010600030101010101" pitchFamily="2" charset="-122"/>
              </a:rPr>
              <a:t>int[] list = {1, 4, 4, 2, 5, -3, 6, 2};</a:t>
            </a:r>
            <a:endParaRPr lang="en-US" altLang="zh-CN" sz="2000" b="1" dirty="0">
              <a:solidFill>
                <a:srgbClr val="000000"/>
              </a:solidFill>
              <a:latin typeface="Courier"/>
              <a:ea typeface="宋体" panose="02010600030101010101" pitchFamily="2" charset="-122"/>
            </a:endParaRPr>
          </a:p>
          <a:p>
            <a:pPr>
              <a:spcBef>
                <a:spcPct val="20000"/>
              </a:spcBef>
              <a:buClr>
                <a:schemeClr val="tx2"/>
              </a:buClr>
              <a:buSzPct val="75000"/>
              <a:buFont typeface="Monotype Sorts" pitchFamily="2" charset="2"/>
              <a:buNone/>
            </a:pPr>
            <a:r>
              <a:rPr lang="en-US" altLang="zh-CN" sz="2000" b="1" dirty="0">
                <a:solidFill>
                  <a:srgbClr val="000000"/>
                </a:solidFill>
                <a:latin typeface="Courier New" panose="02070309020205020404" pitchFamily="49" charset="0"/>
                <a:ea typeface="宋体" panose="02010600030101010101" pitchFamily="2" charset="-122"/>
              </a:rPr>
              <a:t>int i = linearSearch(list, 4);  // returns 1</a:t>
            </a:r>
            <a:endParaRPr lang="en-US" altLang="zh-CN" sz="2000" b="1" dirty="0">
              <a:solidFill>
                <a:srgbClr val="000000"/>
              </a:solidFill>
              <a:latin typeface="Courier"/>
              <a:ea typeface="宋体" panose="02010600030101010101" pitchFamily="2" charset="-122"/>
            </a:endParaRPr>
          </a:p>
          <a:p>
            <a:pPr>
              <a:spcBef>
                <a:spcPct val="20000"/>
              </a:spcBef>
              <a:buClr>
                <a:schemeClr val="tx2"/>
              </a:buClr>
              <a:buSzPct val="75000"/>
              <a:buFont typeface="Monotype Sorts" pitchFamily="2" charset="2"/>
              <a:buNone/>
            </a:pPr>
            <a:r>
              <a:rPr lang="en-US" altLang="zh-CN" sz="2000" b="1" dirty="0">
                <a:solidFill>
                  <a:srgbClr val="000000"/>
                </a:solidFill>
                <a:latin typeface="Courier New" panose="02070309020205020404" pitchFamily="49" charset="0"/>
                <a:ea typeface="宋体" panose="02010600030101010101" pitchFamily="2" charset="-122"/>
              </a:rPr>
              <a:t>int j = linearSearch(list, -4); // returns -1</a:t>
            </a:r>
            <a:endParaRPr lang="en-US" altLang="zh-CN" sz="2000" b="1" dirty="0">
              <a:solidFill>
                <a:srgbClr val="000000"/>
              </a:solidFill>
              <a:latin typeface="Courier"/>
              <a:ea typeface="宋体" panose="02010600030101010101" pitchFamily="2" charset="-122"/>
            </a:endParaRPr>
          </a:p>
          <a:p>
            <a:pPr>
              <a:spcBef>
                <a:spcPct val="20000"/>
              </a:spcBef>
              <a:buClr>
                <a:schemeClr val="tx2"/>
              </a:buClr>
              <a:buSzPct val="75000"/>
              <a:buFont typeface="Monotype Sorts" pitchFamily="2" charset="2"/>
              <a:buNone/>
            </a:pPr>
            <a:r>
              <a:rPr lang="en-US" altLang="zh-CN" sz="2000" b="1" dirty="0">
                <a:solidFill>
                  <a:srgbClr val="000000"/>
                </a:solidFill>
                <a:latin typeface="Courier New" panose="02070309020205020404" pitchFamily="49" charset="0"/>
                <a:ea typeface="宋体" panose="02010600030101010101" pitchFamily="2" charset="-122"/>
              </a:rPr>
              <a:t>int k = linearSearch(list, -3); // returns 5</a:t>
            </a:r>
          </a:p>
        </p:txBody>
      </p:sp>
      <p:sp>
        <p:nvSpPr>
          <p:cNvPr id="100358" name="Rectangle 8"/>
          <p:cNvSpPr/>
          <p:nvPr/>
        </p:nvSpPr>
        <p:spPr>
          <a:xfrm>
            <a:off x="304800" y="3962400"/>
            <a:ext cx="8305800" cy="609600"/>
          </a:xfrm>
          <a:prstGeom prst="rect">
            <a:avLst/>
          </a:prstGeom>
          <a:noFill/>
          <a:ln w="9525">
            <a:noFill/>
          </a:ln>
        </p:spPr>
        <p:txBody>
          <a:bodyPr lIns="92075" tIns="46038" rIns="92075" bIns="46038"/>
          <a:lstStyle/>
          <a:p>
            <a:pPr>
              <a:spcBef>
                <a:spcPct val="20000"/>
              </a:spcBef>
              <a:buClr>
                <a:schemeClr val="tx2"/>
              </a:buClr>
              <a:buSzPct val="75000"/>
              <a:buFont typeface="Monotype Sorts" pitchFamily="2" charset="2"/>
            </a:pPr>
            <a:r>
              <a:rPr lang="en-US" altLang="en-US" sz="3200" dirty="0">
                <a:latin typeface="Times New Roman" panose="02020603050405020304" pitchFamily="18" charset="0"/>
                <a:cs typeface="Times New Roman" panose="02020603050405020304" pitchFamily="18" charset="0"/>
              </a:rPr>
              <a:t>Trace the method</a:t>
            </a:r>
            <a:endParaRPr lang="en-US" altLang="en-US" sz="3200" dirty="0">
              <a:latin typeface="Times New Roman" panose="02020603050405020304" pitchFamily="18" charset="0"/>
              <a:ea typeface="Times New Roman" panose="02020603050405020304" pitchFamily="18" charset="0"/>
            </a:endParaRPr>
          </a:p>
        </p:txBody>
      </p:sp>
      <p:sp>
        <p:nvSpPr>
          <p:cNvPr id="100359" name="Rectangle 9"/>
          <p:cNvSpPr/>
          <p:nvPr/>
        </p:nvSpPr>
        <p:spPr>
          <a:xfrm>
            <a:off x="533400" y="1905000"/>
            <a:ext cx="6629400" cy="1447800"/>
          </a:xfrm>
          <a:prstGeom prst="rect">
            <a:avLst/>
          </a:prstGeom>
          <a:noFill/>
          <a:ln w="12700" cap="flat" cmpd="sng">
            <a:solidFill>
              <a:srgbClr val="FF0000"/>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二分查找法</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101379"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二分查找法的前提条件是数组中的元素必须已经排好序。假设数组已按升序排序：</a:t>
            </a:r>
          </a:p>
          <a:p>
            <a:pPr marL="292100" lvl="1" indent="165100" eaLnBrk="1" hangingPunct="1">
              <a:buFontTx/>
              <a:buNone/>
            </a:pPr>
            <a:r>
              <a:rPr lang="en-US" altLang="en-US" kern="1200" dirty="0">
                <a:latin typeface="+mn-lt"/>
                <a:ea typeface="宋体" panose="02010600030101010101" pitchFamily="2" charset="-122"/>
                <a:cs typeface="+mn-cs"/>
              </a:rPr>
              <a:t>e.g., 2 4 7 10 11 45 50 59 60 66 69 70 79</a:t>
            </a:r>
          </a:p>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二分查找法首先将关键字与数组的中间元素进行比较。</a:t>
            </a:r>
            <a:r>
              <a:rPr lang="en-US" altLang="en-US" kern="1200" dirty="0">
                <a:latin typeface="+mn-lt"/>
                <a:ea typeface="宋体" panose="02010600030101010101" pitchFamily="2" charset="-122"/>
                <a:cs typeface="+mn-cs"/>
              </a:rPr>
              <a:t> </a:t>
            </a:r>
          </a:p>
        </p:txBody>
      </p:sp>
      <p:sp>
        <p:nvSpPr>
          <p:cNvPr id="10138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85</a:t>
            </a:fld>
            <a:endParaRPr lang="en-US" altLang="en-US" sz="1400" dirty="0">
              <a:ea typeface="宋体" panose="02010600030101010101" pitchFamily="2"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二分查找法</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102403" name="Rectangle 3"/>
          <p:cNvSpPr>
            <a:spLocks noGrp="1"/>
          </p:cNvSpPr>
          <p:nvPr>
            <p:ph idx="1"/>
          </p:nvPr>
        </p:nvSpPr>
        <p:spPr/>
        <p:txBody>
          <a:bodyPr vert="horz" wrap="square" lIns="92075" tIns="46038" rIns="92075" bIns="46038" anchor="t" anchorCtr="0"/>
          <a:lstStyle/>
          <a:p>
            <a:pPr marL="513080" indent="-513080" eaLnBrk="1" hangingPunct="1">
              <a:buSzPct val="75000"/>
            </a:pPr>
            <a:r>
              <a:rPr lang="zh-CN" altLang="en-US" kern="1200" dirty="0">
                <a:latin typeface="+mn-lt"/>
                <a:ea typeface="宋体" panose="02010600030101010101" pitchFamily="2" charset="-122"/>
                <a:cs typeface="+mn-cs"/>
              </a:rPr>
              <a:t>如果关键字小于中间元素，只需在数组的前一半元素中继续查找关键字。</a:t>
            </a:r>
          </a:p>
          <a:p>
            <a:pPr marL="513080" indent="-513080" eaLnBrk="1" hangingPunct="1">
              <a:buSzPct val="75000"/>
            </a:pPr>
            <a:r>
              <a:rPr lang="zh-CN" altLang="en-US" kern="1200" dirty="0">
                <a:latin typeface="+mn-lt"/>
                <a:ea typeface="宋体" panose="02010600030101010101" pitchFamily="2" charset="-122"/>
                <a:cs typeface="+mn-cs"/>
              </a:rPr>
              <a:t>如果关键字和中间元素相等，则匹配成功，查找结束。</a:t>
            </a:r>
          </a:p>
          <a:p>
            <a:pPr marL="513080" indent="-513080" eaLnBrk="1" hangingPunct="1">
              <a:buSzPct val="75000"/>
            </a:pPr>
            <a:r>
              <a:rPr lang="zh-CN" altLang="en-US" kern="1200" dirty="0">
                <a:latin typeface="+mn-lt"/>
                <a:ea typeface="宋体" panose="02010600030101010101" pitchFamily="2" charset="-122"/>
                <a:cs typeface="+mn-cs"/>
              </a:rPr>
              <a:t>如果关键字大于中间元素，只需在数组的后一半元素中继续查找。</a:t>
            </a:r>
            <a:endParaRPr lang="en-US" altLang="en-US" kern="1200" dirty="0">
              <a:latin typeface="+mn-lt"/>
              <a:ea typeface="宋体" panose="02010600030101010101" pitchFamily="2" charset="-122"/>
              <a:cs typeface="+mn-cs"/>
            </a:endParaRPr>
          </a:p>
        </p:txBody>
      </p:sp>
      <p:sp>
        <p:nvSpPr>
          <p:cNvPr id="10240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86</a:t>
            </a:fld>
            <a:endParaRPr lang="en-US" altLang="en-US" sz="1400" dirty="0">
              <a:ea typeface="宋体" panose="02010600030101010101" pitchFamily="2" charset="-122"/>
            </a:endParaRPr>
          </a:p>
        </p:txBody>
      </p:sp>
      <p:sp>
        <p:nvSpPr>
          <p:cNvPr id="102405" name="Rectangle 4"/>
          <p:cNvSpPr/>
          <p:nvPr/>
        </p:nvSpPr>
        <p:spPr>
          <a:xfrm>
            <a:off x="693738" y="1662113"/>
            <a:ext cx="7221537" cy="690562"/>
          </a:xfrm>
          <a:prstGeom prst="rect">
            <a:avLst/>
          </a:prstGeom>
          <a:noFill/>
          <a:ln w="9525">
            <a:noFill/>
          </a:ln>
        </p:spPr>
        <p:txBody>
          <a:bodyPr lIns="92075" tIns="46038" rIns="92075" bIns="46038"/>
          <a:lstStyle/>
          <a:p>
            <a:pPr marL="513080" indent="-513080">
              <a:spcBef>
                <a:spcPct val="20000"/>
              </a:spcBef>
              <a:buClr>
                <a:schemeClr val="tx2"/>
              </a:buClr>
              <a:buSzPct val="75000"/>
              <a:buFont typeface="Monotype Sorts" pitchFamily="2" charset="2"/>
              <a:buNone/>
            </a:pPr>
            <a:r>
              <a:rPr lang="zh-CN" altLang="en-US" sz="3200" dirty="0">
                <a:latin typeface="Times New Roman" panose="02020603050405020304" pitchFamily="18" charset="0"/>
                <a:ea typeface="宋体" panose="02010600030101010101" pitchFamily="2" charset="-122"/>
              </a:rPr>
              <a:t>考虑以下三种情况：</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二分查找法</a:t>
            </a:r>
            <a:endParaRPr lang="en-US" altLang="en-US" kern="1200" dirty="0">
              <a:latin typeface="Courier New" panose="02070309020205020404" pitchFamily="49" charset="0"/>
              <a:ea typeface="宋体" panose="02010600030101010101" pitchFamily="2" charset="-122"/>
              <a:cs typeface="+mj-cs"/>
            </a:endParaRPr>
          </a:p>
        </p:txBody>
      </p:sp>
      <p:sp>
        <p:nvSpPr>
          <p:cNvPr id="103427" name="内容占位符 13"/>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0342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87</a:t>
            </a:fld>
            <a:endParaRPr lang="en-US" altLang="en-US" sz="1400" dirty="0">
              <a:ea typeface="宋体" panose="02010600030101010101" pitchFamily="2" charset="-122"/>
            </a:endParaRPr>
          </a:p>
        </p:txBody>
      </p:sp>
      <p:graphicFrame>
        <p:nvGraphicFramePr>
          <p:cNvPr id="103429" name="表格 103428"/>
          <p:cNvGraphicFramePr/>
          <p:nvPr/>
        </p:nvGraphicFramePr>
        <p:xfrm>
          <a:off x="2590800" y="3216275"/>
          <a:ext cx="4267200" cy="517525"/>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1</a:t>
                      </a:r>
                    </a:p>
                  </a:txBody>
                  <a:tcPr marT="45449" marB="4544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2</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3</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4</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6</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7</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8</a:t>
                      </a:r>
                    </a:p>
                  </a:txBody>
                  <a:tcPr marT="45449" marB="4544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9</a:t>
                      </a:r>
                    </a:p>
                  </a:txBody>
                  <a:tcPr marT="45449" marB="4544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alpha val="50195"/>
                      </a:srgbClr>
                    </a:solidFill>
                  </a:tcPr>
                </a:tc>
                <a:extLst>
                  <a:ext uri="{0D108BD9-81ED-4DB2-BD59-A6C34878D82A}">
                    <a16:rowId xmlns:a16="http://schemas.microsoft.com/office/drawing/2014/main" val="10000"/>
                  </a:ext>
                </a:extLst>
              </a:tr>
            </a:tbl>
          </a:graphicData>
        </a:graphic>
      </p:graphicFrame>
      <p:graphicFrame>
        <p:nvGraphicFramePr>
          <p:cNvPr id="103449" name="表格 103448"/>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alpha val="50195"/>
                      </a:srgbClr>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9</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alpha val="50195"/>
                      </a:srgbClr>
                    </a:solidFill>
                  </a:tcPr>
                </a:tc>
                <a:extLst>
                  <a:ext uri="{0D108BD9-81ED-4DB2-BD59-A6C34878D82A}">
                    <a16:rowId xmlns:a16="http://schemas.microsoft.com/office/drawing/2014/main" val="10000"/>
                  </a:ext>
                </a:extLst>
              </a:tr>
            </a:tbl>
          </a:graphicData>
        </a:graphic>
      </p:graphicFrame>
      <p:graphicFrame>
        <p:nvGraphicFramePr>
          <p:cNvPr id="103469" name="表格 103468"/>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33"/>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spcBef>
                          <a:spcPct val="20000"/>
                        </a:spcBef>
                        <a:buClr>
                          <a:schemeClr val="tx2"/>
                        </a:buClr>
                        <a:buSzPct val="75000"/>
                        <a:buFont typeface="Monotype Sorts" pitchFamily="2" charset="2"/>
                        <a:buNone/>
                      </a:pPr>
                      <a:r>
                        <a:rPr lang="en-US" altLang="zh-CN" sz="2800" dirty="0">
                          <a:latin typeface="Times New Roman" panose="02020603050405020304" pitchFamily="18" charset="0"/>
                          <a:ea typeface="宋体" panose="02010600030101010101" pitchFamily="2" charset="-122"/>
                        </a:rPr>
                        <a:t>9</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0000">
                        <a:alpha val="50195"/>
                      </a:srgbClr>
                    </a:solidFill>
                  </a:tcPr>
                </a:tc>
                <a:extLst>
                  <a:ext uri="{0D108BD9-81ED-4DB2-BD59-A6C34878D82A}">
                    <a16:rowId xmlns:a16="http://schemas.microsoft.com/office/drawing/2014/main" val="10000"/>
                  </a:ext>
                </a:extLst>
              </a:tr>
            </a:tbl>
          </a:graphicData>
        </a:graphic>
      </p:graphicFrame>
      <p:sp>
        <p:nvSpPr>
          <p:cNvPr id="386111" name="Rectangle 63"/>
          <p:cNvSpPr/>
          <p:nvPr/>
        </p:nvSpPr>
        <p:spPr>
          <a:xfrm>
            <a:off x="1524000" y="3200400"/>
            <a:ext cx="533400" cy="533400"/>
          </a:xfrm>
          <a:prstGeom prst="rect">
            <a:avLst/>
          </a:prstGeom>
          <a:solidFill>
            <a:srgbClr val="FF0000"/>
          </a:solidFill>
          <a:ln w="9525">
            <a:noFill/>
          </a:ln>
        </p:spPr>
        <p:txBody>
          <a:bodyPr wrap="none" anchor="ctr" anchorCtr="0"/>
          <a:lstStyle/>
          <a:p>
            <a:pPr algn="ctr"/>
            <a:r>
              <a:rPr lang="en-US" altLang="en-US" sz="1800" dirty="0">
                <a:latin typeface="Arial" panose="020B0604020202020204" pitchFamily="34" charset="0"/>
              </a:rPr>
              <a:t>8</a:t>
            </a:r>
          </a:p>
        </p:txBody>
      </p:sp>
      <p:sp>
        <p:nvSpPr>
          <p:cNvPr id="386112" name="Rectangle 64"/>
          <p:cNvSpPr/>
          <p:nvPr/>
        </p:nvSpPr>
        <p:spPr>
          <a:xfrm>
            <a:off x="1524000" y="3962400"/>
            <a:ext cx="533400" cy="533400"/>
          </a:xfrm>
          <a:prstGeom prst="rect">
            <a:avLst/>
          </a:prstGeom>
          <a:solidFill>
            <a:srgbClr val="FF0000"/>
          </a:solidFill>
          <a:ln w="9525">
            <a:noFill/>
          </a:ln>
        </p:spPr>
        <p:txBody>
          <a:bodyPr wrap="none" anchor="ctr" anchorCtr="0"/>
          <a:lstStyle/>
          <a:p>
            <a:pPr algn="ctr"/>
            <a:r>
              <a:rPr lang="en-US" altLang="en-US" sz="1800" dirty="0">
                <a:latin typeface="Arial" panose="020B0604020202020204" pitchFamily="34" charset="0"/>
              </a:rPr>
              <a:t>8</a:t>
            </a:r>
          </a:p>
        </p:txBody>
      </p:sp>
      <p:sp>
        <p:nvSpPr>
          <p:cNvPr id="386113" name="Rectangle 65"/>
          <p:cNvSpPr/>
          <p:nvPr/>
        </p:nvSpPr>
        <p:spPr>
          <a:xfrm>
            <a:off x="1524000" y="4724400"/>
            <a:ext cx="533400" cy="533400"/>
          </a:xfrm>
          <a:prstGeom prst="rect">
            <a:avLst/>
          </a:prstGeom>
          <a:solidFill>
            <a:srgbClr val="66FF33"/>
          </a:solidFill>
          <a:ln w="9525">
            <a:noFill/>
          </a:ln>
        </p:spPr>
        <p:txBody>
          <a:bodyPr wrap="none" anchor="ctr" anchorCtr="0"/>
          <a:lstStyle/>
          <a:p>
            <a:pPr algn="ctr"/>
            <a:r>
              <a:rPr lang="en-US" altLang="en-US" sz="1800" dirty="0">
                <a:latin typeface="Arial" panose="020B0604020202020204" pitchFamily="34" charset="0"/>
              </a:rPr>
              <a:t>8</a:t>
            </a:r>
          </a:p>
        </p:txBody>
      </p:sp>
      <p:sp>
        <p:nvSpPr>
          <p:cNvPr id="103492" name="Text Box 68"/>
          <p:cNvSpPr txBox="1"/>
          <p:nvPr/>
        </p:nvSpPr>
        <p:spPr>
          <a:xfrm>
            <a:off x="1422400" y="2354263"/>
            <a:ext cx="1114425"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Key</a:t>
            </a:r>
          </a:p>
        </p:txBody>
      </p:sp>
      <p:sp>
        <p:nvSpPr>
          <p:cNvPr id="103493" name="Text Box 69"/>
          <p:cNvSpPr txBox="1"/>
          <p:nvPr/>
        </p:nvSpPr>
        <p:spPr>
          <a:xfrm>
            <a:off x="2997200" y="2354263"/>
            <a:ext cx="2227263" cy="457200"/>
          </a:xfrm>
          <a:prstGeom prst="rect">
            <a:avLst/>
          </a:prstGeom>
          <a:noFill/>
          <a:ln w="12700">
            <a:noFill/>
          </a:ln>
        </p:spPr>
        <p:txBody>
          <a:bodyPr>
            <a:spAutoFit/>
          </a:bodyPr>
          <a:lstStyle/>
          <a:p>
            <a:pPr>
              <a:spcBef>
                <a:spcPct val="50000"/>
              </a:spcBef>
            </a:pPr>
            <a:r>
              <a:rPr lang="en-US" altLang="en-US" dirty="0">
                <a:latin typeface="Times New Roman" panose="02020603050405020304" pitchFamily="18" charset="0"/>
              </a:rPr>
              <a:t>List</a:t>
            </a:r>
          </a:p>
        </p:txBody>
      </p:sp>
      <p:sp>
        <p:nvSpPr>
          <p:cNvPr id="103494" name="Rectangle 71"/>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4"/>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二分查找法动画</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104451"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en-US" altLang="en-US" kern="1200" dirty="0">
                <a:latin typeface="+mn-lt"/>
                <a:ea typeface="+mn-ea"/>
                <a:cs typeface="+mn-cs"/>
              </a:rPr>
              <a:t>http://www.cs.armstrong.edu/liang/animation/web/BinarySearch.html</a:t>
            </a:r>
          </a:p>
        </p:txBody>
      </p:sp>
      <p:sp>
        <p:nvSpPr>
          <p:cNvPr id="10445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88</a:t>
            </a:fld>
            <a:endParaRPr lang="en-US" altLang="en-US" sz="1400" dirty="0">
              <a:ea typeface="宋体" panose="02010600030101010101" pitchFamily="2" charset="-122"/>
            </a:endParaRPr>
          </a:p>
        </p:txBody>
      </p:sp>
      <p:sp>
        <p:nvSpPr>
          <p:cNvPr id="104453" name="Rectangle 2"/>
          <p:cNvSpPr/>
          <p:nvPr/>
        </p:nvSpPr>
        <p:spPr>
          <a:xfrm>
            <a:off x="2036763" y="4333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04454" name="Rectangle 7"/>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pic>
        <p:nvPicPr>
          <p:cNvPr id="104455" name="Picture 9"/>
          <p:cNvPicPr>
            <a:picLocks noChangeAspect="1"/>
          </p:cNvPicPr>
          <p:nvPr/>
        </p:nvPicPr>
        <p:blipFill>
          <a:blip r:embed="rId3"/>
          <a:stretch>
            <a:fillRect/>
          </a:stretch>
        </p:blipFill>
        <p:spPr>
          <a:xfrm>
            <a:off x="2190750" y="2000250"/>
            <a:ext cx="4762500" cy="2857500"/>
          </a:xfrm>
          <a:prstGeom prst="rect">
            <a:avLst/>
          </a:prstGeom>
          <a:noFill/>
          <a:ln w="12700">
            <a:noFill/>
          </a:ln>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二分查找法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105475" name="内容占位符 7"/>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054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89</a:t>
            </a:fld>
            <a:endParaRPr lang="en-US" altLang="en-US" sz="1400" dirty="0">
              <a:ea typeface="宋体" panose="02010600030101010101" pitchFamily="2" charset="-122"/>
            </a:endParaRPr>
          </a:p>
        </p:txBody>
      </p:sp>
      <p:sp>
        <p:nvSpPr>
          <p:cNvPr id="105477" name="Rectangle 6"/>
          <p:cNvSpPr/>
          <p:nvPr/>
        </p:nvSpPr>
        <p:spPr>
          <a:xfrm>
            <a:off x="2914650" y="21717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05478" name="Rectangle 8"/>
          <p:cNvSpPr/>
          <p:nvPr/>
        </p:nvSpPr>
        <p:spPr>
          <a:xfrm>
            <a:off x="2433638" y="23907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pic>
        <p:nvPicPr>
          <p:cNvPr id="105479" name="Picture 8"/>
          <p:cNvPicPr>
            <a:picLocks noChangeAspect="1"/>
          </p:cNvPicPr>
          <p:nvPr/>
        </p:nvPicPr>
        <p:blipFill>
          <a:blip r:embed="rId3"/>
          <a:stretch>
            <a:fillRect/>
          </a:stretch>
        </p:blipFill>
        <p:spPr>
          <a:xfrm>
            <a:off x="193675" y="1201738"/>
            <a:ext cx="8680450" cy="4879975"/>
          </a:xfrm>
          <a:prstGeom prst="rect">
            <a:avLst/>
          </a:prstGeom>
          <a:noFill/>
          <a:ln w="12700">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访问数组元素</a:t>
            </a:r>
          </a:p>
        </p:txBody>
      </p:sp>
      <p:sp>
        <p:nvSpPr>
          <p:cNvPr id="43011" name="Rectangle 3"/>
          <p:cNvSpPr>
            <a:spLocks noGrp="1"/>
          </p:cNvSpPr>
          <p:nvPr>
            <p:ph idx="1"/>
          </p:nvPr>
        </p:nvSpPr>
        <p:spPr/>
        <p:txBody>
          <a:bodyPr vert="horz" wrap="square" lIns="92075" tIns="46038" rIns="92075" bIns="46038" anchor="t" anchorCtr="0"/>
          <a:lstStyle/>
          <a:p>
            <a:pPr marL="0" indent="0" eaLnBrk="1" hangingPunct="1">
              <a:buSzPct val="75000"/>
              <a:buFont typeface="Wingdings" panose="05000000000000000000" pitchFamily="2" charset="2"/>
            </a:pPr>
            <a:r>
              <a:rPr lang="zh-CN" altLang="en-US" kern="1200" dirty="0">
                <a:latin typeface="+mn-lt"/>
                <a:ea typeface="宋体" panose="02010600030101010101" pitchFamily="2" charset="-122"/>
                <a:cs typeface="+mn-cs"/>
              </a:rPr>
              <a:t> 数组元素可以通过下标访问。数组下标范围</a:t>
            </a:r>
            <a:r>
              <a:rPr lang="zh-CN" altLang="en-US" kern="1200" dirty="0">
                <a:solidFill>
                  <a:srgbClr val="C00000"/>
                </a:solidFill>
                <a:latin typeface="+mn-lt"/>
                <a:ea typeface="宋体" panose="02010600030101010101" pitchFamily="2" charset="-122"/>
                <a:cs typeface="+mn-cs"/>
              </a:rPr>
              <a:t>从</a:t>
            </a:r>
            <a:r>
              <a:rPr lang="en-US" altLang="zh-CN" b="1" kern="1200" dirty="0">
                <a:solidFill>
                  <a:srgbClr val="C00000"/>
                </a:solidFill>
                <a:latin typeface="Courier New" panose="02070309020205020404" pitchFamily="49" charset="0"/>
                <a:ea typeface="宋体" panose="02010600030101010101" pitchFamily="2" charset="-122"/>
                <a:cs typeface="+mn-cs"/>
              </a:rPr>
              <a:t>0</a:t>
            </a:r>
            <a:r>
              <a:rPr lang="zh-CN" altLang="en-US" kern="1200" dirty="0">
                <a:solidFill>
                  <a:srgbClr val="C00000"/>
                </a:solidFill>
                <a:latin typeface="+mn-lt"/>
                <a:ea typeface="宋体" panose="02010600030101010101" pitchFamily="2" charset="-122"/>
                <a:cs typeface="+mn-cs"/>
              </a:rPr>
              <a:t>开始，到</a:t>
            </a:r>
            <a:r>
              <a:rPr lang="en-US" altLang="en-US" b="1" kern="1200" dirty="0">
                <a:solidFill>
                  <a:srgbClr val="C00000"/>
                </a:solidFill>
                <a:latin typeface="Courier New" panose="02070309020205020404" pitchFamily="49" charset="0"/>
                <a:ea typeface="宋体" panose="02010600030101010101" pitchFamily="2" charset="-122"/>
                <a:cs typeface="+mn-cs"/>
              </a:rPr>
              <a:t>arrayRefVar.length-1</a:t>
            </a:r>
            <a:r>
              <a:rPr lang="en-US" altLang="zh-CN" kern="1200" dirty="0">
                <a:solidFill>
                  <a:srgbClr val="C00000"/>
                </a:solidFill>
                <a:latin typeface="+mn-lt"/>
                <a:ea typeface="宋体" panose="02010600030101010101" pitchFamily="2" charset="-122"/>
                <a:cs typeface="+mn-cs"/>
              </a:rPr>
              <a:t>结束</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en-US" altLang="zh-CN" kern="1200" dirty="0">
                <a:latin typeface="华文楷体" panose="02010600040101010101" pitchFamily="2" charset="-122"/>
                <a:ea typeface="华文楷体" panose="02010600040101010101" pitchFamily="2" charset="-122"/>
                <a:cs typeface="+mn-cs"/>
              </a:rPr>
              <a:t>    </a:t>
            </a:r>
            <a:r>
              <a:rPr lang="zh-CN" altLang="en-US" sz="2400" kern="1200" dirty="0">
                <a:latin typeface="华文楷体" panose="02010600040101010101" pitchFamily="2" charset="-122"/>
                <a:ea typeface="华文楷体" panose="02010600040101010101" pitchFamily="2" charset="-122"/>
                <a:cs typeface="+mn-cs"/>
              </a:rPr>
              <a:t>例如，图</a:t>
            </a:r>
            <a:r>
              <a:rPr lang="en-US" altLang="zh-CN" sz="2400" kern="1200" dirty="0">
                <a:latin typeface="华文楷体" panose="02010600040101010101" pitchFamily="2" charset="-122"/>
                <a:ea typeface="华文楷体" panose="02010600040101010101" pitchFamily="2" charset="-122"/>
                <a:cs typeface="+mn-cs"/>
              </a:rPr>
              <a:t>7-1</a:t>
            </a:r>
            <a:r>
              <a:rPr lang="zh-CN" altLang="en-US" sz="2400" kern="1200" dirty="0">
                <a:latin typeface="华文楷体" panose="02010600040101010101" pitchFamily="2" charset="-122"/>
                <a:ea typeface="华文楷体" panose="02010600040101010101" pitchFamily="2" charset="-122"/>
                <a:cs typeface="+mn-cs"/>
              </a:rPr>
              <a:t>的例子中，数组</a:t>
            </a:r>
            <a:r>
              <a:rPr lang="en-US" altLang="zh-CN" sz="2400" kern="1200" dirty="0">
                <a:latin typeface="华文楷体" panose="02010600040101010101" pitchFamily="2" charset="-122"/>
                <a:ea typeface="华文楷体" panose="02010600040101010101" pitchFamily="2" charset="-122"/>
                <a:cs typeface="+mn-cs"/>
              </a:rPr>
              <a:t>myList</a:t>
            </a:r>
            <a:r>
              <a:rPr lang="zh-CN" altLang="en-US" sz="2400" kern="1200" dirty="0">
                <a:latin typeface="华文楷体" panose="02010600040101010101" pitchFamily="2" charset="-122"/>
                <a:ea typeface="华文楷体" panose="02010600040101010101" pitchFamily="2" charset="-122"/>
                <a:cs typeface="+mn-cs"/>
              </a:rPr>
              <a:t>包含</a:t>
            </a:r>
            <a:r>
              <a:rPr lang="en-US" altLang="zh-CN" sz="2400" kern="1200" dirty="0">
                <a:latin typeface="华文楷体" panose="02010600040101010101" pitchFamily="2" charset="-122"/>
                <a:ea typeface="华文楷体" panose="02010600040101010101" pitchFamily="2" charset="-122"/>
                <a:cs typeface="+mn-cs"/>
              </a:rPr>
              <a:t>10</a:t>
            </a:r>
            <a:r>
              <a:rPr lang="zh-CN" altLang="en-US" sz="2400" kern="1200" dirty="0">
                <a:latin typeface="华文楷体" panose="02010600040101010101" pitchFamily="2" charset="-122"/>
                <a:ea typeface="华文楷体" panose="02010600040101010101" pitchFamily="2" charset="-122"/>
                <a:cs typeface="+mn-cs"/>
              </a:rPr>
              <a:t>个</a:t>
            </a:r>
            <a:r>
              <a:rPr lang="en-US" altLang="zh-CN" sz="2400" kern="1200" dirty="0">
                <a:latin typeface="华文楷体" panose="02010600040101010101" pitchFamily="2" charset="-122"/>
                <a:ea typeface="华文楷体" panose="02010600040101010101" pitchFamily="2" charset="-122"/>
                <a:cs typeface="+mn-cs"/>
              </a:rPr>
              <a:t>double</a:t>
            </a:r>
            <a:r>
              <a:rPr lang="zh-CN" altLang="en-US" sz="2400" kern="1200" dirty="0">
                <a:latin typeface="华文楷体" panose="02010600040101010101" pitchFamily="2" charset="-122"/>
                <a:ea typeface="华文楷体" panose="02010600040101010101" pitchFamily="2" charset="-122"/>
                <a:cs typeface="+mn-cs"/>
              </a:rPr>
              <a:t>值，下标从</a:t>
            </a:r>
            <a:r>
              <a:rPr lang="en-US" altLang="zh-CN" sz="2400" kern="1200" dirty="0">
                <a:latin typeface="华文楷体" panose="02010600040101010101" pitchFamily="2" charset="-122"/>
                <a:ea typeface="华文楷体" panose="02010600040101010101" pitchFamily="2" charset="-122"/>
                <a:cs typeface="+mn-cs"/>
              </a:rPr>
              <a:t>0</a:t>
            </a:r>
            <a:r>
              <a:rPr lang="zh-CN" altLang="en-US" sz="2400" kern="1200" dirty="0">
                <a:latin typeface="华文楷体" panose="02010600040101010101" pitchFamily="2" charset="-122"/>
                <a:ea typeface="华文楷体" panose="02010600040101010101" pitchFamily="2" charset="-122"/>
                <a:cs typeface="+mn-cs"/>
              </a:rPr>
              <a:t>到</a:t>
            </a:r>
            <a:r>
              <a:rPr lang="en-US" altLang="zh-CN" sz="2400" kern="1200" dirty="0">
                <a:latin typeface="华文楷体" panose="02010600040101010101" pitchFamily="2" charset="-122"/>
                <a:ea typeface="华文楷体" panose="02010600040101010101" pitchFamily="2" charset="-122"/>
                <a:cs typeface="+mn-cs"/>
              </a:rPr>
              <a:t>9.</a:t>
            </a:r>
          </a:p>
          <a:p>
            <a:pPr marL="0" indent="0" eaLnBrk="1" hangingPunct="1">
              <a:buSzPct val="75000"/>
              <a:buFont typeface="Monotype Sorts" pitchFamily="2" charset="2"/>
              <a:buNone/>
            </a:pPr>
            <a:endParaRPr lang="en-US" altLang="en-US" kern="1200" dirty="0">
              <a:latin typeface="+mn-lt"/>
              <a:ea typeface="宋体" panose="02010600030101010101" pitchFamily="2" charset="-122"/>
              <a:cs typeface="+mn-cs"/>
            </a:endParaRPr>
          </a:p>
          <a:p>
            <a:pPr marL="0" indent="0" eaLnBrk="1" hangingPunct="1">
              <a:buSzPct val="75000"/>
            </a:pPr>
            <a:r>
              <a:rPr lang="zh-CN" altLang="en-US" kern="1200" dirty="0">
                <a:latin typeface="+mn-lt"/>
                <a:ea typeface="宋体" panose="02010600030101010101" pitchFamily="2" charset="-122"/>
                <a:cs typeface="+mn-cs"/>
              </a:rPr>
              <a:t> 数组中的每个元素都可以使用下面语法表示，称为下标变量（</a:t>
            </a:r>
            <a:r>
              <a:rPr lang="en-US" altLang="en-US" i="1" kern="1200" dirty="0">
                <a:latin typeface="+mn-lt"/>
                <a:ea typeface="宋体" panose="02010600030101010101" pitchFamily="2" charset="-122"/>
                <a:cs typeface="+mn-cs"/>
              </a:rPr>
              <a:t>indexed variable</a:t>
            </a:r>
            <a:r>
              <a:rPr lang="en-US" altLang="zh-CN" kern="1200" dirty="0">
                <a:latin typeface="+mn-lt"/>
                <a:ea typeface="宋体" panose="02010600030101010101" pitchFamily="2" charset="-122"/>
                <a:cs typeface="+mn-cs"/>
              </a:rPr>
              <a:t>）</a:t>
            </a:r>
            <a:r>
              <a:rPr lang="en-US" altLang="en-US" kern="1200" dirty="0">
                <a:latin typeface="+mn-lt"/>
                <a:ea typeface="宋体" panose="02010600030101010101" pitchFamily="2" charset="-122"/>
                <a:cs typeface="+mn-cs"/>
              </a:rPr>
              <a:t>:</a:t>
            </a:r>
          </a:p>
          <a:p>
            <a:pPr lvl="1" eaLnBrk="1" hangingPunct="1">
              <a:buFontTx/>
              <a:buNone/>
            </a:pPr>
            <a:r>
              <a:rPr lang="en-US" altLang="en-US" b="1" kern="1200" dirty="0">
                <a:solidFill>
                  <a:srgbClr val="C00000"/>
                </a:solidFill>
                <a:latin typeface="Courier New" panose="02070309020205020404" pitchFamily="49" charset="0"/>
                <a:ea typeface="宋体" panose="02010600030101010101" pitchFamily="2" charset="-122"/>
                <a:cs typeface="+mn-cs"/>
              </a:rPr>
              <a:t>			arrayRefVar[index];</a:t>
            </a:r>
          </a:p>
          <a:p>
            <a:pPr lvl="1" eaLnBrk="1" hangingPunct="1">
              <a:buFontTx/>
              <a:buNone/>
            </a:pPr>
            <a:r>
              <a:rPr lang="en-US" altLang="en-US" b="1" kern="1200" dirty="0">
                <a:solidFill>
                  <a:srgbClr val="C00000"/>
                </a:solidFill>
                <a:latin typeface="Courier New" panose="02070309020205020404" pitchFamily="49" charset="0"/>
                <a:ea typeface="宋体" panose="02010600030101010101" pitchFamily="2" charset="-122"/>
                <a:cs typeface="+mn-cs"/>
              </a:rPr>
              <a:t>			</a:t>
            </a:r>
            <a:r>
              <a:rPr lang="zh-CN" altLang="en-US" b="1" kern="1200" dirty="0">
                <a:solidFill>
                  <a:srgbClr val="C00000"/>
                </a:solidFill>
                <a:latin typeface="Courier New" panose="02070309020205020404" pitchFamily="49" charset="0"/>
                <a:ea typeface="宋体" panose="02010600030101010101" pitchFamily="2" charset="-122"/>
                <a:cs typeface="+mn-cs"/>
              </a:rPr>
              <a:t>数组引用变量</a:t>
            </a:r>
            <a:r>
              <a:rPr lang="en-US" altLang="en-US" b="1" kern="1200" dirty="0">
                <a:solidFill>
                  <a:srgbClr val="C00000"/>
                </a:solidFill>
                <a:latin typeface="Courier New" panose="02070309020205020404" pitchFamily="49" charset="0"/>
                <a:ea typeface="宋体" panose="02010600030101010101" pitchFamily="2" charset="-122"/>
                <a:cs typeface="+mn-cs"/>
              </a:rPr>
              <a:t>[</a:t>
            </a:r>
            <a:r>
              <a:rPr lang="zh-CN" altLang="en-US" b="1" kern="1200" dirty="0">
                <a:solidFill>
                  <a:srgbClr val="C00000"/>
                </a:solidFill>
                <a:latin typeface="Courier New" panose="02070309020205020404" pitchFamily="49" charset="0"/>
                <a:ea typeface="宋体" panose="02010600030101010101" pitchFamily="2" charset="-122"/>
                <a:cs typeface="+mn-cs"/>
              </a:rPr>
              <a:t>下标</a:t>
            </a:r>
            <a:r>
              <a:rPr lang="en-US" altLang="en-US" b="1" kern="1200" dirty="0">
                <a:solidFill>
                  <a:srgbClr val="C00000"/>
                </a:solidFill>
                <a:latin typeface="Courier New" panose="02070309020205020404" pitchFamily="49" charset="0"/>
                <a:ea typeface="宋体" panose="02010600030101010101" pitchFamily="2" charset="-122"/>
                <a:cs typeface="+mn-cs"/>
              </a:rPr>
              <a:t>];</a:t>
            </a:r>
          </a:p>
        </p:txBody>
      </p:sp>
      <p:sp>
        <p:nvSpPr>
          <p:cNvPr id="4301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a:t>
            </a:fld>
            <a:endParaRPr lang="en-US" altLang="en-US" sz="1400" dirty="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二分查找法</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20484" name="内容占位符 7"/>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2048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90</a:t>
            </a:fld>
            <a:endParaRPr lang="en-US" altLang="en-US" sz="1400" dirty="0">
              <a:ea typeface="宋体" panose="02010600030101010101" pitchFamily="2" charset="-122"/>
            </a:endParaRPr>
          </a:p>
        </p:txBody>
      </p:sp>
      <p:sp>
        <p:nvSpPr>
          <p:cNvPr id="20486" name="Rectangle 3"/>
          <p:cNvSpPr/>
          <p:nvPr/>
        </p:nvSpPr>
        <p:spPr>
          <a:xfrm>
            <a:off x="2914650" y="21717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0487" name="Rectangle 4"/>
          <p:cNvSpPr/>
          <p:nvPr/>
        </p:nvSpPr>
        <p:spPr>
          <a:xfrm>
            <a:off x="2433638" y="23907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aphicFrame>
        <p:nvGraphicFramePr>
          <p:cNvPr id="20482" name="Object 5"/>
          <p:cNvGraphicFramePr>
            <a:graphicFrameLocks noChangeAspect="1"/>
          </p:cNvGraphicFramePr>
          <p:nvPr/>
        </p:nvGraphicFramePr>
        <p:xfrm>
          <a:off x="-382587" y="509588"/>
          <a:ext cx="9380537" cy="6130925"/>
        </p:xfrm>
        <a:graphic>
          <a:graphicData uri="http://schemas.openxmlformats.org/presentationml/2006/ole">
            <mc:AlternateContent xmlns:mc="http://schemas.openxmlformats.org/markup-compatibility/2006">
              <mc:Choice xmlns:v="urn:schemas-microsoft-com:vml" Requires="v">
                <p:oleObj r:id="rId3" imgW="4282440" imgH="2796540" progId="Word.Picture.8">
                  <p:embed/>
                </p:oleObj>
              </mc:Choice>
              <mc:Fallback>
                <p:oleObj r:id="rId3" imgW="4282440" imgH="2796540" progId="Word.Picture.8">
                  <p:embed/>
                  <p:pic>
                    <p:nvPicPr>
                      <p:cNvPr id="0" name="图片 3094"/>
                      <p:cNvPicPr/>
                      <p:nvPr/>
                    </p:nvPicPr>
                    <p:blipFill>
                      <a:blip r:embed="rId4"/>
                      <a:stretch>
                        <a:fillRect/>
                      </a:stretch>
                    </p:blipFill>
                    <p:spPr>
                      <a:xfrm>
                        <a:off x="-382587" y="509588"/>
                        <a:ext cx="9380537" cy="6130925"/>
                      </a:xfrm>
                      <a:prstGeom prst="rect">
                        <a:avLst/>
                      </a:prstGeom>
                      <a:noFill/>
                      <a:ln w="38100">
                        <a:noFill/>
                        <a:miter/>
                      </a:ln>
                    </p:spPr>
                  </p:pic>
                </p:oleObj>
              </mc:Fallback>
            </mc:AlternateContent>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实现</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106499"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Use binary search to find the key in the list */</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public static int binarySearch(int[] list, int key) {</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int low = 0;</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int high = list.length - 1;</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mn-lt"/>
                <a:ea typeface="宋体" panose="02010600030101010101" pitchFamily="2" charset="-122"/>
                <a:cs typeface="+mn-cs"/>
              </a:rPr>
              <a:t> </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while (high &gt;= low) {</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int mid = (low + high) / 2;</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if (key &lt; list[mid])</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high = mid - 1;</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else if (key == list[mid])</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return mid;</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else</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low = mid + 1;</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mn-lt"/>
                <a:ea typeface="宋体" panose="02010600030101010101" pitchFamily="2" charset="-122"/>
                <a:cs typeface="+mn-cs"/>
              </a:rPr>
              <a:t> </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  return -1 - low;</a:t>
            </a:r>
            <a:endParaRPr lang="en-US" altLang="zh-CN" sz="1800" b="1" kern="1200" dirty="0">
              <a:solidFill>
                <a:srgbClr val="000000"/>
              </a:solidFill>
              <a:latin typeface="Courier"/>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zh-CN" sz="1800" b="1" kern="1200" dirty="0">
                <a:solidFill>
                  <a:srgbClr val="000000"/>
                </a:solidFill>
                <a:latin typeface="Courier New" panose="02070309020205020404" pitchFamily="49" charset="0"/>
                <a:ea typeface="宋体" panose="02010600030101010101" pitchFamily="2" charset="-122"/>
                <a:cs typeface="+mn-cs"/>
              </a:rPr>
              <a:t>}</a:t>
            </a:r>
          </a:p>
        </p:txBody>
      </p:sp>
      <p:sp>
        <p:nvSpPr>
          <p:cNvPr id="10650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91</a:t>
            </a:fld>
            <a:endParaRPr lang="en-US" altLang="en-US" sz="1400" dirty="0">
              <a:ea typeface="宋体" panose="02010600030101010101" pitchFamily="2"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Arrays.binarySearch </a:t>
            </a:r>
            <a:r>
              <a:rPr lang="zh-CN" altLang="en-US" kern="1200" dirty="0">
                <a:latin typeface="Courier New" panose="02070309020205020404" pitchFamily="49" charset="0"/>
                <a:ea typeface="宋体" panose="02010600030101010101" pitchFamily="2" charset="-122"/>
                <a:cs typeface="+mj-cs"/>
              </a:rPr>
              <a:t>方法</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107523"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en-US" altLang="zh-CN" sz="2400" kern="1200" dirty="0">
                <a:latin typeface="+mn-lt"/>
                <a:ea typeface="宋体" panose="02010600030101010101" pitchFamily="2" charset="-122"/>
                <a:cs typeface="+mn-cs"/>
              </a:rPr>
              <a:t>既然</a:t>
            </a:r>
            <a:r>
              <a:rPr lang="zh-CN" altLang="en-US" sz="2400" kern="1200" dirty="0">
                <a:latin typeface="+mn-lt"/>
                <a:ea typeface="宋体" panose="02010600030101010101" pitchFamily="2" charset="-122"/>
                <a:cs typeface="+mn-cs"/>
              </a:rPr>
              <a:t>二分查找法在编程过程中频繁的使用，</a:t>
            </a:r>
            <a:r>
              <a:rPr lang="en-US" altLang="zh-CN" sz="2400" kern="1200" dirty="0">
                <a:latin typeface="+mn-lt"/>
                <a:ea typeface="宋体" panose="02010600030101010101" pitchFamily="2" charset="-122"/>
                <a:cs typeface="+mn-cs"/>
              </a:rPr>
              <a:t>Java</a:t>
            </a:r>
            <a:r>
              <a:rPr lang="zh-CN" altLang="en-US" sz="2400" kern="1200" dirty="0">
                <a:latin typeface="+mn-lt"/>
                <a:ea typeface="宋体" panose="02010600030101010101" pitchFamily="2" charset="-122"/>
                <a:cs typeface="+mn-cs"/>
              </a:rPr>
              <a:t>在</a:t>
            </a:r>
            <a:r>
              <a:rPr lang="en-US" altLang="en-US" sz="2400" kern="1200" dirty="0">
                <a:latin typeface="+mn-lt"/>
                <a:ea typeface="宋体" panose="02010600030101010101" pitchFamily="2" charset="-122"/>
                <a:cs typeface="+mn-cs"/>
              </a:rPr>
              <a:t>java.util.Arrays </a:t>
            </a:r>
            <a:r>
              <a:rPr lang="en-US" altLang="zh-CN" sz="2400" kern="1200" dirty="0">
                <a:latin typeface="+mn-lt"/>
                <a:ea typeface="宋体" panose="02010600030101010101" pitchFamily="2" charset="-122"/>
                <a:cs typeface="+mn-cs"/>
              </a:rPr>
              <a:t>类</a:t>
            </a:r>
            <a:r>
              <a:rPr lang="zh-CN" altLang="en-US" sz="2400" kern="1200" dirty="0">
                <a:latin typeface="+mn-lt"/>
                <a:ea typeface="宋体" panose="02010600030101010101" pitchFamily="2" charset="-122"/>
                <a:cs typeface="+mn-cs"/>
              </a:rPr>
              <a:t>中提供了几个重载的二分查找法的</a:t>
            </a:r>
            <a:r>
              <a:rPr lang="en-US" altLang="en-US" sz="2400" kern="1200" dirty="0">
                <a:latin typeface="+mn-lt"/>
                <a:ea typeface="宋体" panose="02010600030101010101" pitchFamily="2" charset="-122"/>
                <a:cs typeface="+mn-cs"/>
              </a:rPr>
              <a:t>binarySearch</a:t>
            </a:r>
            <a:r>
              <a:rPr lang="en-US" altLang="zh-CN" sz="2400" kern="1200" dirty="0">
                <a:latin typeface="+mn-lt"/>
                <a:ea typeface="宋体" panose="02010600030101010101" pitchFamily="2" charset="-122"/>
                <a:cs typeface="+mn-cs"/>
              </a:rPr>
              <a:t>()</a:t>
            </a:r>
            <a:r>
              <a:rPr lang="zh-CN" altLang="en-US" sz="2400" kern="1200" dirty="0">
                <a:latin typeface="+mn-lt"/>
                <a:ea typeface="宋体" panose="02010600030101010101" pitchFamily="2" charset="-122"/>
                <a:cs typeface="+mn-cs"/>
              </a:rPr>
              <a:t>方法用于从</a:t>
            </a:r>
            <a:r>
              <a:rPr lang="en-US" altLang="zh-CN" sz="2400" kern="1200" dirty="0">
                <a:latin typeface="+mn-lt"/>
                <a:ea typeface="宋体" panose="02010600030101010101" pitchFamily="2" charset="-122"/>
                <a:cs typeface="+mn-cs"/>
              </a:rPr>
              <a:t>int</a:t>
            </a:r>
            <a:r>
              <a:rPr lang="zh-CN" altLang="en-US" sz="2400" kern="1200" dirty="0">
                <a:latin typeface="+mn-lt"/>
                <a:ea typeface="宋体" panose="02010600030101010101" pitchFamily="2" charset="-122"/>
                <a:cs typeface="+mn-cs"/>
              </a:rPr>
              <a:t>、</a:t>
            </a:r>
            <a:r>
              <a:rPr lang="en-US" altLang="zh-CN" sz="2400" kern="1200" dirty="0">
                <a:latin typeface="+mn-lt"/>
                <a:ea typeface="宋体" panose="02010600030101010101" pitchFamily="2" charset="-122"/>
                <a:cs typeface="+mn-cs"/>
              </a:rPr>
              <a:t>double</a:t>
            </a:r>
            <a:r>
              <a:rPr lang="zh-CN" altLang="en-US" sz="2400" kern="1200" dirty="0">
                <a:latin typeface="+mn-lt"/>
                <a:ea typeface="宋体" panose="02010600030101010101" pitchFamily="2" charset="-122"/>
                <a:cs typeface="+mn-cs"/>
              </a:rPr>
              <a:t>、</a:t>
            </a:r>
            <a:r>
              <a:rPr lang="en-US" altLang="zh-CN" sz="2400" kern="1200" dirty="0">
                <a:latin typeface="+mn-lt"/>
                <a:ea typeface="宋体" panose="02010600030101010101" pitchFamily="2" charset="-122"/>
                <a:cs typeface="+mn-cs"/>
              </a:rPr>
              <a:t>char</a:t>
            </a:r>
            <a:r>
              <a:rPr lang="zh-CN" altLang="en-US" sz="2400" kern="1200" dirty="0">
                <a:latin typeface="+mn-lt"/>
                <a:ea typeface="宋体" panose="02010600030101010101" pitchFamily="2" charset="-122"/>
                <a:cs typeface="+mn-cs"/>
              </a:rPr>
              <a:t>、</a:t>
            </a:r>
            <a:r>
              <a:rPr lang="en-US" altLang="zh-CN" sz="2400" kern="1200" dirty="0">
                <a:latin typeface="+mn-lt"/>
                <a:ea typeface="宋体" panose="02010600030101010101" pitchFamily="2" charset="-122"/>
                <a:cs typeface="+mn-cs"/>
              </a:rPr>
              <a:t>short</a:t>
            </a:r>
            <a:r>
              <a:rPr lang="zh-CN" altLang="en-US" sz="2400" kern="1200" dirty="0">
                <a:latin typeface="+mn-lt"/>
                <a:ea typeface="宋体" panose="02010600030101010101" pitchFamily="2" charset="-122"/>
                <a:cs typeface="+mn-cs"/>
              </a:rPr>
              <a:t>、</a:t>
            </a:r>
            <a:r>
              <a:rPr lang="en-US" altLang="zh-CN" sz="2400" kern="1200" dirty="0">
                <a:latin typeface="+mn-lt"/>
                <a:ea typeface="宋体" panose="02010600030101010101" pitchFamily="2" charset="-122"/>
                <a:cs typeface="+mn-cs"/>
              </a:rPr>
              <a:t>long</a:t>
            </a:r>
            <a:r>
              <a:rPr lang="zh-CN" altLang="en-US" sz="2400" kern="1200" dirty="0">
                <a:latin typeface="+mn-lt"/>
                <a:ea typeface="宋体" panose="02010600030101010101" pitchFamily="2" charset="-122"/>
                <a:cs typeface="+mn-cs"/>
              </a:rPr>
              <a:t>和</a:t>
            </a:r>
            <a:r>
              <a:rPr lang="en-US" altLang="zh-CN" sz="2400" kern="1200" dirty="0">
                <a:latin typeface="+mn-lt"/>
                <a:ea typeface="宋体" panose="02010600030101010101" pitchFamily="2" charset="-122"/>
                <a:cs typeface="+mn-cs"/>
              </a:rPr>
              <a:t>float</a:t>
            </a:r>
            <a:r>
              <a:rPr lang="zh-CN" altLang="en-US" sz="2400" kern="1200" dirty="0">
                <a:latin typeface="+mn-lt"/>
                <a:ea typeface="宋体" panose="02010600030101010101" pitchFamily="2" charset="-122"/>
                <a:cs typeface="+mn-cs"/>
              </a:rPr>
              <a:t>数组中搜寻指定元素。例如，下列代码在数字数组和字符数组中寻找指定元素。</a:t>
            </a:r>
          </a:p>
          <a:p>
            <a:pPr marL="0" indent="0" eaLnBrk="1" hangingPunct="1">
              <a:lnSpc>
                <a:spcPct val="90000"/>
              </a:lnSpc>
              <a:buSzPct val="75000"/>
              <a:buFont typeface="Monotype Sorts" pitchFamily="2" charset="2"/>
              <a:buNone/>
            </a:pPr>
            <a:endParaRPr lang="en-US" altLang="en-US" sz="2400" kern="1200" dirty="0">
              <a:latin typeface="+mn-lt"/>
              <a:ea typeface="宋体" panose="02010600030101010101" pitchFamily="2" charset="-122"/>
              <a:cs typeface="+mn-cs"/>
            </a:endParaRPr>
          </a:p>
          <a:p>
            <a:pPr lvl="1" eaLnBrk="1" hangingPunct="1">
              <a:lnSpc>
                <a:spcPct val="90000"/>
              </a:lnSpc>
              <a:buFontTx/>
              <a:buNone/>
            </a:pPr>
            <a:r>
              <a:rPr lang="en-US" altLang="en-US" sz="2000" kern="1200" dirty="0">
                <a:latin typeface="+mn-lt"/>
                <a:ea typeface="宋体" panose="02010600030101010101" pitchFamily="2" charset="-122"/>
                <a:cs typeface="+mn-cs"/>
              </a:rPr>
              <a:t>int[] list = {2, 4, 7, 10, 11, 45, 50, 59, 60, 66, 69, 70, 79};</a:t>
            </a:r>
          </a:p>
          <a:p>
            <a:pPr lvl="1" eaLnBrk="1" hangingPunct="1">
              <a:lnSpc>
                <a:spcPct val="90000"/>
              </a:lnSpc>
              <a:buFontTx/>
              <a:buNone/>
            </a:pPr>
            <a:r>
              <a:rPr lang="en-US" altLang="en-US" sz="2000" kern="1200" dirty="0">
                <a:latin typeface="+mn-lt"/>
                <a:ea typeface="宋体" panose="02010600030101010101" pitchFamily="2" charset="-122"/>
                <a:cs typeface="+mn-cs"/>
              </a:rPr>
              <a:t>System.out.println("Index is " + </a:t>
            </a:r>
          </a:p>
          <a:p>
            <a:pPr lvl="1" eaLnBrk="1" hangingPunct="1">
              <a:lnSpc>
                <a:spcPct val="90000"/>
              </a:lnSpc>
              <a:buFontTx/>
              <a:buNone/>
            </a:pPr>
            <a:r>
              <a:rPr lang="en-US" altLang="en-US" sz="2000" kern="1200" dirty="0">
                <a:latin typeface="+mn-lt"/>
                <a:ea typeface="宋体" panose="02010600030101010101" pitchFamily="2" charset="-122"/>
                <a:cs typeface="+mn-cs"/>
              </a:rPr>
              <a:t>  java.util.Arrays.binarySearch(list, 11));</a:t>
            </a:r>
          </a:p>
          <a:p>
            <a:pPr lvl="1" eaLnBrk="1" hangingPunct="1">
              <a:lnSpc>
                <a:spcPct val="90000"/>
              </a:lnSpc>
              <a:buFontTx/>
              <a:buNone/>
            </a:pPr>
            <a:r>
              <a:rPr lang="en-US" altLang="en-US" sz="2000" kern="1200" dirty="0">
                <a:latin typeface="+mn-lt"/>
                <a:ea typeface="宋体" panose="02010600030101010101" pitchFamily="2" charset="-122"/>
                <a:cs typeface="+mn-cs"/>
              </a:rPr>
              <a:t> </a:t>
            </a:r>
          </a:p>
          <a:p>
            <a:pPr lvl="1" eaLnBrk="1" hangingPunct="1">
              <a:lnSpc>
                <a:spcPct val="90000"/>
              </a:lnSpc>
              <a:buFontTx/>
              <a:buNone/>
            </a:pPr>
            <a:r>
              <a:rPr lang="en-US" altLang="en-US" sz="2000" kern="1200" dirty="0">
                <a:latin typeface="+mn-lt"/>
                <a:ea typeface="宋体" panose="02010600030101010101" pitchFamily="2" charset="-122"/>
                <a:cs typeface="+mn-cs"/>
              </a:rPr>
              <a:t>char[] chars = {'a', 'c', 'g', 'x', 'y', 'z'};</a:t>
            </a:r>
          </a:p>
          <a:p>
            <a:pPr lvl="1" eaLnBrk="1" hangingPunct="1">
              <a:lnSpc>
                <a:spcPct val="90000"/>
              </a:lnSpc>
              <a:buFontTx/>
              <a:buNone/>
            </a:pPr>
            <a:r>
              <a:rPr lang="en-US" altLang="en-US" sz="2000" kern="1200" dirty="0">
                <a:latin typeface="+mn-lt"/>
                <a:ea typeface="宋体" panose="02010600030101010101" pitchFamily="2" charset="-122"/>
                <a:cs typeface="+mn-cs"/>
              </a:rPr>
              <a:t>System.out.println("Index is " + </a:t>
            </a:r>
          </a:p>
          <a:p>
            <a:pPr lvl="1" eaLnBrk="1" hangingPunct="1">
              <a:lnSpc>
                <a:spcPct val="90000"/>
              </a:lnSpc>
              <a:buFontTx/>
              <a:buNone/>
            </a:pPr>
            <a:r>
              <a:rPr lang="en-US" altLang="en-US" sz="2000" kern="1200" dirty="0">
                <a:latin typeface="+mn-lt"/>
                <a:ea typeface="宋体" panose="02010600030101010101" pitchFamily="2" charset="-122"/>
                <a:cs typeface="+mn-cs"/>
              </a:rPr>
              <a:t>  java.util.Arrays.binarySearch(chars, 't'));</a:t>
            </a:r>
          </a:p>
          <a:p>
            <a:pPr marL="0" indent="0" eaLnBrk="1" hangingPunct="1">
              <a:lnSpc>
                <a:spcPct val="90000"/>
              </a:lnSpc>
              <a:buSzPct val="75000"/>
              <a:buFont typeface="Monotype Sorts" pitchFamily="2" charset="2"/>
              <a:buNone/>
            </a:pPr>
            <a:r>
              <a:rPr lang="en-US" altLang="en-US" sz="2400" kern="1200" dirty="0">
                <a:latin typeface="+mn-lt"/>
                <a:ea typeface="宋体" panose="02010600030101010101" pitchFamily="2" charset="-122"/>
                <a:cs typeface="+mn-cs"/>
              </a:rPr>
              <a:t> </a:t>
            </a:r>
          </a:p>
          <a:p>
            <a:pPr marL="0" indent="0" eaLnBrk="1" hangingPunct="1">
              <a:lnSpc>
                <a:spcPct val="90000"/>
              </a:lnSpc>
              <a:buSzPct val="75000"/>
              <a:buFont typeface="Monotype Sorts" pitchFamily="2" charset="2"/>
              <a:buNone/>
            </a:pPr>
            <a:r>
              <a:rPr lang="en-US" altLang="zh-CN" sz="2400" kern="1200" dirty="0">
                <a:latin typeface="+mn-lt"/>
                <a:ea typeface="宋体" panose="02010600030101010101" pitchFamily="2" charset="-122"/>
                <a:cs typeface="+mn-cs"/>
              </a:rPr>
              <a:t>使用</a:t>
            </a:r>
            <a:r>
              <a:rPr lang="en-US" altLang="en-US" sz="2400" kern="1200" dirty="0">
                <a:latin typeface="+mn-lt"/>
                <a:ea typeface="宋体" panose="02010600030101010101" pitchFamily="2" charset="-122"/>
                <a:cs typeface="+mn-cs"/>
              </a:rPr>
              <a:t>binarySearch</a:t>
            </a:r>
            <a:r>
              <a:rPr lang="en-US" altLang="zh-CN" sz="2400" kern="1200" dirty="0">
                <a:latin typeface="+mn-lt"/>
                <a:ea typeface="宋体" panose="02010600030101010101" pitchFamily="2" charset="-122"/>
                <a:cs typeface="+mn-cs"/>
              </a:rPr>
              <a:t>方法</a:t>
            </a:r>
            <a:r>
              <a:rPr lang="zh-CN" altLang="en-US" sz="2400" kern="1200" dirty="0">
                <a:latin typeface="+mn-lt"/>
                <a:ea typeface="宋体" panose="02010600030101010101" pitchFamily="2" charset="-122"/>
                <a:cs typeface="+mn-cs"/>
              </a:rPr>
              <a:t>前，数组中的元素必须以升序排好序。</a:t>
            </a:r>
            <a:endParaRPr lang="en-US" altLang="en-US" sz="2400" kern="1200" dirty="0">
              <a:latin typeface="+mn-lt"/>
              <a:ea typeface="宋体" panose="02010600030101010101" pitchFamily="2" charset="-122"/>
              <a:cs typeface="+mn-cs"/>
            </a:endParaRPr>
          </a:p>
        </p:txBody>
      </p:sp>
      <p:sp>
        <p:nvSpPr>
          <p:cNvPr id="1075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92</a:t>
            </a:fld>
            <a:endParaRPr lang="en-US" altLang="en-US" sz="1400" dirty="0">
              <a:ea typeface="宋体" panose="02010600030101010101" pitchFamily="2" charset="-122"/>
            </a:endParaRPr>
          </a:p>
        </p:txBody>
      </p:sp>
      <p:sp>
        <p:nvSpPr>
          <p:cNvPr id="107525" name="Line 7"/>
          <p:cNvSpPr/>
          <p:nvPr/>
        </p:nvSpPr>
        <p:spPr>
          <a:xfrm flipH="1">
            <a:off x="3457575" y="3813175"/>
            <a:ext cx="2112963" cy="153988"/>
          </a:xfrm>
          <a:prstGeom prst="line">
            <a:avLst/>
          </a:prstGeom>
          <a:ln w="12700" cap="flat" cmpd="sng">
            <a:solidFill>
              <a:srgbClr val="FF0000"/>
            </a:solidFill>
            <a:prstDash val="solid"/>
            <a:headEnd type="none" w="sm" len="sm"/>
            <a:tailEnd type="none" w="sm" len="sm"/>
          </a:ln>
        </p:spPr>
      </p:sp>
      <p:sp>
        <p:nvSpPr>
          <p:cNvPr id="107526" name="Rectangle 8"/>
          <p:cNvSpPr/>
          <p:nvPr/>
        </p:nvSpPr>
        <p:spPr>
          <a:xfrm>
            <a:off x="5608638" y="3659188"/>
            <a:ext cx="2743200" cy="304800"/>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2000" dirty="0">
                <a:latin typeface="Times New Roman" panose="02020603050405020304" pitchFamily="18" charset="0"/>
                <a:cs typeface="Courier New" panose="02070309020205020404" pitchFamily="49" charset="0"/>
              </a:rPr>
              <a:t>Return is 4</a:t>
            </a:r>
            <a:endParaRPr lang="en-US" altLang="en-US" sz="2000" dirty="0">
              <a:latin typeface="Times New Roman" panose="02020603050405020304" pitchFamily="18" charset="0"/>
              <a:ea typeface="Courier New" panose="02070309020205020404" pitchFamily="49" charset="0"/>
            </a:endParaRPr>
          </a:p>
        </p:txBody>
      </p:sp>
      <p:sp>
        <p:nvSpPr>
          <p:cNvPr id="107527" name="Rectangle 9"/>
          <p:cNvSpPr/>
          <p:nvPr/>
        </p:nvSpPr>
        <p:spPr>
          <a:xfrm>
            <a:off x="5410200" y="4419600"/>
            <a:ext cx="3276600" cy="609600"/>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2000" dirty="0">
                <a:latin typeface="Times New Roman" panose="02020603050405020304" pitchFamily="18" charset="0"/>
                <a:cs typeface="Courier New" panose="02070309020205020404" pitchFamily="49" charset="0"/>
              </a:rPr>
              <a:t>Return is –4 (insertion point is 3, so return is -3-1)</a:t>
            </a:r>
            <a:endParaRPr lang="en-US" altLang="en-US" sz="2000" dirty="0">
              <a:latin typeface="Times New Roman" panose="02020603050405020304" pitchFamily="18" charset="0"/>
              <a:ea typeface="Courier New" panose="02070309020205020404" pitchFamily="49" charset="0"/>
            </a:endParaRPr>
          </a:p>
        </p:txBody>
      </p:sp>
      <p:sp>
        <p:nvSpPr>
          <p:cNvPr id="107528" name="Line 10"/>
          <p:cNvSpPr/>
          <p:nvPr/>
        </p:nvSpPr>
        <p:spPr>
          <a:xfrm flipH="1">
            <a:off x="3419475" y="4695825"/>
            <a:ext cx="2035175" cy="654050"/>
          </a:xfrm>
          <a:prstGeom prst="line">
            <a:avLst/>
          </a:prstGeom>
          <a:ln w="12700" cap="flat" cmpd="sng">
            <a:solidFill>
              <a:srgbClr val="FF0000"/>
            </a:solidFill>
            <a:prstDash val="solid"/>
            <a:headEnd type="none" w="sm" len="sm"/>
            <a:tailEnd type="none" w="sm" len="sm"/>
          </a:ln>
        </p:spPr>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数组排序</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108547" name="Rectangle 5"/>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如同查找一样，排序是计算机编程中非常普遍的一个任务。对于排序已经开发出很多不同的算法。本节介绍一个直观的排序算法：选择排序。</a:t>
            </a:r>
          </a:p>
        </p:txBody>
      </p:sp>
      <p:sp>
        <p:nvSpPr>
          <p:cNvPr id="10854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93</a:t>
            </a:fld>
            <a:endParaRPr lang="en-US" altLang="en-US" sz="1400" dirty="0">
              <a:ea typeface="宋体" panose="02010600030101010101" pitchFamily="2" charset="-122"/>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4"/>
          <p:cNvSpPr>
            <a:spLocks noGrp="1"/>
          </p:cNvSpPr>
          <p:nvPr>
            <p:ph type="title"/>
          </p:nvPr>
        </p:nvSpPr>
        <p:spPr/>
        <p:txBody>
          <a:bodyPr vert="horz" wrap="square" lIns="92075" tIns="46038" rIns="92075" bIns="46038" anchor="ctr" anchorCtr="0"/>
          <a:lstStyle/>
          <a:p>
            <a:pPr eaLnBrk="1" hangingPunct="1">
              <a:buNone/>
            </a:pPr>
            <a:r>
              <a:rPr lang="zh-CN" altLang="en-US" sz="3200" kern="1200" dirty="0">
                <a:latin typeface="Courier New" panose="02070309020205020404" pitchFamily="49" charset="0"/>
                <a:ea typeface="宋体" panose="02010600030101010101" pitchFamily="2" charset="-122"/>
                <a:cs typeface="+mj-cs"/>
              </a:rPr>
              <a:t>选择排序</a:t>
            </a:r>
            <a:endParaRPr lang="zh-CN" altLang="en-US" sz="3200"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109571" name="Rectangle 3"/>
          <p:cNvSpPr>
            <a:spLocks noGrp="1"/>
          </p:cNvSpPr>
          <p:nvPr>
            <p:ph idx="1"/>
          </p:nvPr>
        </p:nvSpPr>
        <p:spPr/>
        <p:txBody>
          <a:bodyPr vert="horz" wrap="square" lIns="92075" tIns="46038" rIns="92075" bIns="46038" anchor="t" anchorCtr="0"/>
          <a:lstStyle/>
          <a:p>
            <a:pPr marL="0" indent="0" eaLnBrk="1" hangingPunct="1">
              <a:lnSpc>
                <a:spcPct val="80000"/>
              </a:lnSpc>
              <a:buSzPct val="75000"/>
              <a:buFont typeface="Monotype Sorts" pitchFamily="2" charset="2"/>
              <a:buNone/>
            </a:pPr>
            <a:r>
              <a:rPr lang="zh-CN" altLang="en-US" sz="2000" kern="1200" dirty="0">
                <a:latin typeface="+mn-lt"/>
                <a:ea typeface="宋体" panose="02010600030101010101" pitchFamily="2" charset="-122"/>
                <a:cs typeface="+mn-cs"/>
              </a:rPr>
              <a:t>假设按升序排序一个数列。选择排序先找出数列中最小的数，然后将它和第一个元素交换。接下来，在剩下的数中找到最小数，将它和第二个元素交换，以此类推，直到数列中仅剩下一个数为止。</a:t>
            </a:r>
          </a:p>
        </p:txBody>
      </p:sp>
      <p:sp>
        <p:nvSpPr>
          <p:cNvPr id="1095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94</a:t>
            </a:fld>
            <a:endParaRPr lang="en-US" altLang="en-US" sz="1400" dirty="0">
              <a:ea typeface="宋体" panose="02010600030101010101" pitchFamily="2" charset="-122"/>
            </a:endParaRPr>
          </a:p>
        </p:txBody>
      </p:sp>
      <p:sp>
        <p:nvSpPr>
          <p:cNvPr id="109573" name="Rectangle 2"/>
          <p:cNvSpPr/>
          <p:nvPr/>
        </p:nvSpPr>
        <p:spPr>
          <a:xfrm>
            <a:off x="2027238" y="4270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09574" name="Rectangle 5"/>
          <p:cNvSpPr/>
          <p:nvPr/>
        </p:nvSpPr>
        <p:spPr>
          <a:xfrm>
            <a:off x="0" y="15017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09575" name="Rectangle 6"/>
          <p:cNvSpPr/>
          <p:nvPr/>
        </p:nvSpPr>
        <p:spPr>
          <a:xfrm>
            <a:off x="0" y="14970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109576" name="Picture 10"/>
          <p:cNvPicPr>
            <a:picLocks noChangeAspect="1"/>
          </p:cNvPicPr>
          <p:nvPr/>
        </p:nvPicPr>
        <p:blipFill>
          <a:blip r:embed="rId3"/>
          <a:stretch>
            <a:fillRect/>
          </a:stretch>
        </p:blipFill>
        <p:spPr>
          <a:xfrm>
            <a:off x="2190750" y="1470025"/>
            <a:ext cx="6307138" cy="5089525"/>
          </a:xfrm>
          <a:prstGeom prst="rect">
            <a:avLst/>
          </a:prstGeom>
          <a:noFill/>
          <a:ln w="12700">
            <a:noFill/>
          </a:ln>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Rectangle 4"/>
          <p:cNvSpPr>
            <a:spLocks noGrp="1"/>
          </p:cNvSpPr>
          <p:nvPr>
            <p:ph type="title"/>
          </p:nvPr>
        </p:nvSpPr>
        <p:spPr/>
        <p:txBody>
          <a:bodyPr vert="horz" wrap="square" lIns="92075" tIns="46038" rIns="92075" bIns="46038" anchor="ctr" anchorCtr="0"/>
          <a:lstStyle/>
          <a:p>
            <a:pPr eaLnBrk="1" hangingPunct="1"/>
            <a:r>
              <a:rPr lang="en-US" altLang="en-US" sz="3200" kern="1200" dirty="0">
                <a:latin typeface="Courier New" panose="02070309020205020404" pitchFamily="49" charset="0"/>
                <a:ea typeface="+mj-ea"/>
                <a:cs typeface="Courier New" panose="02070309020205020404" pitchFamily="49" charset="0"/>
              </a:rPr>
              <a:t>Selection Sort Animation</a:t>
            </a:r>
            <a:endParaRPr lang="en-US" altLang="en-US" sz="3200" kern="1200" dirty="0">
              <a:solidFill>
                <a:schemeClr val="tx1"/>
              </a:solidFill>
              <a:latin typeface="Book Antiqua" panose="02040602050305030304" pitchFamily="18" charset="0"/>
              <a:ea typeface="Courier New" panose="02070309020205020404" pitchFamily="49" charset="0"/>
              <a:cs typeface="+mj-cs"/>
              <a:hlinkClick r:id="rId2" action="ppaction://program"/>
            </a:endParaRPr>
          </a:p>
        </p:txBody>
      </p:sp>
      <p:sp>
        <p:nvSpPr>
          <p:cNvPr id="110595"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en-US" altLang="en-US" kern="1200" dirty="0">
                <a:latin typeface="+mn-lt"/>
                <a:ea typeface="+mn-ea"/>
                <a:cs typeface="+mn-cs"/>
              </a:rPr>
              <a:t>http://www.cs.armstrong.edu/liang/animation/web/SelectionSort.html</a:t>
            </a:r>
          </a:p>
        </p:txBody>
      </p:sp>
      <p:sp>
        <p:nvSpPr>
          <p:cNvPr id="11059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95</a:t>
            </a:fld>
            <a:endParaRPr lang="en-US" altLang="en-US" sz="1400" dirty="0">
              <a:ea typeface="宋体" panose="02010600030101010101" pitchFamily="2" charset="-122"/>
            </a:endParaRPr>
          </a:p>
        </p:txBody>
      </p:sp>
      <p:sp>
        <p:nvSpPr>
          <p:cNvPr id="110597" name="Rectangle 2"/>
          <p:cNvSpPr/>
          <p:nvPr/>
        </p:nvSpPr>
        <p:spPr>
          <a:xfrm>
            <a:off x="2036763" y="4333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10598" name="Rectangle 5"/>
          <p:cNvSpPr/>
          <p:nvPr/>
        </p:nvSpPr>
        <p:spPr>
          <a:xfrm>
            <a:off x="0" y="15017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10599" name="Rectangle 6"/>
          <p:cNvSpPr/>
          <p:nvPr/>
        </p:nvSpPr>
        <p:spPr>
          <a:xfrm>
            <a:off x="0" y="15081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110600" name="Picture 9"/>
          <p:cNvPicPr>
            <a:picLocks noChangeAspect="1"/>
          </p:cNvPicPr>
          <p:nvPr/>
        </p:nvPicPr>
        <p:blipFill>
          <a:blip r:embed="rId3"/>
          <a:stretch>
            <a:fillRect/>
          </a:stretch>
        </p:blipFill>
        <p:spPr>
          <a:xfrm>
            <a:off x="1268413" y="2379663"/>
            <a:ext cx="6607175" cy="3868737"/>
          </a:xfrm>
          <a:prstGeom prst="rect">
            <a:avLst/>
          </a:prstGeom>
          <a:noFill/>
          <a:ln w="12700">
            <a:noFill/>
          </a:ln>
        </p:spPr>
      </p:pic>
      <p:sp>
        <p:nvSpPr>
          <p:cNvPr id="110601" name="Rectangle 10"/>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From Idea to Solution</a:t>
            </a:r>
            <a:endParaRPr lang="en-US" altLang="en-US" kern="1200" dirty="0">
              <a:solidFill>
                <a:schemeClr val="tx1"/>
              </a:solidFill>
              <a:latin typeface="Book Antiqua" panose="02040602050305030304" pitchFamily="18" charset="0"/>
              <a:ea typeface="Courier New" panose="02070309020205020404" pitchFamily="49" charset="0"/>
              <a:cs typeface="+mj-cs"/>
              <a:hlinkClick r:id="rId2" action="ppaction://program"/>
            </a:endParaRPr>
          </a:p>
        </p:txBody>
      </p:sp>
      <p:sp>
        <p:nvSpPr>
          <p:cNvPr id="111619" name="内容占位符 12"/>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1162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96</a:t>
            </a:fld>
            <a:endParaRPr lang="en-US" altLang="en-US" sz="1400" dirty="0">
              <a:ea typeface="宋体" panose="02010600030101010101" pitchFamily="2" charset="-122"/>
            </a:endParaRPr>
          </a:p>
        </p:txBody>
      </p:sp>
      <p:sp>
        <p:nvSpPr>
          <p:cNvPr id="107524" name="Rectangle 3"/>
          <p:cNvSpPr>
            <a:spLocks noChangeArrowheads="1"/>
          </p:cNvSpPr>
          <p:nvPr/>
        </p:nvSpPr>
        <p:spPr bwMode="auto">
          <a:xfrm>
            <a:off x="0" y="701675"/>
            <a:ext cx="9144000" cy="1736725"/>
          </a:xfrm>
          <a:prstGeom prst="rect">
            <a:avLst/>
          </a:prstGeom>
          <a:noFill/>
          <a:ln>
            <a:noFill/>
          </a:ln>
        </p:spPr>
        <p:txBody>
          <a:bodyPr lIns="92075" tIns="46038" rIns="92075" bIns="46038"/>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for (int </a:t>
            </a:r>
            <a:r>
              <a:rPr kumimoji="0" lang="en-US" sz="16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Courier New" panose="02070309020205020404" pitchFamily="49" charset="0"/>
              </a:rPr>
              <a:t>i</a:t>
            </a: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 0; </a:t>
            </a:r>
            <a:r>
              <a:rPr kumimoji="0" lang="en-US" sz="16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Courier New" panose="02070309020205020404" pitchFamily="49" charset="0"/>
              </a:rPr>
              <a:t>i</a:t>
            </a: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&lt; </a:t>
            </a:r>
            <a:r>
              <a:rPr kumimoji="0" lang="en-US" sz="16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Courier New" panose="02070309020205020404" pitchFamily="49" charset="0"/>
              </a:rPr>
              <a:t>list.length</a:t>
            </a: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Courier New" panose="02070309020205020404" pitchFamily="49" charset="0"/>
              </a:rPr>
              <a:t>i</a:t>
            </a: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select the smallest element in list[i..listSize-1];</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swap the smallest with list[</a:t>
            </a:r>
            <a:r>
              <a:rPr kumimoji="0" lang="en-US" sz="16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Courier New" panose="02070309020205020404" pitchFamily="49" charset="0"/>
              </a:rPr>
              <a:t>i</a:t>
            </a: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if necessary;</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 list[</a:t>
            </a:r>
            <a:r>
              <a:rPr kumimoji="0" lang="en-US" sz="1600" b="1" i="0" u="none" strike="noStrike" kern="1200" cap="none" spc="0" normalizeH="0" baseline="0" noProof="0" dirty="0" err="1">
                <a:ln>
                  <a:noFill/>
                </a:ln>
                <a:solidFill>
                  <a:schemeClr val="accent4"/>
                </a:solidFill>
                <a:effectLst/>
                <a:uLnTx/>
                <a:uFillTx/>
                <a:latin typeface="Courier New" panose="02070309020205020404" pitchFamily="49" charset="0"/>
                <a:ea typeface="+mn-ea"/>
                <a:cs typeface="Courier New" panose="02070309020205020404" pitchFamily="49" charset="0"/>
              </a:rPr>
              <a:t>i</a:t>
            </a: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is in its correct position.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  // The next iteration apply on list[i..listSize-1]</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chemeClr val="accent4"/>
                </a:solidFill>
                <a:effectLst/>
                <a:uLnTx/>
                <a:uFillTx/>
                <a:latin typeface="Courier New" panose="02070309020205020404" pitchFamily="49" charset="0"/>
                <a:ea typeface="+mn-ea"/>
                <a:cs typeface="Courier New" panose="02070309020205020404" pitchFamily="49" charset="0"/>
              </a:rPr>
              <a:t>}</a:t>
            </a:r>
          </a:p>
        </p:txBody>
      </p:sp>
      <p:sp>
        <p:nvSpPr>
          <p:cNvPr id="111622" name="Rectangle 4"/>
          <p:cNvSpPr/>
          <p:nvPr/>
        </p:nvSpPr>
        <p:spPr>
          <a:xfrm>
            <a:off x="654050" y="2738438"/>
            <a:ext cx="8220075" cy="346075"/>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zh-CN" sz="1700" b="1" dirty="0">
                <a:solidFill>
                  <a:srgbClr val="000000"/>
                </a:solidFill>
                <a:latin typeface="Courier New" panose="02070309020205020404" pitchFamily="49" charset="0"/>
                <a:ea typeface="宋体" panose="02010600030101010101" pitchFamily="2" charset="-122"/>
              </a:rPr>
              <a:t>list[0] list[1] list[2] list[3] ...               list[10]</a:t>
            </a:r>
          </a:p>
          <a:p>
            <a:pPr>
              <a:lnSpc>
                <a:spcPct val="90000"/>
              </a:lnSpc>
              <a:spcBef>
                <a:spcPct val="20000"/>
              </a:spcBef>
              <a:buClr>
                <a:schemeClr val="tx2"/>
              </a:buClr>
              <a:buSzPct val="75000"/>
              <a:buFont typeface="Monotype Sorts" pitchFamily="2" charset="2"/>
              <a:buNone/>
            </a:pPr>
            <a:endParaRPr lang="zh-CN" altLang="en-US" sz="1700" b="1" dirty="0">
              <a:solidFill>
                <a:schemeClr val="bg2"/>
              </a:solidFill>
              <a:latin typeface="Courier New" panose="02070309020205020404" pitchFamily="49" charset="0"/>
              <a:ea typeface="宋体" panose="02010600030101010101" pitchFamily="2" charset="-122"/>
            </a:endParaRPr>
          </a:p>
        </p:txBody>
      </p:sp>
      <p:sp>
        <p:nvSpPr>
          <p:cNvPr id="104454" name="Rectangle 5"/>
          <p:cNvSpPr>
            <a:spLocks noChangeArrowheads="1"/>
          </p:cNvSpPr>
          <p:nvPr/>
        </p:nvSpPr>
        <p:spPr bwMode="auto">
          <a:xfrm>
            <a:off x="654050" y="3236913"/>
            <a:ext cx="8220075" cy="346075"/>
          </a:xfrm>
          <a:prstGeom prst="rect">
            <a:avLst/>
          </a:prstGeom>
          <a:noFill/>
          <a:ln>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700" b="1" dirty="0">
                <a:solidFill>
                  <a:srgbClr val="FF6600"/>
                </a:solidFill>
                <a:latin typeface="Courier New" panose="02070309020205020404" pitchFamily="49" charset="0"/>
                <a:cs typeface="Courier New" panose="02070309020205020404" pitchFamily="49" charset="0"/>
              </a:rPr>
              <a:t>list[0]</a:t>
            </a:r>
            <a:r>
              <a:rPr lang="en-US" altLang="en-US" sz="1700" b="1" dirty="0">
                <a:solidFill>
                  <a:schemeClr val="bg2"/>
                </a:solidFill>
                <a:latin typeface="Courier New" panose="02070309020205020404" pitchFamily="49" charset="0"/>
                <a:cs typeface="Courier New" panose="02070309020205020404" pitchFamily="49" charset="0"/>
              </a:rPr>
              <a:t> </a:t>
            </a:r>
            <a:r>
              <a:rPr lang="en-US" altLang="en-US" sz="1700" b="1" dirty="0">
                <a:solidFill>
                  <a:srgbClr val="000000"/>
                </a:solidFill>
                <a:latin typeface="Courier New" panose="02070309020205020404" pitchFamily="49" charset="0"/>
                <a:cs typeface="Courier New" panose="02070309020205020404" pitchFamily="49" charset="0"/>
              </a:rPr>
              <a:t>list[1] list[2] list[3] ...               list[10]</a:t>
            </a:r>
          </a:p>
          <a:p>
            <a:pPr>
              <a:lnSpc>
                <a:spcPct val="90000"/>
              </a:lnSpc>
              <a:spcBef>
                <a:spcPct val="20000"/>
              </a:spcBef>
              <a:buClr>
                <a:schemeClr val="tx2"/>
              </a:buClr>
              <a:buSzPct val="75000"/>
              <a:buFont typeface="Monotype Sorts" pitchFamily="2" charset="2"/>
            </a:pPr>
            <a:endParaRPr lang="en-US" altLang="en-US" sz="1700" b="1" dirty="0">
              <a:solidFill>
                <a:srgbClr val="000000"/>
              </a:solidFill>
              <a:latin typeface="Courier New" panose="02070309020205020404" pitchFamily="49" charset="0"/>
              <a:ea typeface="Courier New" panose="02070309020205020404"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700" b="1" dirty="0">
                <a:solidFill>
                  <a:srgbClr val="FF6600"/>
                </a:solidFill>
                <a:latin typeface="Courier New" panose="02070309020205020404" pitchFamily="49" charset="0"/>
                <a:cs typeface="Courier New" panose="02070309020205020404" pitchFamily="49" charset="0"/>
              </a:rPr>
              <a:t>list[0] list[1]</a:t>
            </a:r>
            <a:r>
              <a:rPr lang="en-US" altLang="en-US" sz="1700" b="1" dirty="0">
                <a:solidFill>
                  <a:schemeClr val="bg2"/>
                </a:solidFill>
                <a:latin typeface="Courier New" panose="02070309020205020404" pitchFamily="49" charset="0"/>
                <a:cs typeface="Courier New" panose="02070309020205020404" pitchFamily="49" charset="0"/>
              </a:rPr>
              <a:t> </a:t>
            </a:r>
            <a:r>
              <a:rPr lang="en-US" altLang="en-US" sz="1700" b="1" dirty="0">
                <a:solidFill>
                  <a:srgbClr val="000000"/>
                </a:solidFill>
                <a:latin typeface="Courier New" panose="02070309020205020404" pitchFamily="49" charset="0"/>
                <a:cs typeface="Courier New" panose="02070309020205020404" pitchFamily="49" charset="0"/>
              </a:rPr>
              <a:t>list[2] list[3] ...               list[10]</a:t>
            </a:r>
          </a:p>
          <a:p>
            <a:pPr>
              <a:lnSpc>
                <a:spcPct val="90000"/>
              </a:lnSpc>
              <a:spcBef>
                <a:spcPct val="20000"/>
              </a:spcBef>
              <a:buClr>
                <a:schemeClr val="tx2"/>
              </a:buClr>
              <a:buSzPct val="75000"/>
              <a:buFont typeface="Monotype Sorts" pitchFamily="2" charset="2"/>
            </a:pPr>
            <a:endParaRPr lang="en-US" altLang="en-US" sz="1700" b="1" dirty="0">
              <a:solidFill>
                <a:schemeClr val="bg2"/>
              </a:solidFill>
              <a:latin typeface="Courier New" panose="02070309020205020404" pitchFamily="49" charset="0"/>
              <a:ea typeface="Courier New" panose="02070309020205020404"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700" b="1" dirty="0">
                <a:solidFill>
                  <a:srgbClr val="FF6600"/>
                </a:solidFill>
                <a:latin typeface="Courier New" panose="02070309020205020404" pitchFamily="49" charset="0"/>
                <a:cs typeface="Courier New" panose="02070309020205020404" pitchFamily="49" charset="0"/>
              </a:rPr>
              <a:t>list[0] list[1] list[2]</a:t>
            </a:r>
            <a:r>
              <a:rPr lang="en-US" altLang="en-US" sz="1700" b="1" dirty="0">
                <a:solidFill>
                  <a:schemeClr val="bg2"/>
                </a:solidFill>
                <a:latin typeface="Courier New" panose="02070309020205020404" pitchFamily="49" charset="0"/>
                <a:cs typeface="Courier New" panose="02070309020205020404" pitchFamily="49" charset="0"/>
              </a:rPr>
              <a:t> </a:t>
            </a:r>
            <a:r>
              <a:rPr lang="en-US" altLang="en-US" sz="1700" b="1" dirty="0">
                <a:solidFill>
                  <a:srgbClr val="000000"/>
                </a:solidFill>
                <a:latin typeface="Courier New" panose="02070309020205020404" pitchFamily="49" charset="0"/>
                <a:cs typeface="Courier New" panose="02070309020205020404" pitchFamily="49" charset="0"/>
              </a:rPr>
              <a:t>list[3] ...               list[10]</a:t>
            </a:r>
          </a:p>
          <a:p>
            <a:pPr>
              <a:lnSpc>
                <a:spcPct val="90000"/>
              </a:lnSpc>
              <a:spcBef>
                <a:spcPct val="20000"/>
              </a:spcBef>
              <a:buClr>
                <a:schemeClr val="tx2"/>
              </a:buClr>
              <a:buSzPct val="75000"/>
              <a:buFont typeface="Monotype Sorts" pitchFamily="2" charset="2"/>
            </a:pPr>
            <a:endParaRPr lang="en-US" altLang="en-US" sz="1700" b="1" dirty="0">
              <a:solidFill>
                <a:srgbClr val="000000"/>
              </a:solidFill>
              <a:latin typeface="Courier New" panose="02070309020205020404" pitchFamily="49" charset="0"/>
              <a:ea typeface="Courier New" panose="02070309020205020404"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700" b="1" dirty="0">
                <a:solidFill>
                  <a:srgbClr val="FF6600"/>
                </a:solidFill>
                <a:latin typeface="Courier New" panose="02070309020205020404" pitchFamily="49" charset="0"/>
                <a:cs typeface="Courier New" panose="02070309020205020404" pitchFamily="49" charset="0"/>
              </a:rPr>
              <a:t>list[0] list[1] list[2] list[3]</a:t>
            </a:r>
            <a:r>
              <a:rPr lang="en-US" altLang="en-US" sz="1700" b="1" dirty="0">
                <a:solidFill>
                  <a:schemeClr val="bg2"/>
                </a:solidFill>
                <a:latin typeface="Courier New" panose="02070309020205020404" pitchFamily="49" charset="0"/>
                <a:cs typeface="Courier New" panose="02070309020205020404" pitchFamily="49" charset="0"/>
              </a:rPr>
              <a:t> ...               </a:t>
            </a:r>
            <a:r>
              <a:rPr lang="en-US" altLang="en-US" sz="1700" b="1" dirty="0">
                <a:solidFill>
                  <a:srgbClr val="000000"/>
                </a:solidFill>
                <a:latin typeface="Courier New" panose="02070309020205020404" pitchFamily="49" charset="0"/>
                <a:cs typeface="Courier New" panose="02070309020205020404" pitchFamily="49" charset="0"/>
              </a:rPr>
              <a:t>list[10]</a:t>
            </a:r>
          </a:p>
          <a:p>
            <a:pPr>
              <a:lnSpc>
                <a:spcPct val="90000"/>
              </a:lnSpc>
              <a:spcBef>
                <a:spcPct val="20000"/>
              </a:spcBef>
              <a:buClr>
                <a:schemeClr val="tx2"/>
              </a:buClr>
              <a:buSzPct val="75000"/>
              <a:buFont typeface="Monotype Sorts" pitchFamily="2" charset="2"/>
            </a:pPr>
            <a:endParaRPr lang="en-US" altLang="en-US" sz="1700" b="1" dirty="0">
              <a:solidFill>
                <a:schemeClr val="bg2"/>
              </a:solidFill>
              <a:latin typeface="Courier New" panose="02070309020205020404" pitchFamily="49" charset="0"/>
              <a:ea typeface="Courier New" panose="02070309020205020404" pitchFamily="49" charset="0"/>
            </a:endParaRPr>
          </a:p>
        </p:txBody>
      </p:sp>
      <p:sp>
        <p:nvSpPr>
          <p:cNvPr id="111627" name="Rectangle 9"/>
          <p:cNvSpPr/>
          <p:nvPr/>
        </p:nvSpPr>
        <p:spPr>
          <a:xfrm>
            <a:off x="654050" y="5272088"/>
            <a:ext cx="8220075" cy="346075"/>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700" dirty="0">
                <a:solidFill>
                  <a:schemeClr val="bg2"/>
                </a:solidFill>
                <a:latin typeface="Courier New" panose="02070309020205020404" pitchFamily="49" charset="0"/>
                <a:cs typeface="Courier New" panose="02070309020205020404" pitchFamily="49" charset="0"/>
              </a:rPr>
              <a:t>                                ...               </a:t>
            </a:r>
            <a:endParaRPr lang="en-US" altLang="en-US" sz="1700" dirty="0">
              <a:solidFill>
                <a:schemeClr val="bg2"/>
              </a:solidFill>
              <a:latin typeface="Courier New" panose="02070309020205020404" pitchFamily="49" charset="0"/>
              <a:ea typeface="Courier New" panose="02070309020205020404" pitchFamily="49" charset="0"/>
            </a:endParaRPr>
          </a:p>
        </p:txBody>
      </p:sp>
      <p:sp>
        <p:nvSpPr>
          <p:cNvPr id="111628" name="Rectangle 10"/>
          <p:cNvSpPr/>
          <p:nvPr/>
        </p:nvSpPr>
        <p:spPr>
          <a:xfrm>
            <a:off x="654050" y="5886450"/>
            <a:ext cx="8220075" cy="346075"/>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700" b="1" dirty="0">
                <a:solidFill>
                  <a:srgbClr val="FF6600"/>
                </a:solidFill>
                <a:latin typeface="Courier New" panose="02070309020205020404" pitchFamily="49" charset="0"/>
                <a:cs typeface="Courier New" panose="02070309020205020404" pitchFamily="49" charset="0"/>
              </a:rPr>
              <a:t>list[0] list[1] list[2] list[3] ...               list[10]</a:t>
            </a:r>
            <a:endParaRPr lang="en-US" altLang="en-US" sz="1700" b="1" dirty="0">
              <a:solidFill>
                <a:srgbClr val="FF6600"/>
              </a:solidFill>
              <a:latin typeface="Courier New" panose="02070309020205020404" pitchFamily="49" charset="0"/>
              <a:ea typeface="Courier New" panose="02070309020205020404" pitchFamily="49"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5442" name="Rectangle 2"/>
          <p:cNvSpPr>
            <a:spLocks noGrp="1"/>
          </p:cNvSpPr>
          <p:nvPr>
            <p:ph type="title"/>
          </p:nvPr>
        </p:nvSpPr>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Expand</a:t>
            </a:r>
            <a:endParaRPr lang="en-US" altLang="en-US" kern="1200" dirty="0">
              <a:solidFill>
                <a:schemeClr val="tx1"/>
              </a:solidFill>
              <a:latin typeface="Book Antiqua" panose="02040602050305030304" pitchFamily="18" charset="0"/>
              <a:ea typeface="Courier New" panose="02070309020205020404" pitchFamily="49" charset="0"/>
              <a:cs typeface="+mj-cs"/>
              <a:hlinkClick r:id="rId2" action="ppaction://program"/>
            </a:endParaRPr>
          </a:p>
        </p:txBody>
      </p:sp>
      <p:sp>
        <p:nvSpPr>
          <p:cNvPr id="112643" name="内容占位符 10"/>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1264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97</a:t>
            </a:fld>
            <a:endParaRPr lang="en-US" altLang="en-US" sz="1400" dirty="0">
              <a:ea typeface="宋体" panose="02010600030101010101" pitchFamily="2" charset="-122"/>
            </a:endParaRPr>
          </a:p>
        </p:txBody>
      </p:sp>
      <p:sp>
        <p:nvSpPr>
          <p:cNvPr id="108548" name="Rectangle 3"/>
          <p:cNvSpPr>
            <a:spLocks noChangeArrowheads="1"/>
          </p:cNvSpPr>
          <p:nvPr/>
        </p:nvSpPr>
        <p:spPr bwMode="auto">
          <a:xfrm>
            <a:off x="155575" y="0"/>
            <a:ext cx="9144000" cy="2573338"/>
          </a:xfrm>
          <a:prstGeom prst="rect">
            <a:avLst/>
          </a:prstGeom>
          <a:noFill/>
          <a:ln>
            <a:noFill/>
          </a:ln>
        </p:spPr>
        <p:txBody>
          <a:bodyPr lIns="92075" tIns="46038" rIns="92075" bIns="46038"/>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listSize</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select the smallest element in list[i..listSize-1];</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swap the smallest with list[</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if necessary;</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list[</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is in its correct position.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The next iteration apply on list[i..listSize-1]</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445444" name="Rectangle 4"/>
          <p:cNvSpPr/>
          <p:nvPr/>
        </p:nvSpPr>
        <p:spPr>
          <a:xfrm>
            <a:off x="385763" y="471488"/>
            <a:ext cx="5799137" cy="268287"/>
          </a:xfrm>
          <a:prstGeom prst="rect">
            <a:avLst/>
          </a:prstGeom>
          <a:solidFill>
            <a:schemeClr val="accent1">
              <a:alpha val="27058"/>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45445" name="Rectangle 5"/>
          <p:cNvSpPr>
            <a:spLocks noChangeArrowheads="1"/>
          </p:cNvSpPr>
          <p:nvPr/>
        </p:nvSpPr>
        <p:spPr bwMode="auto">
          <a:xfrm>
            <a:off x="193675" y="3160713"/>
            <a:ext cx="5260975" cy="3225800"/>
          </a:xfrm>
          <a:prstGeom prst="rect">
            <a:avLst/>
          </a:prstGeom>
          <a:noFill/>
          <a:ln>
            <a:noFill/>
          </a:ln>
        </p:spPr>
        <p:txBody>
          <a:bodyPr lIns="92075" tIns="46038" rIns="92075" bIns="46038"/>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double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list[</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int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currentMinIndex</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for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int</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j = i+1; j &lt;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list.length</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j++)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if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&gt; list[j])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list[j];</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currentMinIndex</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j;</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p>
        </p:txBody>
      </p:sp>
      <p:sp>
        <p:nvSpPr>
          <p:cNvPr id="112648" name="Rectangle 6"/>
          <p:cNvSpPr/>
          <p:nvPr/>
        </p:nvSpPr>
        <p:spPr>
          <a:xfrm>
            <a:off x="501650" y="3582988"/>
            <a:ext cx="3297238" cy="230187"/>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12649" name="Rectangle 7"/>
          <p:cNvSpPr/>
          <p:nvPr/>
        </p:nvSpPr>
        <p:spPr>
          <a:xfrm>
            <a:off x="693738" y="4773613"/>
            <a:ext cx="3297237" cy="230187"/>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45448" name="Line 8"/>
          <p:cNvSpPr/>
          <p:nvPr/>
        </p:nvSpPr>
        <p:spPr>
          <a:xfrm>
            <a:off x="769938" y="739775"/>
            <a:ext cx="0" cy="2805113"/>
          </a:xfrm>
          <a:prstGeom prst="line">
            <a:avLst/>
          </a:prstGeom>
          <a:ln w="44450" cap="flat" cmpd="sng">
            <a:solidFill>
              <a:srgbClr val="FF0000"/>
            </a:solidFill>
            <a:prstDash val="solid"/>
            <a:headEnd type="none" w="sm" len="sm"/>
            <a:tailEnd type="stealth"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Rectangle 2"/>
          <p:cNvSpPr>
            <a:spLocks noGrp="1"/>
          </p:cNvSpPr>
          <p:nvPr>
            <p:ph type="title"/>
          </p:nvPr>
        </p:nvSpPr>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Expand</a:t>
            </a:r>
            <a:endParaRPr lang="en-US" altLang="en-US" kern="1200" dirty="0">
              <a:solidFill>
                <a:schemeClr val="tx1"/>
              </a:solidFill>
              <a:latin typeface="Book Antiqua" panose="02040602050305030304" pitchFamily="18" charset="0"/>
              <a:ea typeface="Courier New" panose="02070309020205020404" pitchFamily="49" charset="0"/>
              <a:cs typeface="+mj-cs"/>
              <a:hlinkClick r:id="rId2" action="ppaction://program"/>
            </a:endParaRPr>
          </a:p>
        </p:txBody>
      </p:sp>
      <p:sp>
        <p:nvSpPr>
          <p:cNvPr id="113667" name="内容占位符 8"/>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1366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98</a:t>
            </a:fld>
            <a:endParaRPr lang="en-US" altLang="en-US" sz="1400" dirty="0">
              <a:ea typeface="宋体" panose="02010600030101010101" pitchFamily="2" charset="-122"/>
            </a:endParaRPr>
          </a:p>
        </p:txBody>
      </p:sp>
      <p:sp>
        <p:nvSpPr>
          <p:cNvPr id="109572" name="Rectangle 3"/>
          <p:cNvSpPr>
            <a:spLocks noChangeArrowheads="1"/>
          </p:cNvSpPr>
          <p:nvPr/>
        </p:nvSpPr>
        <p:spPr bwMode="auto">
          <a:xfrm>
            <a:off x="155575" y="0"/>
            <a:ext cx="9144000" cy="2573338"/>
          </a:xfrm>
          <a:prstGeom prst="rect">
            <a:avLst/>
          </a:prstGeom>
          <a:noFill/>
          <a:ln>
            <a:noFill/>
          </a:ln>
        </p:spPr>
        <p:txBody>
          <a:bodyPr lIns="92075" tIns="46038" rIns="92075" bIns="46038"/>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1"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int</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listSize</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select the smallest element in list[i..listSize-1];</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swap the smallest with list[</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if necessary;</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list[</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is in its correct position.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The next iteration apply on list[i..listSize-1]</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446468" name="Rectangle 4"/>
          <p:cNvSpPr/>
          <p:nvPr/>
        </p:nvSpPr>
        <p:spPr>
          <a:xfrm>
            <a:off x="347663" y="471488"/>
            <a:ext cx="5761037" cy="307975"/>
          </a:xfrm>
          <a:prstGeom prst="rect">
            <a:avLst/>
          </a:prstGeom>
          <a:solidFill>
            <a:schemeClr val="accent1">
              <a:alpha val="27058"/>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46469" name="Rectangle 5"/>
          <p:cNvSpPr>
            <a:spLocks noChangeArrowheads="1"/>
          </p:cNvSpPr>
          <p:nvPr/>
        </p:nvSpPr>
        <p:spPr bwMode="auto">
          <a:xfrm>
            <a:off x="193675" y="3160713"/>
            <a:ext cx="5260975" cy="3225800"/>
          </a:xfrm>
          <a:prstGeom prst="rect">
            <a:avLst/>
          </a:prstGeom>
          <a:noFill/>
          <a:ln>
            <a:noFill/>
          </a:ln>
        </p:spPr>
        <p:txBody>
          <a:bodyPr lIns="92075" tIns="46038" rIns="92075" bIns="46038"/>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double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list[</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int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currentMinIndex</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for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int</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j =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j &lt;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list.length</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j++)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if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&gt; list[j])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list[j];</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0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currentMinIndex</a:t>
            </a: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j;</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p>
        </p:txBody>
      </p:sp>
      <p:sp>
        <p:nvSpPr>
          <p:cNvPr id="446470" name="Line 6"/>
          <p:cNvSpPr/>
          <p:nvPr/>
        </p:nvSpPr>
        <p:spPr>
          <a:xfrm>
            <a:off x="615950" y="779463"/>
            <a:ext cx="0" cy="2495550"/>
          </a:xfrm>
          <a:prstGeom prst="line">
            <a:avLst/>
          </a:prstGeom>
          <a:ln w="44450" cap="flat" cmpd="sng">
            <a:solidFill>
              <a:srgbClr val="FF0000"/>
            </a:solidFill>
            <a:prstDash val="solid"/>
            <a:headEnd type="none" w="sm" len="sm"/>
            <a:tailEnd type="stealth"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0" name="Rectangle 2"/>
          <p:cNvSpPr>
            <a:spLocks noGrp="1"/>
          </p:cNvSpPr>
          <p:nvPr>
            <p:ph type="title"/>
          </p:nvPr>
        </p:nvSpPr>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Expand</a:t>
            </a:r>
            <a:endParaRPr lang="en-US" altLang="en-US" kern="1200" dirty="0">
              <a:solidFill>
                <a:schemeClr val="tx1"/>
              </a:solidFill>
              <a:latin typeface="Book Antiqua" panose="02040602050305030304" pitchFamily="18" charset="0"/>
              <a:ea typeface="Courier New" panose="02070309020205020404" pitchFamily="49" charset="0"/>
              <a:cs typeface="+mj-cs"/>
              <a:hlinkClick r:id="rId2" action="ppaction://program"/>
            </a:endParaRPr>
          </a:p>
        </p:txBody>
      </p:sp>
      <p:sp>
        <p:nvSpPr>
          <p:cNvPr id="114691" name="内容占位符 8"/>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1469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99</a:t>
            </a:fld>
            <a:endParaRPr lang="en-US" altLang="en-US" sz="1400" dirty="0">
              <a:ea typeface="宋体" panose="02010600030101010101" pitchFamily="2" charset="-122"/>
            </a:endParaRPr>
          </a:p>
        </p:txBody>
      </p:sp>
      <p:sp>
        <p:nvSpPr>
          <p:cNvPr id="110596" name="Rectangle 3"/>
          <p:cNvSpPr>
            <a:spLocks noChangeArrowheads="1"/>
          </p:cNvSpPr>
          <p:nvPr/>
        </p:nvSpPr>
        <p:spPr bwMode="auto">
          <a:xfrm>
            <a:off x="155575" y="0"/>
            <a:ext cx="9144000" cy="2573338"/>
          </a:xfrm>
          <a:prstGeom prst="rect">
            <a:avLst/>
          </a:prstGeom>
          <a:noFill/>
          <a:ln>
            <a:noFill/>
          </a:ln>
        </p:spPr>
        <p:txBody>
          <a:bodyPr lIns="92075" tIns="46038" rIns="92075" bIns="46038"/>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for (int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0;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&lt;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listSize</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select the smallest element in list[i..listSize-1];</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swap the smallest with list[</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if necessary;</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list[</a:t>
            </a:r>
            <a:r>
              <a:rPr kumimoji="0" lang="en-US" sz="2400" b="0" i="0" u="none" strike="noStrike" kern="1200" cap="none" spc="0" normalizeH="0" baseline="0" noProof="0" dirty="0" err="1">
                <a:ln>
                  <a:noFill/>
                </a:ln>
                <a:solidFill>
                  <a:schemeClr val="accent4"/>
                </a:solidFill>
                <a:effectLst/>
                <a:uLnTx/>
                <a:uFillTx/>
                <a:latin typeface="Times New Roman" panose="02020603050405020304" pitchFamily="18" charset="0"/>
                <a:ea typeface="+mn-ea"/>
                <a:cs typeface="+mn-cs"/>
              </a:rPr>
              <a:t>i</a:t>
            </a: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is in its correct position.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  // The next iteration apply on list[i..listSize-1]</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accent4"/>
                </a:solidFill>
                <a:effectLst/>
                <a:uLnTx/>
                <a:uFillTx/>
                <a:latin typeface="Times New Roman" panose="02020603050405020304" pitchFamily="18" charset="0"/>
                <a:ea typeface="+mn-ea"/>
                <a:cs typeface="+mn-cs"/>
              </a:rPr>
              <a:t>}</a:t>
            </a:r>
          </a:p>
        </p:txBody>
      </p:sp>
      <p:sp>
        <p:nvSpPr>
          <p:cNvPr id="447492" name="Rectangle 4"/>
          <p:cNvSpPr/>
          <p:nvPr/>
        </p:nvSpPr>
        <p:spPr>
          <a:xfrm>
            <a:off x="347663" y="855663"/>
            <a:ext cx="5529262" cy="307975"/>
          </a:xfrm>
          <a:prstGeom prst="rect">
            <a:avLst/>
          </a:prstGeom>
          <a:solidFill>
            <a:schemeClr val="accent1">
              <a:alpha val="27058"/>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47493" name="Rectangle 5"/>
          <p:cNvSpPr/>
          <p:nvPr/>
        </p:nvSpPr>
        <p:spPr>
          <a:xfrm>
            <a:off x="193675" y="3160713"/>
            <a:ext cx="5260975" cy="3225800"/>
          </a:xfrm>
          <a:prstGeom prst="rect">
            <a:avLst/>
          </a:prstGeom>
          <a:noFill/>
          <a:ln w="9525">
            <a:noFill/>
          </a:ln>
        </p:spPr>
        <p:txBody>
          <a:bodyPr lIns="92075" tIns="46038" rIns="92075" bIns="46038"/>
          <a:lstStyle/>
          <a:p>
            <a:r>
              <a:rPr lang="zh-CN" altLang="en-US" dirty="0">
                <a:solidFill>
                  <a:schemeClr val="bg2"/>
                </a:solidFill>
                <a:latin typeface="Times New Roman" panose="02020603050405020304" pitchFamily="18" charset="0"/>
                <a:ea typeface="宋体" panose="02010600030101010101" pitchFamily="2" charset="-122"/>
              </a:rPr>
              <a:t>    </a:t>
            </a:r>
          </a:p>
          <a:p>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if (currentMinIndex != i) {</a:t>
            </a:r>
          </a:p>
          <a:p>
            <a:r>
              <a:rPr lang="en-US" altLang="zh-CN" dirty="0">
                <a:solidFill>
                  <a:srgbClr val="000000"/>
                </a:solidFill>
                <a:latin typeface="Times New Roman" panose="02020603050405020304" pitchFamily="18" charset="0"/>
                <a:ea typeface="宋体" panose="02010600030101010101" pitchFamily="2" charset="-122"/>
              </a:rPr>
              <a:t>       list[currentMinIndex] = list[i];</a:t>
            </a:r>
          </a:p>
          <a:p>
            <a:r>
              <a:rPr lang="en-US" altLang="zh-CN" dirty="0">
                <a:solidFill>
                  <a:srgbClr val="000000"/>
                </a:solidFill>
                <a:latin typeface="Times New Roman" panose="02020603050405020304" pitchFamily="18" charset="0"/>
                <a:ea typeface="宋体" panose="02010600030101010101" pitchFamily="2" charset="-122"/>
              </a:rPr>
              <a:t>       list[i] = currentMin;</a:t>
            </a:r>
          </a:p>
          <a:p>
            <a:r>
              <a:rPr lang="en-US" altLang="zh-CN" dirty="0">
                <a:solidFill>
                  <a:srgbClr val="000000"/>
                </a:solidFill>
                <a:latin typeface="Times New Roman" panose="02020603050405020304" pitchFamily="18" charset="0"/>
                <a:ea typeface="宋体" panose="02010600030101010101" pitchFamily="2" charset="-122"/>
              </a:rPr>
              <a:t>    }</a:t>
            </a:r>
          </a:p>
        </p:txBody>
      </p:sp>
      <p:sp>
        <p:nvSpPr>
          <p:cNvPr id="447494" name="Line 6"/>
          <p:cNvSpPr/>
          <p:nvPr/>
        </p:nvSpPr>
        <p:spPr>
          <a:xfrm>
            <a:off x="615950" y="1163638"/>
            <a:ext cx="0" cy="2303462"/>
          </a:xfrm>
          <a:prstGeom prst="line">
            <a:avLst/>
          </a:prstGeom>
          <a:ln w="44450" cap="flat" cmpd="sng">
            <a:solidFill>
              <a:srgbClr val="FF0000"/>
            </a:solidFill>
            <a:prstDash val="solid"/>
            <a:headEnd type="none" w="sm" len="sm"/>
            <a:tailEnd type="stealth"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Lst>
  </p:timing>
</p:sld>
</file>

<file path=ppt/theme/theme1.xml><?xml version="1.0" encoding="utf-8"?>
<a:theme xmlns:a="http://schemas.openxmlformats.org/drawingml/2006/main" name="CQUT_JAVA">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F35B0BEE-F18A-47BB-8FCB-E00DA2F2635D-1">
      <extobjdata type="F35B0BEE-F18A-47BB-8FCB-E00DA2F2635D" data="ewoJIkRlc2lnbklkIiA6ICI3NjljN2Q2MS05ZjU4LTQzNGEtODg0NC04N2UzNzE2YWI2ZWUiCn0K"/>
    </extobj>
    <extobj name="F35B0BEE-F18A-47BB-8FCB-E00DA2F2635D-2">
      <extobjdata type="F35B0BEE-F18A-47BB-8FCB-E00DA2F2635D" data="ewoJIkRlc2lnbklkIiA6ICI0MDgyY2ExMy1lMGM4LTQ3NzItYTQxYi03OWM3NTg4OTZjNmEiCn0K"/>
    </extobj>
    <extobj name="F35B0BEE-F18A-47BB-8FCB-E00DA2F2635D-3">
      <extobjdata type="F35B0BEE-F18A-47BB-8FCB-E00DA2F2635D" data="ewoJIkRlc2lnbklkIiA6ICI0MDgyY2ExMy1lMGM4LTQ3NzItYTQxYi03OWM3NTg4OTZjNmEiCn0K"/>
    </extobj>
  </extobjs>
</s:customData>
</file>

<file path=customXml/itemProps1.xml><?xml version="1.0" encoding="utf-8"?>
<ds:datastoreItem xmlns:ds="http://schemas.openxmlformats.org/officeDocument/2006/customXml" ds:itemID="{357FB8DC-13BC-45F8-B966-0C74AC8DBD22}">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CQUT_JAVA</Template>
  <TotalTime>0</TotalTime>
  <Words>8353</Words>
  <Application>Microsoft Office PowerPoint</Application>
  <PresentationFormat>全屏显示(4:3)</PresentationFormat>
  <Paragraphs>1489</Paragraphs>
  <Slides>106</Slides>
  <Notes>2</Notes>
  <HiddenSlides>87</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106</vt:i4>
      </vt:variant>
    </vt:vector>
  </HeadingPairs>
  <TitlesOfParts>
    <vt:vector size="119" baseType="lpstr">
      <vt:lpstr>Courier</vt:lpstr>
      <vt:lpstr>Monotype Sorts</vt:lpstr>
      <vt:lpstr>OPTICopperplate Heavy</vt:lpstr>
      <vt:lpstr>华文楷体</vt:lpstr>
      <vt:lpstr>宋体</vt:lpstr>
      <vt:lpstr>Arial</vt:lpstr>
      <vt:lpstr>Book Antiqua</vt:lpstr>
      <vt:lpstr>Courier New</vt:lpstr>
      <vt:lpstr>Forte</vt:lpstr>
      <vt:lpstr>Times New Roman</vt:lpstr>
      <vt:lpstr>Wingdings</vt:lpstr>
      <vt:lpstr>CQUT_JAVA</vt:lpstr>
      <vt:lpstr>Microsoft Word Picture</vt:lpstr>
      <vt:lpstr>第7章 一维数组</vt:lpstr>
      <vt:lpstr>问题</vt:lpstr>
      <vt:lpstr>数组基础知识</vt:lpstr>
      <vt:lpstr>声明数组变量</vt:lpstr>
      <vt:lpstr>创建数组</vt:lpstr>
      <vt:lpstr>默认值</vt:lpstr>
      <vt:lpstr>用一条语句完成数组的声明及创建</vt:lpstr>
      <vt:lpstr>数组的长度</vt:lpstr>
      <vt:lpstr>访问数组元素</vt:lpstr>
      <vt:lpstr>下标变量的使用</vt:lpstr>
      <vt:lpstr>数组初始化</vt:lpstr>
      <vt:lpstr>警告</vt:lpstr>
      <vt:lpstr>跟踪数组程序</vt:lpstr>
      <vt:lpstr>跟踪数组程序</vt:lpstr>
      <vt:lpstr>跟踪数组程序</vt:lpstr>
      <vt:lpstr>跟踪数组程序</vt:lpstr>
      <vt:lpstr>跟踪数组程序</vt:lpstr>
      <vt:lpstr>跟踪数组程序</vt:lpstr>
      <vt:lpstr>跟踪数组程序</vt:lpstr>
      <vt:lpstr>跟踪数组程序</vt:lpstr>
      <vt:lpstr>跟踪数组程序</vt:lpstr>
      <vt:lpstr>跟踪数组程序</vt:lpstr>
      <vt:lpstr>跟踪数组程序</vt:lpstr>
      <vt:lpstr>跟踪数组程序</vt:lpstr>
      <vt:lpstr>跟踪数组程序</vt:lpstr>
      <vt:lpstr>跟踪数组程序</vt:lpstr>
      <vt:lpstr>跟踪数组程序</vt:lpstr>
      <vt:lpstr>跟踪数组程序</vt:lpstr>
      <vt:lpstr>处理数组</vt:lpstr>
      <vt:lpstr>使用输入值初始化数组</vt:lpstr>
      <vt:lpstr>使用随机数初始化数组</vt:lpstr>
      <vt:lpstr>显示数组</vt:lpstr>
      <vt:lpstr>数组求和</vt:lpstr>
      <vt:lpstr>找出最大元素</vt:lpstr>
      <vt:lpstr>随机打乱</vt:lpstr>
      <vt:lpstr>移动元素</vt:lpstr>
      <vt:lpstr>foreach循环</vt:lpstr>
      <vt:lpstr>问题</vt:lpstr>
      <vt:lpstr>示例学习：一副牌</vt:lpstr>
      <vt:lpstr>示例学习：一副牌</vt:lpstr>
      <vt:lpstr>示例学习：一副牌</vt:lpstr>
      <vt:lpstr>示例学习：一副牌</vt:lpstr>
      <vt:lpstr>数组的复制</vt:lpstr>
      <vt:lpstr>使用循环复制数组</vt:lpstr>
      <vt:lpstr>使用System类的静态方法arraycopy</vt:lpstr>
      <vt:lpstr>使用Clone方法复制数组</vt:lpstr>
      <vt:lpstr>将数组传递给方法</vt:lpstr>
      <vt:lpstr>匿名数组</vt:lpstr>
      <vt:lpstr>按值传递</vt:lpstr>
      <vt:lpstr>简单示例</vt:lpstr>
      <vt:lpstr>调用堆栈</vt:lpstr>
      <vt:lpstr>调用堆栈</vt:lpstr>
      <vt:lpstr>堆</vt:lpstr>
      <vt:lpstr>数组作为方法的参数</vt:lpstr>
      <vt:lpstr>示例</vt:lpstr>
      <vt:lpstr>从方法中返回数组</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跟踪 reverse 方法</vt:lpstr>
      <vt:lpstr>示例学习：统计每个字母出现的次数</vt:lpstr>
      <vt:lpstr>数组查找</vt:lpstr>
      <vt:lpstr>线性查找法</vt:lpstr>
      <vt:lpstr>线性查找法动画</vt:lpstr>
      <vt:lpstr>线性查找法动画</vt:lpstr>
      <vt:lpstr>实现</vt:lpstr>
      <vt:lpstr>二分查找法</vt:lpstr>
      <vt:lpstr>二分查找法</vt:lpstr>
      <vt:lpstr>二分查找法</vt:lpstr>
      <vt:lpstr>二分查找法动画</vt:lpstr>
      <vt:lpstr>二分查找法</vt:lpstr>
      <vt:lpstr>二分查找法</vt:lpstr>
      <vt:lpstr>实现</vt:lpstr>
      <vt:lpstr>Arrays.binarySearch 方法</vt:lpstr>
      <vt:lpstr>数组排序</vt:lpstr>
      <vt:lpstr>选择排序</vt:lpstr>
      <vt:lpstr>Selection Sort Animation</vt:lpstr>
      <vt:lpstr>From Idea to Solution</vt:lpstr>
      <vt:lpstr>Expand</vt:lpstr>
      <vt:lpstr>Expand</vt:lpstr>
      <vt:lpstr>Expand</vt:lpstr>
      <vt:lpstr>Wrap it in a Method</vt:lpstr>
      <vt:lpstr>Arrays.sort 方法</vt:lpstr>
      <vt:lpstr>将main方法作为普通方法</vt:lpstr>
      <vt:lpstr>命令行参数</vt:lpstr>
      <vt:lpstr>处理命令行参数</vt:lpstr>
      <vt:lpstr>示例学习：计算器</vt:lpstr>
      <vt:lpstr>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W. Lucas Chen</cp:lastModifiedBy>
  <cp:revision>450</cp:revision>
  <dcterms:created xsi:type="dcterms:W3CDTF">1995-06-10T17:31:00Z</dcterms:created>
  <dcterms:modified xsi:type="dcterms:W3CDTF">2025-06-07T14:56:02Z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CC014F3B7A174C72B05C43BBCA19C186_13</vt:lpwstr>
  </property>
  <property fmtid="{D5CDD505-2E9C-101B-9397-08002B2CF9AE}" pid="3" name="KSOProductBuildVer">
    <vt:lpwstr>2052-12.1.0.20305</vt:lpwstr>
  </property>
</Properties>
</file>