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handoutMasterIdLst>
    <p:handoutMasterId r:id="rId75"/>
  </p:handoutMasterIdLst>
  <p:sldIdLst>
    <p:sldId id="256" r:id="rId2"/>
    <p:sldId id="570" r:id="rId3"/>
    <p:sldId id="444" r:id="rId4"/>
    <p:sldId id="514" r:id="rId5"/>
    <p:sldId id="515" r:id="rId6"/>
    <p:sldId id="516" r:id="rId7"/>
    <p:sldId id="592" r:id="rId8"/>
    <p:sldId id="469" r:id="rId9"/>
    <p:sldId id="450" r:id="rId10"/>
    <p:sldId id="576" r:id="rId11"/>
    <p:sldId id="451" r:id="rId12"/>
    <p:sldId id="499" r:id="rId13"/>
    <p:sldId id="447" r:id="rId14"/>
    <p:sldId id="517" r:id="rId15"/>
    <p:sldId id="445" r:id="rId16"/>
    <p:sldId id="449" r:id="rId17"/>
    <p:sldId id="497" r:id="rId18"/>
    <p:sldId id="534" r:id="rId19"/>
    <p:sldId id="535" r:id="rId20"/>
    <p:sldId id="545" r:id="rId21"/>
    <p:sldId id="546" r:id="rId22"/>
    <p:sldId id="547" r:id="rId23"/>
    <p:sldId id="548" r:id="rId24"/>
    <p:sldId id="549" r:id="rId25"/>
    <p:sldId id="452" r:id="rId26"/>
    <p:sldId id="525" r:id="rId27"/>
    <p:sldId id="533" r:id="rId28"/>
    <p:sldId id="531" r:id="rId29"/>
    <p:sldId id="527" r:id="rId30"/>
    <p:sldId id="593" r:id="rId31"/>
    <p:sldId id="470" r:id="rId32"/>
    <p:sldId id="471" r:id="rId33"/>
    <p:sldId id="601" r:id="rId34"/>
    <p:sldId id="498" r:id="rId35"/>
    <p:sldId id="512" r:id="rId36"/>
    <p:sldId id="541" r:id="rId37"/>
    <p:sldId id="542" r:id="rId38"/>
    <p:sldId id="543" r:id="rId39"/>
    <p:sldId id="577" r:id="rId40"/>
    <p:sldId id="585" r:id="rId41"/>
    <p:sldId id="455" r:id="rId42"/>
    <p:sldId id="595" r:id="rId43"/>
    <p:sldId id="473" r:id="rId44"/>
    <p:sldId id="596" r:id="rId45"/>
    <p:sldId id="474" r:id="rId46"/>
    <p:sldId id="457" r:id="rId47"/>
    <p:sldId id="587" r:id="rId48"/>
    <p:sldId id="589" r:id="rId49"/>
    <p:sldId id="453" r:id="rId50"/>
    <p:sldId id="598" r:id="rId51"/>
    <p:sldId id="513" r:id="rId52"/>
    <p:sldId id="532" r:id="rId53"/>
    <p:sldId id="507" r:id="rId54"/>
    <p:sldId id="468" r:id="rId55"/>
    <p:sldId id="588" r:id="rId56"/>
    <p:sldId id="571" r:id="rId57"/>
    <p:sldId id="572" r:id="rId58"/>
    <p:sldId id="573" r:id="rId59"/>
    <p:sldId id="574" r:id="rId60"/>
    <p:sldId id="575" r:id="rId61"/>
    <p:sldId id="578" r:id="rId62"/>
    <p:sldId id="579" r:id="rId63"/>
    <p:sldId id="580" r:id="rId64"/>
    <p:sldId id="581" r:id="rId65"/>
    <p:sldId id="599" r:id="rId66"/>
    <p:sldId id="582" r:id="rId67"/>
    <p:sldId id="600" r:id="rId68"/>
    <p:sldId id="590" r:id="rId69"/>
    <p:sldId id="583" r:id="rId70"/>
    <p:sldId id="584" r:id="rId71"/>
    <p:sldId id="597" r:id="rId72"/>
    <p:sldId id="591" r:id="rId73"/>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2" pos="6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66FF66"/>
    <a:srgbClr val="FF33CC"/>
    <a:srgbClr val="00FFFF"/>
    <a:srgbClr val="0033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742"/>
    <p:restoredTop sz="95405"/>
  </p:normalViewPr>
  <p:slideViewPr>
    <p:cSldViewPr showGuides="1">
      <p:cViewPr varScale="1">
        <p:scale>
          <a:sx n="74" d="100"/>
          <a:sy n="74" d="100"/>
        </p:scale>
        <p:origin x="906" y="36"/>
      </p:cViewPr>
      <p:guideLst>
        <p:guide orient="horz" pos="576"/>
        <p:guide pos="60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8146"/>
    </p:cViewPr>
  </p:sorter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19050" tIns="0" rIns="19050" bIns="0" numCol="1" anchor="t" anchorCtr="0" compatLnSpc="1"/>
          <a:lstStyle>
            <a:lvl1pPr>
              <a:defRPr sz="1000" i="1"/>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00" b="0" i="1"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19050" tIns="0" rIns="19050" bIns="0" numCol="1" anchor="t" anchorCtr="0" compatLnSpc="1"/>
          <a:lstStyle>
            <a:lvl1pPr algn="r">
              <a:defRPr sz="1000" i="1"/>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zh-CN" altLang="en-US" sz="1000" b="0" i="1"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7044" name="Rectangle 4"/>
          <p:cNvSpPr>
            <a:spLocks noGrp="1" noRot="1" noChangeAspect="1" noTextEdit="1"/>
          </p:cNvSpPr>
          <p:nvPr>
            <p:ph type="sldImg" idx="2"/>
          </p:nvPr>
        </p:nvSpPr>
        <p:spPr>
          <a:xfrm>
            <a:off x="1150938" y="692150"/>
            <a:ext cx="4556125" cy="3416300"/>
          </a:xfrm>
          <a:prstGeom prst="rect">
            <a:avLst/>
          </a:prstGeom>
          <a:noFill/>
          <a:ln w="12700" cap="flat" cmpd="sng">
            <a:solidFill>
              <a:schemeClr val="tx1"/>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2075" tIns="46038" rIns="92075" bIns="46038"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19050" tIns="0" rIns="19050" bIns="0" numCol="1" anchor="b" anchorCtr="0" compatLnSpc="1"/>
          <a:lstStyle>
            <a:lvl1pPr>
              <a:defRPr sz="1000" i="1"/>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00" b="0" i="1"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19050" tIns="0" rIns="19050" bIns="0" numCol="1" anchor="b" anchorCtr="0" compatLnSpc="1"/>
          <a:lstStyle/>
          <a:p>
            <a:pPr lvl="0" algn="r">
              <a:buNone/>
            </a:pPr>
            <a:fld id="{9A0DB2DC-4C9A-4742-B13C-FB6460FD3503}" type="slidenum">
              <a:rPr lang="zh-CN" altLang="en-US" sz="1000" i="1" dirty="0">
                <a:ea typeface="宋体" panose="02010600030101010101" pitchFamily="2" charset="-122"/>
              </a:rPr>
              <a:t>‹#›</a:t>
            </a:fld>
            <a:endParaRPr lang="zh-CN" altLang="en-US" sz="1000" i="1"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p:sp>
      <p:sp>
        <p:nvSpPr>
          <p:cNvPr id="88067" name="Notes Placeholder 2"/>
          <p:cNvSpPr>
            <a:spLocks noGrp="1"/>
          </p:cNvSpPr>
          <p:nvPr>
            <p:ph type="body" idx="1"/>
          </p:nvPr>
        </p:nvSpPr>
        <p:spPr/>
        <p:txBody>
          <a:bodyPr wrap="square" lIns="92075" tIns="46038" rIns="92075" bIns="46038" anchor="t" anchorCtr="0"/>
          <a:lstStyle/>
          <a:p>
            <a:pPr lvl="0"/>
            <a:endParaRPr lang="en-US" altLang="en-US" dirty="0"/>
          </a:p>
        </p:txBody>
      </p:sp>
      <p:sp>
        <p:nvSpPr>
          <p:cNvPr id="88068" name="Slide Number Placeholder 3"/>
          <p:cNvSpPr txBox="1">
            <a:spLocks noGrp="1"/>
          </p:cNvSpPr>
          <p:nvPr>
            <p:ph type="sldNum" sz="quarter"/>
          </p:nvPr>
        </p:nvSpPr>
        <p:spPr>
          <a:xfrm>
            <a:off x="3886200" y="8686800"/>
            <a:ext cx="2971800" cy="457200"/>
          </a:xfrm>
          <a:prstGeom prst="rect">
            <a:avLst/>
          </a:prstGeom>
          <a:noFill/>
          <a:ln w="9525">
            <a:noFill/>
          </a:ln>
        </p:spPr>
        <p:txBody>
          <a:bodyPr lIns="19050" tIns="0" rIns="19050" bIns="0" anchor="b" anchorCtr="0"/>
          <a:lstStyle/>
          <a:p>
            <a:pPr lvl="0" algn="r"/>
            <a:fld id="{9A0DB2DC-4C9A-4742-B13C-FB6460FD3503}" type="slidenum">
              <a:rPr lang="en-US" altLang="en-US" sz="1000" i="1" dirty="0"/>
              <a:t>4</a:t>
            </a:fld>
            <a:endParaRPr lang="en-US" altLang="en-US" sz="1000" i="1"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484" name="组合 5"/>
          <p:cNvGrpSpPr/>
          <p:nvPr/>
        </p:nvGrpSpPr>
        <p:grpSpPr>
          <a:xfrm>
            <a:off x="7810500" y="152400"/>
            <a:ext cx="1219200" cy="647700"/>
            <a:chOff x="5600700" y="1943100"/>
            <a:chExt cx="1219200" cy="647700"/>
          </a:xfrm>
        </p:grpSpPr>
        <p:pic>
          <p:nvPicPr>
            <p:cNvPr id="20489"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0490"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3104" name="Rectangle 32"/>
          <p:cNvSpPr>
            <a:spLocks noGrp="1" noChangeArrowheads="1"/>
          </p:cNvSpPr>
          <p:nvPr>
            <p:ph type="ctrTitle" sz="quarter"/>
          </p:nvPr>
        </p:nvSpPr>
        <p:spPr>
          <a:xfrm>
            <a:off x="685800" y="1447800"/>
            <a:ext cx="7772400" cy="1143000"/>
          </a:xfrm>
        </p:spPr>
        <p:txBody>
          <a:bodyPr anchorCtr="1"/>
          <a:lstStyle>
            <a:lvl1pPr algn="ctr">
              <a:defRPr sz="4400" b="1"/>
            </a:lvl1pPr>
          </a:lstStyle>
          <a:p>
            <a:pPr lvl="0"/>
            <a:r>
              <a:rPr lang="zh-CN" altLang="en-US" noProof="0"/>
              <a:t>单击此处编辑母版标题样式</a:t>
            </a:r>
            <a:endParaRPr lang="en-US" noProof="0" dirty="0"/>
          </a:p>
        </p:txBody>
      </p:sp>
      <p:sp>
        <p:nvSpPr>
          <p:cNvPr id="3105" name="Rectangle 33"/>
          <p:cNvSpPr>
            <a:spLocks noGrp="1" noChangeArrowheads="1"/>
          </p:cNvSpPr>
          <p:nvPr>
            <p:ph type="subTitle" sz="quarter" idx="1"/>
          </p:nvPr>
        </p:nvSpPr>
        <p:spPr>
          <a:xfrm>
            <a:off x="1409700" y="2781300"/>
            <a:ext cx="6400800" cy="2514600"/>
          </a:xfrm>
        </p:spPr>
        <p:txBody>
          <a:bodyPr anchor="ctr"/>
          <a:lstStyle>
            <a:lvl1pPr marL="0" indent="0" algn="ctr">
              <a:buFont typeface="Monotype Sorts" pitchFamily="2" charset="2"/>
              <a:buNone/>
              <a:defRPr/>
            </a:lvl1pPr>
          </a:lstStyle>
          <a:p>
            <a:pPr lvl="0"/>
            <a:r>
              <a:rPr lang="zh-CN" altLang="en-US" noProof="0"/>
              <a:t>单击此处编辑母版副标题样式</a:t>
            </a:r>
            <a:endParaRPr lang="en-US" noProof="0" dirty="0"/>
          </a:p>
        </p:txBody>
      </p:sp>
      <p:sp>
        <p:nvSpPr>
          <p:cNvPr id="11" name="Rectangle 34"/>
          <p:cNvSpPr>
            <a:spLocks noGrp="1" noChangeArrowheads="1"/>
          </p:cNvSpPr>
          <p:nvPr>
            <p:ph type="dt" sz="quarter"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6"/>
          <p:cNvSpPr>
            <a:spLocks noGrp="1" noChangeArrowheads="1"/>
          </p:cNvSpPr>
          <p:nvPr>
            <p:ph type="sldNum" sz="quarter" idx="4"/>
          </p:nvPr>
        </p:nvSpPr>
        <p:spPr bwMode="auto">
          <a:xfrm>
            <a:off x="6553200" y="6400800"/>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grpSp>
        <p:nvGrpSpPr>
          <p:cNvPr id="29700" name="组合 7"/>
          <p:cNvGrpSpPr/>
          <p:nvPr/>
        </p:nvGrpSpPr>
        <p:grpSpPr>
          <a:xfrm>
            <a:off x="7810500" y="152400"/>
            <a:ext cx="1219200" cy="647700"/>
            <a:chOff x="5600700" y="1943100"/>
            <a:chExt cx="1219200" cy="647700"/>
          </a:xfrm>
        </p:grpSpPr>
        <p:pic>
          <p:nvPicPr>
            <p:cNvPr id="29705" name="图片 8"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9706" name="图片 9"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1009650"/>
            <a:ext cx="7772400" cy="1466850"/>
          </a:xfrm>
        </p:spPr>
        <p:txBody>
          <a:bodyPr/>
          <a:lstStyle>
            <a:lvl1pPr>
              <a:defRPr sz="40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590800"/>
            <a:ext cx="7772400" cy="3181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grpSp>
        <p:nvGrpSpPr>
          <p:cNvPr id="30724" name="组合 7"/>
          <p:cNvGrpSpPr/>
          <p:nvPr/>
        </p:nvGrpSpPr>
        <p:grpSpPr>
          <a:xfrm>
            <a:off x="7810500" y="152400"/>
            <a:ext cx="1219200" cy="647700"/>
            <a:chOff x="5600700" y="1943100"/>
            <a:chExt cx="1219200" cy="647700"/>
          </a:xfrm>
        </p:grpSpPr>
        <p:pic>
          <p:nvPicPr>
            <p:cNvPr id="30729" name="图片 8"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30730" name="图片 9"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Vertical Title 1"/>
          <p:cNvSpPr>
            <a:spLocks noGrp="1"/>
          </p:cNvSpPr>
          <p:nvPr>
            <p:ph type="title" orient="vert"/>
          </p:nvPr>
        </p:nvSpPr>
        <p:spPr>
          <a:xfrm>
            <a:off x="6515100" y="1104900"/>
            <a:ext cx="1943100" cy="4667250"/>
          </a:xfrm>
        </p:spPr>
        <p:txBody>
          <a:bodyPr vert="eaVert"/>
          <a:lstStyle>
            <a:lvl1pPr>
              <a:defRPr sz="40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1104900"/>
            <a:ext cx="5676900" cy="46672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21508" name="图片 7" descr="YYYYY.jpg"/>
          <p:cNvPicPr>
            <a:picLocks noChangeAspect="1"/>
          </p:cNvPicPr>
          <p:nvPr/>
        </p:nvPicPr>
        <p:blipFill>
          <a:blip r:embed="rId2"/>
          <a:stretch>
            <a:fillRect/>
          </a:stretch>
        </p:blipFill>
        <p:spPr>
          <a:xfrm>
            <a:off x="0" y="6429375"/>
            <a:ext cx="9144000" cy="428625"/>
          </a:xfrm>
          <a:prstGeom prst="rect">
            <a:avLst/>
          </a:prstGeom>
          <a:noFill/>
          <a:ln w="9525">
            <a:noFill/>
          </a:ln>
        </p:spPr>
      </p:pic>
      <p:grpSp>
        <p:nvGrpSpPr>
          <p:cNvPr id="21509" name="组合 9"/>
          <p:cNvGrpSpPr/>
          <p:nvPr/>
        </p:nvGrpSpPr>
        <p:grpSpPr>
          <a:xfrm>
            <a:off x="7810500" y="152400"/>
            <a:ext cx="1219200" cy="647700"/>
            <a:chOff x="5600700" y="1943100"/>
            <a:chExt cx="1219200" cy="647700"/>
          </a:xfrm>
        </p:grpSpPr>
        <p:pic>
          <p:nvPicPr>
            <p:cNvPr id="21514" name="图片 10" descr="java 320×320.jpg"/>
            <p:cNvPicPr>
              <a:picLocks noChangeAspect="1"/>
            </p:cNvPicPr>
            <p:nvPr userDrawn="1"/>
          </p:nvPicPr>
          <p:blipFill>
            <a:blip r:embed="rId3"/>
            <a:stretch>
              <a:fillRect/>
            </a:stretch>
          </p:blipFill>
          <p:spPr>
            <a:xfrm>
              <a:off x="6172200" y="1943100"/>
              <a:ext cx="647700" cy="647700"/>
            </a:xfrm>
            <a:prstGeom prst="rect">
              <a:avLst/>
            </a:prstGeom>
            <a:noFill/>
            <a:ln w="9525">
              <a:noFill/>
            </a:ln>
          </p:spPr>
        </p:pic>
        <p:pic>
          <p:nvPicPr>
            <p:cNvPr id="21515" name="图片 11" descr="CQUT_logo  320×320.jpg"/>
            <p:cNvPicPr>
              <a:picLocks noChangeAspect="1"/>
            </p:cNvPicPr>
            <p:nvPr userDrawn="1"/>
          </p:nvPicPr>
          <p:blipFill>
            <a:blip r:embed="rId4"/>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25400"/>
            <a:ext cx="7772400" cy="1079500"/>
          </a:xfrm>
        </p:spPr>
        <p:txBody>
          <a:bodyPr/>
          <a:lstStyle>
            <a:lvl1pPr>
              <a:defRPr sz="4000" b="1">
                <a:latin typeface="Courier New" panose="02070309020205020404" pitchFamily="49" charset="0"/>
                <a:cs typeface="Courier New" panose="02070309020205020404" pitchFamily="49" charset="0"/>
              </a:defRPr>
            </a:lvl1pPr>
          </a:lstStyle>
          <a:p>
            <a:r>
              <a:rPr lang="zh-CN" altLang="en-US" noProof="0"/>
              <a:t>单击此处编辑母版标题样式</a:t>
            </a:r>
            <a:endParaRPr lang="en-US" dirty="0"/>
          </a:p>
        </p:txBody>
      </p:sp>
      <p:sp>
        <p:nvSpPr>
          <p:cNvPr id="3" name="Content Placeholder 2"/>
          <p:cNvSpPr>
            <a:spLocks noGrp="1"/>
          </p:cNvSpPr>
          <p:nvPr>
            <p:ph idx="1"/>
          </p:nvPr>
        </p:nvSpPr>
        <p:spPr>
          <a:xfrm>
            <a:off x="685800" y="1143000"/>
            <a:ext cx="7772400" cy="5219700"/>
          </a:xfrm>
        </p:spPr>
        <p:txBody>
          <a:bodyPr/>
          <a:lstStyle>
            <a:lvl1pPr algn="just">
              <a:defRPr sz="2800"/>
            </a:lvl1pPr>
            <a:lvl2pPr algn="just">
              <a:defRPr sz="2400"/>
            </a:lvl2pPr>
            <a:lvl3pPr algn="just">
              <a:defRPr sz="2000"/>
            </a:lvl3pPr>
            <a:lvl4pPr algn="just">
              <a:defRPr sz="1800"/>
            </a:lvl4pPr>
            <a:lvl5pPr algn="just">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2"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22532" name="组合 5"/>
          <p:cNvGrpSpPr/>
          <p:nvPr/>
        </p:nvGrpSpPr>
        <p:grpSpPr>
          <a:xfrm>
            <a:off x="7810500" y="152400"/>
            <a:ext cx="1219200" cy="647700"/>
            <a:chOff x="5600700" y="1943100"/>
            <a:chExt cx="1219200" cy="647700"/>
          </a:xfrm>
        </p:grpSpPr>
        <p:pic>
          <p:nvPicPr>
            <p:cNvPr id="22537"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2538"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23888" y="1257300"/>
            <a:ext cx="7886700" cy="1714500"/>
          </a:xfrm>
        </p:spPr>
        <p:txBody>
          <a:bodyPr anchorCtr="1"/>
          <a:lstStyle>
            <a:lvl1pPr>
              <a:defRPr sz="44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009900"/>
            <a:ext cx="7886700" cy="3079751"/>
          </a:xfrm>
        </p:spPr>
        <p:txBody>
          <a:bodyPr/>
          <a:lstStyle>
            <a:lvl1pPr marL="0" indent="0" algn="ctr">
              <a:buNone/>
              <a:defRPr sz="3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两栏内容">
    <p:bg>
      <p:bgPr>
        <a:solidFill>
          <a:schemeClr val="bg1"/>
        </a:solidFill>
        <a:effectLst/>
      </p:bgPr>
    </p:bg>
    <p:spTree>
      <p:nvGrpSpPr>
        <p:cNvPr id="1" name=""/>
        <p:cNvGrpSpPr/>
        <p:nvPr/>
      </p:nvGrpSpPr>
      <p:grpSpPr>
        <a:xfrm>
          <a:off x="0" y="0"/>
          <a:ext cx="0" cy="0"/>
          <a:chOff x="0" y="0"/>
          <a:chExt cx="0" cy="0"/>
        </a:xfrm>
      </p:grpSpPr>
      <p:grpSp>
        <p:nvGrpSpPr>
          <p:cNvPr id="23556" name="组合 5"/>
          <p:cNvGrpSpPr/>
          <p:nvPr/>
        </p:nvGrpSpPr>
        <p:grpSpPr>
          <a:xfrm>
            <a:off x="7810500" y="152400"/>
            <a:ext cx="1219200" cy="647700"/>
            <a:chOff x="5600700" y="1943100"/>
            <a:chExt cx="1219200" cy="647700"/>
          </a:xfrm>
        </p:grpSpPr>
        <p:pic>
          <p:nvPicPr>
            <p:cNvPr id="23561"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3562"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38100"/>
            <a:ext cx="7772400" cy="1104900"/>
          </a:xfrm>
        </p:spPr>
        <p:txBody>
          <a:bodyPr/>
          <a:lstStyle>
            <a:lvl1pPr>
              <a:defRPr sz="4000"/>
            </a:lvl1pPr>
          </a:lstStyle>
          <a:p>
            <a:r>
              <a:rPr lang="zh-CN" altLang="en-US"/>
              <a:t>单击此处编辑母版标题样式</a:t>
            </a:r>
            <a:endParaRPr lang="en-US" dirty="0"/>
          </a:p>
        </p:txBody>
      </p:sp>
      <p:sp>
        <p:nvSpPr>
          <p:cNvPr id="3" name="Content Placeholder 2"/>
          <p:cNvSpPr>
            <a:spLocks noGrp="1"/>
          </p:cNvSpPr>
          <p:nvPr>
            <p:ph sz="half" idx="1"/>
          </p:nvPr>
        </p:nvSpPr>
        <p:spPr>
          <a:xfrm>
            <a:off x="685800" y="12192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0" name="Content Placeholder 2"/>
          <p:cNvSpPr>
            <a:spLocks noGrp="1"/>
          </p:cNvSpPr>
          <p:nvPr>
            <p:ph sz="half" idx="12"/>
          </p:nvPr>
        </p:nvSpPr>
        <p:spPr>
          <a:xfrm>
            <a:off x="4648200" y="12192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bg>
      <p:bgPr>
        <a:solidFill>
          <a:schemeClr val="bg1"/>
        </a:solidFill>
        <a:effectLst/>
      </p:bgPr>
    </p:bg>
    <p:spTree>
      <p:nvGrpSpPr>
        <p:cNvPr id="1" name=""/>
        <p:cNvGrpSpPr/>
        <p:nvPr/>
      </p:nvGrpSpPr>
      <p:grpSpPr>
        <a:xfrm>
          <a:off x="0" y="0"/>
          <a:ext cx="0" cy="0"/>
          <a:chOff x="0" y="0"/>
          <a:chExt cx="0" cy="0"/>
        </a:xfrm>
      </p:grpSpPr>
      <p:grpSp>
        <p:nvGrpSpPr>
          <p:cNvPr id="24580" name="组合 5"/>
          <p:cNvGrpSpPr/>
          <p:nvPr/>
        </p:nvGrpSpPr>
        <p:grpSpPr>
          <a:xfrm>
            <a:off x="7810500" y="152400"/>
            <a:ext cx="1219200" cy="647700"/>
            <a:chOff x="5600700" y="1943100"/>
            <a:chExt cx="1219200" cy="647700"/>
          </a:xfrm>
        </p:grpSpPr>
        <p:pic>
          <p:nvPicPr>
            <p:cNvPr id="24585"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4586"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38100"/>
            <a:ext cx="7886700" cy="930275"/>
          </a:xfrm>
        </p:spPr>
        <p:txBody>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30238" y="1028700"/>
            <a:ext cx="3868737"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5" name="Text Placeholder 4"/>
          <p:cNvSpPr>
            <a:spLocks noGrp="1"/>
          </p:cNvSpPr>
          <p:nvPr>
            <p:ph type="body" sz="quarter" idx="3"/>
          </p:nvPr>
        </p:nvSpPr>
        <p:spPr>
          <a:xfrm>
            <a:off x="4629150" y="1028700"/>
            <a:ext cx="3887788"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2"/>
          <p:cNvSpPr>
            <a:spLocks noGrp="1"/>
          </p:cNvSpPr>
          <p:nvPr>
            <p:ph sz="half" idx="12"/>
          </p:nvPr>
        </p:nvSpPr>
        <p:spPr>
          <a:xfrm>
            <a:off x="4648200" y="18669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3" name="Content Placeholder 2"/>
          <p:cNvSpPr>
            <a:spLocks noGrp="1"/>
          </p:cNvSpPr>
          <p:nvPr>
            <p:ph sz="half" idx="13"/>
          </p:nvPr>
        </p:nvSpPr>
        <p:spPr>
          <a:xfrm>
            <a:off x="647700" y="18669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grpSp>
        <p:nvGrpSpPr>
          <p:cNvPr id="25604" name="组合 5"/>
          <p:cNvGrpSpPr/>
          <p:nvPr/>
        </p:nvGrpSpPr>
        <p:grpSpPr>
          <a:xfrm>
            <a:off x="7810500" y="152400"/>
            <a:ext cx="1219200" cy="647700"/>
            <a:chOff x="5600700" y="1943100"/>
            <a:chExt cx="1219200" cy="647700"/>
          </a:xfrm>
        </p:grpSpPr>
        <p:pic>
          <p:nvPicPr>
            <p:cNvPr id="25609"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5610"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38100"/>
            <a:ext cx="7772400" cy="895350"/>
          </a:xfrm>
        </p:spPr>
        <p:txBody>
          <a:bodyPr/>
          <a:lstStyle>
            <a:lvl1pPr>
              <a:defRPr sz="4000"/>
            </a:lvl1pPr>
          </a:lstStyle>
          <a:p>
            <a:r>
              <a:rPr lang="zh-CN" altLang="en-US"/>
              <a:t>单击此处编辑母版标题样式</a:t>
            </a:r>
            <a:endParaRPr 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grpSp>
        <p:nvGrpSpPr>
          <p:cNvPr id="26628" name="组合 5"/>
          <p:cNvGrpSpPr/>
          <p:nvPr/>
        </p:nvGrpSpPr>
        <p:grpSpPr>
          <a:xfrm>
            <a:off x="7810500" y="152400"/>
            <a:ext cx="1219200" cy="647700"/>
            <a:chOff x="5600700" y="1943100"/>
            <a:chExt cx="1219200" cy="647700"/>
          </a:xfrm>
        </p:grpSpPr>
        <p:pic>
          <p:nvPicPr>
            <p:cNvPr id="26633"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6634"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27652" name="组合 5"/>
          <p:cNvGrpSpPr/>
          <p:nvPr/>
        </p:nvGrpSpPr>
        <p:grpSpPr>
          <a:xfrm>
            <a:off x="7810500" y="152400"/>
            <a:ext cx="1219200" cy="647700"/>
            <a:chOff x="5600700" y="1943100"/>
            <a:chExt cx="1219200" cy="647700"/>
          </a:xfrm>
        </p:grpSpPr>
        <p:pic>
          <p:nvPicPr>
            <p:cNvPr id="27657"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7658"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952500"/>
            <a:ext cx="2949575" cy="11049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788" y="987425"/>
            <a:ext cx="4629150" cy="4873625"/>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28676" name="组合 5"/>
          <p:cNvGrpSpPr/>
          <p:nvPr/>
        </p:nvGrpSpPr>
        <p:grpSpPr>
          <a:xfrm>
            <a:off x="7810500" y="152400"/>
            <a:ext cx="1219200" cy="647700"/>
            <a:chOff x="5600700" y="1943100"/>
            <a:chExt cx="1219200" cy="647700"/>
          </a:xfrm>
        </p:grpSpPr>
        <p:pic>
          <p:nvPicPr>
            <p:cNvPr id="28681"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28682"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952500"/>
            <a:ext cx="2949575" cy="11049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7788" y="987425"/>
            <a:ext cx="4629150" cy="4873625"/>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58" name="图片 5" descr="YYYYY.jpg"/>
          <p:cNvPicPr>
            <a:picLocks noChangeAspect="1"/>
          </p:cNvPicPr>
          <p:nvPr/>
        </p:nvPicPr>
        <p:blipFill>
          <a:blip r:embed="rId13"/>
          <a:stretch>
            <a:fillRect/>
          </a:stretch>
        </p:blipFill>
        <p:spPr>
          <a:xfrm>
            <a:off x="0" y="6429375"/>
            <a:ext cx="9144000" cy="428625"/>
          </a:xfrm>
          <a:prstGeom prst="rect">
            <a:avLst/>
          </a:prstGeom>
          <a:noFill/>
          <a:ln w="9525">
            <a:noFill/>
          </a:ln>
        </p:spPr>
      </p:pic>
      <p:sp>
        <p:nvSpPr>
          <p:cNvPr id="19459" name="Rectangle 30"/>
          <p:cNvSpPr>
            <a:spLocks noGrp="1"/>
          </p:cNvSpPr>
          <p:nvPr>
            <p:ph type="title"/>
          </p:nvPr>
        </p:nvSpPr>
        <p:spPr>
          <a:xfrm>
            <a:off x="685800" y="1009650"/>
            <a:ext cx="7772400" cy="2457450"/>
          </a:xfrm>
          <a:prstGeom prst="rect">
            <a:avLst/>
          </a:prstGeom>
          <a:noFill/>
          <a:ln w="9525">
            <a:noFill/>
          </a:ln>
        </p:spPr>
        <p:txBody>
          <a:bodyPr lIns="92075" tIns="46038" rIns="92075" bIns="46038" anchor="ctr" anchorCtr="0"/>
          <a:lstStyle/>
          <a:p>
            <a:pPr lvl="0"/>
            <a:r>
              <a:rPr lang="zh-CN" altLang="en-US" dirty="0"/>
              <a:t>单击此处编辑母版标题样式</a:t>
            </a:r>
            <a:endParaRPr lang="en-US" altLang="en-US" dirty="0"/>
          </a:p>
        </p:txBody>
      </p:sp>
      <p:sp>
        <p:nvSpPr>
          <p:cNvPr id="19460" name="Rectangle 31"/>
          <p:cNvSpPr>
            <a:spLocks noGrp="1"/>
          </p:cNvSpPr>
          <p:nvPr>
            <p:ph type="body" idx="1"/>
          </p:nvPr>
        </p:nvSpPr>
        <p:spPr>
          <a:xfrm>
            <a:off x="685800" y="3581400"/>
            <a:ext cx="7772400" cy="2190750"/>
          </a:xfrm>
          <a:prstGeom prst="rect">
            <a:avLst/>
          </a:prstGeom>
          <a:noFill/>
          <a:ln w="9525">
            <a:noFill/>
          </a:ln>
        </p:spPr>
        <p:txBody>
          <a:bodyPr lIns="92075" tIns="46038" rIns="92075" bIns="46038"/>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en-US" dirty="0"/>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lstStyle>
            <a:lvl1pPr eaLnBrk="0" hangingPunct="0">
              <a:defRPr sz="140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lstStyle>
            <a:lvl1pPr algn="r">
              <a:defRPr sz="1400">
                <a:ea typeface="宋体" panose="02010600030101010101" pitchFamily="2" charset="-122"/>
              </a:defRPr>
            </a:lvl1pPr>
          </a:lstStyle>
          <a:p>
            <a:pPr lvl="0">
              <a:buNone/>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pic>
        <p:nvPicPr>
          <p:cNvPr id="19463" name="图片 7" descr="PPT新页眉 949×95.jpg"/>
          <p:cNvPicPr>
            <a:picLocks noChangeAspect="1"/>
          </p:cNvPicPr>
          <p:nvPr userDrawn="1"/>
        </p:nvPicPr>
        <p:blipFill>
          <a:blip r:embed="rId14"/>
          <a:stretch>
            <a:fillRect/>
          </a:stretch>
        </p:blipFill>
        <p:spPr>
          <a:xfrm>
            <a:off x="0" y="0"/>
            <a:ext cx="9039225" cy="9048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800" b="1" kern="1200">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imes New Roman" panose="02020603050405020304" pitchFamily="18" charset="0"/>
        </a:defRPr>
      </a:lvl2pPr>
      <a:lvl3pPr algn="ctr" rtl="0" eaLnBrk="0" fontAlgn="base" hangingPunct="0">
        <a:spcBef>
          <a:spcPct val="0"/>
        </a:spcBef>
        <a:spcAft>
          <a:spcPct val="0"/>
        </a:spcAft>
        <a:defRPr sz="4800" b="1">
          <a:solidFill>
            <a:schemeClr val="tx2"/>
          </a:solidFill>
          <a:latin typeface="Times New Roman" panose="02020603050405020304" pitchFamily="18" charset="0"/>
        </a:defRPr>
      </a:lvl3pPr>
      <a:lvl4pPr algn="ctr" rtl="0" eaLnBrk="0" fontAlgn="base" hangingPunct="0">
        <a:spcBef>
          <a:spcPct val="0"/>
        </a:spcBef>
        <a:spcAft>
          <a:spcPct val="0"/>
        </a:spcAft>
        <a:defRPr sz="4800" b="1">
          <a:solidFill>
            <a:schemeClr val="tx2"/>
          </a:solidFill>
          <a:latin typeface="Times New Roman" panose="02020603050405020304" pitchFamily="18" charset="0"/>
        </a:defRPr>
      </a:lvl4pPr>
      <a:lvl5pPr algn="ctr" rtl="0" eaLnBrk="0" fontAlgn="base" hangingPunct="0">
        <a:spcBef>
          <a:spcPct val="0"/>
        </a:spcBef>
        <a:spcAft>
          <a:spcPct val="0"/>
        </a:spcAft>
        <a:defRPr sz="4800" b="1">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hyperlink" Target="html/TestTV.html" TargetMode="External"/><Relationship Id="rId7" Type="http://schemas.openxmlformats.org/officeDocument/2006/relationships/hyperlink" Target="http://www.cs.armstrong.edu/liang/intro10e/html/TV.html" TargetMode="External"/><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TestTV.html" TargetMode="External"/><Relationship Id="rId5" Type="http://schemas.openxmlformats.org/officeDocument/2006/relationships/hyperlink" Target="html/TV.html" TargetMode="External"/><Relationship Id="rId4" Type="http://schemas.openxmlformats.org/officeDocument/2006/relationships/hyperlink" Target="html/TestTV.bat" TargetMode="External"/><Relationship Id="rId9" Type="http://schemas.openxmlformats.org/officeDocument/2006/relationships/image" Target="../media/image9.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6.w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18.wmf"/><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38.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ml/TestCircleWithStaticMembers.html" TargetMode="External"/><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www.cs.armstrong.edu/liang/intro10e/html/TestPoint2D.html" TargetMode="External"/><Relationship Id="rId4" Type="http://schemas.openxmlformats.org/officeDocument/2006/relationships/hyperlink" Target="html/TestPoint2D.bat" TargetMode="Externa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0.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ml/TestCircleWithStaticMembers.bat" TargetMode="External"/><Relationship Id="rId7" Type="http://schemas.openxmlformats.org/officeDocument/2006/relationships/hyperlink" Target="winword%20TestInstanceAndClassVariable.java" TargetMode="External"/><Relationship Id="rId2" Type="http://schemas.openxmlformats.org/officeDocument/2006/relationships/hyperlink" Target="html/TestCircleWithStaticMembers.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CircleWithStaticMembers.html" TargetMode="External"/><Relationship Id="rId5" Type="http://schemas.openxmlformats.org/officeDocument/2006/relationships/hyperlink" Target="http://www.cs.armstrong.edu/liang/intro10e/html/TestCircleWithStaticMembers.html" TargetMode="External"/><Relationship Id="rId4" Type="http://schemas.openxmlformats.org/officeDocument/2006/relationships/hyperlink" Target="html/CircleWithStaticMembers.html"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winword%20TestInstanceAndClassVariable.java"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hyperlink" Target="html/TestCircleWithPrivateDataFields.bat" TargetMode="External"/><Relationship Id="rId7" Type="http://schemas.openxmlformats.org/officeDocument/2006/relationships/oleObject" Target="../embeddings/oleObject19.bin"/><Relationship Id="rId2" Type="http://schemas.openxmlformats.org/officeDocument/2006/relationships/hyperlink" Target="html/CircleWithPrivateDataFields.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CircleWithPrivateDataFields.html" TargetMode="External"/><Relationship Id="rId5" Type="http://schemas.openxmlformats.org/officeDocument/2006/relationships/hyperlink" Target="http://www.cs.armstrong.edu/liang/intro10e/html/TestCircleWithPrivateDataFields.html" TargetMode="External"/><Relationship Id="rId4" Type="http://schemas.openxmlformats.org/officeDocument/2006/relationships/hyperlink" Target="html/TestCircleWithPrivateDataFields.htm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ml/TestPassObject.bat" TargetMode="External"/><Relationship Id="rId2" Type="http://schemas.openxmlformats.org/officeDocument/2006/relationships/hyperlink" Target="html/TestPassObjec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PassObject.html"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ml/TotalArea.bat" TargetMode="External"/><Relationship Id="rId2" Type="http://schemas.openxmlformats.org/officeDocument/2006/relationships/hyperlink" Target="html/TotalArea.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otalArea.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image" Target="../media/image36.jpeg"/><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oleObject" Target="../embeddings/oleObject21.bin"/><Relationship Id="rId4" Type="http://schemas.openxmlformats.org/officeDocument/2006/relationships/image" Target="../media/image34.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hyperlink" Target="winword%20TestMortgageClass.java" TargetMode="External"/><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ml/TestSimpleCircle.html" TargetMode="External"/><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 Id="rId6" Type="http://schemas.openxmlformats.org/officeDocument/2006/relationships/hyperlink" Target="http://www.cs.armstrong.edu/liang/animation/web/java10e/Listing9_1.html" TargetMode="External"/><Relationship Id="rId5" Type="http://schemas.openxmlformats.org/officeDocument/2006/relationships/hyperlink" Target="http://www.cs.armstrong.edu/liang/intro10e/html/TestSimpleCircle.html" TargetMode="External"/><Relationship Id="rId4" Type="http://schemas.openxmlformats.org/officeDocument/2006/relationships/hyperlink" Target="html/TestSimpleCircle.ba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ctrTitle" sz="quarter"/>
          </p:nvPr>
        </p:nvSpPr>
        <p:spPr/>
        <p:txBody>
          <a:bodyPr vert="horz" wrap="square" lIns="92075" tIns="46038" rIns="92075" bIns="46038"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宋体" panose="02010600030101010101" pitchFamily="2" charset="-122"/>
                <a:cs typeface="+mj-cs"/>
              </a:rPr>
              <a:t>第</a:t>
            </a:r>
            <a:r>
              <a:rPr kumimoji="0" lang="en-US" altLang="zh-CN" sz="44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宋体" panose="02010600030101010101" pitchFamily="2" charset="-122"/>
                <a:cs typeface="+mj-cs"/>
              </a:rPr>
              <a:t>9</a:t>
            </a:r>
            <a:r>
              <a:rPr kumimoji="0" lang="zh-CN" altLang="en-US" sz="44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宋体" panose="02010600030101010101" pitchFamily="2" charset="-122"/>
                <a:cs typeface="+mj-cs"/>
              </a:rPr>
              <a:t>章 对象和类</a:t>
            </a:r>
            <a:endParaRPr kumimoji="0" lang="zh-CN" altLang="en-US" sz="48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宋体" panose="02010600030101010101" pitchFamily="2" charset="-122"/>
              <a:cs typeface="+mj-cs"/>
            </a:endParaRPr>
          </a:p>
        </p:txBody>
      </p:sp>
      <p:sp>
        <p:nvSpPr>
          <p:cNvPr id="3174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a:t>
            </a:fld>
            <a:endParaRPr lang="en-US" altLang="en-US" sz="1400" dirty="0">
              <a:ea typeface="宋体" panose="02010600030101010101" pitchFamily="2" charset="-122"/>
            </a:endParaRPr>
          </a:p>
        </p:txBody>
      </p:sp>
      <p:sp>
        <p:nvSpPr>
          <p:cNvPr id="31749" name="Rectangle 10"/>
          <p:cNvSpPr/>
          <p:nvPr/>
        </p:nvSpPr>
        <p:spPr>
          <a:xfrm>
            <a:off x="2090738" y="2195513"/>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1750" name="Rectangle 12"/>
          <p:cNvSpPr/>
          <p:nvPr/>
        </p:nvSpPr>
        <p:spPr>
          <a:xfrm>
            <a:off x="2090738" y="176212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1751" name="Rectangle 14"/>
          <p:cNvSpPr/>
          <p:nvPr/>
        </p:nvSpPr>
        <p:spPr>
          <a:xfrm>
            <a:off x="2090738" y="176212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 name="副标题 2">
            <a:extLst>
              <a:ext uri="{FF2B5EF4-FFF2-40B4-BE49-F238E27FC236}">
                <a16:creationId xmlns:a16="http://schemas.microsoft.com/office/drawing/2014/main" id="{5E9D1160-51E2-0867-4976-914DC2513588}"/>
              </a:ext>
            </a:extLst>
          </p:cNvPr>
          <p:cNvSpPr>
            <a:spLocks noGrp="1"/>
          </p:cNvSpPr>
          <p:nvPr>
            <p:ph type="subTitle" sz="quarter" idx="1"/>
          </p:nvPr>
        </p:nvSpPr>
        <p:spPr/>
        <p:txBody>
          <a:bodyPr/>
          <a:lstStyle/>
          <a:p>
            <a:endParaRPr lang="LID4096"/>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p:cNvSpPr>
          <p:nvPr>
            <p:ph type="title"/>
          </p:nvPr>
        </p:nvSpPr>
        <p:spPr/>
        <p:txBody>
          <a:bodyPr vert="horz" wrap="square" lIns="92075" tIns="46038" rIns="92075" bIns="46038" anchor="ctr" anchorCtr="0"/>
          <a:lstStyle/>
          <a:p>
            <a:pPr eaLnBrk="1" hangingPunct="1">
              <a:buNone/>
            </a:pPr>
            <a:r>
              <a:rPr lang="zh-CN" altLang="en-US" sz="3600" kern="1200" dirty="0">
                <a:latin typeface="Book Antiqua" panose="02040602050305030304" pitchFamily="18" charset="0"/>
                <a:ea typeface="宋体" panose="02010600030101010101" pitchFamily="2" charset="-122"/>
                <a:cs typeface="+mj-cs"/>
              </a:rPr>
              <a:t>示例：定义类和创建对象</a:t>
            </a:r>
            <a:endParaRPr lang="zh-CN" altLang="en-US" sz="3600" u="sng" kern="1200" dirty="0">
              <a:latin typeface="Book Antiqua" panose="02040602050305030304" pitchFamily="18" charset="0"/>
              <a:ea typeface="宋体" panose="02010600030101010101" pitchFamily="2" charset="-122"/>
              <a:cs typeface="+mj-cs"/>
              <a:hlinkClick r:id="rId2" action="ppaction://program"/>
            </a:endParaRPr>
          </a:p>
        </p:txBody>
      </p:sp>
      <p:sp>
        <p:nvSpPr>
          <p:cNvPr id="410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10</a:t>
            </a:fld>
            <a:endParaRPr lang="en-US" altLang="en-US" sz="1400" dirty="0">
              <a:ea typeface="宋体" panose="02010600030101010101" pitchFamily="2" charset="-122"/>
            </a:endParaRPr>
          </a:p>
        </p:txBody>
      </p:sp>
      <p:sp>
        <p:nvSpPr>
          <p:cNvPr id="374788" name="AutoShape 4">
            <a:hlinkClick r:id="" action="ppaction://noaction" highlightClick="1"/>
          </p:cNvPr>
          <p:cNvSpPr>
            <a:spLocks noChangeArrowheads="1"/>
          </p:cNvSpPr>
          <p:nvPr/>
        </p:nvSpPr>
        <p:spPr bwMode="auto">
          <a:xfrm>
            <a:off x="1781175" y="5438775"/>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TestTV</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102" name="AutoShape 5">
            <a:hlinkClick r:id="rId4" action="ppaction://program"/>
          </p:cNvPr>
          <p:cNvSpPr/>
          <p:nvPr/>
        </p:nvSpPr>
        <p:spPr>
          <a:xfrm>
            <a:off x="6492240" y="4772978"/>
            <a:ext cx="1905000" cy="6096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374790" name="AutoShape 6">
            <a:hlinkClick r:id="" action="ppaction://noaction" highlightClick="1"/>
          </p:cNvPr>
          <p:cNvSpPr>
            <a:spLocks noChangeArrowheads="1"/>
          </p:cNvSpPr>
          <p:nvPr/>
        </p:nvSpPr>
        <p:spPr bwMode="auto">
          <a:xfrm>
            <a:off x="1743075" y="4786313"/>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5" action="ppaction://program"/>
              </a:rPr>
              <a:t>TV</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104" name="AutoShape 7">
            <a:hlinkClick r:id="rId6"/>
          </p:cNvPr>
          <p:cNvSpPr/>
          <p:nvPr/>
        </p:nvSpPr>
        <p:spPr>
          <a:xfrm>
            <a:off x="1089025" y="5400675"/>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4105" name="AutoShape 8">
            <a:hlinkClick r:id="rId7"/>
          </p:cNvPr>
          <p:cNvSpPr/>
          <p:nvPr/>
        </p:nvSpPr>
        <p:spPr>
          <a:xfrm>
            <a:off x="1090613" y="4762500"/>
            <a:ext cx="468312"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4106" name="Rectangle 11"/>
          <p:cNvSpPr/>
          <p:nvPr/>
        </p:nvSpPr>
        <p:spPr>
          <a:xfrm>
            <a:off x="0" y="225742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2298" name="Object 10"/>
          <p:cNvGraphicFramePr>
            <a:graphicFrameLocks noChangeAspect="1"/>
          </p:cNvGraphicFramePr>
          <p:nvPr/>
        </p:nvGraphicFramePr>
        <p:xfrm>
          <a:off x="4763" y="895350"/>
          <a:ext cx="9132887" cy="3948113"/>
        </p:xfrm>
        <a:graphic>
          <a:graphicData uri="http://schemas.openxmlformats.org/presentationml/2006/ole">
            <mc:AlternateContent xmlns:mc="http://schemas.openxmlformats.org/markup-compatibility/2006">
              <mc:Choice xmlns:v="urn:schemas-microsoft-com:vml" Requires="v">
                <p:oleObj r:id="rId8" imgW="5410200" imgH="2349500" progId="Word.Picture.8">
                  <p:embed/>
                </p:oleObj>
              </mc:Choice>
              <mc:Fallback>
                <p:oleObj r:id="rId8" imgW="5410200" imgH="2349500" progId="Word.Picture.8">
                  <p:embed/>
                  <p:pic>
                    <p:nvPicPr>
                      <p:cNvPr id="0" name="图片 3078"/>
                      <p:cNvPicPr/>
                      <p:nvPr/>
                    </p:nvPicPr>
                    <p:blipFill>
                      <a:blip r:embed="rId9"/>
                      <a:stretch>
                        <a:fillRect/>
                      </a:stretch>
                    </p:blipFill>
                    <p:spPr>
                      <a:xfrm>
                        <a:off x="4763" y="895350"/>
                        <a:ext cx="9132887" cy="3948113"/>
                      </a:xfrm>
                      <a:prstGeom prst="rect">
                        <a:avLst/>
                      </a:prstGeom>
                      <a:noFill/>
                      <a:ln w="38100">
                        <a:noFill/>
                        <a:miter/>
                      </a:ln>
                    </p:spPr>
                  </p:pic>
                </p:oleObj>
              </mc:Fallback>
            </mc:AlternateContent>
          </a:graphicData>
        </a:graphic>
      </p:graphicFrame>
      <p:sp>
        <p:nvSpPr>
          <p:cNvPr id="12" name="矩形 11"/>
          <p:cNvSpPr/>
          <p:nvPr/>
        </p:nvSpPr>
        <p:spPr>
          <a:xfrm>
            <a:off x="1820545" y="1333500"/>
            <a:ext cx="3970655" cy="914400"/>
          </a:xfrm>
          <a:prstGeom prst="rect">
            <a:avLst/>
          </a:prstGeom>
          <a:solidFill>
            <a:srgbClr val="FFC000">
              <a:alpha val="34117"/>
            </a:srgbClr>
          </a:solidFill>
          <a:ln w="12700" cap="flat" cmpd="sng">
            <a:solidFill>
              <a:schemeClr val="tx1"/>
            </a:solidFill>
            <a:prstDash val="solid"/>
            <a:round/>
            <a:headEnd type="none" w="sm" len="sm"/>
            <a:tailEnd type="none" w="sm" len="sm"/>
          </a:ln>
        </p:spPr>
        <p:txBody>
          <a:bodyPr/>
          <a:lstStyle/>
          <a:p>
            <a:pPr algn="r"/>
            <a:r>
              <a:rPr lang="zh-CN" altLang="en-US" sz="2000" dirty="0">
                <a:latin typeface="方正姚体" panose="02010601030101010101" pitchFamily="2" charset="-122"/>
                <a:ea typeface="方正姚体" panose="02010601030101010101" pitchFamily="2" charset="-122"/>
              </a:rPr>
              <a:t>数据域</a:t>
            </a:r>
          </a:p>
        </p:txBody>
      </p:sp>
      <p:sp>
        <p:nvSpPr>
          <p:cNvPr id="13" name="矩形 12"/>
          <p:cNvSpPr/>
          <p:nvPr/>
        </p:nvSpPr>
        <p:spPr>
          <a:xfrm>
            <a:off x="1820545" y="2247900"/>
            <a:ext cx="3970655" cy="2438400"/>
          </a:xfrm>
          <a:prstGeom prst="rect">
            <a:avLst/>
          </a:prstGeom>
          <a:solidFill>
            <a:srgbClr val="0070C0">
              <a:alpha val="32156"/>
            </a:srgbClr>
          </a:solidFill>
          <a:ln w="12700" cap="flat" cmpd="sng">
            <a:solidFill>
              <a:schemeClr val="tx1"/>
            </a:solidFill>
            <a:prstDash val="solid"/>
            <a:round/>
            <a:headEnd type="none" w="sm" len="sm"/>
            <a:tailEnd type="none" w="sm" len="sm"/>
          </a:ln>
        </p:spPr>
        <p:txBody>
          <a:bodyPr/>
          <a:lstStyle/>
          <a:p>
            <a:pPr algn="r"/>
            <a:r>
              <a:rPr lang="zh-CN" altLang="en-US" sz="2000" dirty="0">
                <a:latin typeface="方正姚体" panose="02010601030101010101" pitchFamily="2" charset="-122"/>
                <a:ea typeface="方正姚体" panose="02010601030101010101" pitchFamily="2" charset="-122"/>
              </a:rPr>
              <a:t>方法域</a:t>
            </a:r>
          </a:p>
        </p:txBody>
      </p:sp>
      <p:sp>
        <p:nvSpPr>
          <p:cNvPr id="14" name="TextBox 13"/>
          <p:cNvSpPr txBox="1"/>
          <p:nvPr/>
        </p:nvSpPr>
        <p:spPr>
          <a:xfrm>
            <a:off x="2362200" y="2276475"/>
            <a:ext cx="1066800" cy="338138"/>
          </a:xfrm>
          <a:prstGeom prst="rect">
            <a:avLst/>
          </a:prstGeom>
          <a:noFill/>
          <a:ln w="9525">
            <a:noFill/>
          </a:ln>
        </p:spPr>
        <p:txBody>
          <a:bodyPr>
            <a:spAutoFit/>
          </a:bodyPr>
          <a:lstStyle/>
          <a:p>
            <a:pPr algn="ctr"/>
            <a:r>
              <a:rPr lang="zh-CN" altLang="en-US" sz="1600" b="1" dirty="0">
                <a:solidFill>
                  <a:srgbClr val="002060"/>
                </a:solidFill>
                <a:latin typeface="华文楷体" panose="02010600040101010101" pitchFamily="2" charset="-122"/>
                <a:ea typeface="华文楷体" panose="02010600040101010101" pitchFamily="2" charset="-122"/>
              </a:rPr>
              <a:t>构造方法</a:t>
            </a:r>
          </a:p>
        </p:txBody>
      </p:sp>
      <p:sp>
        <p:nvSpPr>
          <p:cNvPr id="2" name="文本框 1"/>
          <p:cNvSpPr txBox="1"/>
          <p:nvPr/>
        </p:nvSpPr>
        <p:spPr>
          <a:xfrm>
            <a:off x="4802505" y="5963285"/>
            <a:ext cx="4338320" cy="460375"/>
          </a:xfrm>
          <a:prstGeom prst="rect">
            <a:avLst/>
          </a:prstGeom>
          <a:noFill/>
        </p:spPr>
        <p:txBody>
          <a:bodyPr wrap="square" rtlCol="0">
            <a:spAutoFit/>
          </a:bodyPr>
          <a:lstStyle/>
          <a:p>
            <a:pPr algn="ctr"/>
            <a:r>
              <a:rPr lang="zh-CN" altLang="en-US"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程序清单</a:t>
            </a:r>
            <a:r>
              <a:rPr lang="en-US" altLang="zh-CN"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9-</a:t>
            </a:r>
            <a:r>
              <a:rPr lang="en-US"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3  &amp;  </a:t>
            </a:r>
            <a:r>
              <a:rPr lang="zh-CN" altLang="en-US"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程序清单</a:t>
            </a:r>
            <a:r>
              <a:rPr lang="en-US" altLang="zh-CN"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9-</a:t>
            </a:r>
            <a:r>
              <a:rPr lang="en-US"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4</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构造方法</a:t>
            </a:r>
            <a:endParaRPr lang="zh-CN" altLang="en-US" kern="1200" dirty="0">
              <a:latin typeface="Book Antiqua" panose="02040602050305030304" pitchFamily="18" charset="0"/>
              <a:ea typeface="宋体" panose="02010600030101010101" pitchFamily="2" charset="-122"/>
              <a:cs typeface="+mj-cs"/>
            </a:endParaRPr>
          </a:p>
        </p:txBody>
      </p:sp>
      <p:sp>
        <p:nvSpPr>
          <p:cNvPr id="37891" name="Rectangle 3"/>
          <p:cNvSpPr>
            <a:spLocks noGrp="1"/>
          </p:cNvSpPr>
          <p:nvPr>
            <p:ph idx="1"/>
          </p:nvPr>
        </p:nvSpPr>
        <p:spPr/>
        <p:txBody>
          <a:bodyPr vert="horz" wrap="square" lIns="92075" tIns="46038" rIns="92075" bIns="46038" anchor="t" anchorCtr="0"/>
          <a:lstStyle/>
          <a:p>
            <a:pPr eaLnBrk="1" hangingPunct="1">
              <a:spcBef>
                <a:spcPct val="50000"/>
              </a:spcBef>
              <a:buSzPct val="75000"/>
            </a:pPr>
            <a:r>
              <a:rPr lang="zh-CN" altLang="en-US" kern="1200" dirty="0">
                <a:latin typeface="华文楷体" panose="02010600040101010101" pitchFamily="2" charset="-122"/>
                <a:ea typeface="华文楷体" panose="02010600040101010101" pitchFamily="2" charset="-122"/>
                <a:cs typeface="+mn-cs"/>
              </a:rPr>
              <a:t>构造方法</a:t>
            </a:r>
            <a:r>
              <a:rPr lang="zh-CN" altLang="en-US" kern="1200" dirty="0">
                <a:latin typeface="+mn-lt"/>
                <a:ea typeface="宋体" panose="02010600030101010101" pitchFamily="2" charset="-122"/>
                <a:cs typeface="+mn-cs"/>
              </a:rPr>
              <a:t>是一种特殊的方法，通过调用它来创建对象。</a:t>
            </a:r>
            <a:endParaRPr lang="en-US" altLang="zh-CN" kern="1200" dirty="0">
              <a:latin typeface="+mn-lt"/>
              <a:ea typeface="宋体" panose="02010600030101010101" pitchFamily="2" charset="-122"/>
              <a:cs typeface="+mn-cs"/>
            </a:endParaRPr>
          </a:p>
          <a:p>
            <a:pPr eaLnBrk="1" hangingPunct="1">
              <a:spcBef>
                <a:spcPct val="50000"/>
              </a:spcBef>
              <a:buSzPct val="75000"/>
            </a:pPr>
            <a:endParaRPr lang="en-US" altLang="zh-CN" kern="1200" dirty="0">
              <a:latin typeface="+mn-lt"/>
              <a:ea typeface="宋体" panose="02010600030101010101" pitchFamily="2" charset="-122"/>
              <a:cs typeface="+mn-cs"/>
            </a:endParaRPr>
          </a:p>
          <a:p>
            <a:pPr eaLnBrk="1" hangingPunct="1">
              <a:spcBef>
                <a:spcPct val="50000"/>
              </a:spcBef>
              <a:buSzPct val="75000"/>
            </a:pPr>
            <a:r>
              <a:rPr lang="zh-CN" altLang="en-US" kern="1200" dirty="0">
                <a:latin typeface="+mn-lt"/>
                <a:ea typeface="宋体" panose="02010600030101010101" pitchFamily="2" charset="-122"/>
                <a:cs typeface="+mn-cs"/>
              </a:rPr>
              <a:t>构造方法可以重载。</a:t>
            </a:r>
            <a:endParaRPr lang="en-US" altLang="en-US" kern="1200" dirty="0">
              <a:latin typeface="+mn-lt"/>
              <a:ea typeface="+mn-ea"/>
              <a:cs typeface="+mn-cs"/>
            </a:endParaRPr>
          </a:p>
          <a:p>
            <a:pPr lvl="2" eaLnBrk="1" hangingPunct="1">
              <a:spcBef>
                <a:spcPct val="0"/>
              </a:spcBef>
              <a:buSzPct val="65000"/>
              <a:buFont typeface="Wingdings" panose="05000000000000000000" pitchFamily="2" charset="2"/>
              <a:buNone/>
            </a:pPr>
            <a:endParaRPr lang="en-US" altLang="en-US" b="1" kern="1200" dirty="0">
              <a:solidFill>
                <a:srgbClr val="C00000"/>
              </a:solidFill>
              <a:latin typeface="Courier New" panose="02070309020205020404" pitchFamily="49" charset="0"/>
              <a:ea typeface="+mn-ea"/>
              <a:cs typeface="+mn-cs"/>
            </a:endParaRPr>
          </a:p>
          <a:p>
            <a:pPr lvl="2" eaLnBrk="1" hangingPunct="1">
              <a:spcBef>
                <a:spcPct val="0"/>
              </a:spcBef>
              <a:buSzPct val="65000"/>
              <a:buFont typeface="Wingdings" panose="05000000000000000000" pitchFamily="2" charset="2"/>
              <a:buNone/>
            </a:pPr>
            <a:r>
              <a:rPr lang="en-US" altLang="en-US" b="1" kern="1200" dirty="0">
                <a:solidFill>
                  <a:srgbClr val="C00000"/>
                </a:solidFill>
                <a:latin typeface="Courier New" panose="02070309020205020404" pitchFamily="49" charset="0"/>
                <a:ea typeface="+mn-ea"/>
                <a:cs typeface="+mn-cs"/>
              </a:rPr>
              <a:t>Circle</a:t>
            </a:r>
            <a:r>
              <a:rPr lang="en-US" altLang="en-US" b="1" kern="1200" dirty="0">
                <a:solidFill>
                  <a:schemeClr val="tx2"/>
                </a:solidFill>
                <a:latin typeface="Courier New" panose="02070309020205020404" pitchFamily="49" charset="0"/>
                <a:ea typeface="+mn-ea"/>
                <a:cs typeface="+mn-cs"/>
              </a:rPr>
              <a:t>() {</a:t>
            </a:r>
          </a:p>
          <a:p>
            <a:pPr lvl="2" eaLnBrk="1" hangingPunct="1">
              <a:spcBef>
                <a:spcPct val="0"/>
              </a:spcBef>
              <a:buSzPct val="65000"/>
              <a:buFont typeface="Wingdings" panose="05000000000000000000" pitchFamily="2" charset="2"/>
              <a:buNone/>
            </a:pPr>
            <a:r>
              <a:rPr lang="en-US" altLang="en-US" b="1" kern="1200" dirty="0">
                <a:solidFill>
                  <a:schemeClr val="tx2"/>
                </a:solidFill>
                <a:latin typeface="Courier New" panose="02070309020205020404" pitchFamily="49" charset="0"/>
                <a:ea typeface="+mn-ea"/>
                <a:cs typeface="+mn-cs"/>
              </a:rPr>
              <a:t>}</a:t>
            </a:r>
          </a:p>
          <a:p>
            <a:pPr lvl="2" eaLnBrk="1" hangingPunct="1">
              <a:spcBef>
                <a:spcPct val="0"/>
              </a:spcBef>
              <a:buSzPct val="65000"/>
              <a:buFont typeface="Wingdings" panose="05000000000000000000" pitchFamily="2" charset="2"/>
              <a:buNone/>
            </a:pPr>
            <a:endParaRPr lang="en-US" altLang="en-US" b="1" kern="1200" dirty="0">
              <a:solidFill>
                <a:schemeClr val="tx2"/>
              </a:solidFill>
              <a:latin typeface="Courier New" panose="02070309020205020404" pitchFamily="49" charset="0"/>
              <a:ea typeface="+mn-ea"/>
              <a:cs typeface="+mn-cs"/>
            </a:endParaRPr>
          </a:p>
          <a:p>
            <a:pPr lvl="2" eaLnBrk="1" hangingPunct="1">
              <a:buSzPct val="65000"/>
              <a:buFont typeface="Wingdings" panose="05000000000000000000" pitchFamily="2" charset="2"/>
              <a:buNone/>
            </a:pPr>
            <a:r>
              <a:rPr lang="en-US" altLang="en-US" b="1" kern="1200" dirty="0">
                <a:solidFill>
                  <a:srgbClr val="C00000"/>
                </a:solidFill>
                <a:latin typeface="Courier New" panose="02070309020205020404" pitchFamily="49" charset="0"/>
                <a:ea typeface="+mn-ea"/>
                <a:cs typeface="+mn-cs"/>
              </a:rPr>
              <a:t>Circle</a:t>
            </a:r>
            <a:r>
              <a:rPr lang="en-US" altLang="en-US" b="1" kern="1200" dirty="0">
                <a:solidFill>
                  <a:schemeClr val="tx2"/>
                </a:solidFill>
                <a:latin typeface="Courier New" panose="02070309020205020404" pitchFamily="49" charset="0"/>
                <a:ea typeface="+mn-ea"/>
                <a:cs typeface="+mn-cs"/>
              </a:rPr>
              <a:t>(double newRadius) {  </a:t>
            </a:r>
          </a:p>
          <a:p>
            <a:pPr lvl="2" eaLnBrk="1" hangingPunct="1">
              <a:spcBef>
                <a:spcPct val="0"/>
              </a:spcBef>
              <a:buSzPct val="65000"/>
              <a:buFont typeface="Wingdings" panose="05000000000000000000" pitchFamily="2" charset="2"/>
              <a:buNone/>
            </a:pPr>
            <a:r>
              <a:rPr lang="en-US" altLang="en-US" b="1" kern="1200" dirty="0">
                <a:solidFill>
                  <a:schemeClr val="tx2"/>
                </a:solidFill>
                <a:latin typeface="Courier New" panose="02070309020205020404" pitchFamily="49" charset="0"/>
                <a:ea typeface="+mn-ea"/>
                <a:cs typeface="+mn-cs"/>
              </a:rPr>
              <a:t>  radius = newRadius;</a:t>
            </a:r>
          </a:p>
          <a:p>
            <a:pPr lvl="2" eaLnBrk="1" hangingPunct="1">
              <a:spcBef>
                <a:spcPct val="0"/>
              </a:spcBef>
              <a:buSzPct val="65000"/>
              <a:buFont typeface="Wingdings" panose="05000000000000000000" pitchFamily="2" charset="2"/>
              <a:buNone/>
            </a:pPr>
            <a:r>
              <a:rPr lang="en-US" altLang="en-US" b="1" kern="1200" dirty="0">
                <a:solidFill>
                  <a:schemeClr val="tx2"/>
                </a:solidFill>
                <a:latin typeface="Courier New" panose="02070309020205020404" pitchFamily="49" charset="0"/>
                <a:ea typeface="+mn-ea"/>
                <a:cs typeface="+mn-cs"/>
              </a:rPr>
              <a:t>}</a:t>
            </a:r>
          </a:p>
          <a:p>
            <a:pPr eaLnBrk="1" hangingPunct="1">
              <a:spcBef>
                <a:spcPct val="0"/>
              </a:spcBef>
              <a:buSzPct val="75000"/>
              <a:buFont typeface="Monotype Sorts" pitchFamily="2" charset="2"/>
              <a:buNone/>
            </a:pPr>
            <a:endParaRPr lang="en-US" altLang="en-US" sz="2400" b="1" kern="1200" dirty="0">
              <a:solidFill>
                <a:schemeClr val="tx2"/>
              </a:solidFill>
              <a:latin typeface="Courier New" panose="02070309020205020404" pitchFamily="49" charset="0"/>
              <a:ea typeface="+mn-ea"/>
              <a:cs typeface="+mn-cs"/>
            </a:endParaRPr>
          </a:p>
        </p:txBody>
      </p:sp>
      <p:sp>
        <p:nvSpPr>
          <p:cNvPr id="3789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11</a:t>
            </a:fld>
            <a:endParaRPr lang="en-US" altLang="en-US" sz="140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构造方法</a:t>
            </a:r>
            <a:endParaRPr lang="zh-CN" altLang="en-US" kern="1200" dirty="0">
              <a:latin typeface="Book Antiqua" panose="02040602050305030304" pitchFamily="18" charset="0"/>
              <a:ea typeface="宋体" panose="02010600030101010101" pitchFamily="2" charset="-122"/>
              <a:cs typeface="+mj-cs"/>
            </a:endParaRPr>
          </a:p>
        </p:txBody>
      </p:sp>
      <p:sp>
        <p:nvSpPr>
          <p:cNvPr id="38915" name="内容占位符 4"/>
          <p:cNvSpPr>
            <a:spLocks noGrp="1"/>
          </p:cNvSpPr>
          <p:nvPr>
            <p:ph idx="1"/>
          </p:nvPr>
        </p:nvSpPr>
        <p:spPr/>
        <p:txBody>
          <a:bodyPr vert="horz" wrap="square" lIns="92075" tIns="46038" rIns="92075" bIns="46038" anchor="t" anchorCtr="0"/>
          <a:lstStyle/>
          <a:p>
            <a:pPr eaLnBrk="1" hangingPunct="1">
              <a:spcBef>
                <a:spcPct val="50000"/>
              </a:spcBef>
              <a:buSzPct val="75000"/>
            </a:pPr>
            <a:r>
              <a:rPr lang="zh-CN" altLang="en-US" kern="1200" dirty="0">
                <a:latin typeface="+mn-lt"/>
                <a:ea typeface="宋体" panose="02010600030101010101" pitchFamily="2" charset="-122"/>
                <a:cs typeface="+mn-cs"/>
              </a:rPr>
              <a:t>构造方法是特殊的方法，其特殊性为：</a:t>
            </a:r>
          </a:p>
          <a:p>
            <a:pPr lvl="1" eaLnBrk="1" hangingPunct="1">
              <a:lnSpc>
                <a:spcPct val="150000"/>
              </a:lnSpc>
              <a:spcBef>
                <a:spcPct val="50000"/>
              </a:spcBef>
            </a:pPr>
            <a:r>
              <a:rPr lang="zh-CN" altLang="en-US" kern="1200" dirty="0">
                <a:latin typeface="+mn-lt"/>
                <a:ea typeface="宋体" panose="02010600030101010101" pitchFamily="2" charset="-122"/>
                <a:cs typeface="+mn-cs"/>
              </a:rPr>
              <a:t>构造方法必须具备和所在类相同的名字。</a:t>
            </a:r>
          </a:p>
          <a:p>
            <a:pPr lvl="1" eaLnBrk="1" hangingPunct="1">
              <a:lnSpc>
                <a:spcPct val="150000"/>
              </a:lnSpc>
              <a:spcBef>
                <a:spcPct val="50000"/>
              </a:spcBef>
            </a:pPr>
            <a:r>
              <a:rPr lang="zh-CN" altLang="en-US" kern="1200" dirty="0">
                <a:latin typeface="+mn-lt"/>
                <a:ea typeface="宋体" panose="02010600030101010101" pitchFamily="2" charset="-122"/>
                <a:cs typeface="+mn-cs"/>
              </a:rPr>
              <a:t>构造方法没有返回值类型，甚至连</a:t>
            </a:r>
            <a:r>
              <a:rPr lang="en-US" altLang="zh-CN" b="1" kern="1200" dirty="0">
                <a:latin typeface="Courier New" panose="02070309020205020404" pitchFamily="49" charset="0"/>
                <a:ea typeface="宋体" panose="02010600030101010101" pitchFamily="2" charset="-122"/>
                <a:cs typeface="+mn-cs"/>
              </a:rPr>
              <a:t>void</a:t>
            </a:r>
            <a:r>
              <a:rPr lang="zh-CN" altLang="en-US" kern="1200" dirty="0">
                <a:latin typeface="+mn-lt"/>
                <a:ea typeface="宋体" panose="02010600030101010101" pitchFamily="2" charset="-122"/>
                <a:cs typeface="+mn-cs"/>
              </a:rPr>
              <a:t>也没有。</a:t>
            </a:r>
            <a:endParaRPr lang="en-US" altLang="zh-CN" kern="1200" dirty="0">
              <a:latin typeface="+mn-lt"/>
              <a:ea typeface="宋体" panose="02010600030101010101" pitchFamily="2" charset="-122"/>
              <a:cs typeface="+mn-cs"/>
            </a:endParaRPr>
          </a:p>
          <a:p>
            <a:pPr lvl="1" eaLnBrk="1" hangingPunct="1">
              <a:lnSpc>
                <a:spcPct val="150000"/>
              </a:lnSpc>
              <a:spcBef>
                <a:spcPct val="50000"/>
              </a:spcBef>
            </a:pPr>
            <a:r>
              <a:rPr lang="zh-CN" altLang="en-US" kern="1200" dirty="0">
                <a:latin typeface="+mn-lt"/>
                <a:ea typeface="宋体" panose="02010600030101010101" pitchFamily="2" charset="-122"/>
                <a:cs typeface="+mn-cs"/>
              </a:rPr>
              <a:t>构造方法是在创建一个对象使用</a:t>
            </a:r>
            <a:r>
              <a:rPr lang="en-US" altLang="zh-CN" b="1" kern="1200" dirty="0">
                <a:latin typeface="Courier New" panose="02070309020205020404" pitchFamily="49" charset="0"/>
                <a:ea typeface="宋体" panose="02010600030101010101" pitchFamily="2" charset="-122"/>
                <a:cs typeface="+mn-cs"/>
              </a:rPr>
              <a:t>new</a:t>
            </a:r>
            <a:r>
              <a:rPr lang="zh-CN" altLang="en-US" kern="1200" dirty="0">
                <a:latin typeface="+mn-lt"/>
                <a:ea typeface="宋体" panose="02010600030101010101" pitchFamily="2" charset="-122"/>
                <a:cs typeface="+mn-cs"/>
              </a:rPr>
              <a:t>操作符时调用的。（构造方法的作用就是用来初始化对象，即进行实例化）</a:t>
            </a:r>
            <a:endParaRPr lang="zh-CN" altLang="en-US" b="1" kern="1200" dirty="0">
              <a:latin typeface="Courier New" panose="02070309020205020404" pitchFamily="49" charset="0"/>
              <a:ea typeface="宋体" panose="02010600030101010101" pitchFamily="2" charset="-122"/>
              <a:cs typeface="+mn-cs"/>
            </a:endParaRPr>
          </a:p>
        </p:txBody>
      </p:sp>
      <p:sp>
        <p:nvSpPr>
          <p:cNvPr id="3891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12</a:t>
            </a:fld>
            <a:endParaRPr lang="en-US" altLang="en-US" sz="14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使用构造方法创建对象</a:t>
            </a:r>
          </a:p>
        </p:txBody>
      </p:sp>
      <p:sp>
        <p:nvSpPr>
          <p:cNvPr id="39939" name="Rectangle 3"/>
          <p:cNvSpPr>
            <a:spLocks noGrp="1" noChangeArrowheads="1"/>
          </p:cNvSpPr>
          <p:nvPr>
            <p:ph idx="1"/>
          </p:nvPr>
        </p:nvSpPr>
        <p:spPr/>
        <p:txBody>
          <a:bodyPr vert="horz" wrap="square" lIns="92075" tIns="46038" rIns="92075" bIns="46038" numCol="1" anchor="t" anchorCtr="0" compatLnSpc="1"/>
          <a:lstStyle/>
          <a:p>
            <a:pPr marL="0" indent="0" eaLnBrk="1" hangingPunct="1">
              <a:spcBef>
                <a:spcPts val="725"/>
              </a:spcBef>
              <a:buSzPct val="75000"/>
            </a:pPr>
            <a:r>
              <a:rPr lang="zh-CN" altLang="en-US" kern="1200" dirty="0">
                <a:latin typeface="Courier New" panose="02070309020205020404" pitchFamily="49" charset="0"/>
                <a:ea typeface="宋体" panose="02010600030101010101" pitchFamily="2" charset="-122"/>
                <a:cs typeface="+mn-cs"/>
              </a:rPr>
              <a:t> 构造方法是用来构造</a:t>
            </a:r>
            <a:r>
              <a:rPr lang="en-US" altLang="zh-CN" kern="1200" dirty="0">
                <a:latin typeface="Courier New" panose="02070309020205020404" pitchFamily="49" charset="0"/>
                <a:ea typeface="宋体" panose="02010600030101010101" pitchFamily="2" charset="-122"/>
                <a:cs typeface="+mn-cs"/>
              </a:rPr>
              <a:t>(</a:t>
            </a:r>
            <a:r>
              <a:rPr lang="zh-CN" altLang="en-US" kern="1200" dirty="0">
                <a:latin typeface="Courier New" panose="02070309020205020404" pitchFamily="49" charset="0"/>
                <a:ea typeface="宋体" panose="02010600030101010101" pitchFamily="2" charset="-122"/>
                <a:cs typeface="+mn-cs"/>
              </a:rPr>
              <a:t>实例化</a:t>
            </a:r>
            <a:r>
              <a:rPr lang="en-US" altLang="zh-CN" kern="1200" dirty="0">
                <a:latin typeface="Courier New" panose="02070309020205020404" pitchFamily="49" charset="0"/>
                <a:ea typeface="宋体" panose="02010600030101010101" pitchFamily="2" charset="-122"/>
                <a:cs typeface="+mn-cs"/>
              </a:rPr>
              <a:t>)</a:t>
            </a:r>
            <a:r>
              <a:rPr lang="zh-CN" altLang="en-US" kern="1200" dirty="0">
                <a:latin typeface="Courier New" panose="02070309020205020404" pitchFamily="49" charset="0"/>
                <a:ea typeface="宋体" panose="02010600030101010101" pitchFamily="2" charset="-122"/>
                <a:cs typeface="+mn-cs"/>
              </a:rPr>
              <a:t>对象的。构造一个类的具体对象，使用</a:t>
            </a:r>
            <a:r>
              <a:rPr lang="en-US" altLang="zh-CN" b="1" kern="1200" dirty="0">
                <a:solidFill>
                  <a:srgbClr val="C00000"/>
                </a:solidFill>
                <a:latin typeface="Courier New" panose="02070309020205020404" pitchFamily="49" charset="0"/>
                <a:ea typeface="宋体" panose="02010600030101010101" pitchFamily="2" charset="-122"/>
                <a:cs typeface="+mn-cs"/>
              </a:rPr>
              <a:t>new</a:t>
            </a:r>
            <a:r>
              <a:rPr lang="zh-CN" altLang="en-US" kern="1200" dirty="0">
                <a:latin typeface="Courier New" panose="02070309020205020404" pitchFamily="49" charset="0"/>
                <a:ea typeface="宋体" panose="02010600030101010101" pitchFamily="2" charset="-122"/>
                <a:cs typeface="+mn-cs"/>
              </a:rPr>
              <a:t>操作符调用这个类的构造方法。</a:t>
            </a:r>
            <a:endParaRPr lang="en-US" altLang="zh-CN" kern="1200" dirty="0">
              <a:latin typeface="Courier New" panose="02070309020205020404" pitchFamily="49" charset="0"/>
              <a:ea typeface="宋体" panose="02010600030101010101" pitchFamily="2" charset="-122"/>
              <a:cs typeface="+mn-cs"/>
            </a:endParaRPr>
          </a:p>
          <a:p>
            <a:pPr marL="0" indent="0" eaLnBrk="1" hangingPunct="1">
              <a:spcBef>
                <a:spcPts val="725"/>
              </a:spcBef>
              <a:buSzPct val="75000"/>
              <a:buFont typeface="Monotype Sorts" pitchFamily="2" charset="2"/>
              <a:buNone/>
            </a:pPr>
            <a:r>
              <a:rPr lang="en-US" altLang="en-US" b="1" kern="1200" dirty="0">
                <a:solidFill>
                  <a:srgbClr val="FF0000"/>
                </a:solidFill>
                <a:latin typeface="Courier New" panose="02070309020205020404" pitchFamily="49" charset="0"/>
                <a:ea typeface="+mn-ea"/>
                <a:cs typeface="+mn-cs"/>
              </a:rPr>
              <a:t>		</a:t>
            </a:r>
            <a:r>
              <a:rPr lang="en-US" altLang="en-US" sz="2400" b="1" kern="1200" dirty="0">
                <a:solidFill>
                  <a:srgbClr val="C00000"/>
                </a:solidFill>
                <a:effectLst>
                  <a:outerShdw blurRad="38100" dist="38100" dir="2700000">
                    <a:srgbClr val="C0C0C0"/>
                  </a:outerShdw>
                </a:effectLst>
                <a:latin typeface="Courier New" panose="02070309020205020404" pitchFamily="49" charset="0"/>
                <a:ea typeface="+mn-ea"/>
                <a:cs typeface="+mn-cs"/>
              </a:rPr>
              <a:t>new ClassName();</a:t>
            </a:r>
          </a:p>
          <a:p>
            <a:pPr marL="0" indent="0" eaLnBrk="1" hangingPunct="1">
              <a:spcBef>
                <a:spcPts val="725"/>
              </a:spcBef>
              <a:buSzPct val="75000"/>
              <a:buFont typeface="Monotype Sorts" pitchFamily="2" charset="2"/>
              <a:buNone/>
            </a:pPr>
            <a:r>
              <a:rPr lang="en-US" altLang="en-US" sz="2400" b="1" kern="1200" dirty="0">
                <a:latin typeface="Courier New" panose="02070309020205020404" pitchFamily="49" charset="0"/>
                <a:ea typeface="+mn-ea"/>
                <a:cs typeface="+mn-cs"/>
              </a:rPr>
              <a:t>		new </a:t>
            </a:r>
            <a:r>
              <a:rPr lang="zh-CN" altLang="en-US" sz="2400" b="1" kern="1200" dirty="0">
                <a:latin typeface="Courier New" panose="02070309020205020404" pitchFamily="49" charset="0"/>
                <a:ea typeface="宋体" panose="02010600030101010101" pitchFamily="2" charset="-122"/>
                <a:cs typeface="+mn-cs"/>
              </a:rPr>
              <a:t>类名</a:t>
            </a:r>
            <a:r>
              <a:rPr lang="en-US" altLang="zh-CN" sz="2400" b="1" kern="1200" dirty="0">
                <a:latin typeface="Courier New" panose="02070309020205020404" pitchFamily="49" charset="0"/>
                <a:ea typeface="宋体" panose="02010600030101010101" pitchFamily="2" charset="-122"/>
                <a:cs typeface="+mn-cs"/>
              </a:rPr>
              <a:t>();</a:t>
            </a:r>
          </a:p>
          <a:p>
            <a:pPr marL="0" indent="0" eaLnBrk="1" hangingPunct="1">
              <a:spcBef>
                <a:spcPts val="725"/>
              </a:spcBef>
              <a:buSzPct val="75000"/>
              <a:buFont typeface="Monotype Sorts" pitchFamily="2" charset="2"/>
              <a:buNone/>
            </a:pPr>
            <a:r>
              <a:rPr lang="en-US" altLang="en-US" sz="2400" b="1" kern="1200" dirty="0">
                <a:latin typeface="Courier New" panose="02070309020205020404" pitchFamily="49" charset="0"/>
                <a:ea typeface="宋体" panose="02010600030101010101" pitchFamily="2" charset="-122"/>
                <a:cs typeface="+mn-cs"/>
              </a:rPr>
              <a:t>		</a:t>
            </a:r>
            <a:r>
              <a:rPr lang="en-US" altLang="en-US" sz="2400" b="1" kern="1200" dirty="0">
                <a:latin typeface="Courier New" panose="02070309020205020404" pitchFamily="49" charset="0"/>
                <a:ea typeface="+mn-ea"/>
                <a:cs typeface="+mn-cs"/>
              </a:rPr>
              <a:t>new </a:t>
            </a:r>
            <a:r>
              <a:rPr lang="zh-CN" altLang="en-US" sz="2400" b="1" kern="1200" dirty="0">
                <a:latin typeface="Courier New" panose="02070309020205020404" pitchFamily="49" charset="0"/>
                <a:ea typeface="宋体" panose="02010600030101010101" pitchFamily="2" charset="-122"/>
                <a:cs typeface="+mn-cs"/>
              </a:rPr>
              <a:t>构造方法名</a:t>
            </a:r>
            <a:r>
              <a:rPr lang="en-US" altLang="zh-CN" sz="2400" b="1" kern="1200" dirty="0">
                <a:latin typeface="Courier New" panose="02070309020205020404" pitchFamily="49" charset="0"/>
                <a:ea typeface="宋体" panose="02010600030101010101" pitchFamily="2" charset="-122"/>
                <a:cs typeface="+mn-cs"/>
              </a:rPr>
              <a:t>();</a:t>
            </a:r>
          </a:p>
          <a:p>
            <a:pPr marL="0" indent="0" eaLnBrk="1" hangingPunct="1">
              <a:spcBef>
                <a:spcPts val="725"/>
              </a:spcBef>
              <a:buSzPct val="75000"/>
              <a:buFont typeface="Monotype Sorts" pitchFamily="2" charset="2"/>
              <a:buNone/>
            </a:pPr>
            <a:endParaRPr lang="en-US" altLang="en-US" sz="2400" b="1" kern="1200" dirty="0">
              <a:latin typeface="Courier New" panose="02070309020205020404" pitchFamily="49" charset="0"/>
              <a:ea typeface="+mn-ea"/>
              <a:cs typeface="+mn-cs"/>
            </a:endParaRPr>
          </a:p>
          <a:p>
            <a:pPr marL="0" indent="0" eaLnBrk="1" hangingPunct="1">
              <a:buSzPct val="75000"/>
              <a:buFont typeface="Monotype Sorts" pitchFamily="2" charset="2"/>
              <a:buNone/>
            </a:pPr>
            <a:r>
              <a:rPr lang="zh-CN" altLang="en-US" sz="2400" kern="1200" dirty="0">
                <a:latin typeface="+mn-lt"/>
                <a:ea typeface="宋体" panose="02010600030101010101" pitchFamily="2" charset="-122"/>
                <a:cs typeface="+mn-cs"/>
              </a:rPr>
              <a:t>例如</a:t>
            </a:r>
            <a:r>
              <a:rPr lang="en-US" altLang="en-US" sz="2400" kern="1200" dirty="0">
                <a:latin typeface="+mn-lt"/>
                <a:ea typeface="+mn-ea"/>
                <a:cs typeface="+mn-cs"/>
              </a:rPr>
              <a:t>:</a:t>
            </a:r>
          </a:p>
          <a:p>
            <a:pPr marL="0" indent="0" eaLnBrk="1" hangingPunct="1">
              <a:buSzPct val="75000"/>
              <a:buFont typeface="Monotype Sorts" pitchFamily="2" charset="2"/>
              <a:buNone/>
            </a:pPr>
            <a:r>
              <a:rPr lang="en-US" altLang="en-US" sz="2000" b="1" kern="1200" dirty="0">
                <a:latin typeface="Courier New" panose="02070309020205020404" pitchFamily="49" charset="0"/>
                <a:ea typeface="+mn-ea"/>
                <a:cs typeface="+mn-cs"/>
              </a:rPr>
              <a:t>  </a:t>
            </a:r>
            <a:r>
              <a:rPr lang="en-US" altLang="en-US" sz="2000" b="1" kern="1200" dirty="0">
                <a:solidFill>
                  <a:srgbClr val="C00000"/>
                </a:solidFill>
                <a:latin typeface="Courier New" panose="02070309020205020404" pitchFamily="49" charset="0"/>
                <a:ea typeface="+mn-ea"/>
                <a:cs typeface="+mn-cs"/>
              </a:rPr>
              <a:t>new</a:t>
            </a:r>
            <a:r>
              <a:rPr lang="en-US" altLang="en-US" sz="2000" b="1" kern="1200" dirty="0">
                <a:latin typeface="Courier New" panose="02070309020205020404" pitchFamily="49" charset="0"/>
                <a:ea typeface="+mn-ea"/>
                <a:cs typeface="+mn-cs"/>
              </a:rPr>
              <a:t> Circle(); </a:t>
            </a:r>
            <a:r>
              <a:rPr lang="en-US" altLang="en-US" sz="2000" b="1" kern="1200" dirty="0">
                <a:solidFill>
                  <a:srgbClr val="008000"/>
                </a:solidFill>
                <a:latin typeface="Courier New" panose="02070309020205020404" pitchFamily="49" charset="0"/>
                <a:ea typeface="+mn-ea"/>
                <a:cs typeface="+mn-cs"/>
              </a:rPr>
              <a:t>//</a:t>
            </a:r>
            <a:r>
              <a:rPr lang="zh-CN" altLang="en-US" sz="2000" b="1" kern="1200" dirty="0">
                <a:solidFill>
                  <a:srgbClr val="008000"/>
                </a:solidFill>
                <a:latin typeface="Courier New" panose="02070309020205020404" pitchFamily="49" charset="0"/>
                <a:ea typeface="宋体" panose="02010600030101010101" pitchFamily="2" charset="-122"/>
                <a:cs typeface="+mn-cs"/>
              </a:rPr>
              <a:t>构造（创建、新建）一个默认设置的圆</a:t>
            </a:r>
            <a:endParaRPr lang="en-US" altLang="en-US" sz="2000" b="1" kern="1200" dirty="0">
              <a:solidFill>
                <a:srgbClr val="008000"/>
              </a:solidFill>
              <a:latin typeface="Courier New" panose="02070309020205020404" pitchFamily="49" charset="0"/>
              <a:ea typeface="+mn-ea"/>
              <a:cs typeface="+mn-cs"/>
            </a:endParaRPr>
          </a:p>
          <a:p>
            <a:pPr marL="0" indent="0" eaLnBrk="1" hangingPunct="1">
              <a:spcBef>
                <a:spcPct val="0"/>
              </a:spcBef>
              <a:buSzPct val="75000"/>
              <a:buFont typeface="Monotype Sorts" pitchFamily="2" charset="2"/>
              <a:buNone/>
            </a:pPr>
            <a:r>
              <a:rPr lang="en-US" altLang="en-US" sz="2000" b="1" kern="1200" dirty="0">
                <a:latin typeface="Courier New" panose="02070309020205020404" pitchFamily="49" charset="0"/>
                <a:ea typeface="+mn-ea"/>
                <a:cs typeface="+mn-cs"/>
              </a:rPr>
              <a:t>  </a:t>
            </a:r>
            <a:r>
              <a:rPr lang="en-US" altLang="en-US" sz="2000" b="1" kern="1200" dirty="0">
                <a:solidFill>
                  <a:srgbClr val="C00000"/>
                </a:solidFill>
                <a:latin typeface="Courier New" panose="02070309020205020404" pitchFamily="49" charset="0"/>
                <a:ea typeface="+mn-ea"/>
                <a:cs typeface="+mn-cs"/>
              </a:rPr>
              <a:t>new</a:t>
            </a:r>
            <a:r>
              <a:rPr lang="en-US" altLang="en-US" sz="2000" b="1" kern="1200" dirty="0">
                <a:latin typeface="Courier New" panose="02070309020205020404" pitchFamily="49" charset="0"/>
                <a:ea typeface="+mn-ea"/>
                <a:cs typeface="+mn-cs"/>
              </a:rPr>
              <a:t> Circle(5.0);</a:t>
            </a:r>
            <a:r>
              <a:rPr lang="en-US" altLang="en-US" sz="2000" b="1" kern="1200" dirty="0">
                <a:latin typeface="Book Antiqua" panose="02040602050305030304" pitchFamily="18" charset="0"/>
                <a:ea typeface="+mn-ea"/>
                <a:cs typeface="+mn-cs"/>
              </a:rPr>
              <a:t> </a:t>
            </a:r>
            <a:r>
              <a:rPr lang="en-US" altLang="en-US" sz="2000" b="1" kern="1200" dirty="0">
                <a:solidFill>
                  <a:srgbClr val="008000"/>
                </a:solidFill>
                <a:latin typeface="Courier New" panose="02070309020205020404" pitchFamily="49" charset="0"/>
                <a:ea typeface="+mn-ea"/>
                <a:cs typeface="+mn-cs"/>
              </a:rPr>
              <a:t>//</a:t>
            </a:r>
            <a:r>
              <a:rPr lang="zh-CN" altLang="en-US" sz="2000" b="1" kern="1200" dirty="0">
                <a:solidFill>
                  <a:srgbClr val="008000"/>
                </a:solidFill>
                <a:latin typeface="Courier New" panose="02070309020205020404" pitchFamily="49" charset="0"/>
                <a:ea typeface="宋体" panose="02010600030101010101" pitchFamily="2" charset="-122"/>
                <a:cs typeface="+mn-cs"/>
              </a:rPr>
              <a:t>构造（创建、新建）</a:t>
            </a:r>
            <a:r>
              <a:rPr lang="zh-CN" altLang="en-US" sz="2000" b="1" kern="1200" dirty="0">
                <a:solidFill>
                  <a:srgbClr val="008000"/>
                </a:solidFill>
                <a:latin typeface="Book Antiqua" panose="02040602050305030304" pitchFamily="18" charset="0"/>
                <a:ea typeface="宋体" panose="02010600030101010101" pitchFamily="2" charset="-122"/>
                <a:cs typeface="+mn-cs"/>
              </a:rPr>
              <a:t>一个半径为</a:t>
            </a:r>
            <a:r>
              <a:rPr lang="en-US" altLang="zh-CN" sz="2000" b="1" kern="1200" dirty="0">
                <a:solidFill>
                  <a:srgbClr val="008000"/>
                </a:solidFill>
                <a:latin typeface="Book Antiqua" panose="02040602050305030304" pitchFamily="18" charset="0"/>
                <a:ea typeface="宋体" panose="02010600030101010101" pitchFamily="2" charset="-122"/>
                <a:cs typeface="+mn-cs"/>
              </a:rPr>
              <a:t>5.0</a:t>
            </a:r>
            <a:r>
              <a:rPr lang="zh-CN" altLang="en-US" sz="2000" b="1" kern="1200" dirty="0">
                <a:solidFill>
                  <a:srgbClr val="008000"/>
                </a:solidFill>
                <a:latin typeface="Book Antiqua" panose="02040602050305030304" pitchFamily="18" charset="0"/>
                <a:ea typeface="宋体" panose="02010600030101010101" pitchFamily="2" charset="-122"/>
                <a:cs typeface="+mn-cs"/>
              </a:rPr>
              <a:t>的圆</a:t>
            </a:r>
            <a:endParaRPr lang="en-US" altLang="zh-CN" sz="2000" b="1" kern="1200" dirty="0">
              <a:solidFill>
                <a:srgbClr val="008000"/>
              </a:solidFill>
              <a:latin typeface="Book Antiqua" panose="02040602050305030304" pitchFamily="18" charset="0"/>
              <a:ea typeface="宋体" panose="02010600030101010101" pitchFamily="2" charset="-122"/>
              <a:cs typeface="+mn-cs"/>
            </a:endParaRPr>
          </a:p>
          <a:p>
            <a:pPr marL="0" indent="0" eaLnBrk="1" hangingPunct="1">
              <a:spcBef>
                <a:spcPct val="0"/>
              </a:spcBef>
              <a:buSzPct val="75000"/>
              <a:buFont typeface="Monotype Sorts" pitchFamily="2" charset="2"/>
              <a:buNone/>
            </a:pPr>
            <a:endParaRPr lang="en-US" altLang="zh-CN" sz="2000" b="1" kern="1200" dirty="0">
              <a:solidFill>
                <a:srgbClr val="C00000"/>
              </a:solidFill>
              <a:latin typeface="Courier New" panose="02070309020205020404" pitchFamily="49" charset="0"/>
              <a:ea typeface="宋体" panose="02010600030101010101" pitchFamily="2" charset="-122"/>
              <a:cs typeface="+mn-cs"/>
            </a:endParaRPr>
          </a:p>
          <a:p>
            <a:pPr marL="0" indent="0" eaLnBrk="1" hangingPunct="1">
              <a:spcBef>
                <a:spcPct val="0"/>
              </a:spcBef>
              <a:buSzPct val="75000"/>
              <a:buFont typeface="Monotype Sorts" pitchFamily="2" charset="2"/>
              <a:buNone/>
            </a:pPr>
            <a:r>
              <a:rPr lang="en-US" altLang="zh-CN" sz="2000" b="1" kern="1200" dirty="0">
                <a:solidFill>
                  <a:srgbClr val="C00000"/>
                </a:solidFill>
                <a:latin typeface="Courier New" panose="02070309020205020404" pitchFamily="49" charset="0"/>
                <a:ea typeface="宋体" panose="02010600030101010101" pitchFamily="2" charset="-122"/>
                <a:cs typeface="+mn-cs"/>
              </a:rPr>
              <a:t>  Scanner</a:t>
            </a:r>
            <a:r>
              <a:rPr lang="en-US" altLang="zh-CN" sz="2000" b="1" kern="1200" dirty="0">
                <a:latin typeface="Courier New" panose="02070309020205020404" pitchFamily="49" charset="0"/>
                <a:ea typeface="宋体" panose="02010600030101010101" pitchFamily="2" charset="-122"/>
                <a:cs typeface="+mn-cs"/>
              </a:rPr>
              <a:t> input = </a:t>
            </a:r>
            <a:r>
              <a:rPr lang="en-US" altLang="zh-CN" sz="2000" b="1" kern="1200" dirty="0">
                <a:solidFill>
                  <a:srgbClr val="C00000"/>
                </a:solidFill>
                <a:latin typeface="Courier New" panose="02070309020205020404" pitchFamily="49" charset="0"/>
                <a:ea typeface="宋体" panose="02010600030101010101" pitchFamily="2" charset="-122"/>
                <a:cs typeface="+mn-cs"/>
              </a:rPr>
              <a:t>new</a:t>
            </a:r>
            <a:r>
              <a:rPr lang="en-US" altLang="zh-CN" sz="2000" b="1" kern="1200" dirty="0">
                <a:latin typeface="Courier New" panose="02070309020205020404" pitchFamily="49" charset="0"/>
                <a:ea typeface="宋体" panose="02010600030101010101" pitchFamily="2" charset="-122"/>
                <a:cs typeface="+mn-cs"/>
              </a:rPr>
              <a:t> </a:t>
            </a:r>
            <a:r>
              <a:rPr lang="en-US" altLang="zh-CN" sz="2000" b="1" kern="1200" dirty="0">
                <a:solidFill>
                  <a:srgbClr val="002060"/>
                </a:solidFill>
                <a:latin typeface="Courier New" panose="02070309020205020404" pitchFamily="49" charset="0"/>
                <a:ea typeface="宋体" panose="02010600030101010101" pitchFamily="2" charset="-122"/>
                <a:cs typeface="+mn-cs"/>
              </a:rPr>
              <a:t>Scanner(System.in)</a:t>
            </a:r>
            <a:r>
              <a:rPr lang="en-US" altLang="zh-CN" sz="2000" b="1" kern="1200" dirty="0">
                <a:latin typeface="Courier New" panose="02070309020205020404" pitchFamily="49" charset="0"/>
                <a:ea typeface="宋体" panose="02010600030101010101" pitchFamily="2" charset="-122"/>
                <a:cs typeface="+mn-cs"/>
              </a:rPr>
              <a:t>;</a:t>
            </a:r>
          </a:p>
          <a:p>
            <a:pPr marL="0" indent="457200" eaLnBrk="1" hangingPunct="1">
              <a:spcBef>
                <a:spcPct val="0"/>
              </a:spcBef>
              <a:buSzPct val="75000"/>
              <a:buFont typeface="Monotype Sorts" pitchFamily="2" charset="2"/>
              <a:buNone/>
            </a:pPr>
            <a:r>
              <a:rPr lang="en-US" altLang="en-US" sz="2000" b="1" kern="1200" dirty="0">
                <a:solidFill>
                  <a:srgbClr val="008000"/>
                </a:solidFill>
                <a:latin typeface="Courier New" panose="02070309020205020404" pitchFamily="49" charset="0"/>
                <a:cs typeface="+mn-cs"/>
              </a:rPr>
              <a:t>//</a:t>
            </a:r>
            <a:r>
              <a:rPr lang="en-US" altLang="en-US" sz="2000" b="1" kern="1200" dirty="0">
                <a:solidFill>
                  <a:srgbClr val="008000"/>
                </a:solidFill>
                <a:latin typeface="Courier New" panose="02070309020205020404" pitchFamily="49" charset="0"/>
                <a:ea typeface="+mn-ea"/>
                <a:cs typeface="+mn-cs"/>
              </a:rPr>
              <a:t>java.util.Scanner;</a:t>
            </a:r>
          </a:p>
          <a:p>
            <a:pPr marL="0" indent="0" eaLnBrk="1" hangingPunct="1">
              <a:buSzPct val="75000"/>
              <a:buFont typeface="Monotype Sorts" pitchFamily="2" charset="2"/>
              <a:buNone/>
            </a:pPr>
            <a:endParaRPr lang="en-US" altLang="en-US" sz="2000" b="1" kern="1200" dirty="0">
              <a:solidFill>
                <a:srgbClr val="008000"/>
              </a:solidFill>
              <a:latin typeface="Courier New" panose="02070309020205020404" pitchFamily="49" charset="0"/>
              <a:ea typeface="+mn-ea"/>
              <a:cs typeface="+mn-cs"/>
            </a:endParaRPr>
          </a:p>
        </p:txBody>
      </p:sp>
      <p:sp>
        <p:nvSpPr>
          <p:cNvPr id="3994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13</a:t>
            </a:fld>
            <a:endParaRPr lang="en-US" altLang="en-US" sz="1400"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默认的构造方法</a:t>
            </a:r>
            <a:endParaRPr lang="zh-CN" altLang="en-US" kern="1200" dirty="0">
              <a:latin typeface="Book Antiqua" panose="02040602050305030304" pitchFamily="18" charset="0"/>
              <a:ea typeface="宋体" panose="02010600030101010101" pitchFamily="2" charset="-122"/>
              <a:cs typeface="+mj-cs"/>
            </a:endParaRPr>
          </a:p>
        </p:txBody>
      </p:sp>
      <p:sp>
        <p:nvSpPr>
          <p:cNvPr id="40963" name="内容占位符 4"/>
          <p:cNvSpPr>
            <a:spLocks noGrp="1"/>
          </p:cNvSpPr>
          <p:nvPr>
            <p:ph idx="1"/>
          </p:nvPr>
        </p:nvSpPr>
        <p:spPr/>
        <p:txBody>
          <a:bodyPr vert="horz" wrap="square" lIns="92075" tIns="46038" rIns="92075" bIns="46038" anchor="t" anchorCtr="0"/>
          <a:lstStyle/>
          <a:p>
            <a:pPr eaLnBrk="1" hangingPunct="1">
              <a:spcBef>
                <a:spcPct val="50000"/>
              </a:spcBef>
              <a:buSzPct val="75000"/>
            </a:pPr>
            <a:r>
              <a:rPr lang="zh-CN" altLang="en-US" kern="1200" dirty="0">
                <a:latin typeface="+mn-lt"/>
                <a:ea typeface="宋体" panose="02010600030101010101" pitchFamily="2" charset="-122"/>
                <a:cs typeface="+mn-cs"/>
              </a:rPr>
              <a:t>一个类里可以不定义构造方法，这种情况下</a:t>
            </a:r>
            <a:r>
              <a:rPr lang="en-US" altLang="zh-CN" kern="1200" dirty="0">
                <a:latin typeface="+mn-lt"/>
                <a:ea typeface="宋体" panose="02010600030101010101" pitchFamily="2" charset="-122"/>
                <a:cs typeface="+mn-cs"/>
              </a:rPr>
              <a:t>Java</a:t>
            </a:r>
            <a:r>
              <a:rPr lang="zh-CN" altLang="en-US" kern="1200" dirty="0">
                <a:latin typeface="+mn-lt"/>
                <a:ea typeface="宋体" panose="02010600030101010101" pitchFamily="2" charset="-122"/>
                <a:cs typeface="+mn-cs"/>
              </a:rPr>
              <a:t>会为这个类自动定义一个</a:t>
            </a:r>
            <a:r>
              <a:rPr lang="zh-CN" altLang="en-US" kern="1200" dirty="0">
                <a:solidFill>
                  <a:srgbClr val="C00000"/>
                </a:solidFill>
                <a:latin typeface="+mn-lt"/>
                <a:ea typeface="宋体" panose="02010600030101010101" pitchFamily="2" charset="-122"/>
                <a:cs typeface="+mn-cs"/>
              </a:rPr>
              <a:t>方法体为空</a:t>
            </a:r>
            <a:r>
              <a:rPr lang="zh-CN" altLang="en-US" kern="1200" dirty="0">
                <a:latin typeface="+mn-lt"/>
                <a:ea typeface="宋体" panose="02010600030101010101" pitchFamily="2" charset="-122"/>
                <a:cs typeface="+mn-cs"/>
              </a:rPr>
              <a:t>的</a:t>
            </a:r>
            <a:r>
              <a:rPr lang="zh-CN" altLang="en-US" kern="1200" dirty="0">
                <a:solidFill>
                  <a:srgbClr val="C00000"/>
                </a:solidFill>
                <a:latin typeface="+mn-lt"/>
                <a:ea typeface="宋体" panose="02010600030101010101" pitchFamily="2" charset="-122"/>
                <a:cs typeface="+mn-cs"/>
              </a:rPr>
              <a:t>不带参数</a:t>
            </a:r>
            <a:r>
              <a:rPr lang="zh-CN" altLang="en-US" kern="1200" dirty="0">
                <a:latin typeface="+mn-lt"/>
                <a:ea typeface="宋体" panose="02010600030101010101" pitchFamily="2" charset="-122"/>
                <a:cs typeface="+mn-cs"/>
              </a:rPr>
              <a:t>的构造方法，称为</a:t>
            </a:r>
            <a:r>
              <a:rPr lang="zh-CN" altLang="en-US" kern="1200" dirty="0">
                <a:latin typeface="华文楷体" panose="02010600040101010101" pitchFamily="2" charset="-122"/>
                <a:ea typeface="华文楷体" panose="02010600040101010101" pitchFamily="2" charset="-122"/>
                <a:cs typeface="+mn-cs"/>
              </a:rPr>
              <a:t>默认构造方法</a:t>
            </a:r>
            <a:r>
              <a:rPr lang="zh-CN" altLang="en-US" kern="1200" dirty="0">
                <a:latin typeface="+mn-lt"/>
                <a:ea typeface="宋体" panose="02010600030101010101" pitchFamily="2" charset="-122"/>
                <a:cs typeface="+mn-cs"/>
              </a:rPr>
              <a:t>（</a:t>
            </a:r>
            <a:r>
              <a:rPr lang="en-US" altLang="zh-CN" i="1" kern="1200" dirty="0">
                <a:latin typeface="+mn-lt"/>
                <a:ea typeface="宋体" panose="02010600030101010101" pitchFamily="2" charset="-122"/>
                <a:cs typeface="+mn-cs"/>
              </a:rPr>
              <a:t>default constructor</a:t>
            </a:r>
            <a:r>
              <a:rPr lang="zh-CN" altLang="en-US" kern="1200" dirty="0">
                <a:latin typeface="+mn-lt"/>
                <a:ea typeface="宋体" panose="02010600030101010101" pitchFamily="2" charset="-122"/>
                <a:cs typeface="+mn-cs"/>
              </a:rPr>
              <a:t>）。当且仅当类中没有明确定义任何构造方法时才会自动提供它。</a:t>
            </a:r>
            <a:endParaRPr lang="en-US" altLang="zh-CN" kern="1200" dirty="0">
              <a:latin typeface="+mn-lt"/>
              <a:ea typeface="宋体" panose="02010600030101010101" pitchFamily="2" charset="-122"/>
              <a:cs typeface="+mn-cs"/>
            </a:endParaRPr>
          </a:p>
          <a:p>
            <a:pPr eaLnBrk="1" hangingPunct="1">
              <a:spcBef>
                <a:spcPct val="50000"/>
              </a:spcBef>
              <a:buSzPct val="75000"/>
            </a:pPr>
            <a:endParaRPr lang="en-US" altLang="zh-CN" kern="1200" dirty="0">
              <a:latin typeface="+mn-lt"/>
              <a:ea typeface="宋体" panose="02010600030101010101" pitchFamily="2" charset="-122"/>
              <a:cs typeface="+mn-cs"/>
            </a:endParaRPr>
          </a:p>
          <a:p>
            <a:pPr eaLnBrk="1" hangingPunct="1">
              <a:spcBef>
                <a:spcPct val="50000"/>
              </a:spcBef>
              <a:buSzPct val="75000"/>
            </a:pPr>
            <a:r>
              <a:rPr lang="zh-CN" altLang="en-US" kern="1200" dirty="0">
                <a:latin typeface="+mn-lt"/>
                <a:ea typeface="宋体" panose="02010600030101010101" pitchFamily="2" charset="-122"/>
                <a:cs typeface="+mn-cs"/>
              </a:rPr>
              <a:t>也就是说当类中没有显式的定义任何构造方法时，这个类也会隐式的带有一个默认构造方法。</a:t>
            </a:r>
            <a:endParaRPr lang="en-US" altLang="zh-CN" kern="1200" dirty="0">
              <a:latin typeface="+mn-lt"/>
              <a:ea typeface="宋体" panose="02010600030101010101" pitchFamily="2" charset="-122"/>
              <a:cs typeface="+mn-cs"/>
            </a:endParaRPr>
          </a:p>
          <a:p>
            <a:pPr eaLnBrk="1" hangingPunct="1">
              <a:spcBef>
                <a:spcPct val="50000"/>
              </a:spcBef>
              <a:buSzPct val="75000"/>
              <a:buFont typeface="Monotype Sorts" pitchFamily="2" charset="2"/>
              <a:buNone/>
            </a:pPr>
            <a:r>
              <a:rPr lang="en-US" altLang="zh-CN" sz="2000" kern="1200" dirty="0">
                <a:latin typeface="华文楷体" panose="02010600040101010101" pitchFamily="2" charset="-122"/>
                <a:ea typeface="华文楷体" panose="02010600040101010101" pitchFamily="2" charset="-122"/>
                <a:cs typeface="+mn-cs"/>
              </a:rPr>
              <a:t>		</a:t>
            </a:r>
            <a:r>
              <a:rPr lang="zh-CN" altLang="en-US" sz="2000" kern="1200" dirty="0">
                <a:latin typeface="华文楷体" panose="02010600040101010101" pitchFamily="2" charset="-122"/>
                <a:ea typeface="华文楷体" panose="02010600040101010101" pitchFamily="2" charset="-122"/>
                <a:cs typeface="+mn-cs"/>
              </a:rPr>
              <a:t>默认构造方法例子：</a:t>
            </a:r>
            <a:endParaRPr lang="en-US" altLang="zh-CN" sz="2000" kern="1200" dirty="0">
              <a:latin typeface="华文楷体" panose="02010600040101010101" pitchFamily="2" charset="-122"/>
              <a:ea typeface="华文楷体" panose="02010600040101010101" pitchFamily="2" charset="-122"/>
              <a:cs typeface="+mn-cs"/>
            </a:endParaRPr>
          </a:p>
          <a:p>
            <a:pPr lvl="4" eaLnBrk="1" hangingPunct="1">
              <a:spcBef>
                <a:spcPct val="0"/>
              </a:spcBef>
              <a:buNone/>
            </a:pPr>
            <a:r>
              <a:rPr lang="en-US" altLang="en-US" sz="2000" b="1" kern="1200" dirty="0">
                <a:solidFill>
                  <a:srgbClr val="C00000"/>
                </a:solidFill>
                <a:latin typeface="Courier New" panose="02070309020205020404" pitchFamily="49" charset="0"/>
                <a:ea typeface="+mn-ea"/>
                <a:cs typeface="+mn-cs"/>
              </a:rPr>
              <a:t>Circle</a:t>
            </a:r>
            <a:r>
              <a:rPr lang="en-US" altLang="en-US" sz="2000" b="1" kern="1200" dirty="0">
                <a:solidFill>
                  <a:schemeClr val="tx2"/>
                </a:solidFill>
                <a:latin typeface="Courier New" panose="02070309020205020404" pitchFamily="49" charset="0"/>
                <a:ea typeface="+mn-ea"/>
                <a:cs typeface="+mn-cs"/>
              </a:rPr>
              <a:t>() {</a:t>
            </a:r>
          </a:p>
          <a:p>
            <a:pPr lvl="4" eaLnBrk="1" hangingPunct="1">
              <a:spcBef>
                <a:spcPct val="0"/>
              </a:spcBef>
              <a:buNone/>
            </a:pPr>
            <a:r>
              <a:rPr lang="en-US" altLang="en-US" sz="2000" b="1" kern="1200" dirty="0">
                <a:solidFill>
                  <a:schemeClr val="tx2"/>
                </a:solidFill>
                <a:latin typeface="Courier New" panose="02070309020205020404" pitchFamily="49" charset="0"/>
                <a:ea typeface="+mn-ea"/>
                <a:cs typeface="+mn-cs"/>
              </a:rPr>
              <a:t>}</a:t>
            </a:r>
            <a:endParaRPr lang="en-US" altLang="en-US" sz="2000" kern="1200" dirty="0">
              <a:latin typeface="+mn-lt"/>
              <a:ea typeface="宋体" panose="02010600030101010101" pitchFamily="2" charset="-122"/>
              <a:cs typeface="+mn-cs"/>
            </a:endParaRPr>
          </a:p>
          <a:p>
            <a:pPr eaLnBrk="1" hangingPunct="1">
              <a:buSzPct val="75000"/>
            </a:pPr>
            <a:endParaRPr lang="zh-CN" altLang="en-US" kern="1200" dirty="0">
              <a:latin typeface="+mn-lt"/>
              <a:ea typeface="宋体" panose="02010600030101010101" pitchFamily="2" charset="-122"/>
              <a:cs typeface="+mn-cs"/>
            </a:endParaRPr>
          </a:p>
        </p:txBody>
      </p:sp>
      <p:sp>
        <p:nvSpPr>
          <p:cNvPr id="4096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14</a:t>
            </a:fld>
            <a:endParaRPr lang="en-US" altLang="en-US" sz="1400"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声明对象引用变量</a:t>
            </a:r>
          </a:p>
        </p:txBody>
      </p:sp>
      <p:sp>
        <p:nvSpPr>
          <p:cNvPr id="41987" name="Rectangle 3"/>
          <p:cNvSpPr>
            <a:spLocks noGrp="1" noChangeArrowheads="1"/>
          </p:cNvSpPr>
          <p:nvPr>
            <p:ph idx="1"/>
          </p:nvPr>
        </p:nvSpPr>
        <p:spPr/>
        <p:txBody>
          <a:bodyPr vert="horz" wrap="square" lIns="92075" tIns="46038" rIns="92075" bIns="46038" numCol="1" anchor="t" anchorCtr="0" compatLnSpc="1"/>
          <a:lstStyle/>
          <a:p>
            <a:pPr marL="0" indent="0" eaLnBrk="1" hangingPunct="1">
              <a:lnSpc>
                <a:spcPct val="90000"/>
              </a:lnSpc>
              <a:buSzPct val="75000"/>
            </a:pPr>
            <a:r>
              <a:rPr lang="zh-CN" altLang="en-US" kern="1200" dirty="0">
                <a:latin typeface="+mn-lt"/>
                <a:ea typeface="宋体" panose="02010600030101010101" pitchFamily="2" charset="-122"/>
                <a:cs typeface="+mn-cs"/>
              </a:rPr>
              <a:t> 引用变量： 引用数据类型所对应的变量。</a:t>
            </a:r>
            <a:endParaRPr lang="en-US" altLang="zh-CN" kern="1200" dirty="0">
              <a:latin typeface="+mn-lt"/>
              <a:ea typeface="宋体" panose="02010600030101010101" pitchFamily="2" charset="-122"/>
              <a:cs typeface="+mn-cs"/>
            </a:endParaRPr>
          </a:p>
          <a:p>
            <a:pPr marL="0" indent="0" eaLnBrk="1" hangingPunct="1">
              <a:lnSpc>
                <a:spcPct val="90000"/>
              </a:lnSpc>
              <a:buSzPct val="75000"/>
              <a:buFont typeface="Monotype Sorts" pitchFamily="2" charset="2"/>
              <a:buNone/>
            </a:pPr>
            <a:endParaRPr lang="en-US" altLang="zh-CN" kern="1200" dirty="0">
              <a:latin typeface="+mn-lt"/>
              <a:ea typeface="宋体" panose="02010600030101010101" pitchFamily="2" charset="-122"/>
              <a:cs typeface="+mn-cs"/>
            </a:endParaRPr>
          </a:p>
          <a:p>
            <a:pPr marL="0" indent="0" eaLnBrk="1" hangingPunct="1">
              <a:lnSpc>
                <a:spcPct val="90000"/>
              </a:lnSpc>
              <a:buSzPct val="75000"/>
              <a:buFont typeface="Monotype Sorts" pitchFamily="2" charset="2"/>
              <a:buNone/>
            </a:pPr>
            <a:endParaRPr lang="en-US" altLang="zh-CN" kern="1200" dirty="0">
              <a:latin typeface="+mn-lt"/>
              <a:ea typeface="宋体" panose="02010600030101010101" pitchFamily="2" charset="-122"/>
              <a:cs typeface="+mn-cs"/>
            </a:endParaRPr>
          </a:p>
          <a:p>
            <a:pPr marL="0" indent="0" eaLnBrk="1" hangingPunct="1">
              <a:lnSpc>
                <a:spcPct val="90000"/>
              </a:lnSpc>
              <a:buSzPct val="75000"/>
            </a:pPr>
            <a:r>
              <a:rPr lang="zh-CN" altLang="en-US" kern="1200" dirty="0">
                <a:latin typeface="+mn-lt"/>
                <a:ea typeface="宋体" panose="02010600030101010101" pitchFamily="2" charset="-122"/>
                <a:cs typeface="+mn-cs"/>
              </a:rPr>
              <a:t> 对象是通过</a:t>
            </a:r>
            <a:r>
              <a:rPr lang="zh-CN" altLang="en-US" kern="1200" dirty="0">
                <a:solidFill>
                  <a:srgbClr val="C00000"/>
                </a:solidFill>
                <a:latin typeface="华文楷体" panose="02010600040101010101" pitchFamily="2" charset="-122"/>
                <a:ea typeface="华文楷体" panose="02010600040101010101" pitchFamily="2" charset="-122"/>
                <a:cs typeface="+mn-cs"/>
              </a:rPr>
              <a:t>对象引用变量</a:t>
            </a:r>
            <a:r>
              <a:rPr lang="zh-CN" altLang="en-US" kern="1200" dirty="0">
                <a:latin typeface="+mn-lt"/>
                <a:ea typeface="宋体" panose="02010600030101010101" pitchFamily="2" charset="-122"/>
                <a:cs typeface="+mn-cs"/>
              </a:rPr>
              <a:t>（</a:t>
            </a:r>
            <a:r>
              <a:rPr lang="en-US" altLang="zh-CN" i="1" kern="1200" dirty="0">
                <a:latin typeface="+mn-lt"/>
                <a:ea typeface="宋体" panose="02010600030101010101" pitchFamily="2" charset="-122"/>
                <a:cs typeface="+mn-cs"/>
              </a:rPr>
              <a:t>object reference variable</a:t>
            </a:r>
            <a:r>
              <a:rPr lang="zh-CN" altLang="en-US" kern="1200" dirty="0">
                <a:latin typeface="+mn-lt"/>
                <a:ea typeface="宋体" panose="02010600030101010101" pitchFamily="2" charset="-122"/>
                <a:cs typeface="+mn-cs"/>
              </a:rPr>
              <a:t>）来访问的，该变量包含对对象的引用，使用如下语法格式声明这样的变量：</a:t>
            </a:r>
          </a:p>
          <a:p>
            <a:pPr marL="0" indent="0" algn="ctr" eaLnBrk="1" hangingPunct="1">
              <a:lnSpc>
                <a:spcPct val="90000"/>
              </a:lnSpc>
              <a:buSzPct val="75000"/>
              <a:buFont typeface="Monotype Sorts" pitchFamily="2" charset="2"/>
              <a:buNone/>
            </a:pPr>
            <a:r>
              <a:rPr lang="en-US" altLang="en-US" sz="2400" b="1" kern="1200" dirty="0">
                <a:solidFill>
                  <a:srgbClr val="FF0000"/>
                </a:solidFill>
                <a:effectLst>
                  <a:outerShdw blurRad="38100" dist="38100" dir="2700000">
                    <a:srgbClr val="C0C0C0"/>
                  </a:outerShdw>
                </a:effectLst>
                <a:latin typeface="Courier New" panose="02070309020205020404" pitchFamily="49" charset="0"/>
                <a:ea typeface="+mn-ea"/>
                <a:cs typeface="+mn-cs"/>
              </a:rPr>
              <a:t>ClassName objectRefVar;</a:t>
            </a:r>
          </a:p>
          <a:p>
            <a:pPr marL="0" indent="0" algn="ctr" eaLnBrk="1" hangingPunct="1">
              <a:lnSpc>
                <a:spcPct val="90000"/>
              </a:lnSpc>
              <a:buSzPct val="75000"/>
              <a:buFont typeface="Monotype Sorts" pitchFamily="2" charset="2"/>
              <a:buNone/>
            </a:pPr>
            <a:r>
              <a:rPr lang="zh-CN" altLang="en-US" sz="2400" b="1" kern="1200" dirty="0">
                <a:latin typeface="Courier New" panose="02070309020205020404" pitchFamily="49" charset="0"/>
                <a:ea typeface="宋体" panose="02010600030101010101" pitchFamily="2" charset="-122"/>
                <a:cs typeface="+mn-cs"/>
              </a:rPr>
              <a:t>  类名</a:t>
            </a:r>
            <a:r>
              <a:rPr lang="en-US" altLang="en-US" sz="2400" b="1" kern="1200" dirty="0">
                <a:latin typeface="Courier New" panose="02070309020205020404" pitchFamily="49" charset="0"/>
                <a:ea typeface="+mn-ea"/>
                <a:cs typeface="+mn-cs"/>
              </a:rPr>
              <a:t>     </a:t>
            </a:r>
            <a:r>
              <a:rPr lang="zh-CN" altLang="en-US" sz="2400" b="1" kern="1200" dirty="0">
                <a:latin typeface="Courier New" panose="02070309020205020404" pitchFamily="49" charset="0"/>
                <a:ea typeface="宋体" panose="02010600030101010101" pitchFamily="2" charset="-122"/>
                <a:cs typeface="+mn-cs"/>
              </a:rPr>
              <a:t>对象引用变量</a:t>
            </a:r>
            <a:r>
              <a:rPr lang="en-US" altLang="en-US" sz="2400" b="1" kern="1200" dirty="0">
                <a:latin typeface="Courier New" panose="02070309020205020404" pitchFamily="49" charset="0"/>
                <a:ea typeface="+mn-ea"/>
                <a:cs typeface="+mn-cs"/>
              </a:rPr>
              <a:t>;</a:t>
            </a:r>
            <a:endParaRPr lang="en-US" altLang="en-US" sz="2400" kern="1200" dirty="0">
              <a:latin typeface="Book Antiqua" panose="02040602050305030304" pitchFamily="18" charset="0"/>
              <a:ea typeface="+mn-ea"/>
              <a:cs typeface="+mn-cs"/>
            </a:endParaRPr>
          </a:p>
          <a:p>
            <a:pPr marL="1257300" lvl="3" indent="0" eaLnBrk="1" hangingPunct="1">
              <a:lnSpc>
                <a:spcPct val="90000"/>
              </a:lnSpc>
              <a:buFont typeface="Monotype Sorts" pitchFamily="2" charset="2"/>
              <a:buNone/>
            </a:pPr>
            <a:r>
              <a:rPr lang="zh-CN" altLang="en-US" sz="2000" kern="1200" dirty="0">
                <a:latin typeface="+mn-lt"/>
                <a:ea typeface="宋体" panose="02010600030101010101" pitchFamily="2" charset="-122"/>
                <a:cs typeface="+mn-cs"/>
              </a:rPr>
              <a:t>例如：</a:t>
            </a:r>
          </a:p>
          <a:p>
            <a:pPr marL="1257300" lvl="3" indent="0" eaLnBrk="1" hangingPunct="1">
              <a:lnSpc>
                <a:spcPct val="90000"/>
              </a:lnSpc>
              <a:buFont typeface="Monotype Sorts" pitchFamily="2" charset="2"/>
              <a:buNone/>
            </a:pPr>
            <a:r>
              <a:rPr lang="en-US" altLang="en-US" sz="2000" b="1" kern="1200" dirty="0">
                <a:latin typeface="Courier New" panose="02070309020205020404" pitchFamily="49" charset="0"/>
                <a:ea typeface="+mn-ea"/>
                <a:cs typeface="+mn-cs"/>
              </a:rPr>
              <a:t>	Circle myCircle;</a:t>
            </a:r>
            <a:endParaRPr lang="en-US" altLang="en-US" sz="2000" b="1" kern="1200" dirty="0">
              <a:latin typeface="Book Antiqua" panose="02040602050305030304" pitchFamily="18" charset="0"/>
              <a:ea typeface="+mn-ea"/>
              <a:cs typeface="+mn-cs"/>
            </a:endParaRPr>
          </a:p>
        </p:txBody>
      </p:sp>
      <p:sp>
        <p:nvSpPr>
          <p:cNvPr id="4198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15</a:t>
            </a:fld>
            <a:endParaRPr lang="en-US" altLang="en-US" sz="1400" dirty="0">
              <a:ea typeface="宋体" panose="02010600030101010101" pitchFamily="2" charset="-122"/>
            </a:endParaRPr>
          </a:p>
        </p:txBody>
      </p:sp>
      <p:grpSp>
        <p:nvGrpSpPr>
          <p:cNvPr id="41989" name="组合 6"/>
          <p:cNvGrpSpPr/>
          <p:nvPr/>
        </p:nvGrpSpPr>
        <p:grpSpPr>
          <a:xfrm>
            <a:off x="2057400" y="1714500"/>
            <a:ext cx="5295900" cy="457200"/>
            <a:chOff x="2628900" y="1981200"/>
            <a:chExt cx="5295900" cy="457200"/>
          </a:xfrm>
        </p:grpSpPr>
        <p:sp>
          <p:nvSpPr>
            <p:cNvPr id="41991" name="矩形 4"/>
            <p:cNvSpPr>
              <a:spLocks noChangeArrowheads="1"/>
            </p:cNvSpPr>
            <p:nvPr/>
          </p:nvSpPr>
          <p:spPr bwMode="auto">
            <a:xfrm>
              <a:off x="2628900" y="1981200"/>
              <a:ext cx="5295900" cy="457200"/>
            </a:xfrm>
            <a:prstGeom prst="rect">
              <a:avLst/>
            </a:prstGeom>
            <a:solidFill>
              <a:schemeClr val="bg1">
                <a:lumMod val="85000"/>
              </a:schemeClr>
            </a:solidFill>
            <a:ln w="12700" algn="ctr">
              <a:solidFill>
                <a:schemeClr val="tx1"/>
              </a:solidFill>
              <a:round/>
              <a:headEnd type="none" w="sm" len="sm"/>
              <a:tailEnd type="none" w="sm" len="sm"/>
            </a:ln>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引用数据类型 </a:t>
              </a:r>
              <a:r>
                <a:rPr kumimoji="0" lang="en-US" altLang="zh-CN" sz="24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	      </a:t>
              </a:r>
              <a:r>
                <a:rPr kumimoji="0" lang="zh-CN" altLang="en-US" sz="2400" b="1" i="0" u="none" strike="noStrike" kern="1200" cap="none" spc="0" normalizeH="0" baseline="0" noProof="0">
                  <a:ln>
                    <a:noFill/>
                  </a:ln>
                  <a:solidFill>
                    <a:schemeClr val="tx1"/>
                  </a:solidFill>
                  <a:effectLst/>
                  <a:uLnTx/>
                  <a:uFillTx/>
                  <a:latin typeface="华文楷体" panose="02010600040101010101" pitchFamily="2" charset="-122"/>
                  <a:ea typeface="华文楷体" panose="02010600040101010101" pitchFamily="2" charset="-122"/>
                  <a:cs typeface="+mn-cs"/>
                </a:rPr>
                <a:t>基本数据类型 </a:t>
              </a:r>
            </a:p>
          </p:txBody>
        </p:sp>
        <p:sp>
          <p:nvSpPr>
            <p:cNvPr id="41992" name="左右箭头 5"/>
            <p:cNvSpPr/>
            <p:nvPr/>
          </p:nvSpPr>
          <p:spPr>
            <a:xfrm>
              <a:off x="4876800" y="2133600"/>
              <a:ext cx="800100" cy="190500"/>
            </a:xfrm>
            <a:prstGeom prst="leftRightArrow">
              <a:avLst>
                <a:gd name="adj1" fmla="val 50000"/>
                <a:gd name="adj2" fmla="val 49991"/>
              </a:avLst>
            </a:prstGeom>
            <a:solidFill>
              <a:schemeClr val="tx1">
                <a:alpha val="52156"/>
              </a:schemeClr>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grpSp>
      <p:sp>
        <p:nvSpPr>
          <p:cNvPr id="8" name="矩形 4"/>
          <p:cNvSpPr>
            <a:spLocks noChangeArrowheads="1"/>
          </p:cNvSpPr>
          <p:nvPr/>
        </p:nvSpPr>
        <p:spPr bwMode="auto">
          <a:xfrm>
            <a:off x="457200" y="5524500"/>
            <a:ext cx="8229600" cy="457200"/>
          </a:xfrm>
          <a:prstGeom prst="rect">
            <a:avLst/>
          </a:prstGeom>
          <a:solidFill>
            <a:schemeClr val="bg1">
              <a:lumMod val="95000"/>
            </a:schemeClr>
          </a:solidFill>
          <a:ln w="12700" algn="ctr">
            <a:solidFill>
              <a:schemeClr val="bg1">
                <a:lumMod val="75000"/>
              </a:schemeClr>
            </a:solidFill>
            <a:round/>
            <a:headEnd type="none" w="sm" len="sm"/>
            <a:tailEnd type="none" w="sm" len="sm"/>
          </a:ln>
        </p:spPr>
        <p:txBody>
          <a:bodyPr/>
          <a:lstStyle/>
          <a:p>
            <a:pPr marL="0" marR="0" lvl="0" indent="0" algn="ctr" defTabSz="914400" rtl="0" eaLnBrk="0" fontAlgn="base" latinLnBrk="0" hangingPunct="0">
              <a:lnSpc>
                <a:spcPct val="100000"/>
              </a:lnSpc>
              <a:spcBef>
                <a:spcPct val="0"/>
              </a:spcBef>
              <a:spcAft>
                <a:spcPct val="0"/>
              </a:spcAft>
              <a:buClrTx/>
              <a:buSzTx/>
              <a:buFont typeface="Wingdings 2" panose="05020102010507070707" pitchFamily="18" charset="2"/>
              <a:buChar char="ó"/>
              <a:defRPr/>
            </a:pPr>
            <a:r>
              <a:rPr kumimoji="0" lang="zh-CN" altLang="en-US" sz="2400" b="1" i="0" u="none" strike="noStrike" kern="1200" cap="none" spc="0" normalizeH="0" baseline="0" noProof="0" dirty="0">
                <a:ln>
                  <a:noFill/>
                </a:ln>
                <a:solidFill>
                  <a:srgbClr val="C00000"/>
                </a:solidFill>
                <a:effectLst/>
                <a:uLnTx/>
                <a:uFillTx/>
                <a:latin typeface="华文楷体" panose="02010600040101010101" pitchFamily="2" charset="-122"/>
                <a:ea typeface="华文楷体" panose="02010600040101010101" pitchFamily="2" charset="-122"/>
                <a:cs typeface="+mn-cs"/>
              </a:rPr>
              <a:t>本质上说，一个类就是程序员自定义的一种特殊数据类型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一次性声明</a:t>
            </a:r>
            <a:r>
              <a:rPr lang="en-US" altLang="en-US" kern="1200" dirty="0">
                <a:latin typeface="Courier New" panose="02070309020205020404" pitchFamily="49" charset="0"/>
                <a:ea typeface="宋体" panose="02010600030101010101" pitchFamily="2" charset="-122"/>
                <a:cs typeface="+mj-cs"/>
              </a:rPr>
              <a:t>/</a:t>
            </a:r>
            <a:r>
              <a:rPr lang="zh-CN" altLang="en-US" kern="1200" dirty="0">
                <a:latin typeface="Courier New" panose="02070309020205020404" pitchFamily="49" charset="0"/>
                <a:ea typeface="宋体" panose="02010600030101010101" pitchFamily="2" charset="-122"/>
                <a:cs typeface="+mj-cs"/>
              </a:rPr>
              <a:t>创建对象</a:t>
            </a:r>
            <a:endParaRPr lang="en-US" altLang="en-US" kern="1200" dirty="0">
              <a:latin typeface="Courier New" panose="02070309020205020404" pitchFamily="49" charset="0"/>
              <a:ea typeface="宋体" panose="02010600030101010101" pitchFamily="2" charset="-122"/>
              <a:cs typeface="+mj-cs"/>
            </a:endParaRPr>
          </a:p>
        </p:txBody>
      </p:sp>
      <p:sp>
        <p:nvSpPr>
          <p:cNvPr id="43011" name="Rectangle 3"/>
          <p:cNvSpPr>
            <a:spLocks noGrp="1" noChangeArrowheads="1"/>
          </p:cNvSpPr>
          <p:nvPr>
            <p:ph idx="1"/>
          </p:nvPr>
        </p:nvSpPr>
        <p:spPr/>
        <p:txBody>
          <a:bodyPr vert="horz" wrap="square" lIns="92075" tIns="46038" rIns="92075" bIns="46038" numCol="1" anchor="t" anchorCtr="0" compatLnSpc="1"/>
          <a:lstStyle/>
          <a:p>
            <a:pPr eaLnBrk="1" hangingPunct="1">
              <a:buSzPct val="75000"/>
            </a:pPr>
            <a:r>
              <a:rPr lang="zh-CN" altLang="en-US" kern="1200" dirty="0">
                <a:latin typeface="Courier New" panose="02070309020205020404" pitchFamily="49" charset="0"/>
                <a:ea typeface="宋体" panose="02010600030101010101" pitchFamily="2" charset="-122"/>
                <a:cs typeface="+mn-cs"/>
              </a:rPr>
              <a:t>因为使用</a:t>
            </a:r>
            <a:r>
              <a:rPr lang="en-US" altLang="zh-CN" b="1" kern="1200" dirty="0">
                <a:latin typeface="Courier New" panose="02070309020205020404" pitchFamily="49" charset="0"/>
                <a:ea typeface="宋体" panose="02010600030101010101" pitchFamily="2" charset="-122"/>
                <a:cs typeface="+mn-cs"/>
              </a:rPr>
              <a:t>new</a:t>
            </a:r>
            <a:r>
              <a:rPr lang="zh-CN" altLang="en-US" kern="1200" dirty="0">
                <a:latin typeface="Courier New" panose="02070309020205020404" pitchFamily="49" charset="0"/>
                <a:ea typeface="宋体" panose="02010600030101010101" pitchFamily="2" charset="-122"/>
                <a:cs typeface="+mn-cs"/>
              </a:rPr>
              <a:t>操作符加构造方法可以创建对象，所以用一条语句声明并创建对象的语法如下：</a:t>
            </a:r>
            <a:endParaRPr lang="en-US" altLang="en-US" kern="1200" dirty="0">
              <a:latin typeface="Courier New" panose="02070309020205020404" pitchFamily="49" charset="0"/>
              <a:ea typeface="+mn-ea"/>
              <a:cs typeface="+mn-cs"/>
            </a:endParaRPr>
          </a:p>
          <a:p>
            <a:pPr eaLnBrk="1" hangingPunct="1">
              <a:buSzPct val="75000"/>
              <a:buFont typeface="Monotype Sorts" pitchFamily="2" charset="2"/>
              <a:buNone/>
            </a:pPr>
            <a:endParaRPr lang="en-US" altLang="en-US" sz="2400" b="1" kern="1200" dirty="0">
              <a:solidFill>
                <a:srgbClr val="FF0000"/>
              </a:solidFill>
              <a:latin typeface="Courier New" panose="02070309020205020404" pitchFamily="49" charset="0"/>
              <a:ea typeface="+mn-ea"/>
              <a:cs typeface="+mn-cs"/>
            </a:endParaRPr>
          </a:p>
          <a:p>
            <a:pPr eaLnBrk="1" hangingPunct="1">
              <a:buSzPct val="75000"/>
              <a:buFont typeface="Monotype Sorts" pitchFamily="2" charset="2"/>
              <a:buNone/>
            </a:pPr>
            <a:r>
              <a:rPr lang="en-US" altLang="en-US" sz="2400" b="1" kern="1200" dirty="0">
                <a:solidFill>
                  <a:srgbClr val="FF0000"/>
                </a:solidFill>
                <a:effectLst>
                  <a:outerShdw blurRad="38100" dist="38100" dir="2700000">
                    <a:srgbClr val="C0C0C0"/>
                  </a:outerShdw>
                </a:effectLst>
                <a:latin typeface="Courier New" panose="02070309020205020404" pitchFamily="49" charset="0"/>
                <a:ea typeface="+mn-ea"/>
                <a:cs typeface="+mn-cs"/>
              </a:rPr>
              <a:t>ClassName objectRefVar = </a:t>
            </a:r>
            <a:r>
              <a:rPr lang="en-US" altLang="en-US" sz="2400" b="1" kern="1200" dirty="0">
                <a:solidFill>
                  <a:srgbClr val="C00000"/>
                </a:solidFill>
                <a:effectLst>
                  <a:outerShdw blurRad="38100" dist="38100" dir="2700000">
                    <a:srgbClr val="C0C0C0"/>
                  </a:outerShdw>
                </a:effectLst>
                <a:latin typeface="Courier New" panose="02070309020205020404" pitchFamily="49" charset="0"/>
                <a:ea typeface="+mn-ea"/>
                <a:cs typeface="+mn-cs"/>
              </a:rPr>
              <a:t>new</a:t>
            </a:r>
            <a:r>
              <a:rPr lang="en-US" altLang="en-US" sz="2400" b="1" kern="1200" dirty="0">
                <a:solidFill>
                  <a:srgbClr val="FF0000"/>
                </a:solidFill>
                <a:effectLst>
                  <a:outerShdw blurRad="38100" dist="38100" dir="2700000">
                    <a:srgbClr val="C0C0C0"/>
                  </a:outerShdw>
                </a:effectLst>
                <a:latin typeface="Courier New" panose="02070309020205020404" pitchFamily="49" charset="0"/>
                <a:ea typeface="+mn-ea"/>
                <a:cs typeface="+mn-cs"/>
              </a:rPr>
              <a:t> ClassName();</a:t>
            </a:r>
          </a:p>
          <a:p>
            <a:pPr eaLnBrk="1" hangingPunct="1">
              <a:buSzPct val="75000"/>
              <a:buFont typeface="Monotype Sorts" pitchFamily="2" charset="2"/>
              <a:buNone/>
            </a:pPr>
            <a:r>
              <a:rPr lang="en-US" altLang="zh-CN" sz="2400" b="1" kern="1200" dirty="0">
                <a:latin typeface="Courier New" panose="02070309020205020404" pitchFamily="49" charset="0"/>
                <a:ea typeface="宋体" panose="02010600030101010101" pitchFamily="2" charset="-122"/>
                <a:cs typeface="+mn-cs"/>
              </a:rPr>
              <a:t>	  </a:t>
            </a:r>
            <a:r>
              <a:rPr lang="zh-CN" altLang="en-US" sz="2400" b="1" kern="1200" dirty="0">
                <a:latin typeface="Courier New" panose="02070309020205020404" pitchFamily="49" charset="0"/>
                <a:ea typeface="宋体" panose="02010600030101010101" pitchFamily="2" charset="-122"/>
                <a:cs typeface="+mn-cs"/>
              </a:rPr>
              <a:t>类名 </a:t>
            </a:r>
            <a:r>
              <a:rPr lang="en-US" altLang="en-US" sz="2400" b="1" kern="1200" dirty="0">
                <a:latin typeface="Courier New" panose="02070309020205020404" pitchFamily="49" charset="0"/>
                <a:ea typeface="+mn-ea"/>
                <a:cs typeface="+mn-cs"/>
              </a:rPr>
              <a:t>   </a:t>
            </a:r>
            <a:r>
              <a:rPr lang="zh-CN" altLang="en-US" sz="2400" b="1" kern="1200" dirty="0">
                <a:latin typeface="Courier New" panose="02070309020205020404" pitchFamily="49" charset="0"/>
                <a:ea typeface="宋体" panose="02010600030101010101" pitchFamily="2" charset="-122"/>
                <a:cs typeface="+mn-cs"/>
              </a:rPr>
              <a:t>对象引用变量</a:t>
            </a:r>
            <a:r>
              <a:rPr lang="en-US" altLang="en-US" sz="2400" b="1" kern="1200" dirty="0">
                <a:latin typeface="Courier New" panose="02070309020205020404" pitchFamily="49" charset="0"/>
                <a:ea typeface="+mn-ea"/>
                <a:cs typeface="+mn-cs"/>
              </a:rPr>
              <a:t> </a:t>
            </a:r>
            <a:r>
              <a:rPr lang="en-US" altLang="zh-CN" sz="2400" b="1" kern="1200" dirty="0">
                <a:latin typeface="Courier New" panose="02070309020205020404" pitchFamily="49" charset="0"/>
                <a:ea typeface="宋体" panose="02010600030101010101" pitchFamily="2" charset="-122"/>
                <a:cs typeface="+mn-cs"/>
              </a:rPr>
              <a:t>= </a:t>
            </a:r>
            <a:r>
              <a:rPr lang="en-US" altLang="zh-CN" sz="2400" b="1" kern="1200" dirty="0">
                <a:solidFill>
                  <a:srgbClr val="C00000"/>
                </a:solidFill>
                <a:latin typeface="Courier New" panose="02070309020205020404" pitchFamily="49" charset="0"/>
                <a:ea typeface="宋体" panose="02010600030101010101" pitchFamily="2" charset="-122"/>
                <a:cs typeface="+mn-cs"/>
              </a:rPr>
              <a:t>new</a:t>
            </a:r>
            <a:r>
              <a:rPr lang="en-US" altLang="zh-CN" sz="2400" b="1" kern="1200" dirty="0">
                <a:latin typeface="Courier New" panose="02070309020205020404" pitchFamily="49" charset="0"/>
                <a:ea typeface="宋体" panose="02010600030101010101" pitchFamily="2" charset="-122"/>
                <a:cs typeface="+mn-cs"/>
              </a:rPr>
              <a:t> </a:t>
            </a:r>
            <a:r>
              <a:rPr lang="zh-CN" altLang="en-US" sz="2400" b="1" kern="1200" dirty="0">
                <a:latin typeface="Courier New" panose="02070309020205020404" pitchFamily="49" charset="0"/>
                <a:ea typeface="宋体" panose="02010600030101010101" pitchFamily="2" charset="-122"/>
                <a:cs typeface="+mn-cs"/>
              </a:rPr>
              <a:t>构造方法名</a:t>
            </a:r>
            <a:r>
              <a:rPr lang="en-US" altLang="zh-CN" sz="2400" b="1" kern="1200" dirty="0">
                <a:latin typeface="Courier New" panose="02070309020205020404" pitchFamily="49" charset="0"/>
                <a:ea typeface="宋体" panose="02010600030101010101" pitchFamily="2" charset="-122"/>
                <a:cs typeface="+mn-cs"/>
              </a:rPr>
              <a:t>();</a:t>
            </a:r>
            <a:endParaRPr lang="en-US" altLang="en-US" sz="2400" b="1" kern="1200" dirty="0">
              <a:latin typeface="+mn-lt"/>
              <a:ea typeface="+mn-ea"/>
              <a:cs typeface="+mn-cs"/>
            </a:endParaRPr>
          </a:p>
          <a:p>
            <a:pPr eaLnBrk="1" hangingPunct="1">
              <a:buSzPct val="75000"/>
            </a:pPr>
            <a:endParaRPr lang="en-US" altLang="en-US" kern="1200" dirty="0">
              <a:latin typeface="+mn-lt"/>
              <a:ea typeface="+mn-ea"/>
              <a:cs typeface="+mn-cs"/>
            </a:endParaRPr>
          </a:p>
          <a:p>
            <a:pPr eaLnBrk="1" hangingPunct="1">
              <a:buSzPct val="75000"/>
            </a:pPr>
            <a:endParaRPr lang="en-US" altLang="en-US" kern="1200" dirty="0">
              <a:latin typeface="+mn-lt"/>
              <a:ea typeface="+mn-ea"/>
              <a:cs typeface="+mn-cs"/>
            </a:endParaRPr>
          </a:p>
          <a:p>
            <a:pPr lvl="1" eaLnBrk="1" hangingPunct="1">
              <a:buFont typeface="Monotype Sorts" pitchFamily="2" charset="2"/>
              <a:buNone/>
            </a:pPr>
            <a:r>
              <a:rPr lang="en-US" altLang="zh-CN" sz="2000" kern="1200" dirty="0">
                <a:latin typeface="+mn-lt"/>
                <a:ea typeface="宋体" panose="02010600030101010101" pitchFamily="2" charset="-122"/>
                <a:cs typeface="+mn-cs"/>
              </a:rPr>
              <a:t>	</a:t>
            </a:r>
            <a:r>
              <a:rPr lang="zh-CN" altLang="en-US" sz="2000" kern="1200" dirty="0">
                <a:latin typeface="+mn-lt"/>
                <a:ea typeface="宋体" panose="02010600030101010101" pitchFamily="2" charset="-122"/>
                <a:cs typeface="+mn-cs"/>
              </a:rPr>
              <a:t>例如</a:t>
            </a:r>
            <a:r>
              <a:rPr lang="en-US" altLang="en-US" sz="2000" kern="1200" dirty="0">
                <a:latin typeface="+mn-lt"/>
                <a:ea typeface="+mn-ea"/>
                <a:cs typeface="+mn-cs"/>
              </a:rPr>
              <a:t>:</a:t>
            </a:r>
          </a:p>
          <a:p>
            <a:pPr lvl="1" eaLnBrk="1" hangingPunct="1">
              <a:buFont typeface="Monotype Sorts" pitchFamily="2" charset="2"/>
              <a:buNone/>
            </a:pPr>
            <a:r>
              <a:rPr lang="en-US" altLang="en-US" sz="2000" b="1" kern="1200" dirty="0">
                <a:latin typeface="Courier New" panose="02070309020205020404" pitchFamily="49" charset="0"/>
                <a:ea typeface="+mn-ea"/>
                <a:cs typeface="+mn-cs"/>
              </a:rPr>
              <a:t>			Circle myCircle = </a:t>
            </a:r>
            <a:r>
              <a:rPr lang="en-US" altLang="en-US" sz="2000" b="1" kern="1200" dirty="0">
                <a:solidFill>
                  <a:srgbClr val="C00000"/>
                </a:solidFill>
                <a:latin typeface="Courier New" panose="02070309020205020404" pitchFamily="49" charset="0"/>
                <a:ea typeface="+mn-ea"/>
                <a:cs typeface="+mn-cs"/>
              </a:rPr>
              <a:t>new</a:t>
            </a:r>
            <a:r>
              <a:rPr lang="en-US" altLang="en-US" sz="2000" b="1" kern="1200" dirty="0">
                <a:latin typeface="Courier New" panose="02070309020205020404" pitchFamily="49" charset="0"/>
                <a:ea typeface="+mn-ea"/>
                <a:cs typeface="+mn-cs"/>
              </a:rPr>
              <a:t> Circle();</a:t>
            </a:r>
          </a:p>
        </p:txBody>
      </p:sp>
      <p:sp>
        <p:nvSpPr>
          <p:cNvPr id="4301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16</a:t>
            </a:fld>
            <a:endParaRPr lang="en-US" altLang="en-US" sz="1400" dirty="0">
              <a:ea typeface="宋体" panose="02010600030101010101" pitchFamily="2" charset="-122"/>
            </a:endParaRPr>
          </a:p>
        </p:txBody>
      </p:sp>
      <p:grpSp>
        <p:nvGrpSpPr>
          <p:cNvPr id="2" name="组合 10"/>
          <p:cNvGrpSpPr/>
          <p:nvPr/>
        </p:nvGrpSpPr>
        <p:grpSpPr>
          <a:xfrm>
            <a:off x="3581400" y="3924300"/>
            <a:ext cx="4038600" cy="1257300"/>
            <a:chOff x="2133600" y="3009900"/>
            <a:chExt cx="4038600" cy="1257300"/>
          </a:xfrm>
        </p:grpSpPr>
        <p:sp>
          <p:nvSpPr>
            <p:cNvPr id="43015" name="Rectangle 4"/>
            <p:cNvSpPr/>
            <p:nvPr/>
          </p:nvSpPr>
          <p:spPr>
            <a:xfrm>
              <a:off x="3771900" y="3810000"/>
              <a:ext cx="2171700" cy="457200"/>
            </a:xfrm>
            <a:prstGeom prst="rect">
              <a:avLst/>
            </a:prstGeom>
            <a:solidFill>
              <a:srgbClr val="FFC000">
                <a:alpha val="25098"/>
              </a:srgbClr>
            </a:solidFill>
            <a:ln w="25400" cap="flat" cmpd="sng">
              <a:solidFill>
                <a:srgbClr val="C00000"/>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3016" name="Line 5"/>
            <p:cNvSpPr/>
            <p:nvPr/>
          </p:nvSpPr>
          <p:spPr>
            <a:xfrm>
              <a:off x="4953000" y="3352800"/>
              <a:ext cx="0" cy="457200"/>
            </a:xfrm>
            <a:prstGeom prst="line">
              <a:avLst/>
            </a:prstGeom>
            <a:ln w="12700" cap="flat" cmpd="sng">
              <a:solidFill>
                <a:schemeClr val="tx1"/>
              </a:solidFill>
              <a:prstDash val="solid"/>
              <a:headEnd type="none" w="sm" len="sm"/>
              <a:tailEnd type="triangle" w="sm" len="sm"/>
            </a:ln>
          </p:spPr>
        </p:sp>
        <p:sp>
          <p:nvSpPr>
            <p:cNvPr id="43017" name="Text Box 6"/>
            <p:cNvSpPr txBox="1"/>
            <p:nvPr/>
          </p:nvSpPr>
          <p:spPr>
            <a:xfrm>
              <a:off x="4191000" y="3009900"/>
              <a:ext cx="1981200" cy="369332"/>
            </a:xfrm>
            <a:prstGeom prst="rect">
              <a:avLst/>
            </a:prstGeom>
            <a:noFill/>
            <a:ln w="12700">
              <a:noFill/>
            </a:ln>
          </p:spPr>
          <p:txBody>
            <a:bodyPr>
              <a:spAutoFit/>
            </a:bodyPr>
            <a:lstStyle/>
            <a:p>
              <a:r>
                <a:rPr lang="zh-CN" altLang="en-US" sz="1800" dirty="0">
                  <a:latin typeface="华文楷体" panose="02010600040101010101" pitchFamily="2" charset="-122"/>
                  <a:ea typeface="华文楷体" panose="02010600040101010101" pitchFamily="2" charset="-122"/>
                </a:rPr>
                <a:t>创建对象</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实例化</a:t>
              </a:r>
              <a:r>
                <a:rPr lang="en-US" altLang="zh-CN" sz="1800" dirty="0">
                  <a:latin typeface="华文楷体" panose="02010600040101010101" pitchFamily="2" charset="-122"/>
                  <a:ea typeface="华文楷体" panose="02010600040101010101" pitchFamily="2" charset="-122"/>
                </a:rPr>
                <a:t>)</a:t>
              </a:r>
              <a:endParaRPr lang="zh-CN" altLang="en-US" sz="1800" dirty="0">
                <a:latin typeface="华文楷体" panose="02010600040101010101" pitchFamily="2" charset="-122"/>
                <a:ea typeface="华文楷体" panose="02010600040101010101" pitchFamily="2" charset="-122"/>
              </a:endParaRPr>
            </a:p>
          </p:txBody>
        </p:sp>
        <p:sp>
          <p:nvSpPr>
            <p:cNvPr id="43018" name="Line 7"/>
            <p:cNvSpPr/>
            <p:nvPr/>
          </p:nvSpPr>
          <p:spPr>
            <a:xfrm flipH="1" flipV="1">
              <a:off x="3276600" y="3505200"/>
              <a:ext cx="533400" cy="304800"/>
            </a:xfrm>
            <a:prstGeom prst="line">
              <a:avLst/>
            </a:prstGeom>
            <a:ln w="12700" cap="flat" cmpd="sng">
              <a:solidFill>
                <a:schemeClr val="tx1"/>
              </a:solidFill>
              <a:prstDash val="solid"/>
              <a:headEnd type="none" w="sm" len="sm"/>
              <a:tailEnd type="none" w="sm" len="sm"/>
            </a:ln>
          </p:spPr>
        </p:sp>
        <p:sp>
          <p:nvSpPr>
            <p:cNvPr id="43019" name="Line 8"/>
            <p:cNvSpPr/>
            <p:nvPr/>
          </p:nvSpPr>
          <p:spPr>
            <a:xfrm flipH="1">
              <a:off x="2705100" y="3505200"/>
              <a:ext cx="571500" cy="342900"/>
            </a:xfrm>
            <a:prstGeom prst="line">
              <a:avLst/>
            </a:prstGeom>
            <a:ln w="12700" cap="flat" cmpd="sng">
              <a:solidFill>
                <a:schemeClr val="tx1"/>
              </a:solidFill>
              <a:prstDash val="solid"/>
              <a:headEnd type="none" w="sm" len="sm"/>
              <a:tailEnd type="triangle" w="sm" len="sm"/>
            </a:ln>
          </p:spPr>
        </p:sp>
        <p:sp>
          <p:nvSpPr>
            <p:cNvPr id="43020" name="Text Box 9"/>
            <p:cNvSpPr txBox="1"/>
            <p:nvPr/>
          </p:nvSpPr>
          <p:spPr>
            <a:xfrm>
              <a:off x="2133600" y="3206750"/>
              <a:ext cx="2031325" cy="369332"/>
            </a:xfrm>
            <a:prstGeom prst="rect">
              <a:avLst/>
            </a:prstGeom>
            <a:noFill/>
            <a:ln w="12700">
              <a:noFill/>
            </a:ln>
          </p:spPr>
          <p:txBody>
            <a:bodyPr wrap="none">
              <a:spAutoFit/>
            </a:bodyPr>
            <a:lstStyle/>
            <a:p>
              <a:r>
                <a:rPr lang="zh-CN" altLang="en-US" sz="1800" dirty="0">
                  <a:latin typeface="华文楷体" panose="02010600040101010101" pitchFamily="2" charset="-122"/>
                  <a:ea typeface="华文楷体" panose="02010600040101010101" pitchFamily="2" charset="-122"/>
                </a:rPr>
                <a:t>指定对象引用变量</a:t>
              </a:r>
            </a:p>
          </p:txBody>
        </p:sp>
      </p:grpSp>
      <p:sp>
        <p:nvSpPr>
          <p:cNvPr id="12" name="矩形 11"/>
          <p:cNvSpPr/>
          <p:nvPr/>
        </p:nvSpPr>
        <p:spPr>
          <a:xfrm>
            <a:off x="2552700" y="4762500"/>
            <a:ext cx="2362200" cy="381000"/>
          </a:xfrm>
          <a:prstGeom prst="rect">
            <a:avLst/>
          </a:prstGeom>
          <a:solidFill>
            <a:srgbClr val="FFC000">
              <a:alpha val="30196"/>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访问对象的数据和方法</a:t>
            </a:r>
          </a:p>
        </p:txBody>
      </p:sp>
      <p:sp>
        <p:nvSpPr>
          <p:cNvPr id="44035" name="Rectangle 3"/>
          <p:cNvSpPr>
            <a:spLocks noGrp="1" noChangeArrowheads="1"/>
          </p:cNvSpPr>
          <p:nvPr>
            <p:ph idx="1"/>
          </p:nvPr>
        </p:nvSpPr>
        <p:spPr/>
        <p:txBody>
          <a:bodyPr vert="horz" wrap="square" lIns="92075" tIns="46038" rIns="92075" bIns="46038" numCol="1" anchor="t" anchorCtr="0" compatLnSpc="1"/>
          <a:lstStyle/>
          <a:p>
            <a:pPr eaLnBrk="1" hangingPunct="1">
              <a:buSzPct val="75000"/>
            </a:pPr>
            <a:r>
              <a:rPr lang="zh-CN" altLang="en-US" kern="1200" dirty="0">
                <a:latin typeface="+mn-lt"/>
                <a:ea typeface="宋体" panose="02010600030101010101" pitchFamily="2" charset="-122"/>
                <a:cs typeface="+mn-cs"/>
              </a:rPr>
              <a:t>利用</a:t>
            </a:r>
            <a:r>
              <a:rPr lang="zh-CN" altLang="en-US" kern="1200" dirty="0">
                <a:latin typeface="华文楷体" panose="02010600040101010101" pitchFamily="2" charset="-122"/>
                <a:ea typeface="华文楷体" panose="02010600040101010101" pitchFamily="2" charset="-122"/>
                <a:cs typeface="+mn-cs"/>
              </a:rPr>
              <a:t>点操作符</a:t>
            </a:r>
            <a:r>
              <a:rPr lang="en-US" altLang="zh-CN" kern="1200" dirty="0">
                <a:latin typeface="+mn-lt"/>
                <a:ea typeface="宋体" panose="02010600030101010101" pitchFamily="2" charset="-122"/>
                <a:cs typeface="+mn-cs"/>
              </a:rPr>
              <a:t>(</a:t>
            </a:r>
            <a:r>
              <a:rPr lang="en-US" altLang="zh-CN" sz="4400" b="1" kern="1200" dirty="0">
                <a:solidFill>
                  <a:srgbClr val="FF0000"/>
                </a:solidFill>
                <a:latin typeface="+mn-lt"/>
                <a:ea typeface="宋体" panose="02010600030101010101" pitchFamily="2" charset="-122"/>
                <a:cs typeface="+mn-cs"/>
              </a:rPr>
              <a:t>.</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来访问数据域和调用方法</a:t>
            </a:r>
            <a:endParaRPr lang="en-US" altLang="zh-CN" kern="1200" dirty="0">
              <a:latin typeface="+mn-lt"/>
              <a:ea typeface="宋体" panose="02010600030101010101" pitchFamily="2" charset="-122"/>
              <a:cs typeface="+mn-cs"/>
            </a:endParaRPr>
          </a:p>
          <a:p>
            <a:pPr eaLnBrk="1" hangingPunct="1">
              <a:buSzPct val="75000"/>
              <a:buFont typeface="Monotype Sorts" pitchFamily="2" charset="2"/>
              <a:buNone/>
            </a:pPr>
            <a:endParaRPr lang="en-US" altLang="zh-CN" kern="1200" dirty="0">
              <a:latin typeface="+mn-lt"/>
              <a:ea typeface="宋体" panose="02010600030101010101" pitchFamily="2" charset="-122"/>
              <a:cs typeface="+mn-cs"/>
            </a:endParaRPr>
          </a:p>
          <a:p>
            <a:pPr lvl="1" eaLnBrk="1" hangingPunct="1"/>
            <a:r>
              <a:rPr lang="zh-CN" altLang="en-US" kern="1200" dirty="0">
                <a:latin typeface="+mn-lt"/>
                <a:ea typeface="宋体" panose="02010600030101010101" pitchFamily="2" charset="-122"/>
                <a:cs typeface="+mn-cs"/>
              </a:rPr>
              <a:t>引用对象的数据域</a:t>
            </a:r>
            <a:r>
              <a:rPr lang="en-US" altLang="en-US" kern="1200" dirty="0">
                <a:latin typeface="+mn-lt"/>
                <a:ea typeface="+mn-ea"/>
                <a:cs typeface="+mn-cs"/>
              </a:rPr>
              <a:t>:</a:t>
            </a:r>
          </a:p>
          <a:p>
            <a:pPr eaLnBrk="1" hangingPunct="1">
              <a:buSzPct val="75000"/>
              <a:buFont typeface="Monotype Sorts" pitchFamily="2" charset="2"/>
              <a:buNone/>
            </a:pPr>
            <a:r>
              <a:rPr lang="en-US" altLang="en-US" sz="2400" b="1" kern="1200" dirty="0">
                <a:solidFill>
                  <a:srgbClr val="FF0000"/>
                </a:solidFill>
                <a:latin typeface="+mn-lt"/>
                <a:ea typeface="+mn-ea"/>
                <a:cs typeface="+mn-cs"/>
              </a:rPr>
              <a:t>      </a:t>
            </a:r>
            <a:r>
              <a:rPr lang="en-US" altLang="en-US" sz="2400" b="1" kern="1200" dirty="0">
                <a:solidFill>
                  <a:srgbClr val="FF0000"/>
                </a:solidFill>
                <a:effectLst>
                  <a:outerShdw blurRad="38100" dist="38100" dir="2700000">
                    <a:srgbClr val="C0C0C0"/>
                  </a:outerShdw>
                </a:effectLst>
                <a:latin typeface="Courier New" panose="02070309020205020404" pitchFamily="49" charset="0"/>
                <a:ea typeface="+mn-ea"/>
                <a:cs typeface="+mn-cs"/>
              </a:rPr>
              <a:t>objectRefVar.dataField</a:t>
            </a:r>
            <a:endParaRPr lang="en-US" altLang="en-US" sz="2400" b="1" kern="1200" dirty="0">
              <a:solidFill>
                <a:srgbClr val="FF0000"/>
              </a:solidFill>
              <a:effectLst>
                <a:outerShdw blurRad="38100" dist="38100" dir="2700000">
                  <a:srgbClr val="C0C0C0"/>
                </a:outerShdw>
              </a:effectLst>
              <a:latin typeface="+mn-lt"/>
              <a:ea typeface="+mn-ea"/>
              <a:cs typeface="+mn-cs"/>
            </a:endParaRPr>
          </a:p>
          <a:p>
            <a:pPr eaLnBrk="1" hangingPunct="1">
              <a:buSzPct val="75000"/>
              <a:buFont typeface="Monotype Sorts" pitchFamily="2" charset="2"/>
              <a:buNone/>
            </a:pPr>
            <a:r>
              <a:rPr lang="en-US" altLang="en-US" sz="2000" i="1" kern="1200" dirty="0">
                <a:latin typeface="Book Antiqua" panose="02040602050305030304" pitchFamily="18" charset="0"/>
                <a:ea typeface="+mn-ea"/>
                <a:cs typeface="+mn-cs"/>
              </a:rPr>
              <a:t>        </a:t>
            </a:r>
            <a:r>
              <a:rPr lang="zh-CN" altLang="en-US" sz="2000" kern="1200" dirty="0">
                <a:latin typeface="Book Antiqua" panose="02040602050305030304" pitchFamily="18" charset="0"/>
                <a:ea typeface="宋体" panose="02010600030101010101" pitchFamily="2" charset="-122"/>
                <a:cs typeface="+mn-cs"/>
              </a:rPr>
              <a:t>例如：</a:t>
            </a:r>
            <a:r>
              <a:rPr lang="en-US" altLang="en-US" sz="2000" b="1" kern="1200" dirty="0">
                <a:latin typeface="Courier New" panose="02070309020205020404" pitchFamily="49" charset="0"/>
                <a:ea typeface="+mn-ea"/>
                <a:cs typeface="+mn-cs"/>
              </a:rPr>
              <a:t>myCircle.radius</a:t>
            </a:r>
            <a:endParaRPr lang="en-US" altLang="en-US" sz="2000" b="1" i="1" kern="1200" dirty="0">
              <a:latin typeface="Book Antiqua" panose="02040602050305030304" pitchFamily="18" charset="0"/>
              <a:ea typeface="+mn-ea"/>
              <a:cs typeface="+mn-cs"/>
            </a:endParaRPr>
          </a:p>
          <a:p>
            <a:pPr eaLnBrk="1" hangingPunct="1">
              <a:buSzPct val="75000"/>
              <a:buFont typeface="Monotype Sorts" pitchFamily="2" charset="2"/>
              <a:buNone/>
            </a:pPr>
            <a:endParaRPr lang="en-US" altLang="en-US" kern="1200" dirty="0">
              <a:latin typeface="+mn-lt"/>
              <a:ea typeface="+mn-ea"/>
              <a:cs typeface="+mn-cs"/>
            </a:endParaRPr>
          </a:p>
          <a:p>
            <a:pPr lvl="1" eaLnBrk="1" hangingPunct="1"/>
            <a:r>
              <a:rPr lang="zh-CN" altLang="en-US" kern="1200" dirty="0">
                <a:latin typeface="+mn-lt"/>
                <a:ea typeface="宋体" panose="02010600030101010101" pitchFamily="2" charset="-122"/>
                <a:cs typeface="+mn-cs"/>
              </a:rPr>
              <a:t>调用对象的方法</a:t>
            </a:r>
            <a:r>
              <a:rPr lang="en-US" altLang="en-US" kern="1200" dirty="0">
                <a:latin typeface="+mn-lt"/>
                <a:ea typeface="+mn-ea"/>
                <a:cs typeface="+mn-cs"/>
              </a:rPr>
              <a:t>:</a:t>
            </a:r>
          </a:p>
          <a:p>
            <a:pPr eaLnBrk="1" hangingPunct="1">
              <a:buSzPct val="75000"/>
              <a:buFont typeface="Monotype Sorts" pitchFamily="2" charset="2"/>
              <a:buNone/>
            </a:pPr>
            <a:r>
              <a:rPr lang="en-US" altLang="en-US" sz="2400" kern="1200" dirty="0">
                <a:latin typeface="+mn-lt"/>
                <a:ea typeface="+mn-ea"/>
                <a:cs typeface="+mn-cs"/>
              </a:rPr>
              <a:t>      </a:t>
            </a:r>
            <a:r>
              <a:rPr lang="en-US" altLang="en-US" sz="2400" kern="1200" dirty="0">
                <a:effectLst>
                  <a:outerShdw blurRad="38100" dist="38100" dir="2700000">
                    <a:srgbClr val="C0C0C0"/>
                  </a:outerShdw>
                </a:effectLst>
                <a:latin typeface="+mn-lt"/>
                <a:ea typeface="+mn-ea"/>
                <a:cs typeface="+mn-cs"/>
              </a:rPr>
              <a:t> </a:t>
            </a:r>
            <a:r>
              <a:rPr lang="en-US" altLang="en-US" sz="2400" b="1" kern="1200" dirty="0">
                <a:solidFill>
                  <a:srgbClr val="FF0000"/>
                </a:solidFill>
                <a:effectLst>
                  <a:outerShdw blurRad="38100" dist="38100" dir="2700000">
                    <a:srgbClr val="C0C0C0"/>
                  </a:outerShdw>
                </a:effectLst>
                <a:latin typeface="Courier New" panose="02070309020205020404" pitchFamily="49" charset="0"/>
                <a:ea typeface="+mn-ea"/>
                <a:cs typeface="+mn-cs"/>
              </a:rPr>
              <a:t>objectRefVar.methodName(arguments)</a:t>
            </a:r>
            <a:endParaRPr lang="en-US" altLang="en-US" sz="2400" b="1" kern="1200" dirty="0">
              <a:solidFill>
                <a:srgbClr val="FF0000"/>
              </a:solidFill>
              <a:effectLst>
                <a:outerShdw blurRad="38100" dist="38100" dir="2700000">
                  <a:srgbClr val="C0C0C0"/>
                </a:outerShdw>
              </a:effectLst>
              <a:latin typeface="+mn-lt"/>
              <a:ea typeface="+mn-ea"/>
              <a:cs typeface="+mn-cs"/>
            </a:endParaRPr>
          </a:p>
          <a:p>
            <a:pPr eaLnBrk="1" hangingPunct="1">
              <a:buSzPct val="75000"/>
              <a:buFont typeface="Monotype Sorts" pitchFamily="2" charset="2"/>
              <a:buNone/>
            </a:pPr>
            <a:r>
              <a:rPr lang="en-US" altLang="en-US" i="1" kern="1200" dirty="0">
                <a:latin typeface="Book Antiqua" panose="02040602050305030304" pitchFamily="18" charset="0"/>
                <a:ea typeface="+mn-ea"/>
                <a:cs typeface="+mn-cs"/>
              </a:rPr>
              <a:t>       </a:t>
            </a:r>
            <a:r>
              <a:rPr lang="zh-CN" altLang="en-US" sz="2000" kern="1200" dirty="0">
                <a:latin typeface="Book Antiqua" panose="02040602050305030304" pitchFamily="18" charset="0"/>
                <a:ea typeface="宋体" panose="02010600030101010101" pitchFamily="2" charset="-122"/>
                <a:cs typeface="+mn-cs"/>
              </a:rPr>
              <a:t>例如：</a:t>
            </a:r>
            <a:r>
              <a:rPr lang="en-US" altLang="en-US" sz="2000" b="1" kern="1200" dirty="0">
                <a:latin typeface="Courier New" panose="02070309020205020404" pitchFamily="49" charset="0"/>
                <a:ea typeface="+mn-ea"/>
                <a:cs typeface="+mn-cs"/>
              </a:rPr>
              <a:t>myCircle.getArea()</a:t>
            </a:r>
          </a:p>
        </p:txBody>
      </p:sp>
      <p:sp>
        <p:nvSpPr>
          <p:cNvPr id="4403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17</a:t>
            </a:fld>
            <a:endParaRPr lang="en-US" altLang="en-US" sz="1400"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762000" y="152400"/>
            <a:ext cx="7772400" cy="6096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跟踪代码</a:t>
            </a:r>
          </a:p>
        </p:txBody>
      </p:sp>
      <p:sp>
        <p:nvSpPr>
          <p:cNvPr id="4505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18</a:t>
            </a:fld>
            <a:endParaRPr lang="en-US" altLang="en-US" sz="1400" dirty="0">
              <a:ea typeface="宋体" panose="02010600030101010101" pitchFamily="2" charset="-122"/>
            </a:endParaRPr>
          </a:p>
        </p:txBody>
      </p:sp>
      <p:sp>
        <p:nvSpPr>
          <p:cNvPr id="45060" name="Rectangle 3"/>
          <p:cNvSpPr/>
          <p:nvPr/>
        </p:nvSpPr>
        <p:spPr>
          <a:xfrm>
            <a:off x="2686050" y="23431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5061" name="Rectangle 4"/>
          <p:cNvSpPr/>
          <p:nvPr/>
        </p:nvSpPr>
        <p:spPr>
          <a:xfrm>
            <a:off x="2800350" y="22860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5062" name="Text Box 6"/>
          <p:cNvSpPr txBox="1"/>
          <p:nvPr/>
        </p:nvSpPr>
        <p:spPr>
          <a:xfrm>
            <a:off x="152400" y="1905000"/>
            <a:ext cx="4800600" cy="1465263"/>
          </a:xfrm>
          <a:prstGeom prst="rect">
            <a:avLst/>
          </a:prstGeom>
          <a:noFill/>
          <a:ln w="9525">
            <a:noFill/>
          </a:ln>
        </p:spPr>
        <p:txBody>
          <a:bodyPr>
            <a:spAutoFit/>
          </a:bodyPr>
          <a:lstStyle/>
          <a:p>
            <a:r>
              <a:rPr lang="en-US" altLang="en-US" sz="1800" b="1" dirty="0">
                <a:solidFill>
                  <a:schemeClr val="tx2"/>
                </a:solidFill>
                <a:latin typeface="Times New Roman" panose="02020603050405020304" pitchFamily="18" charset="0"/>
              </a:rPr>
              <a:t>Circle myCircle = new Circle(5.0);</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Circle yourCircle = new Circle();</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yourCircle.radius = 100;</a:t>
            </a:r>
          </a:p>
        </p:txBody>
      </p:sp>
      <p:sp>
        <p:nvSpPr>
          <p:cNvPr id="45063" name="Rectangle 7"/>
          <p:cNvSpPr/>
          <p:nvPr/>
        </p:nvSpPr>
        <p:spPr>
          <a:xfrm>
            <a:off x="228600" y="1981200"/>
            <a:ext cx="1577975" cy="2286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45064" name="AutoShape 9"/>
          <p:cNvSpPr/>
          <p:nvPr/>
        </p:nvSpPr>
        <p:spPr>
          <a:xfrm>
            <a:off x="5838825" y="1009650"/>
            <a:ext cx="2265363" cy="344488"/>
          </a:xfrm>
          <a:prstGeom prst="wedgeRoundRectCallout">
            <a:avLst>
              <a:gd name="adj1" fmla="val -25824"/>
              <a:gd name="adj2" fmla="val 245852"/>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Declare myCircle</a:t>
            </a:r>
          </a:p>
        </p:txBody>
      </p:sp>
      <p:sp>
        <p:nvSpPr>
          <p:cNvPr id="45065" name="Rectangle 10"/>
          <p:cNvSpPr/>
          <p:nvPr/>
        </p:nvSpPr>
        <p:spPr>
          <a:xfrm>
            <a:off x="6837363" y="2046288"/>
            <a:ext cx="1524000" cy="306387"/>
          </a:xfrm>
          <a:prstGeom prst="rect">
            <a:avLst/>
          </a:prstGeom>
          <a:noFill/>
          <a:ln w="12700" cap="flat" cmpd="sng">
            <a:solidFill>
              <a:schemeClr val="tx1"/>
            </a:solidFill>
            <a:prstDash val="solid"/>
            <a:miter/>
            <a:headEnd type="none" w="sm" len="sm"/>
            <a:tailEnd type="none" w="sm" len="sm"/>
          </a:ln>
        </p:spPr>
        <p:txBody>
          <a:bodyPr wrap="none" lIns="9144" tIns="9144" rIns="9144" bIns="9144" anchor="ctr" anchorCtr="0"/>
          <a:lstStyle/>
          <a:p>
            <a:pPr algn="ctr"/>
            <a:r>
              <a:rPr lang="en-US" altLang="en-US" sz="1800" dirty="0">
                <a:solidFill>
                  <a:schemeClr val="accent2"/>
                </a:solidFill>
                <a:latin typeface="Times New Roman" panose="02020603050405020304" pitchFamily="18" charset="0"/>
              </a:rPr>
              <a:t>no value</a:t>
            </a:r>
          </a:p>
        </p:txBody>
      </p:sp>
      <p:sp>
        <p:nvSpPr>
          <p:cNvPr id="45066" name="Text Box 11"/>
          <p:cNvSpPr txBox="1"/>
          <p:nvPr/>
        </p:nvSpPr>
        <p:spPr>
          <a:xfrm>
            <a:off x="5724525" y="2020888"/>
            <a:ext cx="1133475" cy="366712"/>
          </a:xfrm>
          <a:prstGeom prst="rect">
            <a:avLst/>
          </a:prstGeom>
          <a:noFill/>
          <a:ln w="12700">
            <a:noFill/>
          </a:ln>
        </p:spPr>
        <p:txBody>
          <a:bodyPr>
            <a:spAutoFit/>
          </a:bodyPr>
          <a:lstStyle/>
          <a:p>
            <a:pPr>
              <a:spcBef>
                <a:spcPct val="50000"/>
              </a:spcBef>
            </a:pPr>
            <a:r>
              <a:rPr lang="en-US" altLang="en-US" sz="1800" dirty="0">
                <a:latin typeface="Times New Roman" panose="02020603050405020304" pitchFamily="18" charset="0"/>
              </a:rPr>
              <a:t>myCircle</a:t>
            </a:r>
          </a:p>
        </p:txBody>
      </p:sp>
      <p:sp>
        <p:nvSpPr>
          <p:cNvPr id="45067" name="Rectangle 12"/>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p:cNvSpPr>
            <a:spLocks noGrp="1"/>
          </p:cNvSpPr>
          <p:nvPr>
            <p:ph type="title"/>
          </p:nvPr>
        </p:nvSpPr>
        <p:spPr>
          <a:xfrm>
            <a:off x="685800" y="285750"/>
            <a:ext cx="7772400" cy="531813"/>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跟踪代码</a:t>
            </a:r>
            <a:endParaRPr lang="en-US" altLang="en-US" kern="1200" dirty="0">
              <a:latin typeface="Courier New" panose="02070309020205020404" pitchFamily="49" charset="0"/>
              <a:ea typeface="宋体" panose="02010600030101010101" pitchFamily="2" charset="-122"/>
              <a:cs typeface="+mj-cs"/>
            </a:endParaRPr>
          </a:p>
        </p:txBody>
      </p:sp>
      <p:graphicFrame>
        <p:nvGraphicFramePr>
          <p:cNvPr id="5122" name="Object 8"/>
          <p:cNvGraphicFramePr>
            <a:graphicFrameLocks noGrp="1" noChangeAspect="1"/>
          </p:cNvGraphicFramePr>
          <p:nvPr>
            <p:ph idx="1"/>
          </p:nvPr>
        </p:nvGraphicFramePr>
        <p:xfrm>
          <a:off x="5573713" y="2852738"/>
          <a:ext cx="2681287" cy="1193800"/>
        </p:xfrm>
        <a:graphic>
          <a:graphicData uri="http://schemas.openxmlformats.org/presentationml/2006/ole">
            <mc:AlternateContent xmlns:mc="http://schemas.openxmlformats.org/markup-compatibility/2006">
              <mc:Choice xmlns:v="urn:schemas-microsoft-com:vml" Requires="v">
                <p:oleObj r:id="rId2" imgW="1026160" imgH="457200" progId="Word.Picture.8">
                  <p:embed/>
                </p:oleObj>
              </mc:Choice>
              <mc:Fallback>
                <p:oleObj r:id="rId2" imgW="1026160" imgH="457200" progId="Word.Picture.8">
                  <p:embed/>
                  <p:pic>
                    <p:nvPicPr>
                      <p:cNvPr id="0" name="图片 3076"/>
                      <p:cNvPicPr/>
                      <p:nvPr/>
                    </p:nvPicPr>
                    <p:blipFill>
                      <a:blip r:embed="rId3"/>
                      <a:srcRect/>
                      <a:stretch>
                        <a:fillRect/>
                      </a:stretch>
                    </p:blipFill>
                    <p:spPr>
                      <a:xfrm>
                        <a:off x="5573713" y="2852738"/>
                        <a:ext cx="2681287" cy="1193800"/>
                      </a:xfrm>
                      <a:prstGeom prst="rect">
                        <a:avLst/>
                      </a:prstGeom>
                      <a:noFill/>
                      <a:ln w="38100">
                        <a:miter/>
                      </a:ln>
                    </p:spPr>
                  </p:pic>
                </p:oleObj>
              </mc:Fallback>
            </mc:AlternateContent>
          </a:graphicData>
        </a:graphic>
      </p:graphicFrame>
      <p:sp>
        <p:nvSpPr>
          <p:cNvPr id="512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19</a:t>
            </a:fld>
            <a:endParaRPr lang="en-US" altLang="en-US" sz="1400" dirty="0">
              <a:ea typeface="宋体" panose="02010600030101010101" pitchFamily="2" charset="-122"/>
            </a:endParaRPr>
          </a:p>
        </p:txBody>
      </p:sp>
      <p:sp>
        <p:nvSpPr>
          <p:cNvPr id="5125" name="Rectangle 3"/>
          <p:cNvSpPr/>
          <p:nvPr/>
        </p:nvSpPr>
        <p:spPr>
          <a:xfrm>
            <a:off x="2686050" y="23431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126" name="Rectangle 4"/>
          <p:cNvSpPr/>
          <p:nvPr/>
        </p:nvSpPr>
        <p:spPr>
          <a:xfrm>
            <a:off x="2800350" y="22860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5127" name="Text Box 5"/>
          <p:cNvSpPr txBox="1"/>
          <p:nvPr/>
        </p:nvSpPr>
        <p:spPr>
          <a:xfrm>
            <a:off x="152400" y="1905000"/>
            <a:ext cx="4800600" cy="1465263"/>
          </a:xfrm>
          <a:prstGeom prst="rect">
            <a:avLst/>
          </a:prstGeom>
          <a:noFill/>
          <a:ln w="9525">
            <a:noFill/>
          </a:ln>
        </p:spPr>
        <p:txBody>
          <a:bodyPr>
            <a:spAutoFit/>
          </a:bodyPr>
          <a:lstStyle/>
          <a:p>
            <a:r>
              <a:rPr lang="en-US" altLang="en-US" sz="1800" b="1" dirty="0">
                <a:solidFill>
                  <a:schemeClr val="tx2"/>
                </a:solidFill>
                <a:latin typeface="Times New Roman" panose="02020603050405020304" pitchFamily="18" charset="0"/>
              </a:rPr>
              <a:t>Circle myCircle = new Circle(5.0);</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Circle yourCircle = new Circle();</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yourCircle.radius = 100;</a:t>
            </a:r>
          </a:p>
        </p:txBody>
      </p:sp>
      <p:sp>
        <p:nvSpPr>
          <p:cNvPr id="5128" name="Rectangle 6"/>
          <p:cNvSpPr/>
          <p:nvPr/>
        </p:nvSpPr>
        <p:spPr>
          <a:xfrm>
            <a:off x="1974850" y="1970088"/>
            <a:ext cx="1651000" cy="266700"/>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5129" name="Rectangle 11"/>
          <p:cNvSpPr/>
          <p:nvPr/>
        </p:nvSpPr>
        <p:spPr>
          <a:xfrm>
            <a:off x="6837363" y="2046288"/>
            <a:ext cx="1524000" cy="306387"/>
          </a:xfrm>
          <a:prstGeom prst="rect">
            <a:avLst/>
          </a:prstGeom>
          <a:noFill/>
          <a:ln w="12700" cap="flat" cmpd="sng">
            <a:solidFill>
              <a:schemeClr val="tx1"/>
            </a:solidFill>
            <a:prstDash val="solid"/>
            <a:miter/>
            <a:headEnd type="none" w="sm" len="sm"/>
            <a:tailEnd type="none" w="sm" len="sm"/>
          </a:ln>
        </p:spPr>
        <p:txBody>
          <a:bodyPr wrap="none" lIns="9144" tIns="9144" rIns="9144" bIns="9144" anchor="ctr" anchorCtr="0"/>
          <a:lstStyle/>
          <a:p>
            <a:pPr algn="ctr"/>
            <a:r>
              <a:rPr lang="en-US" altLang="en-US" sz="1800" dirty="0">
                <a:solidFill>
                  <a:schemeClr val="accent2"/>
                </a:solidFill>
                <a:latin typeface="Times New Roman" panose="02020603050405020304" pitchFamily="18" charset="0"/>
              </a:rPr>
              <a:t>no value</a:t>
            </a:r>
          </a:p>
        </p:txBody>
      </p:sp>
      <p:sp>
        <p:nvSpPr>
          <p:cNvPr id="5130" name="Text Box 12"/>
          <p:cNvSpPr txBox="1"/>
          <p:nvPr/>
        </p:nvSpPr>
        <p:spPr>
          <a:xfrm>
            <a:off x="5724525" y="2020888"/>
            <a:ext cx="1133475" cy="366712"/>
          </a:xfrm>
          <a:prstGeom prst="rect">
            <a:avLst/>
          </a:prstGeom>
          <a:noFill/>
          <a:ln w="12700">
            <a:noFill/>
          </a:ln>
        </p:spPr>
        <p:txBody>
          <a:bodyPr>
            <a:spAutoFit/>
          </a:bodyPr>
          <a:lstStyle/>
          <a:p>
            <a:pPr>
              <a:spcBef>
                <a:spcPct val="50000"/>
              </a:spcBef>
            </a:pPr>
            <a:r>
              <a:rPr lang="en-US" altLang="en-US" sz="1800" dirty="0">
                <a:latin typeface="Times New Roman" panose="02020603050405020304" pitchFamily="18" charset="0"/>
              </a:rPr>
              <a:t>myCircle</a:t>
            </a:r>
          </a:p>
        </p:txBody>
      </p:sp>
      <p:sp>
        <p:nvSpPr>
          <p:cNvPr id="5131" name="AutoShape 7"/>
          <p:cNvSpPr/>
          <p:nvPr/>
        </p:nvSpPr>
        <p:spPr>
          <a:xfrm>
            <a:off x="3881438" y="4695825"/>
            <a:ext cx="1689100" cy="422275"/>
          </a:xfrm>
          <a:prstGeom prst="wedgeRoundRectCallout">
            <a:avLst>
              <a:gd name="adj1" fmla="val 77162"/>
              <a:gd name="adj2" fmla="val -407144"/>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Create a circle</a:t>
            </a:r>
          </a:p>
        </p:txBody>
      </p:sp>
      <p:sp>
        <p:nvSpPr>
          <p:cNvPr id="5132" name="Rectangle 13"/>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引言</a:t>
            </a:r>
          </a:p>
        </p:txBody>
      </p:sp>
      <p:sp>
        <p:nvSpPr>
          <p:cNvPr id="32771"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学习过前面几章的内容后，你已经能够使用选择、循环、方法和数组解决很多程序设计问题。但是，这些</a:t>
            </a:r>
            <a:r>
              <a:rPr lang="en-US" altLang="zh-CN" kern="1200" dirty="0">
                <a:latin typeface="+mn-lt"/>
                <a:ea typeface="宋体" panose="02010600030101010101" pitchFamily="2" charset="-122"/>
                <a:cs typeface="+mn-cs"/>
              </a:rPr>
              <a:t>Java</a:t>
            </a:r>
            <a:r>
              <a:rPr lang="zh-CN" altLang="en-US" kern="1200" dirty="0">
                <a:latin typeface="+mn-lt"/>
                <a:ea typeface="宋体" panose="02010600030101010101" pitchFamily="2" charset="-122"/>
                <a:cs typeface="+mn-cs"/>
              </a:rPr>
              <a:t>的特性还不足够用来开发图形用户界面和大型软件系统。假如希望开发一个下图所示的</a:t>
            </a:r>
            <a:r>
              <a:rPr lang="en-US" altLang="zh-CN" kern="1200" dirty="0">
                <a:latin typeface="+mn-lt"/>
                <a:ea typeface="宋体" panose="02010600030101010101" pitchFamily="2" charset="-122"/>
                <a:cs typeface="+mn-cs"/>
              </a:rPr>
              <a:t>GUI</a:t>
            </a:r>
            <a:r>
              <a:rPr lang="zh-CN" altLang="en-US" kern="1200" dirty="0">
                <a:latin typeface="+mn-lt"/>
                <a:ea typeface="宋体" panose="02010600030101010101" pitchFamily="2" charset="-122"/>
                <a:cs typeface="+mn-cs"/>
              </a:rPr>
              <a:t>，该如何编程实现呢？</a:t>
            </a:r>
          </a:p>
        </p:txBody>
      </p:sp>
      <p:sp>
        <p:nvSpPr>
          <p:cNvPr id="3277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a:t>
            </a:fld>
            <a:endParaRPr lang="en-US" altLang="en-US" sz="1400" dirty="0">
              <a:ea typeface="宋体" panose="02010600030101010101" pitchFamily="2" charset="-122"/>
            </a:endParaRPr>
          </a:p>
        </p:txBody>
      </p:sp>
      <p:pic>
        <p:nvPicPr>
          <p:cNvPr id="32773" name="Picture 6"/>
          <p:cNvPicPr>
            <a:picLocks noChangeAspect="1"/>
          </p:cNvPicPr>
          <p:nvPr/>
        </p:nvPicPr>
        <p:blipFill>
          <a:blip r:embed="rId2"/>
          <a:stretch>
            <a:fillRect/>
          </a:stretch>
        </p:blipFill>
        <p:spPr>
          <a:xfrm>
            <a:off x="79375" y="4811713"/>
            <a:ext cx="8963025" cy="954087"/>
          </a:xfrm>
          <a:prstGeom prst="rect">
            <a:avLst/>
          </a:prstGeom>
          <a:noFill/>
          <a:ln w="9525">
            <a:noFill/>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2"/>
          <p:cNvSpPr>
            <a:spLocks noGrp="1"/>
          </p:cNvSpPr>
          <p:nvPr>
            <p:ph type="title"/>
          </p:nvPr>
        </p:nvSpPr>
        <p:spPr>
          <a:xfrm>
            <a:off x="685800" y="285750"/>
            <a:ext cx="7772400" cy="531813"/>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跟踪代码</a:t>
            </a:r>
            <a:endParaRPr lang="en-US" altLang="en-US" kern="1200" dirty="0">
              <a:latin typeface="Courier New" panose="02070309020205020404" pitchFamily="49" charset="0"/>
              <a:ea typeface="宋体" panose="02010600030101010101" pitchFamily="2" charset="-122"/>
              <a:cs typeface="+mj-cs"/>
            </a:endParaRPr>
          </a:p>
        </p:txBody>
      </p:sp>
      <p:graphicFrame>
        <p:nvGraphicFramePr>
          <p:cNvPr id="6146" name="Object 7"/>
          <p:cNvGraphicFramePr>
            <a:graphicFrameLocks noGrp="1" noChangeAspect="1"/>
          </p:cNvGraphicFramePr>
          <p:nvPr>
            <p:ph idx="1"/>
          </p:nvPr>
        </p:nvGraphicFramePr>
        <p:xfrm>
          <a:off x="5573713" y="2852738"/>
          <a:ext cx="2681287" cy="1193800"/>
        </p:xfrm>
        <a:graphic>
          <a:graphicData uri="http://schemas.openxmlformats.org/presentationml/2006/ole">
            <mc:AlternateContent xmlns:mc="http://schemas.openxmlformats.org/markup-compatibility/2006">
              <mc:Choice xmlns:v="urn:schemas-microsoft-com:vml" Requires="v">
                <p:oleObj r:id="rId2" imgW="1026160" imgH="457200" progId="Word.Picture.8">
                  <p:embed/>
                </p:oleObj>
              </mc:Choice>
              <mc:Fallback>
                <p:oleObj r:id="rId2" imgW="1026160" imgH="457200" progId="Word.Picture.8">
                  <p:embed/>
                  <p:pic>
                    <p:nvPicPr>
                      <p:cNvPr id="0" name="图片 3075"/>
                      <p:cNvPicPr/>
                      <p:nvPr/>
                    </p:nvPicPr>
                    <p:blipFill>
                      <a:blip r:embed="rId3"/>
                      <a:srcRect/>
                      <a:stretch>
                        <a:fillRect/>
                      </a:stretch>
                    </p:blipFill>
                    <p:spPr>
                      <a:xfrm>
                        <a:off x="5573713" y="2852738"/>
                        <a:ext cx="2681287" cy="1193800"/>
                      </a:xfrm>
                      <a:prstGeom prst="rect">
                        <a:avLst/>
                      </a:prstGeom>
                      <a:noFill/>
                      <a:ln w="38100">
                        <a:miter/>
                      </a:ln>
                    </p:spPr>
                  </p:pic>
                </p:oleObj>
              </mc:Fallback>
            </mc:AlternateContent>
          </a:graphicData>
        </a:graphic>
      </p:graphicFrame>
      <p:sp>
        <p:nvSpPr>
          <p:cNvPr id="614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20</a:t>
            </a:fld>
            <a:endParaRPr lang="en-US" altLang="en-US" sz="1400" dirty="0">
              <a:ea typeface="宋体" panose="02010600030101010101" pitchFamily="2" charset="-122"/>
            </a:endParaRPr>
          </a:p>
        </p:txBody>
      </p:sp>
      <p:sp>
        <p:nvSpPr>
          <p:cNvPr id="6149" name="Rectangle 3"/>
          <p:cNvSpPr/>
          <p:nvPr/>
        </p:nvSpPr>
        <p:spPr>
          <a:xfrm>
            <a:off x="2686050" y="23431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150" name="Rectangle 4"/>
          <p:cNvSpPr/>
          <p:nvPr/>
        </p:nvSpPr>
        <p:spPr>
          <a:xfrm>
            <a:off x="2800350" y="22860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151" name="Text Box 5"/>
          <p:cNvSpPr txBox="1"/>
          <p:nvPr/>
        </p:nvSpPr>
        <p:spPr>
          <a:xfrm>
            <a:off x="152400" y="1905000"/>
            <a:ext cx="4800600" cy="1465263"/>
          </a:xfrm>
          <a:prstGeom prst="rect">
            <a:avLst/>
          </a:prstGeom>
          <a:noFill/>
          <a:ln w="9525">
            <a:noFill/>
          </a:ln>
        </p:spPr>
        <p:txBody>
          <a:bodyPr>
            <a:spAutoFit/>
          </a:bodyPr>
          <a:lstStyle/>
          <a:p>
            <a:r>
              <a:rPr lang="en-US" altLang="en-US" sz="1800" b="1" dirty="0">
                <a:solidFill>
                  <a:schemeClr val="tx2"/>
                </a:solidFill>
                <a:latin typeface="Times New Roman" panose="02020603050405020304" pitchFamily="18" charset="0"/>
              </a:rPr>
              <a:t>Circle myCircle = new Circle(5.0);</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Circle yourCircle = new Circle();</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yourCircle.radius = 100;</a:t>
            </a:r>
          </a:p>
        </p:txBody>
      </p:sp>
      <p:sp>
        <p:nvSpPr>
          <p:cNvPr id="6152" name="Rectangle 6"/>
          <p:cNvSpPr/>
          <p:nvPr/>
        </p:nvSpPr>
        <p:spPr>
          <a:xfrm>
            <a:off x="1730375" y="1970088"/>
            <a:ext cx="192088"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6153" name="Rectangle 8"/>
          <p:cNvSpPr/>
          <p:nvPr/>
        </p:nvSpPr>
        <p:spPr>
          <a:xfrm>
            <a:off x="6837363" y="2046288"/>
            <a:ext cx="1524000" cy="306387"/>
          </a:xfrm>
          <a:prstGeom prst="rect">
            <a:avLst/>
          </a:prstGeom>
          <a:noFill/>
          <a:ln w="12700" cap="flat" cmpd="sng">
            <a:solidFill>
              <a:schemeClr val="tx1"/>
            </a:solidFill>
            <a:prstDash val="solid"/>
            <a:miter/>
            <a:headEnd type="none" w="sm" len="sm"/>
            <a:tailEnd type="none" w="sm" len="sm"/>
          </a:ln>
        </p:spPr>
        <p:txBody>
          <a:bodyPr wrap="none" lIns="9144" tIns="9144" rIns="9144" bIns="9144" anchor="ctr" anchorCtr="0"/>
          <a:lstStyle/>
          <a:p>
            <a:pPr algn="ctr"/>
            <a:r>
              <a:rPr lang="en-US" altLang="en-US" sz="1800" dirty="0">
                <a:solidFill>
                  <a:schemeClr val="accent2"/>
                </a:solidFill>
                <a:latin typeface="Times New Roman" panose="02020603050405020304" pitchFamily="18" charset="0"/>
              </a:rPr>
              <a:t>reference value</a:t>
            </a:r>
          </a:p>
        </p:txBody>
      </p:sp>
      <p:sp>
        <p:nvSpPr>
          <p:cNvPr id="6154" name="Text Box 9"/>
          <p:cNvSpPr txBox="1"/>
          <p:nvPr/>
        </p:nvSpPr>
        <p:spPr>
          <a:xfrm>
            <a:off x="5724525" y="2020888"/>
            <a:ext cx="1133475" cy="366712"/>
          </a:xfrm>
          <a:prstGeom prst="rect">
            <a:avLst/>
          </a:prstGeom>
          <a:noFill/>
          <a:ln w="12700">
            <a:noFill/>
          </a:ln>
        </p:spPr>
        <p:txBody>
          <a:bodyPr>
            <a:spAutoFit/>
          </a:bodyPr>
          <a:lstStyle/>
          <a:p>
            <a:pPr>
              <a:spcBef>
                <a:spcPct val="50000"/>
              </a:spcBef>
            </a:pPr>
            <a:r>
              <a:rPr lang="en-US" altLang="en-US" sz="1800" dirty="0">
                <a:latin typeface="Times New Roman" panose="02020603050405020304" pitchFamily="18" charset="0"/>
              </a:rPr>
              <a:t>myCircle</a:t>
            </a:r>
          </a:p>
        </p:txBody>
      </p:sp>
      <p:sp>
        <p:nvSpPr>
          <p:cNvPr id="6155" name="Line 11"/>
          <p:cNvSpPr/>
          <p:nvPr/>
        </p:nvSpPr>
        <p:spPr>
          <a:xfrm flipH="1">
            <a:off x="6991350" y="2238375"/>
            <a:ext cx="652463" cy="806450"/>
          </a:xfrm>
          <a:prstGeom prst="line">
            <a:avLst/>
          </a:prstGeom>
          <a:ln w="12700" cap="flat" cmpd="sng">
            <a:solidFill>
              <a:srgbClr val="FF0000"/>
            </a:solidFill>
            <a:prstDash val="solid"/>
            <a:headEnd type="none" w="sm" len="sm"/>
            <a:tailEnd type="stealth" w="sm" len="sm"/>
          </a:ln>
        </p:spPr>
      </p:sp>
      <p:sp>
        <p:nvSpPr>
          <p:cNvPr id="6156" name="AutoShape 12"/>
          <p:cNvSpPr/>
          <p:nvPr/>
        </p:nvSpPr>
        <p:spPr>
          <a:xfrm>
            <a:off x="3151188" y="2928938"/>
            <a:ext cx="2497137" cy="730250"/>
          </a:xfrm>
          <a:prstGeom prst="wedgeRoundRectCallout">
            <a:avLst>
              <a:gd name="adj1" fmla="val 113509"/>
              <a:gd name="adj2" fmla="val -77606"/>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Assign object reference to myCircle</a:t>
            </a:r>
          </a:p>
        </p:txBody>
      </p:sp>
      <p:sp>
        <p:nvSpPr>
          <p:cNvPr id="6157" name="Rectangle 13"/>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Rectangle 2"/>
          <p:cNvSpPr>
            <a:spLocks noGrp="1"/>
          </p:cNvSpPr>
          <p:nvPr>
            <p:ph type="title"/>
          </p:nvPr>
        </p:nvSpPr>
        <p:spPr>
          <a:xfrm>
            <a:off x="685800" y="285750"/>
            <a:ext cx="7772400" cy="531813"/>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跟踪代码</a:t>
            </a:r>
            <a:endParaRPr lang="en-US" altLang="en-US" kern="1200" dirty="0">
              <a:latin typeface="Courier New" panose="02070309020205020404" pitchFamily="49" charset="0"/>
              <a:ea typeface="宋体" panose="02010600030101010101" pitchFamily="2" charset="-122"/>
              <a:cs typeface="+mj-cs"/>
            </a:endParaRPr>
          </a:p>
        </p:txBody>
      </p:sp>
      <p:graphicFrame>
        <p:nvGraphicFramePr>
          <p:cNvPr id="7170" name="Object 7"/>
          <p:cNvGraphicFramePr>
            <a:graphicFrameLocks noGrp="1" noChangeAspect="1"/>
          </p:cNvGraphicFramePr>
          <p:nvPr>
            <p:ph idx="1"/>
          </p:nvPr>
        </p:nvGraphicFramePr>
        <p:xfrm>
          <a:off x="5573713" y="2033588"/>
          <a:ext cx="2681287" cy="1193800"/>
        </p:xfrm>
        <a:graphic>
          <a:graphicData uri="http://schemas.openxmlformats.org/presentationml/2006/ole">
            <mc:AlternateContent xmlns:mc="http://schemas.openxmlformats.org/markup-compatibility/2006">
              <mc:Choice xmlns:v="urn:schemas-microsoft-com:vml" Requires="v">
                <p:oleObj r:id="rId2" imgW="1026160" imgH="457200" progId="Word.Picture.8">
                  <p:embed/>
                </p:oleObj>
              </mc:Choice>
              <mc:Fallback>
                <p:oleObj r:id="rId2" imgW="1026160" imgH="457200" progId="Word.Picture.8">
                  <p:embed/>
                  <p:pic>
                    <p:nvPicPr>
                      <p:cNvPr id="0" name="图片 3077"/>
                      <p:cNvPicPr/>
                      <p:nvPr/>
                    </p:nvPicPr>
                    <p:blipFill>
                      <a:blip r:embed="rId3"/>
                      <a:srcRect/>
                      <a:stretch>
                        <a:fillRect/>
                      </a:stretch>
                    </p:blipFill>
                    <p:spPr>
                      <a:xfrm>
                        <a:off x="5573713" y="2033588"/>
                        <a:ext cx="2681287" cy="1193800"/>
                      </a:xfrm>
                      <a:prstGeom prst="rect">
                        <a:avLst/>
                      </a:prstGeom>
                      <a:noFill/>
                      <a:ln w="38100">
                        <a:miter/>
                      </a:ln>
                    </p:spPr>
                  </p:pic>
                </p:oleObj>
              </mc:Fallback>
            </mc:AlternateContent>
          </a:graphicData>
        </a:graphic>
      </p:graphicFrame>
      <p:sp>
        <p:nvSpPr>
          <p:cNvPr id="717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21</a:t>
            </a:fld>
            <a:endParaRPr lang="en-US" altLang="en-US" sz="1400" dirty="0">
              <a:ea typeface="宋体" panose="02010600030101010101" pitchFamily="2" charset="-122"/>
            </a:endParaRPr>
          </a:p>
        </p:txBody>
      </p:sp>
      <p:sp>
        <p:nvSpPr>
          <p:cNvPr id="7173" name="Rectangle 3"/>
          <p:cNvSpPr/>
          <p:nvPr/>
        </p:nvSpPr>
        <p:spPr>
          <a:xfrm>
            <a:off x="2686050" y="23431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174" name="Rectangle 4"/>
          <p:cNvSpPr/>
          <p:nvPr/>
        </p:nvSpPr>
        <p:spPr>
          <a:xfrm>
            <a:off x="2800350" y="22860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175" name="Text Box 5"/>
          <p:cNvSpPr txBox="1"/>
          <p:nvPr/>
        </p:nvSpPr>
        <p:spPr>
          <a:xfrm>
            <a:off x="152400" y="1085850"/>
            <a:ext cx="4800600" cy="1465263"/>
          </a:xfrm>
          <a:prstGeom prst="rect">
            <a:avLst/>
          </a:prstGeom>
          <a:noFill/>
          <a:ln w="9525">
            <a:noFill/>
          </a:ln>
        </p:spPr>
        <p:txBody>
          <a:bodyPr>
            <a:spAutoFit/>
          </a:bodyPr>
          <a:lstStyle/>
          <a:p>
            <a:r>
              <a:rPr lang="en-US" altLang="en-US" sz="1800" b="1" dirty="0">
                <a:solidFill>
                  <a:schemeClr val="tx2"/>
                </a:solidFill>
                <a:latin typeface="Times New Roman" panose="02020603050405020304" pitchFamily="18" charset="0"/>
              </a:rPr>
              <a:t>Circle myCircle = new Circle(5.0);</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Circle yourCircle = new Circle();</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yourCircle.radius = 100;</a:t>
            </a:r>
          </a:p>
        </p:txBody>
      </p:sp>
      <p:sp>
        <p:nvSpPr>
          <p:cNvPr id="7176" name="Rectangle 8"/>
          <p:cNvSpPr/>
          <p:nvPr/>
        </p:nvSpPr>
        <p:spPr>
          <a:xfrm>
            <a:off x="6837363" y="1227138"/>
            <a:ext cx="1524000" cy="306387"/>
          </a:xfrm>
          <a:prstGeom prst="rect">
            <a:avLst/>
          </a:prstGeom>
          <a:noFill/>
          <a:ln w="12700" cap="flat" cmpd="sng">
            <a:solidFill>
              <a:schemeClr val="tx1"/>
            </a:solidFill>
            <a:prstDash val="solid"/>
            <a:miter/>
            <a:headEnd type="none" w="sm" len="sm"/>
            <a:tailEnd type="none" w="sm" len="sm"/>
          </a:ln>
        </p:spPr>
        <p:txBody>
          <a:bodyPr wrap="none" lIns="9144" tIns="9144" rIns="9144" bIns="9144" anchor="ctr" anchorCtr="0"/>
          <a:lstStyle/>
          <a:p>
            <a:pPr algn="ctr"/>
            <a:r>
              <a:rPr lang="en-US" altLang="en-US" sz="1800" dirty="0">
                <a:solidFill>
                  <a:schemeClr val="accent2"/>
                </a:solidFill>
                <a:latin typeface="Times New Roman" panose="02020603050405020304" pitchFamily="18" charset="0"/>
              </a:rPr>
              <a:t>reference value</a:t>
            </a:r>
          </a:p>
        </p:txBody>
      </p:sp>
      <p:sp>
        <p:nvSpPr>
          <p:cNvPr id="7177" name="Text Box 9"/>
          <p:cNvSpPr txBox="1"/>
          <p:nvPr/>
        </p:nvSpPr>
        <p:spPr>
          <a:xfrm>
            <a:off x="5724525" y="1201738"/>
            <a:ext cx="1133475" cy="366712"/>
          </a:xfrm>
          <a:prstGeom prst="rect">
            <a:avLst/>
          </a:prstGeom>
          <a:noFill/>
          <a:ln w="12700">
            <a:noFill/>
          </a:ln>
        </p:spPr>
        <p:txBody>
          <a:bodyPr>
            <a:spAutoFit/>
          </a:bodyPr>
          <a:lstStyle/>
          <a:p>
            <a:pPr>
              <a:spcBef>
                <a:spcPct val="50000"/>
              </a:spcBef>
            </a:pPr>
            <a:r>
              <a:rPr lang="en-US" altLang="en-US" sz="1800" dirty="0">
                <a:latin typeface="Times New Roman" panose="02020603050405020304" pitchFamily="18" charset="0"/>
              </a:rPr>
              <a:t>myCircle</a:t>
            </a:r>
          </a:p>
        </p:txBody>
      </p:sp>
      <p:sp>
        <p:nvSpPr>
          <p:cNvPr id="7178" name="Line 10"/>
          <p:cNvSpPr/>
          <p:nvPr/>
        </p:nvSpPr>
        <p:spPr>
          <a:xfrm flipH="1">
            <a:off x="6991350" y="1419225"/>
            <a:ext cx="652463" cy="806450"/>
          </a:xfrm>
          <a:prstGeom prst="line">
            <a:avLst/>
          </a:prstGeom>
          <a:ln w="12700" cap="flat" cmpd="sng">
            <a:solidFill>
              <a:srgbClr val="FF0000"/>
            </a:solidFill>
            <a:prstDash val="solid"/>
            <a:headEnd type="none" w="sm" len="sm"/>
            <a:tailEnd type="stealth" w="sm" len="sm"/>
          </a:ln>
        </p:spPr>
      </p:sp>
      <p:sp>
        <p:nvSpPr>
          <p:cNvPr id="7179" name="Rectangle 12"/>
          <p:cNvSpPr/>
          <p:nvPr/>
        </p:nvSpPr>
        <p:spPr>
          <a:xfrm>
            <a:off x="239713" y="1700213"/>
            <a:ext cx="1720850"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sp>
        <p:nvSpPr>
          <p:cNvPr id="7180" name="Rectangle 13"/>
          <p:cNvSpPr/>
          <p:nvPr/>
        </p:nvSpPr>
        <p:spPr>
          <a:xfrm>
            <a:off x="6837363" y="3582988"/>
            <a:ext cx="1524000" cy="306387"/>
          </a:xfrm>
          <a:prstGeom prst="rect">
            <a:avLst/>
          </a:prstGeom>
          <a:noFill/>
          <a:ln w="12700" cap="flat" cmpd="sng">
            <a:solidFill>
              <a:schemeClr val="tx1"/>
            </a:solidFill>
            <a:prstDash val="solid"/>
            <a:miter/>
            <a:headEnd type="none" w="sm" len="sm"/>
            <a:tailEnd type="none" w="sm" len="sm"/>
          </a:ln>
        </p:spPr>
        <p:txBody>
          <a:bodyPr wrap="none" lIns="9144" tIns="9144" rIns="9144" bIns="9144" anchor="ctr" anchorCtr="0"/>
          <a:lstStyle/>
          <a:p>
            <a:pPr algn="ctr"/>
            <a:r>
              <a:rPr lang="en-US" altLang="en-US" sz="1800" dirty="0">
                <a:solidFill>
                  <a:schemeClr val="accent2"/>
                </a:solidFill>
                <a:latin typeface="Times New Roman" panose="02020603050405020304" pitchFamily="18" charset="0"/>
              </a:rPr>
              <a:t>no value</a:t>
            </a:r>
          </a:p>
        </p:txBody>
      </p:sp>
      <p:sp>
        <p:nvSpPr>
          <p:cNvPr id="7181" name="Text Box 14"/>
          <p:cNvSpPr txBox="1"/>
          <p:nvPr/>
        </p:nvSpPr>
        <p:spPr>
          <a:xfrm>
            <a:off x="5724525" y="3557588"/>
            <a:ext cx="1228725" cy="366712"/>
          </a:xfrm>
          <a:prstGeom prst="rect">
            <a:avLst/>
          </a:prstGeom>
          <a:noFill/>
          <a:ln w="12700">
            <a:noFill/>
          </a:ln>
        </p:spPr>
        <p:txBody>
          <a:bodyPr>
            <a:spAutoFit/>
          </a:bodyPr>
          <a:lstStyle/>
          <a:p>
            <a:pPr>
              <a:spcBef>
                <a:spcPct val="50000"/>
              </a:spcBef>
            </a:pPr>
            <a:r>
              <a:rPr lang="en-US" altLang="en-US" sz="1800" dirty="0">
                <a:latin typeface="Times New Roman" panose="02020603050405020304" pitchFamily="18" charset="0"/>
              </a:rPr>
              <a:t>yourCircle</a:t>
            </a:r>
          </a:p>
        </p:txBody>
      </p:sp>
      <p:sp>
        <p:nvSpPr>
          <p:cNvPr id="7182" name="AutoShape 11"/>
          <p:cNvSpPr/>
          <p:nvPr/>
        </p:nvSpPr>
        <p:spPr>
          <a:xfrm>
            <a:off x="5646738" y="4887913"/>
            <a:ext cx="2843212" cy="500062"/>
          </a:xfrm>
          <a:prstGeom prst="wedgeRoundRectCallout">
            <a:avLst>
              <a:gd name="adj1" fmla="val -5444"/>
              <a:gd name="adj2" fmla="val -261431"/>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dirty="0">
                <a:latin typeface="Times New Roman" panose="02020603050405020304" pitchFamily="18" charset="0"/>
              </a:rPr>
              <a:t>Declare yourCircle</a:t>
            </a:r>
          </a:p>
        </p:txBody>
      </p:sp>
      <p:sp>
        <p:nvSpPr>
          <p:cNvPr id="7183" name="Rectangle 15"/>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6" name="Rectangle 2"/>
          <p:cNvSpPr>
            <a:spLocks noGrp="1"/>
          </p:cNvSpPr>
          <p:nvPr>
            <p:ph type="title"/>
          </p:nvPr>
        </p:nvSpPr>
        <p:spPr>
          <a:xfrm>
            <a:off x="685800" y="285750"/>
            <a:ext cx="7772400" cy="531813"/>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跟踪代码</a:t>
            </a:r>
            <a:endParaRPr lang="en-US" altLang="en-US" kern="1200" dirty="0">
              <a:latin typeface="Courier New" panose="02070309020205020404" pitchFamily="49" charset="0"/>
              <a:ea typeface="宋体" panose="02010600030101010101" pitchFamily="2" charset="-122"/>
              <a:cs typeface="+mj-cs"/>
            </a:endParaRPr>
          </a:p>
        </p:txBody>
      </p:sp>
      <p:graphicFrame>
        <p:nvGraphicFramePr>
          <p:cNvPr id="8194" name="Object 6"/>
          <p:cNvGraphicFramePr>
            <a:graphicFrameLocks noGrp="1" noChangeAspect="1"/>
          </p:cNvGraphicFramePr>
          <p:nvPr>
            <p:ph idx="1"/>
          </p:nvPr>
        </p:nvGraphicFramePr>
        <p:xfrm>
          <a:off x="5573713" y="2033588"/>
          <a:ext cx="2681287" cy="1193800"/>
        </p:xfrm>
        <a:graphic>
          <a:graphicData uri="http://schemas.openxmlformats.org/presentationml/2006/ole">
            <mc:AlternateContent xmlns:mc="http://schemas.openxmlformats.org/markup-compatibility/2006">
              <mc:Choice xmlns:v="urn:schemas-microsoft-com:vml" Requires="v">
                <p:oleObj r:id="rId2" imgW="1026160" imgH="457200" progId="Word.Picture.8">
                  <p:embed/>
                </p:oleObj>
              </mc:Choice>
              <mc:Fallback>
                <p:oleObj r:id="rId2" imgW="1026160" imgH="457200" progId="Word.Picture.8">
                  <p:embed/>
                  <p:pic>
                    <p:nvPicPr>
                      <p:cNvPr id="0" name="图片 3078"/>
                      <p:cNvPicPr/>
                      <p:nvPr/>
                    </p:nvPicPr>
                    <p:blipFill>
                      <a:blip r:embed="rId3"/>
                      <a:srcRect/>
                      <a:stretch>
                        <a:fillRect/>
                      </a:stretch>
                    </p:blipFill>
                    <p:spPr>
                      <a:xfrm>
                        <a:off x="5573713" y="2033588"/>
                        <a:ext cx="2681287" cy="1193800"/>
                      </a:xfrm>
                      <a:prstGeom prst="rect">
                        <a:avLst/>
                      </a:prstGeom>
                      <a:noFill/>
                      <a:ln w="38100">
                        <a:miter/>
                      </a:ln>
                    </p:spPr>
                  </p:pic>
                </p:oleObj>
              </mc:Fallback>
            </mc:AlternateContent>
          </a:graphicData>
        </a:graphic>
      </p:graphicFrame>
      <p:sp>
        <p:nvSpPr>
          <p:cNvPr id="819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22</a:t>
            </a:fld>
            <a:endParaRPr lang="en-US" altLang="en-US" sz="1400" dirty="0">
              <a:ea typeface="宋体" panose="02010600030101010101" pitchFamily="2" charset="-122"/>
            </a:endParaRPr>
          </a:p>
        </p:txBody>
      </p:sp>
      <p:sp>
        <p:nvSpPr>
          <p:cNvPr id="8198" name="Rectangle 3"/>
          <p:cNvSpPr/>
          <p:nvPr/>
        </p:nvSpPr>
        <p:spPr>
          <a:xfrm>
            <a:off x="2686050" y="23431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8199" name="Rectangle 4"/>
          <p:cNvSpPr/>
          <p:nvPr/>
        </p:nvSpPr>
        <p:spPr>
          <a:xfrm>
            <a:off x="2800350" y="22860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8200" name="Text Box 5"/>
          <p:cNvSpPr txBox="1"/>
          <p:nvPr/>
        </p:nvSpPr>
        <p:spPr>
          <a:xfrm>
            <a:off x="152400" y="1085850"/>
            <a:ext cx="4800600" cy="1465263"/>
          </a:xfrm>
          <a:prstGeom prst="rect">
            <a:avLst/>
          </a:prstGeom>
          <a:noFill/>
          <a:ln w="9525">
            <a:noFill/>
          </a:ln>
        </p:spPr>
        <p:txBody>
          <a:bodyPr>
            <a:spAutoFit/>
          </a:bodyPr>
          <a:lstStyle/>
          <a:p>
            <a:r>
              <a:rPr lang="en-US" altLang="en-US" sz="1800" b="1" dirty="0">
                <a:solidFill>
                  <a:schemeClr val="tx2"/>
                </a:solidFill>
                <a:latin typeface="Times New Roman" panose="02020603050405020304" pitchFamily="18" charset="0"/>
              </a:rPr>
              <a:t>Circle myCircle = new Circle(5.0);</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Circle yourCircle = new Circle();</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yourCircle.radius = 100;</a:t>
            </a:r>
          </a:p>
        </p:txBody>
      </p:sp>
      <p:sp>
        <p:nvSpPr>
          <p:cNvPr id="8201" name="Rectangle 7"/>
          <p:cNvSpPr/>
          <p:nvPr/>
        </p:nvSpPr>
        <p:spPr>
          <a:xfrm>
            <a:off x="6837363" y="1227138"/>
            <a:ext cx="1524000" cy="306387"/>
          </a:xfrm>
          <a:prstGeom prst="rect">
            <a:avLst/>
          </a:prstGeom>
          <a:noFill/>
          <a:ln w="12700" cap="flat" cmpd="sng">
            <a:solidFill>
              <a:schemeClr val="tx1"/>
            </a:solidFill>
            <a:prstDash val="solid"/>
            <a:miter/>
            <a:headEnd type="none" w="sm" len="sm"/>
            <a:tailEnd type="none" w="sm" len="sm"/>
          </a:ln>
        </p:spPr>
        <p:txBody>
          <a:bodyPr wrap="none" lIns="9144" tIns="9144" rIns="9144" bIns="9144" anchor="ctr" anchorCtr="0"/>
          <a:lstStyle/>
          <a:p>
            <a:pPr algn="ctr"/>
            <a:r>
              <a:rPr lang="en-US" altLang="en-US" sz="1800" dirty="0">
                <a:solidFill>
                  <a:schemeClr val="accent2"/>
                </a:solidFill>
                <a:latin typeface="Times New Roman" panose="02020603050405020304" pitchFamily="18" charset="0"/>
              </a:rPr>
              <a:t>reference value</a:t>
            </a:r>
          </a:p>
        </p:txBody>
      </p:sp>
      <p:sp>
        <p:nvSpPr>
          <p:cNvPr id="8202" name="Text Box 8"/>
          <p:cNvSpPr txBox="1"/>
          <p:nvPr/>
        </p:nvSpPr>
        <p:spPr>
          <a:xfrm>
            <a:off x="5724525" y="1201738"/>
            <a:ext cx="1133475" cy="366712"/>
          </a:xfrm>
          <a:prstGeom prst="rect">
            <a:avLst/>
          </a:prstGeom>
          <a:noFill/>
          <a:ln w="12700">
            <a:noFill/>
          </a:ln>
        </p:spPr>
        <p:txBody>
          <a:bodyPr>
            <a:spAutoFit/>
          </a:bodyPr>
          <a:lstStyle/>
          <a:p>
            <a:pPr>
              <a:spcBef>
                <a:spcPct val="50000"/>
              </a:spcBef>
            </a:pPr>
            <a:r>
              <a:rPr lang="en-US" altLang="en-US" sz="1800" dirty="0">
                <a:latin typeface="Times New Roman" panose="02020603050405020304" pitchFamily="18" charset="0"/>
              </a:rPr>
              <a:t>myCircle</a:t>
            </a:r>
          </a:p>
        </p:txBody>
      </p:sp>
      <p:sp>
        <p:nvSpPr>
          <p:cNvPr id="8203" name="Line 9"/>
          <p:cNvSpPr/>
          <p:nvPr/>
        </p:nvSpPr>
        <p:spPr>
          <a:xfrm flipH="1">
            <a:off x="6991350" y="1419225"/>
            <a:ext cx="652463" cy="806450"/>
          </a:xfrm>
          <a:prstGeom prst="line">
            <a:avLst/>
          </a:prstGeom>
          <a:ln w="12700" cap="flat" cmpd="sng">
            <a:solidFill>
              <a:srgbClr val="FF0000"/>
            </a:solidFill>
            <a:prstDash val="solid"/>
            <a:headEnd type="none" w="sm" len="sm"/>
            <a:tailEnd type="stealth" w="sm" len="sm"/>
          </a:ln>
        </p:spPr>
      </p:sp>
      <p:sp>
        <p:nvSpPr>
          <p:cNvPr id="8204" name="Rectangle 11"/>
          <p:cNvSpPr/>
          <p:nvPr/>
        </p:nvSpPr>
        <p:spPr>
          <a:xfrm>
            <a:off x="6837363" y="3582988"/>
            <a:ext cx="1524000" cy="306387"/>
          </a:xfrm>
          <a:prstGeom prst="rect">
            <a:avLst/>
          </a:prstGeom>
          <a:noFill/>
          <a:ln w="12700" cap="flat" cmpd="sng">
            <a:solidFill>
              <a:schemeClr val="tx1"/>
            </a:solidFill>
            <a:prstDash val="solid"/>
            <a:miter/>
            <a:headEnd type="none" w="sm" len="sm"/>
            <a:tailEnd type="none" w="sm" len="sm"/>
          </a:ln>
        </p:spPr>
        <p:txBody>
          <a:bodyPr wrap="none" lIns="9144" tIns="9144" rIns="9144" bIns="9144" anchor="ctr" anchorCtr="0"/>
          <a:lstStyle/>
          <a:p>
            <a:pPr algn="ctr"/>
            <a:r>
              <a:rPr lang="en-US" altLang="en-US" sz="1800" dirty="0">
                <a:solidFill>
                  <a:schemeClr val="accent2"/>
                </a:solidFill>
                <a:latin typeface="Times New Roman" panose="02020603050405020304" pitchFamily="18" charset="0"/>
              </a:rPr>
              <a:t>no value</a:t>
            </a:r>
          </a:p>
        </p:txBody>
      </p:sp>
      <p:sp>
        <p:nvSpPr>
          <p:cNvPr id="8205" name="Text Box 12"/>
          <p:cNvSpPr txBox="1"/>
          <p:nvPr/>
        </p:nvSpPr>
        <p:spPr>
          <a:xfrm>
            <a:off x="5724525" y="3557588"/>
            <a:ext cx="1228725" cy="366712"/>
          </a:xfrm>
          <a:prstGeom prst="rect">
            <a:avLst/>
          </a:prstGeom>
          <a:noFill/>
          <a:ln w="12700">
            <a:noFill/>
          </a:ln>
        </p:spPr>
        <p:txBody>
          <a:bodyPr>
            <a:spAutoFit/>
          </a:bodyPr>
          <a:lstStyle/>
          <a:p>
            <a:pPr>
              <a:spcBef>
                <a:spcPct val="50000"/>
              </a:spcBef>
            </a:pPr>
            <a:r>
              <a:rPr lang="en-US" altLang="en-US" sz="1800" dirty="0">
                <a:latin typeface="Times New Roman" panose="02020603050405020304" pitchFamily="18" charset="0"/>
              </a:rPr>
              <a:t>yourCircle</a:t>
            </a:r>
          </a:p>
        </p:txBody>
      </p:sp>
      <p:sp>
        <p:nvSpPr>
          <p:cNvPr id="8206" name="Rectangle 14"/>
          <p:cNvSpPr/>
          <p:nvPr/>
        </p:nvSpPr>
        <p:spPr>
          <a:xfrm>
            <a:off x="2166938" y="1662113"/>
            <a:ext cx="1266825" cy="307975"/>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graphicFrame>
        <p:nvGraphicFramePr>
          <p:cNvPr id="8195" name="Object 15"/>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r:id="rId4" imgW="1028700" imgH="457200" progId="Word.Picture.8">
                  <p:embed/>
                </p:oleObj>
              </mc:Choice>
              <mc:Fallback>
                <p:oleObj r:id="rId4" imgW="1028700" imgH="457200" progId="Word.Picture.8">
                  <p:embed/>
                  <p:pic>
                    <p:nvPicPr>
                      <p:cNvPr id="0" name="图片 3079"/>
                      <p:cNvPicPr/>
                      <p:nvPr/>
                    </p:nvPicPr>
                    <p:blipFill>
                      <a:blip r:embed="rId5"/>
                      <a:stretch>
                        <a:fillRect/>
                      </a:stretch>
                    </p:blipFill>
                    <p:spPr>
                      <a:xfrm>
                        <a:off x="5800725" y="4351338"/>
                        <a:ext cx="2687638" cy="1193800"/>
                      </a:xfrm>
                      <a:prstGeom prst="rect">
                        <a:avLst/>
                      </a:prstGeom>
                      <a:noFill/>
                      <a:ln w="38100">
                        <a:noFill/>
                        <a:miter/>
                      </a:ln>
                    </p:spPr>
                  </p:pic>
                </p:oleObj>
              </mc:Fallback>
            </mc:AlternateContent>
          </a:graphicData>
        </a:graphic>
      </p:graphicFrame>
      <p:sp>
        <p:nvSpPr>
          <p:cNvPr id="8207" name="AutoShape 16"/>
          <p:cNvSpPr/>
          <p:nvPr/>
        </p:nvSpPr>
        <p:spPr>
          <a:xfrm>
            <a:off x="3573463" y="4927600"/>
            <a:ext cx="1804987" cy="652463"/>
          </a:xfrm>
          <a:prstGeom prst="wedgeRoundRectCallout">
            <a:avLst>
              <a:gd name="adj1" fmla="val 89227"/>
              <a:gd name="adj2" fmla="val -87227"/>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Create a new Circle object</a:t>
            </a:r>
          </a:p>
        </p:txBody>
      </p:sp>
      <p:sp>
        <p:nvSpPr>
          <p:cNvPr id="8208" name="Rectangle 17"/>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2"/>
          <p:cNvSpPr>
            <a:spLocks noGrp="1"/>
          </p:cNvSpPr>
          <p:nvPr>
            <p:ph type="title"/>
          </p:nvPr>
        </p:nvSpPr>
        <p:spPr>
          <a:xfrm>
            <a:off x="685800" y="285750"/>
            <a:ext cx="7772400" cy="531813"/>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跟踪代码</a:t>
            </a:r>
            <a:endParaRPr lang="en-US" altLang="en-US" kern="1200" dirty="0">
              <a:latin typeface="Courier New" panose="02070309020205020404" pitchFamily="49" charset="0"/>
              <a:ea typeface="宋体" panose="02010600030101010101" pitchFamily="2" charset="-122"/>
              <a:cs typeface="+mj-cs"/>
            </a:endParaRPr>
          </a:p>
        </p:txBody>
      </p:sp>
      <p:graphicFrame>
        <p:nvGraphicFramePr>
          <p:cNvPr id="9218" name="Object 6"/>
          <p:cNvGraphicFramePr>
            <a:graphicFrameLocks noGrp="1" noChangeAspect="1"/>
          </p:cNvGraphicFramePr>
          <p:nvPr>
            <p:ph idx="1"/>
          </p:nvPr>
        </p:nvGraphicFramePr>
        <p:xfrm>
          <a:off x="5573713" y="2033588"/>
          <a:ext cx="2681287" cy="1193800"/>
        </p:xfrm>
        <a:graphic>
          <a:graphicData uri="http://schemas.openxmlformats.org/presentationml/2006/ole">
            <mc:AlternateContent xmlns:mc="http://schemas.openxmlformats.org/markup-compatibility/2006">
              <mc:Choice xmlns:v="urn:schemas-microsoft-com:vml" Requires="v">
                <p:oleObj r:id="rId2" imgW="1026160" imgH="457200" progId="Word.Picture.8">
                  <p:embed/>
                </p:oleObj>
              </mc:Choice>
              <mc:Fallback>
                <p:oleObj r:id="rId2" imgW="1026160" imgH="457200" progId="Word.Picture.8">
                  <p:embed/>
                  <p:pic>
                    <p:nvPicPr>
                      <p:cNvPr id="0" name="图片 3082"/>
                      <p:cNvPicPr/>
                      <p:nvPr/>
                    </p:nvPicPr>
                    <p:blipFill>
                      <a:blip r:embed="rId3"/>
                      <a:srcRect/>
                      <a:stretch>
                        <a:fillRect/>
                      </a:stretch>
                    </p:blipFill>
                    <p:spPr>
                      <a:xfrm>
                        <a:off x="5573713" y="2033588"/>
                        <a:ext cx="2681287" cy="1193800"/>
                      </a:xfrm>
                      <a:prstGeom prst="rect">
                        <a:avLst/>
                      </a:prstGeom>
                      <a:noFill/>
                      <a:ln w="38100">
                        <a:miter/>
                      </a:ln>
                    </p:spPr>
                  </p:pic>
                </p:oleObj>
              </mc:Fallback>
            </mc:AlternateContent>
          </a:graphicData>
        </a:graphic>
      </p:graphicFrame>
      <p:sp>
        <p:nvSpPr>
          <p:cNvPr id="922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23</a:t>
            </a:fld>
            <a:endParaRPr lang="en-US" altLang="en-US" sz="1400" dirty="0">
              <a:ea typeface="宋体" panose="02010600030101010101" pitchFamily="2" charset="-122"/>
            </a:endParaRPr>
          </a:p>
        </p:txBody>
      </p:sp>
      <p:sp>
        <p:nvSpPr>
          <p:cNvPr id="9222" name="Rectangle 3"/>
          <p:cNvSpPr/>
          <p:nvPr/>
        </p:nvSpPr>
        <p:spPr>
          <a:xfrm>
            <a:off x="2686050" y="23431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9223" name="Rectangle 4"/>
          <p:cNvSpPr/>
          <p:nvPr/>
        </p:nvSpPr>
        <p:spPr>
          <a:xfrm>
            <a:off x="2800350" y="22860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9224" name="Text Box 5"/>
          <p:cNvSpPr txBox="1"/>
          <p:nvPr/>
        </p:nvSpPr>
        <p:spPr>
          <a:xfrm>
            <a:off x="152400" y="1085850"/>
            <a:ext cx="4800600" cy="1465263"/>
          </a:xfrm>
          <a:prstGeom prst="rect">
            <a:avLst/>
          </a:prstGeom>
          <a:noFill/>
          <a:ln w="9525">
            <a:noFill/>
          </a:ln>
        </p:spPr>
        <p:txBody>
          <a:bodyPr>
            <a:spAutoFit/>
          </a:bodyPr>
          <a:lstStyle/>
          <a:p>
            <a:r>
              <a:rPr lang="en-US" altLang="en-US" sz="1800" b="1" dirty="0">
                <a:solidFill>
                  <a:schemeClr val="tx2"/>
                </a:solidFill>
                <a:latin typeface="Times New Roman" panose="02020603050405020304" pitchFamily="18" charset="0"/>
              </a:rPr>
              <a:t>Circle myCircle = new Circle(5.0);</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Circle yourCircle = new Circle();</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yourCircle.radius = 100;</a:t>
            </a:r>
          </a:p>
        </p:txBody>
      </p:sp>
      <p:sp>
        <p:nvSpPr>
          <p:cNvPr id="9225" name="Rectangle 7"/>
          <p:cNvSpPr/>
          <p:nvPr/>
        </p:nvSpPr>
        <p:spPr>
          <a:xfrm>
            <a:off x="6837363" y="1227138"/>
            <a:ext cx="1524000" cy="306387"/>
          </a:xfrm>
          <a:prstGeom prst="rect">
            <a:avLst/>
          </a:prstGeom>
          <a:noFill/>
          <a:ln w="12700" cap="flat" cmpd="sng">
            <a:solidFill>
              <a:schemeClr val="tx1"/>
            </a:solidFill>
            <a:prstDash val="solid"/>
            <a:miter/>
            <a:headEnd type="none" w="sm" len="sm"/>
            <a:tailEnd type="none" w="sm" len="sm"/>
          </a:ln>
        </p:spPr>
        <p:txBody>
          <a:bodyPr wrap="none" lIns="9144" tIns="9144" rIns="9144" bIns="9144" anchor="ctr" anchorCtr="0"/>
          <a:lstStyle/>
          <a:p>
            <a:pPr algn="ctr"/>
            <a:r>
              <a:rPr lang="en-US" altLang="en-US" sz="1800" b="1" dirty="0">
                <a:solidFill>
                  <a:schemeClr val="tx2"/>
                </a:solidFill>
                <a:latin typeface="Times New Roman" panose="02020603050405020304" pitchFamily="18" charset="0"/>
              </a:rPr>
              <a:t>reference value</a:t>
            </a:r>
          </a:p>
        </p:txBody>
      </p:sp>
      <p:sp>
        <p:nvSpPr>
          <p:cNvPr id="9226" name="Text Box 8"/>
          <p:cNvSpPr txBox="1"/>
          <p:nvPr/>
        </p:nvSpPr>
        <p:spPr>
          <a:xfrm>
            <a:off x="5724525" y="1201738"/>
            <a:ext cx="1133475" cy="366712"/>
          </a:xfrm>
          <a:prstGeom prst="rect">
            <a:avLst/>
          </a:prstGeom>
          <a:noFill/>
          <a:ln w="12700">
            <a:noFill/>
          </a:ln>
        </p:spPr>
        <p:txBody>
          <a:bodyPr>
            <a:spAutoFit/>
          </a:bodyPr>
          <a:lstStyle/>
          <a:p>
            <a:pPr>
              <a:spcBef>
                <a:spcPct val="50000"/>
              </a:spcBef>
            </a:pPr>
            <a:r>
              <a:rPr lang="en-US" altLang="en-US" sz="1800" dirty="0">
                <a:latin typeface="Times New Roman" panose="02020603050405020304" pitchFamily="18" charset="0"/>
              </a:rPr>
              <a:t>myCircle</a:t>
            </a:r>
          </a:p>
        </p:txBody>
      </p:sp>
      <p:sp>
        <p:nvSpPr>
          <p:cNvPr id="9227" name="Line 9"/>
          <p:cNvSpPr/>
          <p:nvPr/>
        </p:nvSpPr>
        <p:spPr>
          <a:xfrm flipH="1">
            <a:off x="6991350" y="1419225"/>
            <a:ext cx="652463" cy="806450"/>
          </a:xfrm>
          <a:prstGeom prst="line">
            <a:avLst/>
          </a:prstGeom>
          <a:ln w="12700" cap="flat" cmpd="sng">
            <a:solidFill>
              <a:srgbClr val="FF0000"/>
            </a:solidFill>
            <a:prstDash val="solid"/>
            <a:headEnd type="none" w="sm" len="sm"/>
            <a:tailEnd type="stealth" w="sm" len="sm"/>
          </a:ln>
        </p:spPr>
      </p:sp>
      <p:sp>
        <p:nvSpPr>
          <p:cNvPr id="9228" name="Rectangle 10"/>
          <p:cNvSpPr/>
          <p:nvPr/>
        </p:nvSpPr>
        <p:spPr>
          <a:xfrm>
            <a:off x="6837363" y="3582988"/>
            <a:ext cx="1524000" cy="306387"/>
          </a:xfrm>
          <a:prstGeom prst="rect">
            <a:avLst/>
          </a:prstGeom>
          <a:noFill/>
          <a:ln w="12700" cap="flat" cmpd="sng">
            <a:solidFill>
              <a:schemeClr val="tx1"/>
            </a:solidFill>
            <a:prstDash val="solid"/>
            <a:miter/>
            <a:headEnd type="none" w="sm" len="sm"/>
            <a:tailEnd type="none" w="sm" len="sm"/>
          </a:ln>
        </p:spPr>
        <p:txBody>
          <a:bodyPr wrap="none" lIns="9144" tIns="9144" rIns="9144" bIns="9144" anchor="ctr" anchorCtr="0"/>
          <a:lstStyle/>
          <a:p>
            <a:pPr algn="ctr"/>
            <a:r>
              <a:rPr lang="en-US" altLang="en-US" sz="1800" b="1" dirty="0">
                <a:solidFill>
                  <a:schemeClr val="tx2"/>
                </a:solidFill>
                <a:latin typeface="Times New Roman" panose="02020603050405020304" pitchFamily="18" charset="0"/>
              </a:rPr>
              <a:t>reference value</a:t>
            </a:r>
          </a:p>
        </p:txBody>
      </p:sp>
      <p:sp>
        <p:nvSpPr>
          <p:cNvPr id="9229" name="Text Box 11"/>
          <p:cNvSpPr txBox="1"/>
          <p:nvPr/>
        </p:nvSpPr>
        <p:spPr>
          <a:xfrm>
            <a:off x="5724525" y="3557588"/>
            <a:ext cx="1228725" cy="366712"/>
          </a:xfrm>
          <a:prstGeom prst="rect">
            <a:avLst/>
          </a:prstGeom>
          <a:noFill/>
          <a:ln w="12700">
            <a:noFill/>
          </a:ln>
        </p:spPr>
        <p:txBody>
          <a:bodyPr>
            <a:spAutoFit/>
          </a:bodyPr>
          <a:lstStyle/>
          <a:p>
            <a:pPr>
              <a:spcBef>
                <a:spcPct val="50000"/>
              </a:spcBef>
            </a:pPr>
            <a:r>
              <a:rPr lang="en-US" altLang="en-US" sz="1800" dirty="0">
                <a:latin typeface="Times New Roman" panose="02020603050405020304" pitchFamily="18" charset="0"/>
              </a:rPr>
              <a:t>yourCircle</a:t>
            </a:r>
          </a:p>
        </p:txBody>
      </p:sp>
      <p:sp>
        <p:nvSpPr>
          <p:cNvPr id="9230" name="Rectangle 12"/>
          <p:cNvSpPr/>
          <p:nvPr/>
        </p:nvSpPr>
        <p:spPr>
          <a:xfrm>
            <a:off x="1960563" y="1700213"/>
            <a:ext cx="230187" cy="268287"/>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graphicFrame>
        <p:nvGraphicFramePr>
          <p:cNvPr id="9219"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r:id="rId4" imgW="1028700" imgH="456565" progId="Word.Picture.8">
                  <p:embed/>
                </p:oleObj>
              </mc:Choice>
              <mc:Fallback>
                <p:oleObj r:id="rId4" imgW="1028700" imgH="456565" progId="Word.Picture.8">
                  <p:embed/>
                  <p:pic>
                    <p:nvPicPr>
                      <p:cNvPr id="0" name="图片 3080"/>
                      <p:cNvPicPr/>
                      <p:nvPr/>
                    </p:nvPicPr>
                    <p:blipFill>
                      <a:blip r:embed="rId5"/>
                      <a:stretch>
                        <a:fillRect/>
                      </a:stretch>
                    </p:blipFill>
                    <p:spPr>
                      <a:xfrm>
                        <a:off x="5800725" y="4351338"/>
                        <a:ext cx="2687638" cy="1193800"/>
                      </a:xfrm>
                      <a:prstGeom prst="rect">
                        <a:avLst/>
                      </a:prstGeom>
                      <a:noFill/>
                      <a:ln w="38100">
                        <a:noFill/>
                        <a:miter/>
                      </a:ln>
                    </p:spPr>
                  </p:pic>
                </p:oleObj>
              </mc:Fallback>
            </mc:AlternateContent>
          </a:graphicData>
        </a:graphic>
      </p:graphicFrame>
      <p:sp>
        <p:nvSpPr>
          <p:cNvPr id="9231" name="AutoShape 15"/>
          <p:cNvSpPr/>
          <p:nvPr/>
        </p:nvSpPr>
        <p:spPr>
          <a:xfrm>
            <a:off x="3343275" y="4119563"/>
            <a:ext cx="2495550" cy="692150"/>
          </a:xfrm>
          <a:prstGeom prst="wedgeRoundRectCallout">
            <a:avLst>
              <a:gd name="adj1" fmla="val 98028"/>
              <a:gd name="adj2" fmla="val -52523"/>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sz="1800" dirty="0">
                <a:latin typeface="Times New Roman" panose="02020603050405020304" pitchFamily="18" charset="0"/>
              </a:rPr>
              <a:t>Assign object reference to yourCircle</a:t>
            </a:r>
          </a:p>
        </p:txBody>
      </p:sp>
      <p:sp>
        <p:nvSpPr>
          <p:cNvPr id="9232" name="Line 16"/>
          <p:cNvSpPr/>
          <p:nvPr/>
        </p:nvSpPr>
        <p:spPr>
          <a:xfrm flipH="1">
            <a:off x="7107238" y="3813175"/>
            <a:ext cx="652462" cy="806450"/>
          </a:xfrm>
          <a:prstGeom prst="line">
            <a:avLst/>
          </a:prstGeom>
          <a:ln w="12700" cap="flat" cmpd="sng">
            <a:solidFill>
              <a:srgbClr val="FF0000"/>
            </a:solidFill>
            <a:prstDash val="solid"/>
            <a:headEnd type="none" w="sm" len="sm"/>
            <a:tailEnd type="stealth" w="sm" len="sm"/>
          </a:ln>
        </p:spPr>
      </p:sp>
      <p:sp>
        <p:nvSpPr>
          <p:cNvPr id="9233" name="Rectangle 17"/>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4" name="Rectangle 2"/>
          <p:cNvSpPr>
            <a:spLocks noGrp="1"/>
          </p:cNvSpPr>
          <p:nvPr>
            <p:ph type="title"/>
          </p:nvPr>
        </p:nvSpPr>
        <p:spPr>
          <a:xfrm>
            <a:off x="685800" y="285750"/>
            <a:ext cx="7772400" cy="531813"/>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跟踪代码</a:t>
            </a:r>
            <a:endParaRPr lang="en-US" altLang="en-US" kern="1200" dirty="0">
              <a:latin typeface="Courier New" panose="02070309020205020404" pitchFamily="49" charset="0"/>
              <a:ea typeface="宋体" panose="02010600030101010101" pitchFamily="2" charset="-122"/>
              <a:cs typeface="+mj-cs"/>
            </a:endParaRPr>
          </a:p>
        </p:txBody>
      </p:sp>
      <p:graphicFrame>
        <p:nvGraphicFramePr>
          <p:cNvPr id="10242" name="Object 6"/>
          <p:cNvGraphicFramePr>
            <a:graphicFrameLocks noGrp="1" noChangeAspect="1"/>
          </p:cNvGraphicFramePr>
          <p:nvPr>
            <p:ph idx="1"/>
          </p:nvPr>
        </p:nvGraphicFramePr>
        <p:xfrm>
          <a:off x="5573713" y="2046288"/>
          <a:ext cx="2681287" cy="1193800"/>
        </p:xfrm>
        <a:graphic>
          <a:graphicData uri="http://schemas.openxmlformats.org/presentationml/2006/ole">
            <mc:AlternateContent xmlns:mc="http://schemas.openxmlformats.org/markup-compatibility/2006">
              <mc:Choice xmlns:v="urn:schemas-microsoft-com:vml" Requires="v">
                <p:oleObj r:id="rId2" imgW="1026160" imgH="457200" progId="Word.Picture.8">
                  <p:embed/>
                </p:oleObj>
              </mc:Choice>
              <mc:Fallback>
                <p:oleObj r:id="rId2" imgW="1026160" imgH="457200" progId="Word.Picture.8">
                  <p:embed/>
                  <p:pic>
                    <p:nvPicPr>
                      <p:cNvPr id="0" name="图片 3081"/>
                      <p:cNvPicPr/>
                      <p:nvPr/>
                    </p:nvPicPr>
                    <p:blipFill>
                      <a:blip r:embed="rId3"/>
                      <a:srcRect/>
                      <a:stretch>
                        <a:fillRect/>
                      </a:stretch>
                    </p:blipFill>
                    <p:spPr>
                      <a:xfrm>
                        <a:off x="5573713" y="2046288"/>
                        <a:ext cx="2681287" cy="1193800"/>
                      </a:xfrm>
                      <a:prstGeom prst="rect">
                        <a:avLst/>
                      </a:prstGeom>
                      <a:noFill/>
                      <a:ln w="38100">
                        <a:miter/>
                      </a:ln>
                    </p:spPr>
                  </p:pic>
                </p:oleObj>
              </mc:Fallback>
            </mc:AlternateContent>
          </a:graphicData>
        </a:graphic>
      </p:graphicFrame>
      <p:sp>
        <p:nvSpPr>
          <p:cNvPr id="10245"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24</a:t>
            </a:fld>
            <a:endParaRPr lang="en-US" altLang="en-US" sz="1400" dirty="0">
              <a:ea typeface="宋体" panose="02010600030101010101" pitchFamily="2" charset="-122"/>
            </a:endParaRPr>
          </a:p>
        </p:txBody>
      </p:sp>
      <p:sp>
        <p:nvSpPr>
          <p:cNvPr id="10246" name="Rectangle 3"/>
          <p:cNvSpPr/>
          <p:nvPr/>
        </p:nvSpPr>
        <p:spPr>
          <a:xfrm>
            <a:off x="2686050" y="23431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0247" name="Rectangle 4"/>
          <p:cNvSpPr/>
          <p:nvPr/>
        </p:nvSpPr>
        <p:spPr>
          <a:xfrm>
            <a:off x="2800350" y="22860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0248" name="Text Box 5"/>
          <p:cNvSpPr txBox="1"/>
          <p:nvPr/>
        </p:nvSpPr>
        <p:spPr>
          <a:xfrm>
            <a:off x="152400" y="1085850"/>
            <a:ext cx="4800600" cy="1465263"/>
          </a:xfrm>
          <a:prstGeom prst="rect">
            <a:avLst/>
          </a:prstGeom>
          <a:noFill/>
          <a:ln w="9525">
            <a:noFill/>
          </a:ln>
        </p:spPr>
        <p:txBody>
          <a:bodyPr>
            <a:spAutoFit/>
          </a:bodyPr>
          <a:lstStyle/>
          <a:p>
            <a:r>
              <a:rPr lang="en-US" altLang="en-US" sz="1800" b="1" dirty="0">
                <a:solidFill>
                  <a:schemeClr val="tx2"/>
                </a:solidFill>
                <a:latin typeface="Times New Roman" panose="02020603050405020304" pitchFamily="18" charset="0"/>
              </a:rPr>
              <a:t>Circle myCircle = new Circle(5.0);</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Circle yourCircle = new Circle();</a:t>
            </a:r>
          </a:p>
          <a:p>
            <a:endParaRPr lang="en-US" altLang="en-US" sz="1800" b="1" dirty="0">
              <a:solidFill>
                <a:schemeClr val="tx2"/>
              </a:solidFill>
              <a:latin typeface="Times New Roman" panose="02020603050405020304" pitchFamily="18" charset="0"/>
            </a:endParaRPr>
          </a:p>
          <a:p>
            <a:r>
              <a:rPr lang="en-US" altLang="en-US" sz="1800" b="1" dirty="0">
                <a:solidFill>
                  <a:schemeClr val="tx2"/>
                </a:solidFill>
                <a:latin typeface="Times New Roman" panose="02020603050405020304" pitchFamily="18" charset="0"/>
              </a:rPr>
              <a:t>yourCircle.radius = 100;</a:t>
            </a:r>
          </a:p>
        </p:txBody>
      </p:sp>
      <p:sp>
        <p:nvSpPr>
          <p:cNvPr id="10249" name="Rectangle 7"/>
          <p:cNvSpPr/>
          <p:nvPr/>
        </p:nvSpPr>
        <p:spPr>
          <a:xfrm>
            <a:off x="6837363" y="1227138"/>
            <a:ext cx="1524000" cy="306387"/>
          </a:xfrm>
          <a:prstGeom prst="rect">
            <a:avLst/>
          </a:prstGeom>
          <a:noFill/>
          <a:ln w="12700" cap="flat" cmpd="sng">
            <a:solidFill>
              <a:schemeClr val="tx1"/>
            </a:solidFill>
            <a:prstDash val="solid"/>
            <a:miter/>
            <a:headEnd type="none" w="sm" len="sm"/>
            <a:tailEnd type="none" w="sm" len="sm"/>
          </a:ln>
        </p:spPr>
        <p:txBody>
          <a:bodyPr wrap="none" lIns="9144" tIns="9144" rIns="9144" bIns="9144" anchor="ctr" anchorCtr="0"/>
          <a:lstStyle/>
          <a:p>
            <a:pPr algn="ctr"/>
            <a:r>
              <a:rPr lang="en-US" altLang="en-US" sz="1800" dirty="0">
                <a:solidFill>
                  <a:schemeClr val="tx2"/>
                </a:solidFill>
                <a:latin typeface="Times New Roman" panose="02020603050405020304" pitchFamily="18" charset="0"/>
              </a:rPr>
              <a:t>reference value</a:t>
            </a:r>
          </a:p>
        </p:txBody>
      </p:sp>
      <p:sp>
        <p:nvSpPr>
          <p:cNvPr id="10250" name="Text Box 8"/>
          <p:cNvSpPr txBox="1"/>
          <p:nvPr/>
        </p:nvSpPr>
        <p:spPr>
          <a:xfrm>
            <a:off x="5724525" y="1201738"/>
            <a:ext cx="1133475" cy="366712"/>
          </a:xfrm>
          <a:prstGeom prst="rect">
            <a:avLst/>
          </a:prstGeom>
          <a:noFill/>
          <a:ln w="12700">
            <a:noFill/>
          </a:ln>
        </p:spPr>
        <p:txBody>
          <a:bodyPr>
            <a:spAutoFit/>
          </a:bodyPr>
          <a:lstStyle/>
          <a:p>
            <a:pPr>
              <a:spcBef>
                <a:spcPct val="50000"/>
              </a:spcBef>
            </a:pPr>
            <a:r>
              <a:rPr lang="en-US" altLang="en-US" sz="1800" dirty="0">
                <a:latin typeface="Times New Roman" panose="02020603050405020304" pitchFamily="18" charset="0"/>
              </a:rPr>
              <a:t>myCircle</a:t>
            </a:r>
          </a:p>
        </p:txBody>
      </p:sp>
      <p:sp>
        <p:nvSpPr>
          <p:cNvPr id="10251" name="Line 9"/>
          <p:cNvSpPr/>
          <p:nvPr/>
        </p:nvSpPr>
        <p:spPr>
          <a:xfrm flipH="1">
            <a:off x="6991350" y="1419225"/>
            <a:ext cx="652463" cy="806450"/>
          </a:xfrm>
          <a:prstGeom prst="line">
            <a:avLst/>
          </a:prstGeom>
          <a:ln w="12700" cap="flat" cmpd="sng">
            <a:solidFill>
              <a:srgbClr val="FF0000"/>
            </a:solidFill>
            <a:prstDash val="solid"/>
            <a:headEnd type="none" w="sm" len="sm"/>
            <a:tailEnd type="stealth" w="sm" len="sm"/>
          </a:ln>
        </p:spPr>
      </p:sp>
      <p:sp>
        <p:nvSpPr>
          <p:cNvPr id="10252" name="Rectangle 10"/>
          <p:cNvSpPr/>
          <p:nvPr/>
        </p:nvSpPr>
        <p:spPr>
          <a:xfrm>
            <a:off x="6837363" y="3582988"/>
            <a:ext cx="1524000" cy="306387"/>
          </a:xfrm>
          <a:prstGeom prst="rect">
            <a:avLst/>
          </a:prstGeom>
          <a:noFill/>
          <a:ln w="12700" cap="flat" cmpd="sng">
            <a:solidFill>
              <a:schemeClr val="tx1"/>
            </a:solidFill>
            <a:prstDash val="solid"/>
            <a:miter/>
            <a:headEnd type="none" w="sm" len="sm"/>
            <a:tailEnd type="none" w="sm" len="sm"/>
          </a:ln>
        </p:spPr>
        <p:txBody>
          <a:bodyPr wrap="none" lIns="9144" tIns="9144" rIns="9144" bIns="9144" anchor="ctr" anchorCtr="0"/>
          <a:lstStyle/>
          <a:p>
            <a:pPr algn="ctr"/>
            <a:r>
              <a:rPr lang="en-US" altLang="en-US" sz="1800" dirty="0">
                <a:solidFill>
                  <a:schemeClr val="tx2"/>
                </a:solidFill>
                <a:latin typeface="Times New Roman" panose="02020603050405020304" pitchFamily="18" charset="0"/>
              </a:rPr>
              <a:t>reference value</a:t>
            </a:r>
          </a:p>
        </p:txBody>
      </p:sp>
      <p:sp>
        <p:nvSpPr>
          <p:cNvPr id="10253" name="Text Box 11"/>
          <p:cNvSpPr txBox="1"/>
          <p:nvPr/>
        </p:nvSpPr>
        <p:spPr>
          <a:xfrm>
            <a:off x="5724525" y="3557588"/>
            <a:ext cx="1228725" cy="366712"/>
          </a:xfrm>
          <a:prstGeom prst="rect">
            <a:avLst/>
          </a:prstGeom>
          <a:noFill/>
          <a:ln w="12700">
            <a:noFill/>
          </a:ln>
        </p:spPr>
        <p:txBody>
          <a:bodyPr>
            <a:spAutoFit/>
          </a:bodyPr>
          <a:lstStyle/>
          <a:p>
            <a:pPr>
              <a:spcBef>
                <a:spcPct val="50000"/>
              </a:spcBef>
            </a:pPr>
            <a:r>
              <a:rPr lang="en-US" altLang="en-US" sz="1800" dirty="0">
                <a:latin typeface="Times New Roman" panose="02020603050405020304" pitchFamily="18" charset="0"/>
              </a:rPr>
              <a:t>yourCircle</a:t>
            </a:r>
          </a:p>
        </p:txBody>
      </p:sp>
      <p:sp>
        <p:nvSpPr>
          <p:cNvPr id="10254" name="Rectangle 12"/>
          <p:cNvSpPr/>
          <p:nvPr/>
        </p:nvSpPr>
        <p:spPr>
          <a:xfrm>
            <a:off x="193675" y="2238375"/>
            <a:ext cx="4456113" cy="268288"/>
          </a:xfrm>
          <a:prstGeom prst="rect">
            <a:avLst/>
          </a:prstGeom>
          <a:solidFill>
            <a:schemeClr val="accent1">
              <a:alpha val="45097"/>
            </a:schemeClr>
          </a:solidFill>
          <a:ln w="12700" cap="flat" cmpd="sng">
            <a:solidFill>
              <a:schemeClr val="tx1"/>
            </a:solidFill>
            <a:prstDash val="solid"/>
            <a:miter/>
            <a:headEnd type="none" w="sm" len="sm"/>
            <a:tailEnd type="none" w="sm" len="sm"/>
          </a:ln>
        </p:spPr>
        <p:txBody>
          <a:bodyPr wrap="none" anchor="ctr" anchorCtr="0"/>
          <a:lstStyle/>
          <a:p>
            <a:endParaRPr lang="en-US" altLang="en-US" dirty="0">
              <a:latin typeface="Times New Roman" panose="02020603050405020304" pitchFamily="18" charset="0"/>
            </a:endParaRPr>
          </a:p>
        </p:txBody>
      </p:sp>
      <p:graphicFrame>
        <p:nvGraphicFramePr>
          <p:cNvPr id="10243"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r:id="rId4" imgW="1026160" imgH="457200" progId="Word.Picture.8">
                  <p:embed/>
                </p:oleObj>
              </mc:Choice>
              <mc:Fallback>
                <p:oleObj r:id="rId4" imgW="1026160" imgH="457200" progId="Word.Picture.8">
                  <p:embed/>
                  <p:pic>
                    <p:nvPicPr>
                      <p:cNvPr id="0" name="图片 3083"/>
                      <p:cNvPicPr/>
                      <p:nvPr/>
                    </p:nvPicPr>
                    <p:blipFill>
                      <a:blip r:embed="rId5"/>
                      <a:stretch>
                        <a:fillRect/>
                      </a:stretch>
                    </p:blipFill>
                    <p:spPr>
                      <a:xfrm>
                        <a:off x="5800725" y="4351338"/>
                        <a:ext cx="2687638" cy="1193800"/>
                      </a:xfrm>
                      <a:prstGeom prst="rect">
                        <a:avLst/>
                      </a:prstGeom>
                      <a:noFill/>
                      <a:ln w="38100">
                        <a:noFill/>
                        <a:miter/>
                      </a:ln>
                    </p:spPr>
                  </p:pic>
                </p:oleObj>
              </mc:Fallback>
            </mc:AlternateContent>
          </a:graphicData>
        </a:graphic>
      </p:graphicFrame>
      <p:sp>
        <p:nvSpPr>
          <p:cNvPr id="10255" name="AutoShape 14"/>
          <p:cNvSpPr/>
          <p:nvPr/>
        </p:nvSpPr>
        <p:spPr>
          <a:xfrm>
            <a:off x="3035300" y="4849813"/>
            <a:ext cx="2497138" cy="806450"/>
          </a:xfrm>
          <a:prstGeom prst="wedgeRoundRectCallout">
            <a:avLst>
              <a:gd name="adj1" fmla="val 73269"/>
              <a:gd name="adj2" fmla="val -7875"/>
              <a:gd name="adj3" fmla="val 16667"/>
            </a:avLst>
          </a:prstGeom>
          <a:solidFill>
            <a:schemeClr val="accent1"/>
          </a:solidFill>
          <a:ln w="12700" cap="flat" cmpd="sng">
            <a:solidFill>
              <a:schemeClr val="tx1"/>
            </a:solidFill>
            <a:prstDash val="solid"/>
            <a:miter/>
            <a:headEnd type="none" w="sm" len="sm"/>
            <a:tailEnd type="none" w="sm" len="sm"/>
          </a:ln>
        </p:spPr>
        <p:txBody>
          <a:bodyPr/>
          <a:lstStyle/>
          <a:p>
            <a:pPr algn="ctr"/>
            <a:r>
              <a:rPr lang="en-US" altLang="en-US" dirty="0">
                <a:latin typeface="Times New Roman" panose="02020603050405020304" pitchFamily="18" charset="0"/>
              </a:rPr>
              <a:t>Change radius in yourCircle</a:t>
            </a:r>
            <a:endParaRPr lang="en-US" altLang="en-US" sz="1800" dirty="0">
              <a:latin typeface="Times New Roman" panose="02020603050405020304" pitchFamily="18" charset="0"/>
            </a:endParaRPr>
          </a:p>
        </p:txBody>
      </p:sp>
      <p:sp>
        <p:nvSpPr>
          <p:cNvPr id="10256" name="Line 15"/>
          <p:cNvSpPr/>
          <p:nvPr/>
        </p:nvSpPr>
        <p:spPr>
          <a:xfrm flipH="1">
            <a:off x="7107238" y="3813175"/>
            <a:ext cx="652462" cy="806450"/>
          </a:xfrm>
          <a:prstGeom prst="line">
            <a:avLst/>
          </a:prstGeom>
          <a:ln w="12700" cap="flat" cmpd="sng">
            <a:solidFill>
              <a:srgbClr val="FF0000"/>
            </a:solidFill>
            <a:prstDash val="solid"/>
            <a:headEnd type="none" w="sm" len="sm"/>
            <a:tailEnd type="stealth" w="sm" len="sm"/>
          </a:ln>
        </p:spPr>
      </p:sp>
      <p:sp>
        <p:nvSpPr>
          <p:cNvPr id="10257" name="Rectangle 16"/>
          <p:cNvSpPr/>
          <p:nvPr/>
        </p:nvSpPr>
        <p:spPr>
          <a:xfrm>
            <a:off x="0" y="0"/>
            <a:ext cx="1524000" cy="381000"/>
          </a:xfrm>
          <a:prstGeom prst="rect">
            <a:avLst/>
          </a:prstGeom>
          <a:noFill/>
          <a:ln w="12700" cap="flat" cmpd="sng">
            <a:solidFill>
              <a:srgbClr val="FF0000"/>
            </a:solidFill>
            <a:prstDash val="solid"/>
            <a:miter/>
            <a:headEnd type="none" w="sm" len="sm"/>
            <a:tailEnd type="none" w="sm" len="sm"/>
          </a:ln>
        </p:spPr>
        <p:txBody>
          <a:bodyPr wrap="none" anchor="ctr" anchorCtr="0"/>
          <a:lstStyle/>
          <a:p>
            <a:pPr algn="ctr"/>
            <a:r>
              <a:rPr lang="en-US" altLang="en-US" sz="1800" dirty="0">
                <a:solidFill>
                  <a:schemeClr val="bg2"/>
                </a:solidFill>
                <a:latin typeface="Forte" panose="03060902040502070203" pitchFamily="66" charset="0"/>
              </a:rPr>
              <a:t>animation</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solidFill>
                  <a:srgbClr val="FF0000"/>
                </a:solidFill>
                <a:latin typeface="Courier New" panose="02070309020205020404" pitchFamily="49" charset="0"/>
                <a:ea typeface="宋体" panose="02010600030101010101" pitchFamily="2" charset="-122"/>
                <a:cs typeface="+mj-cs"/>
              </a:rPr>
              <a:t>警告！</a:t>
            </a:r>
            <a:endParaRPr lang="zh-CN" altLang="en-US" kern="1200" dirty="0">
              <a:solidFill>
                <a:srgbClr val="FF0000"/>
              </a:solidFill>
              <a:latin typeface="Courier New" panose="02070309020205020404" pitchFamily="49" charset="0"/>
              <a:ea typeface="宋体" panose="02010600030101010101" pitchFamily="2" charset="-122"/>
              <a:cs typeface="+mj-cs"/>
              <a:hlinkClick r:id="rId2" action="ppaction://program"/>
            </a:endParaRPr>
          </a:p>
        </p:txBody>
      </p:sp>
      <p:sp>
        <p:nvSpPr>
          <p:cNvPr id="27652" name="Rectangle 3"/>
          <p:cNvSpPr>
            <a:spLocks noGrp="1" noChangeArrowheads="1"/>
          </p:cNvSpPr>
          <p:nvPr>
            <p:ph idx="1"/>
          </p:nvPr>
        </p:nvSpPr>
        <p:spPr/>
        <p:txBody>
          <a:bodyPr vert="horz" wrap="square" lIns="92075" tIns="46038" rIns="92075" bIns="46038" numCol="1" anchor="t" anchorCtr="0" compatLnSpc="1"/>
          <a:lstStyle/>
          <a:p>
            <a:pPr marL="0" indent="0" defTabSz="914400" eaLnBrk="1" hangingPunct="1">
              <a:lnSpc>
                <a:spcPct val="90000"/>
              </a:lnSpc>
              <a:buSzPct val="75000"/>
              <a:tabLst>
                <a:tab pos="0" algn="l"/>
              </a:tabLst>
            </a:pPr>
            <a:r>
              <a:rPr lang="zh-CN" altLang="en-US" sz="2400" kern="1200" dirty="0">
                <a:latin typeface="+mn-lt"/>
                <a:ea typeface="宋体" panose="02010600030101010101" pitchFamily="2" charset="-122"/>
                <a:cs typeface="+mn-cs"/>
              </a:rPr>
              <a:t>我们曾经使用下面语句调用</a:t>
            </a:r>
            <a:r>
              <a:rPr lang="en-US" altLang="zh-CN" sz="2400" b="1" kern="1200" dirty="0">
                <a:latin typeface="Courier New" panose="02070309020205020404" pitchFamily="49" charset="0"/>
                <a:ea typeface="宋体" panose="02010600030101010101" pitchFamily="2" charset="-122"/>
                <a:cs typeface="+mn-cs"/>
              </a:rPr>
              <a:t>Math</a:t>
            </a:r>
            <a:r>
              <a:rPr lang="zh-CN" altLang="en-US" sz="2400" kern="1200" dirty="0">
                <a:latin typeface="+mn-lt"/>
                <a:ea typeface="宋体" panose="02010600030101010101" pitchFamily="2" charset="-122"/>
                <a:cs typeface="+mn-cs"/>
              </a:rPr>
              <a:t>类中的方法：</a:t>
            </a:r>
            <a:r>
              <a:rPr lang="en-US" altLang="en-US" sz="2400" kern="1200" dirty="0">
                <a:latin typeface="+mn-lt"/>
                <a:ea typeface="宋体" panose="02010600030101010101" pitchFamily="2" charset="-122"/>
                <a:cs typeface="+mn-cs"/>
              </a:rPr>
              <a:t> </a:t>
            </a:r>
          </a:p>
          <a:p>
            <a:pPr marL="979805" lvl="1" defTabSz="914400" eaLnBrk="1" hangingPunct="1">
              <a:lnSpc>
                <a:spcPct val="90000"/>
              </a:lnSpc>
              <a:buFontTx/>
              <a:buNone/>
              <a:tabLst>
                <a:tab pos="0" algn="l"/>
              </a:tabLst>
            </a:pPr>
            <a:r>
              <a:rPr lang="en-US" altLang="en-US" sz="2000" b="1" kern="1200" dirty="0">
                <a:solidFill>
                  <a:srgbClr val="C00000"/>
                </a:solidFill>
                <a:latin typeface="Courier New" panose="02070309020205020404" pitchFamily="49" charset="0"/>
                <a:ea typeface="宋体" panose="02010600030101010101" pitchFamily="2" charset="-122"/>
                <a:cs typeface="+mn-cs"/>
              </a:rPr>
              <a:t>Math</a:t>
            </a:r>
            <a:r>
              <a:rPr lang="en-US" altLang="en-US" sz="2000" b="1" kern="1200" dirty="0">
                <a:latin typeface="Courier New" panose="02070309020205020404" pitchFamily="49" charset="0"/>
                <a:ea typeface="宋体" panose="02010600030101010101" pitchFamily="2" charset="-122"/>
                <a:cs typeface="+mn-cs"/>
              </a:rPr>
              <a:t>.methodName(arguments)  </a:t>
            </a:r>
          </a:p>
          <a:p>
            <a:pPr marL="979805" lvl="1" defTabSz="914400" eaLnBrk="1" hangingPunct="1">
              <a:lnSpc>
                <a:spcPct val="90000"/>
              </a:lnSpc>
              <a:buFontTx/>
              <a:buNone/>
              <a:tabLst>
                <a:tab pos="0" algn="l"/>
              </a:tabLst>
            </a:pPr>
            <a:r>
              <a:rPr lang="zh-CN" altLang="en-US" sz="2000" kern="1200" dirty="0">
                <a:latin typeface="Courier New" panose="02070309020205020404" pitchFamily="49" charset="0"/>
                <a:ea typeface="宋体" panose="02010600030101010101" pitchFamily="2" charset="-122"/>
                <a:cs typeface="+mn-cs"/>
              </a:rPr>
              <a:t>例如：</a:t>
            </a:r>
            <a:r>
              <a:rPr lang="en-US" altLang="zh-CN" sz="2000" kern="1200" dirty="0">
                <a:latin typeface="Courier New" panose="02070309020205020404" pitchFamily="49" charset="0"/>
                <a:ea typeface="宋体" panose="02010600030101010101" pitchFamily="2" charset="-122"/>
                <a:cs typeface="+mn-cs"/>
              </a:rPr>
              <a:t>	</a:t>
            </a:r>
            <a:r>
              <a:rPr lang="en-US" altLang="en-US" sz="2000" b="1" kern="1200" dirty="0">
                <a:latin typeface="Courier New" panose="02070309020205020404" pitchFamily="49" charset="0"/>
                <a:ea typeface="宋体" panose="02010600030101010101" pitchFamily="2" charset="-122"/>
                <a:cs typeface="+mn-cs"/>
              </a:rPr>
              <a:t>Math.pow(3, 2.5)</a:t>
            </a:r>
            <a:r>
              <a:rPr lang="en-US" altLang="en-US" sz="2000" b="1" kern="1200" dirty="0">
                <a:solidFill>
                  <a:srgbClr val="008000"/>
                </a:solidFill>
                <a:latin typeface="Courier New" panose="02070309020205020404" pitchFamily="49" charset="0"/>
                <a:ea typeface="宋体" panose="02010600030101010101" pitchFamily="2" charset="-122"/>
                <a:cs typeface="+mn-cs"/>
              </a:rPr>
              <a:t> //</a:t>
            </a:r>
            <a:r>
              <a:rPr lang="zh-CN" altLang="en-US" sz="2000" b="1" kern="1200" dirty="0">
                <a:solidFill>
                  <a:srgbClr val="008000"/>
                </a:solidFill>
                <a:latin typeface="Courier New" panose="02070309020205020404" pitchFamily="49" charset="0"/>
                <a:ea typeface="宋体" panose="02010600030101010101" pitchFamily="2" charset="-122"/>
                <a:cs typeface="+mn-cs"/>
              </a:rPr>
              <a:t>无需先实例化</a:t>
            </a:r>
            <a:endParaRPr lang="en-US" altLang="en-US" sz="2000" b="1" kern="1200" dirty="0">
              <a:solidFill>
                <a:srgbClr val="008000"/>
              </a:solidFill>
              <a:latin typeface="Courier New" panose="02070309020205020404" pitchFamily="49" charset="0"/>
              <a:ea typeface="宋体" panose="02010600030101010101" pitchFamily="2" charset="-122"/>
              <a:cs typeface="+mn-cs"/>
            </a:endParaRPr>
          </a:p>
          <a:p>
            <a:pPr marL="0" indent="0" defTabSz="914400" eaLnBrk="1" hangingPunct="1">
              <a:lnSpc>
                <a:spcPct val="90000"/>
              </a:lnSpc>
              <a:buSzPct val="75000"/>
              <a:buFont typeface="Monotype Sorts" pitchFamily="2" charset="2"/>
              <a:buNone/>
              <a:tabLst>
                <a:tab pos="0" algn="l"/>
              </a:tabLst>
            </a:pPr>
            <a:endParaRPr lang="en-US" altLang="en-US" kern="1200" dirty="0">
              <a:latin typeface="+mn-lt"/>
              <a:ea typeface="宋体" panose="02010600030101010101" pitchFamily="2" charset="-122"/>
              <a:cs typeface="+mn-cs"/>
            </a:endParaRPr>
          </a:p>
          <a:p>
            <a:pPr marL="0" indent="0" defTabSz="914400" eaLnBrk="1" hangingPunct="1">
              <a:lnSpc>
                <a:spcPct val="90000"/>
              </a:lnSpc>
              <a:buSzPct val="75000"/>
              <a:tabLst>
                <a:tab pos="0" algn="l"/>
              </a:tabLst>
            </a:pPr>
            <a:r>
              <a:rPr lang="zh-CN" altLang="en-US" sz="2400" kern="1200" dirty="0">
                <a:latin typeface="+mn-lt"/>
                <a:ea typeface="宋体" panose="02010600030101010101" pitchFamily="2" charset="-122"/>
                <a:cs typeface="+mn-cs"/>
              </a:rPr>
              <a:t>那么，我们</a:t>
            </a:r>
            <a:r>
              <a:rPr lang="en-US" altLang="zh-CN" sz="2400" kern="1200" dirty="0">
                <a:latin typeface="+mn-lt"/>
                <a:ea typeface="宋体" panose="02010600030101010101" pitchFamily="2" charset="-122"/>
                <a:cs typeface="+mn-cs"/>
              </a:rPr>
              <a:t>能否</a:t>
            </a:r>
            <a:r>
              <a:rPr lang="zh-CN" altLang="en-US" sz="2400" kern="1200" dirty="0">
                <a:latin typeface="+mn-lt"/>
                <a:ea typeface="宋体" panose="02010600030101010101" pitchFamily="2" charset="-122"/>
                <a:cs typeface="+mn-cs"/>
              </a:rPr>
              <a:t>用</a:t>
            </a:r>
            <a:r>
              <a:rPr lang="en-US" altLang="en-US" sz="2400" b="1" kern="1200" dirty="0">
                <a:solidFill>
                  <a:srgbClr val="C00000"/>
                </a:solidFill>
                <a:latin typeface="Courier New" panose="02070309020205020404" pitchFamily="49" charset="0"/>
                <a:ea typeface="宋体" panose="02010600030101010101" pitchFamily="2" charset="-122"/>
                <a:cs typeface="+mn-cs"/>
              </a:rPr>
              <a:t>Circle</a:t>
            </a:r>
            <a:r>
              <a:rPr lang="en-US" altLang="en-US" sz="2400" b="1" kern="1200" dirty="0">
                <a:latin typeface="Courier New" panose="02070309020205020404" pitchFamily="49" charset="0"/>
                <a:ea typeface="宋体" panose="02010600030101010101" pitchFamily="2" charset="-122"/>
                <a:cs typeface="+mn-cs"/>
              </a:rPr>
              <a:t>.getArea()</a:t>
            </a:r>
            <a:r>
              <a:rPr lang="en-US" altLang="zh-CN" sz="2400" kern="1200" dirty="0">
                <a:latin typeface="+mn-lt"/>
                <a:ea typeface="宋体" panose="02010600030101010101" pitchFamily="2" charset="-122"/>
                <a:cs typeface="+mn-cs"/>
              </a:rPr>
              <a:t>来</a:t>
            </a:r>
            <a:r>
              <a:rPr lang="zh-CN" altLang="en-US" sz="2400" kern="1200" dirty="0">
                <a:latin typeface="+mn-lt"/>
                <a:ea typeface="宋体" panose="02010600030101010101" pitchFamily="2" charset="-122"/>
                <a:cs typeface="+mn-cs"/>
              </a:rPr>
              <a:t>调用</a:t>
            </a:r>
            <a:r>
              <a:rPr lang="en-US" altLang="zh-CN" sz="2400" kern="1200" dirty="0">
                <a:latin typeface="+mn-lt"/>
                <a:ea typeface="宋体" panose="02010600030101010101" pitchFamily="2" charset="-122"/>
                <a:cs typeface="+mn-cs"/>
              </a:rPr>
              <a:t>方法</a:t>
            </a:r>
            <a:r>
              <a:rPr lang="en-US" altLang="en-US" sz="2400" b="1" kern="1200" dirty="0">
                <a:latin typeface="Courier New" panose="02070309020205020404" pitchFamily="49" charset="0"/>
                <a:ea typeface="宋体" panose="02010600030101010101" pitchFamily="2" charset="-122"/>
                <a:cs typeface="+mn-cs"/>
              </a:rPr>
              <a:t> getArea()</a:t>
            </a:r>
            <a:r>
              <a:rPr lang="zh-CN" altLang="en-US" sz="2400" kern="1200" dirty="0">
                <a:latin typeface="+mn-lt"/>
                <a:ea typeface="宋体" panose="02010600030101010101" pitchFamily="2" charset="-122"/>
                <a:cs typeface="+mn-cs"/>
              </a:rPr>
              <a:t>呢？</a:t>
            </a:r>
          </a:p>
          <a:p>
            <a:pPr marL="979805" lvl="1" defTabSz="914400" eaLnBrk="1" hangingPunct="1">
              <a:lnSpc>
                <a:spcPct val="90000"/>
              </a:lnSpc>
              <a:buFont typeface="Monotype Sorts" pitchFamily="2" charset="2"/>
              <a:buNone/>
              <a:tabLst>
                <a:tab pos="0" algn="l"/>
              </a:tabLst>
            </a:pPr>
            <a:r>
              <a:rPr lang="zh-CN" altLang="en-US" b="1" kern="1200" dirty="0">
                <a:solidFill>
                  <a:srgbClr val="FF0000"/>
                </a:solidFill>
                <a:latin typeface="华文楷体" panose="02010600040101010101" pitchFamily="2" charset="-122"/>
                <a:ea typeface="华文楷体" panose="02010600040101010101" pitchFamily="2" charset="-122"/>
                <a:cs typeface="+mn-cs"/>
              </a:rPr>
              <a:t>不能！</a:t>
            </a:r>
            <a:r>
              <a:rPr lang="en-US" altLang="en-US" sz="2000" b="1" dirty="0">
                <a:solidFill>
                  <a:srgbClr val="C00000"/>
                </a:solidFill>
                <a:latin typeface="Courier New" panose="02070309020205020404" pitchFamily="49" charset="0"/>
                <a:ea typeface="宋体" panose="02010600030101010101" pitchFamily="2" charset="-122"/>
                <a:sym typeface="+mn-ea"/>
              </a:rPr>
              <a:t>Math</a:t>
            </a:r>
            <a:r>
              <a:rPr lang="zh-CN" altLang="en-US" sz="2000" dirty="0">
                <a:latin typeface="华文楷体" panose="02010600040101010101" pitchFamily="2" charset="-122"/>
                <a:ea typeface="华文楷体" panose="02010600040101010101" pitchFamily="2" charset="-122"/>
                <a:sym typeface="+mn-ea"/>
              </a:rPr>
              <a:t>类</a:t>
            </a:r>
            <a:r>
              <a:rPr lang="zh-CN" altLang="en-US" sz="2000" kern="1200" dirty="0">
                <a:latin typeface="华文楷体" panose="02010600040101010101" pitchFamily="2" charset="-122"/>
                <a:ea typeface="华文楷体" panose="02010600040101010101" pitchFamily="2" charset="-122"/>
                <a:cs typeface="+mn-cs"/>
              </a:rPr>
              <a:t>中的所有方法都是用关键字</a:t>
            </a:r>
            <a:r>
              <a:rPr lang="en-US" altLang="zh-CN" sz="2000" kern="1200" dirty="0">
                <a:latin typeface="华文楷体" panose="02010600040101010101" pitchFamily="2" charset="-122"/>
                <a:ea typeface="华文楷体" panose="02010600040101010101" pitchFamily="2" charset="-122"/>
                <a:cs typeface="+mn-cs"/>
              </a:rPr>
              <a:t>static</a:t>
            </a:r>
            <a:r>
              <a:rPr lang="zh-CN" altLang="en-US" sz="2000" kern="1200" dirty="0">
                <a:latin typeface="华文楷体" panose="02010600040101010101" pitchFamily="2" charset="-122"/>
                <a:ea typeface="华文楷体" panose="02010600040101010101" pitchFamily="2" charset="-122"/>
                <a:cs typeface="+mn-cs"/>
              </a:rPr>
              <a:t>定义的静态方法。但是</a:t>
            </a:r>
            <a:r>
              <a:rPr lang="en-US" altLang="en-US" sz="2000" kern="1200" dirty="0">
                <a:latin typeface="华文楷体" panose="02010600040101010101" pitchFamily="2" charset="-122"/>
                <a:ea typeface="华文楷体" panose="02010600040101010101" pitchFamily="2" charset="-122"/>
                <a:cs typeface="+mn-cs"/>
              </a:rPr>
              <a:t>getArea()</a:t>
            </a:r>
            <a:r>
              <a:rPr lang="en-US" altLang="zh-CN" sz="2000" kern="1200" dirty="0">
                <a:latin typeface="华文楷体" panose="02010600040101010101" pitchFamily="2" charset="-122"/>
                <a:ea typeface="华文楷体" panose="02010600040101010101" pitchFamily="2" charset="-122"/>
                <a:cs typeface="+mn-cs"/>
              </a:rPr>
              <a:t>是</a:t>
            </a:r>
            <a:r>
              <a:rPr lang="zh-CN" altLang="en-US" sz="2000" kern="1200" dirty="0">
                <a:latin typeface="华文楷体" panose="02010600040101010101" pitchFamily="2" charset="-122"/>
                <a:ea typeface="华文楷体" panose="02010600040101010101" pitchFamily="2" charset="-122"/>
                <a:cs typeface="+mn-cs"/>
              </a:rPr>
              <a:t>实例方法，因此它是非静态的。必须用下面语法调用</a:t>
            </a:r>
            <a:r>
              <a:rPr lang="zh-CN" altLang="en-US" kern="1200" dirty="0">
                <a:latin typeface="华文楷体" panose="02010600040101010101" pitchFamily="2" charset="-122"/>
                <a:ea typeface="华文楷体" panose="02010600040101010101" pitchFamily="2" charset="-122"/>
                <a:cs typeface="+mn-cs"/>
              </a:rPr>
              <a:t>。</a:t>
            </a:r>
            <a:endParaRPr lang="en-US" altLang="en-US" kern="1200" dirty="0">
              <a:latin typeface="华文楷体" panose="02010600040101010101" pitchFamily="2" charset="-122"/>
              <a:ea typeface="华文楷体" panose="02010600040101010101" pitchFamily="2" charset="-122"/>
              <a:cs typeface="+mn-cs"/>
            </a:endParaRPr>
          </a:p>
          <a:p>
            <a:pPr marL="979805" lvl="1" defTabSz="914400" eaLnBrk="1" hangingPunct="1">
              <a:lnSpc>
                <a:spcPct val="90000"/>
              </a:lnSpc>
              <a:buFont typeface="Wingdings" panose="05000000000000000000" pitchFamily="2" charset="2"/>
              <a:buNone/>
              <a:tabLst>
                <a:tab pos="0" algn="l"/>
              </a:tabLst>
            </a:pPr>
            <a:r>
              <a:rPr lang="en-US" altLang="en-US" sz="2000" b="1" kern="1200" dirty="0">
                <a:latin typeface="Courier New" panose="02070309020205020404" pitchFamily="49" charset="0"/>
                <a:ea typeface="宋体" panose="02010600030101010101" pitchFamily="2" charset="-122"/>
                <a:cs typeface="+mn-cs"/>
              </a:rPr>
              <a:t>objectRefVar.methodName(arguments)</a:t>
            </a:r>
            <a:endParaRPr lang="en-US" altLang="zh-CN" sz="2000" b="1" kern="1200" dirty="0">
              <a:latin typeface="Courier New" panose="02070309020205020404" pitchFamily="49" charset="0"/>
              <a:ea typeface="宋体" panose="02010600030101010101" pitchFamily="2" charset="-122"/>
              <a:cs typeface="+mn-cs"/>
            </a:endParaRPr>
          </a:p>
          <a:p>
            <a:pPr marL="979805" lvl="1" defTabSz="914400" eaLnBrk="1" hangingPunct="1">
              <a:lnSpc>
                <a:spcPct val="90000"/>
              </a:lnSpc>
              <a:buFont typeface="Wingdings" panose="05000000000000000000" pitchFamily="2" charset="2"/>
              <a:buNone/>
              <a:tabLst>
                <a:tab pos="0" algn="l"/>
              </a:tabLst>
            </a:pPr>
            <a:r>
              <a:rPr lang="zh-CN" altLang="en-US" sz="2000" kern="1200" dirty="0">
                <a:latin typeface="Courier New" panose="02070309020205020404" pitchFamily="49" charset="0"/>
                <a:ea typeface="宋体" panose="02010600030101010101" pitchFamily="2" charset="-122"/>
                <a:cs typeface="+mn-cs"/>
              </a:rPr>
              <a:t>例如：</a:t>
            </a:r>
            <a:r>
              <a:rPr lang="en-US" altLang="zh-CN" sz="2000" kern="1200" dirty="0">
                <a:latin typeface="Courier New" panose="02070309020205020404" pitchFamily="49" charset="0"/>
                <a:ea typeface="宋体" panose="02010600030101010101" pitchFamily="2" charset="-122"/>
                <a:cs typeface="+mn-cs"/>
              </a:rPr>
              <a:t>	</a:t>
            </a:r>
            <a:r>
              <a:rPr lang="en-US" altLang="zh-CN" sz="2000" b="1" kern="1200" dirty="0">
                <a:latin typeface="Courier New" panose="02070309020205020404" pitchFamily="49" charset="0"/>
                <a:ea typeface="宋体" panose="02010600030101010101" pitchFamily="2" charset="-122"/>
                <a:cs typeface="+mn-cs"/>
              </a:rPr>
              <a:t>Circle </a:t>
            </a:r>
            <a:r>
              <a:rPr lang="en-US" altLang="en-US" sz="2000" b="1" kern="1200" dirty="0">
                <a:solidFill>
                  <a:srgbClr val="0070C0"/>
                </a:solidFill>
                <a:latin typeface="Courier New" panose="02070309020205020404" pitchFamily="49" charset="0"/>
                <a:ea typeface="宋体" panose="02010600030101010101" pitchFamily="2" charset="-122"/>
                <a:cs typeface="+mn-cs"/>
              </a:rPr>
              <a:t>myCircle </a:t>
            </a:r>
            <a:r>
              <a:rPr lang="en-US" altLang="en-US" sz="2000" b="1" kern="1200" dirty="0">
                <a:latin typeface="Courier New" panose="02070309020205020404" pitchFamily="49" charset="0"/>
                <a:ea typeface="宋体" panose="02010600030101010101" pitchFamily="2" charset="-122"/>
                <a:cs typeface="+mn-cs"/>
              </a:rPr>
              <a:t>= </a:t>
            </a:r>
            <a:r>
              <a:rPr lang="en-US" altLang="en-US" sz="2000" b="1" kern="1200" dirty="0">
                <a:solidFill>
                  <a:srgbClr val="C00000"/>
                </a:solidFill>
                <a:latin typeface="Courier New" panose="02070309020205020404" pitchFamily="49" charset="0"/>
                <a:ea typeface="宋体" panose="02010600030101010101" pitchFamily="2" charset="-122"/>
                <a:cs typeface="+mn-cs"/>
              </a:rPr>
              <a:t>new</a:t>
            </a:r>
            <a:r>
              <a:rPr lang="en-US" altLang="en-US" sz="2000" b="1" kern="1200" dirty="0">
                <a:latin typeface="Courier New" panose="02070309020205020404" pitchFamily="49" charset="0"/>
                <a:ea typeface="宋体" panose="02010600030101010101" pitchFamily="2" charset="-122"/>
                <a:cs typeface="+mn-cs"/>
              </a:rPr>
              <a:t> Circle(5.0);</a:t>
            </a:r>
          </a:p>
          <a:p>
            <a:pPr marL="979805" lvl="1" defTabSz="914400" eaLnBrk="1" hangingPunct="1">
              <a:lnSpc>
                <a:spcPct val="90000"/>
              </a:lnSpc>
              <a:buFont typeface="Wingdings" panose="05000000000000000000" pitchFamily="2" charset="2"/>
              <a:buNone/>
              <a:tabLst>
                <a:tab pos="0" algn="l"/>
              </a:tabLst>
            </a:pPr>
            <a:r>
              <a:rPr lang="en-US" altLang="en-US" sz="2000" b="1" kern="1200" dirty="0">
                <a:solidFill>
                  <a:srgbClr val="0070C0"/>
                </a:solidFill>
                <a:latin typeface="Courier New" panose="02070309020205020404" pitchFamily="49" charset="0"/>
                <a:ea typeface="宋体" panose="02010600030101010101" pitchFamily="2" charset="-122"/>
                <a:cs typeface="+mn-cs"/>
              </a:rPr>
              <a:t>		</a:t>
            </a:r>
            <a:r>
              <a:rPr lang="en-US" altLang="en-US" sz="2000" b="1" kern="1200" dirty="0">
                <a:latin typeface="Courier New" panose="02070309020205020404" pitchFamily="49" charset="0"/>
                <a:ea typeface="宋体" panose="02010600030101010101" pitchFamily="2" charset="-122"/>
                <a:cs typeface="+mn-cs"/>
              </a:rPr>
              <a:t>double a = </a:t>
            </a:r>
            <a:r>
              <a:rPr lang="en-US" altLang="en-US" sz="2000" b="1" kern="1200" dirty="0">
                <a:solidFill>
                  <a:srgbClr val="0070C0"/>
                </a:solidFill>
                <a:latin typeface="Courier New" panose="02070309020205020404" pitchFamily="49" charset="0"/>
                <a:ea typeface="宋体" panose="02010600030101010101" pitchFamily="2" charset="-122"/>
                <a:cs typeface="+mn-cs"/>
              </a:rPr>
              <a:t>myCircle</a:t>
            </a:r>
            <a:r>
              <a:rPr lang="en-US" altLang="en-US" sz="2000" b="1" kern="1200" dirty="0">
                <a:latin typeface="Courier New" panose="02070309020205020404" pitchFamily="49" charset="0"/>
                <a:ea typeface="宋体" panose="02010600030101010101" pitchFamily="2" charset="-122"/>
                <a:cs typeface="+mn-cs"/>
              </a:rPr>
              <a:t>.getArea();</a:t>
            </a:r>
          </a:p>
          <a:p>
            <a:pPr marL="0" indent="0" defTabSz="914400" eaLnBrk="1" hangingPunct="1">
              <a:lnSpc>
                <a:spcPct val="90000"/>
              </a:lnSpc>
              <a:buSzPct val="75000"/>
              <a:buFont typeface="Monotype Sorts" pitchFamily="2" charset="2"/>
              <a:buNone/>
              <a:tabLst>
                <a:tab pos="0" algn="l"/>
              </a:tabLst>
            </a:pPr>
            <a:endParaRPr lang="en-US" altLang="en-US" kern="1200" dirty="0">
              <a:latin typeface="+mn-lt"/>
              <a:ea typeface="+mn-ea"/>
              <a:cs typeface="Times New Roman" panose="02020603050405020304" pitchFamily="18" charset="0"/>
            </a:endParaRPr>
          </a:p>
          <a:p>
            <a:pPr marL="0" indent="0" defTabSz="914400" eaLnBrk="1" hangingPunct="1">
              <a:lnSpc>
                <a:spcPct val="90000"/>
              </a:lnSpc>
              <a:buSzPct val="75000"/>
              <a:tabLst>
                <a:tab pos="0" algn="l"/>
              </a:tabLst>
            </a:pPr>
            <a:r>
              <a:rPr lang="zh-CN" altLang="en-US" sz="2400" kern="1200" dirty="0">
                <a:latin typeface="+mn-lt"/>
                <a:ea typeface="宋体" panose="02010600030101010101" pitchFamily="2" charset="-122"/>
                <a:cs typeface="+mn-cs"/>
              </a:rPr>
              <a:t>更多的解释将在第</a:t>
            </a:r>
            <a:r>
              <a:rPr lang="en-US" altLang="en-US" sz="2400" kern="1200" dirty="0">
                <a:latin typeface="+mn-lt"/>
                <a:ea typeface="宋体" panose="02010600030101010101" pitchFamily="2" charset="-122"/>
                <a:cs typeface="+mn-cs"/>
              </a:rPr>
              <a:t>9</a:t>
            </a:r>
            <a:r>
              <a:rPr lang="en-US" altLang="zh-CN" sz="2400" kern="1200" dirty="0">
                <a:latin typeface="+mn-lt"/>
                <a:ea typeface="宋体" panose="02010600030101010101" pitchFamily="2" charset="-122"/>
                <a:cs typeface="+mn-cs"/>
              </a:rPr>
              <a:t>.7</a:t>
            </a:r>
            <a:r>
              <a:rPr lang="zh-CN" altLang="en-US" sz="2400" kern="1200" dirty="0">
                <a:latin typeface="+mn-lt"/>
                <a:ea typeface="宋体" panose="02010600030101010101" pitchFamily="2" charset="-122"/>
                <a:cs typeface="+mn-cs"/>
              </a:rPr>
              <a:t>节</a:t>
            </a:r>
            <a:r>
              <a:rPr lang="en-US" altLang="en-US" sz="2400" kern="1200" dirty="0">
                <a:latin typeface="+mn-lt"/>
                <a:ea typeface="宋体" panose="02010600030101010101" pitchFamily="2" charset="-122"/>
                <a:cs typeface="+mn-cs"/>
              </a:rPr>
              <a:t>“</a:t>
            </a:r>
            <a:r>
              <a:rPr lang="en-US" altLang="zh-CN" sz="2400" kern="1200" dirty="0">
                <a:latin typeface="+mn-lt"/>
                <a:ea typeface="宋体" panose="02010600030101010101" pitchFamily="2" charset="-122"/>
                <a:cs typeface="+mn-cs"/>
              </a:rPr>
              <a:t>静态</a:t>
            </a:r>
            <a:r>
              <a:rPr lang="zh-CN" altLang="en-US" sz="2400" kern="1200" dirty="0">
                <a:latin typeface="+mn-lt"/>
                <a:ea typeface="宋体" panose="02010600030101010101" pitchFamily="2" charset="-122"/>
                <a:cs typeface="+mn-cs"/>
              </a:rPr>
              <a:t>变量、常量和方法</a:t>
            </a:r>
            <a:r>
              <a:rPr lang="en-US" altLang="en-US" sz="2400" kern="1200" dirty="0">
                <a:latin typeface="+mn-lt"/>
                <a:ea typeface="宋体" panose="02010600030101010101" pitchFamily="2" charset="-122"/>
                <a:cs typeface="+mn-cs"/>
              </a:rPr>
              <a:t>”</a:t>
            </a:r>
            <a:r>
              <a:rPr lang="en-US" altLang="zh-CN" sz="2400" kern="1200" dirty="0">
                <a:latin typeface="+mn-lt"/>
                <a:ea typeface="宋体" panose="02010600030101010101" pitchFamily="2" charset="-122"/>
                <a:cs typeface="+mn-cs"/>
              </a:rPr>
              <a:t>中</a:t>
            </a:r>
            <a:r>
              <a:rPr lang="zh-CN" altLang="en-US" sz="2400" kern="1200" dirty="0">
                <a:latin typeface="+mn-lt"/>
                <a:ea typeface="宋体" panose="02010600030101010101" pitchFamily="2" charset="-122"/>
                <a:cs typeface="+mn-cs"/>
              </a:rPr>
              <a:t>给出。</a:t>
            </a:r>
            <a:endParaRPr lang="en-US" altLang="en-US" sz="2400" kern="1200" dirty="0">
              <a:latin typeface="+mn-lt"/>
              <a:ea typeface="宋体" panose="02010600030101010101" pitchFamily="2" charset="-122"/>
              <a:cs typeface="+mn-cs"/>
            </a:endParaRPr>
          </a:p>
        </p:txBody>
      </p:sp>
      <p:sp>
        <p:nvSpPr>
          <p:cNvPr id="4608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25</a:t>
            </a:fld>
            <a:endParaRPr lang="en-US" altLang="en-US" sz="14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2">
                                            <p:txEl>
                                              <p:charRg st="126" end="194"/>
                                            </p:txEl>
                                          </p:spTgt>
                                        </p:tgtEl>
                                        <p:attrNameLst>
                                          <p:attrName>style.visibility</p:attrName>
                                        </p:attrNameLst>
                                      </p:cBhvr>
                                      <p:to>
                                        <p:strVal val="visible"/>
                                      </p:to>
                                    </p:set>
                                    <p:animEffect transition="in" filter="blinds(horizontal)">
                                      <p:cBhvr>
                                        <p:cTn id="7" dur="500"/>
                                        <p:tgtEl>
                                          <p:spTgt spid="27652">
                                            <p:txEl>
                                              <p:charRg st="126" end="19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7652">
                                            <p:txEl>
                                              <p:charRg st="194" end="229"/>
                                            </p:txEl>
                                          </p:spTgt>
                                        </p:tgtEl>
                                        <p:attrNameLst>
                                          <p:attrName>style.visibility</p:attrName>
                                        </p:attrNameLst>
                                      </p:cBhvr>
                                      <p:to>
                                        <p:strVal val="visible"/>
                                      </p:to>
                                    </p:set>
                                    <p:animEffect transition="in" filter="blinds(horizontal)">
                                      <p:cBhvr>
                                        <p:cTn id="10" dur="500"/>
                                        <p:tgtEl>
                                          <p:spTgt spid="27652">
                                            <p:txEl>
                                              <p:charRg st="194" end="22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7652">
                                            <p:txEl>
                                              <p:charRg st="229" end="268"/>
                                            </p:txEl>
                                          </p:spTgt>
                                        </p:tgtEl>
                                        <p:attrNameLst>
                                          <p:attrName>style.visibility</p:attrName>
                                        </p:attrNameLst>
                                      </p:cBhvr>
                                      <p:to>
                                        <p:strVal val="visible"/>
                                      </p:to>
                                    </p:set>
                                    <p:animEffect transition="in" filter="blinds(horizontal)">
                                      <p:cBhvr>
                                        <p:cTn id="13" dur="500"/>
                                        <p:tgtEl>
                                          <p:spTgt spid="27652">
                                            <p:txEl>
                                              <p:charRg st="229" end="26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7652">
                                            <p:txEl>
                                              <p:charRg st="268" end="301"/>
                                            </p:txEl>
                                          </p:spTgt>
                                        </p:tgtEl>
                                        <p:attrNameLst>
                                          <p:attrName>style.visibility</p:attrName>
                                        </p:attrNameLst>
                                      </p:cBhvr>
                                      <p:to>
                                        <p:strVal val="visible"/>
                                      </p:to>
                                    </p:set>
                                    <p:animEffect transition="in" filter="blinds(horizontal)">
                                      <p:cBhvr>
                                        <p:cTn id="16" dur="500"/>
                                        <p:tgtEl>
                                          <p:spTgt spid="27652">
                                            <p:txEl>
                                              <p:charRg st="268" end="3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引用数据域</a:t>
            </a:r>
          </a:p>
        </p:txBody>
      </p:sp>
      <p:sp>
        <p:nvSpPr>
          <p:cNvPr id="47107" name="Rectangle 3"/>
          <p:cNvSpPr>
            <a:spLocks noGrp="1"/>
          </p:cNvSpPr>
          <p:nvPr>
            <p:ph idx="1"/>
          </p:nvPr>
        </p:nvSpPr>
        <p:spPr/>
        <p:txBody>
          <a:bodyPr vert="horz" wrap="square" lIns="92075" tIns="46038" rIns="92075" bIns="46038" anchor="t" anchorCtr="0"/>
          <a:lstStyle/>
          <a:p>
            <a:pPr marL="0" indent="0" eaLnBrk="1" hangingPunct="1">
              <a:buSzPct val="75000"/>
              <a:buFont typeface="Wingdings" panose="05000000000000000000" pitchFamily="2" charset="2"/>
            </a:pPr>
            <a:r>
              <a:rPr lang="zh-CN" altLang="en-US" kern="1200" dirty="0">
                <a:latin typeface="+mn-lt"/>
                <a:ea typeface="宋体" panose="02010600030101010101" pitchFamily="2" charset="-122"/>
                <a:cs typeface="+mn-cs"/>
              </a:rPr>
              <a:t> 数据域也可能是引用型（引用数据类型）的。（即非基本数据类型）</a:t>
            </a: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endParaRPr lang="en-US" altLang="zh-CN" sz="1000" kern="1200" dirty="0">
              <a:latin typeface="+mn-lt"/>
              <a:ea typeface="宋体" panose="02010600030101010101" pitchFamily="2" charset="-122"/>
              <a:cs typeface="+mn-cs"/>
            </a:endParaRPr>
          </a:p>
          <a:p>
            <a:pPr marL="400050" lvl="1" indent="0" eaLnBrk="1" hangingPunct="1">
              <a:buFont typeface="Monotype Sorts" pitchFamily="2" charset="2"/>
              <a:buNone/>
            </a:pPr>
            <a:r>
              <a:rPr lang="zh-CN" altLang="en-US" kern="1200" dirty="0">
                <a:latin typeface="+mn-lt"/>
                <a:ea typeface="宋体" panose="02010600030101010101" pitchFamily="2" charset="-122"/>
                <a:cs typeface="+mn-cs"/>
              </a:rPr>
              <a:t>例如下面的类包含一个</a:t>
            </a:r>
            <a:r>
              <a:rPr lang="en-US" altLang="zh-CN" b="1" kern="1200" dirty="0">
                <a:latin typeface="Courier New" panose="02070309020205020404" pitchFamily="49" charset="0"/>
                <a:ea typeface="宋体" panose="02010600030101010101" pitchFamily="2" charset="-122"/>
                <a:cs typeface="+mn-cs"/>
              </a:rPr>
              <a:t>String</a:t>
            </a:r>
            <a:r>
              <a:rPr lang="zh-CN" altLang="en-US" kern="1200" dirty="0">
                <a:latin typeface="+mn-lt"/>
                <a:ea typeface="宋体" panose="02010600030101010101" pitchFamily="2" charset="-122"/>
                <a:cs typeface="+mn-cs"/>
              </a:rPr>
              <a:t>类型的</a:t>
            </a:r>
            <a:r>
              <a:rPr lang="en-US" altLang="zh-CN" b="1" kern="1200" dirty="0">
                <a:latin typeface="Courier New" panose="02070309020205020404" pitchFamily="49" charset="0"/>
                <a:ea typeface="宋体" panose="02010600030101010101" pitchFamily="2" charset="-122"/>
                <a:cs typeface="+mn-cs"/>
              </a:rPr>
              <a:t>name</a:t>
            </a:r>
            <a:r>
              <a:rPr lang="zh-CN" altLang="en-US" kern="1200" dirty="0">
                <a:latin typeface="+mn-lt"/>
                <a:ea typeface="宋体" panose="02010600030101010101" pitchFamily="2" charset="-122"/>
                <a:cs typeface="+mn-cs"/>
              </a:rPr>
              <a:t>数据域，</a:t>
            </a:r>
            <a:r>
              <a:rPr lang="en-US" altLang="zh-CN" b="1" kern="1200" dirty="0">
                <a:latin typeface="Courier New" panose="02070309020205020404" pitchFamily="49" charset="0"/>
                <a:ea typeface="宋体" panose="02010600030101010101" pitchFamily="2" charset="-122"/>
                <a:cs typeface="+mn-cs"/>
              </a:rPr>
              <a:t>String</a:t>
            </a:r>
            <a:r>
              <a:rPr lang="zh-CN" altLang="en-US" kern="1200" dirty="0">
                <a:latin typeface="+mn-lt"/>
                <a:ea typeface="宋体" panose="02010600030101010101" pitchFamily="2" charset="-122"/>
                <a:cs typeface="+mn-cs"/>
              </a:rPr>
              <a:t>是</a:t>
            </a:r>
            <a:r>
              <a:rPr lang="en-US" altLang="zh-CN" kern="1200" dirty="0">
                <a:latin typeface="+mn-lt"/>
                <a:ea typeface="宋体" panose="02010600030101010101" pitchFamily="2" charset="-122"/>
                <a:cs typeface="+mn-cs"/>
              </a:rPr>
              <a:t>Java</a:t>
            </a:r>
            <a:r>
              <a:rPr lang="zh-CN" altLang="en-US" kern="1200" dirty="0">
                <a:latin typeface="+mn-lt"/>
                <a:ea typeface="宋体" panose="02010600030101010101" pitchFamily="2" charset="-122"/>
                <a:cs typeface="+mn-cs"/>
              </a:rPr>
              <a:t>预定义的类。</a:t>
            </a:r>
          </a:p>
        </p:txBody>
      </p:sp>
      <p:sp>
        <p:nvSpPr>
          <p:cNvPr id="4710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26</a:t>
            </a:fld>
            <a:endParaRPr lang="en-US" altLang="en-US" sz="1400" dirty="0">
              <a:ea typeface="宋体" panose="02010600030101010101" pitchFamily="2" charset="-122"/>
            </a:endParaRPr>
          </a:p>
        </p:txBody>
      </p:sp>
      <p:sp>
        <p:nvSpPr>
          <p:cNvPr id="47109" name="Rectangle 4"/>
          <p:cNvSpPr/>
          <p:nvPr/>
        </p:nvSpPr>
        <p:spPr>
          <a:xfrm>
            <a:off x="533400" y="3543300"/>
            <a:ext cx="8610600" cy="2438400"/>
          </a:xfrm>
          <a:prstGeom prst="rect">
            <a:avLst/>
          </a:prstGeom>
          <a:noFill/>
          <a:ln w="9525">
            <a:noFill/>
          </a:ln>
        </p:spPr>
        <p:txBody>
          <a:bodyPr lIns="92075" tIns="46038" rIns="92075" bIns="46038"/>
          <a:lstStyle/>
          <a:p>
            <a:pPr>
              <a:spcBef>
                <a:spcPct val="20000"/>
              </a:spcBef>
              <a:buClr>
                <a:schemeClr val="tx2"/>
              </a:buClr>
              <a:buSzPct val="75000"/>
              <a:buFont typeface="Monotype Sorts" pitchFamily="2" charset="2"/>
              <a:buNone/>
            </a:pPr>
            <a:r>
              <a:rPr lang="en-US" altLang="en-US" sz="1600" b="1" dirty="0">
                <a:solidFill>
                  <a:srgbClr val="C00000"/>
                </a:solidFill>
                <a:latin typeface="Courier New" panose="02070309020205020404" pitchFamily="49" charset="0"/>
                <a:cs typeface="Courier New" panose="02070309020205020404" pitchFamily="49" charset="0"/>
              </a:rPr>
              <a:t>public class </a:t>
            </a:r>
            <a:r>
              <a:rPr lang="en-US" altLang="en-US" sz="1600" b="1" dirty="0">
                <a:solidFill>
                  <a:schemeClr val="tx2"/>
                </a:solidFill>
                <a:latin typeface="Courier New" panose="02070309020205020404" pitchFamily="49" charset="0"/>
                <a:cs typeface="Courier New" panose="02070309020205020404" pitchFamily="49" charset="0"/>
              </a:rPr>
              <a:t>Student {</a:t>
            </a:r>
            <a:endParaRPr lang="en-US" altLang="en-US" sz="1600" b="1" dirty="0">
              <a:solidFill>
                <a:schemeClr val="tx2"/>
              </a:solidFill>
              <a:latin typeface="Courier" charset="0"/>
              <a:cs typeface="Times New Roman" panose="02020603050405020304" pitchFamily="18" charset="0"/>
            </a:endParaRPr>
          </a:p>
          <a:p>
            <a:pPr>
              <a:spcBef>
                <a:spcPct val="20000"/>
              </a:spcBef>
              <a:buClr>
                <a:schemeClr val="tx2"/>
              </a:buClr>
              <a:buSzPct val="75000"/>
              <a:buFont typeface="Monotype Sorts" pitchFamily="2" charset="2"/>
              <a:buNone/>
            </a:pPr>
            <a:r>
              <a:rPr lang="en-US" altLang="en-US" sz="1600" b="1" dirty="0">
                <a:solidFill>
                  <a:schemeClr val="tx2"/>
                </a:solidFill>
                <a:latin typeface="Courier New" panose="02070309020205020404" pitchFamily="49" charset="0"/>
                <a:cs typeface="Courier New" panose="02070309020205020404" pitchFamily="49" charset="0"/>
              </a:rPr>
              <a:t>  </a:t>
            </a:r>
            <a:r>
              <a:rPr lang="en-US" altLang="en-US" sz="1600" b="1" dirty="0">
                <a:solidFill>
                  <a:srgbClr val="FF0000"/>
                </a:solidFill>
                <a:latin typeface="Courier New" panose="02070309020205020404" pitchFamily="49" charset="0"/>
                <a:cs typeface="Courier New" panose="02070309020205020404" pitchFamily="49" charset="0"/>
              </a:rPr>
              <a:t>String</a:t>
            </a:r>
            <a:r>
              <a:rPr lang="en-US" altLang="en-US" sz="1600" b="1" dirty="0">
                <a:solidFill>
                  <a:schemeClr val="tx2"/>
                </a:solidFill>
                <a:latin typeface="Courier New" panose="02070309020205020404" pitchFamily="49" charset="0"/>
                <a:cs typeface="Courier New" panose="02070309020205020404" pitchFamily="49" charset="0"/>
              </a:rPr>
              <a:t> name; </a:t>
            </a:r>
            <a:r>
              <a:rPr lang="en-US" altLang="en-US" sz="1600" b="1" dirty="0">
                <a:solidFill>
                  <a:srgbClr val="008000"/>
                </a:solidFill>
                <a:latin typeface="Courier New" panose="02070309020205020404" pitchFamily="49" charset="0"/>
                <a:cs typeface="Courier New" panose="02070309020205020404" pitchFamily="49" charset="0"/>
              </a:rPr>
              <a:t>// name has default value null</a:t>
            </a:r>
            <a:r>
              <a:rPr lang="en-US" altLang="en-US" sz="1600" b="1" dirty="0">
                <a:solidFill>
                  <a:schemeClr val="tx2"/>
                </a:solidFill>
                <a:latin typeface="Courier New" panose="02070309020205020404" pitchFamily="49" charset="0"/>
                <a:cs typeface="Courier New" panose="02070309020205020404" pitchFamily="49" charset="0"/>
              </a:rPr>
              <a:t> </a:t>
            </a:r>
            <a:r>
              <a:rPr lang="zh-CN" altLang="en-US" sz="1600" b="1" dirty="0">
                <a:solidFill>
                  <a:srgbClr val="0070C0"/>
                </a:solidFill>
                <a:latin typeface="Courier New" panose="02070309020205020404" pitchFamily="49" charset="0"/>
                <a:ea typeface="宋体" panose="02010600030101010101" pitchFamily="2" charset="-122"/>
              </a:rPr>
              <a:t>引用类型默认值为</a:t>
            </a:r>
            <a:r>
              <a:rPr lang="en-US" altLang="zh-CN" sz="1600" b="1" dirty="0">
                <a:solidFill>
                  <a:srgbClr val="0070C0"/>
                </a:solidFill>
                <a:latin typeface="Courier New" panose="02070309020205020404" pitchFamily="49" charset="0"/>
                <a:ea typeface="宋体" panose="02010600030101010101" pitchFamily="2" charset="-122"/>
              </a:rPr>
              <a:t>null</a:t>
            </a:r>
            <a:endParaRPr lang="en-US" altLang="en-US" sz="1600" b="1" dirty="0">
              <a:solidFill>
                <a:srgbClr val="0070C0"/>
              </a:solidFill>
              <a:latin typeface="Courier" charset="0"/>
              <a:cs typeface="Times New Roman" panose="02020603050405020304" pitchFamily="18" charset="0"/>
            </a:endParaRPr>
          </a:p>
          <a:p>
            <a:pPr>
              <a:spcBef>
                <a:spcPct val="20000"/>
              </a:spcBef>
              <a:buClr>
                <a:schemeClr val="tx2"/>
              </a:buClr>
              <a:buSzPct val="75000"/>
              <a:buFont typeface="Monotype Sorts" pitchFamily="2" charset="2"/>
              <a:buNone/>
            </a:pPr>
            <a:r>
              <a:rPr lang="en-US" altLang="en-US" sz="1600" b="1" dirty="0">
                <a:solidFill>
                  <a:schemeClr val="tx2"/>
                </a:solidFill>
                <a:latin typeface="Courier New" panose="02070309020205020404" pitchFamily="49" charset="0"/>
                <a:cs typeface="Courier New" panose="02070309020205020404" pitchFamily="49" charset="0"/>
              </a:rPr>
              <a:t>  int age; </a:t>
            </a:r>
            <a:r>
              <a:rPr lang="en-US" altLang="en-US" sz="1600" b="1" dirty="0">
                <a:solidFill>
                  <a:srgbClr val="008000"/>
                </a:solidFill>
                <a:latin typeface="Courier New" panose="02070309020205020404" pitchFamily="49" charset="0"/>
                <a:cs typeface="Courier New" panose="02070309020205020404" pitchFamily="49" charset="0"/>
              </a:rPr>
              <a:t>// age has default value 0   </a:t>
            </a:r>
            <a:r>
              <a:rPr lang="zh-CN" altLang="en-US" sz="1600" b="1" dirty="0">
                <a:solidFill>
                  <a:srgbClr val="0070C0"/>
                </a:solidFill>
                <a:latin typeface="Courier New" panose="02070309020205020404" pitchFamily="49" charset="0"/>
                <a:ea typeface="宋体" panose="02010600030101010101" pitchFamily="2" charset="-122"/>
              </a:rPr>
              <a:t>数字类型默认值为</a:t>
            </a:r>
            <a:r>
              <a:rPr lang="en-US" altLang="zh-CN" sz="1600" b="1" dirty="0">
                <a:solidFill>
                  <a:srgbClr val="0070C0"/>
                </a:solidFill>
                <a:latin typeface="Courier New" panose="02070309020205020404" pitchFamily="49" charset="0"/>
                <a:ea typeface="宋体" panose="02010600030101010101" pitchFamily="2" charset="-122"/>
              </a:rPr>
              <a:t>0</a:t>
            </a:r>
            <a:endParaRPr lang="en-US" altLang="en-US" sz="1600" b="1" dirty="0">
              <a:solidFill>
                <a:srgbClr val="0070C0"/>
              </a:solidFill>
              <a:latin typeface="Courier" charset="0"/>
              <a:cs typeface="Times New Roman" panose="02020603050405020304" pitchFamily="18" charset="0"/>
            </a:endParaRPr>
          </a:p>
          <a:p>
            <a:pPr>
              <a:spcBef>
                <a:spcPct val="20000"/>
              </a:spcBef>
              <a:buClr>
                <a:schemeClr val="tx2"/>
              </a:buClr>
              <a:buSzPct val="75000"/>
              <a:buFont typeface="Monotype Sorts" pitchFamily="2" charset="2"/>
              <a:buNone/>
            </a:pPr>
            <a:r>
              <a:rPr lang="en-US" altLang="en-US" sz="1600" b="1" dirty="0">
                <a:solidFill>
                  <a:schemeClr val="tx2"/>
                </a:solidFill>
                <a:latin typeface="Courier New" panose="02070309020205020404" pitchFamily="49" charset="0"/>
                <a:cs typeface="Courier New" panose="02070309020205020404" pitchFamily="49" charset="0"/>
              </a:rPr>
              <a:t>  boolean isScienceMajor; </a:t>
            </a:r>
            <a:r>
              <a:rPr lang="en-US" altLang="en-US" sz="1600" b="1" dirty="0">
                <a:solidFill>
                  <a:srgbClr val="008000"/>
                </a:solidFill>
                <a:latin typeface="Courier New" panose="02070309020205020404" pitchFamily="49" charset="0"/>
                <a:cs typeface="Courier New" panose="02070309020205020404" pitchFamily="49" charset="0"/>
              </a:rPr>
              <a:t>// isScienceMajor has default value false</a:t>
            </a:r>
          </a:p>
          <a:p>
            <a:pPr>
              <a:spcBef>
                <a:spcPct val="20000"/>
              </a:spcBef>
              <a:buClr>
                <a:schemeClr val="tx2"/>
              </a:buClr>
              <a:buSzPct val="75000"/>
              <a:buFont typeface="Monotype Sorts" pitchFamily="2" charset="2"/>
              <a:buNone/>
            </a:pPr>
            <a:r>
              <a:rPr lang="en-US" altLang="en-US" sz="1600" b="1" dirty="0">
                <a:solidFill>
                  <a:schemeClr val="tx2"/>
                </a:solidFill>
                <a:latin typeface="Courier New" panose="02070309020205020404" pitchFamily="49" charset="0"/>
                <a:cs typeface="Courier New" panose="02070309020205020404" pitchFamily="49" charset="0"/>
              </a:rPr>
              <a:t>			   </a:t>
            </a:r>
            <a:r>
              <a:rPr lang="en-US" altLang="en-US" sz="1600" b="1" dirty="0">
                <a:solidFill>
                  <a:srgbClr val="0070C0"/>
                </a:solidFill>
                <a:latin typeface="Courier New" panose="02070309020205020404" pitchFamily="49" charset="0"/>
                <a:cs typeface="Courier New" panose="02070309020205020404" pitchFamily="49" charset="0"/>
              </a:rPr>
              <a:t>// </a:t>
            </a:r>
            <a:r>
              <a:rPr lang="zh-CN" altLang="en-US" sz="1600" b="1" dirty="0">
                <a:solidFill>
                  <a:srgbClr val="0070C0"/>
                </a:solidFill>
                <a:latin typeface="Courier New" panose="02070309020205020404" pitchFamily="49" charset="0"/>
                <a:ea typeface="宋体" panose="02010600030101010101" pitchFamily="2" charset="-122"/>
              </a:rPr>
              <a:t>布尔类型数据默认值为</a:t>
            </a:r>
            <a:r>
              <a:rPr lang="en-US" altLang="zh-CN" sz="1600" b="1" dirty="0">
                <a:solidFill>
                  <a:srgbClr val="0070C0"/>
                </a:solidFill>
                <a:latin typeface="Courier New" panose="02070309020205020404" pitchFamily="49" charset="0"/>
                <a:ea typeface="宋体" panose="02010600030101010101" pitchFamily="2" charset="-122"/>
              </a:rPr>
              <a:t>false</a:t>
            </a:r>
            <a:endParaRPr lang="en-US" altLang="en-US" sz="1600" b="1" dirty="0">
              <a:solidFill>
                <a:srgbClr val="0070C0"/>
              </a:solidFill>
              <a:latin typeface="Courier New" panose="02070309020205020404" pitchFamily="49" charset="0"/>
              <a:cs typeface="Courier New" panose="02070309020205020404" pitchFamily="49" charset="0"/>
            </a:endParaRPr>
          </a:p>
          <a:p>
            <a:pPr>
              <a:spcBef>
                <a:spcPct val="20000"/>
              </a:spcBef>
              <a:buClr>
                <a:schemeClr val="tx2"/>
              </a:buClr>
              <a:buSzPct val="75000"/>
              <a:buFont typeface="Monotype Sorts" pitchFamily="2" charset="2"/>
              <a:buNone/>
            </a:pPr>
            <a:r>
              <a:rPr lang="en-US" altLang="en-US" sz="1600" b="1" dirty="0">
                <a:solidFill>
                  <a:schemeClr val="tx2"/>
                </a:solidFill>
                <a:latin typeface="Courier New" panose="02070309020205020404" pitchFamily="49" charset="0"/>
                <a:cs typeface="Courier New" panose="02070309020205020404" pitchFamily="49" charset="0"/>
              </a:rPr>
              <a:t>  char gender; </a:t>
            </a:r>
            <a:r>
              <a:rPr lang="en-US" altLang="en-US" sz="1600" b="1" dirty="0">
                <a:solidFill>
                  <a:srgbClr val="008000"/>
                </a:solidFill>
                <a:latin typeface="Courier New" panose="02070309020205020404" pitchFamily="49" charset="0"/>
                <a:cs typeface="Courier New" panose="02070309020205020404" pitchFamily="49" charset="0"/>
              </a:rPr>
              <a:t>// c has default value ‘\u0000’  </a:t>
            </a:r>
          </a:p>
          <a:p>
            <a:pPr>
              <a:spcBef>
                <a:spcPct val="20000"/>
              </a:spcBef>
              <a:buClr>
                <a:schemeClr val="tx2"/>
              </a:buClr>
              <a:buSzPct val="75000"/>
              <a:buFont typeface="Monotype Sorts" pitchFamily="2" charset="2"/>
              <a:buNone/>
            </a:pPr>
            <a:r>
              <a:rPr lang="en-US" altLang="zh-CN" sz="1600" b="1" dirty="0">
                <a:solidFill>
                  <a:schemeClr val="tx2"/>
                </a:solidFill>
                <a:latin typeface="Courier New" panose="02070309020205020404" pitchFamily="49" charset="0"/>
                <a:ea typeface="宋体" panose="02010600030101010101" pitchFamily="2" charset="-122"/>
              </a:rPr>
              <a:t>		</a:t>
            </a:r>
            <a:r>
              <a:rPr lang="en-US" altLang="zh-CN" sz="1600" b="1" dirty="0">
                <a:solidFill>
                  <a:srgbClr val="0070C0"/>
                </a:solidFill>
                <a:latin typeface="Courier New" panose="02070309020205020404" pitchFamily="49" charset="0"/>
                <a:ea typeface="宋体" panose="02010600030101010101" pitchFamily="2" charset="-122"/>
              </a:rPr>
              <a:t>//</a:t>
            </a:r>
            <a:r>
              <a:rPr lang="zh-CN" altLang="en-US" sz="1600" b="1" dirty="0">
                <a:solidFill>
                  <a:srgbClr val="0070C0"/>
                </a:solidFill>
                <a:latin typeface="Courier New" panose="02070309020205020404" pitchFamily="49" charset="0"/>
                <a:ea typeface="宋体" panose="02010600030101010101" pitchFamily="2" charset="-122"/>
              </a:rPr>
              <a:t>字符类型数据默认值为</a:t>
            </a:r>
            <a:r>
              <a:rPr lang="en-US" altLang="en-US" sz="1600" b="1" dirty="0">
                <a:solidFill>
                  <a:srgbClr val="0070C0"/>
                </a:solidFill>
                <a:latin typeface="Courier New" panose="02070309020205020404" pitchFamily="49" charset="0"/>
                <a:cs typeface="Courier New" panose="02070309020205020404" pitchFamily="49" charset="0"/>
              </a:rPr>
              <a:t>‘\u0000’ </a:t>
            </a:r>
            <a:endParaRPr lang="en-US" altLang="en-US" sz="1600" b="1" dirty="0">
              <a:solidFill>
                <a:srgbClr val="0070C0"/>
              </a:solidFill>
              <a:latin typeface="Courier" charset="0"/>
              <a:cs typeface="Times New Roman" panose="02020603050405020304" pitchFamily="18" charset="0"/>
            </a:endParaRPr>
          </a:p>
          <a:p>
            <a:pPr>
              <a:spcBef>
                <a:spcPct val="20000"/>
              </a:spcBef>
              <a:buClr>
                <a:schemeClr val="tx2"/>
              </a:buClr>
              <a:buSzPct val="75000"/>
              <a:buFont typeface="Monotype Sorts" pitchFamily="2" charset="2"/>
              <a:buNone/>
            </a:pPr>
            <a:r>
              <a:rPr lang="en-US" altLang="en-US" sz="1600" b="1" dirty="0">
                <a:solidFill>
                  <a:schemeClr val="tx2"/>
                </a:solidFill>
                <a:latin typeface="Courier New" panose="02070309020205020404" pitchFamily="49" charset="0"/>
                <a:cs typeface="Courier New" panose="02070309020205020404" pitchFamily="49" charset="0"/>
              </a:rPr>
              <a:t>}</a:t>
            </a:r>
            <a:endParaRPr lang="en-US" altLang="en-US" sz="1600" b="1" dirty="0">
              <a:solidFill>
                <a:schemeClr val="tx2"/>
              </a:solidFill>
              <a:latin typeface="Times New Roman" panose="02020603050405020304" pitchFamily="18" charset="0"/>
              <a:ea typeface="Times New Roman" panose="02020603050405020304" pitchFamily="18" charset="0"/>
            </a:endParaRPr>
          </a:p>
        </p:txBody>
      </p:sp>
      <p:sp>
        <p:nvSpPr>
          <p:cNvPr id="2" name="文本框 1"/>
          <p:cNvSpPr txBox="1"/>
          <p:nvPr/>
        </p:nvSpPr>
        <p:spPr>
          <a:xfrm>
            <a:off x="963295" y="6046470"/>
            <a:ext cx="7282815" cy="337185"/>
          </a:xfrm>
          <a:prstGeom prst="rect">
            <a:avLst/>
          </a:prstGeom>
          <a:noFill/>
        </p:spPr>
        <p:txBody>
          <a:bodyPr wrap="square" rtlCol="0">
            <a:spAutoFit/>
          </a:bodyPr>
          <a:lstStyle/>
          <a:p>
            <a:r>
              <a:rPr lang="en-US" altLang="zh-CN" sz="1600" b="1">
                <a:latin typeface="Courier New" panose="02070309020205020404" pitchFamily="49" charset="0"/>
                <a:cs typeface="Courier New" panose="02070309020205020404" pitchFamily="49" charset="0"/>
              </a:rPr>
              <a:t>Student</a:t>
            </a:r>
            <a:r>
              <a:rPr lang="zh-CN" altLang="en-US" sz="1600">
                <a:latin typeface="Courier New" panose="02070309020205020404" pitchFamily="49" charset="0"/>
                <a:cs typeface="Courier New" panose="02070309020205020404" pitchFamily="49" charset="0"/>
              </a:rPr>
              <a:t>类中未显式定义构造方法，则存在默认构造方法</a:t>
            </a:r>
            <a:r>
              <a:rPr lang="en-US" altLang="zh-CN" sz="1600">
                <a:latin typeface="Courier New" panose="02070309020205020404" pitchFamily="49" charset="0"/>
                <a:cs typeface="Courier New" panose="02070309020205020404" pitchFamily="49" charset="0"/>
              </a:rPr>
              <a:t> </a:t>
            </a:r>
            <a:r>
              <a:rPr lang="en-US" altLang="zh-CN" sz="1600" b="1">
                <a:highlight>
                  <a:srgbClr val="FFFF00"/>
                </a:highlight>
                <a:latin typeface="Courier New" panose="02070309020205020404" pitchFamily="49" charset="0"/>
                <a:cs typeface="Courier New" panose="02070309020205020404" pitchFamily="49" charset="0"/>
                <a:sym typeface="+mn-ea"/>
              </a:rPr>
              <a:t>Student(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null</a:t>
            </a:r>
            <a:r>
              <a:rPr lang="zh-CN" altLang="en-US" kern="1200" dirty="0">
                <a:latin typeface="Courier New" panose="02070309020205020404" pitchFamily="49" charset="0"/>
                <a:ea typeface="宋体" panose="02010600030101010101" pitchFamily="2" charset="-122"/>
                <a:cs typeface="+mj-cs"/>
              </a:rPr>
              <a:t>值</a:t>
            </a:r>
            <a:endParaRPr lang="en-US" altLang="en-US" kern="1200" dirty="0">
              <a:latin typeface="Courier New" panose="02070309020205020404" pitchFamily="49" charset="0"/>
              <a:ea typeface="宋体" panose="02010600030101010101" pitchFamily="2" charset="-122"/>
              <a:cs typeface="+mj-cs"/>
            </a:endParaRPr>
          </a:p>
        </p:txBody>
      </p:sp>
      <p:sp>
        <p:nvSpPr>
          <p:cNvPr id="48131"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如果一个引用类型的数据域没有引用任何对象，那么这个数据域就有一个特殊的</a:t>
            </a:r>
            <a:r>
              <a:rPr lang="en-US" altLang="zh-CN" kern="1200" dirty="0">
                <a:latin typeface="+mn-lt"/>
                <a:ea typeface="宋体" panose="02010600030101010101" pitchFamily="2" charset="-122"/>
                <a:cs typeface="+mn-cs"/>
              </a:rPr>
              <a:t>Java</a:t>
            </a:r>
            <a:r>
              <a:rPr lang="zh-CN" altLang="en-US" kern="1200" dirty="0">
                <a:latin typeface="+mn-lt"/>
                <a:ea typeface="宋体" panose="02010600030101010101" pitchFamily="2" charset="-122"/>
                <a:cs typeface="+mn-cs"/>
              </a:rPr>
              <a:t>值</a:t>
            </a:r>
            <a:r>
              <a:rPr lang="en-US" altLang="zh-CN" b="1" kern="1200" dirty="0">
                <a:latin typeface="Courier New" panose="02070309020205020404" pitchFamily="49" charset="0"/>
                <a:ea typeface="宋体" panose="02010600030101010101" pitchFamily="2" charset="-122"/>
                <a:cs typeface="+mn-cs"/>
              </a:rPr>
              <a:t>null</a:t>
            </a:r>
            <a:r>
              <a:rPr lang="zh-CN" altLang="en-US" kern="1200" dirty="0">
                <a:latin typeface="+mn-lt"/>
                <a:ea typeface="宋体" panose="02010600030101010101" pitchFamily="2" charset="-122"/>
                <a:cs typeface="+mn-cs"/>
              </a:rPr>
              <a:t>。</a:t>
            </a:r>
          </a:p>
          <a:p>
            <a:pPr marL="0" indent="0" eaLnBrk="1" hangingPunct="1">
              <a:buSzPct val="75000"/>
              <a:buFont typeface="Monotype Sorts" pitchFamily="2" charset="2"/>
              <a:buNone/>
            </a:pPr>
            <a:endParaRPr lang="en-US" altLang="zh-CN" sz="3600" kern="1200" dirty="0">
              <a:latin typeface="+mn-lt"/>
              <a:ea typeface="宋体" panose="02010600030101010101" pitchFamily="2" charset="-122"/>
              <a:cs typeface="+mn-cs"/>
            </a:endParaRPr>
          </a:p>
        </p:txBody>
      </p:sp>
      <p:sp>
        <p:nvSpPr>
          <p:cNvPr id="4813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27</a:t>
            </a:fld>
            <a:endParaRPr lang="en-US" altLang="en-US" sz="1400"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数据域的默认值</a:t>
            </a:r>
          </a:p>
        </p:txBody>
      </p:sp>
      <p:sp>
        <p:nvSpPr>
          <p:cNvPr id="49155" name="Rectangle 3"/>
          <p:cNvSpPr>
            <a:spLocks noGrp="1"/>
          </p:cNvSpPr>
          <p:nvPr>
            <p:ph idx="1"/>
          </p:nvPr>
        </p:nvSpPr>
        <p:spPr/>
        <p:txBody>
          <a:bodyPr vert="horz" wrap="square" lIns="92075" tIns="46038" rIns="92075" bIns="46038" anchor="t" anchorCtr="0"/>
          <a:lstStyle/>
          <a:p>
            <a:pPr marL="0" indent="0" eaLnBrk="1" hangingPunct="1">
              <a:buSzPct val="75000"/>
            </a:pPr>
            <a:r>
              <a:rPr lang="zh-CN" altLang="en-US" kern="1200" dirty="0">
                <a:latin typeface="+mn-lt"/>
                <a:ea typeface="宋体" panose="02010600030101010101" pitchFamily="2" charset="-122"/>
                <a:cs typeface="+mn-cs"/>
              </a:rPr>
              <a:t> 类中的</a:t>
            </a:r>
            <a:r>
              <a:rPr lang="zh-CN" altLang="en-US" kern="1200" dirty="0">
                <a:solidFill>
                  <a:srgbClr val="C00000"/>
                </a:solidFill>
                <a:latin typeface="+mn-lt"/>
                <a:ea typeface="宋体" panose="02010600030101010101" pitchFamily="2" charset="-122"/>
                <a:cs typeface="+mn-cs"/>
              </a:rPr>
              <a:t>数据域</a:t>
            </a:r>
            <a:r>
              <a:rPr lang="zh-CN" altLang="en-US" kern="1200" dirty="0">
                <a:latin typeface="+mn-lt"/>
                <a:ea typeface="宋体" panose="02010600030101010101" pitchFamily="2" charset="-122"/>
                <a:cs typeface="+mn-cs"/>
              </a:rPr>
              <a:t>都有默认值：</a:t>
            </a:r>
            <a:endParaRPr lang="en-US" altLang="zh-CN" kern="1200" dirty="0">
              <a:latin typeface="+mn-lt"/>
              <a:ea typeface="宋体" panose="02010600030101010101" pitchFamily="2" charset="-122"/>
              <a:cs typeface="+mn-cs"/>
            </a:endParaRPr>
          </a:p>
          <a:p>
            <a:pPr marL="857250" lvl="2" indent="0" eaLnBrk="1" hangingPunct="1"/>
            <a:r>
              <a:rPr lang="zh-CN" altLang="en-US" sz="2400" kern="1200" dirty="0">
                <a:latin typeface="+mn-lt"/>
                <a:ea typeface="宋体" panose="02010600030101010101" pitchFamily="2" charset="-122"/>
                <a:cs typeface="+mn-cs"/>
              </a:rPr>
              <a:t>引用类型数据域的默认值是</a:t>
            </a:r>
            <a:r>
              <a:rPr lang="en-US" altLang="zh-CN" sz="2400" b="1" kern="1200" dirty="0">
                <a:latin typeface="Courier New" panose="02070309020205020404" pitchFamily="49" charset="0"/>
                <a:ea typeface="宋体" panose="02010600030101010101" pitchFamily="2" charset="-122"/>
                <a:cs typeface="+mn-cs"/>
              </a:rPr>
              <a:t>null，</a:t>
            </a:r>
            <a:endParaRPr lang="en-US" altLang="en-US" sz="2400" kern="1200" dirty="0">
              <a:latin typeface="+mn-lt"/>
              <a:ea typeface="宋体" panose="02010600030101010101" pitchFamily="2" charset="-122"/>
              <a:cs typeface="+mn-cs"/>
            </a:endParaRPr>
          </a:p>
          <a:p>
            <a:pPr marL="857250" lvl="2" indent="0" eaLnBrk="1" hangingPunct="1"/>
            <a:r>
              <a:rPr lang="en-US" altLang="zh-CN" sz="2400" kern="1200" dirty="0">
                <a:latin typeface="+mn-lt"/>
                <a:ea typeface="宋体" panose="02010600030101010101" pitchFamily="2" charset="-122"/>
                <a:cs typeface="+mn-cs"/>
              </a:rPr>
              <a:t>数值类型</a:t>
            </a:r>
            <a:r>
              <a:rPr lang="zh-CN" altLang="en-US" sz="2400" kern="1200" dirty="0">
                <a:latin typeface="+mn-lt"/>
                <a:ea typeface="宋体" panose="02010600030101010101" pitchFamily="2" charset="-122"/>
                <a:cs typeface="+mn-cs"/>
              </a:rPr>
              <a:t>数据域的默认值是</a:t>
            </a:r>
            <a:r>
              <a:rPr lang="en-US" altLang="en-US" sz="2400" b="1" kern="1200" dirty="0">
                <a:latin typeface="Courier New" panose="02070309020205020404" pitchFamily="49" charset="0"/>
                <a:ea typeface="宋体" panose="02010600030101010101" pitchFamily="2" charset="-122"/>
                <a:cs typeface="+mn-cs"/>
              </a:rPr>
              <a:t>0</a:t>
            </a:r>
            <a:r>
              <a:rPr lang="en-US" altLang="zh-CN" sz="2400" b="1" kern="1200" dirty="0">
                <a:latin typeface="Courier New" panose="02070309020205020404" pitchFamily="49" charset="0"/>
                <a:ea typeface="宋体" panose="02010600030101010101" pitchFamily="2" charset="-122"/>
                <a:cs typeface="+mn-cs"/>
              </a:rPr>
              <a:t>，</a:t>
            </a:r>
          </a:p>
          <a:p>
            <a:pPr marL="857250" lvl="2" indent="0" eaLnBrk="1" hangingPunct="1"/>
            <a:r>
              <a:rPr lang="en-US" altLang="en-US" sz="2400" b="1" kern="1200" dirty="0">
                <a:latin typeface="Courier New" panose="02070309020205020404" pitchFamily="49" charset="0"/>
                <a:ea typeface="宋体" panose="02010600030101010101" pitchFamily="2" charset="-122"/>
                <a:cs typeface="+mn-cs"/>
              </a:rPr>
              <a:t>boolean</a:t>
            </a:r>
            <a:r>
              <a:rPr lang="en-US" altLang="zh-CN" sz="2400" kern="1200" dirty="0">
                <a:latin typeface="+mn-lt"/>
                <a:ea typeface="宋体" panose="02010600030101010101" pitchFamily="2" charset="-122"/>
                <a:cs typeface="+mn-cs"/>
              </a:rPr>
              <a:t>类型</a:t>
            </a:r>
            <a:r>
              <a:rPr lang="zh-CN" altLang="en-US" sz="2400" kern="1200" dirty="0">
                <a:latin typeface="+mn-lt"/>
                <a:ea typeface="宋体" panose="02010600030101010101" pitchFamily="2" charset="-122"/>
                <a:cs typeface="+mn-cs"/>
              </a:rPr>
              <a:t>数据域的默认值是</a:t>
            </a:r>
            <a:r>
              <a:rPr lang="en-US" altLang="en-US" sz="2400" b="1" kern="1200" dirty="0">
                <a:latin typeface="Courier New" panose="02070309020205020404" pitchFamily="49" charset="0"/>
                <a:ea typeface="宋体" panose="02010600030101010101" pitchFamily="2" charset="-122"/>
                <a:cs typeface="+mn-cs"/>
              </a:rPr>
              <a:t>false</a:t>
            </a:r>
            <a:r>
              <a:rPr lang="en-US" altLang="zh-CN" sz="2400" b="1" kern="1200" dirty="0">
                <a:latin typeface="Courier New" panose="02070309020205020404" pitchFamily="49" charset="0"/>
                <a:ea typeface="宋体" panose="02010600030101010101" pitchFamily="2" charset="-122"/>
                <a:cs typeface="+mn-cs"/>
              </a:rPr>
              <a:t>，</a:t>
            </a:r>
            <a:endParaRPr lang="en-US" altLang="zh-CN" sz="2400" kern="1200" dirty="0">
              <a:latin typeface="+mn-lt"/>
              <a:ea typeface="宋体" panose="02010600030101010101" pitchFamily="2" charset="-122"/>
              <a:cs typeface="+mn-cs"/>
            </a:endParaRPr>
          </a:p>
          <a:p>
            <a:pPr marL="857250" lvl="2" indent="0" eaLnBrk="1" hangingPunct="1"/>
            <a:r>
              <a:rPr lang="en-US" altLang="zh-CN" sz="2400" b="1" kern="1200" dirty="0">
                <a:latin typeface="Courier New" panose="02070309020205020404" pitchFamily="49" charset="0"/>
                <a:ea typeface="宋体" panose="02010600030101010101" pitchFamily="2" charset="-122"/>
                <a:cs typeface="+mn-cs"/>
              </a:rPr>
              <a:t>char</a:t>
            </a:r>
            <a:r>
              <a:rPr lang="zh-CN" altLang="en-US" sz="2400" kern="1200" dirty="0">
                <a:latin typeface="+mn-lt"/>
                <a:ea typeface="宋体" panose="02010600030101010101" pitchFamily="2" charset="-122"/>
                <a:cs typeface="+mn-cs"/>
              </a:rPr>
              <a:t>类型数据域的默认值是</a:t>
            </a:r>
            <a:r>
              <a:rPr lang="en-US" altLang="en-US" sz="2400" b="1" kern="1200" dirty="0">
                <a:latin typeface="Courier New" panose="02070309020205020404" pitchFamily="49" charset="0"/>
                <a:ea typeface="宋体" panose="02010600030101010101" pitchFamily="2" charset="-122"/>
                <a:cs typeface="+mn-cs"/>
              </a:rPr>
              <a:t>‘\u0000’</a:t>
            </a:r>
            <a:r>
              <a:rPr lang="en-US" altLang="zh-CN" sz="2400" kern="1200" dirty="0">
                <a:latin typeface="+mn-lt"/>
                <a:ea typeface="宋体" panose="02010600030101010101" pitchFamily="2" charset="-122"/>
                <a:cs typeface="+mn-cs"/>
              </a:rPr>
              <a:t>。</a:t>
            </a:r>
          </a:p>
        </p:txBody>
      </p:sp>
      <p:sp>
        <p:nvSpPr>
          <p:cNvPr id="4915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28</a:t>
            </a:fld>
            <a:endParaRPr lang="en-US" altLang="en-US" sz="1400" dirty="0">
              <a:ea typeface="宋体" panose="02010600030101010101" pitchFamily="2" charset="-122"/>
            </a:endParaRPr>
          </a:p>
        </p:txBody>
      </p:sp>
      <p:sp>
        <p:nvSpPr>
          <p:cNvPr id="49157" name="Rectangle 4"/>
          <p:cNvSpPr/>
          <p:nvPr/>
        </p:nvSpPr>
        <p:spPr>
          <a:xfrm>
            <a:off x="381000" y="3619500"/>
            <a:ext cx="8763000" cy="2743200"/>
          </a:xfrm>
          <a:prstGeom prst="rect">
            <a:avLst/>
          </a:prstGeom>
          <a:noFill/>
          <a:ln w="9525">
            <a:noFill/>
          </a:ln>
        </p:spPr>
        <p:txBody>
          <a:bodyPr lIns="92075" tIns="46038" rIns="92075" bIns="46038"/>
          <a:lstStyle/>
          <a:p>
            <a:pPr>
              <a:spcBef>
                <a:spcPct val="20000"/>
              </a:spcBef>
              <a:buClr>
                <a:schemeClr val="tx2"/>
              </a:buClr>
              <a:buSzPct val="75000"/>
              <a:buFont typeface="Monotype Sorts" pitchFamily="2" charset="2"/>
            </a:pPr>
            <a:r>
              <a:rPr lang="en-US" altLang="en-US" sz="1600" b="1" dirty="0">
                <a:solidFill>
                  <a:schemeClr val="tx2"/>
                </a:solidFill>
                <a:latin typeface="Courier New" panose="02070309020205020404" pitchFamily="49" charset="0"/>
              </a:rPr>
              <a:t>public class Test {</a:t>
            </a:r>
          </a:p>
          <a:p>
            <a:pPr>
              <a:spcBef>
                <a:spcPct val="20000"/>
              </a:spcBef>
              <a:buClr>
                <a:schemeClr val="tx2"/>
              </a:buClr>
              <a:buSzPct val="75000"/>
              <a:buFont typeface="Monotype Sorts" pitchFamily="2" charset="2"/>
            </a:pPr>
            <a:r>
              <a:rPr lang="en-US" altLang="en-US" sz="1600" b="1" dirty="0">
                <a:solidFill>
                  <a:schemeClr val="tx2"/>
                </a:solidFill>
                <a:latin typeface="Courier New" panose="02070309020205020404" pitchFamily="49" charset="0"/>
              </a:rPr>
              <a:t>  public static void main(String[] args) {</a:t>
            </a:r>
          </a:p>
          <a:p>
            <a:pPr>
              <a:spcBef>
                <a:spcPct val="20000"/>
              </a:spcBef>
              <a:buClr>
                <a:schemeClr val="tx2"/>
              </a:buClr>
              <a:buSzPct val="75000"/>
              <a:buFont typeface="Monotype Sorts" pitchFamily="2" charset="2"/>
            </a:pPr>
            <a:r>
              <a:rPr lang="en-US" altLang="en-US" sz="1600" b="1" dirty="0">
                <a:solidFill>
                  <a:schemeClr val="tx2"/>
                </a:solidFill>
                <a:latin typeface="Courier New" panose="02070309020205020404" pitchFamily="49" charset="0"/>
              </a:rPr>
              <a:t>    </a:t>
            </a:r>
            <a:r>
              <a:rPr lang="en-US" altLang="en-US" sz="1600" b="1" dirty="0">
                <a:solidFill>
                  <a:srgbClr val="0070C0"/>
                </a:solidFill>
                <a:latin typeface="Courier New" panose="02070309020205020404" pitchFamily="49" charset="0"/>
              </a:rPr>
              <a:t>Student</a:t>
            </a:r>
            <a:r>
              <a:rPr lang="en-US" altLang="en-US" sz="1600" b="1" dirty="0">
                <a:latin typeface="Courier New" panose="02070309020205020404" pitchFamily="49" charset="0"/>
              </a:rPr>
              <a:t> student = </a:t>
            </a:r>
            <a:r>
              <a:rPr lang="en-US" altLang="en-US" sz="1600" b="1" dirty="0">
                <a:solidFill>
                  <a:srgbClr val="C00000"/>
                </a:solidFill>
                <a:latin typeface="Courier New" panose="02070309020205020404" pitchFamily="49" charset="0"/>
              </a:rPr>
              <a:t>new</a:t>
            </a:r>
            <a:r>
              <a:rPr lang="en-US" altLang="en-US" sz="1600" b="1" dirty="0">
                <a:latin typeface="Courier New" panose="02070309020205020404" pitchFamily="49" charset="0"/>
              </a:rPr>
              <a:t> </a:t>
            </a:r>
            <a:r>
              <a:rPr lang="en-US" altLang="en-US" sz="1600" b="1" dirty="0">
                <a:solidFill>
                  <a:srgbClr val="0070C0"/>
                </a:solidFill>
                <a:highlight>
                  <a:srgbClr val="FFFF00"/>
                </a:highlight>
                <a:latin typeface="Courier New" panose="02070309020205020404" pitchFamily="49" charset="0"/>
              </a:rPr>
              <a:t>Student()</a:t>
            </a:r>
            <a:r>
              <a:rPr lang="en-US" altLang="en-US" sz="1600" b="1" dirty="0">
                <a:latin typeface="Courier New" panose="02070309020205020404" pitchFamily="49" charset="0"/>
              </a:rPr>
              <a:t>;	</a:t>
            </a:r>
            <a:r>
              <a:rPr lang="en-US" altLang="en-US" sz="1600" b="1" dirty="0">
                <a:solidFill>
                  <a:srgbClr val="008000"/>
                </a:solidFill>
                <a:latin typeface="Courier New" panose="02070309020205020404" pitchFamily="49" charset="0"/>
              </a:rPr>
              <a:t>//</a:t>
            </a:r>
            <a:r>
              <a:rPr lang="zh-CN" altLang="en-US" sz="1600" b="1" dirty="0">
                <a:solidFill>
                  <a:srgbClr val="008000"/>
                </a:solidFill>
                <a:latin typeface="Courier New" panose="02070309020205020404" pitchFamily="49" charset="0"/>
                <a:ea typeface="宋体" panose="02010600030101010101" pitchFamily="2" charset="-122"/>
              </a:rPr>
              <a:t>构造一个</a:t>
            </a:r>
            <a:r>
              <a:rPr lang="en-US" altLang="zh-CN" sz="1600" b="1" dirty="0">
                <a:solidFill>
                  <a:srgbClr val="008000"/>
                </a:solidFill>
                <a:latin typeface="Courier New" panose="02070309020205020404" pitchFamily="49" charset="0"/>
                <a:ea typeface="宋体" panose="02010600030101010101" pitchFamily="2" charset="-122"/>
              </a:rPr>
              <a:t>Student</a:t>
            </a:r>
            <a:r>
              <a:rPr lang="zh-CN" altLang="en-US" sz="1600" b="1" dirty="0">
                <a:solidFill>
                  <a:srgbClr val="008000"/>
                </a:solidFill>
                <a:latin typeface="Courier New" panose="02070309020205020404" pitchFamily="49" charset="0"/>
                <a:ea typeface="宋体" panose="02010600030101010101" pitchFamily="2" charset="-122"/>
              </a:rPr>
              <a:t>类的具体对象</a:t>
            </a:r>
            <a:endParaRPr lang="en-US" altLang="en-US" sz="1600" b="1" dirty="0">
              <a:solidFill>
                <a:srgbClr val="008000"/>
              </a:solidFill>
              <a:latin typeface="Courier New" panose="02070309020205020404" pitchFamily="49" charset="0"/>
            </a:endParaRPr>
          </a:p>
          <a:p>
            <a:pPr>
              <a:spcBef>
                <a:spcPct val="20000"/>
              </a:spcBef>
              <a:buClr>
                <a:schemeClr val="tx2"/>
              </a:buClr>
              <a:buSzPct val="75000"/>
              <a:buFont typeface="Monotype Sorts" pitchFamily="2" charset="2"/>
            </a:pPr>
            <a:r>
              <a:rPr lang="en-US" altLang="en-US" sz="1600" b="1" dirty="0">
                <a:solidFill>
                  <a:schemeClr val="tx2"/>
                </a:solidFill>
                <a:latin typeface="Courier New" panose="02070309020205020404" pitchFamily="49" charset="0"/>
              </a:rPr>
              <a:t>    System.out.println("name? " + </a:t>
            </a:r>
            <a:r>
              <a:rPr lang="en-US" altLang="en-US" sz="1600" b="1" dirty="0">
                <a:solidFill>
                  <a:srgbClr val="C00000"/>
                </a:solidFill>
                <a:latin typeface="Courier New" panose="02070309020205020404" pitchFamily="49" charset="0"/>
              </a:rPr>
              <a:t>student.name</a:t>
            </a:r>
            <a:r>
              <a:rPr lang="en-US" altLang="en-US" sz="1600" b="1" dirty="0">
                <a:solidFill>
                  <a:schemeClr val="tx2"/>
                </a:solidFill>
                <a:latin typeface="Courier New" panose="02070309020205020404" pitchFamily="49" charset="0"/>
              </a:rPr>
              <a:t>); </a:t>
            </a:r>
          </a:p>
          <a:p>
            <a:pPr>
              <a:spcBef>
                <a:spcPct val="20000"/>
              </a:spcBef>
              <a:buClr>
                <a:schemeClr val="tx2"/>
              </a:buClr>
              <a:buSzPct val="75000"/>
              <a:buFont typeface="Monotype Sorts" pitchFamily="2" charset="2"/>
            </a:pPr>
            <a:r>
              <a:rPr lang="en-US" altLang="en-US" sz="1600" b="1" dirty="0">
                <a:solidFill>
                  <a:schemeClr val="tx2"/>
                </a:solidFill>
                <a:latin typeface="Courier New" panose="02070309020205020404" pitchFamily="49" charset="0"/>
              </a:rPr>
              <a:t>    System.out.println("age? " + </a:t>
            </a:r>
            <a:r>
              <a:rPr lang="en-US" altLang="en-US" sz="1600" b="1" dirty="0">
                <a:solidFill>
                  <a:srgbClr val="C00000"/>
                </a:solidFill>
                <a:latin typeface="Courier New" panose="02070309020205020404" pitchFamily="49" charset="0"/>
              </a:rPr>
              <a:t>student.age</a:t>
            </a:r>
            <a:r>
              <a:rPr lang="en-US" altLang="en-US" sz="1600" b="1" dirty="0">
                <a:solidFill>
                  <a:schemeClr val="tx2"/>
                </a:solidFill>
                <a:latin typeface="Courier New" panose="02070309020205020404" pitchFamily="49" charset="0"/>
              </a:rPr>
              <a:t>); </a:t>
            </a:r>
          </a:p>
          <a:p>
            <a:pPr>
              <a:spcBef>
                <a:spcPct val="20000"/>
              </a:spcBef>
              <a:buClr>
                <a:schemeClr val="tx2"/>
              </a:buClr>
              <a:buSzPct val="75000"/>
              <a:buFont typeface="Monotype Sorts" pitchFamily="2" charset="2"/>
            </a:pPr>
            <a:r>
              <a:rPr lang="en-US" altLang="en-US" sz="1600" b="1" dirty="0">
                <a:solidFill>
                  <a:schemeClr val="tx2"/>
                </a:solidFill>
                <a:latin typeface="Courier New" panose="02070309020205020404" pitchFamily="49" charset="0"/>
              </a:rPr>
              <a:t>    System.out.println("isScienceMajor? " + </a:t>
            </a:r>
            <a:r>
              <a:rPr lang="en-US" altLang="en-US" sz="1600" b="1" dirty="0">
                <a:solidFill>
                  <a:srgbClr val="C00000"/>
                </a:solidFill>
                <a:latin typeface="Courier New" panose="02070309020205020404" pitchFamily="49" charset="0"/>
              </a:rPr>
              <a:t>student.isScienceMajor</a:t>
            </a:r>
            <a:r>
              <a:rPr lang="en-US" altLang="en-US" sz="1600" b="1" dirty="0">
                <a:solidFill>
                  <a:schemeClr val="tx2"/>
                </a:solidFill>
                <a:latin typeface="Courier New" panose="02070309020205020404" pitchFamily="49" charset="0"/>
              </a:rPr>
              <a:t>); </a:t>
            </a:r>
          </a:p>
          <a:p>
            <a:pPr>
              <a:spcBef>
                <a:spcPct val="20000"/>
              </a:spcBef>
              <a:buClr>
                <a:schemeClr val="tx2"/>
              </a:buClr>
              <a:buSzPct val="75000"/>
              <a:buFont typeface="Monotype Sorts" pitchFamily="2" charset="2"/>
            </a:pPr>
            <a:r>
              <a:rPr lang="en-US" altLang="en-US" sz="1600" b="1" dirty="0">
                <a:solidFill>
                  <a:schemeClr val="tx2"/>
                </a:solidFill>
                <a:latin typeface="Courier New" panose="02070309020205020404" pitchFamily="49" charset="0"/>
              </a:rPr>
              <a:t>    System.out.println("gender? " + </a:t>
            </a:r>
            <a:r>
              <a:rPr lang="en-US" altLang="en-US" sz="1600" b="1" dirty="0">
                <a:solidFill>
                  <a:srgbClr val="C00000"/>
                </a:solidFill>
                <a:latin typeface="Courier New" panose="02070309020205020404" pitchFamily="49" charset="0"/>
              </a:rPr>
              <a:t>student.gender</a:t>
            </a:r>
            <a:r>
              <a:rPr lang="en-US" altLang="en-US" sz="1600" b="1" dirty="0">
                <a:solidFill>
                  <a:schemeClr val="tx2"/>
                </a:solidFill>
                <a:latin typeface="Courier New" panose="02070309020205020404" pitchFamily="49" charset="0"/>
              </a:rPr>
              <a:t>); </a:t>
            </a:r>
          </a:p>
          <a:p>
            <a:pPr>
              <a:spcBef>
                <a:spcPct val="20000"/>
              </a:spcBef>
              <a:buClr>
                <a:schemeClr val="tx2"/>
              </a:buClr>
              <a:buSzPct val="75000"/>
              <a:buFont typeface="Monotype Sorts" pitchFamily="2" charset="2"/>
            </a:pPr>
            <a:r>
              <a:rPr lang="en-US" altLang="en-US" sz="1600" b="1" dirty="0">
                <a:solidFill>
                  <a:schemeClr val="tx2"/>
                </a:solidFill>
                <a:latin typeface="Courier New" panose="02070309020205020404" pitchFamily="49" charset="0"/>
              </a:rPr>
              <a:t>  }</a:t>
            </a:r>
          </a:p>
          <a:p>
            <a:pPr>
              <a:spcBef>
                <a:spcPct val="20000"/>
              </a:spcBef>
              <a:buClr>
                <a:schemeClr val="tx2"/>
              </a:buClr>
              <a:buSzPct val="75000"/>
              <a:buFont typeface="Monotype Sorts" pitchFamily="2" charset="2"/>
            </a:pPr>
            <a:r>
              <a:rPr lang="en-US" altLang="en-US" sz="1600" b="1" dirty="0">
                <a:solidFill>
                  <a:schemeClr val="tx2"/>
                </a:solidFill>
                <a:latin typeface="Courier New" panose="02070309020205020404"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a:t>
            </a:r>
          </a:p>
        </p:txBody>
      </p:sp>
      <p:sp>
        <p:nvSpPr>
          <p:cNvPr id="50179" name="Rectangle 3"/>
          <p:cNvSpPr>
            <a:spLocks noGrp="1"/>
          </p:cNvSpPr>
          <p:nvPr>
            <p:ph idx="1"/>
          </p:nvPr>
        </p:nvSpPr>
        <p:spPr/>
        <p:txBody>
          <a:bodyPr vert="horz" wrap="square" lIns="92075" tIns="46038" rIns="92075" bIns="46038" anchor="t" anchorCtr="0"/>
          <a:lstStyle/>
          <a:p>
            <a:pPr marL="0" indent="0" eaLnBrk="1" hangingPunct="1">
              <a:lnSpc>
                <a:spcPct val="90000"/>
              </a:lnSpc>
              <a:buSzPct val="75000"/>
              <a:buFont typeface="Monotype Sorts" pitchFamily="2" charset="2"/>
              <a:buNone/>
            </a:pPr>
            <a:r>
              <a:rPr lang="zh-CN" altLang="en-US" kern="1200" dirty="0">
                <a:latin typeface="+mn-lt"/>
                <a:ea typeface="宋体" panose="02010600030101010101" pitchFamily="2" charset="-122"/>
                <a:cs typeface="+mn-cs"/>
              </a:rPr>
              <a:t>但是，</a:t>
            </a:r>
            <a:r>
              <a:rPr lang="en-US" altLang="zh-CN" i="1" kern="1200" dirty="0">
                <a:latin typeface="+mn-lt"/>
                <a:ea typeface="宋体" panose="02010600030101010101" pitchFamily="2" charset="-122"/>
                <a:cs typeface="+mn-cs"/>
              </a:rPr>
              <a:t>Java</a:t>
            </a:r>
            <a:r>
              <a:rPr lang="zh-CN" altLang="en-US" kern="1200" dirty="0">
                <a:latin typeface="+mn-lt"/>
                <a:ea typeface="宋体" panose="02010600030101010101" pitchFamily="2" charset="-122"/>
                <a:cs typeface="+mn-cs"/>
              </a:rPr>
              <a:t>没有给方法中的局部变量赋予默认值。</a:t>
            </a:r>
          </a:p>
          <a:p>
            <a:pPr marL="0" indent="0" eaLnBrk="1" hangingPunct="1">
              <a:lnSpc>
                <a:spcPct val="90000"/>
              </a:lnSpc>
              <a:buSzPct val="75000"/>
              <a:buFont typeface="Monotype Sorts" pitchFamily="2" charset="2"/>
              <a:buNone/>
            </a:pPr>
            <a:endParaRPr lang="en-US" altLang="en-US" sz="1800" b="1" kern="1200" dirty="0">
              <a:solidFill>
                <a:schemeClr val="tx2"/>
              </a:solidFill>
              <a:latin typeface="Courier New" panose="02070309020205020404" pitchFamily="49" charset="0"/>
              <a:ea typeface="宋体" panose="02010600030101010101" pitchFamily="2" charset="-122"/>
              <a:cs typeface="+mn-cs"/>
            </a:endParaRPr>
          </a:p>
          <a:p>
            <a:pPr marL="0" indent="0" eaLnBrk="1" hangingPunct="1">
              <a:lnSpc>
                <a:spcPct val="90000"/>
              </a:lnSpc>
              <a:buSzPct val="75000"/>
              <a:buFont typeface="Monotype Sorts" pitchFamily="2" charset="2"/>
              <a:buNone/>
            </a:pPr>
            <a:endParaRPr lang="en-US" altLang="en-US" sz="1800" b="1" kern="1200" dirty="0">
              <a:solidFill>
                <a:schemeClr val="tx2"/>
              </a:solidFill>
              <a:latin typeface="Courier New" panose="02070309020205020404" pitchFamily="49" charset="0"/>
              <a:ea typeface="宋体" panose="02010600030101010101" pitchFamily="2" charset="-122"/>
              <a:cs typeface="+mn-cs"/>
            </a:endParaRPr>
          </a:p>
          <a:p>
            <a:pPr marL="400050" lvl="1" indent="0" eaLnBrk="1" hangingPunct="1">
              <a:lnSpc>
                <a:spcPct val="90000"/>
              </a:lnSpc>
              <a:buFont typeface="Monotype Sorts" pitchFamily="2" charset="2"/>
              <a:buNone/>
            </a:pPr>
            <a:r>
              <a:rPr lang="en-US" altLang="en-US" sz="2000" b="1" kern="1200" dirty="0">
                <a:solidFill>
                  <a:schemeClr val="tx2"/>
                </a:solidFill>
                <a:latin typeface="Courier New" panose="02070309020205020404" pitchFamily="49" charset="0"/>
                <a:ea typeface="宋体" panose="02010600030101010101" pitchFamily="2" charset="-122"/>
                <a:cs typeface="+mn-cs"/>
              </a:rPr>
              <a:t>public class Test {</a:t>
            </a:r>
            <a:endParaRPr lang="en-US" altLang="en-US" sz="2000" b="1" kern="1200" dirty="0">
              <a:solidFill>
                <a:schemeClr val="tx2"/>
              </a:solidFill>
              <a:latin typeface="Courier" charset="0"/>
              <a:ea typeface="宋体" panose="02010600030101010101" pitchFamily="2" charset="-122"/>
              <a:cs typeface="+mn-cs"/>
            </a:endParaRPr>
          </a:p>
          <a:p>
            <a:pPr marL="400050" lvl="1" indent="0" eaLnBrk="1" hangingPunct="1">
              <a:lnSpc>
                <a:spcPct val="90000"/>
              </a:lnSpc>
              <a:buFont typeface="Monotype Sorts" pitchFamily="2" charset="2"/>
              <a:buNone/>
            </a:pPr>
            <a:r>
              <a:rPr lang="en-US" altLang="en-US" sz="2000" b="1" kern="1200" dirty="0">
                <a:solidFill>
                  <a:schemeClr val="tx2"/>
                </a:solidFill>
                <a:latin typeface="Courier New" panose="02070309020205020404" pitchFamily="49" charset="0"/>
                <a:ea typeface="宋体" panose="02010600030101010101" pitchFamily="2" charset="-122"/>
                <a:cs typeface="+mn-cs"/>
              </a:rPr>
              <a:t>  public static </a:t>
            </a:r>
            <a:r>
              <a:rPr lang="en-US" altLang="en-US" sz="2000" b="1" kern="1200" dirty="0">
                <a:solidFill>
                  <a:srgbClr val="FF0000"/>
                </a:solidFill>
                <a:latin typeface="Courier New" panose="02070309020205020404" pitchFamily="49" charset="0"/>
                <a:ea typeface="宋体" panose="02010600030101010101" pitchFamily="2" charset="-122"/>
                <a:cs typeface="+mn-cs"/>
              </a:rPr>
              <a:t>void</a:t>
            </a:r>
            <a:r>
              <a:rPr lang="en-US" altLang="en-US" sz="2000" b="1" kern="1200" dirty="0">
                <a:solidFill>
                  <a:schemeClr val="tx2"/>
                </a:solidFill>
                <a:latin typeface="Courier New" panose="02070309020205020404" pitchFamily="49" charset="0"/>
                <a:ea typeface="宋体" panose="02010600030101010101" pitchFamily="2" charset="-122"/>
                <a:cs typeface="+mn-cs"/>
              </a:rPr>
              <a:t> main</a:t>
            </a:r>
            <a:r>
              <a:rPr lang="en-US" altLang="en-US" sz="2000" b="1" kern="1200" dirty="0">
                <a:solidFill>
                  <a:srgbClr val="FF0000"/>
                </a:solidFill>
                <a:latin typeface="Courier New" panose="02070309020205020404" pitchFamily="49" charset="0"/>
                <a:ea typeface="宋体" panose="02010600030101010101" pitchFamily="2" charset="-122"/>
                <a:cs typeface="+mn-cs"/>
              </a:rPr>
              <a:t>(</a:t>
            </a:r>
            <a:r>
              <a:rPr lang="en-US" altLang="en-US" sz="2000" b="1" kern="1200" dirty="0">
                <a:solidFill>
                  <a:schemeClr val="tx2"/>
                </a:solidFill>
                <a:latin typeface="Courier New" panose="02070309020205020404" pitchFamily="49" charset="0"/>
                <a:ea typeface="宋体" panose="02010600030101010101" pitchFamily="2" charset="-122"/>
                <a:cs typeface="+mn-cs"/>
              </a:rPr>
              <a:t>String[] args</a:t>
            </a:r>
            <a:r>
              <a:rPr lang="en-US" altLang="en-US" sz="2000" b="1" kern="1200" dirty="0">
                <a:solidFill>
                  <a:srgbClr val="FF0000"/>
                </a:solidFill>
                <a:latin typeface="Courier New" panose="02070309020205020404" pitchFamily="49" charset="0"/>
                <a:ea typeface="宋体" panose="02010600030101010101" pitchFamily="2" charset="-122"/>
                <a:cs typeface="+mn-cs"/>
              </a:rPr>
              <a:t>)</a:t>
            </a:r>
            <a:r>
              <a:rPr lang="en-US" altLang="en-US" sz="2000" b="1" kern="1200" dirty="0">
                <a:solidFill>
                  <a:schemeClr val="tx2"/>
                </a:solidFill>
                <a:latin typeface="Courier New" panose="02070309020205020404" pitchFamily="49" charset="0"/>
                <a:ea typeface="宋体" panose="02010600030101010101" pitchFamily="2" charset="-122"/>
                <a:cs typeface="+mn-cs"/>
              </a:rPr>
              <a:t> {</a:t>
            </a:r>
            <a:endParaRPr lang="en-US" altLang="en-US" sz="2000" b="1" kern="1200" dirty="0">
              <a:solidFill>
                <a:schemeClr val="tx2"/>
              </a:solidFill>
              <a:latin typeface="Courier" charset="0"/>
              <a:ea typeface="宋体" panose="02010600030101010101" pitchFamily="2" charset="-122"/>
              <a:cs typeface="+mn-cs"/>
            </a:endParaRPr>
          </a:p>
          <a:p>
            <a:pPr marL="400050" lvl="1" indent="0" eaLnBrk="1" hangingPunct="1">
              <a:lnSpc>
                <a:spcPct val="90000"/>
              </a:lnSpc>
              <a:buFont typeface="Monotype Sorts" pitchFamily="2" charset="2"/>
              <a:buNone/>
            </a:pPr>
            <a:r>
              <a:rPr lang="en-US" altLang="en-US" sz="2000" b="1" kern="1200" dirty="0">
                <a:solidFill>
                  <a:schemeClr val="tx2"/>
                </a:solidFill>
                <a:latin typeface="Courier New" panose="02070309020205020404" pitchFamily="49" charset="0"/>
                <a:ea typeface="宋体" panose="02010600030101010101" pitchFamily="2" charset="-122"/>
                <a:cs typeface="+mn-cs"/>
              </a:rPr>
              <a:t>    int x; </a:t>
            </a:r>
            <a:r>
              <a:rPr lang="en-US" altLang="en-US" sz="2000" b="1" kern="1200" dirty="0">
                <a:solidFill>
                  <a:srgbClr val="008000"/>
                </a:solidFill>
                <a:latin typeface="Courier New" panose="02070309020205020404" pitchFamily="49" charset="0"/>
                <a:ea typeface="宋体" panose="02010600030101010101" pitchFamily="2" charset="-122"/>
                <a:cs typeface="+mn-cs"/>
              </a:rPr>
              <a:t>// x has no default value</a:t>
            </a:r>
            <a:endParaRPr lang="en-US" altLang="en-US" sz="2000" b="1" kern="1200" dirty="0">
              <a:solidFill>
                <a:schemeClr val="tx2"/>
              </a:solidFill>
              <a:latin typeface="Courier" charset="0"/>
              <a:ea typeface="宋体" panose="02010600030101010101" pitchFamily="2" charset="-122"/>
              <a:cs typeface="+mn-cs"/>
            </a:endParaRPr>
          </a:p>
          <a:p>
            <a:pPr marL="400050" lvl="1" indent="0" eaLnBrk="1" hangingPunct="1">
              <a:lnSpc>
                <a:spcPct val="90000"/>
              </a:lnSpc>
              <a:buFont typeface="Monotype Sorts" pitchFamily="2" charset="2"/>
              <a:buNone/>
            </a:pPr>
            <a:r>
              <a:rPr lang="en-US" altLang="en-US" sz="2000" b="1" kern="1200" dirty="0">
                <a:solidFill>
                  <a:schemeClr val="tx2"/>
                </a:solidFill>
                <a:latin typeface="Courier New" panose="02070309020205020404" pitchFamily="49" charset="0"/>
                <a:ea typeface="宋体" panose="02010600030101010101" pitchFamily="2" charset="-122"/>
                <a:cs typeface="+mn-cs"/>
              </a:rPr>
              <a:t>    String y; </a:t>
            </a:r>
            <a:r>
              <a:rPr lang="en-US" altLang="en-US" sz="2000" b="1" kern="1200" dirty="0">
                <a:solidFill>
                  <a:srgbClr val="008000"/>
                </a:solidFill>
                <a:latin typeface="Courier New" panose="02070309020205020404" pitchFamily="49" charset="0"/>
                <a:ea typeface="宋体" panose="02010600030101010101" pitchFamily="2" charset="-122"/>
                <a:cs typeface="+mn-cs"/>
              </a:rPr>
              <a:t>// y has no default value</a:t>
            </a:r>
            <a:endParaRPr lang="en-US" altLang="en-US" sz="2000" b="1" kern="1200" dirty="0">
              <a:solidFill>
                <a:schemeClr val="tx2"/>
              </a:solidFill>
              <a:latin typeface="Courier" charset="0"/>
              <a:ea typeface="宋体" panose="02010600030101010101" pitchFamily="2" charset="-122"/>
              <a:cs typeface="+mn-cs"/>
            </a:endParaRPr>
          </a:p>
          <a:p>
            <a:pPr marL="400050" lvl="1" indent="0" eaLnBrk="1" hangingPunct="1">
              <a:lnSpc>
                <a:spcPct val="90000"/>
              </a:lnSpc>
              <a:buFont typeface="Monotype Sorts" pitchFamily="2" charset="2"/>
              <a:buNone/>
            </a:pPr>
            <a:r>
              <a:rPr lang="en-US" altLang="en-US" sz="2000" b="1" kern="1200" dirty="0">
                <a:solidFill>
                  <a:schemeClr val="tx2"/>
                </a:solidFill>
                <a:latin typeface="Courier New" panose="02070309020205020404" pitchFamily="49" charset="0"/>
                <a:ea typeface="宋体" panose="02010600030101010101" pitchFamily="2" charset="-122"/>
                <a:cs typeface="+mn-cs"/>
              </a:rPr>
              <a:t>    System.out.println("x is " + x); </a:t>
            </a:r>
            <a:endParaRPr lang="en-US" altLang="en-US" sz="2000" b="1" kern="1200" dirty="0">
              <a:solidFill>
                <a:schemeClr val="tx2"/>
              </a:solidFill>
              <a:latin typeface="Courier" charset="0"/>
              <a:ea typeface="宋体" panose="02010600030101010101" pitchFamily="2" charset="-122"/>
              <a:cs typeface="+mn-cs"/>
            </a:endParaRPr>
          </a:p>
          <a:p>
            <a:pPr marL="400050" lvl="1" indent="0" eaLnBrk="1" hangingPunct="1">
              <a:lnSpc>
                <a:spcPct val="90000"/>
              </a:lnSpc>
              <a:buFont typeface="Monotype Sorts" pitchFamily="2" charset="2"/>
              <a:buNone/>
            </a:pPr>
            <a:r>
              <a:rPr lang="en-US" altLang="en-US" sz="2000" b="1" kern="1200" dirty="0">
                <a:solidFill>
                  <a:schemeClr val="tx2"/>
                </a:solidFill>
                <a:latin typeface="Courier New" panose="02070309020205020404" pitchFamily="49" charset="0"/>
                <a:ea typeface="宋体" panose="02010600030101010101" pitchFamily="2" charset="-122"/>
                <a:cs typeface="+mn-cs"/>
              </a:rPr>
              <a:t>    System.out.println("y is " + y); </a:t>
            </a:r>
            <a:endParaRPr lang="en-US" altLang="en-US" sz="2000" b="1" kern="1200" dirty="0">
              <a:solidFill>
                <a:schemeClr val="tx2"/>
              </a:solidFill>
              <a:latin typeface="Courier" charset="0"/>
              <a:ea typeface="宋体" panose="02010600030101010101" pitchFamily="2" charset="-122"/>
              <a:cs typeface="+mn-cs"/>
            </a:endParaRPr>
          </a:p>
          <a:p>
            <a:pPr marL="400050" lvl="1" indent="0" eaLnBrk="1" hangingPunct="1">
              <a:lnSpc>
                <a:spcPct val="90000"/>
              </a:lnSpc>
              <a:buFont typeface="Monotype Sorts" pitchFamily="2" charset="2"/>
              <a:buNone/>
            </a:pPr>
            <a:r>
              <a:rPr lang="en-US" altLang="en-US" sz="2000" b="1" kern="1200" dirty="0">
                <a:solidFill>
                  <a:schemeClr val="tx2"/>
                </a:solidFill>
                <a:latin typeface="Courier New" panose="02070309020205020404" pitchFamily="49" charset="0"/>
                <a:ea typeface="宋体" panose="02010600030101010101" pitchFamily="2" charset="-122"/>
                <a:cs typeface="+mn-cs"/>
              </a:rPr>
              <a:t>  }</a:t>
            </a:r>
            <a:endParaRPr lang="en-US" altLang="en-US" sz="2000" b="1" kern="1200" dirty="0">
              <a:solidFill>
                <a:schemeClr val="tx2"/>
              </a:solidFill>
              <a:latin typeface="Courier" charset="0"/>
              <a:ea typeface="宋体" panose="02010600030101010101" pitchFamily="2" charset="-122"/>
              <a:cs typeface="+mn-cs"/>
            </a:endParaRPr>
          </a:p>
          <a:p>
            <a:pPr marL="400050" lvl="1" indent="0" eaLnBrk="1" hangingPunct="1">
              <a:lnSpc>
                <a:spcPct val="90000"/>
              </a:lnSpc>
              <a:buFont typeface="Monotype Sorts" pitchFamily="2" charset="2"/>
              <a:buNone/>
            </a:pPr>
            <a:r>
              <a:rPr lang="en-US" altLang="en-US" sz="2000" b="1" kern="1200" dirty="0">
                <a:solidFill>
                  <a:schemeClr val="tx2"/>
                </a:solidFill>
                <a:latin typeface="Courier New" panose="02070309020205020404" pitchFamily="49" charset="0"/>
                <a:ea typeface="宋体" panose="02010600030101010101" pitchFamily="2" charset="-122"/>
                <a:cs typeface="+mn-cs"/>
              </a:rPr>
              <a:t>}</a:t>
            </a:r>
          </a:p>
        </p:txBody>
      </p:sp>
      <p:sp>
        <p:nvSpPr>
          <p:cNvPr id="5018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29</a:t>
            </a:fld>
            <a:endParaRPr lang="en-US" altLang="en-US" sz="1400" dirty="0">
              <a:ea typeface="宋体" panose="02010600030101010101" pitchFamily="2" charset="-122"/>
            </a:endParaRPr>
          </a:p>
        </p:txBody>
      </p:sp>
      <p:grpSp>
        <p:nvGrpSpPr>
          <p:cNvPr id="2" name="组合 8"/>
          <p:cNvGrpSpPr/>
          <p:nvPr/>
        </p:nvGrpSpPr>
        <p:grpSpPr>
          <a:xfrm>
            <a:off x="3124200" y="3771900"/>
            <a:ext cx="3848100" cy="1398588"/>
            <a:chOff x="2400300" y="3848100"/>
            <a:chExt cx="3848100" cy="1398032"/>
          </a:xfrm>
        </p:grpSpPr>
        <p:sp>
          <p:nvSpPr>
            <p:cNvPr id="50185" name="Line 4"/>
            <p:cNvSpPr/>
            <p:nvPr/>
          </p:nvSpPr>
          <p:spPr>
            <a:xfrm flipH="1">
              <a:off x="4152900" y="3848100"/>
              <a:ext cx="1295400" cy="1028700"/>
            </a:xfrm>
            <a:prstGeom prst="line">
              <a:avLst/>
            </a:prstGeom>
            <a:ln w="12700" cap="flat" cmpd="sng">
              <a:solidFill>
                <a:srgbClr val="FF0000"/>
              </a:solidFill>
              <a:prstDash val="solid"/>
              <a:headEnd type="stealth" w="sm" len="sm"/>
              <a:tailEnd type="none" w="sm" len="sm"/>
            </a:ln>
          </p:spPr>
        </p:sp>
        <p:sp>
          <p:nvSpPr>
            <p:cNvPr id="50186" name="Line 5"/>
            <p:cNvSpPr/>
            <p:nvPr/>
          </p:nvSpPr>
          <p:spPr>
            <a:xfrm flipH="1">
              <a:off x="4191000" y="4191000"/>
              <a:ext cx="1257300" cy="685800"/>
            </a:xfrm>
            <a:prstGeom prst="line">
              <a:avLst/>
            </a:prstGeom>
            <a:ln w="12700" cap="flat" cmpd="sng">
              <a:solidFill>
                <a:srgbClr val="FF0000"/>
              </a:solidFill>
              <a:prstDash val="solid"/>
              <a:headEnd type="stealth" w="sm" len="sm"/>
              <a:tailEnd type="none" w="sm" len="sm"/>
            </a:ln>
          </p:spPr>
        </p:sp>
        <p:sp>
          <p:nvSpPr>
            <p:cNvPr id="49160" name="Text Box 6"/>
            <p:cNvSpPr txBox="1">
              <a:spLocks noChangeArrowheads="1"/>
            </p:cNvSpPr>
            <p:nvPr/>
          </p:nvSpPr>
          <p:spPr bwMode="auto">
            <a:xfrm>
              <a:off x="2400300" y="4876391"/>
              <a:ext cx="3848100" cy="369741"/>
            </a:xfrm>
            <a:prstGeom prst="rect">
              <a:avLst/>
            </a:prstGeom>
            <a:noFill/>
            <a:ln w="12700">
              <a:solidFill>
                <a:schemeClr val="bg1">
                  <a:lumMod val="65000"/>
                </a:schemeClr>
              </a:solidFill>
              <a:miter lim="800000"/>
              <a:headEnd type="none" w="sm" len="sm"/>
              <a:tailEnd type="none" w="sm" len="sm"/>
            </a:ln>
          </p:spPr>
          <p:txBody>
            <a:bodyPr>
              <a:spAutoFit/>
            </a:bodyPr>
            <a:lstStyle/>
            <a:p>
              <a:pPr marR="0" defTabSz="914400">
                <a:spcBef>
                  <a:spcPct val="50000"/>
                </a:spcBef>
                <a:buClrTx/>
                <a:buSzTx/>
                <a:buFontTx/>
                <a:buNone/>
                <a:defRPr/>
              </a:pPr>
              <a:r>
                <a:rPr kumimoji="0" lang="en-US" altLang="en-US" sz="1800" b="1" i="1" kern="1200" cap="none" spc="0" normalizeH="0" baseline="0" noProof="0" dirty="0">
                  <a:latin typeface="Times New Roman" panose="02020603050405020304" pitchFamily="18" charset="0"/>
                  <a:ea typeface="+mn-ea"/>
                  <a:cs typeface="+mn-cs"/>
                </a:rPr>
                <a:t>Compile error: variable not initialized</a:t>
              </a:r>
            </a:p>
          </p:txBody>
        </p:sp>
      </p:grpSp>
      <p:grpSp>
        <p:nvGrpSpPr>
          <p:cNvPr id="3" name="组合 10"/>
          <p:cNvGrpSpPr/>
          <p:nvPr/>
        </p:nvGrpSpPr>
        <p:grpSpPr>
          <a:xfrm>
            <a:off x="1752600" y="2857500"/>
            <a:ext cx="1409700" cy="685800"/>
            <a:chOff x="1752600" y="2857500"/>
            <a:chExt cx="1409700" cy="685800"/>
          </a:xfrm>
        </p:grpSpPr>
        <p:sp>
          <p:nvSpPr>
            <p:cNvPr id="50183" name="矩形 8"/>
            <p:cNvSpPr/>
            <p:nvPr/>
          </p:nvSpPr>
          <p:spPr>
            <a:xfrm>
              <a:off x="1752600" y="2857500"/>
              <a:ext cx="952500" cy="342900"/>
            </a:xfrm>
            <a:prstGeom prst="rect">
              <a:avLst/>
            </a:prstGeom>
            <a:solidFill>
              <a:srgbClr val="FFC000">
                <a:alpha val="30980"/>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50184" name="矩形 9"/>
            <p:cNvSpPr/>
            <p:nvPr/>
          </p:nvSpPr>
          <p:spPr>
            <a:xfrm>
              <a:off x="1752600" y="3200400"/>
              <a:ext cx="1409700" cy="342900"/>
            </a:xfrm>
            <a:prstGeom prst="rect">
              <a:avLst/>
            </a:prstGeom>
            <a:solidFill>
              <a:srgbClr val="FFC000">
                <a:alpha val="30980"/>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面向对象编程概念</a:t>
            </a:r>
          </a:p>
        </p:txBody>
      </p:sp>
      <p:sp>
        <p:nvSpPr>
          <p:cNvPr id="33795" name="内容占位符 5"/>
          <p:cNvSpPr>
            <a:spLocks noGrp="1"/>
          </p:cNvSpPr>
          <p:nvPr>
            <p:ph idx="1"/>
          </p:nvPr>
        </p:nvSpPr>
        <p:spPr/>
        <p:txBody>
          <a:bodyPr vert="horz" wrap="square" lIns="92075" tIns="46038" rIns="92075" bIns="46038" numCol="1" anchor="t" anchorCtr="0" compatLnSpc="1"/>
          <a:lstStyle/>
          <a:p>
            <a:pPr marL="342900" marR="0" lvl="0" indent="-342900" algn="just" defTabSz="914400" rtl="0" eaLnBrk="1" fontAlgn="base" latinLnBrk="0" hangingPunct="1">
              <a:lnSpc>
                <a:spcPct val="100000"/>
              </a:lnSpc>
              <a:spcBef>
                <a:spcPct val="50000"/>
              </a:spcBef>
              <a:spcAft>
                <a:spcPct val="0"/>
              </a:spcAft>
              <a:buClr>
                <a:schemeClr val="tx2"/>
              </a:buClr>
              <a:buSzPct val="75000"/>
              <a:buFont typeface="Monotype Sorts" pitchFamily="2" charset="2"/>
              <a:buChar char="F"/>
              <a:defRPr/>
            </a:pPr>
            <a:r>
              <a:rPr kumimoji="0" lang="zh-CN" altLang="en-US" sz="24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Courier New" panose="02070309020205020404" pitchFamily="49" charset="0"/>
              </a:rPr>
              <a:t>面向对象程序设计</a:t>
            </a:r>
            <a:r>
              <a:rPr kumimoji="0"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Courier New" panose="02070309020205020404" pitchFamily="49" charset="0"/>
              </a:rPr>
              <a:t>(</a:t>
            </a:r>
            <a:r>
              <a:rPr kumimoji="0" lang="en-US" altLang="zh-CN" sz="2400" b="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Object Oriented Programming</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OOP)</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是使用对象进行程序设计。</a:t>
            </a:r>
            <a:r>
              <a:rPr kumimoji="0" lang="zh-CN" altLang="en-US" sz="24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Courier New" panose="02070309020205020404" pitchFamily="49" charset="0"/>
              </a:rPr>
              <a:t>对象</a:t>
            </a: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en-US" altLang="zh-CN" sz="2400" b="0" i="1"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object</a:t>
            </a: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代表现实世界中可以明确标识的一个实体</a:t>
            </a: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en-US" altLang="zh-CN" sz="2400" b="0" i="1"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entity</a:t>
            </a: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。例如：一个学生、一张桌子、一个圆、一个按钮甚至一笔贷款等。</a:t>
            </a: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342900" marR="0" lvl="0" indent="-342900" algn="just" defTabSz="914400" rtl="0" eaLnBrk="1" fontAlgn="base" latinLnBrk="0" hangingPunct="1">
              <a:lnSpc>
                <a:spcPct val="100000"/>
              </a:lnSpc>
              <a:spcBef>
                <a:spcPct val="50000"/>
              </a:spcBef>
              <a:spcAft>
                <a:spcPct val="0"/>
              </a:spcAft>
              <a:buClr>
                <a:schemeClr val="tx2"/>
              </a:buClr>
              <a:buSzPct val="75000"/>
              <a:buFont typeface="Monotype Sorts" pitchFamily="2" charset="2"/>
              <a:buChar char="F"/>
              <a:defRPr/>
            </a:pPr>
            <a:endPar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342900" marR="0" lvl="0" indent="-342900" algn="just" defTabSz="914400" rtl="0" eaLnBrk="1" fontAlgn="base" latinLnBrk="0" hangingPunct="1">
              <a:lnSpc>
                <a:spcPct val="100000"/>
              </a:lnSpc>
              <a:spcBef>
                <a:spcPct val="50000"/>
              </a:spcBef>
              <a:spcAft>
                <a:spcPct val="0"/>
              </a:spcAft>
              <a:buClr>
                <a:schemeClr val="tx2"/>
              </a:buClr>
              <a:buSzPct val="75000"/>
              <a:buFont typeface="Monotype Sorts" pitchFamily="2" charset="2"/>
              <a:buChar char="F"/>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每个对象都有自己独特的</a:t>
            </a:r>
            <a:r>
              <a:rPr kumimoji="0" lang="zh-CN" altLang="en-US" sz="2400" b="1"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宋体" panose="02010600030101010101" pitchFamily="2" charset="-122"/>
                <a:cs typeface="Courier New" panose="02070309020205020404" pitchFamily="49" charset="0"/>
              </a:rPr>
              <a:t>标识、状态</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和</a:t>
            </a:r>
            <a:r>
              <a:rPr kumimoji="0" lang="zh-CN" altLang="en-US" sz="2400" b="1"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宋体" panose="02010600030101010101" pitchFamily="2" charset="-122"/>
                <a:cs typeface="Courier New" panose="02070309020205020404" pitchFamily="49" charset="0"/>
              </a:rPr>
              <a:t>行为</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p>
          <a:p>
            <a:pPr marL="742950" marR="0" lvl="1" indent="-285750" algn="just" defTabSz="914400" rtl="0" eaLnBrk="1" fontAlgn="base" latinLnBrk="0" hangingPunct="1">
              <a:lnSpc>
                <a:spcPct val="100000"/>
              </a:lnSpc>
              <a:spcBef>
                <a:spcPct val="50000"/>
              </a:spcBef>
              <a:spcAft>
                <a:spcPct val="0"/>
              </a:spcAft>
              <a:buClr>
                <a:schemeClr val="tx1"/>
              </a:buClr>
              <a:buSzTx/>
              <a:buFont typeface="Wingdings" panose="05000000000000000000" pitchFamily="2" charset="2"/>
              <a:buChar char="Ø"/>
              <a:defRPr/>
            </a:pPr>
            <a:r>
              <a:rPr kumimoji="0" lang="zh-CN" altLang="en-US"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一个对象的</a:t>
            </a:r>
            <a:r>
              <a:rPr kumimoji="0" lang="zh-CN" altLang="en-US" sz="2200" b="1" i="0" u="none" strike="noStrike" kern="1200" cap="none" spc="0" normalizeH="0" baseline="0" noProof="0" dirty="0">
                <a:ln>
                  <a:noFill/>
                </a:ln>
                <a:solidFill>
                  <a:srgbClr val="C00000"/>
                </a:solidFill>
                <a:effectLst/>
                <a:uLnTx/>
                <a:uFillTx/>
                <a:latin typeface="华文楷体" panose="02010600040101010101" pitchFamily="2" charset="-122"/>
                <a:ea typeface="华文楷体" panose="02010600040101010101" pitchFamily="2" charset="-122"/>
                <a:cs typeface="Courier New" panose="02070309020205020404" pitchFamily="49" charset="0"/>
              </a:rPr>
              <a:t>状态</a:t>
            </a:r>
            <a:r>
              <a:rPr kumimoji="0" lang="en-US" altLang="zh-CN" sz="22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Courier New" panose="02070309020205020404" pitchFamily="49" charset="0"/>
              </a:rPr>
              <a:t>(</a:t>
            </a:r>
            <a:r>
              <a:rPr kumimoji="0" lang="en-US" altLang="zh-CN" sz="2200" b="0" i="1"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state</a:t>
            </a:r>
            <a:r>
              <a:rPr kumimoji="0" lang="en-US" altLang="zh-CN" sz="22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Courier New" panose="02070309020205020404" pitchFamily="49" charset="0"/>
              </a:rPr>
              <a:t>)</a:t>
            </a:r>
            <a:r>
              <a:rPr kumimoji="0" lang="zh-CN" altLang="en-US"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，也称为</a:t>
            </a:r>
            <a:r>
              <a:rPr kumimoji="0" lang="zh-CN" altLang="en-US" sz="2200" b="0" i="0" u="none" strike="noStrike" kern="1200" cap="none" spc="0" normalizeH="0" baseline="0" noProof="0" dirty="0">
                <a:ln>
                  <a:noFill/>
                </a:ln>
                <a:solidFill>
                  <a:srgbClr val="C00000"/>
                </a:solidFill>
                <a:effectLst/>
                <a:uLnTx/>
                <a:uFillTx/>
                <a:latin typeface="华文楷体" panose="02010600040101010101" pitchFamily="2" charset="-122"/>
                <a:ea typeface="华文楷体" panose="02010600040101010101" pitchFamily="2" charset="-122"/>
                <a:cs typeface="Courier New" panose="02070309020205020404" pitchFamily="49" charset="0"/>
              </a:rPr>
              <a:t>特征</a:t>
            </a:r>
            <a:r>
              <a:rPr kumimoji="0" lang="en-US" altLang="zh-CN"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en-US" altLang="zh-CN" sz="2200" b="0" i="1"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property</a:t>
            </a:r>
            <a:r>
              <a:rPr kumimoji="0" lang="en-US" altLang="zh-CN"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zh-CN" altLang="en-US"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或</a:t>
            </a:r>
            <a:r>
              <a:rPr kumimoji="0" lang="zh-CN" altLang="en-US" sz="2200" b="0" i="0" u="none" strike="noStrike" kern="1200" cap="none" spc="0" normalizeH="0" baseline="0" noProof="0" dirty="0">
                <a:ln>
                  <a:noFill/>
                </a:ln>
                <a:solidFill>
                  <a:srgbClr val="C00000"/>
                </a:solidFill>
                <a:effectLst/>
                <a:uLnTx/>
                <a:uFillTx/>
                <a:latin typeface="华文楷体" panose="02010600040101010101" pitchFamily="2" charset="-122"/>
                <a:ea typeface="华文楷体" panose="02010600040101010101" pitchFamily="2" charset="-122"/>
                <a:cs typeface="Courier New" panose="02070309020205020404" pitchFamily="49" charset="0"/>
              </a:rPr>
              <a:t>属性</a:t>
            </a:r>
            <a:r>
              <a:rPr kumimoji="0" lang="en-US" altLang="zh-CN"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en-US" altLang="zh-CN" sz="2200" b="0" i="1"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attribute</a:t>
            </a:r>
            <a:r>
              <a:rPr kumimoji="0" lang="en-US" altLang="zh-CN"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zh-CN" altLang="en-US"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，是由具有当前值的</a:t>
            </a:r>
            <a:r>
              <a:rPr kumimoji="0" lang="zh-CN" altLang="en-US" sz="22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Courier New" panose="02070309020205020404" pitchFamily="49" charset="0"/>
              </a:rPr>
              <a:t>数据域</a:t>
            </a:r>
            <a:r>
              <a:rPr kumimoji="0" lang="en-US" altLang="zh-CN"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zh-CN" altLang="en-US" sz="2200" b="0" i="0" u="none" strike="noStrike" kern="1200" cap="none" spc="0" normalizeH="0" baseline="0" noProof="0" dirty="0">
                <a:ln>
                  <a:noFill/>
                </a:ln>
                <a:solidFill>
                  <a:schemeClr val="tx1"/>
                </a:solidFill>
                <a:effectLst/>
                <a:uLnTx/>
                <a:uFillTx/>
                <a:latin typeface="方正粗黑宋简体" pitchFamily="2" charset="-122"/>
                <a:ea typeface="方正粗黑宋简体" pitchFamily="2" charset="-122"/>
                <a:cs typeface="Courier New" panose="02070309020205020404" pitchFamily="49" charset="0"/>
              </a:rPr>
              <a:t>变量</a:t>
            </a:r>
            <a:r>
              <a:rPr kumimoji="0" lang="en-US" altLang="zh-CN"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zh-CN" altLang="en-US"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来表示的。</a:t>
            </a:r>
            <a:endParaRPr kumimoji="0" lang="en-US" altLang="zh-CN"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742950" marR="0" lvl="1" indent="-285750" algn="just" defTabSz="914400" rtl="0" eaLnBrk="1" fontAlgn="base" latinLnBrk="0" hangingPunct="1">
              <a:lnSpc>
                <a:spcPct val="100000"/>
              </a:lnSpc>
              <a:spcBef>
                <a:spcPct val="50000"/>
              </a:spcBef>
              <a:spcAft>
                <a:spcPct val="0"/>
              </a:spcAft>
              <a:buClr>
                <a:schemeClr val="tx1"/>
              </a:buClr>
              <a:buSzTx/>
              <a:buFont typeface="Wingdings" panose="05000000000000000000" pitchFamily="2" charset="2"/>
              <a:buChar char="Ø"/>
              <a:defRPr/>
            </a:pPr>
            <a:r>
              <a:rPr kumimoji="0" lang="zh-CN" altLang="en-US"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一个对象的</a:t>
            </a:r>
            <a:r>
              <a:rPr kumimoji="0" lang="zh-CN" altLang="en-US" sz="2200" b="1" i="0" u="none" strike="noStrike" kern="1200" cap="none" spc="0" normalizeH="0" baseline="0" noProof="0" dirty="0">
                <a:ln>
                  <a:noFill/>
                </a:ln>
                <a:solidFill>
                  <a:srgbClr val="0070C0"/>
                </a:solidFill>
                <a:effectLst/>
                <a:uLnTx/>
                <a:uFillTx/>
                <a:latin typeface="华文楷体" panose="02010600040101010101" pitchFamily="2" charset="-122"/>
                <a:ea typeface="华文楷体" panose="02010600040101010101" pitchFamily="2" charset="-122"/>
                <a:cs typeface="Courier New" panose="02070309020205020404" pitchFamily="49" charset="0"/>
              </a:rPr>
              <a:t>行为</a:t>
            </a:r>
            <a:r>
              <a:rPr kumimoji="0" lang="en-US" altLang="zh-CN"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en-US" altLang="zh-CN" sz="2200" b="0" i="1"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behavior</a:t>
            </a:r>
            <a:r>
              <a:rPr kumimoji="0" lang="en-US" altLang="zh-CN"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zh-CN" altLang="en-US"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，也称为</a:t>
            </a:r>
            <a:r>
              <a:rPr kumimoji="0" lang="zh-CN" altLang="en-US" sz="2200" b="0" i="0" u="none" strike="noStrike" kern="1200" cap="none" spc="0" normalizeH="0" baseline="0" noProof="0" dirty="0">
                <a:ln>
                  <a:noFill/>
                </a:ln>
                <a:solidFill>
                  <a:srgbClr val="0070C0"/>
                </a:solidFill>
                <a:effectLst/>
                <a:uLnTx/>
                <a:uFillTx/>
                <a:latin typeface="华文楷体" panose="02010600040101010101" pitchFamily="2" charset="-122"/>
                <a:ea typeface="华文楷体" panose="02010600040101010101" pitchFamily="2" charset="-122"/>
                <a:cs typeface="Courier New" panose="02070309020205020404" pitchFamily="49" charset="0"/>
              </a:rPr>
              <a:t>动作</a:t>
            </a:r>
            <a:r>
              <a:rPr kumimoji="0" lang="en-US" altLang="zh-CN"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en-US" altLang="zh-CN" sz="2200" b="0" i="1"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action</a:t>
            </a:r>
            <a:r>
              <a:rPr kumimoji="0" lang="en-US" altLang="zh-CN"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zh-CN" altLang="en-US"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，是由</a:t>
            </a:r>
            <a:r>
              <a:rPr kumimoji="0" lang="zh-CN" altLang="en-US" sz="2200" b="0" i="0" u="none" strike="noStrike" kern="1200" cap="none" spc="0" normalizeH="0" baseline="0" noProof="0" dirty="0">
                <a:ln>
                  <a:noFill/>
                </a:ln>
                <a:solidFill>
                  <a:srgbClr val="0070C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Courier New" panose="02070309020205020404" pitchFamily="49" charset="0"/>
              </a:rPr>
              <a:t>方法</a:t>
            </a:r>
            <a:r>
              <a:rPr kumimoji="0" lang="zh-CN" altLang="en-US"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定义的。</a:t>
            </a:r>
            <a:endParaRPr kumimoji="0" lang="en-US" altLang="en-US" sz="22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p:txBody>
      </p:sp>
      <p:sp>
        <p:nvSpPr>
          <p:cNvPr id="3379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a:t>
            </a:fld>
            <a:endParaRPr lang="en-US" altLang="en-US" sz="1400"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p:txBody>
          <a:bodyPr vert="horz" wrap="square" lIns="92075" tIns="46038" rIns="92075" bIns="46038" anchor="ctr" anchorCtr="0"/>
          <a:lstStyle/>
          <a:p>
            <a:pPr eaLnBrk="1" hangingPunct="1">
              <a:buNone/>
            </a:pPr>
            <a:r>
              <a:rPr lang="zh-CN" altLang="en-US" sz="3200" kern="1200" dirty="0">
                <a:latin typeface="Courier New" panose="02070309020205020404" pitchFamily="49" charset="0"/>
                <a:ea typeface="宋体" panose="02010600030101010101" pitchFamily="2" charset="-122"/>
                <a:cs typeface="+mj-cs"/>
              </a:rPr>
              <a:t>基本类型变量和引用类型变量的区别</a:t>
            </a:r>
            <a:endParaRPr lang="zh-CN" altLang="en-US" sz="3200" kern="1200" dirty="0">
              <a:latin typeface="Courier" charset="0"/>
              <a:ea typeface="宋体" panose="02010600030101010101" pitchFamily="2" charset="-122"/>
              <a:cs typeface="+mj-cs"/>
            </a:endParaRPr>
          </a:p>
        </p:txBody>
      </p:sp>
      <p:sp>
        <p:nvSpPr>
          <p:cNvPr id="11268" name="内容占位符 7"/>
          <p:cNvSpPr>
            <a:spLocks noGrp="1"/>
          </p:cNvSpPr>
          <p:nvPr>
            <p:ph idx="1"/>
          </p:nvPr>
        </p:nvSpPr>
        <p:spPr/>
        <p:txBody>
          <a:bodyPr vert="horz" wrap="square" lIns="92075" tIns="46038" rIns="92075" bIns="46038" anchor="t" anchorCtr="0"/>
          <a:lstStyle/>
          <a:p>
            <a:pPr eaLnBrk="1" hangingPunct="1">
              <a:buSzPct val="75000"/>
            </a:pPr>
            <a:r>
              <a:rPr lang="zh-CN" altLang="en-US" sz="2400" kern="1200" dirty="0">
                <a:latin typeface="+mn-lt"/>
                <a:ea typeface="宋体" panose="02010600030101010101" pitchFamily="2" charset="-122"/>
                <a:cs typeface="+mn-cs"/>
              </a:rPr>
              <a:t>声明一个变量时，将告示编译器这个变量可以存放什么类型的值。</a:t>
            </a:r>
            <a:endParaRPr lang="en-US" altLang="zh-CN" sz="2400" kern="1200" dirty="0">
              <a:latin typeface="+mn-lt"/>
              <a:ea typeface="宋体" panose="02010600030101010101" pitchFamily="2" charset="-122"/>
              <a:cs typeface="+mn-cs"/>
            </a:endParaRPr>
          </a:p>
          <a:p>
            <a:pPr eaLnBrk="1" hangingPunct="1">
              <a:buSzPct val="75000"/>
            </a:pPr>
            <a:r>
              <a:rPr lang="zh-CN" altLang="en-US" sz="2400" kern="1200" dirty="0">
                <a:latin typeface="+mn-lt"/>
                <a:ea typeface="宋体" panose="02010600030101010101" pitchFamily="2" charset="-122"/>
                <a:cs typeface="+mn-cs"/>
              </a:rPr>
              <a:t>对</a:t>
            </a:r>
            <a:r>
              <a:rPr lang="zh-CN" altLang="en-US" sz="2400" kern="1200" dirty="0">
                <a:latin typeface="华文楷体" panose="02010600040101010101" pitchFamily="2" charset="-122"/>
                <a:ea typeface="华文楷体" panose="02010600040101010101" pitchFamily="2" charset="-122"/>
                <a:cs typeface="+mn-cs"/>
              </a:rPr>
              <a:t>基本类型</a:t>
            </a:r>
            <a:r>
              <a:rPr lang="zh-CN" altLang="en-US" sz="2400" kern="1200" dirty="0">
                <a:latin typeface="+mn-lt"/>
                <a:ea typeface="宋体" panose="02010600030101010101" pitchFamily="2" charset="-122"/>
                <a:cs typeface="+mn-cs"/>
              </a:rPr>
              <a:t>变量来说，对应内存所存储的值是基本类型值。</a:t>
            </a:r>
            <a:endParaRPr lang="en-US" altLang="zh-CN" sz="2400" kern="1200" dirty="0">
              <a:latin typeface="+mn-lt"/>
              <a:ea typeface="宋体" panose="02010600030101010101" pitchFamily="2" charset="-122"/>
              <a:cs typeface="+mn-cs"/>
            </a:endParaRPr>
          </a:p>
          <a:p>
            <a:pPr eaLnBrk="1" hangingPunct="1">
              <a:buSzPct val="75000"/>
            </a:pPr>
            <a:r>
              <a:rPr lang="zh-CN" altLang="en-US" sz="2400" kern="1200" dirty="0">
                <a:latin typeface="+mn-lt"/>
                <a:ea typeface="宋体" panose="02010600030101010101" pitchFamily="2" charset="-122"/>
                <a:cs typeface="+mn-cs"/>
              </a:rPr>
              <a:t>对</a:t>
            </a:r>
            <a:r>
              <a:rPr lang="zh-CN" altLang="en-US" sz="2400" kern="1200" dirty="0">
                <a:latin typeface="华文楷体" panose="02010600040101010101" pitchFamily="2" charset="-122"/>
                <a:ea typeface="华文楷体" panose="02010600040101010101" pitchFamily="2" charset="-122"/>
                <a:cs typeface="+mn-cs"/>
              </a:rPr>
              <a:t>引用类型</a:t>
            </a:r>
            <a:r>
              <a:rPr lang="zh-CN" altLang="en-US" sz="2400" kern="1200" dirty="0">
                <a:latin typeface="+mn-lt"/>
                <a:ea typeface="宋体" panose="02010600030101010101" pitchFamily="2" charset="-122"/>
                <a:cs typeface="+mn-cs"/>
              </a:rPr>
              <a:t>变量来说，对应内存所存储的值是一个引用，是对象的存储地址（</a:t>
            </a:r>
            <a:r>
              <a:rPr lang="en-US" altLang="zh-CN" sz="2400" i="1" kern="1200" dirty="0">
                <a:latin typeface="+mn-lt"/>
                <a:ea typeface="宋体" panose="02010600030101010101" pitchFamily="2" charset="-122"/>
                <a:cs typeface="+mn-cs"/>
              </a:rPr>
              <a:t>reference</a:t>
            </a:r>
            <a:r>
              <a:rPr lang="zh-CN" altLang="en-US" sz="2400" kern="1200" dirty="0">
                <a:latin typeface="+mn-lt"/>
                <a:ea typeface="宋体" panose="02010600030101010101" pitchFamily="2" charset="-122"/>
                <a:cs typeface="+mn-cs"/>
              </a:rPr>
              <a:t>相当于是一个指针）。</a:t>
            </a:r>
          </a:p>
        </p:txBody>
      </p:sp>
      <p:sp>
        <p:nvSpPr>
          <p:cNvPr id="1126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30</a:t>
            </a:fld>
            <a:endParaRPr lang="en-US" altLang="en-US" sz="1400" dirty="0">
              <a:ea typeface="宋体" panose="02010600030101010101" pitchFamily="2" charset="-122"/>
            </a:endParaRPr>
          </a:p>
        </p:txBody>
      </p:sp>
      <p:sp>
        <p:nvSpPr>
          <p:cNvPr id="11270" name="Rectangle 9"/>
          <p:cNvSpPr/>
          <p:nvPr/>
        </p:nvSpPr>
        <p:spPr>
          <a:xfrm>
            <a:off x="3113088" y="242728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1271" name="Rectangle 11"/>
          <p:cNvSpPr/>
          <p:nvPr/>
        </p:nvSpPr>
        <p:spPr>
          <a:xfrm>
            <a:off x="2371725" y="288607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grpSp>
        <p:nvGrpSpPr>
          <p:cNvPr id="11272" name="组合 12"/>
          <p:cNvGrpSpPr/>
          <p:nvPr/>
        </p:nvGrpSpPr>
        <p:grpSpPr>
          <a:xfrm>
            <a:off x="347663" y="3848100"/>
            <a:ext cx="8610600" cy="2324100"/>
            <a:chOff x="347663" y="3543300"/>
            <a:chExt cx="8610600" cy="2324100"/>
          </a:xfrm>
        </p:grpSpPr>
        <p:graphicFrame>
          <p:nvGraphicFramePr>
            <p:cNvPr id="11266" name="Object 10"/>
            <p:cNvGraphicFramePr>
              <a:graphicFrameLocks noChangeAspect="1"/>
            </p:cNvGraphicFramePr>
            <p:nvPr/>
          </p:nvGraphicFramePr>
          <p:xfrm>
            <a:off x="347663" y="3743325"/>
            <a:ext cx="8610600" cy="2124075"/>
          </p:xfrm>
          <a:graphic>
            <a:graphicData uri="http://schemas.openxmlformats.org/presentationml/2006/ole">
              <mc:AlternateContent xmlns:mc="http://schemas.openxmlformats.org/markup-compatibility/2006">
                <mc:Choice xmlns:v="urn:schemas-microsoft-com:vml" Requires="v">
                  <p:oleObj r:id="rId2" imgW="4394200" imgH="1079500" progId="Word.Picture.8">
                    <p:embed/>
                  </p:oleObj>
                </mc:Choice>
                <mc:Fallback>
                  <p:oleObj r:id="rId2" imgW="4394200" imgH="1079500" progId="Word.Picture.8">
                    <p:embed/>
                    <p:pic>
                      <p:nvPicPr>
                        <p:cNvPr id="0" name="图片 3084"/>
                        <p:cNvPicPr/>
                        <p:nvPr/>
                      </p:nvPicPr>
                      <p:blipFill>
                        <a:blip r:embed="rId3"/>
                        <a:stretch>
                          <a:fillRect/>
                        </a:stretch>
                      </p:blipFill>
                      <p:spPr>
                        <a:xfrm>
                          <a:off x="347663" y="3743325"/>
                          <a:ext cx="8610600" cy="2124075"/>
                        </a:xfrm>
                        <a:prstGeom prst="rect">
                          <a:avLst/>
                        </a:prstGeom>
                        <a:noFill/>
                        <a:ln w="38100">
                          <a:noFill/>
                          <a:miter/>
                        </a:ln>
                      </p:spPr>
                    </p:pic>
                  </p:oleObj>
                </mc:Fallback>
              </mc:AlternateContent>
            </a:graphicData>
          </a:graphic>
        </p:graphicFrame>
        <p:grpSp>
          <p:nvGrpSpPr>
            <p:cNvPr id="11273" name="组合 11"/>
            <p:cNvGrpSpPr/>
            <p:nvPr/>
          </p:nvGrpSpPr>
          <p:grpSpPr>
            <a:xfrm>
              <a:off x="800100" y="3543300"/>
              <a:ext cx="7848600" cy="1905000"/>
              <a:chOff x="800100" y="3543300"/>
              <a:chExt cx="7848600" cy="1905000"/>
            </a:xfrm>
          </p:grpSpPr>
          <p:sp>
            <p:nvSpPr>
              <p:cNvPr id="11274" name="矩形 8"/>
              <p:cNvSpPr/>
              <p:nvPr/>
            </p:nvSpPr>
            <p:spPr>
              <a:xfrm>
                <a:off x="800100" y="4381500"/>
                <a:ext cx="1409700" cy="342900"/>
              </a:xfrm>
              <a:prstGeom prst="rect">
                <a:avLst/>
              </a:prstGeom>
              <a:noFill/>
              <a:ln w="12700">
                <a:noFill/>
              </a:ln>
            </p:spPr>
            <p:txBody>
              <a:bodyPr anchor="ctr" anchorCtr="1"/>
              <a:lstStyle/>
              <a:p>
                <a:pPr algn="ctr"/>
                <a:r>
                  <a:rPr lang="zh-CN" altLang="en-US" sz="2000" dirty="0">
                    <a:solidFill>
                      <a:srgbClr val="C00000"/>
                    </a:solidFill>
                    <a:latin typeface="华文楷体" panose="02010600040101010101" pitchFamily="2" charset="-122"/>
                    <a:ea typeface="华文楷体" panose="02010600040101010101" pitchFamily="2" charset="-122"/>
                  </a:rPr>
                  <a:t>基本类型</a:t>
                </a:r>
              </a:p>
            </p:txBody>
          </p:sp>
          <p:sp>
            <p:nvSpPr>
              <p:cNvPr id="11275" name="矩形 9"/>
              <p:cNvSpPr/>
              <p:nvPr/>
            </p:nvSpPr>
            <p:spPr>
              <a:xfrm>
                <a:off x="876300" y="5105400"/>
                <a:ext cx="1295400" cy="342900"/>
              </a:xfrm>
              <a:prstGeom prst="rect">
                <a:avLst/>
              </a:prstGeom>
              <a:noFill/>
              <a:ln w="12700">
                <a:noFill/>
              </a:ln>
            </p:spPr>
            <p:txBody>
              <a:bodyPr anchor="ctr" anchorCtr="1"/>
              <a:lstStyle/>
              <a:p>
                <a:pPr algn="ctr"/>
                <a:r>
                  <a:rPr lang="zh-CN" altLang="en-US" sz="2000" dirty="0">
                    <a:solidFill>
                      <a:srgbClr val="0070C0"/>
                    </a:solidFill>
                    <a:latin typeface="华文楷体" panose="02010600040101010101" pitchFamily="2" charset="-122"/>
                    <a:ea typeface="华文楷体" panose="02010600040101010101" pitchFamily="2" charset="-122"/>
                  </a:rPr>
                  <a:t>对象类型</a:t>
                </a:r>
              </a:p>
            </p:txBody>
          </p:sp>
          <p:sp>
            <p:nvSpPr>
              <p:cNvPr id="11276" name="矩形 10"/>
              <p:cNvSpPr/>
              <p:nvPr/>
            </p:nvSpPr>
            <p:spPr>
              <a:xfrm>
                <a:off x="5905500" y="3543300"/>
                <a:ext cx="2743200" cy="342900"/>
              </a:xfrm>
              <a:prstGeom prst="rect">
                <a:avLst/>
              </a:prstGeom>
              <a:noFill/>
              <a:ln w="12700">
                <a:noFill/>
              </a:ln>
            </p:spPr>
            <p:txBody>
              <a:bodyPr anchor="ctr" anchorCtr="1"/>
              <a:lstStyle/>
              <a:p>
                <a:pPr algn="ctr"/>
                <a:r>
                  <a:rPr lang="zh-CN" altLang="en-US" sz="2000" dirty="0">
                    <a:solidFill>
                      <a:srgbClr val="008000"/>
                    </a:solidFill>
                    <a:latin typeface="华文楷体" panose="02010600040101010101" pitchFamily="2" charset="-122"/>
                    <a:ea typeface="华文楷体" panose="02010600040101010101" pitchFamily="2" charset="-122"/>
                  </a:rPr>
                  <a:t>是用</a:t>
                </a:r>
                <a:r>
                  <a:rPr lang="en-US" altLang="zh-CN" sz="2000" dirty="0">
                    <a:solidFill>
                      <a:srgbClr val="008000"/>
                    </a:solidFill>
                    <a:latin typeface="华文楷体" panose="02010600040101010101" pitchFamily="2" charset="-122"/>
                    <a:ea typeface="华文楷体" panose="02010600040101010101" pitchFamily="2" charset="-122"/>
                  </a:rPr>
                  <a:t>new Circle( )</a:t>
                </a:r>
                <a:r>
                  <a:rPr lang="zh-CN" altLang="en-US" sz="2000" dirty="0">
                    <a:solidFill>
                      <a:srgbClr val="008000"/>
                    </a:solidFill>
                    <a:latin typeface="华文楷体" panose="02010600040101010101" pitchFamily="2" charset="-122"/>
                    <a:ea typeface="华文楷体" panose="02010600040101010101" pitchFamily="2" charset="-122"/>
                  </a:rPr>
                  <a:t>创建的</a:t>
                </a: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p:cNvSpPr>
          <p:nvPr>
            <p:ph type="title"/>
          </p:nvPr>
        </p:nvSpPr>
        <p:spPr/>
        <p:txBody>
          <a:bodyPr vert="horz" wrap="square" lIns="92075" tIns="46038" rIns="92075" bIns="46038" anchor="ctr" anchorCtr="0"/>
          <a:lstStyle/>
          <a:p>
            <a:pPr eaLnBrk="1" hangingPunct="1">
              <a:buNone/>
            </a:pPr>
            <a:r>
              <a:rPr lang="en-US" altLang="zh-CN" sz="3600" kern="1200" dirty="0">
                <a:latin typeface="Courier New" panose="02070309020205020404" pitchFamily="49" charset="0"/>
                <a:ea typeface="宋体" panose="02010600030101010101" pitchFamily="2" charset="-122"/>
                <a:cs typeface="+mj-cs"/>
              </a:rPr>
              <a:t>基本</a:t>
            </a:r>
            <a:r>
              <a:rPr lang="zh-CN" altLang="en-US" sz="3600" kern="1200" dirty="0">
                <a:latin typeface="Courier New" panose="02070309020205020404" pitchFamily="49" charset="0"/>
                <a:ea typeface="宋体" panose="02010600030101010101" pitchFamily="2" charset="-122"/>
                <a:cs typeface="+mj-cs"/>
              </a:rPr>
              <a:t>类型变量和对象变量的赋值</a:t>
            </a:r>
            <a:endParaRPr lang="en-US" altLang="en-US" sz="3600" kern="1200" dirty="0">
              <a:latin typeface="Courier New" panose="02070309020205020404" pitchFamily="49" charset="0"/>
              <a:ea typeface="宋体" panose="02010600030101010101" pitchFamily="2" charset="-122"/>
              <a:cs typeface="+mj-cs"/>
            </a:endParaRPr>
          </a:p>
        </p:txBody>
      </p:sp>
      <p:sp>
        <p:nvSpPr>
          <p:cNvPr id="1229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31</a:t>
            </a:fld>
            <a:endParaRPr lang="en-US" altLang="en-US" sz="1400" dirty="0">
              <a:ea typeface="宋体" panose="02010600030101010101" pitchFamily="2" charset="-122"/>
            </a:endParaRPr>
          </a:p>
        </p:txBody>
      </p:sp>
      <p:sp>
        <p:nvSpPr>
          <p:cNvPr id="12294" name="Rectangle 7"/>
          <p:cNvSpPr/>
          <p:nvPr/>
        </p:nvSpPr>
        <p:spPr>
          <a:xfrm>
            <a:off x="0" y="255746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2295" name="Rectangle 9"/>
          <p:cNvSpPr/>
          <p:nvPr/>
        </p:nvSpPr>
        <p:spPr>
          <a:xfrm>
            <a:off x="0" y="28305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2290" name="Object 8"/>
          <p:cNvGraphicFramePr>
            <a:graphicFrameLocks noChangeAspect="1"/>
          </p:cNvGraphicFramePr>
          <p:nvPr/>
        </p:nvGraphicFramePr>
        <p:xfrm>
          <a:off x="500063" y="1028700"/>
          <a:ext cx="3843337" cy="2136775"/>
        </p:xfrm>
        <a:graphic>
          <a:graphicData uri="http://schemas.openxmlformats.org/presentationml/2006/ole">
            <mc:AlternateContent xmlns:mc="http://schemas.openxmlformats.org/markup-compatibility/2006">
              <mc:Choice xmlns:v="urn:schemas-microsoft-com:vml" Requires="v">
                <p:oleObj r:id="rId2" imgW="2159000" imgH="1193800" progId="Word.Picture.8">
                  <p:embed/>
                </p:oleObj>
              </mc:Choice>
              <mc:Fallback>
                <p:oleObj r:id="rId2" imgW="2159000" imgH="1193800" progId="Word.Picture.8">
                  <p:embed/>
                  <p:pic>
                    <p:nvPicPr>
                      <p:cNvPr id="0" name="图片 3086"/>
                      <p:cNvPicPr/>
                      <p:nvPr/>
                    </p:nvPicPr>
                    <p:blipFill>
                      <a:blip r:embed="rId3"/>
                      <a:stretch>
                        <a:fillRect/>
                      </a:stretch>
                    </p:blipFill>
                    <p:spPr>
                      <a:xfrm>
                        <a:off x="500063" y="1028700"/>
                        <a:ext cx="3843337" cy="2136775"/>
                      </a:xfrm>
                      <a:prstGeom prst="rect">
                        <a:avLst/>
                      </a:prstGeom>
                      <a:noFill/>
                      <a:ln w="9525" cap="flat" cmpd="sng">
                        <a:solidFill>
                          <a:srgbClr val="969696"/>
                        </a:solidFill>
                        <a:prstDash val="solid"/>
                        <a:miter/>
                        <a:headEnd type="none" w="med" len="med"/>
                        <a:tailEnd type="none" w="med" len="med"/>
                      </a:ln>
                    </p:spPr>
                  </p:pic>
                </p:oleObj>
              </mc:Fallback>
            </mc:AlternateContent>
          </a:graphicData>
        </a:graphic>
      </p:graphicFrame>
      <p:sp>
        <p:nvSpPr>
          <p:cNvPr id="12296" name="Rectangle 11"/>
          <p:cNvSpPr/>
          <p:nvPr/>
        </p:nvSpPr>
        <p:spPr>
          <a:xfrm>
            <a:off x="0" y="255746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33800" name="Object 10"/>
          <p:cNvGraphicFramePr>
            <a:graphicFrameLocks noChangeAspect="1"/>
          </p:cNvGraphicFramePr>
          <p:nvPr/>
        </p:nvGraphicFramePr>
        <p:xfrm>
          <a:off x="495300" y="3387725"/>
          <a:ext cx="5799138" cy="2936875"/>
        </p:xfrm>
        <a:graphic>
          <a:graphicData uri="http://schemas.openxmlformats.org/presentationml/2006/ole">
            <mc:AlternateContent xmlns:mc="http://schemas.openxmlformats.org/markup-compatibility/2006">
              <mc:Choice xmlns:v="urn:schemas-microsoft-com:vml" Requires="v">
                <p:oleObj r:id="rId4" imgW="3441700" imgH="1739900" progId="Word.Picture.8">
                  <p:embed/>
                </p:oleObj>
              </mc:Choice>
              <mc:Fallback>
                <p:oleObj r:id="rId4" imgW="3441700" imgH="1739900" progId="Word.Picture.8">
                  <p:embed/>
                  <p:pic>
                    <p:nvPicPr>
                      <p:cNvPr id="0" name="图片 3085"/>
                      <p:cNvPicPr/>
                      <p:nvPr/>
                    </p:nvPicPr>
                    <p:blipFill>
                      <a:blip r:embed="rId5"/>
                      <a:stretch>
                        <a:fillRect/>
                      </a:stretch>
                    </p:blipFill>
                    <p:spPr>
                      <a:xfrm>
                        <a:off x="495300" y="3387725"/>
                        <a:ext cx="5799138" cy="2936875"/>
                      </a:xfrm>
                      <a:prstGeom prst="rect">
                        <a:avLst/>
                      </a:prstGeom>
                      <a:noFill/>
                      <a:ln w="9525" cap="flat" cmpd="sng">
                        <a:solidFill>
                          <a:srgbClr val="969696"/>
                        </a:solidFill>
                        <a:prstDash val="solid"/>
                        <a:miter/>
                        <a:headEnd type="none" w="med" len="med"/>
                        <a:tailEnd type="none" w="med" len="med"/>
                      </a:ln>
                    </p:spPr>
                  </p:pic>
                </p:oleObj>
              </mc:Fallback>
            </mc:AlternateContent>
          </a:graphicData>
        </a:graphic>
      </p:graphicFrame>
      <p:sp>
        <p:nvSpPr>
          <p:cNvPr id="12297" name="矩形 9"/>
          <p:cNvSpPr/>
          <p:nvPr/>
        </p:nvSpPr>
        <p:spPr>
          <a:xfrm>
            <a:off x="4610100" y="1028700"/>
            <a:ext cx="4038600" cy="1562100"/>
          </a:xfrm>
          <a:prstGeom prst="rect">
            <a:avLst/>
          </a:prstGeom>
          <a:noFill/>
          <a:ln w="12700">
            <a:noFill/>
          </a:ln>
        </p:spPr>
        <p:txBody>
          <a:bodyPr/>
          <a:lstStyle/>
          <a:p>
            <a:pPr algn="just"/>
            <a:r>
              <a:rPr lang="zh-CN" altLang="en-US" dirty="0">
                <a:latin typeface="华文楷体" panose="02010600040101010101" pitchFamily="2" charset="-122"/>
                <a:ea typeface="华文楷体" panose="02010600040101010101" pitchFamily="2" charset="-122"/>
              </a:rPr>
              <a:t>赋值之后，变量</a:t>
            </a:r>
            <a:r>
              <a:rPr lang="en-US" altLang="zh-CN" dirty="0">
                <a:latin typeface="华文楷体" panose="02010600040101010101" pitchFamily="2" charset="-122"/>
                <a:ea typeface="华文楷体" panose="02010600040101010101" pitchFamily="2" charset="-122"/>
              </a:rPr>
              <a:t>i</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j</a:t>
            </a:r>
            <a:r>
              <a:rPr lang="zh-CN" altLang="en-US" dirty="0">
                <a:latin typeface="华文楷体" panose="02010600040101010101" pitchFamily="2" charset="-122"/>
                <a:ea typeface="华文楷体" panose="02010600040101010101" pitchFamily="2" charset="-122"/>
              </a:rPr>
              <a:t>的</a:t>
            </a:r>
            <a:r>
              <a:rPr lang="en-US" altLang="zh-CN" dirty="0">
                <a:latin typeface="华文楷体" panose="02010600040101010101" pitchFamily="2" charset="-122"/>
                <a:ea typeface="华文楷体" panose="02010600040101010101" pitchFamily="2" charset="-122"/>
              </a:rPr>
              <a:t>(int</a:t>
            </a:r>
            <a:r>
              <a:rPr lang="zh-CN" altLang="en-US" dirty="0">
                <a:latin typeface="华文楷体" panose="02010600040101010101" pitchFamily="2" charset="-122"/>
                <a:ea typeface="华文楷体" panose="02010600040101010101" pitchFamily="2" charset="-122"/>
              </a:rPr>
              <a:t>型</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数值相同，但两个变量在内存中存储的位置不同</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仍然是相互独立的地址</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p>
        </p:txBody>
      </p:sp>
      <p:sp>
        <p:nvSpPr>
          <p:cNvPr id="11" name="矩形 10"/>
          <p:cNvSpPr/>
          <p:nvPr/>
        </p:nvSpPr>
        <p:spPr>
          <a:xfrm>
            <a:off x="6515100" y="3390900"/>
            <a:ext cx="2324100" cy="2933700"/>
          </a:xfrm>
          <a:prstGeom prst="rect">
            <a:avLst/>
          </a:prstGeom>
          <a:noFill/>
          <a:ln w="12700">
            <a:noFill/>
          </a:ln>
        </p:spPr>
        <p:txBody>
          <a:bodyPr/>
          <a:lstStyle/>
          <a:p>
            <a:pPr algn="just"/>
            <a:r>
              <a:rPr lang="zh-CN" altLang="en-US" dirty="0">
                <a:latin typeface="华文楷体" panose="02010600040101010101" pitchFamily="2" charset="-122"/>
                <a:ea typeface="华文楷体" panose="02010600040101010101" pitchFamily="2" charset="-122"/>
              </a:rPr>
              <a:t>赋值之后，变量</a:t>
            </a:r>
            <a:r>
              <a:rPr lang="en-US" altLang="zh-CN" dirty="0">
                <a:latin typeface="华文楷体" panose="02010600040101010101" pitchFamily="2" charset="-122"/>
                <a:ea typeface="华文楷体" panose="02010600040101010101" pitchFamily="2" charset="-122"/>
              </a:rPr>
              <a:t>c1</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c2</a:t>
            </a:r>
            <a:r>
              <a:rPr lang="zh-CN" altLang="en-US" dirty="0">
                <a:latin typeface="华文楷体" panose="02010600040101010101" pitchFamily="2" charset="-122"/>
                <a:ea typeface="华文楷体" panose="02010600040101010101" pitchFamily="2" charset="-122"/>
              </a:rPr>
              <a:t>在内存中存储的位置相同，都指向了同一个</a:t>
            </a:r>
            <a:r>
              <a:rPr lang="en-US" altLang="zh-CN" dirty="0">
                <a:latin typeface="华文楷体" panose="02010600040101010101" pitchFamily="2" charset="-122"/>
                <a:ea typeface="华文楷体" panose="02010600040101010101" pitchFamily="2" charset="-122"/>
              </a:rPr>
              <a:t>Circle</a:t>
            </a:r>
            <a:r>
              <a:rPr lang="zh-CN" altLang="en-US" dirty="0">
                <a:latin typeface="华文楷体" panose="02010600040101010101" pitchFamily="2" charset="-122"/>
                <a:ea typeface="华文楷体" panose="02010600040101010101" pitchFamily="2" charset="-122"/>
              </a:rPr>
              <a:t>对象。</a:t>
            </a:r>
            <a:endParaRPr lang="en-US" altLang="zh-CN" dirty="0">
              <a:latin typeface="华文楷体" panose="02010600040101010101" pitchFamily="2" charset="-122"/>
              <a:ea typeface="华文楷体" panose="02010600040101010101" pitchFamily="2" charset="-122"/>
            </a:endParaRPr>
          </a:p>
          <a:p>
            <a:pPr algn="just"/>
            <a:r>
              <a:rPr lang="zh-CN" altLang="en-US" dirty="0">
                <a:latin typeface="华文楷体" panose="02010600040101010101" pitchFamily="2" charset="-122"/>
                <a:ea typeface="华文楷体" panose="02010600040101010101" pitchFamily="2" charset="-122"/>
              </a:rPr>
              <a:t>（而另外一个对象将永远无法被引用）</a:t>
            </a:r>
          </a:p>
        </p:txBody>
      </p:sp>
      <p:cxnSp>
        <p:nvCxnSpPr>
          <p:cNvPr id="12299" name="直接连接符 12"/>
          <p:cNvCxnSpPr/>
          <p:nvPr/>
        </p:nvCxnSpPr>
        <p:spPr>
          <a:xfrm>
            <a:off x="419100" y="3275013"/>
            <a:ext cx="8420100" cy="1587"/>
          </a:xfrm>
          <a:prstGeom prst="line">
            <a:avLst/>
          </a:prstGeom>
          <a:ln w="38100" cap="flat" cmpd="sng">
            <a:solidFill>
              <a:srgbClr val="00B0F0"/>
            </a:solidFill>
            <a:prstDash val="sysDash"/>
            <a:headEnd type="none" w="sm" len="sm"/>
            <a:tailEnd type="none" w="sm" len="sm"/>
          </a:ln>
        </p:spPr>
      </p:cxnSp>
      <p:grpSp>
        <p:nvGrpSpPr>
          <p:cNvPr id="2" name="组合 18"/>
          <p:cNvGrpSpPr/>
          <p:nvPr/>
        </p:nvGrpSpPr>
        <p:grpSpPr>
          <a:xfrm>
            <a:off x="571500" y="1905000"/>
            <a:ext cx="3124200" cy="800100"/>
            <a:chOff x="571500" y="1905000"/>
            <a:chExt cx="3124200" cy="800100"/>
          </a:xfrm>
        </p:grpSpPr>
        <p:sp>
          <p:nvSpPr>
            <p:cNvPr id="12306" name="矩形 13"/>
            <p:cNvSpPr/>
            <p:nvPr/>
          </p:nvSpPr>
          <p:spPr>
            <a:xfrm>
              <a:off x="571500" y="1905000"/>
              <a:ext cx="838200" cy="190500"/>
            </a:xfrm>
            <a:prstGeom prst="rect">
              <a:avLst/>
            </a:prstGeom>
            <a:solidFill>
              <a:srgbClr val="FFC000">
                <a:alpha val="27843"/>
              </a:srgbClr>
            </a:solidFill>
            <a:ln w="12700">
              <a:noFill/>
            </a:ln>
          </p:spPr>
          <p:txBody>
            <a:bodyPr anchor="ctr" anchorCtr="1"/>
            <a:lstStyle/>
            <a:p>
              <a:pPr>
                <a:buNone/>
              </a:pPr>
              <a:r>
                <a:rPr lang="en-US" altLang="zh-CN" sz="1400" b="1" dirty="0">
                  <a:solidFill>
                    <a:srgbClr val="008000"/>
                  </a:solidFill>
                  <a:latin typeface="Consolas" panose="020B0609020204030204" pitchFamily="49" charset="0"/>
                  <a:ea typeface="宋体" panose="02010600030101010101" pitchFamily="2" charset="-122"/>
                </a:rPr>
                <a:t>&amp;:2000</a:t>
              </a:r>
              <a:endParaRPr lang="zh-CN" altLang="en-US" sz="1400" b="1" dirty="0">
                <a:solidFill>
                  <a:srgbClr val="008000"/>
                </a:solidFill>
                <a:latin typeface="Consolas" panose="020B0609020204030204" pitchFamily="49" charset="0"/>
                <a:ea typeface="宋体" panose="02010600030101010101" pitchFamily="2" charset="-122"/>
              </a:endParaRPr>
            </a:p>
          </p:txBody>
        </p:sp>
        <p:sp>
          <p:nvSpPr>
            <p:cNvPr id="12307" name="矩形 14"/>
            <p:cNvSpPr/>
            <p:nvPr/>
          </p:nvSpPr>
          <p:spPr>
            <a:xfrm>
              <a:off x="571500" y="2476500"/>
              <a:ext cx="838200" cy="190500"/>
            </a:xfrm>
            <a:prstGeom prst="rect">
              <a:avLst/>
            </a:prstGeom>
            <a:solidFill>
              <a:srgbClr val="FFC000">
                <a:alpha val="27843"/>
              </a:srgbClr>
            </a:solidFill>
            <a:ln w="12700">
              <a:noFill/>
            </a:ln>
          </p:spPr>
          <p:txBody>
            <a:bodyPr anchor="ctr" anchorCtr="1"/>
            <a:lstStyle/>
            <a:p>
              <a:pPr>
                <a:buNone/>
              </a:pPr>
              <a:r>
                <a:rPr lang="en-US" altLang="zh-CN" sz="1400" b="1" dirty="0">
                  <a:solidFill>
                    <a:srgbClr val="008000"/>
                  </a:solidFill>
                  <a:latin typeface="Consolas" panose="020B0609020204030204" pitchFamily="49" charset="0"/>
                  <a:ea typeface="宋体" panose="02010600030101010101" pitchFamily="2" charset="-122"/>
                </a:rPr>
                <a:t>&amp;:2100</a:t>
              </a:r>
              <a:endParaRPr lang="zh-CN" altLang="en-US" sz="1400" b="1" dirty="0">
                <a:solidFill>
                  <a:srgbClr val="008000"/>
                </a:solidFill>
                <a:latin typeface="Consolas" panose="020B0609020204030204" pitchFamily="49" charset="0"/>
                <a:ea typeface="宋体" panose="02010600030101010101" pitchFamily="2" charset="-122"/>
              </a:endParaRPr>
            </a:p>
          </p:txBody>
        </p:sp>
        <p:sp>
          <p:nvSpPr>
            <p:cNvPr id="12308" name="矩形 16"/>
            <p:cNvSpPr/>
            <p:nvPr/>
          </p:nvSpPr>
          <p:spPr>
            <a:xfrm>
              <a:off x="2857500" y="1943100"/>
              <a:ext cx="838200" cy="190500"/>
            </a:xfrm>
            <a:prstGeom prst="rect">
              <a:avLst/>
            </a:prstGeom>
            <a:solidFill>
              <a:srgbClr val="FFC000">
                <a:alpha val="27843"/>
              </a:srgbClr>
            </a:solidFill>
            <a:ln w="12700">
              <a:noFill/>
            </a:ln>
          </p:spPr>
          <p:txBody>
            <a:bodyPr anchor="ctr" anchorCtr="1"/>
            <a:lstStyle/>
            <a:p>
              <a:pPr>
                <a:buNone/>
              </a:pPr>
              <a:r>
                <a:rPr lang="en-US" altLang="zh-CN" sz="1400" b="1" dirty="0">
                  <a:solidFill>
                    <a:srgbClr val="008000"/>
                  </a:solidFill>
                  <a:latin typeface="Consolas" panose="020B0609020204030204" pitchFamily="49" charset="0"/>
                  <a:ea typeface="宋体" panose="02010600030101010101" pitchFamily="2" charset="-122"/>
                </a:rPr>
                <a:t>&amp;:2000</a:t>
              </a:r>
              <a:endParaRPr lang="zh-CN" altLang="en-US" sz="1400" b="1" dirty="0">
                <a:solidFill>
                  <a:srgbClr val="008000"/>
                </a:solidFill>
                <a:latin typeface="Consolas" panose="020B0609020204030204" pitchFamily="49" charset="0"/>
                <a:ea typeface="宋体" panose="02010600030101010101" pitchFamily="2" charset="-122"/>
              </a:endParaRPr>
            </a:p>
          </p:txBody>
        </p:sp>
        <p:sp>
          <p:nvSpPr>
            <p:cNvPr id="12309" name="矩形 17"/>
            <p:cNvSpPr/>
            <p:nvPr/>
          </p:nvSpPr>
          <p:spPr>
            <a:xfrm>
              <a:off x="2857500" y="2514600"/>
              <a:ext cx="838200" cy="190500"/>
            </a:xfrm>
            <a:prstGeom prst="rect">
              <a:avLst/>
            </a:prstGeom>
            <a:solidFill>
              <a:srgbClr val="FFC000">
                <a:alpha val="27843"/>
              </a:srgbClr>
            </a:solidFill>
            <a:ln w="12700">
              <a:noFill/>
            </a:ln>
          </p:spPr>
          <p:txBody>
            <a:bodyPr anchor="ctr" anchorCtr="1"/>
            <a:lstStyle/>
            <a:p>
              <a:pPr>
                <a:buNone/>
              </a:pPr>
              <a:r>
                <a:rPr lang="en-US" altLang="zh-CN" sz="1400" b="1" dirty="0">
                  <a:solidFill>
                    <a:srgbClr val="008000"/>
                  </a:solidFill>
                  <a:latin typeface="Consolas" panose="020B0609020204030204" pitchFamily="49" charset="0"/>
                  <a:ea typeface="宋体" panose="02010600030101010101" pitchFamily="2" charset="-122"/>
                </a:rPr>
                <a:t>&amp;:2100</a:t>
              </a:r>
              <a:endParaRPr lang="zh-CN" altLang="en-US" sz="1400" b="1" dirty="0">
                <a:solidFill>
                  <a:srgbClr val="008000"/>
                </a:solidFill>
                <a:latin typeface="Consolas" panose="020B0609020204030204" pitchFamily="49" charset="0"/>
                <a:ea typeface="宋体" panose="02010600030101010101" pitchFamily="2" charset="-122"/>
              </a:endParaRPr>
            </a:p>
          </p:txBody>
        </p:sp>
      </p:grpSp>
      <p:sp>
        <p:nvSpPr>
          <p:cNvPr id="21" name="矩形 20"/>
          <p:cNvSpPr/>
          <p:nvPr/>
        </p:nvSpPr>
        <p:spPr>
          <a:xfrm>
            <a:off x="5448300" y="4343400"/>
            <a:ext cx="838200" cy="190500"/>
          </a:xfrm>
          <a:prstGeom prst="rect">
            <a:avLst/>
          </a:prstGeom>
          <a:solidFill>
            <a:srgbClr val="FFC000">
              <a:alpha val="27843"/>
            </a:srgbClr>
          </a:solidFill>
          <a:ln w="12700">
            <a:noFill/>
          </a:ln>
        </p:spPr>
        <p:txBody>
          <a:bodyPr anchor="ctr" anchorCtr="1"/>
          <a:lstStyle/>
          <a:p>
            <a:pPr>
              <a:buNone/>
            </a:pPr>
            <a:r>
              <a:rPr lang="en-US" altLang="zh-CN" sz="1400" b="1" dirty="0">
                <a:solidFill>
                  <a:srgbClr val="008000"/>
                </a:solidFill>
                <a:latin typeface="Consolas" panose="020B0609020204030204" pitchFamily="49" charset="0"/>
                <a:ea typeface="宋体" panose="02010600030101010101" pitchFamily="2" charset="-122"/>
              </a:rPr>
              <a:t>&amp;:3100</a:t>
            </a:r>
            <a:endParaRPr lang="zh-CN" altLang="en-US" sz="1400" b="1" dirty="0">
              <a:solidFill>
                <a:srgbClr val="008000"/>
              </a:solidFill>
              <a:latin typeface="Consolas" panose="020B0609020204030204" pitchFamily="49" charset="0"/>
              <a:ea typeface="宋体" panose="02010600030101010101" pitchFamily="2" charset="-122"/>
            </a:endParaRPr>
          </a:p>
        </p:txBody>
      </p:sp>
      <p:grpSp>
        <p:nvGrpSpPr>
          <p:cNvPr id="3" name="组合 22"/>
          <p:cNvGrpSpPr/>
          <p:nvPr/>
        </p:nvGrpSpPr>
        <p:grpSpPr>
          <a:xfrm>
            <a:off x="304800" y="5360988"/>
            <a:ext cx="5410200" cy="239712"/>
            <a:chOff x="304800" y="5361296"/>
            <a:chExt cx="5410200" cy="239404"/>
          </a:xfrm>
        </p:grpSpPr>
        <p:sp>
          <p:nvSpPr>
            <p:cNvPr id="12303" name="矩形 15"/>
            <p:cNvSpPr/>
            <p:nvPr/>
          </p:nvSpPr>
          <p:spPr>
            <a:xfrm>
              <a:off x="304800" y="5361296"/>
              <a:ext cx="838200" cy="190500"/>
            </a:xfrm>
            <a:prstGeom prst="rect">
              <a:avLst/>
            </a:prstGeom>
            <a:solidFill>
              <a:srgbClr val="FFC000">
                <a:alpha val="27843"/>
              </a:srgbClr>
            </a:solidFill>
            <a:ln w="12700">
              <a:noFill/>
            </a:ln>
          </p:spPr>
          <p:txBody>
            <a:bodyPr anchor="ctr" anchorCtr="1"/>
            <a:lstStyle/>
            <a:p>
              <a:pPr>
                <a:buNone/>
              </a:pPr>
              <a:r>
                <a:rPr lang="en-US" altLang="zh-CN" sz="1400" b="1" dirty="0">
                  <a:solidFill>
                    <a:srgbClr val="008000"/>
                  </a:solidFill>
                  <a:latin typeface="Consolas" panose="020B0609020204030204" pitchFamily="49" charset="0"/>
                  <a:ea typeface="宋体" panose="02010600030101010101" pitchFamily="2" charset="-122"/>
                </a:rPr>
                <a:t>&amp;:3000</a:t>
              </a:r>
              <a:endParaRPr lang="zh-CN" altLang="en-US" sz="1400" b="1" dirty="0">
                <a:solidFill>
                  <a:srgbClr val="008000"/>
                </a:solidFill>
                <a:latin typeface="Consolas" panose="020B0609020204030204" pitchFamily="49" charset="0"/>
                <a:ea typeface="宋体" panose="02010600030101010101" pitchFamily="2" charset="-122"/>
              </a:endParaRPr>
            </a:p>
          </p:txBody>
        </p:sp>
        <p:sp>
          <p:nvSpPr>
            <p:cNvPr id="12304" name="矩形 19"/>
            <p:cNvSpPr/>
            <p:nvPr/>
          </p:nvSpPr>
          <p:spPr>
            <a:xfrm>
              <a:off x="2247900" y="5361296"/>
              <a:ext cx="838200" cy="190500"/>
            </a:xfrm>
            <a:prstGeom prst="rect">
              <a:avLst/>
            </a:prstGeom>
            <a:solidFill>
              <a:srgbClr val="FFC000">
                <a:alpha val="27843"/>
              </a:srgbClr>
            </a:solidFill>
            <a:ln w="12700">
              <a:noFill/>
            </a:ln>
          </p:spPr>
          <p:txBody>
            <a:bodyPr anchor="ctr" anchorCtr="1"/>
            <a:lstStyle/>
            <a:p>
              <a:pPr>
                <a:buNone/>
              </a:pPr>
              <a:r>
                <a:rPr lang="en-US" altLang="zh-CN" sz="1400" b="1" dirty="0">
                  <a:solidFill>
                    <a:srgbClr val="008000"/>
                  </a:solidFill>
                  <a:latin typeface="Consolas" panose="020B0609020204030204" pitchFamily="49" charset="0"/>
                  <a:ea typeface="宋体" panose="02010600030101010101" pitchFamily="2" charset="-122"/>
                </a:rPr>
                <a:t>&amp;:3100</a:t>
              </a:r>
              <a:endParaRPr lang="zh-CN" altLang="en-US" sz="1400" b="1" dirty="0">
                <a:solidFill>
                  <a:srgbClr val="008000"/>
                </a:solidFill>
                <a:latin typeface="Consolas" panose="020B0609020204030204" pitchFamily="49" charset="0"/>
                <a:ea typeface="宋体" panose="02010600030101010101" pitchFamily="2" charset="-122"/>
              </a:endParaRPr>
            </a:p>
          </p:txBody>
        </p:sp>
        <p:sp>
          <p:nvSpPr>
            <p:cNvPr id="12305" name="矩形 21"/>
            <p:cNvSpPr/>
            <p:nvPr/>
          </p:nvSpPr>
          <p:spPr>
            <a:xfrm>
              <a:off x="4876800" y="5410200"/>
              <a:ext cx="838200" cy="190500"/>
            </a:xfrm>
            <a:prstGeom prst="rect">
              <a:avLst/>
            </a:prstGeom>
            <a:solidFill>
              <a:srgbClr val="FFC000">
                <a:alpha val="27843"/>
              </a:srgbClr>
            </a:solidFill>
            <a:ln w="12700">
              <a:noFill/>
            </a:ln>
          </p:spPr>
          <p:txBody>
            <a:bodyPr anchor="ctr" anchorCtr="1"/>
            <a:lstStyle/>
            <a:p>
              <a:pPr>
                <a:buNone/>
              </a:pPr>
              <a:r>
                <a:rPr lang="en-US" altLang="zh-CN" sz="1400" b="1" dirty="0">
                  <a:solidFill>
                    <a:srgbClr val="008000"/>
                  </a:solidFill>
                  <a:latin typeface="Consolas" panose="020B0609020204030204" pitchFamily="49" charset="0"/>
                  <a:ea typeface="宋体" panose="02010600030101010101" pitchFamily="2" charset="-122"/>
                </a:rPr>
                <a:t>&amp;:3100</a:t>
              </a:r>
              <a:endParaRPr lang="zh-CN" altLang="en-US" sz="1400" b="1" dirty="0">
                <a:solidFill>
                  <a:srgbClr val="008000"/>
                </a:solidFill>
                <a:latin typeface="Consolas" panose="020B0609020204030204" pitchFamily="49" charset="0"/>
                <a:ea typeface="宋体" panose="02010600030101010101" pitchFamily="2" charset="-122"/>
              </a:endParaRPr>
            </a:p>
          </p:txBody>
        </p:sp>
      </p:grpSp>
      <p:sp>
        <p:nvSpPr>
          <p:cNvPr id="4" name="文本框 3"/>
          <p:cNvSpPr txBox="1"/>
          <p:nvPr/>
        </p:nvSpPr>
        <p:spPr>
          <a:xfrm>
            <a:off x="3919220" y="5771515"/>
            <a:ext cx="1010920" cy="337185"/>
          </a:xfrm>
          <a:prstGeom prst="rect">
            <a:avLst/>
          </a:prstGeom>
          <a:noFill/>
        </p:spPr>
        <p:txBody>
          <a:bodyPr wrap="square" rtlCol="0">
            <a:spAutoFit/>
          </a:bodyPr>
          <a:lstStyle/>
          <a:p>
            <a:pPr algn="ctr"/>
            <a:r>
              <a:rPr lang="en-US" altLang="zh-CN" sz="1600" b="1" i="1" dirty="0">
                <a:solidFill>
                  <a:srgbClr val="C00000"/>
                </a:solidFill>
                <a:highlight>
                  <a:srgbClr val="FFFF00"/>
                </a:highlight>
                <a:latin typeface="+mn-lt"/>
                <a:ea typeface="宋体" panose="02010600030101010101" pitchFamily="2" charset="-122"/>
                <a:sym typeface="+mn-ea"/>
              </a:rPr>
              <a:t>garbage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blinds(horizontal)">
                                      <p:cBhvr>
                                        <p:cTn id="12" dur="500"/>
                                        <p:tgtEl>
                                          <p:spTgt spid="3380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animBg="1"/>
      <p:bldP spid="4" grpId="0"/>
      <p:bldP spid="4"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垃圾回收</a:t>
            </a:r>
          </a:p>
        </p:txBody>
      </p:sp>
      <p:sp>
        <p:nvSpPr>
          <p:cNvPr id="52227"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注意：</a:t>
            </a: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r>
              <a:rPr lang="en-US" altLang="zh-CN" kern="1200" dirty="0">
                <a:latin typeface="+mn-lt"/>
                <a:ea typeface="宋体" panose="02010600030101010101" pitchFamily="2" charset="-122"/>
                <a:cs typeface="+mn-cs"/>
              </a:rPr>
              <a:t>      </a:t>
            </a:r>
            <a:r>
              <a:rPr lang="zh-CN" altLang="en-US" kern="1200" dirty="0">
                <a:latin typeface="+mn-lt"/>
                <a:ea typeface="宋体" panose="02010600030101010101" pitchFamily="2" charset="-122"/>
                <a:cs typeface="+mn-cs"/>
              </a:rPr>
              <a:t>如上图所示，执行完赋值语句</a:t>
            </a:r>
            <a:r>
              <a:rPr lang="en-US" altLang="zh-CN" b="1" kern="1200" dirty="0">
                <a:latin typeface="Courier New" panose="02070309020205020404" pitchFamily="49" charset="0"/>
                <a:ea typeface="宋体" panose="02010600030101010101" pitchFamily="2" charset="-122"/>
                <a:cs typeface="+mn-cs"/>
              </a:rPr>
              <a:t>c1=c2</a:t>
            </a:r>
            <a:r>
              <a:rPr lang="zh-CN" altLang="en-US" kern="1200" dirty="0">
                <a:latin typeface="+mn-lt"/>
                <a:ea typeface="宋体" panose="02010600030101010101" pitchFamily="2" charset="-122"/>
                <a:cs typeface="+mn-cs"/>
              </a:rPr>
              <a:t>后，</a:t>
            </a:r>
            <a:r>
              <a:rPr lang="en-US" altLang="zh-CN" b="1" kern="1200" dirty="0">
                <a:latin typeface="Courier New" panose="02070309020205020404" pitchFamily="49" charset="0"/>
                <a:ea typeface="宋体" panose="02010600030101010101" pitchFamily="2" charset="-122"/>
                <a:cs typeface="+mn-cs"/>
              </a:rPr>
              <a:t>c1</a:t>
            </a:r>
            <a:r>
              <a:rPr lang="zh-CN" altLang="en-US" kern="1200" dirty="0">
                <a:latin typeface="+mn-lt"/>
                <a:ea typeface="宋体" panose="02010600030101010101" pitchFamily="2" charset="-122"/>
                <a:cs typeface="+mn-cs"/>
              </a:rPr>
              <a:t>指向</a:t>
            </a:r>
            <a:r>
              <a:rPr lang="en-US" altLang="zh-CN" b="1" kern="1200" dirty="0">
                <a:latin typeface="Courier New" panose="02070309020205020404" pitchFamily="49" charset="0"/>
                <a:ea typeface="宋体" panose="02010600030101010101" pitchFamily="2" charset="-122"/>
                <a:cs typeface="+mn-cs"/>
              </a:rPr>
              <a:t>c2</a:t>
            </a:r>
            <a:r>
              <a:rPr lang="zh-CN" altLang="en-US" kern="1200" dirty="0">
                <a:latin typeface="+mn-lt"/>
                <a:ea typeface="宋体" panose="02010600030101010101" pitchFamily="2" charset="-122"/>
                <a:cs typeface="+mn-cs"/>
              </a:rPr>
              <a:t>所指的同一个对象。</a:t>
            </a: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endParaRPr lang="en-US" altLang="zh-CN" kern="1200" dirty="0">
              <a:latin typeface="Courier New" panose="02070309020205020404" pitchFamily="49" charset="0"/>
              <a:ea typeface="宋体" panose="02010600030101010101" pitchFamily="2" charset="-122"/>
              <a:cs typeface="+mn-cs"/>
            </a:endParaRPr>
          </a:p>
          <a:p>
            <a:pPr marL="0" indent="0" eaLnBrk="1" hangingPunct="1">
              <a:buSzPct val="75000"/>
              <a:buFont typeface="Monotype Sorts" pitchFamily="2" charset="2"/>
              <a:buNone/>
            </a:pPr>
            <a:r>
              <a:rPr lang="en-US" altLang="zh-CN" b="1" kern="1200" dirty="0">
                <a:latin typeface="Courier New" panose="02070309020205020404" pitchFamily="49" charset="0"/>
                <a:ea typeface="宋体" panose="02010600030101010101" pitchFamily="2" charset="-122"/>
                <a:cs typeface="+mn-cs"/>
              </a:rPr>
              <a:t>   c1</a:t>
            </a:r>
            <a:r>
              <a:rPr lang="zh-CN" altLang="en-US" kern="1200" dirty="0">
                <a:latin typeface="+mn-lt"/>
                <a:ea typeface="宋体" panose="02010600030101010101" pitchFamily="2" charset="-122"/>
                <a:cs typeface="+mn-cs"/>
              </a:rPr>
              <a:t>以前引用的对象就不再有用，因此成为</a:t>
            </a:r>
            <a:r>
              <a:rPr lang="zh-CN" altLang="en-US" kern="1200" dirty="0">
                <a:latin typeface="华文楷体" panose="02010600040101010101" pitchFamily="2" charset="-122"/>
                <a:ea typeface="华文楷体" panose="02010600040101010101" pitchFamily="2" charset="-122"/>
                <a:cs typeface="+mn-cs"/>
              </a:rPr>
              <a:t>垃圾</a:t>
            </a:r>
            <a:r>
              <a:rPr lang="zh-CN" altLang="en-US" kern="1200" dirty="0">
                <a:latin typeface="+mn-lt"/>
                <a:ea typeface="宋体" panose="02010600030101010101" pitchFamily="2" charset="-122"/>
                <a:cs typeface="+mn-cs"/>
              </a:rPr>
              <a:t>（</a:t>
            </a:r>
            <a:r>
              <a:rPr lang="en-US" altLang="zh-CN" i="1" kern="1200" dirty="0">
                <a:latin typeface="+mn-lt"/>
                <a:ea typeface="宋体" panose="02010600030101010101" pitchFamily="2" charset="-122"/>
                <a:cs typeface="+mn-cs"/>
              </a:rPr>
              <a:t>garbage</a:t>
            </a:r>
            <a:r>
              <a:rPr lang="zh-CN" altLang="en-US" kern="1200" dirty="0">
                <a:latin typeface="+mn-lt"/>
                <a:ea typeface="宋体" panose="02010600030101010101" pitchFamily="2" charset="-122"/>
                <a:cs typeface="+mn-cs"/>
              </a:rPr>
              <a:t>）。垃圾会占用内存空间，</a:t>
            </a:r>
            <a:r>
              <a:rPr lang="en-US" altLang="zh-CN" kern="1200" dirty="0">
                <a:latin typeface="+mn-lt"/>
                <a:ea typeface="宋体" panose="02010600030101010101" pitchFamily="2" charset="-122"/>
                <a:cs typeface="+mn-cs"/>
              </a:rPr>
              <a:t>JVM</a:t>
            </a:r>
            <a:r>
              <a:rPr lang="zh-CN" altLang="en-US" kern="1200" dirty="0">
                <a:latin typeface="+mn-lt"/>
                <a:ea typeface="宋体" panose="02010600030101010101" pitchFamily="2" charset="-122"/>
                <a:cs typeface="+mn-cs"/>
              </a:rPr>
              <a:t>会检测垃圾并自动回收它所占的空间。该过程成为垃圾回收。</a:t>
            </a:r>
          </a:p>
        </p:txBody>
      </p:sp>
      <p:sp>
        <p:nvSpPr>
          <p:cNvPr id="5222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32</a:t>
            </a:fld>
            <a:endParaRPr lang="en-US" altLang="en-US" sz="1400"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vert="horz" wrap="square" lIns="92075" tIns="46038" rIns="92075" bIns="46038" anchor="ctr" anchorCtr="0"/>
          <a:lstStyle/>
          <a:p>
            <a:pPr>
              <a:buNone/>
            </a:pPr>
            <a:r>
              <a:rPr lang="zh-CN" altLang="en-US" kern="1200" dirty="0">
                <a:latin typeface="Courier New" panose="02070309020205020404" pitchFamily="49" charset="0"/>
                <a:ea typeface="宋体" panose="02010600030101010101" pitchFamily="2" charset="-122"/>
                <a:cs typeface="+mj-cs"/>
              </a:rPr>
              <a:t>思考</a:t>
            </a:r>
          </a:p>
        </p:txBody>
      </p:sp>
      <p:sp>
        <p:nvSpPr>
          <p:cNvPr id="51203" name="内容占位符 2"/>
          <p:cNvSpPr>
            <a:spLocks noGrp="1"/>
          </p:cNvSpPr>
          <p:nvPr>
            <p:ph idx="1"/>
          </p:nvPr>
        </p:nvSpPr>
        <p:spPr/>
        <p:txBody>
          <a:bodyPr vert="horz" wrap="square" lIns="92075" tIns="46038" rIns="92075" bIns="46038" anchor="t" anchorCtr="0"/>
          <a:lstStyle/>
          <a:p>
            <a:pPr>
              <a:buSzPct val="75000"/>
              <a:buFont typeface="Monotype Sorts" pitchFamily="2" charset="2"/>
              <a:buNone/>
            </a:pPr>
            <a:r>
              <a:rPr lang="zh-CN" altLang="en-US" sz="2000" b="1" kern="1200" dirty="0">
                <a:latin typeface="Courier New" panose="02070309020205020404" pitchFamily="49" charset="0"/>
                <a:ea typeface="宋体" panose="02010600030101010101" pitchFamily="2" charset="-122"/>
                <a:cs typeface="+mn-cs"/>
              </a:rPr>
              <a:t>思考如下代码的输出：</a:t>
            </a:r>
          </a:p>
          <a:p>
            <a:pPr>
              <a:buSzPct val="75000"/>
              <a:buFont typeface="Monotype Sorts" pitchFamily="2" charset="2"/>
              <a:buNone/>
            </a:pPr>
            <a:endParaRPr lang="en-US" altLang="zh-CN" sz="2000" b="1" kern="1200" dirty="0">
              <a:latin typeface="Courier New" panose="02070309020205020404" pitchFamily="49" charset="0"/>
              <a:ea typeface="宋体" panose="02010600030101010101" pitchFamily="2" charset="-122"/>
              <a:cs typeface="+mn-cs"/>
            </a:endParaRPr>
          </a:p>
          <a:p>
            <a:pPr lvl="1">
              <a:buFont typeface="Wingdings" panose="05000000000000000000" pitchFamily="2" charset="2"/>
              <a:buNone/>
            </a:pPr>
            <a:r>
              <a:rPr lang="en-US" altLang="zh-CN" sz="2000" b="1" kern="1200" dirty="0">
                <a:solidFill>
                  <a:srgbClr val="0070C0"/>
                </a:solidFill>
                <a:latin typeface="Courier New" panose="02070309020205020404" pitchFamily="49" charset="0"/>
                <a:ea typeface="宋体" panose="02010600030101010101" pitchFamily="2" charset="-122"/>
                <a:cs typeface="+mn-cs"/>
              </a:rPr>
              <a:t>int a </a:t>
            </a:r>
            <a:r>
              <a:rPr lang="en-US" altLang="zh-CN" sz="2000" b="1" kern="1200" dirty="0">
                <a:solidFill>
                  <a:schemeClr val="tx1"/>
                </a:solidFill>
                <a:latin typeface="Courier New" panose="02070309020205020404" pitchFamily="49" charset="0"/>
                <a:ea typeface="宋体" panose="02010600030101010101" pitchFamily="2" charset="-122"/>
                <a:cs typeface="+mn-cs"/>
              </a:rPr>
              <a:t>= 5;</a:t>
            </a:r>
            <a:endParaRPr lang="en-US" altLang="zh-CN" sz="2000" b="1" kern="1200" dirty="0">
              <a:solidFill>
                <a:srgbClr val="0070C0"/>
              </a:solidFill>
              <a:latin typeface="Courier New" panose="02070309020205020404" pitchFamily="49" charset="0"/>
              <a:ea typeface="宋体" panose="02010600030101010101" pitchFamily="2" charset="-122"/>
              <a:cs typeface="+mn-cs"/>
            </a:endParaRPr>
          </a:p>
          <a:p>
            <a:pPr lvl="1">
              <a:buFont typeface="Wingdings" panose="05000000000000000000" pitchFamily="2" charset="2"/>
              <a:buNone/>
            </a:pPr>
            <a:r>
              <a:rPr lang="en-US" altLang="zh-CN" sz="2000" b="1" kern="1200" dirty="0">
                <a:solidFill>
                  <a:srgbClr val="0070C0"/>
                </a:solidFill>
                <a:latin typeface="Courier New" panose="02070309020205020404" pitchFamily="49" charset="0"/>
                <a:ea typeface="宋体" panose="02010600030101010101" pitchFamily="2" charset="-122"/>
                <a:cs typeface="+mn-cs"/>
              </a:rPr>
              <a:t>int b </a:t>
            </a:r>
            <a:r>
              <a:rPr lang="en-US" altLang="zh-CN" sz="2000" b="1" kern="1200" dirty="0">
                <a:solidFill>
                  <a:schemeClr val="tx1"/>
                </a:solidFill>
                <a:latin typeface="Courier New" panose="02070309020205020404" pitchFamily="49" charset="0"/>
                <a:ea typeface="宋体" panose="02010600030101010101" pitchFamily="2" charset="-122"/>
                <a:cs typeface="+mn-cs"/>
              </a:rPr>
              <a:t>= 5;</a:t>
            </a:r>
            <a:endParaRPr lang="en-US" altLang="zh-CN" sz="2000" b="1" kern="1200" dirty="0">
              <a:solidFill>
                <a:srgbClr val="0070C0"/>
              </a:solidFill>
              <a:latin typeface="Courier New" panose="02070309020205020404" pitchFamily="49" charset="0"/>
              <a:ea typeface="宋体" panose="02010600030101010101" pitchFamily="2" charset="-122"/>
              <a:cs typeface="+mn-cs"/>
            </a:endParaRPr>
          </a:p>
          <a:p>
            <a:pPr lvl="1">
              <a:buFont typeface="Wingdings" panose="05000000000000000000" pitchFamily="2" charset="2"/>
              <a:buNone/>
            </a:pPr>
            <a:r>
              <a:rPr lang="en-US" altLang="zh-CN" sz="2000" b="1" kern="1200" dirty="0">
                <a:latin typeface="Courier New" panose="02070309020205020404" pitchFamily="49" charset="0"/>
                <a:ea typeface="宋体" panose="02010600030101010101" pitchFamily="2" charset="-122"/>
                <a:cs typeface="+mn-cs"/>
              </a:rPr>
              <a:t>System.out.println(</a:t>
            </a:r>
            <a:r>
              <a:rPr lang="en-US" altLang="zh-CN" sz="2000" b="1" kern="1200" dirty="0">
                <a:highlight>
                  <a:srgbClr val="FFFF00"/>
                </a:highlight>
                <a:latin typeface="Courier New" panose="02070309020205020404" pitchFamily="49" charset="0"/>
                <a:ea typeface="宋体" panose="02010600030101010101" pitchFamily="2" charset="-122"/>
                <a:cs typeface="+mn-cs"/>
              </a:rPr>
              <a:t>a == b</a:t>
            </a:r>
            <a:r>
              <a:rPr lang="en-US" altLang="zh-CN" sz="2000" b="1" kern="1200" dirty="0">
                <a:latin typeface="Courier New" panose="02070309020205020404" pitchFamily="49" charset="0"/>
                <a:ea typeface="宋体" panose="02010600030101010101" pitchFamily="2" charset="-122"/>
                <a:cs typeface="+mn-cs"/>
              </a:rPr>
              <a:t>);		</a:t>
            </a:r>
          </a:p>
          <a:p>
            <a:pPr lvl="1">
              <a:buFont typeface="Wingdings" panose="05000000000000000000" pitchFamily="2" charset="2"/>
              <a:buNone/>
            </a:pPr>
            <a:endParaRPr lang="en-US" altLang="zh-CN" sz="2000" b="1" kern="1200" dirty="0">
              <a:latin typeface="Courier New" panose="02070309020205020404" pitchFamily="49" charset="0"/>
              <a:ea typeface="宋体" panose="02010600030101010101" pitchFamily="2" charset="-122"/>
              <a:cs typeface="+mn-cs"/>
            </a:endParaRPr>
          </a:p>
          <a:p>
            <a:pPr lvl="1">
              <a:buFont typeface="Wingdings" panose="05000000000000000000" pitchFamily="2" charset="2"/>
              <a:buNone/>
            </a:pPr>
            <a:r>
              <a:rPr lang="en-US" altLang="zh-CN" sz="2000" b="1" kern="1200" dirty="0">
                <a:solidFill>
                  <a:srgbClr val="C00000"/>
                </a:solidFill>
                <a:latin typeface="Courier New" panose="02070309020205020404" pitchFamily="49" charset="0"/>
                <a:ea typeface="宋体" panose="02010600030101010101" pitchFamily="2" charset="-122"/>
                <a:cs typeface="+mn-cs"/>
              </a:rPr>
              <a:t>String str_a </a:t>
            </a:r>
            <a:r>
              <a:rPr lang="en-US" altLang="zh-CN" sz="2000" b="1" kern="1200" dirty="0">
                <a:solidFill>
                  <a:schemeClr val="tx1"/>
                </a:solidFill>
                <a:latin typeface="Courier New" panose="02070309020205020404" pitchFamily="49" charset="0"/>
                <a:ea typeface="宋体" panose="02010600030101010101" pitchFamily="2" charset="-122"/>
                <a:cs typeface="+mn-cs"/>
              </a:rPr>
              <a:t>= </a:t>
            </a:r>
            <a:r>
              <a:rPr lang="en-US" altLang="zh-CN" sz="2000" b="1" dirty="0">
                <a:latin typeface="Courier New" panose="02070309020205020404" pitchFamily="49" charset="0"/>
                <a:ea typeface="宋体" panose="02010600030101010101" pitchFamily="2" charset="-122"/>
                <a:sym typeface="+mn-ea"/>
              </a:rPr>
              <a:t>new String("CQUT JAVA");</a:t>
            </a:r>
            <a:endParaRPr lang="en-US" altLang="zh-CN" sz="2000" b="1" kern="1200" dirty="0">
              <a:solidFill>
                <a:schemeClr val="tx1"/>
              </a:solidFill>
              <a:latin typeface="Courier New" panose="02070309020205020404" pitchFamily="49" charset="0"/>
              <a:ea typeface="宋体" panose="02010600030101010101" pitchFamily="2" charset="-122"/>
              <a:cs typeface="+mn-cs"/>
            </a:endParaRPr>
          </a:p>
          <a:p>
            <a:pPr lvl="1">
              <a:buFont typeface="Wingdings" panose="05000000000000000000" pitchFamily="2" charset="2"/>
              <a:buNone/>
            </a:pPr>
            <a:r>
              <a:rPr lang="en-US" altLang="zh-CN" sz="2000" b="1" kern="1200" dirty="0">
                <a:solidFill>
                  <a:srgbClr val="C00000"/>
                </a:solidFill>
                <a:latin typeface="Courier New" panose="02070309020205020404" pitchFamily="49" charset="0"/>
                <a:ea typeface="宋体" panose="02010600030101010101" pitchFamily="2" charset="-122"/>
                <a:cs typeface="+mn-cs"/>
              </a:rPr>
              <a:t>String str_b </a:t>
            </a:r>
            <a:r>
              <a:rPr lang="en-US" altLang="zh-CN" sz="2000" b="1" kern="1200" dirty="0">
                <a:solidFill>
                  <a:schemeClr val="tx1"/>
                </a:solidFill>
                <a:latin typeface="Courier New" panose="02070309020205020404" pitchFamily="49" charset="0"/>
                <a:ea typeface="宋体" panose="02010600030101010101" pitchFamily="2" charset="-122"/>
                <a:cs typeface="+mn-cs"/>
              </a:rPr>
              <a:t>= new String("CQUT JAVA");</a:t>
            </a:r>
            <a:endParaRPr lang="en-US" altLang="zh-CN" sz="2000" b="1" kern="1200" dirty="0">
              <a:solidFill>
                <a:srgbClr val="C00000"/>
              </a:solidFill>
              <a:latin typeface="Courier New" panose="02070309020205020404" pitchFamily="49" charset="0"/>
              <a:ea typeface="宋体" panose="02010600030101010101" pitchFamily="2" charset="-122"/>
              <a:cs typeface="+mn-cs"/>
            </a:endParaRPr>
          </a:p>
          <a:p>
            <a:pPr lvl="1">
              <a:buFont typeface="Wingdings" panose="05000000000000000000" pitchFamily="2" charset="2"/>
              <a:buNone/>
            </a:pPr>
            <a:r>
              <a:rPr lang="en-US" altLang="zh-CN" sz="2000" b="1" kern="1200" dirty="0">
                <a:latin typeface="Courier New" panose="02070309020205020404" pitchFamily="49" charset="0"/>
                <a:ea typeface="宋体" panose="02010600030101010101" pitchFamily="2" charset="-122"/>
                <a:cs typeface="+mn-cs"/>
              </a:rPr>
              <a:t>System.out.println(</a:t>
            </a:r>
            <a:r>
              <a:rPr lang="en-US" altLang="zh-CN" sz="2000" b="1" kern="1200" dirty="0">
                <a:highlight>
                  <a:srgbClr val="FFFF00"/>
                </a:highlight>
                <a:latin typeface="Courier New" panose="02070309020205020404" pitchFamily="49" charset="0"/>
                <a:ea typeface="宋体" panose="02010600030101010101" pitchFamily="2" charset="-122"/>
                <a:cs typeface="+mn-cs"/>
              </a:rPr>
              <a:t>str_a == str_b</a:t>
            </a:r>
            <a:r>
              <a:rPr lang="en-US" altLang="zh-CN" sz="2000" b="1" kern="1200" dirty="0">
                <a:latin typeface="Courier New" panose="02070309020205020404" pitchFamily="49" charset="0"/>
                <a:ea typeface="宋体" panose="02010600030101010101" pitchFamily="2" charset="-122"/>
                <a:cs typeface="+mn-cs"/>
              </a:rPr>
              <a:t>);</a:t>
            </a:r>
          </a:p>
        </p:txBody>
      </p:sp>
      <p:sp>
        <p:nvSpPr>
          <p:cNvPr id="51204" name="灯片编号占位符 3"/>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zh-CN" altLang="en-US" sz="1400" dirty="0">
                <a:ea typeface="宋体" panose="02010600030101010101" pitchFamily="2" charset="-122"/>
              </a:rPr>
              <a:t>33</a:t>
            </a:fld>
            <a:endParaRPr lang="zh-CN" altLang="en-US" sz="1400" dirty="0">
              <a:ea typeface="宋体" panose="02010600030101010101" pitchFamily="2" charset="-122"/>
            </a:endParaRPr>
          </a:p>
        </p:txBody>
      </p:sp>
      <p:sp>
        <p:nvSpPr>
          <p:cNvPr id="2" name="文本框 1"/>
          <p:cNvSpPr txBox="1"/>
          <p:nvPr/>
        </p:nvSpPr>
        <p:spPr>
          <a:xfrm>
            <a:off x="6583045" y="2567940"/>
            <a:ext cx="1330325" cy="460375"/>
          </a:xfrm>
          <a:prstGeom prst="rect">
            <a:avLst/>
          </a:prstGeom>
          <a:noFill/>
        </p:spPr>
        <p:txBody>
          <a:bodyPr wrap="square" rtlCol="0">
            <a:spAutoFit/>
          </a:bodyPr>
          <a:lstStyle/>
          <a:p>
            <a:pPr algn="ctr"/>
            <a:r>
              <a:rPr lang="en-US" altLang="zh-CN" b="1">
                <a:solidFill>
                  <a:srgbClr val="FF0000"/>
                </a:solidFill>
                <a:latin typeface="Consolas" panose="020B0609020204030204" pitchFamily="49" charset="0"/>
                <a:cs typeface="Consolas" panose="020B0609020204030204" pitchFamily="49" charset="0"/>
              </a:rPr>
              <a:t>True</a:t>
            </a:r>
          </a:p>
        </p:txBody>
      </p:sp>
      <p:sp>
        <p:nvSpPr>
          <p:cNvPr id="3" name="文本框 2"/>
          <p:cNvSpPr txBox="1"/>
          <p:nvPr/>
        </p:nvSpPr>
        <p:spPr>
          <a:xfrm>
            <a:off x="6583045" y="4043680"/>
            <a:ext cx="1330325" cy="460375"/>
          </a:xfrm>
          <a:prstGeom prst="rect">
            <a:avLst/>
          </a:prstGeom>
          <a:noFill/>
        </p:spPr>
        <p:txBody>
          <a:bodyPr wrap="square" rtlCol="0">
            <a:spAutoFit/>
          </a:bodyPr>
          <a:lstStyle/>
          <a:p>
            <a:pPr algn="ctr"/>
            <a:r>
              <a:rPr lang="en-US" altLang="zh-CN" b="1">
                <a:solidFill>
                  <a:srgbClr val="FF0000"/>
                </a:solidFill>
                <a:latin typeface="Consolas" panose="020B0609020204030204" pitchFamily="49" charset="0"/>
                <a:cs typeface="Consolas" panose="020B0609020204030204" pitchFamily="49" charset="0"/>
              </a:rPr>
              <a:t>False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2"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1"/>
      <p:bldP spid="3" grpId="2"/>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垃圾回收</a:t>
            </a:r>
          </a:p>
        </p:txBody>
      </p:sp>
      <p:sp>
        <p:nvSpPr>
          <p:cNvPr id="53251"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en-US" altLang="en-US" kern="1200" dirty="0">
                <a:latin typeface="Courier" charset="0"/>
                <a:ea typeface="+mn-ea"/>
                <a:cs typeface="Times New Roman" panose="02020603050405020304" pitchFamily="18" charset="0"/>
              </a:rPr>
              <a:t> </a:t>
            </a:r>
            <a:r>
              <a:rPr lang="zh-CN" altLang="en-US" kern="1200" dirty="0">
                <a:latin typeface="+mn-lt"/>
                <a:ea typeface="宋体" panose="02010600030101010101" pitchFamily="2" charset="-122"/>
                <a:cs typeface="+mn-cs"/>
              </a:rPr>
              <a:t>如果你认为不再需要某个对象时，可以显式地给该对象的引用变量赋</a:t>
            </a:r>
            <a:r>
              <a:rPr lang="en-US" altLang="zh-CN" b="1" kern="1200" dirty="0">
                <a:latin typeface="Courier New" panose="02070309020205020404" pitchFamily="49" charset="0"/>
                <a:ea typeface="宋体" panose="02010600030101010101" pitchFamily="2" charset="-122"/>
                <a:cs typeface="+mn-cs"/>
              </a:rPr>
              <a:t>null</a:t>
            </a:r>
            <a:r>
              <a:rPr lang="zh-CN" altLang="en-US" kern="1200" dirty="0">
                <a:latin typeface="+mn-lt"/>
                <a:ea typeface="宋体" panose="02010600030101010101" pitchFamily="2" charset="-122"/>
                <a:cs typeface="+mn-cs"/>
              </a:rPr>
              <a:t>值。如果该对象没有被任何引用变量所引用，</a:t>
            </a:r>
            <a:r>
              <a:rPr lang="en-US" altLang="zh-CN" kern="1200" dirty="0">
                <a:latin typeface="+mn-lt"/>
                <a:ea typeface="宋体" panose="02010600030101010101" pitchFamily="2" charset="-122"/>
                <a:cs typeface="+mn-cs"/>
              </a:rPr>
              <a:t>JVM</a:t>
            </a:r>
            <a:r>
              <a:rPr lang="zh-CN" altLang="en-US" kern="1200" dirty="0">
                <a:latin typeface="+mn-lt"/>
                <a:ea typeface="宋体" panose="02010600030101010101" pitchFamily="2" charset="-122"/>
                <a:cs typeface="+mn-cs"/>
              </a:rPr>
              <a:t>将自动回收它所占的空间。</a:t>
            </a:r>
            <a:endParaRPr lang="zh-CN" altLang="en-US" kern="1200" dirty="0">
              <a:latin typeface="Courier" charset="0"/>
              <a:ea typeface="宋体" panose="02010600030101010101" pitchFamily="2" charset="-122"/>
              <a:cs typeface="+mn-cs"/>
            </a:endParaRPr>
          </a:p>
        </p:txBody>
      </p:sp>
      <p:sp>
        <p:nvSpPr>
          <p:cNvPr id="5325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34</a:t>
            </a:fld>
            <a:endParaRPr lang="en-US" altLang="en-US" sz="1400" dirty="0">
              <a:ea typeface="宋体" panose="02010600030101010101" pitchFamily="2"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Date</a:t>
            </a:r>
            <a:r>
              <a:rPr lang="zh-CN" altLang="en-US" kern="1200" dirty="0">
                <a:latin typeface="Courier New" panose="02070309020205020404" pitchFamily="49" charset="0"/>
                <a:ea typeface="宋体" panose="02010600030101010101" pitchFamily="2" charset="-122"/>
                <a:cs typeface="+mj-cs"/>
              </a:rPr>
              <a:t>类</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13316" name="Rectangle 3"/>
          <p:cNvSpPr>
            <a:spLocks noGrp="1"/>
          </p:cNvSpPr>
          <p:nvPr>
            <p:ph idx="1"/>
          </p:nvPr>
        </p:nvSpPr>
        <p:spPr/>
        <p:txBody>
          <a:bodyPr vert="horz" wrap="square" lIns="92075" tIns="46038" rIns="92075" bIns="46038" anchor="t" anchorCtr="0"/>
          <a:lstStyle/>
          <a:p>
            <a:pPr marL="0" indent="0" defTabSz="914400" eaLnBrk="1" hangingPunct="1">
              <a:buSzPct val="75000"/>
              <a:buFont typeface="Monotype Sorts" pitchFamily="2" charset="2"/>
              <a:buNone/>
              <a:tabLst>
                <a:tab pos="0" algn="l"/>
              </a:tabLst>
            </a:pPr>
            <a:r>
              <a:rPr lang="en-US" altLang="zh-CN" kern="1200" dirty="0">
                <a:latin typeface="+mn-lt"/>
                <a:ea typeface="宋体" panose="02010600030101010101" pitchFamily="2" charset="-122"/>
                <a:cs typeface="+mn-cs"/>
              </a:rPr>
              <a:t>Java</a:t>
            </a:r>
            <a:r>
              <a:rPr lang="zh-CN" altLang="en-US" kern="1200" dirty="0">
                <a:latin typeface="Courier New" panose="02070309020205020404" pitchFamily="49" charset="0"/>
                <a:ea typeface="宋体" panose="02010600030101010101" pitchFamily="2" charset="-122"/>
                <a:cs typeface="+mn-cs"/>
              </a:rPr>
              <a:t>在</a:t>
            </a:r>
            <a:r>
              <a:rPr lang="en-US" altLang="en-US" b="1" kern="1200" dirty="0">
                <a:latin typeface="Courier New" panose="02070309020205020404" pitchFamily="49" charset="0"/>
                <a:ea typeface="宋体" panose="02010600030101010101" pitchFamily="2" charset="-122"/>
                <a:cs typeface="+mn-cs"/>
              </a:rPr>
              <a:t>java.util.Date</a:t>
            </a:r>
            <a:r>
              <a:rPr lang="en-US" altLang="zh-CN" kern="1200" dirty="0">
                <a:latin typeface="Courier New" panose="02070309020205020404" pitchFamily="49" charset="0"/>
                <a:ea typeface="宋体" panose="02010600030101010101" pitchFamily="2" charset="-122"/>
                <a:cs typeface="+mn-cs"/>
              </a:rPr>
              <a:t>类</a:t>
            </a:r>
            <a:r>
              <a:rPr lang="zh-CN" altLang="en-US" kern="1200" dirty="0">
                <a:latin typeface="Courier New" panose="02070309020205020404" pitchFamily="49" charset="0"/>
                <a:ea typeface="宋体" panose="02010600030101010101" pitchFamily="2" charset="-122"/>
                <a:cs typeface="+mn-cs"/>
              </a:rPr>
              <a:t>中封装了独立于系统的日期和时间类。可以通过</a:t>
            </a:r>
            <a:r>
              <a:rPr lang="en-US" altLang="zh-CN" b="1" kern="1200" dirty="0">
                <a:latin typeface="Courier New" panose="02070309020205020404" pitchFamily="49" charset="0"/>
                <a:ea typeface="宋体" panose="02010600030101010101" pitchFamily="2" charset="-122"/>
                <a:cs typeface="+mn-cs"/>
              </a:rPr>
              <a:t>Date</a:t>
            </a:r>
            <a:r>
              <a:rPr lang="zh-CN" altLang="en-US" kern="1200" dirty="0">
                <a:latin typeface="Courier New" panose="02070309020205020404" pitchFamily="49" charset="0"/>
                <a:ea typeface="宋体" panose="02010600030101010101" pitchFamily="2" charset="-122"/>
                <a:cs typeface="+mn-cs"/>
              </a:rPr>
              <a:t>类创建当前日期和时间对象，用</a:t>
            </a:r>
            <a:r>
              <a:rPr lang="en-US" altLang="zh-CN" b="1" kern="1200" dirty="0">
                <a:latin typeface="Courier New" panose="02070309020205020404" pitchFamily="49" charset="0"/>
                <a:ea typeface="宋体" panose="02010600030101010101" pitchFamily="2" charset="-122"/>
                <a:cs typeface="+mn-cs"/>
              </a:rPr>
              <a:t>toString</a:t>
            </a:r>
            <a:r>
              <a:rPr lang="zh-CN" altLang="en-US" kern="1200" dirty="0">
                <a:latin typeface="Courier New" panose="02070309020205020404" pitchFamily="49" charset="0"/>
                <a:ea typeface="宋体" panose="02010600030101010101" pitchFamily="2" charset="-122"/>
                <a:cs typeface="+mn-cs"/>
              </a:rPr>
              <a:t>方法将日期和时间类型的数据转换为字符串。</a:t>
            </a:r>
          </a:p>
        </p:txBody>
      </p:sp>
      <p:sp>
        <p:nvSpPr>
          <p:cNvPr id="1331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35</a:t>
            </a:fld>
            <a:endParaRPr lang="en-US" altLang="en-US" sz="1400" dirty="0">
              <a:ea typeface="宋体" panose="02010600030101010101" pitchFamily="2" charset="-122"/>
            </a:endParaRPr>
          </a:p>
        </p:txBody>
      </p:sp>
      <p:sp>
        <p:nvSpPr>
          <p:cNvPr id="13318" name="Rectangle 5"/>
          <p:cNvSpPr/>
          <p:nvPr/>
        </p:nvSpPr>
        <p:spPr>
          <a:xfrm>
            <a:off x="0" y="27543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3314" name="Object 4"/>
          <p:cNvGraphicFramePr>
            <a:graphicFrameLocks noChangeAspect="1"/>
          </p:cNvGraphicFramePr>
          <p:nvPr/>
        </p:nvGraphicFramePr>
        <p:xfrm>
          <a:off x="77788" y="3051175"/>
          <a:ext cx="9066212" cy="2473325"/>
        </p:xfrm>
        <a:graphic>
          <a:graphicData uri="http://schemas.openxmlformats.org/presentationml/2006/ole">
            <mc:AlternateContent xmlns:mc="http://schemas.openxmlformats.org/markup-compatibility/2006">
              <mc:Choice xmlns:v="urn:schemas-microsoft-com:vml" Requires="v">
                <p:oleObj r:id="rId3" imgW="4953000" imgH="1350010" progId="Word.Picture.8">
                  <p:embed/>
                </p:oleObj>
              </mc:Choice>
              <mc:Fallback>
                <p:oleObj r:id="rId3" imgW="4953000" imgH="1350010" progId="Word.Picture.8">
                  <p:embed/>
                  <p:pic>
                    <p:nvPicPr>
                      <p:cNvPr id="0" name="图片 3088"/>
                      <p:cNvPicPr/>
                      <p:nvPr/>
                    </p:nvPicPr>
                    <p:blipFill>
                      <a:blip r:embed="rId4"/>
                      <a:stretch>
                        <a:fillRect/>
                      </a:stretch>
                    </p:blipFill>
                    <p:spPr>
                      <a:xfrm>
                        <a:off x="77788" y="3051175"/>
                        <a:ext cx="9066212" cy="2473325"/>
                      </a:xfrm>
                      <a:prstGeom prst="rect">
                        <a:avLst/>
                      </a:prstGeom>
                      <a:noFill/>
                      <a:ln w="38100">
                        <a:noFill/>
                        <a:miter/>
                      </a:ln>
                    </p:spPr>
                  </p:pic>
                </p:oleObj>
              </mc:Fallback>
            </mc:AlternateContent>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Date</a:t>
            </a:r>
            <a:r>
              <a:rPr lang="zh-CN" altLang="en-US" kern="1200" dirty="0">
                <a:latin typeface="Courier New" panose="02070309020205020404" pitchFamily="49" charset="0"/>
                <a:ea typeface="宋体" panose="02010600030101010101" pitchFamily="2" charset="-122"/>
                <a:cs typeface="+mj-cs"/>
              </a:rPr>
              <a:t>类示例</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53251" name="Rectangle 3"/>
          <p:cNvSpPr>
            <a:spLocks noGrp="1" noChangeArrowheads="1"/>
          </p:cNvSpPr>
          <p:nvPr>
            <p:ph idx="1"/>
          </p:nvPr>
        </p:nvSpPr>
        <p:spPr/>
        <p:txBody>
          <a:bodyPr vert="horz" wrap="square" lIns="92075" tIns="46038" rIns="92075" bIns="46038" numCol="1" anchor="t" anchorCtr="0" compatLnSpc="1"/>
          <a:lstStyle/>
          <a:p>
            <a:pPr marL="0" marR="0" lvl="0" indent="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tabLst>
                <a:tab pos="0" algn="l"/>
              </a:tabLst>
              <a:defRPr/>
            </a:pP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Times New Roman" panose="02020603050405020304" pitchFamily="18" charset="0"/>
              </a:rPr>
              <a:t>例如，下面的代码：</a:t>
            </a:r>
            <a:endParaRPr kumimoji="0" lang="zh-CN" altLang="en-US" sz="2800" b="0" i="0" u="none" strike="noStrike" kern="1200" cap="none" spc="0" normalizeH="0" baseline="0" noProof="0" dirty="0">
              <a:ln>
                <a:noFill/>
              </a:ln>
              <a:solidFill>
                <a:schemeClr val="tx1"/>
              </a:solidFill>
              <a:effectLst/>
              <a:uLnTx/>
              <a:uFillTx/>
              <a:latin typeface="Courier"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tabLst>
                <a:tab pos="0" algn="l"/>
              </a:tabLst>
              <a:defRPr/>
            </a:pPr>
            <a:r>
              <a:rPr kumimoji="0" lang="en-US" altLang="en-US" sz="2800" b="0" i="0" u="none" strike="noStrike" kern="1200" cap="none" spc="0" normalizeH="0" baseline="0" noProof="0" dirty="0">
                <a:ln>
                  <a:noFill/>
                </a:ln>
                <a:solidFill>
                  <a:schemeClr val="tx1"/>
                </a:solidFill>
                <a:effectLst/>
                <a:uLnTx/>
                <a:uFillTx/>
                <a:latin typeface="Courier" charset="0"/>
                <a:ea typeface="宋体" panose="02010600030101010101" pitchFamily="2" charset="-122"/>
                <a:cs typeface="Times New Roman" panose="02020603050405020304" pitchFamily="18" charset="0"/>
              </a:rPr>
              <a:t> </a:t>
            </a:r>
          </a:p>
          <a:p>
            <a:pPr marL="0" marR="0" lvl="1" indent="0" algn="just" defTabSz="914400" rtl="0" eaLnBrk="1" fontAlgn="base" latinLnBrk="0" hangingPunct="1">
              <a:lnSpc>
                <a:spcPct val="100000"/>
              </a:lnSpc>
              <a:spcBef>
                <a:spcPct val="20000"/>
              </a:spcBef>
              <a:spcAft>
                <a:spcPct val="0"/>
              </a:spcAft>
              <a:buClr>
                <a:schemeClr val="tx1"/>
              </a:buClr>
              <a:buSzTx/>
              <a:buFontTx/>
              <a:buNone/>
              <a:tabLst>
                <a:tab pos="0" algn="l"/>
              </a:tabLst>
              <a:defRPr/>
            </a:pPr>
            <a:r>
              <a:rPr kumimoji="0" lang="en-US" altLang="en-US"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rPr>
              <a:t>java.util.Date date = new java.util.Date();</a:t>
            </a:r>
          </a:p>
          <a:p>
            <a:pPr marL="0" marR="0" lvl="1" indent="0" algn="just" defTabSz="914400" rtl="0" eaLnBrk="1" fontAlgn="base" latinLnBrk="0" hangingPunct="1">
              <a:lnSpc>
                <a:spcPct val="100000"/>
              </a:lnSpc>
              <a:spcBef>
                <a:spcPct val="20000"/>
              </a:spcBef>
              <a:spcAft>
                <a:spcPct val="0"/>
              </a:spcAft>
              <a:buClr>
                <a:schemeClr val="tx1"/>
              </a:buClr>
              <a:buSzTx/>
              <a:buFontTx/>
              <a:buNone/>
              <a:tabLst>
                <a:tab pos="0" algn="l"/>
              </a:tabLst>
              <a:defRPr/>
            </a:pP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mn-ea"/>
                <a:cs typeface="Courier New" panose="02070309020205020404" pitchFamily="49" charset="0"/>
              </a:rPr>
              <a:t>System.out.println</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t>
            </a:r>
            <a:r>
              <a:rPr kumimoji="0" lang="en-US" altLang="zh-CN" sz="20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The elapse time since </a:t>
            </a:r>
            <a:r>
              <a:rPr kumimoji="0" lang="en-US" altLang="zh-CN" sz="2000" b="1" i="0" u="none" strike="noStrike" kern="1200" cap="none" spc="0" normalizeH="0" baseline="0" noProof="0" dirty="0" err="1">
                <a:ln>
                  <a:noFill/>
                </a:ln>
                <a:solidFill>
                  <a:srgbClr val="0070C0"/>
                </a:solidFill>
                <a:effectLst/>
                <a:uLnTx/>
                <a:uFillTx/>
                <a:latin typeface="Courier New" panose="02070309020205020404" pitchFamily="49" charset="0"/>
                <a:ea typeface="+mn-ea"/>
                <a:cs typeface="Courier New" panose="02070309020205020404" pitchFamily="49" charset="0"/>
              </a:rPr>
              <a:t>jan</a:t>
            </a:r>
            <a:r>
              <a:rPr kumimoji="0" lang="en-US" altLang="zh-CN" sz="20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 1, 1970 is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  + </a:t>
            </a: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mn-ea"/>
                <a:cs typeface="Courier New" panose="02070309020205020404" pitchFamily="49" charset="0"/>
              </a:rPr>
              <a:t>date.</a:t>
            </a:r>
            <a:r>
              <a:rPr kumimoji="0" lang="en-US" altLang="zh-CN" sz="2000" b="1" i="0" u="none" strike="noStrike" kern="1200" cap="none" spc="0" normalizeH="0" baseline="0" noProof="0" dirty="0" err="1">
                <a:ln>
                  <a:noFill/>
                </a:ln>
                <a:solidFill>
                  <a:srgbClr val="C00000"/>
                </a:solidFill>
                <a:effectLst/>
                <a:uLnTx/>
                <a:uFillTx/>
                <a:latin typeface="Courier New" panose="02070309020205020404" pitchFamily="49" charset="0"/>
                <a:ea typeface="+mn-ea"/>
                <a:cs typeface="Courier New" panose="02070309020205020404" pitchFamily="49" charset="0"/>
              </a:rPr>
              <a:t>getTime</a:t>
            </a:r>
            <a:r>
              <a:rPr kumimoji="0" lang="en-US" altLang="zh-CN" sz="2000" b="1" i="0" u="none" strike="noStrike" kern="1200" cap="none" spc="0" normalizeH="0" baseline="0" noProof="0" dirty="0">
                <a:ln>
                  <a:noFill/>
                </a:ln>
                <a:solidFill>
                  <a:srgbClr val="C00000"/>
                </a:solidFill>
                <a:effectLst/>
                <a:uLnTx/>
                <a:uFillTx/>
                <a:latin typeface="Courier New" panose="02070309020205020404" pitchFamily="49" charset="0"/>
                <a:ea typeface="+mn-ea"/>
                <a:cs typeface="Courier New" panose="02070309020205020404" pitchFamily="49" charset="0"/>
              </a:rPr>
              <a:t>()</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t>
            </a:r>
            <a:r>
              <a:rPr kumimoji="0" lang="en-US" altLang="zh-CN" sz="2000" b="1" i="0" u="none" strike="noStrike" kern="1200" cap="none" spc="0" normalizeH="0" baseline="0" noProof="0" dirty="0">
                <a:ln>
                  <a:noFill/>
                </a:ln>
                <a:solidFill>
                  <a:srgbClr val="0070C0"/>
                </a:solidFill>
                <a:effectLst/>
                <a:uLnTx/>
                <a:uFillTx/>
                <a:latin typeface="Courier New" panose="02070309020205020404" pitchFamily="49" charset="0"/>
                <a:ea typeface="+mn-ea"/>
                <a:cs typeface="Courier New" panose="02070309020205020404" pitchFamily="49" charset="0"/>
              </a:rPr>
              <a:t>ms</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mn-ea"/>
                <a:cs typeface="Courier New" panose="02070309020205020404" pitchFamily="49" charset="0"/>
              </a:rPr>
              <a:t>");</a:t>
            </a:r>
          </a:p>
          <a:p>
            <a:pPr marL="0" marR="0" lvl="1" indent="0" algn="just" defTabSz="914400" rtl="0" eaLnBrk="1" fontAlgn="base" latinLnBrk="0" hangingPunct="1">
              <a:lnSpc>
                <a:spcPct val="100000"/>
              </a:lnSpc>
              <a:spcBef>
                <a:spcPct val="20000"/>
              </a:spcBef>
              <a:spcAft>
                <a:spcPct val="0"/>
              </a:spcAft>
              <a:buClr>
                <a:schemeClr val="tx1"/>
              </a:buClr>
              <a:buSzTx/>
              <a:buFontTx/>
              <a:buNone/>
              <a:tabLst>
                <a:tab pos="0" algn="l"/>
              </a:tabLst>
              <a:defRPr/>
            </a:pPr>
            <a:r>
              <a:rPr kumimoji="0" lang="en-US" altLang="en-US"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rPr>
              <a:t>System.out.println</a:t>
            </a:r>
            <a:r>
              <a:rPr kumimoji="0" lang="en-US" altLang="en-US"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rPr>
              <a:t>(</a:t>
            </a:r>
            <a:r>
              <a:rPr kumimoji="0" lang="en-US" altLang="en-US"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rPr>
              <a:t>date.toString</a:t>
            </a:r>
            <a:r>
              <a:rPr kumimoji="0" lang="en-US" altLang="en-US"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rPr>
              <a:t>());</a:t>
            </a:r>
          </a:p>
          <a:p>
            <a:pPr marL="979805" marR="0" lvl="1" indent="-285750" algn="just" defTabSz="914400" rtl="0" eaLnBrk="1" fontAlgn="base" latinLnBrk="0" hangingPunct="1">
              <a:lnSpc>
                <a:spcPct val="100000"/>
              </a:lnSpc>
              <a:spcBef>
                <a:spcPct val="20000"/>
              </a:spcBef>
              <a:spcAft>
                <a:spcPct val="0"/>
              </a:spcAft>
              <a:buClr>
                <a:schemeClr val="tx1"/>
              </a:buClr>
              <a:buSzTx/>
              <a:buFontTx/>
              <a:buNone/>
              <a:tabLst>
                <a:tab pos="0" algn="l"/>
              </a:tabLst>
              <a:defRPr/>
            </a:pPr>
            <a:endPar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tabLst>
                <a:tab pos="0" algn="l"/>
              </a:tabLst>
              <a:defRPr/>
            </a:pPr>
            <a:r>
              <a:rPr kumimoji="0" lang="zh-CN" altLang="en-US"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rPr>
              <a:t>输出结果：</a:t>
            </a:r>
            <a:endParaRPr kumimoji="0" lang="en-US" altLang="en-US"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tabLst>
                <a:tab pos="0" algn="l"/>
              </a:tabLst>
              <a:defRPr/>
            </a:pP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Times New Roman" panose="02020603050405020304" pitchFamily="18" charset="0"/>
              </a:rPr>
              <a:t>		</a:t>
            </a:r>
            <a:endParaRPr kumimoji="0" lang="en-US" altLang="en-US"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endParaRPr>
          </a:p>
        </p:txBody>
      </p:sp>
      <p:sp>
        <p:nvSpPr>
          <p:cNvPr id="5427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36</a:t>
            </a:fld>
            <a:endParaRPr lang="en-US" altLang="en-US" sz="1400" dirty="0">
              <a:ea typeface="宋体" panose="02010600030101010101" pitchFamily="2" charset="-122"/>
            </a:endParaRPr>
          </a:p>
        </p:txBody>
      </p:sp>
      <p:sp>
        <p:nvSpPr>
          <p:cNvPr id="54277" name="TextBox 4"/>
          <p:cNvSpPr txBox="1"/>
          <p:nvPr/>
        </p:nvSpPr>
        <p:spPr>
          <a:xfrm>
            <a:off x="652463" y="4381500"/>
            <a:ext cx="8186737" cy="708025"/>
          </a:xfrm>
          <a:prstGeom prst="rect">
            <a:avLst/>
          </a:prstGeom>
          <a:noFill/>
          <a:ln w="9525">
            <a:noFill/>
          </a:ln>
        </p:spPr>
        <p:txBody>
          <a:bodyPr wrap="none">
            <a:spAutoFit/>
          </a:bodyPr>
          <a:lstStyle/>
          <a:p>
            <a:pPr marL="0" lvl="1" indent="0" defTabSz="914400" eaLnBrk="1" hangingPunct="1">
              <a:buNone/>
              <a:tabLst>
                <a:tab pos="0" algn="l"/>
              </a:tabLst>
            </a:pPr>
            <a:r>
              <a:rPr lang="en-US" altLang="zh-CN" sz="2000" b="1" dirty="0">
                <a:latin typeface="Courier New" panose="02070309020205020404" pitchFamily="49" charset="0"/>
                <a:ea typeface="宋体" panose="02010600030101010101" pitchFamily="2" charset="-122"/>
              </a:rPr>
              <a:t>The elapse time since jan 1, 1970 is </a:t>
            </a:r>
            <a:r>
              <a:rPr lang="en-US" altLang="zh-CN" sz="2000" b="1" dirty="0">
                <a:solidFill>
                  <a:srgbClr val="C00000"/>
                </a:solidFill>
                <a:latin typeface="Courier New" panose="02070309020205020404" pitchFamily="49" charset="0"/>
                <a:ea typeface="宋体" panose="02010600030101010101" pitchFamily="2" charset="-122"/>
              </a:rPr>
              <a:t>1575561435801</a:t>
            </a:r>
            <a:r>
              <a:rPr lang="en-US" altLang="zh-CN" sz="2000" b="1" dirty="0">
                <a:latin typeface="Courier New" panose="02070309020205020404" pitchFamily="49" charset="0"/>
                <a:ea typeface="宋体" panose="02010600030101010101" pitchFamily="2" charset="-122"/>
              </a:rPr>
              <a:t>ms</a:t>
            </a:r>
          </a:p>
          <a:p>
            <a:pPr marL="0" lvl="1" indent="0" defTabSz="914400" eaLnBrk="1" hangingPunct="1">
              <a:buNone/>
              <a:tabLst>
                <a:tab pos="0" algn="l"/>
              </a:tabLst>
            </a:pPr>
            <a:r>
              <a:rPr lang="pl-PL" altLang="zh-CN" sz="2000" b="1" dirty="0">
                <a:latin typeface="Courier New" panose="02070309020205020404" pitchFamily="49" charset="0"/>
                <a:ea typeface="宋体" panose="02010600030101010101" pitchFamily="2" charset="-122"/>
              </a:rPr>
              <a:t>Thu Dec 05 23:57:15 CST 2019</a:t>
            </a:r>
            <a:endParaRPr lang="en-US" altLang="en-US" sz="2000" b="1" dirty="0">
              <a:latin typeface="Courier New" panose="02070309020205020404" pitchFamily="49" charset="0"/>
              <a:ea typeface="宋体" panose="02010600030101010101" pitchFamily="2"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Random</a:t>
            </a:r>
            <a:r>
              <a:rPr lang="zh-CN" altLang="en-US" kern="1200" dirty="0">
                <a:latin typeface="Courier New" panose="02070309020205020404" pitchFamily="49" charset="0"/>
                <a:ea typeface="宋体" panose="02010600030101010101" pitchFamily="2" charset="-122"/>
                <a:cs typeface="+mj-cs"/>
              </a:rPr>
              <a:t>类</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14340" name="Rectangle 3"/>
          <p:cNvSpPr>
            <a:spLocks noGrp="1"/>
          </p:cNvSpPr>
          <p:nvPr>
            <p:ph idx="1"/>
          </p:nvPr>
        </p:nvSpPr>
        <p:spPr/>
        <p:txBody>
          <a:bodyPr vert="horz" wrap="square" lIns="92075" tIns="46038" rIns="92075" bIns="46038" anchor="t" anchorCtr="0"/>
          <a:lstStyle/>
          <a:p>
            <a:pPr marL="0" indent="0" defTabSz="914400" eaLnBrk="1" hangingPunct="1">
              <a:buSzPct val="75000"/>
              <a:tabLst>
                <a:tab pos="0" algn="l"/>
              </a:tabLst>
            </a:pPr>
            <a:r>
              <a:rPr lang="en-US" altLang="zh-CN" kern="1200" dirty="0">
                <a:latin typeface="Courier New" panose="02070309020205020404" pitchFamily="49" charset="0"/>
                <a:ea typeface="宋体" panose="02010600030101010101" pitchFamily="2" charset="-122"/>
                <a:cs typeface="+mn-cs"/>
              </a:rPr>
              <a:t>可以</a:t>
            </a:r>
            <a:r>
              <a:rPr lang="zh-CN" altLang="en-US" kern="1200" dirty="0">
                <a:latin typeface="Courier New" panose="02070309020205020404" pitchFamily="49" charset="0"/>
                <a:ea typeface="宋体" panose="02010600030101010101" pitchFamily="2" charset="-122"/>
                <a:cs typeface="+mn-cs"/>
              </a:rPr>
              <a:t>使用</a:t>
            </a:r>
            <a:r>
              <a:rPr lang="en-US" altLang="en-US" b="1" kern="1200" dirty="0">
                <a:latin typeface="Courier New" panose="02070309020205020404" pitchFamily="49" charset="0"/>
                <a:ea typeface="宋体" panose="02010600030101010101" pitchFamily="2" charset="-122"/>
                <a:cs typeface="+mn-cs"/>
              </a:rPr>
              <a:t>Math.random()</a:t>
            </a:r>
            <a:r>
              <a:rPr lang="en-US" altLang="zh-CN" kern="1200" dirty="0">
                <a:latin typeface="Courier New" panose="02070309020205020404" pitchFamily="49" charset="0"/>
                <a:ea typeface="宋体" panose="02010600030101010101" pitchFamily="2" charset="-122"/>
                <a:cs typeface="+mn-cs"/>
              </a:rPr>
              <a:t>获取</a:t>
            </a:r>
            <a:r>
              <a:rPr lang="zh-CN" altLang="en-US" kern="1200" dirty="0">
                <a:latin typeface="Courier New" panose="02070309020205020404" pitchFamily="49" charset="0"/>
                <a:ea typeface="宋体" panose="02010600030101010101" pitchFamily="2" charset="-122"/>
                <a:cs typeface="+mn-cs"/>
              </a:rPr>
              <a:t>一个</a:t>
            </a:r>
            <a:r>
              <a:rPr lang="en-US" altLang="en-US" kern="1200" dirty="0">
                <a:latin typeface="Courier New" panose="02070309020205020404" pitchFamily="49" charset="0"/>
                <a:ea typeface="宋体" panose="02010600030101010101" pitchFamily="2" charset="-122"/>
                <a:cs typeface="+mn-cs"/>
              </a:rPr>
              <a:t>0.0</a:t>
            </a:r>
            <a:r>
              <a:rPr lang="zh-CN" altLang="en-US" kern="1200" dirty="0">
                <a:latin typeface="Courier New" panose="02070309020205020404" pitchFamily="49" charset="0"/>
                <a:ea typeface="宋体" panose="02010600030101010101" pitchFamily="2" charset="-122"/>
                <a:cs typeface="+mn-cs"/>
              </a:rPr>
              <a:t>到</a:t>
            </a:r>
            <a:r>
              <a:rPr lang="en-US" altLang="en-US" kern="1200" dirty="0">
                <a:latin typeface="Courier New" panose="02070309020205020404" pitchFamily="49" charset="0"/>
                <a:ea typeface="宋体" panose="02010600030101010101" pitchFamily="2" charset="-122"/>
                <a:cs typeface="+mn-cs"/>
              </a:rPr>
              <a:t>1.0 (</a:t>
            </a:r>
            <a:r>
              <a:rPr lang="zh-CN" altLang="en-US" kern="1200" dirty="0">
                <a:latin typeface="Courier New" panose="02070309020205020404" pitchFamily="49" charset="0"/>
                <a:ea typeface="宋体" panose="02010600030101010101" pitchFamily="2" charset="-122"/>
                <a:cs typeface="+mn-cs"/>
              </a:rPr>
              <a:t>不包括</a:t>
            </a:r>
            <a:r>
              <a:rPr lang="en-US" altLang="en-US" kern="1200" dirty="0">
                <a:latin typeface="Courier New" panose="02070309020205020404" pitchFamily="49" charset="0"/>
                <a:ea typeface="宋体" panose="02010600030101010101" pitchFamily="2" charset="-122"/>
                <a:cs typeface="+mn-cs"/>
              </a:rPr>
              <a:t>1.0</a:t>
            </a:r>
            <a:r>
              <a:rPr lang="en-US" altLang="zh-CN" kern="1200" dirty="0">
                <a:latin typeface="Courier New" panose="02070309020205020404" pitchFamily="49" charset="0"/>
                <a:ea typeface="宋体" panose="02010600030101010101" pitchFamily="2" charset="-122"/>
                <a:cs typeface="+mn-cs"/>
              </a:rPr>
              <a:t>)</a:t>
            </a:r>
            <a:r>
              <a:rPr lang="zh-CN" altLang="en-US" kern="1200" dirty="0">
                <a:latin typeface="Courier New" panose="02070309020205020404" pitchFamily="49" charset="0"/>
                <a:ea typeface="宋体" panose="02010600030101010101" pitchFamily="2" charset="-122"/>
                <a:cs typeface="+mn-cs"/>
              </a:rPr>
              <a:t>间的随机</a:t>
            </a:r>
            <a:r>
              <a:rPr lang="en-US" altLang="zh-CN" b="1" kern="1200" dirty="0">
                <a:latin typeface="Courier New" panose="02070309020205020404" pitchFamily="49" charset="0"/>
                <a:ea typeface="宋体" panose="02010600030101010101" pitchFamily="2" charset="-122"/>
                <a:cs typeface="+mn-cs"/>
              </a:rPr>
              <a:t>double</a:t>
            </a:r>
            <a:r>
              <a:rPr lang="zh-CN" altLang="en-US" kern="1200" dirty="0">
                <a:latin typeface="Courier New" panose="02070309020205020404" pitchFamily="49" charset="0"/>
                <a:ea typeface="宋体" panose="02010600030101010101" pitchFamily="2" charset="-122"/>
                <a:cs typeface="+mn-cs"/>
              </a:rPr>
              <a:t>型值</a:t>
            </a:r>
            <a:r>
              <a:rPr lang="en-US" altLang="zh-CN" kern="1200" dirty="0">
                <a:latin typeface="Courier New" panose="02070309020205020404" pitchFamily="49" charset="0"/>
                <a:ea typeface="宋体" panose="02010600030101010101" pitchFamily="2" charset="-122"/>
                <a:cs typeface="+mn-cs"/>
              </a:rPr>
              <a:t>.</a:t>
            </a:r>
            <a:r>
              <a:rPr lang="en-US" altLang="en-US" kern="1200" dirty="0">
                <a:latin typeface="Courier New" panose="02070309020205020404" pitchFamily="49" charset="0"/>
                <a:ea typeface="宋体" panose="02010600030101010101" pitchFamily="2" charset="-122"/>
                <a:cs typeface="+mn-cs"/>
              </a:rPr>
              <a:t> </a:t>
            </a:r>
          </a:p>
          <a:p>
            <a:pPr marL="0" indent="0" defTabSz="914400" eaLnBrk="1" hangingPunct="1">
              <a:buSzPct val="75000"/>
              <a:tabLst>
                <a:tab pos="0" algn="l"/>
              </a:tabLst>
            </a:pPr>
            <a:r>
              <a:rPr lang="en-US" altLang="zh-CN" kern="1200" dirty="0">
                <a:latin typeface="Courier New" panose="02070309020205020404" pitchFamily="49" charset="0"/>
                <a:ea typeface="宋体" panose="02010600030101010101" pitchFamily="2" charset="-122"/>
                <a:cs typeface="+mn-cs"/>
              </a:rPr>
              <a:t>另一种</a:t>
            </a:r>
            <a:r>
              <a:rPr lang="zh-CN" altLang="en-US" kern="1200" dirty="0">
                <a:latin typeface="Courier New" panose="02070309020205020404" pitchFamily="49" charset="0"/>
                <a:ea typeface="宋体" panose="02010600030101010101" pitchFamily="2" charset="-122"/>
                <a:cs typeface="+mn-cs"/>
              </a:rPr>
              <a:t>产生随机数的方法是使用下图所示的</a:t>
            </a:r>
            <a:r>
              <a:rPr lang="en-US" altLang="en-US" kern="1200" dirty="0">
                <a:latin typeface="Courier New" panose="02070309020205020404" pitchFamily="49" charset="0"/>
                <a:ea typeface="宋体" panose="02010600030101010101" pitchFamily="2" charset="-122"/>
                <a:cs typeface="+mn-cs"/>
              </a:rPr>
              <a:t> </a:t>
            </a:r>
            <a:r>
              <a:rPr lang="en-US" altLang="en-US" b="1" kern="1200" dirty="0">
                <a:latin typeface="Courier New" panose="02070309020205020404" pitchFamily="49" charset="0"/>
                <a:ea typeface="宋体" panose="02010600030101010101" pitchFamily="2" charset="-122"/>
                <a:cs typeface="+mn-cs"/>
              </a:rPr>
              <a:t>java.util.Random</a:t>
            </a:r>
            <a:r>
              <a:rPr lang="zh-CN" altLang="en-US" kern="1200" dirty="0">
                <a:latin typeface="Courier New" panose="02070309020205020404" pitchFamily="49" charset="0"/>
                <a:ea typeface="宋体" panose="02010600030101010101" pitchFamily="2" charset="-122"/>
                <a:cs typeface="+mn-cs"/>
              </a:rPr>
              <a:t>类</a:t>
            </a:r>
            <a:r>
              <a:rPr lang="en-US" altLang="en-US" kern="1200" dirty="0">
                <a:latin typeface="Courier New" panose="02070309020205020404" pitchFamily="49" charset="0"/>
                <a:ea typeface="宋体" panose="02010600030101010101" pitchFamily="2" charset="-122"/>
                <a:cs typeface="+mn-cs"/>
              </a:rPr>
              <a:t>. </a:t>
            </a:r>
          </a:p>
        </p:txBody>
      </p:sp>
      <p:sp>
        <p:nvSpPr>
          <p:cNvPr id="1434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37</a:t>
            </a:fld>
            <a:endParaRPr lang="en-US" altLang="en-US" sz="1400" dirty="0">
              <a:ea typeface="宋体" panose="02010600030101010101" pitchFamily="2" charset="-122"/>
            </a:endParaRPr>
          </a:p>
        </p:txBody>
      </p:sp>
      <p:sp>
        <p:nvSpPr>
          <p:cNvPr id="14342" name="Rectangle 4"/>
          <p:cNvSpPr/>
          <p:nvPr/>
        </p:nvSpPr>
        <p:spPr>
          <a:xfrm>
            <a:off x="0" y="27543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4343" name="Rectangle 7"/>
          <p:cNvSpPr/>
          <p:nvPr/>
        </p:nvSpPr>
        <p:spPr>
          <a:xfrm>
            <a:off x="0" y="264477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38919" name="Object 6"/>
          <p:cNvGraphicFramePr>
            <a:graphicFrameLocks noChangeAspect="1"/>
          </p:cNvGraphicFramePr>
          <p:nvPr/>
        </p:nvGraphicFramePr>
        <p:xfrm>
          <a:off x="571500" y="2982913"/>
          <a:ext cx="8420100" cy="3303587"/>
        </p:xfrm>
        <a:graphic>
          <a:graphicData uri="http://schemas.openxmlformats.org/presentationml/2006/ole">
            <mc:AlternateContent xmlns:mc="http://schemas.openxmlformats.org/markup-compatibility/2006">
              <mc:Choice xmlns:v="urn:schemas-microsoft-com:vml" Requires="v">
                <p:oleObj r:id="rId3" imgW="4006850" imgH="1570990" progId="Word.Picture.8">
                  <p:embed/>
                </p:oleObj>
              </mc:Choice>
              <mc:Fallback>
                <p:oleObj r:id="rId3" imgW="4006850" imgH="1570990" progId="Word.Picture.8">
                  <p:embed/>
                  <p:pic>
                    <p:nvPicPr>
                      <p:cNvPr id="0" name="图片 3087"/>
                      <p:cNvPicPr/>
                      <p:nvPr/>
                    </p:nvPicPr>
                    <p:blipFill>
                      <a:blip r:embed="rId4"/>
                      <a:stretch>
                        <a:fillRect/>
                      </a:stretch>
                    </p:blipFill>
                    <p:spPr>
                      <a:xfrm>
                        <a:off x="571500" y="2982913"/>
                        <a:ext cx="8420100" cy="3303587"/>
                      </a:xfrm>
                      <a:prstGeom prst="rect">
                        <a:avLst/>
                      </a:prstGeom>
                      <a:noFill/>
                      <a:ln w="38100">
                        <a:noFill/>
                        <a:miter/>
                      </a:ln>
                    </p:spPr>
                  </p:pic>
                </p:oleObj>
              </mc:Fallback>
            </mc:AlternateContent>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Random</a:t>
            </a:r>
            <a:r>
              <a:rPr lang="zh-CN" altLang="en-US" kern="1200" dirty="0">
                <a:latin typeface="Courier New" panose="02070309020205020404" pitchFamily="49" charset="0"/>
                <a:ea typeface="宋体" panose="02010600030101010101" pitchFamily="2" charset="-122"/>
                <a:cs typeface="+mj-cs"/>
              </a:rPr>
              <a:t>类例子</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55299" name="Rectangle 3"/>
          <p:cNvSpPr>
            <a:spLocks noGrp="1"/>
          </p:cNvSpPr>
          <p:nvPr>
            <p:ph idx="1"/>
          </p:nvPr>
        </p:nvSpPr>
        <p:spPr/>
        <p:txBody>
          <a:bodyPr vert="horz" wrap="square" lIns="92075" tIns="46038" rIns="92075" bIns="46038" anchor="t" anchorCtr="0"/>
          <a:lstStyle/>
          <a:p>
            <a:pPr marL="0" indent="0" defTabSz="914400" eaLnBrk="1" hangingPunct="1">
              <a:lnSpc>
                <a:spcPct val="90000"/>
              </a:lnSpc>
              <a:buSzPct val="75000"/>
              <a:buFont typeface="Monotype Sorts" pitchFamily="2" charset="2"/>
              <a:buNone/>
              <a:tabLst>
                <a:tab pos="0" algn="l"/>
              </a:tabLst>
            </a:pPr>
            <a:r>
              <a:rPr lang="en-US" altLang="zh-CN" kern="1200" dirty="0">
                <a:latin typeface="+mn-lt"/>
                <a:ea typeface="宋体" panose="02010600030101010101" pitchFamily="2" charset="-122"/>
                <a:cs typeface="+mn-cs"/>
              </a:rPr>
              <a:t>如果</a:t>
            </a:r>
            <a:r>
              <a:rPr lang="zh-CN" altLang="en-US" kern="1200" dirty="0">
                <a:latin typeface="+mn-lt"/>
                <a:ea typeface="宋体" panose="02010600030101010101" pitchFamily="2" charset="-122"/>
                <a:cs typeface="+mn-cs"/>
              </a:rPr>
              <a:t>两个</a:t>
            </a:r>
            <a:r>
              <a:rPr lang="en-US" altLang="zh-CN" kern="1200" dirty="0">
                <a:latin typeface="+mn-lt"/>
                <a:ea typeface="宋体" panose="02010600030101010101" pitchFamily="2" charset="-122"/>
                <a:cs typeface="+mn-cs"/>
              </a:rPr>
              <a:t>Randrom</a:t>
            </a:r>
            <a:r>
              <a:rPr lang="zh-CN" altLang="en-US" kern="1200" dirty="0">
                <a:latin typeface="+mn-lt"/>
                <a:ea typeface="宋体" panose="02010600030101010101" pitchFamily="2" charset="-122"/>
                <a:cs typeface="+mn-cs"/>
              </a:rPr>
              <a:t>对象有相同的种子，那它们将产生相同的数列。例如，下面的代码都用相同的种子</a:t>
            </a:r>
            <a:r>
              <a:rPr lang="en-US" altLang="zh-CN" kern="1200" dirty="0">
                <a:latin typeface="+mn-lt"/>
                <a:ea typeface="宋体" panose="02010600030101010101" pitchFamily="2" charset="-122"/>
                <a:cs typeface="+mn-cs"/>
              </a:rPr>
              <a:t>3</a:t>
            </a:r>
            <a:r>
              <a:rPr lang="zh-CN" altLang="en-US" kern="1200" dirty="0">
                <a:latin typeface="+mn-lt"/>
                <a:ea typeface="宋体" panose="02010600030101010101" pitchFamily="2" charset="-122"/>
                <a:cs typeface="+mn-cs"/>
              </a:rPr>
              <a:t>来产生两个</a:t>
            </a:r>
            <a:r>
              <a:rPr lang="en-US" altLang="zh-CN" kern="1200" dirty="0">
                <a:latin typeface="+mn-lt"/>
                <a:ea typeface="宋体" panose="02010600030101010101" pitchFamily="2" charset="-122"/>
                <a:cs typeface="+mn-cs"/>
              </a:rPr>
              <a:t>Random</a:t>
            </a:r>
            <a:r>
              <a:rPr lang="zh-CN" altLang="en-US" kern="1200" dirty="0">
                <a:latin typeface="+mn-lt"/>
                <a:ea typeface="宋体" panose="02010600030101010101" pitchFamily="2" charset="-122"/>
                <a:cs typeface="+mn-cs"/>
              </a:rPr>
              <a:t>对象。</a:t>
            </a:r>
            <a:endParaRPr lang="en-US" altLang="en-US" kern="1200" dirty="0">
              <a:latin typeface="+mn-lt"/>
              <a:ea typeface="+mn-ea"/>
              <a:cs typeface="+mn-cs"/>
            </a:endParaRPr>
          </a:p>
        </p:txBody>
      </p:sp>
      <p:sp>
        <p:nvSpPr>
          <p:cNvPr id="5530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38</a:t>
            </a:fld>
            <a:endParaRPr lang="en-US" altLang="en-US" sz="1400" dirty="0">
              <a:ea typeface="宋体" panose="02010600030101010101" pitchFamily="2" charset="-122"/>
            </a:endParaRPr>
          </a:p>
        </p:txBody>
      </p:sp>
      <p:sp>
        <p:nvSpPr>
          <p:cNvPr id="55301" name="Rectangle 4"/>
          <p:cNvSpPr/>
          <p:nvPr/>
        </p:nvSpPr>
        <p:spPr>
          <a:xfrm>
            <a:off x="0" y="27543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55302" name="Rectangle 5"/>
          <p:cNvSpPr/>
          <p:nvPr/>
        </p:nvSpPr>
        <p:spPr>
          <a:xfrm>
            <a:off x="0" y="264477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55303" name="Rectangle 7"/>
          <p:cNvSpPr/>
          <p:nvPr/>
        </p:nvSpPr>
        <p:spPr>
          <a:xfrm>
            <a:off x="1046163" y="2493963"/>
            <a:ext cx="7069137" cy="2725737"/>
          </a:xfrm>
          <a:prstGeom prst="rect">
            <a:avLst/>
          </a:prstGeom>
          <a:noFill/>
          <a:ln w="9525">
            <a:noFill/>
          </a:ln>
        </p:spPr>
        <p:txBody>
          <a:bodyPr lIns="92075" tIns="46038" rIns="92075" bIns="46038"/>
          <a:lstStyle/>
          <a:p>
            <a:pPr defTabSz="914400">
              <a:spcBef>
                <a:spcPct val="20000"/>
              </a:spcBef>
              <a:buClr>
                <a:schemeClr val="tx2"/>
              </a:buClr>
              <a:buSzPct val="75000"/>
              <a:buFont typeface="Monotype Sorts" pitchFamily="2" charset="2"/>
              <a:tabLst>
                <a:tab pos="0" algn="l"/>
              </a:tabLst>
            </a:pPr>
            <a:r>
              <a:rPr lang="en-US" altLang="en-US" sz="1800" b="1" dirty="0">
                <a:latin typeface="Courier New" panose="02070309020205020404" pitchFamily="49" charset="0"/>
              </a:rPr>
              <a:t>Random random1 = new Random(3);</a:t>
            </a:r>
          </a:p>
          <a:p>
            <a:pPr defTabSz="914400">
              <a:spcBef>
                <a:spcPct val="20000"/>
              </a:spcBef>
              <a:buClr>
                <a:schemeClr val="tx2"/>
              </a:buClr>
              <a:buSzPct val="75000"/>
              <a:buFont typeface="Monotype Sorts" pitchFamily="2" charset="2"/>
              <a:tabLst>
                <a:tab pos="0" algn="l"/>
              </a:tabLst>
            </a:pPr>
            <a:r>
              <a:rPr lang="en-US" altLang="en-US" sz="1800" b="1" dirty="0">
                <a:latin typeface="Courier New" panose="02070309020205020404" pitchFamily="49" charset="0"/>
              </a:rPr>
              <a:t>System.out.print("From random1: ");</a:t>
            </a:r>
          </a:p>
          <a:p>
            <a:pPr defTabSz="914400">
              <a:spcBef>
                <a:spcPct val="20000"/>
              </a:spcBef>
              <a:buClr>
                <a:schemeClr val="tx2"/>
              </a:buClr>
              <a:buSzPct val="75000"/>
              <a:buFont typeface="Monotype Sorts" pitchFamily="2" charset="2"/>
              <a:tabLst>
                <a:tab pos="0" algn="l"/>
              </a:tabLst>
            </a:pPr>
            <a:r>
              <a:rPr lang="en-US" altLang="en-US" sz="1800" b="1" dirty="0">
                <a:latin typeface="Courier New" panose="02070309020205020404" pitchFamily="49" charset="0"/>
              </a:rPr>
              <a:t>for (int i = 0; i &lt; 10; i++)</a:t>
            </a:r>
          </a:p>
          <a:p>
            <a:pPr defTabSz="914400">
              <a:spcBef>
                <a:spcPct val="20000"/>
              </a:spcBef>
              <a:buClr>
                <a:schemeClr val="tx2"/>
              </a:buClr>
              <a:buSzPct val="75000"/>
              <a:buFont typeface="Monotype Sorts" pitchFamily="2" charset="2"/>
              <a:tabLst>
                <a:tab pos="0" algn="l"/>
              </a:tabLst>
            </a:pPr>
            <a:r>
              <a:rPr lang="en-US" altLang="en-US" sz="1800" b="1" dirty="0">
                <a:latin typeface="Courier New" panose="02070309020205020404" pitchFamily="49" charset="0"/>
              </a:rPr>
              <a:t>  System.out.print(random1.nextInt(1000) + " ");</a:t>
            </a:r>
          </a:p>
          <a:p>
            <a:pPr defTabSz="914400">
              <a:spcBef>
                <a:spcPct val="20000"/>
              </a:spcBef>
              <a:buClr>
                <a:schemeClr val="tx2"/>
              </a:buClr>
              <a:buSzPct val="75000"/>
              <a:buFont typeface="Monotype Sorts" pitchFamily="2" charset="2"/>
              <a:tabLst>
                <a:tab pos="0" algn="l"/>
              </a:tabLst>
            </a:pPr>
            <a:r>
              <a:rPr lang="en-US" altLang="en-US" sz="1800" b="1" dirty="0">
                <a:latin typeface="Courier New" panose="02070309020205020404" pitchFamily="49" charset="0"/>
              </a:rPr>
              <a:t>Random random2 = new Random(3);</a:t>
            </a:r>
          </a:p>
          <a:p>
            <a:pPr defTabSz="914400">
              <a:spcBef>
                <a:spcPct val="20000"/>
              </a:spcBef>
              <a:buClr>
                <a:schemeClr val="tx2"/>
              </a:buClr>
              <a:buSzPct val="75000"/>
              <a:buFont typeface="Monotype Sorts" pitchFamily="2" charset="2"/>
              <a:tabLst>
                <a:tab pos="0" algn="l"/>
              </a:tabLst>
            </a:pPr>
            <a:r>
              <a:rPr lang="en-US" altLang="en-US" sz="1800" b="1" dirty="0">
                <a:latin typeface="Courier New" panose="02070309020205020404" pitchFamily="49" charset="0"/>
              </a:rPr>
              <a:t>System.out.print("\nFrom random2: ");</a:t>
            </a:r>
          </a:p>
          <a:p>
            <a:pPr defTabSz="914400">
              <a:spcBef>
                <a:spcPct val="20000"/>
              </a:spcBef>
              <a:buClr>
                <a:schemeClr val="tx2"/>
              </a:buClr>
              <a:buSzPct val="75000"/>
              <a:buFont typeface="Monotype Sorts" pitchFamily="2" charset="2"/>
              <a:tabLst>
                <a:tab pos="0" algn="l"/>
              </a:tabLst>
            </a:pPr>
            <a:r>
              <a:rPr lang="en-US" altLang="en-US" sz="1800" b="1" dirty="0">
                <a:latin typeface="Courier New" panose="02070309020205020404" pitchFamily="49" charset="0"/>
              </a:rPr>
              <a:t>for (int i = 0; i &lt; 10; i++)</a:t>
            </a:r>
          </a:p>
          <a:p>
            <a:pPr defTabSz="914400">
              <a:spcBef>
                <a:spcPct val="20000"/>
              </a:spcBef>
              <a:buClr>
                <a:schemeClr val="tx2"/>
              </a:buClr>
              <a:buSzPct val="75000"/>
              <a:buFont typeface="Monotype Sorts" pitchFamily="2" charset="2"/>
              <a:tabLst>
                <a:tab pos="0" algn="l"/>
              </a:tabLst>
            </a:pPr>
            <a:r>
              <a:rPr lang="en-US" altLang="en-US" sz="1800" b="1" dirty="0">
                <a:latin typeface="Courier New" panose="02070309020205020404" pitchFamily="49" charset="0"/>
              </a:rPr>
              <a:t>  System.out.print(random2.nextInt(1000) + " ");</a:t>
            </a:r>
          </a:p>
        </p:txBody>
      </p:sp>
      <p:sp>
        <p:nvSpPr>
          <p:cNvPr id="55304" name="Rectangle 8"/>
          <p:cNvSpPr/>
          <p:nvPr/>
        </p:nvSpPr>
        <p:spPr>
          <a:xfrm>
            <a:off x="1806575" y="5387975"/>
            <a:ext cx="7069138" cy="768350"/>
          </a:xfrm>
          <a:prstGeom prst="rect">
            <a:avLst/>
          </a:prstGeom>
          <a:noFill/>
          <a:ln w="9525">
            <a:noFill/>
          </a:ln>
        </p:spPr>
        <p:txBody>
          <a:bodyPr lIns="92075" tIns="46038" rIns="92075" bIns="46038"/>
          <a:lstStyle/>
          <a:p>
            <a:pPr defTabSz="914400">
              <a:spcBef>
                <a:spcPct val="20000"/>
              </a:spcBef>
              <a:buClr>
                <a:schemeClr val="tx2"/>
              </a:buClr>
              <a:buSzPct val="75000"/>
              <a:buFont typeface="Monotype Sorts" pitchFamily="2" charset="2"/>
              <a:tabLst>
                <a:tab pos="0" algn="l"/>
              </a:tabLst>
            </a:pPr>
            <a:r>
              <a:rPr lang="en-US" altLang="en-US" sz="2000" dirty="0">
                <a:solidFill>
                  <a:schemeClr val="tx2"/>
                </a:solidFill>
                <a:latin typeface="Times New Roman" panose="02020603050405020304" pitchFamily="18" charset="0"/>
              </a:rPr>
              <a:t>From random1: 734 660 210 581 128 202 549 564 459 961 </a:t>
            </a:r>
          </a:p>
          <a:p>
            <a:pPr defTabSz="914400">
              <a:spcBef>
                <a:spcPct val="20000"/>
              </a:spcBef>
              <a:buClr>
                <a:schemeClr val="tx2"/>
              </a:buClr>
              <a:buSzPct val="75000"/>
              <a:buFont typeface="Monotype Sorts" pitchFamily="2" charset="2"/>
              <a:tabLst>
                <a:tab pos="0" algn="l"/>
              </a:tabLst>
            </a:pPr>
            <a:r>
              <a:rPr lang="en-US" altLang="en-US" sz="2000" dirty="0">
                <a:solidFill>
                  <a:schemeClr val="tx2"/>
                </a:solidFill>
                <a:latin typeface="Times New Roman" panose="02020603050405020304" pitchFamily="18" charset="0"/>
              </a:rPr>
              <a:t>From random2: 734 660 210 581 128 202 549 564 459 961</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Point2D</a:t>
            </a:r>
            <a:r>
              <a:rPr lang="zh-CN" altLang="en-US" kern="1200" dirty="0">
                <a:latin typeface="Courier New" panose="02070309020205020404" pitchFamily="49" charset="0"/>
                <a:ea typeface="宋体" panose="02010600030101010101" pitchFamily="2" charset="-122"/>
                <a:cs typeface="+mj-cs"/>
              </a:rPr>
              <a:t>类</a:t>
            </a:r>
            <a:endParaRPr lang="zh-CN" altLang="en-US" kern="1200" dirty="0">
              <a:solidFill>
                <a:schemeClr val="tx1"/>
              </a:solidFill>
              <a:latin typeface="Book Antiqua" panose="02040602050305030304" pitchFamily="18" charset="0"/>
              <a:ea typeface="宋体" panose="02010600030101010101" pitchFamily="2" charset="-122"/>
              <a:cs typeface="+mj-cs"/>
              <a:hlinkClick r:id="rId2" action="ppaction://program"/>
            </a:endParaRPr>
          </a:p>
        </p:txBody>
      </p:sp>
      <p:sp>
        <p:nvSpPr>
          <p:cNvPr id="56323" name="Rectangle 3"/>
          <p:cNvSpPr>
            <a:spLocks noGrp="1"/>
          </p:cNvSpPr>
          <p:nvPr>
            <p:ph idx="1"/>
          </p:nvPr>
        </p:nvSpPr>
        <p:spPr/>
        <p:txBody>
          <a:bodyPr vert="horz" wrap="square" lIns="92075" tIns="46038" rIns="92075" bIns="46038" anchor="t" anchorCtr="0"/>
          <a:lstStyle/>
          <a:p>
            <a:pPr marL="0" indent="0" defTabSz="914400" eaLnBrk="1" hangingPunct="1">
              <a:buSzPct val="75000"/>
              <a:buFont typeface="Monotype Sorts" pitchFamily="2" charset="2"/>
              <a:buNone/>
              <a:tabLst>
                <a:tab pos="0" algn="l"/>
              </a:tabLst>
            </a:pPr>
            <a:r>
              <a:rPr lang="en-US" altLang="en-US" kern="1200" dirty="0">
                <a:latin typeface="+mn-lt"/>
                <a:ea typeface="+mn-ea"/>
                <a:cs typeface="Courier New" panose="02070309020205020404" pitchFamily="49" charset="0"/>
              </a:rPr>
              <a:t>Java API</a:t>
            </a:r>
            <a:r>
              <a:rPr lang="zh-CN" altLang="en-US" kern="1200" dirty="0">
                <a:latin typeface="Courier New" panose="02070309020205020404" pitchFamily="49" charset="0"/>
                <a:ea typeface="宋体" panose="02010600030101010101" pitchFamily="2" charset="-122"/>
                <a:cs typeface="+mn-cs"/>
              </a:rPr>
              <a:t>在</a:t>
            </a:r>
            <a:r>
              <a:rPr lang="en-US" altLang="en-US" b="1" kern="1200" dirty="0">
                <a:latin typeface="Courier New" panose="02070309020205020404" pitchFamily="49" charset="0"/>
                <a:ea typeface="+mn-ea"/>
                <a:cs typeface="Courier New" panose="02070309020205020404" pitchFamily="49" charset="0"/>
              </a:rPr>
              <a:t>javafx.geometry</a:t>
            </a:r>
            <a:r>
              <a:rPr lang="en-US" altLang="zh-CN" kern="1200" dirty="0">
                <a:latin typeface="Courier New" panose="02070309020205020404" pitchFamily="49" charset="0"/>
                <a:ea typeface="宋体" panose="02010600030101010101" pitchFamily="2" charset="-122"/>
                <a:cs typeface="+mn-cs"/>
              </a:rPr>
              <a:t>包</a:t>
            </a:r>
            <a:r>
              <a:rPr lang="zh-CN" altLang="en-US" kern="1200" dirty="0">
                <a:latin typeface="Courier New" panose="02070309020205020404" pitchFamily="49" charset="0"/>
                <a:ea typeface="宋体" panose="02010600030101010101" pitchFamily="2" charset="-122"/>
                <a:cs typeface="+mn-cs"/>
              </a:rPr>
              <a:t>中有一个便于使用的</a:t>
            </a:r>
            <a:r>
              <a:rPr lang="en-US" altLang="en-US" b="1" kern="1200" dirty="0">
                <a:latin typeface="Courier New" panose="02070309020205020404" pitchFamily="49" charset="0"/>
                <a:ea typeface="+mn-ea"/>
                <a:cs typeface="Courier New" panose="02070309020205020404" pitchFamily="49" charset="0"/>
              </a:rPr>
              <a:t>Point2D</a:t>
            </a:r>
            <a:r>
              <a:rPr lang="en-US" altLang="zh-CN" kern="1200" dirty="0">
                <a:latin typeface="Courier New" panose="02070309020205020404" pitchFamily="49" charset="0"/>
                <a:ea typeface="宋体" panose="02010600030101010101" pitchFamily="2" charset="-122"/>
                <a:cs typeface="+mn-cs"/>
              </a:rPr>
              <a:t>类</a:t>
            </a:r>
            <a:r>
              <a:rPr lang="zh-CN" altLang="en-US" kern="1200" dirty="0">
                <a:latin typeface="Courier New" panose="02070309020205020404" pitchFamily="49" charset="0"/>
                <a:ea typeface="宋体" panose="02010600030101010101" pitchFamily="2" charset="-122"/>
                <a:cs typeface="+mn-cs"/>
              </a:rPr>
              <a:t>，用于表示二维平面上的点。</a:t>
            </a:r>
            <a:endParaRPr lang="en-US" altLang="en-US" kern="1200" dirty="0">
              <a:latin typeface="Courier New" panose="02070309020205020404" pitchFamily="49" charset="0"/>
              <a:ea typeface="Courier New" panose="02070309020205020404" pitchFamily="49" charset="0"/>
              <a:cs typeface="+mn-cs"/>
            </a:endParaRPr>
          </a:p>
        </p:txBody>
      </p:sp>
      <p:sp>
        <p:nvSpPr>
          <p:cNvPr id="5632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39</a:t>
            </a:fld>
            <a:endParaRPr lang="en-US" altLang="en-US" sz="1400" dirty="0">
              <a:ea typeface="宋体" panose="02010600030101010101" pitchFamily="2" charset="-122"/>
            </a:endParaRPr>
          </a:p>
        </p:txBody>
      </p:sp>
      <p:sp>
        <p:nvSpPr>
          <p:cNvPr id="56325" name="Rectangle 4"/>
          <p:cNvSpPr/>
          <p:nvPr/>
        </p:nvSpPr>
        <p:spPr>
          <a:xfrm>
            <a:off x="0" y="27543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56326" name="Rectangle 5"/>
          <p:cNvSpPr/>
          <p:nvPr/>
        </p:nvSpPr>
        <p:spPr>
          <a:xfrm>
            <a:off x="0" y="264477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AutoShape 10">
            <a:hlinkClick r:id="" action="ppaction://noaction" highlightClick="1"/>
          </p:cNvPr>
          <p:cNvSpPr>
            <a:spLocks noChangeArrowheads="1"/>
          </p:cNvSpPr>
          <p:nvPr/>
        </p:nvSpPr>
        <p:spPr bwMode="auto">
          <a:xfrm>
            <a:off x="5110163" y="5737225"/>
            <a:ext cx="1997075" cy="51435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Point2D</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6329" name="AutoShape 12">
            <a:hlinkClick r:id="rId4" action="ppaction://program"/>
          </p:cNvPr>
          <p:cNvSpPr/>
          <p:nvPr/>
        </p:nvSpPr>
        <p:spPr>
          <a:xfrm>
            <a:off x="7299325" y="5737225"/>
            <a:ext cx="15240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56330" name="AutoShape 14">
            <a:hlinkClick r:id="rId5"/>
          </p:cNvPr>
          <p:cNvSpPr/>
          <p:nvPr/>
        </p:nvSpPr>
        <p:spPr>
          <a:xfrm>
            <a:off x="4495800" y="5751513"/>
            <a:ext cx="468313"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pic>
        <p:nvPicPr>
          <p:cNvPr id="56331" name="Picture 12"/>
          <p:cNvPicPr>
            <a:picLocks noChangeAspect="1"/>
          </p:cNvPicPr>
          <p:nvPr/>
        </p:nvPicPr>
        <p:blipFill>
          <a:blip r:embed="rId6"/>
          <a:stretch>
            <a:fillRect/>
          </a:stretch>
        </p:blipFill>
        <p:spPr>
          <a:xfrm>
            <a:off x="0" y="2632075"/>
            <a:ext cx="9144000" cy="1955800"/>
          </a:xfrm>
          <a:prstGeom prst="rect">
            <a:avLst/>
          </a:prstGeom>
          <a:noFill/>
          <a:ln w="12700">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chemeClr val="tx2"/>
                </a:solidFill>
                <a:effectLst/>
                <a:uLnTx/>
                <a:uFillTx/>
                <a:latin typeface="Courier New" panose="02070309020205020404" pitchFamily="49" charset="0"/>
                <a:ea typeface="宋体" panose="02010600030101010101" pitchFamily="2" charset="-122"/>
                <a:cs typeface="Courier New" panose="02070309020205020404" pitchFamily="49" charset="0"/>
              </a:rPr>
              <a:t>对象</a:t>
            </a:r>
            <a:endParaRPr kumimoji="0" lang="zh-CN" altLang="en-US" sz="4000" b="1" i="0" u="none" strike="noStrike" kern="1200" cap="none" spc="0" normalizeH="0" baseline="0" noProof="0" dirty="0">
              <a:ln>
                <a:noFill/>
              </a:ln>
              <a:solidFill>
                <a:schemeClr val="tx2"/>
              </a:solidFill>
              <a:effectLst/>
              <a:uLnTx/>
              <a:uFillTx/>
              <a:latin typeface="+mn-lt"/>
              <a:ea typeface="宋体" panose="02010600030101010101" pitchFamily="2" charset="-122"/>
              <a:cs typeface="Courier New" panose="02070309020205020404" pitchFamily="49" charset="0"/>
            </a:endParaRPr>
          </a:p>
        </p:txBody>
      </p:sp>
      <p:sp>
        <p:nvSpPr>
          <p:cNvPr id="102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a:t>
            </a:fld>
            <a:endParaRPr lang="en-US" altLang="en-US" sz="1400" dirty="0">
              <a:ea typeface="宋体" panose="02010600030101010101" pitchFamily="2" charset="-122"/>
            </a:endParaRPr>
          </a:p>
        </p:txBody>
      </p:sp>
      <p:sp>
        <p:nvSpPr>
          <p:cNvPr id="1029" name="Rectangle 3"/>
          <p:cNvSpPr/>
          <p:nvPr/>
        </p:nvSpPr>
        <p:spPr>
          <a:xfrm>
            <a:off x="2686050" y="23431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030" name="Text Box 5"/>
          <p:cNvSpPr txBox="1"/>
          <p:nvPr/>
        </p:nvSpPr>
        <p:spPr>
          <a:xfrm>
            <a:off x="952500" y="4381500"/>
            <a:ext cx="7658100" cy="1938020"/>
          </a:xfrm>
          <a:prstGeom prst="rect">
            <a:avLst/>
          </a:prstGeom>
          <a:noFill/>
          <a:ln w="12700">
            <a:noFill/>
          </a:ln>
        </p:spPr>
        <p:txBody>
          <a:bodyPr>
            <a:spAutoFit/>
          </a:bodyPr>
          <a:lstStyle/>
          <a:p>
            <a:pPr>
              <a:spcBef>
                <a:spcPct val="50000"/>
              </a:spcBef>
              <a:buFont typeface="Wingdings" panose="05000000000000000000" pitchFamily="2" charset="2"/>
              <a:buChar char="ü"/>
            </a:pPr>
            <a:r>
              <a:rPr lang="en-US" altLang="zh-CN" dirty="0">
                <a:latin typeface="Times New Roman" panose="02020603050405020304" pitchFamily="18" charset="0"/>
                <a:ea typeface="宋体" panose="02010600030101010101" pitchFamily="2" charset="-122"/>
              </a:rPr>
              <a:t> 一个</a:t>
            </a:r>
            <a:r>
              <a:rPr lang="zh-CN" altLang="en-US" dirty="0">
                <a:latin typeface="Times New Roman" panose="02020603050405020304" pitchFamily="18" charset="0"/>
                <a:ea typeface="宋体" panose="02010600030101010101" pitchFamily="2" charset="-122"/>
              </a:rPr>
              <a:t>对象具有</a:t>
            </a:r>
            <a:r>
              <a:rPr lang="zh-CN" altLang="en-US" dirty="0">
                <a:solidFill>
                  <a:srgbClr val="C00000"/>
                </a:solidFill>
                <a:latin typeface="Times New Roman" panose="02020603050405020304" pitchFamily="18" charset="0"/>
                <a:ea typeface="宋体" panose="02010600030101010101" pitchFamily="2" charset="-122"/>
              </a:rPr>
              <a:t>状态（特征、属性）</a:t>
            </a:r>
            <a:r>
              <a:rPr lang="zh-CN" altLang="en-US" dirty="0">
                <a:latin typeface="Times New Roman" panose="02020603050405020304" pitchFamily="18" charset="0"/>
                <a:ea typeface="宋体" panose="02010600030101010101" pitchFamily="2" charset="-122"/>
              </a:rPr>
              <a:t>和</a:t>
            </a:r>
            <a:r>
              <a:rPr lang="zh-CN" altLang="en-US" dirty="0">
                <a:solidFill>
                  <a:srgbClr val="0070C0"/>
                </a:solidFill>
                <a:latin typeface="Times New Roman" panose="02020603050405020304" pitchFamily="18" charset="0"/>
                <a:ea typeface="宋体" panose="02010600030101010101" pitchFamily="2" charset="-122"/>
              </a:rPr>
              <a:t>行为（动作）</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a:spcBef>
                <a:spcPct val="50000"/>
              </a:spcBef>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rPr>
              <a:t> </a:t>
            </a:r>
            <a:r>
              <a:rPr lang="zh-CN" altLang="en-US" dirty="0">
                <a:solidFill>
                  <a:srgbClr val="C00000"/>
                </a:solidFill>
                <a:latin typeface="Times New Roman" panose="02020603050405020304" pitchFamily="18" charset="0"/>
                <a:ea typeface="宋体" panose="02010600030101010101" pitchFamily="2" charset="-122"/>
              </a:rPr>
              <a:t>状态</a:t>
            </a:r>
            <a:r>
              <a:rPr lang="zh-CN" altLang="en-US" dirty="0">
                <a:latin typeface="Times New Roman" panose="02020603050405020304" pitchFamily="18" charset="0"/>
                <a:ea typeface="宋体" panose="02010600030101010101" pitchFamily="2" charset="-122"/>
              </a:rPr>
              <a:t>用来表明它是什么，</a:t>
            </a:r>
            <a:r>
              <a:rPr lang="zh-CN" altLang="en-US" dirty="0">
                <a:solidFill>
                  <a:srgbClr val="0070C0"/>
                </a:solidFill>
                <a:latin typeface="Times New Roman" panose="02020603050405020304" pitchFamily="18" charset="0"/>
                <a:ea typeface="宋体" panose="02010600030101010101" pitchFamily="2" charset="-122"/>
              </a:rPr>
              <a:t>行为</a:t>
            </a:r>
            <a:r>
              <a:rPr lang="zh-CN" altLang="en-US" dirty="0">
                <a:latin typeface="Times New Roman" panose="02020603050405020304" pitchFamily="18" charset="0"/>
                <a:ea typeface="宋体" panose="02010600030101010101" pitchFamily="2" charset="-122"/>
              </a:rPr>
              <a:t>表明它能做什么。</a:t>
            </a:r>
            <a:endParaRPr lang="en-US" altLang="zh-CN" dirty="0">
              <a:latin typeface="Times New Roman" panose="02020603050405020304" pitchFamily="18" charset="0"/>
              <a:ea typeface="宋体" panose="02010600030101010101" pitchFamily="2" charset="-122"/>
            </a:endParaRPr>
          </a:p>
          <a:p>
            <a:pPr>
              <a:spcBef>
                <a:spcPct val="50000"/>
              </a:spcBef>
              <a:buFont typeface="Wingdings" panose="05000000000000000000" pitchFamily="2" charset="2"/>
              <a:buChar char="ü"/>
            </a:pPr>
            <a:r>
              <a:rPr lang="zh-CN" altLang="en-US" dirty="0">
                <a:latin typeface="Times New Roman" panose="02020603050405020304" pitchFamily="18" charset="0"/>
                <a:ea typeface="宋体" panose="02010600030101010101" pitchFamily="2" charset="-122"/>
              </a:rPr>
              <a:t> 在</a:t>
            </a:r>
            <a:r>
              <a:rPr lang="en-US" altLang="zh-CN" dirty="0">
                <a:latin typeface="Times New Roman" panose="02020603050405020304" pitchFamily="18" charset="0"/>
                <a:ea typeface="宋体" panose="02010600030101010101" pitchFamily="2" charset="-122"/>
              </a:rPr>
              <a:t>Java</a:t>
            </a:r>
            <a:r>
              <a:rPr lang="zh-CN" altLang="en-US" dirty="0">
                <a:latin typeface="Times New Roman" panose="02020603050405020304" pitchFamily="18" charset="0"/>
                <a:ea typeface="宋体" panose="02010600030101010101" pitchFamily="2" charset="-122"/>
              </a:rPr>
              <a:t>程序代码中，</a:t>
            </a:r>
            <a:r>
              <a:rPr lang="zh-CN" altLang="en-US" dirty="0">
                <a:solidFill>
                  <a:srgbClr val="C00000"/>
                </a:solidFill>
                <a:latin typeface="Times New Roman" panose="02020603050405020304" pitchFamily="18" charset="0"/>
                <a:ea typeface="宋体" panose="02010600030101010101" pitchFamily="2" charset="-122"/>
              </a:rPr>
              <a:t>数据域</a:t>
            </a:r>
            <a:r>
              <a:rPr lang="en-US" altLang="zh-CN" dirty="0">
                <a:solidFill>
                  <a:srgbClr val="C00000"/>
                </a:solidFill>
                <a:latin typeface="Times New Roman" panose="02020603050405020304" pitchFamily="18" charset="0"/>
                <a:ea typeface="宋体" panose="02010600030101010101" pitchFamily="2" charset="-122"/>
              </a:rPr>
              <a:t>(</a:t>
            </a:r>
            <a:r>
              <a:rPr lang="zh-CN" altLang="en-US" dirty="0">
                <a:solidFill>
                  <a:srgbClr val="C00000"/>
                </a:solidFill>
                <a:latin typeface="Times New Roman" panose="02020603050405020304" pitchFamily="18" charset="0"/>
                <a:ea typeface="宋体" panose="02010600030101010101" pitchFamily="2" charset="-122"/>
              </a:rPr>
              <a:t>变量</a:t>
            </a:r>
            <a:r>
              <a:rPr lang="en-US" altLang="zh-CN" i="1" dirty="0">
                <a:solidFill>
                  <a:srgbClr val="C00000"/>
                </a:solidFill>
                <a:latin typeface="Times New Roman" panose="02020603050405020304" pitchFamily="18" charset="0"/>
                <a:ea typeface="宋体" panose="02010600030101010101" pitchFamily="2" charset="-122"/>
              </a:rPr>
              <a:t>variable</a:t>
            </a:r>
            <a:r>
              <a:rPr lang="en-US" altLang="zh-CN" dirty="0">
                <a:solidFill>
                  <a:srgbClr val="C00000"/>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用来表明它是什么，</a:t>
            </a:r>
            <a:r>
              <a:rPr lang="zh-CN" altLang="en-US" dirty="0">
                <a:solidFill>
                  <a:srgbClr val="0070C0"/>
                </a:solidFill>
                <a:latin typeface="Times New Roman" panose="02020603050405020304" pitchFamily="18" charset="0"/>
                <a:ea typeface="宋体" panose="02010600030101010101" pitchFamily="2" charset="-122"/>
              </a:rPr>
              <a:t>方法</a:t>
            </a:r>
            <a:r>
              <a:rPr lang="en-US" altLang="zh-CN" dirty="0">
                <a:solidFill>
                  <a:srgbClr val="0070C0"/>
                </a:solidFill>
                <a:latin typeface="Times New Roman" panose="02020603050405020304" pitchFamily="18" charset="0"/>
                <a:ea typeface="宋体" panose="02010600030101010101" pitchFamily="2" charset="-122"/>
              </a:rPr>
              <a:t>(</a:t>
            </a:r>
            <a:r>
              <a:rPr lang="en-US" altLang="zh-CN" i="1" dirty="0">
                <a:solidFill>
                  <a:srgbClr val="0070C0"/>
                </a:solidFill>
                <a:latin typeface="Times New Roman" panose="02020603050405020304" pitchFamily="18" charset="0"/>
                <a:ea typeface="宋体" panose="02010600030101010101" pitchFamily="2" charset="-122"/>
              </a:rPr>
              <a:t>method</a:t>
            </a:r>
            <a:r>
              <a:rPr lang="en-US" altLang="zh-CN" dirty="0">
                <a:solidFill>
                  <a:srgbClr val="0070C0"/>
                </a:solidFill>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表明它能做什么。</a:t>
            </a:r>
            <a:endParaRPr lang="en-US" altLang="zh-CN" dirty="0">
              <a:latin typeface="Times New Roman" panose="02020603050405020304" pitchFamily="18" charset="0"/>
              <a:ea typeface="宋体" panose="02010600030101010101" pitchFamily="2" charset="-122"/>
            </a:endParaRPr>
          </a:p>
        </p:txBody>
      </p:sp>
      <p:sp>
        <p:nvSpPr>
          <p:cNvPr id="1031" name="Rectangle 7"/>
          <p:cNvSpPr/>
          <p:nvPr/>
        </p:nvSpPr>
        <p:spPr>
          <a:xfrm>
            <a:off x="0" y="25527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pSp>
        <p:nvGrpSpPr>
          <p:cNvPr id="1032" name="组合 10"/>
          <p:cNvGrpSpPr/>
          <p:nvPr/>
        </p:nvGrpSpPr>
        <p:grpSpPr>
          <a:xfrm>
            <a:off x="412433" y="1083627"/>
            <a:ext cx="8312785" cy="2975607"/>
            <a:chOff x="412433" y="1344330"/>
            <a:chExt cx="8312785" cy="2975248"/>
          </a:xfrm>
        </p:grpSpPr>
        <p:graphicFrame>
          <p:nvGraphicFramePr>
            <p:cNvPr id="1026" name="Object 6"/>
            <p:cNvGraphicFramePr>
              <a:graphicFrameLocks noChangeAspect="1"/>
            </p:cNvGraphicFramePr>
            <p:nvPr/>
          </p:nvGraphicFramePr>
          <p:xfrm>
            <a:off x="412433" y="1344330"/>
            <a:ext cx="8312785" cy="2906044"/>
          </p:xfrm>
          <a:graphic>
            <a:graphicData uri="http://schemas.openxmlformats.org/presentationml/2006/ole">
              <mc:AlternateContent xmlns:mc="http://schemas.openxmlformats.org/markup-compatibility/2006">
                <mc:Choice xmlns:v="urn:schemas-microsoft-com:vml" Requires="v">
                  <p:oleObj r:id="rId3" imgW="4963795" imgH="1731010" progId="Word.Picture.8">
                    <p:embed/>
                  </p:oleObj>
                </mc:Choice>
                <mc:Fallback>
                  <p:oleObj r:id="rId3" imgW="4963795" imgH="1731010" progId="Word.Picture.8">
                    <p:embed/>
                    <p:pic>
                      <p:nvPicPr>
                        <p:cNvPr id="0" name="图片 3077"/>
                        <p:cNvPicPr/>
                        <p:nvPr/>
                      </p:nvPicPr>
                      <p:blipFill>
                        <a:blip r:embed="rId4"/>
                        <a:stretch>
                          <a:fillRect/>
                        </a:stretch>
                      </p:blipFill>
                      <p:spPr>
                        <a:xfrm>
                          <a:off x="412433" y="1344330"/>
                          <a:ext cx="8312785" cy="2906044"/>
                        </a:xfrm>
                        <a:prstGeom prst="rect">
                          <a:avLst/>
                        </a:prstGeom>
                        <a:noFill/>
                        <a:ln w="38100">
                          <a:noFill/>
                          <a:miter/>
                        </a:ln>
                      </p:spPr>
                    </p:pic>
                  </p:oleObj>
                </mc:Fallback>
              </mc:AlternateContent>
            </a:graphicData>
          </a:graphic>
        </p:graphicFrame>
        <p:sp>
          <p:nvSpPr>
            <p:cNvPr id="1035" name="TextBox 9"/>
            <p:cNvSpPr txBox="1"/>
            <p:nvPr/>
          </p:nvSpPr>
          <p:spPr>
            <a:xfrm>
              <a:off x="5676900" y="1638258"/>
              <a:ext cx="1143000" cy="338513"/>
            </a:xfrm>
            <a:prstGeom prst="rect">
              <a:avLst/>
            </a:prstGeom>
            <a:noFill/>
            <a:ln w="9525">
              <a:noFill/>
            </a:ln>
          </p:spPr>
          <p:txBody>
            <a:bodyPr>
              <a:spAutoFit/>
            </a:bodyPr>
            <a:lstStyle/>
            <a:p>
              <a:pPr algn="ctr"/>
              <a:r>
                <a:rPr lang="zh-CN" altLang="en-US" sz="1600" dirty="0">
                  <a:latin typeface="华文楷体" panose="02010600040101010101" pitchFamily="2" charset="-122"/>
                  <a:ea typeface="华文楷体" panose="02010600040101010101" pitchFamily="2" charset="-122"/>
                </a:rPr>
                <a:t>类的模板</a:t>
              </a:r>
            </a:p>
          </p:txBody>
        </p:sp>
        <p:sp>
          <p:nvSpPr>
            <p:cNvPr id="1036" name="TextBox 10"/>
            <p:cNvSpPr txBox="1"/>
            <p:nvPr/>
          </p:nvSpPr>
          <p:spPr>
            <a:xfrm>
              <a:off x="7277100" y="3734874"/>
              <a:ext cx="1181100" cy="584704"/>
            </a:xfrm>
            <a:prstGeom prst="rect">
              <a:avLst/>
            </a:prstGeom>
            <a:noFill/>
            <a:ln w="9525">
              <a:noFill/>
            </a:ln>
          </p:spPr>
          <p:txBody>
            <a:bodyPr>
              <a:spAutoFit/>
            </a:bodyPr>
            <a:lstStyle/>
            <a:p>
              <a:pPr algn="ctr"/>
              <a:r>
                <a:rPr lang="en-US" altLang="zh-CN" sz="1600" dirty="0">
                  <a:latin typeface="华文楷体" panose="02010600040101010101" pitchFamily="2" charset="-122"/>
                  <a:ea typeface="华文楷体" panose="02010600040101010101" pitchFamily="2" charset="-122"/>
                </a:rPr>
                <a:t>Circle</a:t>
              </a:r>
              <a:r>
                <a:rPr lang="zh-CN" altLang="en-US" sz="1600" dirty="0">
                  <a:latin typeface="华文楷体" panose="02010600040101010101" pitchFamily="2" charset="-122"/>
                  <a:ea typeface="华文楷体" panose="02010600040101010101" pitchFamily="2" charset="-122"/>
                </a:rPr>
                <a:t>类的三个对象</a:t>
              </a:r>
            </a:p>
          </p:txBody>
        </p:sp>
      </p:grpSp>
      <p:sp>
        <p:nvSpPr>
          <p:cNvPr id="11" name="矩形 10"/>
          <p:cNvSpPr/>
          <p:nvPr/>
        </p:nvSpPr>
        <p:spPr>
          <a:xfrm>
            <a:off x="2895600" y="1447800"/>
            <a:ext cx="1600200" cy="533400"/>
          </a:xfrm>
          <a:prstGeom prst="rect">
            <a:avLst/>
          </a:prstGeom>
          <a:solidFill>
            <a:srgbClr val="FFC000">
              <a:alpha val="34117"/>
            </a:srgbClr>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12" name="矩形 11"/>
          <p:cNvSpPr/>
          <p:nvPr/>
        </p:nvSpPr>
        <p:spPr>
          <a:xfrm>
            <a:off x="2895600" y="2007870"/>
            <a:ext cx="1600200" cy="747395"/>
          </a:xfrm>
          <a:prstGeom prst="rect">
            <a:avLst/>
          </a:prstGeom>
          <a:solidFill>
            <a:srgbClr val="0070C0">
              <a:alpha val="34117"/>
            </a:srgbClr>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静态变量 </a:t>
            </a:r>
            <a:r>
              <a:rPr lang="en-US" altLang="zh-CN" kern="1200" dirty="0">
                <a:latin typeface="Courier New" panose="02070309020205020404" pitchFamily="49" charset="0"/>
                <a:ea typeface="宋体" panose="02010600030101010101" pitchFamily="2" charset="-122"/>
                <a:cs typeface="+mj-cs"/>
              </a:rPr>
              <a:t>&amp;</a:t>
            </a:r>
            <a:r>
              <a:rPr lang="zh-CN" altLang="en-US" kern="1200" dirty="0">
                <a:latin typeface="Courier New" panose="02070309020205020404" pitchFamily="49" charset="0"/>
                <a:ea typeface="宋体" panose="02010600030101010101" pitchFamily="2" charset="-122"/>
                <a:cs typeface="+mj-cs"/>
              </a:rPr>
              <a:t> 静态方法</a:t>
            </a:r>
            <a:endParaRPr lang="en-US" altLang="en-US" kern="1200" dirty="0">
              <a:latin typeface="Courier New" panose="02070309020205020404" pitchFamily="49" charset="0"/>
              <a:ea typeface="宋体" panose="02010600030101010101" pitchFamily="2" charset="-122"/>
              <a:cs typeface="+mj-cs"/>
            </a:endParaRPr>
          </a:p>
        </p:txBody>
      </p:sp>
      <p:sp>
        <p:nvSpPr>
          <p:cNvPr id="5734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40</a:t>
            </a:fld>
            <a:endParaRPr lang="en-US" altLang="en-US" sz="1400" dirty="0">
              <a:ea typeface="宋体" panose="02010600030101010101" pitchFamily="2" charset="-122"/>
            </a:endParaRPr>
          </a:p>
        </p:txBody>
      </p:sp>
      <p:grpSp>
        <p:nvGrpSpPr>
          <p:cNvPr id="2" name="组合 6"/>
          <p:cNvGrpSpPr/>
          <p:nvPr>
            <p:custDataLst>
              <p:tags r:id="rId1"/>
            </p:custDataLst>
          </p:nvPr>
        </p:nvGrpSpPr>
        <p:grpSpPr bwMode="auto">
          <a:xfrm>
            <a:off x="1485900" y="3162300"/>
            <a:ext cx="6286500" cy="914400"/>
            <a:chOff x="2628900" y="1714500"/>
            <a:chExt cx="5295900" cy="723900"/>
          </a:xfrm>
          <a:noFill/>
        </p:grpSpPr>
        <p:sp>
          <p:nvSpPr>
            <p:cNvPr id="6" name="矩形 4"/>
            <p:cNvSpPr>
              <a:spLocks noChangeArrowheads="1"/>
            </p:cNvSpPr>
            <p:nvPr>
              <p:custDataLst>
                <p:tags r:id="rId5"/>
              </p:custDataLst>
            </p:nvPr>
          </p:nvSpPr>
          <p:spPr bwMode="auto">
            <a:xfrm>
              <a:off x="2628900" y="1714500"/>
              <a:ext cx="5295900" cy="723900"/>
            </a:xfrm>
            <a:prstGeom prst="rect">
              <a:avLst/>
            </a:prstGeom>
            <a:grpFill/>
            <a:ln w="25400" algn="ctr">
              <a:solidFill>
                <a:schemeClr val="bg1">
                  <a:lumMod val="75000"/>
                </a:schemeClr>
              </a:solidFill>
              <a:round/>
              <a:headEnd type="none" w="sm" len="sm"/>
              <a:tailEnd type="none" w="sm" len="sm"/>
            </a:ln>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静态变量       </a:t>
              </a:r>
              <a:r>
                <a:rPr kumimoji="0" lang="en-US" altLang="zh-CN" sz="3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	      </a:t>
              </a:r>
              <a:r>
                <a:rPr kumimoji="0" lang="zh-CN" altLang="en-US" sz="3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实例变量</a:t>
              </a:r>
            </a:p>
          </p:txBody>
        </p:sp>
        <p:sp>
          <p:nvSpPr>
            <p:cNvPr id="7" name="左右箭头 5"/>
            <p:cNvSpPr>
              <a:spLocks noChangeArrowheads="1"/>
            </p:cNvSpPr>
            <p:nvPr>
              <p:custDataLst>
                <p:tags r:id="rId6"/>
              </p:custDataLst>
            </p:nvPr>
          </p:nvSpPr>
          <p:spPr bwMode="auto">
            <a:xfrm>
              <a:off x="4875645" y="1981200"/>
              <a:ext cx="800100" cy="190500"/>
            </a:xfrm>
            <a:prstGeom prst="leftRightArrow">
              <a:avLst>
                <a:gd name="adj1" fmla="val 50000"/>
                <a:gd name="adj2" fmla="val 49992"/>
              </a:avLst>
            </a:prstGeom>
            <a:solidFill>
              <a:srgbClr val="00B0F0">
                <a:alpha val="32000"/>
              </a:srgbClr>
            </a:solidFill>
            <a:ln w="12700" algn="ctr">
              <a:solidFill>
                <a:schemeClr val="tx1"/>
              </a:solidFill>
              <a:round/>
              <a:headEnd type="none" w="sm" len="sm"/>
              <a:tailEnd type="none" w="sm" len="sm"/>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 name="组合 6"/>
          <p:cNvGrpSpPr/>
          <p:nvPr>
            <p:custDataLst>
              <p:tags r:id="rId2"/>
            </p:custDataLst>
          </p:nvPr>
        </p:nvGrpSpPr>
        <p:grpSpPr bwMode="auto">
          <a:xfrm>
            <a:off x="1485900" y="4724400"/>
            <a:ext cx="6286500" cy="914400"/>
            <a:chOff x="2628900" y="1213104"/>
            <a:chExt cx="5295900" cy="438912"/>
          </a:xfrm>
          <a:noFill/>
        </p:grpSpPr>
        <p:sp>
          <p:nvSpPr>
            <p:cNvPr id="9" name="矩形 4"/>
            <p:cNvSpPr>
              <a:spLocks noChangeArrowheads="1"/>
            </p:cNvSpPr>
            <p:nvPr>
              <p:custDataLst>
                <p:tags r:id="rId3"/>
              </p:custDataLst>
            </p:nvPr>
          </p:nvSpPr>
          <p:spPr bwMode="auto">
            <a:xfrm>
              <a:off x="2628900" y="1213104"/>
              <a:ext cx="5295900" cy="438912"/>
            </a:xfrm>
            <a:prstGeom prst="rect">
              <a:avLst/>
            </a:prstGeom>
            <a:grpFill/>
            <a:ln w="25400" algn="ctr">
              <a:solidFill>
                <a:schemeClr val="bg1">
                  <a:lumMod val="75000"/>
                </a:schemeClr>
              </a:solidFill>
              <a:round/>
              <a:headEnd type="none" w="sm" len="sm"/>
              <a:tailEnd type="none" w="sm" len="sm"/>
            </a:ln>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静态方法       </a:t>
              </a:r>
              <a:r>
                <a:rPr kumimoji="0" lang="en-US" altLang="zh-CN" sz="3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	      </a:t>
              </a:r>
              <a:r>
                <a:rPr kumimoji="0" lang="zh-CN" altLang="en-US" sz="36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实例方法</a:t>
              </a:r>
            </a:p>
          </p:txBody>
        </p:sp>
        <p:sp>
          <p:nvSpPr>
            <p:cNvPr id="10" name="左右箭头 5"/>
            <p:cNvSpPr>
              <a:spLocks noChangeArrowheads="1"/>
            </p:cNvSpPr>
            <p:nvPr>
              <p:custDataLst>
                <p:tags r:id="rId4"/>
              </p:custDataLst>
            </p:nvPr>
          </p:nvSpPr>
          <p:spPr bwMode="auto">
            <a:xfrm>
              <a:off x="4876800" y="1391412"/>
              <a:ext cx="800100" cy="117348"/>
            </a:xfrm>
            <a:prstGeom prst="leftRightArrow">
              <a:avLst>
                <a:gd name="adj1" fmla="val 50000"/>
                <a:gd name="adj2" fmla="val 49992"/>
              </a:avLst>
            </a:prstGeom>
            <a:solidFill>
              <a:srgbClr val="00B0F0">
                <a:alpha val="31000"/>
              </a:srgbClr>
            </a:solidFill>
            <a:ln w="12700" algn="ctr">
              <a:solidFill>
                <a:schemeClr val="tx1"/>
              </a:solidFill>
              <a:round/>
              <a:headEnd type="none" w="sm" len="sm"/>
              <a:tailEnd type="none" w="sm" len="sm"/>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12" name="TextBox 11"/>
          <p:cNvSpPr txBox="1"/>
          <p:nvPr/>
        </p:nvSpPr>
        <p:spPr>
          <a:xfrm>
            <a:off x="914400" y="1295400"/>
            <a:ext cx="7353300" cy="1445260"/>
          </a:xfrm>
          <a:prstGeom prst="rect">
            <a:avLst/>
          </a:prstGeom>
          <a:noFill/>
          <a:ln w="9525">
            <a:noFill/>
          </a:ln>
        </p:spPr>
        <p:txBody>
          <a:bodyPr>
            <a:spAutoFit/>
          </a:bodyPr>
          <a:lstStyle/>
          <a:p>
            <a:pPr algn="just">
              <a:buFont typeface="Wingdings" panose="05000000000000000000" pitchFamily="2" charset="2"/>
              <a:buChar char="Ø"/>
            </a:pPr>
            <a:r>
              <a:rPr lang="zh-CN" altLang="en-US" sz="2200" dirty="0">
                <a:latin typeface="Times New Roman" panose="02020603050405020304" pitchFamily="18" charset="0"/>
                <a:ea typeface="宋体" panose="02010600030101010101" pitchFamily="2" charset="-122"/>
              </a:rPr>
              <a:t>声明静态变量、定义静态方法时，使用</a:t>
            </a:r>
            <a:r>
              <a:rPr lang="en-US" altLang="zh-CN" sz="2200" b="1" dirty="0">
                <a:solidFill>
                  <a:srgbClr val="C00000"/>
                </a:solidFill>
                <a:latin typeface="Courier New" panose="02070309020205020404" pitchFamily="49" charset="0"/>
                <a:ea typeface="宋体" panose="02010600030101010101" pitchFamily="2" charset="-122"/>
              </a:rPr>
              <a:t>static</a:t>
            </a:r>
            <a:r>
              <a:rPr lang="zh-CN" altLang="en-US" sz="2200" dirty="0">
                <a:latin typeface="Times New Roman" panose="02020603050405020304" pitchFamily="18" charset="0"/>
                <a:ea typeface="宋体" panose="02010600030101010101" pitchFamily="2" charset="-122"/>
              </a:rPr>
              <a:t>修饰符。</a:t>
            </a:r>
            <a:endParaRPr lang="en-US" altLang="zh-CN" sz="2200" dirty="0">
              <a:latin typeface="Times New Roman" panose="02020603050405020304" pitchFamily="18" charset="0"/>
              <a:ea typeface="宋体" panose="02010600030101010101" pitchFamily="2" charset="-122"/>
            </a:endParaRPr>
          </a:p>
          <a:p>
            <a:pPr algn="just">
              <a:buFont typeface="Wingdings" panose="05000000000000000000" pitchFamily="2" charset="2"/>
              <a:buChar char="Ø"/>
            </a:pPr>
            <a:endParaRPr lang="zh-CN" altLang="en-US" sz="2200" dirty="0">
              <a:latin typeface="Times New Roman" panose="02020603050405020304" pitchFamily="18" charset="0"/>
              <a:ea typeface="宋体" panose="02010600030101010101" pitchFamily="2" charset="-122"/>
            </a:endParaRPr>
          </a:p>
          <a:p>
            <a:pPr algn="just">
              <a:buFont typeface="Wingdings" panose="05000000000000000000" pitchFamily="2" charset="2"/>
              <a:buChar char="Ø"/>
            </a:pPr>
            <a:r>
              <a:rPr lang="zh-CN" altLang="en-US" sz="2200" dirty="0">
                <a:latin typeface="Times New Roman" panose="02020603050405020304" pitchFamily="18" charset="0"/>
                <a:ea typeface="宋体" panose="02010600030101010101" pitchFamily="2" charset="-122"/>
              </a:rPr>
              <a:t>声明变量、定义方法时，若未出现</a:t>
            </a:r>
            <a:r>
              <a:rPr lang="en-US" altLang="zh-CN" sz="2200" b="1" dirty="0">
                <a:solidFill>
                  <a:srgbClr val="C00000"/>
                </a:solidFill>
                <a:latin typeface="Courier New" panose="02070309020205020404" pitchFamily="49" charset="0"/>
                <a:ea typeface="宋体" panose="02010600030101010101" pitchFamily="2" charset="-122"/>
              </a:rPr>
              <a:t>static</a:t>
            </a:r>
            <a:r>
              <a:rPr lang="zh-CN" altLang="en-US" sz="2200" dirty="0">
                <a:latin typeface="Times New Roman" panose="02020603050405020304" pitchFamily="18" charset="0"/>
                <a:ea typeface="宋体" panose="02010600030101010101" pitchFamily="2" charset="-122"/>
              </a:rPr>
              <a:t>修饰符，则变量为实例变量、方法为实例方法。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实例变量 </a:t>
            </a:r>
            <a:r>
              <a:rPr lang="en-US" altLang="zh-CN" kern="1200" dirty="0">
                <a:latin typeface="Courier New" panose="02070309020205020404" pitchFamily="49" charset="0"/>
                <a:ea typeface="宋体" panose="02010600030101010101" pitchFamily="2" charset="-122"/>
                <a:cs typeface="+mj-cs"/>
              </a:rPr>
              <a:t>&amp;</a:t>
            </a:r>
            <a:r>
              <a:rPr lang="zh-CN" altLang="en-US" kern="1200" dirty="0">
                <a:latin typeface="Courier New" panose="02070309020205020404" pitchFamily="49" charset="0"/>
                <a:ea typeface="宋体" panose="02010600030101010101" pitchFamily="2" charset="-122"/>
                <a:cs typeface="+mj-cs"/>
              </a:rPr>
              <a:t> 实例方法</a:t>
            </a:r>
            <a:endParaRPr lang="en-US" altLang="en-US" kern="1200" dirty="0">
              <a:latin typeface="Courier New" panose="02070309020205020404" pitchFamily="49" charset="0"/>
              <a:ea typeface="宋体" panose="02010600030101010101" pitchFamily="2" charset="-122"/>
              <a:cs typeface="+mj-cs"/>
            </a:endParaRPr>
          </a:p>
        </p:txBody>
      </p:sp>
      <p:sp>
        <p:nvSpPr>
          <p:cNvPr id="58371" name="内容占位符 5"/>
          <p:cNvSpPr>
            <a:spLocks noGrp="1"/>
          </p:cNvSpPr>
          <p:nvPr>
            <p:ph idx="1"/>
          </p:nvPr>
        </p:nvSpPr>
        <p:spPr/>
        <p:txBody>
          <a:bodyPr vert="horz" wrap="square" lIns="92075" tIns="46038" rIns="92075" bIns="46038" anchor="t" anchorCtr="0"/>
          <a:lstStyle/>
          <a:p>
            <a:pPr eaLnBrk="1" hangingPunct="1">
              <a:buSzPct val="75000"/>
            </a:pPr>
            <a:r>
              <a:rPr lang="zh-CN" altLang="en-US" kern="1200" dirty="0">
                <a:latin typeface="华文楷体" panose="02010600040101010101" pitchFamily="2" charset="-122"/>
                <a:ea typeface="华文楷体" panose="02010600040101010101" pitchFamily="2" charset="-122"/>
                <a:cs typeface="+mn-cs"/>
              </a:rPr>
              <a:t>实例变量</a:t>
            </a:r>
            <a:r>
              <a:rPr lang="zh-CN" altLang="en-US" kern="1200" dirty="0">
                <a:latin typeface="+mn-lt"/>
                <a:ea typeface="宋体" panose="02010600030101010101" pitchFamily="2" charset="-122"/>
                <a:cs typeface="+mn-cs"/>
              </a:rPr>
              <a:t>属于具体的实例。它是绑定到类的某个特定实例</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对象</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的，它是</a:t>
            </a:r>
            <a:r>
              <a:rPr lang="zh-CN" altLang="en-US" kern="1200" dirty="0">
                <a:solidFill>
                  <a:srgbClr val="C00000"/>
                </a:solidFill>
                <a:latin typeface="+mn-lt"/>
                <a:ea typeface="宋体" panose="02010600030101010101" pitchFamily="2" charset="-122"/>
                <a:cs typeface="+mn-cs"/>
              </a:rPr>
              <a:t>不能被同一个类的不同对象所共享的</a:t>
            </a:r>
            <a:r>
              <a:rPr lang="zh-CN" altLang="en-US" kern="1200" dirty="0">
                <a:latin typeface="+mn-lt"/>
                <a:ea typeface="宋体" panose="02010600030101010101" pitchFamily="2" charset="-122"/>
                <a:cs typeface="+mn-cs"/>
              </a:rPr>
              <a:t>。</a:t>
            </a:r>
            <a:endParaRPr lang="en-US" altLang="zh-CN" kern="1200" dirty="0">
              <a:latin typeface="+mn-lt"/>
              <a:ea typeface="宋体" panose="02010600030101010101" pitchFamily="2" charset="-122"/>
              <a:cs typeface="+mn-cs"/>
            </a:endParaRPr>
          </a:p>
          <a:p>
            <a:pPr eaLnBrk="1" hangingPunct="1">
              <a:buSzPct val="75000"/>
              <a:buFont typeface="Monotype Sorts" pitchFamily="2" charset="2"/>
              <a:buNone/>
            </a:pPr>
            <a:r>
              <a:rPr lang="en-US" altLang="zh-CN" sz="2000" kern="1200" dirty="0">
                <a:latin typeface="+mn-lt"/>
                <a:ea typeface="宋体" panose="02010600030101010101" pitchFamily="2" charset="-122"/>
                <a:cs typeface="+mn-cs"/>
              </a:rPr>
              <a:t>		</a:t>
            </a:r>
            <a:r>
              <a:rPr lang="zh-CN" altLang="en-US" sz="2000" kern="1200" dirty="0">
                <a:latin typeface="+mn-lt"/>
                <a:ea typeface="宋体" panose="02010600030101010101" pitchFamily="2" charset="-122"/>
                <a:cs typeface="+mn-cs"/>
              </a:rPr>
              <a:t>例如，</a:t>
            </a:r>
            <a:r>
              <a:rPr lang="en-US" altLang="zh-CN" sz="2000" b="1" kern="1200" dirty="0">
                <a:latin typeface="Courier New" panose="02070309020205020404" pitchFamily="49" charset="0"/>
                <a:ea typeface="宋体" panose="02010600030101010101" pitchFamily="2" charset="-122"/>
                <a:cs typeface="+mn-cs"/>
              </a:rPr>
              <a:t>Circle</a:t>
            </a:r>
            <a:r>
              <a:rPr lang="zh-CN" altLang="en-US" sz="2000" kern="1200" dirty="0">
                <a:latin typeface="+mn-lt"/>
                <a:ea typeface="宋体" panose="02010600030101010101" pitchFamily="2" charset="-122"/>
                <a:cs typeface="+mn-cs"/>
              </a:rPr>
              <a:t>类中的数据域</a:t>
            </a:r>
            <a:r>
              <a:rPr lang="en-US" altLang="zh-CN" sz="2000" b="1" kern="1200" dirty="0">
                <a:latin typeface="Courier New" panose="02070309020205020404" pitchFamily="49" charset="0"/>
                <a:ea typeface="宋体" panose="02010600030101010101" pitchFamily="2" charset="-122"/>
                <a:cs typeface="+mn-cs"/>
              </a:rPr>
              <a:t>radius</a:t>
            </a:r>
            <a:r>
              <a:rPr lang="zh-CN" altLang="en-US" sz="2000" kern="1200" dirty="0">
                <a:latin typeface="Courier New" panose="02070309020205020404" pitchFamily="49" charset="0"/>
                <a:ea typeface="宋体" panose="02010600030101010101" pitchFamily="2" charset="-122"/>
                <a:cs typeface="+mn-cs"/>
              </a:rPr>
              <a:t>就是一个实例变量。</a:t>
            </a:r>
            <a:endParaRPr lang="en-US" altLang="zh-CN" sz="2000" kern="1200" dirty="0">
              <a:latin typeface="Courier New" panose="02070309020205020404" pitchFamily="49" charset="0"/>
              <a:ea typeface="宋体" panose="02010600030101010101" pitchFamily="2" charset="-122"/>
              <a:cs typeface="+mn-cs"/>
            </a:endParaRPr>
          </a:p>
          <a:p>
            <a:pPr eaLnBrk="1" hangingPunct="1">
              <a:buSzPct val="75000"/>
            </a:pPr>
            <a:endParaRPr lang="en-US" altLang="zh-CN" kern="1200" dirty="0">
              <a:latin typeface="+mn-lt"/>
              <a:ea typeface="宋体" panose="02010600030101010101" pitchFamily="2" charset="-122"/>
              <a:cs typeface="+mn-cs"/>
            </a:endParaRPr>
          </a:p>
          <a:p>
            <a:pPr eaLnBrk="1" hangingPunct="1">
              <a:buSzPct val="75000"/>
            </a:pPr>
            <a:r>
              <a:rPr lang="zh-CN" altLang="en-US" kern="1200" dirty="0">
                <a:latin typeface="华文楷体" panose="02010600040101010101" pitchFamily="2" charset="-122"/>
                <a:ea typeface="华文楷体" panose="02010600040101010101" pitchFamily="2" charset="-122"/>
                <a:cs typeface="+mn-cs"/>
              </a:rPr>
              <a:t>实例方法</a:t>
            </a:r>
            <a:r>
              <a:rPr lang="zh-CN" altLang="en-US" kern="1200" dirty="0">
                <a:latin typeface="+mn-lt"/>
                <a:ea typeface="宋体" panose="02010600030101010101" pitchFamily="2" charset="-122"/>
                <a:cs typeface="+mn-cs"/>
              </a:rPr>
              <a:t>依赖于类的某个具体实例</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对象</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a:t>
            </a:r>
            <a:endParaRPr lang="en-US" altLang="zh-CN" kern="1200" dirty="0">
              <a:latin typeface="+mn-lt"/>
              <a:ea typeface="宋体" panose="02010600030101010101" pitchFamily="2" charset="-122"/>
              <a:cs typeface="+mn-cs"/>
            </a:endParaRPr>
          </a:p>
          <a:p>
            <a:pPr lvl="2" eaLnBrk="1" hangingPunct="1">
              <a:buSzPct val="65000"/>
              <a:buFont typeface="Wingdings" panose="05000000000000000000" pitchFamily="2" charset="2"/>
              <a:buNone/>
            </a:pPr>
            <a:r>
              <a:rPr lang="zh-CN" altLang="en-US" kern="1200" dirty="0">
                <a:latin typeface="+mn-lt"/>
                <a:ea typeface="宋体" panose="02010600030101010101" pitchFamily="2" charset="-122"/>
                <a:cs typeface="+mn-cs"/>
              </a:rPr>
              <a:t>例如，</a:t>
            </a:r>
            <a:r>
              <a:rPr lang="en-US" altLang="zh-CN" b="1" kern="1200" dirty="0">
                <a:latin typeface="Courier New" panose="02070309020205020404" pitchFamily="49" charset="0"/>
                <a:ea typeface="宋体" panose="02010600030101010101" pitchFamily="2" charset="-122"/>
                <a:cs typeface="+mn-cs"/>
              </a:rPr>
              <a:t>Circle</a:t>
            </a:r>
            <a:r>
              <a:rPr lang="zh-CN" altLang="en-US" kern="1200" dirty="0">
                <a:latin typeface="+mn-lt"/>
                <a:ea typeface="宋体" panose="02010600030101010101" pitchFamily="2" charset="-122"/>
                <a:cs typeface="+mn-cs"/>
              </a:rPr>
              <a:t>类中的方法</a:t>
            </a:r>
            <a:r>
              <a:rPr lang="en-US" altLang="zh-CN" b="1" kern="1200" dirty="0">
                <a:latin typeface="Courier New" panose="02070309020205020404" pitchFamily="49" charset="0"/>
                <a:ea typeface="宋体" panose="02010600030101010101" pitchFamily="2" charset="-122"/>
                <a:cs typeface="+mn-cs"/>
              </a:rPr>
              <a:t>getArea()</a:t>
            </a:r>
            <a:r>
              <a:rPr lang="zh-CN" altLang="en-US" kern="1200" dirty="0">
                <a:latin typeface="Courier New" panose="02070309020205020404" pitchFamily="49" charset="0"/>
                <a:ea typeface="宋体" panose="02010600030101010101" pitchFamily="2" charset="-122"/>
                <a:cs typeface="+mn-cs"/>
              </a:rPr>
              <a:t>就是一个实例方法。</a:t>
            </a:r>
            <a:endParaRPr lang="en-US" altLang="zh-CN" kern="1200" dirty="0">
              <a:latin typeface="Courier New" panose="02070309020205020404" pitchFamily="49" charset="0"/>
              <a:ea typeface="宋体" panose="02010600030101010101" pitchFamily="2" charset="-122"/>
              <a:cs typeface="+mn-cs"/>
            </a:endParaRPr>
          </a:p>
          <a:p>
            <a:pPr lvl="2" eaLnBrk="1" hangingPunct="1">
              <a:buSzPct val="65000"/>
              <a:buFont typeface="Wingdings" panose="05000000000000000000" pitchFamily="2" charset="2"/>
              <a:buNone/>
            </a:pPr>
            <a:endParaRPr lang="en-US" altLang="zh-CN" kern="1200" dirty="0">
              <a:latin typeface="+mn-lt"/>
              <a:ea typeface="宋体" panose="02010600030101010101" pitchFamily="2" charset="-122"/>
              <a:cs typeface="+mn-cs"/>
            </a:endParaRPr>
          </a:p>
          <a:p>
            <a:pPr eaLnBrk="1" hangingPunct="1">
              <a:buSzPct val="75000"/>
            </a:pPr>
            <a:r>
              <a:rPr lang="zh-CN" altLang="en-US" kern="1200" dirty="0">
                <a:latin typeface="华文楷体" panose="02010600040101010101" pitchFamily="2" charset="-122"/>
                <a:ea typeface="华文楷体" panose="02010600040101010101" pitchFamily="2" charset="-122"/>
                <a:cs typeface="+mn-cs"/>
              </a:rPr>
              <a:t>实例变量、实例方法</a:t>
            </a:r>
            <a:r>
              <a:rPr lang="zh-CN" altLang="en-US" kern="1200" dirty="0">
                <a:latin typeface="+mn-lt"/>
                <a:ea typeface="宋体" panose="02010600030101010101" pitchFamily="2" charset="-122"/>
                <a:cs typeface="+mn-cs"/>
              </a:rPr>
              <a:t>都属于具体的实例</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类的某个对象</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，必须先实例化之后，才能访问或者调用。</a:t>
            </a:r>
            <a:endParaRPr lang="en-US" altLang="zh-CN" kern="1200" dirty="0">
              <a:latin typeface="+mn-lt"/>
              <a:ea typeface="宋体" panose="02010600030101010101" pitchFamily="2" charset="-122"/>
              <a:cs typeface="+mn-cs"/>
            </a:endParaRPr>
          </a:p>
          <a:p>
            <a:pPr lvl="2" eaLnBrk="1" hangingPunct="1">
              <a:buSzPct val="65000"/>
              <a:buFont typeface="Wingdings" panose="05000000000000000000" pitchFamily="2" charset="2"/>
              <a:buNone/>
            </a:pPr>
            <a:r>
              <a:rPr lang="en-US" altLang="zh-CN" kern="1200" dirty="0">
                <a:latin typeface="Courier New" panose="02070309020205020404" pitchFamily="49" charset="0"/>
                <a:ea typeface="宋体" panose="02010600030101010101" pitchFamily="2" charset="-122"/>
                <a:cs typeface="+mn-cs"/>
              </a:rPr>
              <a:t>	</a:t>
            </a:r>
            <a:endParaRPr lang="en-US" altLang="zh-CN" sz="2200" kern="1200" dirty="0">
              <a:latin typeface="+mn-lt"/>
              <a:ea typeface="宋体" panose="02010600030101010101" pitchFamily="2" charset="-122"/>
              <a:cs typeface="+mn-cs"/>
            </a:endParaRPr>
          </a:p>
          <a:p>
            <a:pPr eaLnBrk="1" hangingPunct="1">
              <a:buSzPct val="75000"/>
              <a:buFont typeface="Monotype Sorts" pitchFamily="2" charset="2"/>
              <a:buNone/>
            </a:pPr>
            <a:r>
              <a:rPr lang="en-US" altLang="zh-CN" sz="2000" kern="1200" dirty="0">
                <a:latin typeface="+mn-lt"/>
                <a:ea typeface="宋体" panose="02010600030101010101" pitchFamily="2" charset="-122"/>
                <a:cs typeface="+mn-cs"/>
              </a:rPr>
              <a:t>	</a:t>
            </a:r>
            <a:endParaRPr lang="zh-CN" altLang="en-US" kern="1200" dirty="0">
              <a:latin typeface="+mn-lt"/>
              <a:ea typeface="宋体" panose="02010600030101010101" pitchFamily="2" charset="-122"/>
              <a:cs typeface="+mn-cs"/>
            </a:endParaRPr>
          </a:p>
        </p:txBody>
      </p:sp>
      <p:sp>
        <p:nvSpPr>
          <p:cNvPr id="5837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41</a:t>
            </a:fld>
            <a:endParaRPr lang="en-US" altLang="en-US" sz="1400" dirty="0">
              <a:ea typeface="宋体" panose="02010600030101010101" pitchFamily="2"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实例变量 </a:t>
            </a:r>
            <a:r>
              <a:rPr lang="en-US" altLang="zh-CN" kern="1200" dirty="0">
                <a:latin typeface="Courier New" panose="02070309020205020404" pitchFamily="49" charset="0"/>
                <a:ea typeface="宋体" panose="02010600030101010101" pitchFamily="2" charset="-122"/>
                <a:cs typeface="+mj-cs"/>
              </a:rPr>
              <a:t>&amp;</a:t>
            </a:r>
            <a:r>
              <a:rPr lang="zh-CN" altLang="en-US" kern="1200" dirty="0">
                <a:latin typeface="Courier New" panose="02070309020205020404" pitchFamily="49" charset="0"/>
                <a:ea typeface="宋体" panose="02010600030101010101" pitchFamily="2" charset="-122"/>
                <a:cs typeface="+mj-cs"/>
              </a:rPr>
              <a:t> 实例方法</a:t>
            </a:r>
            <a:endParaRPr lang="en-US" altLang="en-US" kern="1200" dirty="0">
              <a:latin typeface="Courier New" panose="02070309020205020404" pitchFamily="49" charset="0"/>
              <a:ea typeface="宋体" panose="02010600030101010101" pitchFamily="2" charset="-122"/>
              <a:cs typeface="+mj-cs"/>
            </a:endParaRPr>
          </a:p>
        </p:txBody>
      </p:sp>
      <p:sp>
        <p:nvSpPr>
          <p:cNvPr id="59395" name="内容占位符 5"/>
          <p:cNvSpPr>
            <a:spLocks noGrp="1"/>
          </p:cNvSpPr>
          <p:nvPr>
            <p:ph idx="1"/>
          </p:nvPr>
        </p:nvSpPr>
        <p:spPr/>
        <p:txBody>
          <a:bodyPr vert="horz" wrap="square" lIns="92075" tIns="46038" rIns="92075" bIns="46038" numCol="1" anchor="t" anchorCtr="0" compatLnSpc="1"/>
          <a:lstStyle/>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Char char="F"/>
              <a:defRPr/>
            </a:pPr>
            <a:r>
              <a:rPr kumimoji="0" lang="zh-CN" altLang="en-US" sz="2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实例变量、实例方法</a:t>
            </a: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都必须要通过类的具体对象来访问或者调用。</a:t>
            </a:r>
            <a:r>
              <a:rPr kumimoji="0" lang="en-US" alt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p>
          <a:p>
            <a:pPr marL="742950" marR="0" lvl="1" indent="-28575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Ø"/>
              <a:defRPr/>
            </a:pPr>
            <a:r>
              <a:rPr kumimoji="0" lang="zh-CN" altLang="en-US"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即通过 </a:t>
            </a:r>
            <a:r>
              <a:rPr kumimoji="0" lang="zh-CN" alt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对象引用变量</a:t>
            </a:r>
            <a:r>
              <a:rPr kumimoji="0" lang="en-US" altLang="zh-CN"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a:t>
            </a:r>
            <a:r>
              <a:rPr kumimoji="0" lang="zh-CN" alt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数据域名 </a:t>
            </a:r>
            <a:r>
              <a:rPr kumimoji="0" lang="zh-CN" altLang="en-US"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或者 </a:t>
            </a:r>
            <a:r>
              <a:rPr kumimoji="0" lang="zh-CN" alt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对象引用变量</a:t>
            </a:r>
            <a:r>
              <a:rPr kumimoji="0" lang="en-US" altLang="zh-CN"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a:t>
            </a:r>
            <a:r>
              <a:rPr kumimoji="0" lang="zh-CN" altLang="en-US" sz="20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方法名 </a:t>
            </a:r>
            <a:r>
              <a:rPr kumimoji="0" lang="zh-CN" altLang="en-US"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的方式</a:t>
            </a:r>
            <a:r>
              <a:rPr lang="zh-CN" altLang="en-US" sz="2000" noProof="0" dirty="0">
                <a:ln>
                  <a:noFill/>
                </a:ln>
                <a:effectLst/>
                <a:uLnTx/>
                <a:uFillTx/>
                <a:ea typeface="宋体" panose="02010600030101010101" pitchFamily="2" charset="-122"/>
                <a:sym typeface="+mn-ea"/>
              </a:rPr>
              <a:t>（利用点操作符</a:t>
            </a:r>
            <a:r>
              <a:rPr lang="en-US" altLang="zh-CN" sz="4000" b="1" noProof="0" dirty="0">
                <a:ln>
                  <a:noFill/>
                </a:ln>
                <a:solidFill>
                  <a:srgbClr val="C00000"/>
                </a:solidFill>
                <a:effectLst/>
                <a:uLnTx/>
                <a:uFillTx/>
                <a:ea typeface="宋体" panose="02010600030101010101" pitchFamily="2" charset="-122"/>
                <a:sym typeface="+mn-ea"/>
              </a:rPr>
              <a:t>.</a:t>
            </a:r>
            <a:r>
              <a:rPr lang="zh-CN" altLang="en-US" sz="2000" noProof="0" dirty="0">
                <a:ln>
                  <a:noFill/>
                </a:ln>
                <a:effectLst/>
                <a:uLnTx/>
                <a:uFillTx/>
                <a:ea typeface="宋体" panose="02010600030101010101" pitchFamily="2" charset="-122"/>
                <a:sym typeface="+mn-ea"/>
              </a:rPr>
              <a:t>）</a:t>
            </a:r>
            <a:endParaRPr kumimoji="0" lang="en-US" alt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r>
              <a:rPr kumimoji="0" lang="zh-CN" altLang="en-US"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例如：</a:t>
            </a:r>
            <a:endParaRPr kumimoji="0" lang="en-US" altLang="zh-CN" sz="20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rPr>
              <a:t>		</a:t>
            </a:r>
            <a:r>
              <a:rPr kumimoji="0" lang="en-US" altLang="zh-CN" sz="20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mn-cs"/>
              </a:rPr>
              <a:t>Circle</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rPr>
              <a:t>  </a:t>
            </a:r>
            <a:r>
              <a:rPr kumimoji="0" lang="en-US" altLang="zh-CN" sz="2000" b="1" i="0" u="none" strike="noStrike" kern="120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mn-cs"/>
              </a:rPr>
              <a:t>myCircle</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rPr>
              <a:t> = </a:t>
            </a:r>
            <a:r>
              <a:rPr kumimoji="0" lang="en-US" altLang="zh-CN" sz="20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mn-cs"/>
              </a:rPr>
              <a:t>new</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rPr>
              <a:t> Circle(5.0);</a:t>
            </a: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rPr>
              <a:t>		double r = </a:t>
            </a:r>
            <a:r>
              <a:rPr kumimoji="0" lang="en-US" altLang="zh-CN" sz="2000" b="1" i="0" u="none" strike="noStrike" kern="120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mn-cs"/>
              </a:rPr>
              <a:t>myCircle</a:t>
            </a: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mn-cs"/>
              </a:rPr>
              <a:t>.radius</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rPr>
              <a:t>;</a:t>
            </a: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r>
              <a:rPr kumimoji="0" lang="en-US" altLang="zh-CN" sz="20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mn-cs"/>
              </a:rPr>
              <a:t>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rPr>
              <a:t>double a = </a:t>
            </a:r>
            <a:r>
              <a:rPr kumimoji="0" lang="en-US" altLang="zh-CN" sz="2000" b="1" i="0" u="none" strike="noStrike" kern="1200" cap="none" spc="0" normalizeH="0" baseline="0" noProof="0" dirty="0" err="1">
                <a:ln>
                  <a:noFill/>
                </a:ln>
                <a:solidFill>
                  <a:srgbClr val="FF0000"/>
                </a:solidFill>
                <a:effectLst/>
                <a:uLnTx/>
                <a:uFillTx/>
                <a:latin typeface="Courier New" panose="02070309020205020404" pitchFamily="49" charset="0"/>
                <a:ea typeface="宋体" panose="02010600030101010101" pitchFamily="2" charset="-122"/>
                <a:cs typeface="+mn-cs"/>
              </a:rPr>
              <a:t>myCircle</a:t>
            </a:r>
            <a:r>
              <a:rPr kumimoji="0" lang="en-US" altLang="zh-CN"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mn-cs"/>
              </a:rPr>
              <a:t>.getArea</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rPr>
              <a:t>();</a:t>
            </a: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endParaRPr kumimoji="0" lang="zh-CN" altLang="en-US"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endParaRP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Char char="F"/>
              <a:defRPr/>
            </a:pPr>
            <a:endPar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5939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42</a:t>
            </a:fld>
            <a:endParaRPr lang="en-US" altLang="en-US" sz="1400" dirty="0">
              <a:ea typeface="宋体" panose="02010600030101010101" pitchFamily="2" charset="-122"/>
            </a:endParaRPr>
          </a:p>
        </p:txBody>
      </p:sp>
      <p:sp>
        <p:nvSpPr>
          <p:cNvPr id="5" name="矩形 4"/>
          <p:cNvSpPr/>
          <p:nvPr/>
        </p:nvSpPr>
        <p:spPr>
          <a:xfrm>
            <a:off x="4533265" y="3480435"/>
            <a:ext cx="3314700" cy="342900"/>
          </a:xfrm>
          <a:prstGeom prst="rect">
            <a:avLst/>
          </a:prstGeom>
          <a:solidFill>
            <a:srgbClr val="FFC000">
              <a:alpha val="29019"/>
            </a:srgbClr>
          </a:solidFill>
          <a:ln w="12700">
            <a:noFill/>
          </a:ln>
        </p:spPr>
        <p:txBody>
          <a:bodyPr/>
          <a:lstStyle/>
          <a:p>
            <a:r>
              <a:rPr lang="en-US" altLang="zh-CN" sz="1600" b="1" dirty="0">
                <a:solidFill>
                  <a:srgbClr val="008000"/>
                </a:solidFill>
                <a:latin typeface="华文楷体" panose="02010600040101010101" pitchFamily="2" charset="-122"/>
                <a:ea typeface="华文楷体" panose="02010600040101010101" pitchFamily="2" charset="-122"/>
              </a:rPr>
              <a:t>//</a:t>
            </a:r>
            <a:r>
              <a:rPr lang="zh-CN" altLang="en-US" sz="1600" b="1" dirty="0">
                <a:solidFill>
                  <a:srgbClr val="008000"/>
                </a:solidFill>
                <a:latin typeface="华文楷体" panose="02010600040101010101" pitchFamily="2" charset="-122"/>
                <a:ea typeface="华文楷体" panose="02010600040101010101" pitchFamily="2" charset="-122"/>
              </a:rPr>
              <a:t>实例化，构造一个具体的对象</a:t>
            </a:r>
          </a:p>
        </p:txBody>
      </p:sp>
      <p:grpSp>
        <p:nvGrpSpPr>
          <p:cNvPr id="2" name="组合 8"/>
          <p:cNvGrpSpPr/>
          <p:nvPr/>
        </p:nvGrpSpPr>
        <p:grpSpPr>
          <a:xfrm>
            <a:off x="1600200" y="5105400"/>
            <a:ext cx="5286375" cy="1323975"/>
            <a:chOff x="2514600" y="6018714"/>
            <a:chExt cx="4004866" cy="1325400"/>
          </a:xfrm>
        </p:grpSpPr>
        <p:sp>
          <p:nvSpPr>
            <p:cNvPr id="59401" name="TextBox 6"/>
            <p:cNvSpPr txBox="1"/>
            <p:nvPr/>
          </p:nvSpPr>
          <p:spPr>
            <a:xfrm>
              <a:off x="2514600" y="6019962"/>
              <a:ext cx="4004866" cy="1324152"/>
            </a:xfrm>
            <a:prstGeom prst="rect">
              <a:avLst/>
            </a:prstGeom>
            <a:noFill/>
            <a:ln w="9525">
              <a:noFill/>
            </a:ln>
          </p:spPr>
          <p:txBody>
            <a:bodyPr wrap="none">
              <a:spAutoFit/>
            </a:bodyPr>
            <a:lstStyle/>
            <a:p>
              <a:r>
                <a:rPr lang="en-US" altLang="zh-CN" sz="2000" b="1" dirty="0">
                  <a:latin typeface="Courier New" panose="02070309020205020404" pitchFamily="49" charset="0"/>
                  <a:ea typeface="宋体" panose="02010600030101010101" pitchFamily="2" charset="-122"/>
                </a:rPr>
                <a:t>double r = </a:t>
              </a:r>
              <a:r>
                <a:rPr lang="en-US" altLang="zh-CN" sz="2000" b="1" dirty="0">
                  <a:solidFill>
                    <a:srgbClr val="7030A0"/>
                  </a:solidFill>
                  <a:latin typeface="Courier New" panose="02070309020205020404" pitchFamily="49" charset="0"/>
                  <a:ea typeface="宋体" panose="02010600030101010101" pitchFamily="2" charset="-122"/>
                </a:rPr>
                <a:t>Circle</a:t>
              </a:r>
              <a:r>
                <a:rPr lang="en-US" altLang="zh-CN" sz="2000" b="1" dirty="0">
                  <a:latin typeface="Courier New" panose="02070309020205020404" pitchFamily="49" charset="0"/>
                  <a:ea typeface="宋体" panose="02010600030101010101" pitchFamily="2" charset="-122"/>
                </a:rPr>
                <a:t>.radius;</a:t>
              </a:r>
            </a:p>
            <a:p>
              <a:r>
                <a:rPr lang="en-US" altLang="zh-CN" sz="2000" b="1" dirty="0">
                  <a:latin typeface="Courier New" panose="02070309020205020404" pitchFamily="49" charset="0"/>
                  <a:ea typeface="宋体" panose="02010600030101010101" pitchFamily="2" charset="-122"/>
                </a:rPr>
                <a:t>double a = </a:t>
              </a:r>
              <a:r>
                <a:rPr lang="en-US" altLang="zh-CN" sz="2000" b="1" dirty="0">
                  <a:solidFill>
                    <a:srgbClr val="7030A0"/>
                  </a:solidFill>
                  <a:latin typeface="Courier New" panose="02070309020205020404" pitchFamily="49" charset="0"/>
                  <a:ea typeface="宋体" panose="02010600030101010101" pitchFamily="2" charset="-122"/>
                </a:rPr>
                <a:t>Circle</a:t>
              </a:r>
              <a:r>
                <a:rPr lang="en-US" altLang="zh-CN" sz="2000" b="1" dirty="0">
                  <a:latin typeface="Courier New" panose="02070309020205020404" pitchFamily="49" charset="0"/>
                  <a:ea typeface="宋体" panose="02010600030101010101" pitchFamily="2" charset="-122"/>
                </a:rPr>
                <a:t>.getArea();</a:t>
              </a:r>
            </a:p>
            <a:p>
              <a:pPr>
                <a:buFont typeface="Arial" panose="020B0604020202020204" pitchFamily="34" charset="0"/>
                <a:buChar char="•"/>
              </a:pPr>
              <a:r>
                <a:rPr lang="zh-CN" altLang="en-US" sz="2000" b="1" dirty="0">
                  <a:latin typeface="华文楷体" panose="02010600040101010101" pitchFamily="2" charset="-122"/>
                  <a:ea typeface="华文楷体" panose="02010600040101010101" pitchFamily="2" charset="-122"/>
                </a:rPr>
                <a:t> 不能通过</a:t>
              </a:r>
              <a:r>
                <a:rPr lang="zh-CN" altLang="en-US" sz="2000" b="1" dirty="0">
                  <a:solidFill>
                    <a:srgbClr val="7030A0"/>
                  </a:solidFill>
                  <a:latin typeface="方正姚体" panose="02010601030101010101" pitchFamily="2" charset="-122"/>
                  <a:ea typeface="方正姚体" panose="02010601030101010101" pitchFamily="2" charset="-122"/>
                </a:rPr>
                <a:t>类名</a:t>
              </a:r>
              <a:r>
                <a:rPr lang="en-US" altLang="zh-CN" sz="2000" b="1" dirty="0">
                  <a:solidFill>
                    <a:srgbClr val="7030A0"/>
                  </a:solidFill>
                  <a:latin typeface="方正姚体" panose="02010601030101010101" pitchFamily="2" charset="-122"/>
                  <a:ea typeface="方正姚体" panose="02010601030101010101" pitchFamily="2" charset="-122"/>
                </a:rPr>
                <a:t>.</a:t>
              </a:r>
              <a:r>
                <a:rPr lang="zh-CN" altLang="en-US" sz="2000" b="1" dirty="0">
                  <a:solidFill>
                    <a:srgbClr val="7030A0"/>
                  </a:solidFill>
                  <a:latin typeface="方正姚体" panose="02010601030101010101" pitchFamily="2" charset="-122"/>
                  <a:ea typeface="方正姚体" panose="02010601030101010101" pitchFamily="2" charset="-122"/>
                </a:rPr>
                <a:t>数据域名</a:t>
              </a:r>
              <a:r>
                <a:rPr lang="zh-CN" altLang="en-US" sz="2000" b="1" dirty="0">
                  <a:latin typeface="华文楷体" panose="02010600040101010101" pitchFamily="2" charset="-122"/>
                  <a:ea typeface="华文楷体" panose="02010600040101010101" pitchFamily="2" charset="-122"/>
                </a:rPr>
                <a:t>的方式访问实例变量</a:t>
              </a:r>
              <a:endParaRPr lang="en-US" altLang="zh-CN" sz="2000" b="1" dirty="0">
                <a:latin typeface="华文楷体" panose="02010600040101010101" pitchFamily="2" charset="-122"/>
                <a:ea typeface="华文楷体" panose="02010600040101010101" pitchFamily="2" charset="-122"/>
              </a:endParaRPr>
            </a:p>
            <a:p>
              <a:pPr>
                <a:buFont typeface="Arial" panose="020B0604020202020204" pitchFamily="34" charset="0"/>
                <a:buChar char="•"/>
              </a:pPr>
              <a:r>
                <a:rPr lang="zh-CN" altLang="en-US" sz="2000" b="1" dirty="0">
                  <a:latin typeface="华文楷体" panose="02010600040101010101" pitchFamily="2" charset="-122"/>
                  <a:ea typeface="华文楷体" panose="02010600040101010101" pitchFamily="2" charset="-122"/>
                </a:rPr>
                <a:t> 不能通过</a:t>
              </a:r>
              <a:r>
                <a:rPr lang="zh-CN" altLang="en-US" sz="2000" b="1" dirty="0">
                  <a:solidFill>
                    <a:srgbClr val="7030A0"/>
                  </a:solidFill>
                  <a:latin typeface="方正姚体" panose="02010601030101010101" pitchFamily="2" charset="-122"/>
                  <a:ea typeface="方正姚体" panose="02010601030101010101" pitchFamily="2" charset="-122"/>
                </a:rPr>
                <a:t>类名</a:t>
              </a:r>
              <a:r>
                <a:rPr lang="en-US" altLang="zh-CN" sz="2000" b="1" dirty="0">
                  <a:solidFill>
                    <a:srgbClr val="7030A0"/>
                  </a:solidFill>
                  <a:latin typeface="方正姚体" panose="02010601030101010101" pitchFamily="2" charset="-122"/>
                  <a:ea typeface="方正姚体" panose="02010601030101010101" pitchFamily="2" charset="-122"/>
                </a:rPr>
                <a:t>.</a:t>
              </a:r>
              <a:r>
                <a:rPr lang="zh-CN" altLang="en-US" sz="2000" b="1" dirty="0">
                  <a:solidFill>
                    <a:srgbClr val="7030A0"/>
                  </a:solidFill>
                  <a:latin typeface="方正姚体" panose="02010601030101010101" pitchFamily="2" charset="-122"/>
                  <a:ea typeface="方正姚体" panose="02010601030101010101" pitchFamily="2" charset="-122"/>
                </a:rPr>
                <a:t>方法名</a:t>
              </a:r>
              <a:r>
                <a:rPr lang="zh-CN" altLang="en-US" sz="2000" b="1" dirty="0">
                  <a:latin typeface="华文楷体" panose="02010600040101010101" pitchFamily="2" charset="-122"/>
                  <a:ea typeface="华文楷体" panose="02010600040101010101" pitchFamily="2" charset="-122"/>
                </a:rPr>
                <a:t>的方式调用实例方法</a:t>
              </a:r>
              <a:endParaRPr lang="en-US" altLang="zh-CN" sz="2000" b="1" dirty="0">
                <a:latin typeface="华文楷体" panose="02010600040101010101" pitchFamily="2" charset="-122"/>
                <a:ea typeface="华文楷体" panose="02010600040101010101" pitchFamily="2" charset="-122"/>
              </a:endParaRPr>
            </a:p>
          </p:txBody>
        </p:sp>
        <p:pic>
          <p:nvPicPr>
            <p:cNvPr id="59402" name="图片 7" descr="错.jpg"/>
            <p:cNvPicPr>
              <a:picLocks noChangeAspect="1"/>
            </p:cNvPicPr>
            <p:nvPr/>
          </p:nvPicPr>
          <p:blipFill>
            <a:blip r:embed="rId2"/>
            <a:stretch>
              <a:fillRect/>
            </a:stretch>
          </p:blipFill>
          <p:spPr>
            <a:xfrm>
              <a:off x="5861987" y="6018714"/>
              <a:ext cx="564589" cy="685800"/>
            </a:xfrm>
            <a:prstGeom prst="rect">
              <a:avLst/>
            </a:prstGeom>
            <a:noFill/>
            <a:ln w="9525">
              <a:noFill/>
            </a:ln>
          </p:spPr>
        </p:pic>
      </p:grpSp>
      <p:sp>
        <p:nvSpPr>
          <p:cNvPr id="9" name="矩形 8"/>
          <p:cNvSpPr/>
          <p:nvPr/>
        </p:nvSpPr>
        <p:spPr bwMode="auto">
          <a:xfrm>
            <a:off x="2362200" y="2057400"/>
            <a:ext cx="2785110" cy="381000"/>
          </a:xfrm>
          <a:prstGeom prst="rect">
            <a:avLst/>
          </a:prstGeom>
          <a:noFill/>
          <a:ln w="12700" cap="flat" cmpd="sng" algn="ctr">
            <a:solidFill>
              <a:schemeClr val="bg1">
                <a:lumMod val="75000"/>
              </a:schemeClr>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矩形 9"/>
          <p:cNvSpPr/>
          <p:nvPr/>
        </p:nvSpPr>
        <p:spPr bwMode="auto">
          <a:xfrm>
            <a:off x="5829300" y="2057400"/>
            <a:ext cx="2583180" cy="381000"/>
          </a:xfrm>
          <a:prstGeom prst="rect">
            <a:avLst/>
          </a:prstGeom>
          <a:noFill/>
          <a:ln w="12700" cap="flat" cmpd="sng" algn="ctr">
            <a:solidFill>
              <a:schemeClr val="bg1">
                <a:lumMod val="75000"/>
              </a:schemeClr>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静态变量、常量和方法</a:t>
            </a:r>
            <a:endParaRPr lang="zh-CN" altLang="en-US" kern="1200" dirty="0">
              <a:latin typeface="Courier" charset="0"/>
              <a:ea typeface="宋体" panose="02010600030101010101" pitchFamily="2" charset="-122"/>
              <a:cs typeface="+mj-cs"/>
            </a:endParaRPr>
          </a:p>
        </p:txBody>
      </p:sp>
      <p:sp>
        <p:nvSpPr>
          <p:cNvPr id="60419" name="内容占位符 4"/>
          <p:cNvSpPr>
            <a:spLocks noGrp="1"/>
          </p:cNvSpPr>
          <p:nvPr>
            <p:ph idx="1"/>
          </p:nvPr>
        </p:nvSpPr>
        <p:spPr/>
        <p:txBody>
          <a:bodyPr vert="horz" wrap="square" lIns="92075" tIns="46038" rIns="92075" bIns="46038" anchor="t" anchorCtr="0"/>
          <a:lstStyle/>
          <a:p>
            <a:pPr eaLnBrk="1" hangingPunct="1">
              <a:spcBef>
                <a:spcPct val="50000"/>
              </a:spcBef>
              <a:buSzPct val="75000"/>
            </a:pPr>
            <a:r>
              <a:rPr lang="zh-CN" altLang="en-US" kern="1200" dirty="0">
                <a:solidFill>
                  <a:srgbClr val="C00000"/>
                </a:solidFill>
                <a:latin typeface="华文楷体" panose="02010600040101010101" pitchFamily="2" charset="-122"/>
                <a:ea typeface="华文楷体" panose="02010600040101010101" pitchFamily="2" charset="-122"/>
                <a:cs typeface="+mn-cs"/>
              </a:rPr>
              <a:t>静态变量</a:t>
            </a:r>
            <a:r>
              <a:rPr lang="zh-CN" altLang="en-US" kern="1200" dirty="0">
                <a:latin typeface="+mn-lt"/>
                <a:ea typeface="宋体" panose="02010600030101010101" pitchFamily="2" charset="-122"/>
                <a:cs typeface="+mn-cs"/>
              </a:rPr>
              <a:t>被类中的</a:t>
            </a:r>
            <a:r>
              <a:rPr lang="zh-CN" altLang="en-US" kern="1200" dirty="0">
                <a:solidFill>
                  <a:srgbClr val="C00000"/>
                </a:solidFill>
                <a:latin typeface="+mn-lt"/>
                <a:ea typeface="宋体" panose="02010600030101010101" pitchFamily="2" charset="-122"/>
                <a:cs typeface="+mn-cs"/>
              </a:rPr>
              <a:t>所有对象所共享</a:t>
            </a:r>
            <a:r>
              <a:rPr lang="zh-CN" altLang="en-US" kern="1200" dirty="0">
                <a:latin typeface="+mn-lt"/>
                <a:ea typeface="宋体" panose="02010600030101010101" pitchFamily="2" charset="-122"/>
                <a:cs typeface="+mn-cs"/>
              </a:rPr>
              <a:t>。变量值存储在一个公共的内存空间，如果某一个对象修改了静态变量的值，那么同一个类的所有对象都将受到影响。</a:t>
            </a:r>
          </a:p>
          <a:p>
            <a:pPr marL="457200" lvl="1" indent="0" eaLnBrk="1" hangingPunct="1">
              <a:spcBef>
                <a:spcPct val="50000"/>
              </a:spcBef>
              <a:buSzPct val="75000"/>
              <a:buNone/>
            </a:pPr>
            <a:r>
              <a:rPr lang="en-US" altLang="zh-CN" sz="2000" b="1" kern="1200" dirty="0">
                <a:solidFill>
                  <a:srgbClr val="C00000"/>
                </a:solidFill>
                <a:highlight>
                  <a:srgbClr val="FFFF00"/>
                </a:highlight>
                <a:latin typeface="Courier New" panose="02070309020205020404" pitchFamily="49" charset="0"/>
                <a:ea typeface="宋体" panose="02010600030101010101" pitchFamily="2" charset="-122"/>
                <a:cs typeface="+mn-cs"/>
              </a:rPr>
              <a:t>static </a:t>
            </a:r>
            <a:r>
              <a:rPr lang="en-US" altLang="zh-CN" sz="2000" b="1" kern="1200" dirty="0">
                <a:highlight>
                  <a:srgbClr val="FFFF00"/>
                </a:highlight>
                <a:latin typeface="Courier New" panose="02070309020205020404" pitchFamily="49" charset="0"/>
                <a:ea typeface="宋体" panose="02010600030101010101" pitchFamily="2" charset="-122"/>
                <a:cs typeface="+mn-cs"/>
              </a:rPr>
              <a:t>String major = “IoT”  </a:t>
            </a:r>
            <a:r>
              <a:rPr lang="en-US" altLang="zh-CN" sz="1400" b="1" kern="1200" dirty="0">
                <a:solidFill>
                  <a:srgbClr val="008000"/>
                </a:solidFill>
                <a:highlight>
                  <a:srgbClr val="FFFF00"/>
                </a:highlight>
                <a:latin typeface="Courier New" panose="02070309020205020404" pitchFamily="49" charset="0"/>
                <a:ea typeface="宋体" panose="02010600030101010101" pitchFamily="2" charset="-122"/>
                <a:cs typeface="+mn-cs"/>
              </a:rPr>
              <a:t>//CqutIotStu类中数据域</a:t>
            </a:r>
            <a:endParaRPr lang="en-US" altLang="zh-CN" sz="1400" b="1" kern="1200" dirty="0">
              <a:latin typeface="Courier New" panose="02070309020205020404" pitchFamily="49" charset="0"/>
              <a:ea typeface="宋体" panose="02010600030101010101" pitchFamily="2" charset="-122"/>
              <a:cs typeface="+mn-cs"/>
            </a:endParaRPr>
          </a:p>
          <a:p>
            <a:pPr eaLnBrk="1" hangingPunct="1">
              <a:spcBef>
                <a:spcPct val="50000"/>
              </a:spcBef>
              <a:buSzPct val="75000"/>
            </a:pPr>
            <a:r>
              <a:rPr lang="en-US" altLang="zh-CN" kern="1200" dirty="0">
                <a:latin typeface="+mn-lt"/>
                <a:ea typeface="宋体" panose="02010600030101010101" pitchFamily="2" charset="-122"/>
                <a:cs typeface="+mn-cs"/>
              </a:rPr>
              <a:t>类中</a:t>
            </a:r>
            <a:r>
              <a:rPr lang="zh-CN" altLang="en-US" kern="1200" dirty="0">
                <a:latin typeface="+mn-lt"/>
                <a:ea typeface="宋体" panose="02010600030101010101" pitchFamily="2" charset="-122"/>
                <a:cs typeface="+mn-cs"/>
              </a:rPr>
              <a:t>的常量是被该类的所有对象共享，因此，常量应该被声明为</a:t>
            </a:r>
            <a:r>
              <a:rPr lang="en-US" altLang="zh-CN" b="1" kern="1200" dirty="0">
                <a:latin typeface="Courier New" panose="02070309020205020404" pitchFamily="49" charset="0"/>
                <a:ea typeface="宋体" panose="02010600030101010101" pitchFamily="2" charset="-122"/>
                <a:cs typeface="+mn-cs"/>
              </a:rPr>
              <a:t>final static</a:t>
            </a:r>
            <a:r>
              <a:rPr lang="zh-CN" altLang="en-US" kern="1200" dirty="0">
                <a:latin typeface="+mn-lt"/>
                <a:ea typeface="宋体" panose="02010600030101010101" pitchFamily="2" charset="-122"/>
                <a:cs typeface="+mn-cs"/>
              </a:rPr>
              <a:t>。例如： </a:t>
            </a:r>
            <a:endParaRPr lang="en-US" altLang="zh-CN" kern="1200" dirty="0">
              <a:latin typeface="+mn-lt"/>
              <a:ea typeface="宋体" panose="02010600030101010101" pitchFamily="2" charset="-122"/>
              <a:cs typeface="+mn-cs"/>
            </a:endParaRPr>
          </a:p>
          <a:p>
            <a:pPr eaLnBrk="1" hangingPunct="1">
              <a:spcBef>
                <a:spcPct val="50000"/>
              </a:spcBef>
              <a:buSzPct val="75000"/>
              <a:buFont typeface="Monotype Sorts" pitchFamily="2" charset="2"/>
              <a:buNone/>
            </a:pPr>
            <a:r>
              <a:rPr lang="en-US" altLang="zh-CN" sz="2000" b="1" kern="1200" dirty="0">
                <a:solidFill>
                  <a:srgbClr val="0070C0"/>
                </a:solidFill>
                <a:latin typeface="Courier New" panose="02070309020205020404" pitchFamily="49" charset="0"/>
                <a:ea typeface="宋体" panose="02010600030101010101" pitchFamily="2" charset="-122"/>
                <a:cs typeface="+mn-cs"/>
              </a:rPr>
              <a:t>		</a:t>
            </a:r>
            <a:r>
              <a:rPr lang="en-US" altLang="zh-CN" sz="2000" b="1" kern="1200" dirty="0">
                <a:solidFill>
                  <a:srgbClr val="0070C0"/>
                </a:solidFill>
                <a:highlight>
                  <a:srgbClr val="FFFF00"/>
                </a:highlight>
                <a:latin typeface="Courier New" panose="02070309020205020404" pitchFamily="49" charset="0"/>
                <a:ea typeface="宋体" panose="02010600030101010101" pitchFamily="2" charset="-122"/>
                <a:cs typeface="+mn-cs"/>
              </a:rPr>
              <a:t>final</a:t>
            </a:r>
            <a:r>
              <a:rPr lang="en-US" altLang="zh-CN" sz="2000" b="1" kern="1200" dirty="0">
                <a:solidFill>
                  <a:srgbClr val="FF0000"/>
                </a:solidFill>
                <a:highlight>
                  <a:srgbClr val="FFFF00"/>
                </a:highlight>
                <a:latin typeface="Courier New" panose="02070309020205020404" pitchFamily="49" charset="0"/>
                <a:ea typeface="宋体" panose="02010600030101010101" pitchFamily="2" charset="-122"/>
                <a:cs typeface="+mn-cs"/>
              </a:rPr>
              <a:t> </a:t>
            </a:r>
            <a:r>
              <a:rPr lang="en-US" altLang="zh-CN" sz="2000" b="1" kern="1200" dirty="0">
                <a:solidFill>
                  <a:srgbClr val="C00000"/>
                </a:solidFill>
                <a:highlight>
                  <a:srgbClr val="FFFF00"/>
                </a:highlight>
                <a:latin typeface="Courier New" panose="02070309020205020404" pitchFamily="49" charset="0"/>
                <a:ea typeface="宋体" panose="02010600030101010101" pitchFamily="2" charset="-122"/>
                <a:cs typeface="+mn-cs"/>
              </a:rPr>
              <a:t>static</a:t>
            </a:r>
            <a:r>
              <a:rPr lang="en-US" altLang="zh-CN" sz="2000" b="1" kern="1200" dirty="0">
                <a:solidFill>
                  <a:srgbClr val="FF0000"/>
                </a:solidFill>
                <a:highlight>
                  <a:srgbClr val="FFFF00"/>
                </a:highlight>
                <a:latin typeface="Courier New" panose="02070309020205020404" pitchFamily="49" charset="0"/>
                <a:ea typeface="宋体" panose="02010600030101010101" pitchFamily="2" charset="-122"/>
                <a:cs typeface="+mn-cs"/>
              </a:rPr>
              <a:t> </a:t>
            </a:r>
            <a:r>
              <a:rPr lang="en-US" altLang="zh-CN" sz="2000" b="1" kern="1200" dirty="0">
                <a:highlight>
                  <a:srgbClr val="FFFF00"/>
                </a:highlight>
                <a:latin typeface="Courier New" panose="02070309020205020404" pitchFamily="49" charset="0"/>
                <a:ea typeface="宋体" panose="02010600030101010101" pitchFamily="2" charset="-122"/>
                <a:cs typeface="+mn-cs"/>
              </a:rPr>
              <a:t>double PI = 3.1415926;</a:t>
            </a:r>
            <a:r>
              <a:rPr lang="en-US" altLang="en-US" sz="2000" kern="1200" dirty="0">
                <a:highlight>
                  <a:srgbClr val="FFFF00"/>
                </a:highlight>
                <a:latin typeface="Consolas" panose="020B0609020204030204" pitchFamily="49" charset="0"/>
                <a:ea typeface="+mn-ea"/>
                <a:cs typeface="Consolas" panose="020B0609020204030204" pitchFamily="49" charset="0"/>
              </a:rPr>
              <a:t> </a:t>
            </a:r>
            <a:endParaRPr lang="en-US" altLang="zh-CN" sz="2000" kern="1200" dirty="0">
              <a:highlight>
                <a:srgbClr val="FFFF00"/>
              </a:highlight>
              <a:latin typeface="Consolas" panose="020B0609020204030204" pitchFamily="49" charset="0"/>
              <a:ea typeface="宋体" panose="02010600030101010101" pitchFamily="2" charset="-122"/>
              <a:cs typeface="+mn-cs"/>
            </a:endParaRPr>
          </a:p>
          <a:p>
            <a:pPr eaLnBrk="1" hangingPunct="1">
              <a:spcBef>
                <a:spcPct val="50000"/>
              </a:spcBef>
              <a:buSzPct val="75000"/>
            </a:pPr>
            <a:r>
              <a:rPr lang="zh-CN" altLang="en-US" kern="1200" dirty="0">
                <a:solidFill>
                  <a:srgbClr val="C00000"/>
                </a:solidFill>
                <a:latin typeface="华文楷体" panose="02010600040101010101" pitchFamily="2" charset="-122"/>
                <a:ea typeface="华文楷体" panose="02010600040101010101" pitchFamily="2" charset="-122"/>
                <a:cs typeface="+mn-cs"/>
              </a:rPr>
              <a:t>静态方法</a:t>
            </a:r>
            <a:r>
              <a:rPr lang="zh-CN" altLang="en-US" kern="1200" dirty="0">
                <a:latin typeface="+mn-lt"/>
                <a:ea typeface="宋体" panose="02010600030101010101" pitchFamily="2" charset="-122"/>
                <a:cs typeface="+mn-cs"/>
              </a:rPr>
              <a:t>不依赖于类的某一个具体的实例</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对象</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 ，因此无须创建类的实例就可以直接调用。</a:t>
            </a:r>
          </a:p>
        </p:txBody>
      </p:sp>
      <p:sp>
        <p:nvSpPr>
          <p:cNvPr id="6042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43</a:t>
            </a:fld>
            <a:endParaRPr lang="en-US" altLang="en-US" sz="1400" dirty="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静态变量、常量和方法</a:t>
            </a:r>
            <a:endParaRPr lang="zh-CN" altLang="en-US" kern="1200" dirty="0">
              <a:latin typeface="Courier" charset="0"/>
              <a:ea typeface="宋体" panose="02010600030101010101" pitchFamily="2" charset="-122"/>
              <a:cs typeface="+mj-cs"/>
            </a:endParaRPr>
          </a:p>
        </p:txBody>
      </p:sp>
      <p:sp>
        <p:nvSpPr>
          <p:cNvPr id="58371" name="内容占位符 4"/>
          <p:cNvSpPr>
            <a:spLocks noGrp="1"/>
          </p:cNvSpPr>
          <p:nvPr>
            <p:ph idx="1"/>
          </p:nvPr>
        </p:nvSpPr>
        <p:spPr/>
        <p:txBody>
          <a:bodyPr vert="horz" wrap="square" lIns="92075" tIns="46038" rIns="92075" bIns="46038" numCol="1" anchor="t" anchorCtr="0" compatLnSpc="1"/>
          <a:lstStyle/>
          <a:p>
            <a:pPr marL="342900" marR="0" lvl="0" indent="-342900" algn="just" defTabSz="914400" rtl="0" eaLnBrk="1" fontAlgn="base" latinLnBrk="0" hangingPunct="1">
              <a:lnSpc>
                <a:spcPct val="100000"/>
              </a:lnSpc>
              <a:spcBef>
                <a:spcPct val="50000"/>
              </a:spcBef>
              <a:spcAft>
                <a:spcPct val="0"/>
              </a:spcAft>
              <a:buClr>
                <a:schemeClr val="tx2"/>
              </a:buClr>
              <a:buSzPct val="75000"/>
              <a:buFont typeface="Monotype Sorts" pitchFamily="2" charset="2"/>
              <a:buChar char="F"/>
              <a:defRPr/>
            </a:pP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静态方法和静态变量可以通过如下两种办法来调用。</a:t>
            </a:r>
            <a:endParaRPr kumimoji="0" lang="en-US" alt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914400" marR="0" lvl="1" indent="-457200" algn="just" defTabSz="914400" rtl="0" eaLnBrk="1" fontAlgn="base" latinLnBrk="0" hangingPunct="1">
              <a:lnSpc>
                <a:spcPct val="100000"/>
              </a:lnSpc>
              <a:spcBef>
                <a:spcPct val="50000"/>
              </a:spcBef>
              <a:spcAft>
                <a:spcPct val="0"/>
              </a:spcAft>
              <a:buClr>
                <a:schemeClr val="tx1"/>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①通过对象引用变量来访问、调用</a:t>
            </a: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zh-CN"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r>
              <a:rPr kumimoji="0" lang="zh-CN" altLang="en-US" sz="1800" b="0" i="0" u="none" strike="noStrike" kern="1200" cap="none" spc="0" normalizeH="0" baseline="0" noProof="0" dirty="0">
                <a:ln>
                  <a:noFill/>
                </a:ln>
                <a:solidFill>
                  <a:srgbClr val="C00000"/>
                </a:solidFill>
                <a:effectLst/>
                <a:uLnTx/>
                <a:uFillTx/>
                <a:latin typeface="华文楷体" panose="02010600040101010101" pitchFamily="2" charset="-122"/>
                <a:ea typeface="华文楷体" panose="02010600040101010101" pitchFamily="2" charset="-122"/>
                <a:cs typeface="华文楷体" panose="02010600040101010101" pitchFamily="2" charset="-122"/>
              </a:rPr>
              <a:t>虽被允许，但不推荐</a:t>
            </a:r>
            <a:r>
              <a:rPr kumimoji="0" lang="en-US" altLang="zh-CN" sz="18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华文楷体" panose="02010600040101010101" pitchFamily="2" charset="-122"/>
              </a:rPr>
              <a:t>)</a:t>
            </a:r>
          </a:p>
          <a:p>
            <a:pPr marL="914400" marR="0" lvl="1" indent="0" algn="just" defTabSz="914400" rtl="0" eaLnBrk="1" fontAlgn="base" latinLnBrk="0" hangingPunct="1">
              <a:lnSpc>
                <a:spcPct val="100000"/>
              </a:lnSpc>
              <a:spcBef>
                <a:spcPct val="50000"/>
              </a:spcBef>
              <a:spcAft>
                <a:spcPct val="0"/>
              </a:spcAft>
              <a:buClr>
                <a:schemeClr val="tx1"/>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对象引用变量</a:t>
            </a:r>
            <a:r>
              <a:rPr kumimoji="0" lang="en-US" altLang="zh-CN" sz="2400" b="0"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a:t>
            </a:r>
            <a:r>
              <a:rPr kumimoji="0" lang="zh-CN" altLang="en-US" sz="2400" b="0"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数据域名</a:t>
            </a:r>
            <a:r>
              <a:rPr kumimoji="0" lang="en-US" altLang="zh-CN" sz="2400" b="0"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	</a:t>
            </a:r>
          </a:p>
          <a:p>
            <a:pPr marL="914400" marR="0" lvl="1" indent="0" algn="just" defTabSz="914400" rtl="0" eaLnBrk="1" fontAlgn="base" latinLnBrk="0" hangingPunct="1">
              <a:lnSpc>
                <a:spcPct val="100000"/>
              </a:lnSpc>
              <a:spcBef>
                <a:spcPct val="50000"/>
              </a:spcBef>
              <a:spcAft>
                <a:spcPct val="0"/>
              </a:spcAft>
              <a:buClr>
                <a:schemeClr val="tx1"/>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对象引用变量</a:t>
            </a:r>
            <a:r>
              <a:rPr kumimoji="0" lang="en-US" altLang="zh-CN" sz="2400" b="0"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a:t>
            </a:r>
            <a:r>
              <a:rPr kumimoji="0" lang="zh-CN" altLang="en-US" sz="2400" b="0"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方法名</a:t>
            </a:r>
            <a:endParaRPr kumimoji="0" lang="en-US" altLang="zh-CN" sz="2400" b="0" i="0" u="none" strike="noStrike" kern="1200" cap="none" spc="0" normalizeH="0" baseline="0" noProof="0" dirty="0">
              <a:ln>
                <a:noFill/>
              </a:ln>
              <a:solidFill>
                <a:srgbClr val="7030A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endParaRPr>
          </a:p>
          <a:p>
            <a:pPr marL="914400" marR="0" lvl="1" indent="-457200" algn="just" defTabSz="914400" rtl="0" eaLnBrk="1" fontAlgn="base" latinLnBrk="0" hangingPunct="1">
              <a:lnSpc>
                <a:spcPct val="100000"/>
              </a:lnSpc>
              <a:spcBef>
                <a:spcPct val="50000"/>
              </a:spcBef>
              <a:spcAft>
                <a:spcPct val="0"/>
              </a:spcAft>
              <a:buClr>
                <a:schemeClr val="tx1"/>
              </a:buClr>
              <a:buSzTx/>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②通过类名来访问、调用</a:t>
            </a: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914400" marR="0" lvl="1" indent="-457200" algn="just" defTabSz="914400" rtl="0" eaLnBrk="1" fontAlgn="base" latinLnBrk="0" hangingPunct="1">
              <a:lnSpc>
                <a:spcPct val="100000"/>
              </a:lnSpc>
              <a:spcBef>
                <a:spcPct val="50000"/>
              </a:spcBef>
              <a:spcAft>
                <a:spcPct val="0"/>
              </a:spcAft>
              <a:buClr>
                <a:schemeClr val="tx1"/>
              </a:buClr>
              <a:buSzTx/>
              <a:buFont typeface="Wingdings" panose="05000000000000000000" pitchFamily="2" charset="2"/>
              <a:buNone/>
              <a:defRPr/>
            </a:pPr>
            <a:r>
              <a:rPr kumimoji="0" lang="en-US" altLang="zh-CN" sz="2400" b="0" i="0" u="none" strike="noStrike" kern="1200" cap="none" spc="0" normalizeH="0" baseline="0" noProof="0" dirty="0">
                <a:ln>
                  <a:noFill/>
                </a:ln>
                <a:solidFill>
                  <a:srgbClr val="FF0000"/>
                </a:solidFill>
                <a:effectLst/>
                <a:uLnTx/>
                <a:uFillTx/>
                <a:latin typeface="方正姚体" panose="02010601030101010101" pitchFamily="2" charset="-122"/>
                <a:ea typeface="方正姚体" panose="02010601030101010101" pitchFamily="2" charset="-122"/>
                <a:cs typeface="+mn-cs"/>
              </a:rPr>
              <a:t>	</a:t>
            </a:r>
            <a:r>
              <a:rPr kumimoji="0" lang="zh-CN" alt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类名</a:t>
            </a:r>
            <a:r>
              <a:rPr kumimoji="0" lang="en-US" altLang="zh-CN"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a:t>
            </a:r>
            <a:r>
              <a:rPr kumimoji="0" lang="zh-CN" alt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数据域名</a:t>
            </a:r>
            <a:r>
              <a:rPr kumimoji="0" lang="en-US" altLang="zh-CN"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 </a:t>
            </a:r>
          </a:p>
          <a:p>
            <a:pPr marL="914400" marR="0" lvl="1" indent="0" algn="just" defTabSz="914400" rtl="0" eaLnBrk="1" fontAlgn="base" latinLnBrk="0" hangingPunct="1">
              <a:lnSpc>
                <a:spcPct val="100000"/>
              </a:lnSpc>
              <a:spcBef>
                <a:spcPct val="50000"/>
              </a:spcBef>
              <a:spcAft>
                <a:spcPct val="0"/>
              </a:spcAft>
              <a:buClr>
                <a:schemeClr val="tx1"/>
              </a:buClr>
              <a:buSzTx/>
              <a:buFont typeface="Wingdings" panose="05000000000000000000" pitchFamily="2" charset="2"/>
              <a:buNone/>
              <a:defRPr/>
            </a:pPr>
            <a:r>
              <a:rPr kumimoji="0" lang="zh-CN" alt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类名</a:t>
            </a:r>
            <a:r>
              <a:rPr kumimoji="0" lang="en-US" altLang="zh-CN"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a:t>
            </a:r>
            <a:r>
              <a:rPr kumimoji="0" lang="zh-CN" altLang="en-US" sz="2400" b="0"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方正粗黑宋简体" pitchFamily="2" charset="-122"/>
                <a:ea typeface="方正粗黑宋简体" pitchFamily="2" charset="-122"/>
                <a:cs typeface="+mn-cs"/>
              </a:rPr>
              <a:t>方法名</a:t>
            </a:r>
          </a:p>
          <a:p>
            <a:pPr marL="742950" marR="0" lvl="1" indent="-285750" algn="just" defTabSz="914400" rtl="0" eaLnBrk="1" fontAlgn="base" latinLnBrk="0" hangingPunct="1">
              <a:lnSpc>
                <a:spcPct val="100000"/>
              </a:lnSpc>
              <a:spcBef>
                <a:spcPct val="50000"/>
              </a:spcBef>
              <a:spcAft>
                <a:spcPct val="0"/>
              </a:spcAft>
              <a:buClr>
                <a:schemeClr val="tx1"/>
              </a:buClr>
              <a:buSzTx/>
              <a:buFont typeface="Wingdings" panose="05000000000000000000" pitchFamily="2" charset="2"/>
              <a:buChar char="Ø"/>
              <a:defRPr/>
            </a:pPr>
            <a:endPar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6144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44</a:t>
            </a:fld>
            <a:endParaRPr lang="en-US" altLang="en-US" sz="1400" dirty="0">
              <a:ea typeface="宋体" panose="02010600030101010101" pitchFamily="2" charset="-122"/>
            </a:endParaRPr>
          </a:p>
        </p:txBody>
      </p:sp>
      <p:sp>
        <p:nvSpPr>
          <p:cNvPr id="5" name="矩形 4"/>
          <p:cNvSpPr/>
          <p:nvPr/>
        </p:nvSpPr>
        <p:spPr>
          <a:xfrm>
            <a:off x="4267200" y="4533900"/>
            <a:ext cx="3771900" cy="647700"/>
          </a:xfrm>
          <a:prstGeom prst="rect">
            <a:avLst/>
          </a:prstGeom>
          <a:solidFill>
            <a:srgbClr val="FFC000">
              <a:alpha val="30196"/>
            </a:srgbClr>
          </a:solidFill>
          <a:ln w="12700" cap="flat" cmpd="sng">
            <a:solidFill>
              <a:schemeClr val="tx1"/>
            </a:solidFill>
            <a:prstDash val="solid"/>
            <a:round/>
            <a:headEnd type="none" w="sm" len="sm"/>
            <a:tailEnd type="none" w="sm" len="sm"/>
          </a:ln>
        </p:spPr>
        <p:txBody>
          <a:bodyPr anchor="ctr" anchorCtr="1"/>
          <a:lstStyle/>
          <a:p>
            <a:r>
              <a:rPr lang="zh-CN" altLang="en-US" sz="2000" dirty="0">
                <a:latin typeface="华文楷体" panose="02010600040101010101" pitchFamily="2" charset="-122"/>
                <a:ea typeface="华文楷体" panose="02010600040101010101" pitchFamily="2" charset="-122"/>
              </a:rPr>
              <a:t>强烈建议使用此种形式！！！</a:t>
            </a:r>
          </a:p>
        </p:txBody>
      </p:sp>
      <p:sp>
        <p:nvSpPr>
          <p:cNvPr id="6" name="矩形 5"/>
          <p:cNvSpPr/>
          <p:nvPr/>
        </p:nvSpPr>
        <p:spPr bwMode="auto">
          <a:xfrm>
            <a:off x="1638300" y="2743200"/>
            <a:ext cx="3238500" cy="419100"/>
          </a:xfrm>
          <a:prstGeom prst="rect">
            <a:avLst/>
          </a:prstGeom>
          <a:noFill/>
          <a:ln w="12700" cap="flat" cmpd="sng" algn="ctr">
            <a:solidFill>
              <a:schemeClr val="bg1">
                <a:lumMod val="75000"/>
              </a:schemeClr>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矩形 6"/>
          <p:cNvSpPr/>
          <p:nvPr/>
        </p:nvSpPr>
        <p:spPr bwMode="auto">
          <a:xfrm>
            <a:off x="1638300" y="3276600"/>
            <a:ext cx="3238500" cy="419100"/>
          </a:xfrm>
          <a:prstGeom prst="rect">
            <a:avLst/>
          </a:prstGeom>
          <a:noFill/>
          <a:ln w="12700" cap="flat" cmpd="sng" algn="ctr">
            <a:solidFill>
              <a:schemeClr val="bg1">
                <a:lumMod val="75000"/>
              </a:schemeClr>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矩形 7"/>
          <p:cNvSpPr/>
          <p:nvPr/>
        </p:nvSpPr>
        <p:spPr bwMode="auto">
          <a:xfrm>
            <a:off x="1638300" y="4381500"/>
            <a:ext cx="2057400" cy="419100"/>
          </a:xfrm>
          <a:prstGeom prst="rect">
            <a:avLst/>
          </a:prstGeom>
          <a:noFill/>
          <a:ln w="12700" cap="flat" cmpd="sng" algn="ctr">
            <a:solidFill>
              <a:schemeClr val="bg1">
                <a:lumMod val="75000"/>
              </a:schemeClr>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矩形 8"/>
          <p:cNvSpPr/>
          <p:nvPr/>
        </p:nvSpPr>
        <p:spPr bwMode="auto">
          <a:xfrm>
            <a:off x="1638300" y="4914900"/>
            <a:ext cx="2057400" cy="419100"/>
          </a:xfrm>
          <a:prstGeom prst="rect">
            <a:avLst/>
          </a:prstGeom>
          <a:noFill/>
          <a:ln w="12700" cap="flat" cmpd="sng" algn="ctr">
            <a:solidFill>
              <a:schemeClr val="bg1">
                <a:lumMod val="75000"/>
              </a:schemeClr>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45</a:t>
            </a:fld>
            <a:endParaRPr lang="en-US" altLang="en-US" sz="1400" dirty="0">
              <a:ea typeface="宋体" panose="02010600030101010101" pitchFamily="2" charset="-122"/>
            </a:endParaRPr>
          </a:p>
        </p:txBody>
      </p:sp>
      <p:sp>
        <p:nvSpPr>
          <p:cNvPr id="62467" name="Rectangle 5"/>
          <p:cNvSpPr/>
          <p:nvPr/>
        </p:nvSpPr>
        <p:spPr>
          <a:xfrm>
            <a:off x="2000250" y="22288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2468" name="Rectangle 7"/>
          <p:cNvSpPr/>
          <p:nvPr/>
        </p:nvSpPr>
        <p:spPr>
          <a:xfrm>
            <a:off x="2000250" y="22860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2469" name="Rectangle 9"/>
          <p:cNvSpPr/>
          <p:nvPr/>
        </p:nvSpPr>
        <p:spPr>
          <a:xfrm>
            <a:off x="0" y="24003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62470" name="Rectangle 11"/>
          <p:cNvSpPr/>
          <p:nvPr/>
        </p:nvSpPr>
        <p:spPr>
          <a:xfrm>
            <a:off x="0" y="24003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62471" name="Rectangle 13"/>
          <p:cNvSpPr/>
          <p:nvPr/>
        </p:nvSpPr>
        <p:spPr>
          <a:xfrm>
            <a:off x="0" y="24765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pic>
        <p:nvPicPr>
          <p:cNvPr id="62472" name="Picture 10"/>
          <p:cNvPicPr>
            <a:picLocks noChangeAspect="1"/>
          </p:cNvPicPr>
          <p:nvPr/>
        </p:nvPicPr>
        <p:blipFill>
          <a:blip r:embed="rId2"/>
          <a:stretch>
            <a:fillRect/>
          </a:stretch>
        </p:blipFill>
        <p:spPr>
          <a:xfrm>
            <a:off x="0" y="2290763"/>
            <a:ext cx="9144000" cy="2662237"/>
          </a:xfrm>
          <a:prstGeom prst="rect">
            <a:avLst/>
          </a:prstGeom>
          <a:noFill/>
          <a:ln w="12700">
            <a:noFill/>
          </a:ln>
        </p:spPr>
      </p:pic>
      <p:sp>
        <p:nvSpPr>
          <p:cNvPr id="62473" name="矩形 10"/>
          <p:cNvSpPr/>
          <p:nvPr/>
        </p:nvSpPr>
        <p:spPr>
          <a:xfrm>
            <a:off x="114300" y="1600200"/>
            <a:ext cx="4038600" cy="609600"/>
          </a:xfrm>
          <a:prstGeom prst="rect">
            <a:avLst/>
          </a:prstGeom>
          <a:noFill/>
          <a:ln w="12700">
            <a:noFill/>
          </a:ln>
        </p:spPr>
        <p:txBody>
          <a:bodyPr anchor="ctr" anchorCtr="1"/>
          <a:lstStyle/>
          <a:p>
            <a:r>
              <a:rPr lang="en-US" altLang="zh-CN" sz="2000" dirty="0">
                <a:latin typeface="华文楷体" panose="02010600040101010101" pitchFamily="2" charset="-122"/>
                <a:ea typeface="华文楷体" panose="02010600040101010101" pitchFamily="2" charset="-122"/>
              </a:rPr>
              <a:t>UML</a:t>
            </a:r>
            <a:r>
              <a:rPr lang="zh-CN" altLang="en-US" sz="2000" dirty="0">
                <a:latin typeface="华文楷体" panose="02010600040101010101" pitchFamily="2" charset="-122"/>
                <a:ea typeface="华文楷体" panose="02010600040101010101" pitchFamily="2" charset="-122"/>
              </a:rPr>
              <a:t>符号：</a:t>
            </a:r>
            <a:endParaRPr lang="en-US" altLang="zh-CN" sz="2000" dirty="0">
              <a:latin typeface="华文楷体" panose="02010600040101010101" pitchFamily="2" charset="-122"/>
              <a:ea typeface="华文楷体" panose="02010600040101010101" pitchFamily="2" charset="-122"/>
            </a:endParaRPr>
          </a:p>
          <a:p>
            <a:r>
              <a:rPr lang="zh-CN" altLang="en-US" sz="2000" u="sng" dirty="0">
                <a:solidFill>
                  <a:srgbClr val="FF0000"/>
                </a:solidFill>
                <a:latin typeface="华文楷体" panose="02010600040101010101" pitchFamily="2" charset="-122"/>
                <a:ea typeface="华文楷体" panose="02010600040101010101" pitchFamily="2" charset="-122"/>
              </a:rPr>
              <a:t>下划线</a:t>
            </a:r>
            <a:r>
              <a:rPr lang="zh-CN" altLang="en-US" sz="2000" dirty="0">
                <a:latin typeface="华文楷体" panose="02010600040101010101" pitchFamily="2" charset="-122"/>
                <a:ea typeface="华文楷体" panose="02010600040101010101" pitchFamily="2" charset="-122"/>
              </a:rPr>
              <a:t>表示静态变量或静态方法。</a:t>
            </a:r>
            <a:endParaRPr lang="zh-CN" altLang="en-US" sz="2000" dirty="0">
              <a:latin typeface="Times New Roman" panose="02020603050405020304" pitchFamily="18" charset="0"/>
              <a:ea typeface="宋体" panose="02010600030101010101" pitchFamily="2" charset="-122"/>
            </a:endParaRPr>
          </a:p>
        </p:txBody>
      </p:sp>
      <p:sp>
        <p:nvSpPr>
          <p:cNvPr id="6247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静态变量、常量和方法</a:t>
            </a:r>
            <a:endParaRPr lang="zh-CN" altLang="en-US" kern="1200" dirty="0">
              <a:latin typeface="Courier" charset="0"/>
              <a:ea typeface="宋体" panose="02010600030101010101" pitchFamily="2" charset="-122"/>
              <a:cs typeface="+mj-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p:cNvSpPr>
          <p:nvPr>
            <p:ph idx="1"/>
          </p:nvPr>
        </p:nvSpPr>
        <p:spPr/>
        <p:txBody>
          <a:bodyPr vert="horz" wrap="square" lIns="92075" tIns="46038" rIns="92075" bIns="46038" anchor="t" anchorCtr="0"/>
          <a:lstStyle/>
          <a:p>
            <a:pPr eaLnBrk="1" hangingPunct="1">
              <a:buSzPct val="75000"/>
              <a:buFont typeface="Monotype Sorts" pitchFamily="2" charset="2"/>
              <a:buNone/>
            </a:pPr>
            <a:r>
              <a:rPr lang="en-US" altLang="zh-CN" kern="1200" dirty="0">
                <a:latin typeface="+mn-lt"/>
                <a:ea typeface="宋体" panose="02010600030101010101" pitchFamily="2" charset="-122"/>
                <a:cs typeface="+mn-cs"/>
              </a:rPr>
              <a:t>	下面</a:t>
            </a:r>
            <a:r>
              <a:rPr lang="zh-CN" altLang="en-US" kern="1200" dirty="0">
                <a:latin typeface="+mn-lt"/>
                <a:ea typeface="宋体" panose="02010600030101010101" pitchFamily="2" charset="-122"/>
                <a:cs typeface="+mn-cs"/>
              </a:rPr>
              <a:t>例子增加类变量</a:t>
            </a:r>
            <a:r>
              <a:rPr lang="en-US" altLang="en-US" b="1" kern="1200" dirty="0">
                <a:latin typeface="Courier New" panose="02070309020205020404" pitchFamily="49" charset="0"/>
                <a:ea typeface="+mn-ea"/>
                <a:cs typeface="Courier New" panose="02070309020205020404" pitchFamily="49" charset="0"/>
              </a:rPr>
              <a:t>numberOfObjects</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并跟踪创建的</a:t>
            </a:r>
            <a:r>
              <a:rPr lang="en-US" altLang="zh-CN" b="1" kern="1200" dirty="0">
                <a:latin typeface="Courier New" panose="02070309020205020404" pitchFamily="49" charset="0"/>
                <a:ea typeface="宋体" panose="02010600030101010101" pitchFamily="2" charset="-122"/>
                <a:cs typeface="+mn-cs"/>
              </a:rPr>
              <a:t>Circle</a:t>
            </a:r>
            <a:r>
              <a:rPr lang="zh-CN" altLang="en-US" kern="1200" dirty="0">
                <a:latin typeface="+mn-lt"/>
                <a:ea typeface="宋体" panose="02010600030101010101" pitchFamily="2" charset="-122"/>
                <a:cs typeface="+mn-cs"/>
              </a:rPr>
              <a:t>对象的数量。</a:t>
            </a:r>
          </a:p>
          <a:p>
            <a:pPr indent="0" eaLnBrk="1" hangingPunct="1">
              <a:buSzPct val="75000"/>
              <a:buFont typeface="Monotype Sorts" pitchFamily="2" charset="2"/>
              <a:buNone/>
            </a:pPr>
            <a:endParaRPr lang="zh-CN" altLang="en-US" sz="2000" kern="1200"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endParaRPr>
          </a:p>
          <a:p>
            <a:pPr indent="0" eaLnBrk="1" hangingPunct="1">
              <a:buSzPct val="75000"/>
              <a:buFont typeface="Monotype Sorts" pitchFamily="2" charset="2"/>
              <a:buNone/>
            </a:pPr>
            <a:endParaRPr lang="en-US" altLang="zh-CN" sz="2000" kern="1200"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endParaRPr>
          </a:p>
        </p:txBody>
      </p:sp>
      <p:sp>
        <p:nvSpPr>
          <p:cNvPr id="6349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46</a:t>
            </a:fld>
            <a:endParaRPr lang="en-US" altLang="en-US" sz="1400" dirty="0">
              <a:ea typeface="宋体" panose="02010600030101010101" pitchFamily="2" charset="-122"/>
            </a:endParaRPr>
          </a:p>
        </p:txBody>
      </p:sp>
      <p:sp>
        <p:nvSpPr>
          <p:cNvPr id="206858" name="AutoShape 10">
            <a:hlinkClick r:id="" action="ppaction://noaction" highlightClick="1"/>
          </p:cNvPr>
          <p:cNvSpPr>
            <a:spLocks noChangeArrowheads="1"/>
          </p:cNvSpPr>
          <p:nvPr/>
        </p:nvSpPr>
        <p:spPr bwMode="auto">
          <a:xfrm>
            <a:off x="2176463" y="3919538"/>
            <a:ext cx="4456113" cy="51435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TestCircleWithStaticMembers</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3493" name="AutoShape 12">
            <a:hlinkClick r:id="rId3" action="ppaction://program"/>
          </p:cNvPr>
          <p:cNvSpPr/>
          <p:nvPr/>
        </p:nvSpPr>
        <p:spPr>
          <a:xfrm>
            <a:off x="6824663" y="3919538"/>
            <a:ext cx="15240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206861" name="AutoShape 13">
            <a:hlinkClick r:id="" action="ppaction://noaction" highlightClick="1"/>
          </p:cNvPr>
          <p:cNvSpPr>
            <a:spLocks noChangeArrowheads="1"/>
          </p:cNvSpPr>
          <p:nvPr/>
        </p:nvSpPr>
        <p:spPr bwMode="auto">
          <a:xfrm>
            <a:off x="2176463" y="3214688"/>
            <a:ext cx="4416425"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4" action="ppaction://program"/>
              </a:rPr>
              <a:t>CircleWithStaticMembers</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63495" name="AutoShape 14">
            <a:hlinkClick r:id="rId5"/>
          </p:cNvPr>
          <p:cNvSpPr/>
          <p:nvPr/>
        </p:nvSpPr>
        <p:spPr>
          <a:xfrm>
            <a:off x="1600200" y="3919538"/>
            <a:ext cx="468313"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63496" name="AutoShape 15">
            <a:hlinkClick r:id="rId6"/>
          </p:cNvPr>
          <p:cNvSpPr/>
          <p:nvPr/>
        </p:nvSpPr>
        <p:spPr>
          <a:xfrm>
            <a:off x="1600200" y="3189288"/>
            <a:ext cx="468313"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63497" name="Rectangle 2"/>
          <p:cNvSpPr>
            <a:spLocks noGrp="1"/>
          </p:cNvSpPr>
          <p:nvPr>
            <p:ph type="title"/>
          </p:nvPr>
        </p:nvSpPr>
        <p:spPr/>
        <p:txBody>
          <a:bodyPr vert="horz" wrap="square" lIns="92075" tIns="46038" rIns="92075" bIns="46038" anchor="ctr" anchorCtr="0"/>
          <a:lstStyle/>
          <a:p>
            <a:pPr eaLnBrk="1" hangingPunct="1">
              <a:buNone/>
            </a:pPr>
            <a:r>
              <a:rPr lang="en-US" altLang="zh-CN" sz="3600" kern="1200" dirty="0">
                <a:latin typeface="Courier New" panose="02070309020205020404" pitchFamily="49" charset="0"/>
                <a:ea typeface="宋体" panose="02010600030101010101" pitchFamily="2" charset="-122"/>
                <a:cs typeface="+mj-cs"/>
              </a:rPr>
              <a:t>类</a:t>
            </a:r>
            <a:r>
              <a:rPr lang="zh-CN" altLang="en-US" sz="3600" kern="1200" dirty="0">
                <a:latin typeface="Courier New" panose="02070309020205020404" pitchFamily="49" charset="0"/>
                <a:ea typeface="宋体" panose="02010600030101010101" pitchFamily="2" charset="-122"/>
                <a:cs typeface="+mj-cs"/>
              </a:rPr>
              <a:t>的实例变量和方法使用示例</a:t>
            </a:r>
            <a:endParaRPr lang="en-US" altLang="en-US" sz="3600" kern="1200" dirty="0">
              <a:latin typeface="Book Antiqua" panose="02040602050305030304" pitchFamily="18" charset="0"/>
              <a:ea typeface="宋体" panose="02010600030101010101" pitchFamily="2" charset="-122"/>
              <a:cs typeface="+mj-cs"/>
              <a:hlinkClick r:id="rId7" action="ppaction://program"/>
            </a:endParaRPr>
          </a:p>
        </p:txBody>
      </p:sp>
      <p:sp>
        <p:nvSpPr>
          <p:cNvPr id="2" name="文本框 1"/>
          <p:cNvSpPr txBox="1"/>
          <p:nvPr/>
        </p:nvSpPr>
        <p:spPr>
          <a:xfrm>
            <a:off x="4535805" y="5939155"/>
            <a:ext cx="4568190" cy="460375"/>
          </a:xfrm>
          <a:prstGeom prst="rect">
            <a:avLst/>
          </a:prstGeom>
          <a:noFill/>
        </p:spPr>
        <p:txBody>
          <a:bodyPr wrap="square" rtlCol="0">
            <a:spAutoFit/>
          </a:bodyPr>
          <a:lstStyle/>
          <a:p>
            <a:pPr algn="ctr"/>
            <a:r>
              <a:rPr lang="zh-CN" altLang="en-US"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程序清单</a:t>
            </a:r>
            <a:r>
              <a:rPr lang="en-US" altLang="zh-CN"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9-6 &amp; </a:t>
            </a:r>
            <a:r>
              <a:rPr lang="zh-CN" altLang="en-US"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程序清单</a:t>
            </a:r>
            <a:r>
              <a:rPr lang="en-US" altLang="zh-CN"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9-7</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实例方法和静态方法对比</a:t>
            </a:r>
            <a:endParaRPr lang="en-US" altLang="en-US" kern="1200" dirty="0">
              <a:latin typeface="Book Antiqua" panose="02040602050305030304" pitchFamily="18" charset="0"/>
              <a:ea typeface="宋体" panose="02010600030101010101" pitchFamily="2" charset="-122"/>
              <a:cs typeface="+mj-cs"/>
              <a:hlinkClick r:id="rId2" action="ppaction://program"/>
            </a:endParaRPr>
          </a:p>
        </p:txBody>
      </p:sp>
      <p:sp>
        <p:nvSpPr>
          <p:cNvPr id="64515" name="内容占位符 9"/>
          <p:cNvSpPr>
            <a:spLocks noGrp="1"/>
          </p:cNvSpPr>
          <p:nvPr>
            <p:ph idx="1"/>
          </p:nvPr>
        </p:nvSpPr>
        <p:spPr/>
        <p:txBody>
          <a:bodyPr vert="horz" wrap="square" lIns="92075" tIns="46038" rIns="92075" bIns="46038" anchor="t" anchorCtr="0"/>
          <a:lstStyle/>
          <a:p>
            <a:pPr eaLnBrk="1" hangingPunct="1">
              <a:buSzPct val="75000"/>
            </a:pPr>
            <a:r>
              <a:rPr lang="zh-CN" altLang="en-US" kern="1200" dirty="0">
                <a:latin typeface="+mn-lt"/>
                <a:ea typeface="宋体" panose="02010600030101010101" pitchFamily="2" charset="-122"/>
                <a:cs typeface="+mn-cs"/>
              </a:rPr>
              <a:t>实例方法可以调用实例方法和静态方法，以及访问实例数据域和静态数据域。</a:t>
            </a:r>
            <a:endParaRPr lang="en-US" altLang="zh-CN" kern="1200" dirty="0">
              <a:latin typeface="+mn-lt"/>
              <a:ea typeface="宋体" panose="02010600030101010101" pitchFamily="2" charset="-122"/>
              <a:cs typeface="+mn-cs"/>
            </a:endParaRPr>
          </a:p>
          <a:p>
            <a:pPr eaLnBrk="1" hangingPunct="1">
              <a:buSzPct val="75000"/>
            </a:pPr>
            <a:r>
              <a:rPr lang="zh-CN" altLang="en-US" kern="1200" dirty="0">
                <a:latin typeface="+mn-lt"/>
                <a:ea typeface="宋体" panose="02010600030101010101" pitchFamily="2" charset="-122"/>
                <a:cs typeface="+mn-cs"/>
              </a:rPr>
              <a:t>静态方法可以调用静态方法、访问静态数据域，但不能调用实例方法或者访问实例数据域。（即</a:t>
            </a:r>
            <a:r>
              <a:rPr lang="zh-CN" altLang="en-US" kern="1200" dirty="0">
                <a:solidFill>
                  <a:srgbClr val="C00000"/>
                </a:solidFill>
                <a:latin typeface="+mn-lt"/>
                <a:ea typeface="宋体" panose="02010600030101010101" pitchFamily="2" charset="-122"/>
                <a:cs typeface="+mn-cs"/>
              </a:rPr>
              <a:t>静态方法不能访问类中的实例成员</a:t>
            </a:r>
            <a:r>
              <a:rPr lang="zh-CN" altLang="en-US" kern="1200" dirty="0">
                <a:latin typeface="+mn-lt"/>
                <a:ea typeface="宋体" panose="02010600030101010101" pitchFamily="2" charset="-122"/>
                <a:cs typeface="+mn-cs"/>
              </a:rPr>
              <a:t>）</a:t>
            </a:r>
          </a:p>
        </p:txBody>
      </p:sp>
      <p:sp>
        <p:nvSpPr>
          <p:cNvPr id="6451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47</a:t>
            </a:fld>
            <a:endParaRPr lang="en-US" altLang="en-US" sz="1400" dirty="0">
              <a:ea typeface="宋体" panose="02010600030101010101" pitchFamily="2" charset="-122"/>
            </a:endParaRPr>
          </a:p>
        </p:txBody>
      </p:sp>
      <p:pic>
        <p:nvPicPr>
          <p:cNvPr id="31" name="Picture 2"/>
          <p:cNvPicPr>
            <a:picLocks noChangeAspect="1" noChangeArrowheads="1"/>
          </p:cNvPicPr>
          <p:nvPr/>
        </p:nvPicPr>
        <p:blipFill>
          <a:blip r:embed="rId3"/>
          <a:srcRect/>
          <a:stretch>
            <a:fillRect/>
          </a:stretch>
        </p:blipFill>
        <p:spPr bwMode="auto">
          <a:xfrm>
            <a:off x="1600200" y="3619500"/>
            <a:ext cx="6184900" cy="2498725"/>
          </a:xfrm>
          <a:prstGeom prst="rect">
            <a:avLst/>
          </a:prstGeom>
          <a:noFill/>
          <a:ln>
            <a:noFill/>
          </a:ln>
          <a:effectLst>
            <a:prstShdw prst="shdw17" dist="17961" dir="2700000">
              <a:schemeClr val="accent1">
                <a:gamma/>
                <a:shade val="60000"/>
                <a:invGamma/>
              </a:schemeClr>
            </a:prstShdw>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5"/>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设计指南</a:t>
            </a:r>
          </a:p>
        </p:txBody>
      </p:sp>
      <p:sp>
        <p:nvSpPr>
          <p:cNvPr id="62467" name="内容占位符 9"/>
          <p:cNvSpPr>
            <a:spLocks noGrp="1"/>
          </p:cNvSpPr>
          <p:nvPr>
            <p:ph idx="1"/>
          </p:nvPr>
        </p:nvSpPr>
        <p:spPr/>
        <p:txBody>
          <a:bodyPr vert="horz" wrap="square" lIns="92075" tIns="46038" rIns="92075" bIns="46038" anchor="t" anchorCtr="0"/>
          <a:lstStyle/>
          <a:p>
            <a:pPr eaLnBrk="1" hangingPunct="1">
              <a:buSzPct val="75000"/>
            </a:pPr>
            <a:r>
              <a:rPr lang="zh-CN" altLang="en-US" kern="1200" dirty="0">
                <a:latin typeface="+mn-lt"/>
                <a:ea typeface="宋体" panose="02010600030101010101" pitchFamily="2" charset="-122"/>
                <a:cs typeface="+mn-cs"/>
              </a:rPr>
              <a:t>如何判断一个变量或者方法应该是实例的还是静态的？</a:t>
            </a:r>
            <a:endParaRPr lang="en-US" altLang="zh-CN" kern="1200" dirty="0">
              <a:latin typeface="+mn-lt"/>
              <a:ea typeface="宋体" panose="02010600030101010101" pitchFamily="2" charset="-122"/>
              <a:cs typeface="+mn-cs"/>
            </a:endParaRPr>
          </a:p>
          <a:p>
            <a:pPr lvl="1" eaLnBrk="1" hangingPunct="1"/>
            <a:r>
              <a:rPr lang="zh-CN" altLang="en-US" kern="1200" dirty="0">
                <a:latin typeface="+mn-lt"/>
                <a:ea typeface="宋体" panose="02010600030101010101" pitchFamily="2" charset="-122"/>
                <a:cs typeface="+mn-cs"/>
              </a:rPr>
              <a:t>如果一个变量或方法</a:t>
            </a:r>
            <a:r>
              <a:rPr lang="zh-CN" altLang="en-US" b="1" kern="1200" dirty="0">
                <a:solidFill>
                  <a:srgbClr val="C00000"/>
                </a:solidFill>
                <a:latin typeface="华文楷体" panose="02010600040101010101" pitchFamily="2" charset="-122"/>
                <a:ea typeface="华文楷体" panose="02010600040101010101" pitchFamily="2" charset="-122"/>
                <a:cs typeface="+mn-cs"/>
              </a:rPr>
              <a:t>依赖于</a:t>
            </a:r>
            <a:r>
              <a:rPr lang="zh-CN" altLang="en-US" kern="1200" dirty="0">
                <a:latin typeface="+mn-lt"/>
                <a:ea typeface="宋体" panose="02010600030101010101" pitchFamily="2" charset="-122"/>
                <a:cs typeface="+mn-cs"/>
              </a:rPr>
              <a:t>类的某个具体实例，那就应该将它定义为实例变量或实例方法。</a:t>
            </a:r>
            <a:endParaRPr lang="en-US" altLang="zh-CN" kern="1200" dirty="0">
              <a:latin typeface="+mn-lt"/>
              <a:ea typeface="宋体" panose="02010600030101010101" pitchFamily="2" charset="-122"/>
              <a:cs typeface="+mn-cs"/>
            </a:endParaRPr>
          </a:p>
          <a:p>
            <a:pPr lvl="1" eaLnBrk="1" hangingPunct="1"/>
            <a:r>
              <a:rPr lang="zh-CN" altLang="en-US" kern="1200" dirty="0">
                <a:latin typeface="+mn-lt"/>
                <a:ea typeface="宋体" panose="02010600030101010101" pitchFamily="2" charset="-122"/>
                <a:cs typeface="+mn-cs"/>
              </a:rPr>
              <a:t>如果一个变量或方法</a:t>
            </a:r>
            <a:r>
              <a:rPr lang="zh-CN" altLang="en-US" b="1" kern="1200" dirty="0">
                <a:solidFill>
                  <a:srgbClr val="C00000"/>
                </a:solidFill>
                <a:latin typeface="华文楷体" panose="02010600040101010101" pitchFamily="2" charset="-122"/>
                <a:ea typeface="华文楷体" panose="02010600040101010101" pitchFamily="2" charset="-122"/>
                <a:cs typeface="+mn-cs"/>
              </a:rPr>
              <a:t>不依赖于</a:t>
            </a:r>
            <a:r>
              <a:rPr lang="zh-CN" altLang="en-US" kern="1200" dirty="0">
                <a:latin typeface="+mn-lt"/>
                <a:ea typeface="宋体" panose="02010600030101010101" pitchFamily="2" charset="-122"/>
                <a:cs typeface="+mn-cs"/>
              </a:rPr>
              <a:t>类的某个具体实例，就应该将它定义为静态变量或静态方法。</a:t>
            </a:r>
            <a:endParaRPr lang="en-US" altLang="zh-CN" kern="1200" dirty="0">
              <a:latin typeface="+mn-lt"/>
              <a:ea typeface="宋体" panose="02010600030101010101" pitchFamily="2" charset="-122"/>
              <a:cs typeface="+mn-cs"/>
            </a:endParaRPr>
          </a:p>
        </p:txBody>
      </p:sp>
      <p:sp>
        <p:nvSpPr>
          <p:cNvPr id="6554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48</a:t>
            </a:fld>
            <a:endParaRPr lang="en-US" altLang="en-US" sz="1400" dirty="0">
              <a:ea typeface="宋体" panose="02010600030101010101" pitchFamily="2" charset="-122"/>
            </a:endParaRPr>
          </a:p>
        </p:txBody>
      </p:sp>
      <p:sp>
        <p:nvSpPr>
          <p:cNvPr id="5" name="矩形 4"/>
          <p:cNvSpPr/>
          <p:nvPr/>
        </p:nvSpPr>
        <p:spPr bwMode="auto">
          <a:xfrm>
            <a:off x="800100" y="3771900"/>
            <a:ext cx="7543800" cy="2590800"/>
          </a:xfrm>
          <a:prstGeom prst="rect">
            <a:avLst/>
          </a:prstGeom>
          <a:noFill/>
          <a:ln w="12700" cap="flat" cmpd="sng" algn="ctr">
            <a:solidFill>
              <a:schemeClr val="bg1">
                <a:lumMod val="75000"/>
              </a:schemeClr>
            </a:solidFill>
            <a:prstDash val="solid"/>
            <a:round/>
            <a:headEnd type="none" w="sm" len="sm"/>
            <a:tailEnd type="none" w="sm" len="sm"/>
          </a:ln>
          <a:effectLst/>
        </p:spPr>
        <p:txBody>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思考：</a:t>
            </a:r>
            <a:endParaRPr kumimoji="0" lang="en-US" altLang="zh-CN"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现需要设计一个类</a:t>
            </a:r>
            <a:r>
              <a:rPr kumimoji="0" lang="en-US" altLang="zh-CN" sz="2000" b="1" i="0" u="none" strike="noStrike" kern="1200" cap="none" spc="0" normalizeH="0" baseline="0" noProof="0" dirty="0" err="1">
                <a:ln>
                  <a:noFill/>
                </a:ln>
                <a:solidFill>
                  <a:srgbClr val="0070C0"/>
                </a:solidFill>
                <a:effectLst/>
                <a:uLnTx/>
                <a:uFillTx/>
                <a:latin typeface="Courier New" panose="02070309020205020404" pitchFamily="49" charset="0"/>
                <a:ea typeface="华文楷体" panose="02010600040101010101" pitchFamily="2" charset="-122"/>
                <a:cs typeface="Courier New" panose="02070309020205020404" pitchFamily="49" charset="0"/>
              </a:rPr>
              <a:t>UniversityCampus</a:t>
            </a:r>
            <a:r>
              <a:rPr kumimoji="0" lang="en-US" altLang="zh-CN"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a:t>
            </a: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大学校区类</a:t>
            </a:r>
            <a:r>
              <a:rPr kumimoji="0" lang="en-US" altLang="zh-CN"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a:t>
            </a: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a:t>
            </a:r>
            <a:endParaRPr kumimoji="0" lang="en-US" altLang="zh-CN"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类有如下数据域</a:t>
            </a: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：校名、校区名称、坐落位置、建成年份、校区学生人数、校区校园面积、学校校区总数等</a:t>
            </a:r>
            <a:r>
              <a:rPr kumimoji="0" lang="en-US" altLang="zh-CN"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类有如下方法</a:t>
            </a: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：更改校名、更改校区名称、获得校名、获得校区名等</a:t>
            </a:r>
            <a:r>
              <a:rPr kumimoji="0" lang="en-US" altLang="zh-CN"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a:t>
            </a:r>
          </a:p>
          <a:p>
            <a:pPr marL="0" marR="0" lvl="0" indent="0" algn="just" defTabSz="914400" rtl="0" eaLnBrk="0" fontAlgn="base" latinLnBrk="0" hangingPunct="0">
              <a:lnSpc>
                <a:spcPct val="100000"/>
              </a:lnSpc>
              <a:spcBef>
                <a:spcPct val="0"/>
              </a:spcBef>
              <a:spcAft>
                <a:spcPct val="0"/>
              </a:spcAft>
              <a:buClrTx/>
              <a:buSzTx/>
              <a:buFontTx/>
              <a:buNone/>
              <a:defRPr/>
            </a:pPr>
            <a:endParaRPr kumimoji="0" lang="en-US" altLang="zh-CN"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请问，哪些变量或者方法需要设计成静态的（</a:t>
            </a:r>
            <a:r>
              <a:rPr kumimoji="0" lang="en-US" altLang="zh-CN"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static</a:t>
            </a: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a:t>
            </a:r>
            <a:r>
              <a:rPr kumimoji="0" lang="en-US" altLang="zh-CN"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Effect transition="in" filter="blinds(horizontal)">
                                      <p:cBhvr>
                                        <p:cTn id="7" dur="500"/>
                                        <p:tgtEl>
                                          <p:spTgt spid="6246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2467">
                                            <p:txEl>
                                              <p:pRg st="2" end="2"/>
                                            </p:txEl>
                                          </p:spTgt>
                                        </p:tgtEl>
                                        <p:attrNameLst>
                                          <p:attrName>style.visibility</p:attrName>
                                        </p:attrNameLst>
                                      </p:cBhvr>
                                      <p:to>
                                        <p:strVal val="visible"/>
                                      </p:to>
                                    </p:set>
                                    <p:animEffect transition="in" filter="blinds(horizontal)">
                                      <p:cBhvr>
                                        <p:cTn id="10" dur="500"/>
                                        <p:tgtEl>
                                          <p:spTgt spid="6246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可见性修饰符</a:t>
            </a:r>
          </a:p>
        </p:txBody>
      </p:sp>
      <p:sp>
        <p:nvSpPr>
          <p:cNvPr id="63492" name="Rectangle 3"/>
          <p:cNvSpPr>
            <a:spLocks noGrp="1" noChangeArrowheads="1"/>
          </p:cNvSpPr>
          <p:nvPr>
            <p:ph idx="1"/>
          </p:nvPr>
        </p:nvSpPr>
        <p:spPr/>
        <p:txBody>
          <a:bodyPr vert="horz" wrap="square" lIns="92075" tIns="46038" rIns="92075" bIns="46038" numCol="1" anchor="t" anchorCtr="0" compatLnSpc="1"/>
          <a:lstStyle/>
          <a:p>
            <a:pPr marL="0" indent="0" eaLnBrk="1" hangingPunct="1">
              <a:spcBef>
                <a:spcPct val="100000"/>
              </a:spcBef>
              <a:buSzPct val="75000"/>
            </a:pPr>
            <a:r>
              <a:rPr lang="zh-CN" altLang="en-US" sz="2400" kern="1200" dirty="0">
                <a:latin typeface="+mn-lt"/>
                <a:ea typeface="宋体" panose="02010600030101010101" pitchFamily="2" charset="-122"/>
                <a:cs typeface="+mn-cs"/>
              </a:rPr>
              <a:t>  可见性修饰符可以用于确定一个类以及它的成员的可见性。</a:t>
            </a:r>
            <a:endParaRPr lang="en-US" altLang="zh-CN" sz="2400" kern="1200" dirty="0">
              <a:latin typeface="+mn-lt"/>
              <a:ea typeface="宋体" panose="02010600030101010101" pitchFamily="2" charset="-122"/>
              <a:cs typeface="+mn-cs"/>
            </a:endParaRPr>
          </a:p>
          <a:p>
            <a:pPr marL="400050" lvl="1" indent="0" eaLnBrk="1" hangingPunct="1">
              <a:spcBef>
                <a:spcPct val="100000"/>
              </a:spcBef>
            </a:pPr>
            <a:r>
              <a:rPr lang="zh-CN" altLang="en-US" kern="1200" dirty="0">
                <a:latin typeface="+mn-lt"/>
                <a:ea typeface="宋体" panose="02010600030101010101" pitchFamily="2" charset="-122"/>
                <a:cs typeface="+mn-cs"/>
              </a:rPr>
              <a:t> 默认情况</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无任何可见性修饰符</a:t>
            </a:r>
            <a:r>
              <a:rPr lang="en-US" altLang="zh-CN" kern="1200" dirty="0">
                <a:latin typeface="+mn-lt"/>
                <a:ea typeface="宋体" panose="02010600030101010101" pitchFamily="2" charset="-122"/>
                <a:cs typeface="+mn-cs"/>
              </a:rPr>
              <a:t>)</a:t>
            </a:r>
          </a:p>
          <a:p>
            <a:pPr marL="0" indent="0" eaLnBrk="1" hangingPunct="1">
              <a:buSzPct val="75000"/>
              <a:buFont typeface="Monotype Sorts" pitchFamily="2" charset="2"/>
              <a:buNone/>
            </a:pPr>
            <a:r>
              <a:rPr lang="zh-CN" altLang="en-US" sz="2400" kern="1200" dirty="0">
                <a:latin typeface="+mn-lt"/>
                <a:ea typeface="宋体" panose="02010600030101010101" pitchFamily="2" charset="-122"/>
                <a:cs typeface="+mn-cs"/>
              </a:rPr>
              <a:t>如果没有可见性修饰符，那么默认的类、数据域及方法能被位于</a:t>
            </a:r>
            <a:r>
              <a:rPr lang="zh-CN" altLang="en-US" sz="2400" kern="1200" dirty="0">
                <a:solidFill>
                  <a:srgbClr val="C00000"/>
                </a:solidFill>
                <a:latin typeface="+mn-lt"/>
                <a:ea typeface="宋体" panose="02010600030101010101" pitchFamily="2" charset="-122"/>
                <a:cs typeface="+mn-cs"/>
              </a:rPr>
              <a:t>同一个包</a:t>
            </a:r>
            <a:r>
              <a:rPr lang="en-US" altLang="zh-CN" sz="2400" kern="1200" dirty="0">
                <a:solidFill>
                  <a:srgbClr val="C00000"/>
                </a:solidFill>
                <a:latin typeface="+mn-lt"/>
                <a:ea typeface="宋体" panose="02010600030101010101" pitchFamily="2" charset="-122"/>
                <a:cs typeface="+mn-cs"/>
              </a:rPr>
              <a:t>(</a:t>
            </a:r>
            <a:r>
              <a:rPr lang="en-US" altLang="zh-CN" sz="2400" i="1" kern="1200" dirty="0">
                <a:solidFill>
                  <a:srgbClr val="C00000"/>
                </a:solidFill>
                <a:latin typeface="+mn-lt"/>
                <a:ea typeface="宋体" panose="02010600030101010101" pitchFamily="2" charset="-122"/>
                <a:cs typeface="+mn-cs"/>
              </a:rPr>
              <a:t>package</a:t>
            </a:r>
            <a:r>
              <a:rPr lang="en-US" altLang="zh-CN" sz="2400" kern="1200" dirty="0">
                <a:solidFill>
                  <a:srgbClr val="C00000"/>
                </a:solidFill>
                <a:latin typeface="+mn-lt"/>
                <a:ea typeface="宋体" panose="02010600030101010101" pitchFamily="2" charset="-122"/>
                <a:cs typeface="+mn-cs"/>
              </a:rPr>
              <a:t>)</a:t>
            </a:r>
            <a:r>
              <a:rPr lang="zh-CN" altLang="en-US" sz="2400" kern="1200" dirty="0">
                <a:solidFill>
                  <a:srgbClr val="C00000"/>
                </a:solidFill>
                <a:latin typeface="+mn-lt"/>
                <a:ea typeface="宋体" panose="02010600030101010101" pitchFamily="2" charset="-122"/>
                <a:cs typeface="+mn-cs"/>
              </a:rPr>
              <a:t>内</a:t>
            </a:r>
            <a:r>
              <a:rPr lang="zh-CN" altLang="en-US" sz="2400" kern="1200" dirty="0">
                <a:latin typeface="+mn-lt"/>
                <a:ea typeface="宋体" panose="02010600030101010101" pitchFamily="2" charset="-122"/>
                <a:cs typeface="+mn-cs"/>
              </a:rPr>
              <a:t>的其它类访问。</a:t>
            </a:r>
            <a:endParaRPr lang="en-US" altLang="zh-CN" sz="2400" kern="1200" dirty="0">
              <a:latin typeface="+mn-lt"/>
              <a:ea typeface="宋体" panose="02010600030101010101" pitchFamily="2" charset="-122"/>
              <a:cs typeface="+mn-cs"/>
            </a:endParaRPr>
          </a:p>
          <a:p>
            <a:pPr marL="0" indent="0" eaLnBrk="1" hangingPunct="1">
              <a:buSzPct val="75000"/>
              <a:buFont typeface="Monotype Sorts" pitchFamily="2" charset="2"/>
              <a:buNone/>
            </a:pPr>
            <a:endParaRPr lang="en-US" altLang="en-US" sz="2400" b="1" kern="1200" dirty="0">
              <a:solidFill>
                <a:srgbClr val="C00000"/>
              </a:solidFill>
              <a:latin typeface="Courier New" panose="02070309020205020404" pitchFamily="49" charset="0"/>
              <a:ea typeface="宋体" panose="02010600030101010101" pitchFamily="2" charset="-122"/>
              <a:cs typeface="+mn-cs"/>
            </a:endParaRPr>
          </a:p>
          <a:p>
            <a:pPr marL="400050" lvl="1" indent="0" eaLnBrk="1" hangingPunct="1"/>
            <a:r>
              <a:rPr lang="en-US" altLang="en-US" b="1" kern="1200" dirty="0">
                <a:solidFill>
                  <a:srgbClr val="C00000"/>
                </a:solidFill>
                <a:latin typeface="Courier New" panose="02070309020205020404" pitchFamily="49" charset="0"/>
                <a:ea typeface="+mn-ea"/>
                <a:cs typeface="+mn-cs"/>
              </a:rPr>
              <a:t> public</a:t>
            </a:r>
          </a:p>
          <a:p>
            <a:pPr marL="0" indent="0" eaLnBrk="1" hangingPunct="1">
              <a:buSzPct val="75000"/>
              <a:buFont typeface="Monotype Sorts" pitchFamily="2" charset="2"/>
              <a:buNone/>
            </a:pPr>
            <a:r>
              <a:rPr lang="en-US" altLang="zh-CN" sz="2400" kern="1200" dirty="0">
                <a:latin typeface="+mn-lt"/>
                <a:ea typeface="宋体" panose="02010600030101010101" pitchFamily="2" charset="-122"/>
                <a:cs typeface="+mn-cs"/>
              </a:rPr>
              <a:t>它</a:t>
            </a:r>
            <a:r>
              <a:rPr lang="zh-CN" altLang="en-US" sz="2400" kern="1200" dirty="0">
                <a:latin typeface="+mn-lt"/>
                <a:ea typeface="宋体" panose="02010600030101010101" pitchFamily="2" charset="-122"/>
                <a:cs typeface="+mn-cs"/>
              </a:rPr>
              <a:t>修饰的类、数据域和方法能被任何其它类访问。</a:t>
            </a:r>
            <a:endParaRPr lang="en-US" altLang="zh-CN" sz="2400" kern="1200" dirty="0">
              <a:latin typeface="+mn-lt"/>
              <a:ea typeface="宋体" panose="02010600030101010101" pitchFamily="2" charset="-122"/>
              <a:cs typeface="+mn-cs"/>
            </a:endParaRPr>
          </a:p>
          <a:p>
            <a:pPr marL="400050" lvl="1" indent="0" eaLnBrk="1" hangingPunct="1"/>
            <a:endParaRPr lang="en-US" altLang="en-US" b="1" kern="1200" dirty="0">
              <a:solidFill>
                <a:srgbClr val="C00000"/>
              </a:solidFill>
              <a:latin typeface="Courier New" panose="02070309020205020404" pitchFamily="49" charset="0"/>
              <a:ea typeface="+mn-ea"/>
              <a:cs typeface="+mn-cs"/>
            </a:endParaRPr>
          </a:p>
          <a:p>
            <a:pPr marL="400050" lvl="1" indent="0" eaLnBrk="1" hangingPunct="1"/>
            <a:r>
              <a:rPr lang="en-US" altLang="en-US" b="1" kern="1200" dirty="0">
                <a:solidFill>
                  <a:srgbClr val="C00000"/>
                </a:solidFill>
                <a:latin typeface="Courier New" panose="02070309020205020404" pitchFamily="49" charset="0"/>
                <a:ea typeface="+mn-ea"/>
                <a:cs typeface="+mn-cs"/>
              </a:rPr>
              <a:t> private</a:t>
            </a:r>
            <a:r>
              <a:rPr lang="en-US" altLang="en-US" b="1" kern="1200" dirty="0">
                <a:solidFill>
                  <a:srgbClr val="C00000"/>
                </a:solidFill>
                <a:latin typeface="+mn-lt"/>
                <a:ea typeface="+mn-ea"/>
                <a:cs typeface="+mn-cs"/>
              </a:rPr>
              <a:t> </a:t>
            </a:r>
          </a:p>
          <a:p>
            <a:pPr marL="0" indent="0" eaLnBrk="1" hangingPunct="1">
              <a:buSzPct val="75000"/>
              <a:buFont typeface="Monotype Sorts" pitchFamily="2" charset="2"/>
              <a:buNone/>
            </a:pPr>
            <a:r>
              <a:rPr lang="en-US" altLang="zh-CN" sz="2400" kern="1200" dirty="0">
                <a:latin typeface="+mn-lt"/>
                <a:ea typeface="宋体" panose="02010600030101010101" pitchFamily="2" charset="-122"/>
                <a:cs typeface="+mn-cs"/>
              </a:rPr>
              <a:t>它</a:t>
            </a:r>
            <a:r>
              <a:rPr lang="zh-CN" altLang="en-US" sz="2400" kern="1200" dirty="0">
                <a:latin typeface="+mn-lt"/>
                <a:ea typeface="宋体" panose="02010600030101010101" pitchFamily="2" charset="-122"/>
                <a:cs typeface="+mn-cs"/>
              </a:rPr>
              <a:t>修饰的方法和数据域只能在它自己的类中被访问。</a:t>
            </a:r>
            <a:endParaRPr lang="en-US" altLang="zh-CN" sz="2400" kern="1200" dirty="0">
              <a:latin typeface="+mn-lt"/>
              <a:ea typeface="宋体" panose="02010600030101010101" pitchFamily="2" charset="-122"/>
              <a:cs typeface="+mn-cs"/>
            </a:endParaRPr>
          </a:p>
        </p:txBody>
      </p:sp>
      <p:sp>
        <p:nvSpPr>
          <p:cNvPr id="6656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49</a:t>
            </a:fld>
            <a:endParaRPr lang="en-US" altLang="en-US" sz="14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类</a:t>
            </a:r>
          </a:p>
        </p:txBody>
      </p:sp>
      <p:sp>
        <p:nvSpPr>
          <p:cNvPr id="34819" name="内容占位符 6"/>
          <p:cNvSpPr>
            <a:spLocks noGrp="1"/>
          </p:cNvSpPr>
          <p:nvPr>
            <p:ph idx="1"/>
          </p:nvPr>
        </p:nvSpPr>
        <p:spPr/>
        <p:txBody>
          <a:bodyPr vert="horz" wrap="square" lIns="92075" tIns="46038" rIns="92075" bIns="46038" anchor="t" anchorCtr="0"/>
          <a:lstStyle/>
          <a:p>
            <a:pPr eaLnBrk="1" hangingPunct="1">
              <a:spcBef>
                <a:spcPct val="50000"/>
              </a:spcBef>
              <a:buSzPct val="75000"/>
            </a:pPr>
            <a:r>
              <a:rPr lang="zh-CN" altLang="en-US" b="1" kern="1200" dirty="0">
                <a:latin typeface="华文楷体" panose="02010600040101010101" pitchFamily="2" charset="-122"/>
                <a:ea typeface="华文楷体" panose="02010600040101010101" pitchFamily="2" charset="-122"/>
                <a:cs typeface="+mn-cs"/>
              </a:rPr>
              <a:t>类</a:t>
            </a:r>
            <a:r>
              <a:rPr lang="en-US" altLang="zh-CN" kern="1200" dirty="0">
                <a:latin typeface="+mn-lt"/>
                <a:ea typeface="宋体" panose="02010600030101010101" pitchFamily="2" charset="-122"/>
                <a:cs typeface="+mn-cs"/>
              </a:rPr>
              <a:t>(</a:t>
            </a:r>
            <a:r>
              <a:rPr lang="en-US" altLang="zh-CN" i="1" kern="1200" dirty="0">
                <a:latin typeface="+mn-lt"/>
                <a:ea typeface="宋体" panose="02010600030101010101" pitchFamily="2" charset="-122"/>
                <a:cs typeface="+mn-cs"/>
              </a:rPr>
              <a:t>class</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被用来定义</a:t>
            </a:r>
            <a:r>
              <a:rPr lang="zh-CN" altLang="en-US" kern="1200" dirty="0">
                <a:highlight>
                  <a:srgbClr val="FFFF00"/>
                </a:highlight>
                <a:latin typeface="+mn-lt"/>
                <a:ea typeface="宋体" panose="02010600030101010101" pitchFamily="2" charset="-122"/>
                <a:cs typeface="+mn-cs"/>
              </a:rPr>
              <a:t>同一类型</a:t>
            </a:r>
            <a:r>
              <a:rPr lang="zh-CN" altLang="en-US" kern="1200" dirty="0">
                <a:latin typeface="+mn-lt"/>
                <a:ea typeface="宋体" panose="02010600030101010101" pitchFamily="2" charset="-122"/>
                <a:cs typeface="+mn-cs"/>
              </a:rPr>
              <a:t>的对象。类是一个模版、蓝本或者说是合约。</a:t>
            </a:r>
            <a:endParaRPr lang="en-US" altLang="zh-CN" kern="1200" dirty="0">
              <a:latin typeface="+mn-lt"/>
              <a:ea typeface="宋体" panose="02010600030101010101" pitchFamily="2" charset="-122"/>
              <a:cs typeface="+mn-cs"/>
            </a:endParaRPr>
          </a:p>
          <a:p>
            <a:pPr eaLnBrk="1" hangingPunct="1">
              <a:spcBef>
                <a:spcPct val="50000"/>
              </a:spcBef>
              <a:buSzPct val="75000"/>
            </a:pPr>
            <a:endParaRPr lang="zh-CN" altLang="en-US" kern="1200" dirty="0">
              <a:latin typeface="+mn-lt"/>
              <a:ea typeface="宋体" panose="02010600030101010101" pitchFamily="2" charset="-122"/>
              <a:cs typeface="+mn-cs"/>
            </a:endParaRPr>
          </a:p>
          <a:p>
            <a:pPr eaLnBrk="1" hangingPunct="1">
              <a:spcBef>
                <a:spcPct val="50000"/>
              </a:spcBef>
              <a:buSzPct val="75000"/>
            </a:pPr>
            <a:r>
              <a:rPr lang="zh-CN" altLang="en-US" kern="1200" dirty="0">
                <a:latin typeface="+mn-lt"/>
                <a:ea typeface="宋体" panose="02010600030101010101" pitchFamily="2" charset="-122"/>
                <a:cs typeface="+mn-cs"/>
              </a:rPr>
              <a:t>类用</a:t>
            </a:r>
            <a:r>
              <a:rPr lang="zh-CN" altLang="en-US" kern="1200" dirty="0">
                <a:solidFill>
                  <a:srgbClr val="C00000"/>
                </a:solidFill>
                <a:latin typeface="+mn-lt"/>
                <a:ea typeface="宋体" panose="02010600030101010101" pitchFamily="2" charset="-122"/>
                <a:cs typeface="+mn-cs"/>
              </a:rPr>
              <a:t>变量</a:t>
            </a:r>
            <a:r>
              <a:rPr lang="zh-CN" altLang="en-US" kern="1200" dirty="0">
                <a:latin typeface="+mn-lt"/>
                <a:ea typeface="宋体" panose="02010600030101010101" pitchFamily="2" charset="-122"/>
                <a:cs typeface="+mn-cs"/>
              </a:rPr>
              <a:t>定义对象的</a:t>
            </a:r>
            <a:r>
              <a:rPr lang="zh-CN" altLang="en-US" kern="1200" dirty="0">
                <a:solidFill>
                  <a:srgbClr val="C00000"/>
                </a:solidFill>
                <a:latin typeface="+mn-lt"/>
                <a:ea typeface="宋体" panose="02010600030101010101" pitchFamily="2" charset="-122"/>
                <a:cs typeface="+mn-cs"/>
              </a:rPr>
              <a:t>数据域</a:t>
            </a:r>
            <a:r>
              <a:rPr lang="en-US" altLang="zh-CN" kern="1200" dirty="0">
                <a:solidFill>
                  <a:srgbClr val="C00000"/>
                </a:solidFill>
                <a:latin typeface="+mn-lt"/>
                <a:ea typeface="宋体" panose="02010600030101010101" pitchFamily="2" charset="-122"/>
                <a:cs typeface="+mn-cs"/>
              </a:rPr>
              <a:t>(</a:t>
            </a:r>
            <a:r>
              <a:rPr lang="zh-CN" altLang="en-US" kern="1200" dirty="0">
                <a:solidFill>
                  <a:srgbClr val="C00000"/>
                </a:solidFill>
                <a:latin typeface="+mn-lt"/>
                <a:ea typeface="宋体" panose="02010600030101010101" pitchFamily="2" charset="-122"/>
                <a:cs typeface="+mn-cs"/>
              </a:rPr>
              <a:t>属性、状态、特征</a:t>
            </a:r>
            <a:r>
              <a:rPr lang="en-US" altLang="zh-CN" kern="1200" dirty="0">
                <a:solidFill>
                  <a:srgbClr val="C00000"/>
                </a:solidFill>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，用</a:t>
            </a:r>
            <a:r>
              <a:rPr lang="zh-CN" altLang="en-US" kern="1200" dirty="0">
                <a:solidFill>
                  <a:srgbClr val="0070C0"/>
                </a:solidFill>
                <a:latin typeface="+mn-lt"/>
                <a:ea typeface="宋体" panose="02010600030101010101" pitchFamily="2" charset="-122"/>
                <a:cs typeface="+mn-cs"/>
              </a:rPr>
              <a:t>方法</a:t>
            </a:r>
            <a:r>
              <a:rPr lang="zh-CN" altLang="en-US" kern="1200" dirty="0">
                <a:latin typeface="+mn-lt"/>
                <a:ea typeface="宋体" panose="02010600030101010101" pitchFamily="2" charset="-122"/>
                <a:cs typeface="+mn-cs"/>
              </a:rPr>
              <a:t>定义对象的</a:t>
            </a:r>
            <a:r>
              <a:rPr lang="zh-CN" altLang="en-US" kern="1200" dirty="0">
                <a:solidFill>
                  <a:srgbClr val="0070C0"/>
                </a:solidFill>
                <a:latin typeface="+mn-lt"/>
                <a:ea typeface="宋体" panose="02010600030101010101" pitchFamily="2" charset="-122"/>
                <a:cs typeface="+mn-cs"/>
              </a:rPr>
              <a:t>行为</a:t>
            </a:r>
            <a:r>
              <a:rPr lang="zh-CN" altLang="en-US" kern="1200" dirty="0">
                <a:latin typeface="+mn-lt"/>
                <a:ea typeface="宋体" panose="02010600030101010101" pitchFamily="2" charset="-122"/>
                <a:cs typeface="+mn-cs"/>
              </a:rPr>
              <a:t>。</a:t>
            </a:r>
            <a:endParaRPr lang="en-US" altLang="zh-CN" kern="1200" dirty="0">
              <a:latin typeface="+mn-lt"/>
              <a:ea typeface="宋体" panose="02010600030101010101" pitchFamily="2" charset="-122"/>
              <a:cs typeface="+mn-cs"/>
            </a:endParaRPr>
          </a:p>
          <a:p>
            <a:pPr eaLnBrk="1" hangingPunct="1">
              <a:spcBef>
                <a:spcPct val="50000"/>
              </a:spcBef>
              <a:buSzPct val="75000"/>
            </a:pPr>
            <a:endParaRPr lang="zh-CN" altLang="en-US" kern="1200" dirty="0">
              <a:latin typeface="+mn-lt"/>
              <a:ea typeface="宋体" panose="02010600030101010101" pitchFamily="2" charset="-122"/>
              <a:cs typeface="+mn-cs"/>
            </a:endParaRPr>
          </a:p>
          <a:p>
            <a:pPr eaLnBrk="1" hangingPunct="1">
              <a:spcBef>
                <a:spcPct val="50000"/>
              </a:spcBef>
              <a:buSzPct val="75000"/>
            </a:pPr>
            <a:r>
              <a:rPr lang="zh-CN" altLang="en-US" kern="1200" dirty="0">
                <a:latin typeface="+mn-lt"/>
                <a:ea typeface="宋体" panose="02010600030101010101" pitchFamily="2" charset="-122"/>
                <a:cs typeface="+mn-cs"/>
              </a:rPr>
              <a:t>此外，类还提供一种称为</a:t>
            </a:r>
            <a:r>
              <a:rPr lang="zh-CN" altLang="en-US" kern="1200" dirty="0">
                <a:solidFill>
                  <a:srgbClr val="0070C0"/>
                </a:solidFill>
                <a:latin typeface="+mn-lt"/>
                <a:ea typeface="宋体" panose="02010600030101010101" pitchFamily="2" charset="-122"/>
                <a:cs typeface="+mn-cs"/>
              </a:rPr>
              <a:t>构造方法</a:t>
            </a:r>
            <a:r>
              <a:rPr lang="en-US" altLang="zh-CN" kern="1200" dirty="0">
                <a:latin typeface="+mn-lt"/>
                <a:ea typeface="宋体" panose="02010600030101010101" pitchFamily="2" charset="-122"/>
                <a:cs typeface="+mn-cs"/>
              </a:rPr>
              <a:t>(</a:t>
            </a:r>
            <a:r>
              <a:rPr lang="en-US" altLang="zh-CN" i="1" kern="1200" dirty="0">
                <a:latin typeface="+mn-lt"/>
                <a:ea typeface="宋体" panose="02010600030101010101" pitchFamily="2" charset="-122"/>
                <a:cs typeface="+mn-cs"/>
              </a:rPr>
              <a:t>constructor</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的特殊类型的方法，通过调用它可以创建一个新的对象。</a:t>
            </a:r>
          </a:p>
          <a:p>
            <a:pPr marL="0" indent="457200" eaLnBrk="1" hangingPunct="1">
              <a:spcBef>
                <a:spcPct val="50000"/>
              </a:spcBef>
              <a:buSzPct val="75000"/>
              <a:buNone/>
            </a:pPr>
            <a:r>
              <a:rPr lang="en-US" altLang="zh-CN" sz="2400" kern="1200" dirty="0">
                <a:latin typeface="华文楷体" panose="02010600040101010101" pitchFamily="2" charset="-122"/>
                <a:ea typeface="华文楷体" panose="02010600040101010101" pitchFamily="2" charset="-122"/>
                <a:cs typeface="华文楷体" panose="02010600040101010101" pitchFamily="2" charset="-122"/>
              </a:rPr>
              <a:t>//</a:t>
            </a:r>
            <a:r>
              <a:rPr lang="zh-CN" altLang="en-US" sz="2400" kern="1200" dirty="0">
                <a:latin typeface="华文楷体" panose="02010600040101010101" pitchFamily="2" charset="-122"/>
                <a:ea typeface="华文楷体" panose="02010600040101010101" pitchFamily="2" charset="-122"/>
                <a:cs typeface="华文楷体" panose="02010600040101010101" pitchFamily="2" charset="-122"/>
              </a:rPr>
              <a:t>构造方法用来进行对象的初始化，即实例化</a:t>
            </a:r>
          </a:p>
        </p:txBody>
      </p:sp>
      <p:sp>
        <p:nvSpPr>
          <p:cNvPr id="3482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a:t>
            </a:fld>
            <a:endParaRPr lang="en-US" altLang="en-US" sz="1400" dirty="0">
              <a:ea typeface="宋体" panose="02010600030101010101" pitchFamily="2" charset="-122"/>
            </a:endParaRPr>
          </a:p>
        </p:txBody>
      </p:sp>
      <p:sp>
        <p:nvSpPr>
          <p:cNvPr id="34821" name="Rectangle 3"/>
          <p:cNvSpPr/>
          <p:nvPr/>
        </p:nvSpPr>
        <p:spPr>
          <a:xfrm>
            <a:off x="2686050" y="23431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4822" name="Rectangle 7"/>
          <p:cNvSpPr/>
          <p:nvPr/>
        </p:nvSpPr>
        <p:spPr>
          <a:xfrm>
            <a:off x="2800350" y="22860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p:txBody>
          <a:bodyPr vert="horz" wrap="square" lIns="92075" tIns="46038" rIns="92075" bIns="46038" anchor="ctr" anchorCtr="0"/>
          <a:lstStyle/>
          <a:p>
            <a:pPr>
              <a:buNone/>
            </a:pPr>
            <a:r>
              <a:rPr lang="zh-CN" altLang="en-US" kern="1200" dirty="0">
                <a:latin typeface="Courier New" panose="02070309020205020404" pitchFamily="49" charset="0"/>
                <a:ea typeface="宋体" panose="02010600030101010101" pitchFamily="2" charset="-122"/>
                <a:cs typeface="+mj-cs"/>
              </a:rPr>
              <a:t>可见性修饰符</a:t>
            </a:r>
          </a:p>
        </p:txBody>
      </p:sp>
      <p:sp>
        <p:nvSpPr>
          <p:cNvPr id="67587" name="内容占位符 2"/>
          <p:cNvSpPr>
            <a:spLocks noGrp="1"/>
          </p:cNvSpPr>
          <p:nvPr>
            <p:ph idx="1"/>
          </p:nvPr>
        </p:nvSpPr>
        <p:spPr/>
        <p:txBody>
          <a:bodyPr vert="horz" wrap="square" lIns="92075" tIns="46038" rIns="92075" bIns="46038" anchor="t" anchorCtr="0"/>
          <a:lstStyle/>
          <a:p>
            <a:pPr>
              <a:buSzPct val="75000"/>
              <a:buFont typeface="Monotype Sorts" pitchFamily="2" charset="2"/>
              <a:buNone/>
            </a:pPr>
            <a:r>
              <a:rPr lang="zh-CN" altLang="en-US" kern="1200" dirty="0">
                <a:latin typeface="+mn-lt"/>
                <a:ea typeface="宋体" panose="02010600030101010101" pitchFamily="2" charset="-122"/>
                <a:cs typeface="+mn-cs"/>
              </a:rPr>
              <a:t>注意：</a:t>
            </a:r>
            <a:endParaRPr lang="en-US" altLang="zh-CN" kern="1200" dirty="0">
              <a:latin typeface="+mn-lt"/>
              <a:ea typeface="宋体" panose="02010600030101010101" pitchFamily="2" charset="-122"/>
              <a:cs typeface="+mn-cs"/>
            </a:endParaRPr>
          </a:p>
          <a:p>
            <a:pPr>
              <a:buSzPct val="75000"/>
            </a:pPr>
            <a:r>
              <a:rPr lang="zh-CN" altLang="en-US" kern="1200" dirty="0">
                <a:latin typeface="+mn-lt"/>
                <a:ea typeface="宋体" panose="02010600030101010101" pitchFamily="2" charset="-122"/>
                <a:cs typeface="+mn-cs"/>
              </a:rPr>
              <a:t>修饰符</a:t>
            </a:r>
            <a:r>
              <a:rPr lang="en-US" altLang="zh-CN" b="1" kern="1200" dirty="0">
                <a:latin typeface="Courier New" panose="02070309020205020404" pitchFamily="49" charset="0"/>
                <a:ea typeface="宋体" panose="02010600030101010101" pitchFamily="2" charset="-122"/>
                <a:cs typeface="+mn-cs"/>
              </a:rPr>
              <a:t>private</a:t>
            </a:r>
            <a:r>
              <a:rPr lang="zh-CN" altLang="en-US" kern="1200" dirty="0">
                <a:latin typeface="+mn-lt"/>
                <a:ea typeface="宋体" panose="02010600030101010101" pitchFamily="2" charset="-122"/>
                <a:cs typeface="+mn-cs"/>
              </a:rPr>
              <a:t>只能用来修饰类的成员</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数据域和方法</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，不能用来修饰类。</a:t>
            </a:r>
            <a:endParaRPr lang="en-US" altLang="zh-CN" kern="1200" dirty="0">
              <a:latin typeface="+mn-lt"/>
              <a:ea typeface="宋体" panose="02010600030101010101" pitchFamily="2" charset="-122"/>
              <a:cs typeface="+mn-cs"/>
            </a:endParaRPr>
          </a:p>
          <a:p>
            <a:pPr>
              <a:buSzPct val="75000"/>
            </a:pPr>
            <a:endParaRPr lang="en-US" altLang="zh-CN" kern="1200" dirty="0">
              <a:latin typeface="+mn-lt"/>
              <a:ea typeface="宋体" panose="02010600030101010101" pitchFamily="2" charset="-122"/>
              <a:cs typeface="+mn-cs"/>
            </a:endParaRPr>
          </a:p>
          <a:p>
            <a:pPr>
              <a:buSzPct val="75000"/>
            </a:pPr>
            <a:r>
              <a:rPr lang="en-US" altLang="zh-CN" b="1" kern="1200" dirty="0">
                <a:latin typeface="Courier New" panose="02070309020205020404" pitchFamily="49" charset="0"/>
                <a:ea typeface="宋体" panose="02010600030101010101" pitchFamily="2" charset="-122"/>
                <a:cs typeface="+mn-cs"/>
              </a:rPr>
              <a:t>public</a:t>
            </a:r>
            <a:r>
              <a:rPr lang="zh-CN" altLang="en-US" kern="1200" dirty="0">
                <a:latin typeface="+mn-lt"/>
                <a:ea typeface="宋体" panose="02010600030101010101" pitchFamily="2" charset="-122"/>
                <a:cs typeface="+mn-cs"/>
              </a:rPr>
              <a:t>可以用来修饰类的成员</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数据域和方法</a:t>
            </a:r>
            <a:r>
              <a:rPr lang="en-US" altLang="zh-CN" kern="1200" dirty="0">
                <a:latin typeface="+mn-lt"/>
                <a:ea typeface="宋体" panose="02010600030101010101" pitchFamily="2" charset="-122"/>
                <a:cs typeface="+mn-cs"/>
              </a:rPr>
              <a:t>)</a:t>
            </a:r>
            <a:r>
              <a:rPr lang="zh-CN" altLang="en-US" kern="1200" dirty="0">
                <a:solidFill>
                  <a:srgbClr val="C00000"/>
                </a:solidFill>
                <a:latin typeface="+mn-lt"/>
                <a:ea typeface="宋体" panose="02010600030101010101" pitchFamily="2" charset="-122"/>
                <a:cs typeface="+mn-cs"/>
              </a:rPr>
              <a:t> </a:t>
            </a:r>
            <a:r>
              <a:rPr lang="zh-CN" altLang="en-US" kern="1200" dirty="0">
                <a:latin typeface="+mn-lt"/>
                <a:ea typeface="宋体" panose="02010600030101010101" pitchFamily="2" charset="-122"/>
                <a:cs typeface="+mn-cs"/>
              </a:rPr>
              <a:t>或</a:t>
            </a:r>
            <a:r>
              <a:rPr lang="zh-CN" altLang="en-US" kern="1200" dirty="0">
                <a:solidFill>
                  <a:srgbClr val="C00000"/>
                </a:solidFill>
                <a:latin typeface="+mn-lt"/>
                <a:ea typeface="宋体" panose="02010600030101010101" pitchFamily="2" charset="-122"/>
                <a:cs typeface="+mn-cs"/>
              </a:rPr>
              <a:t>类</a:t>
            </a:r>
            <a:r>
              <a:rPr lang="zh-CN" altLang="en-US" kern="1200" dirty="0">
                <a:latin typeface="+mn-lt"/>
                <a:ea typeface="宋体" panose="02010600030101010101" pitchFamily="2" charset="-122"/>
                <a:cs typeface="+mn-cs"/>
              </a:rPr>
              <a:t>。</a:t>
            </a:r>
            <a:endParaRPr lang="en-US" altLang="zh-CN" kern="1200" dirty="0">
              <a:latin typeface="+mn-lt"/>
              <a:ea typeface="宋体" panose="02010600030101010101" pitchFamily="2" charset="-122"/>
              <a:cs typeface="+mn-cs"/>
            </a:endParaRPr>
          </a:p>
          <a:p>
            <a:pPr>
              <a:buSzPct val="75000"/>
            </a:pPr>
            <a:endParaRPr lang="en-US" altLang="zh-CN" kern="1200" dirty="0">
              <a:latin typeface="+mn-lt"/>
              <a:ea typeface="宋体" panose="02010600030101010101" pitchFamily="2" charset="-122"/>
              <a:cs typeface="+mn-cs"/>
            </a:endParaRPr>
          </a:p>
          <a:p>
            <a:pPr>
              <a:buSzPct val="75000"/>
            </a:pPr>
            <a:r>
              <a:rPr lang="zh-CN" altLang="en-US" kern="1200" dirty="0">
                <a:latin typeface="+mn-lt"/>
                <a:ea typeface="宋体" panose="02010600030101010101" pitchFamily="2" charset="-122"/>
                <a:cs typeface="+mn-cs"/>
              </a:rPr>
              <a:t>局部变量不能添加可见性修饰符，否则会导致编译错误。</a:t>
            </a:r>
          </a:p>
        </p:txBody>
      </p:sp>
      <p:sp>
        <p:nvSpPr>
          <p:cNvPr id="67588" name="灯片编号占位符 3"/>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zh-CN" altLang="en-US" sz="1400" dirty="0">
                <a:ea typeface="宋体" panose="02010600030101010101" pitchFamily="2" charset="-122"/>
              </a:rPr>
              <a:t>50</a:t>
            </a:fld>
            <a:endParaRPr lang="zh-CN" altLang="en-US" sz="1400" dirty="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51</a:t>
            </a:fld>
            <a:endParaRPr lang="en-US" altLang="en-US" sz="1400" dirty="0">
              <a:ea typeface="宋体" panose="02010600030101010101" pitchFamily="2" charset="-122"/>
            </a:endParaRPr>
          </a:p>
        </p:txBody>
      </p:sp>
      <p:sp>
        <p:nvSpPr>
          <p:cNvPr id="68611" name="Rectangle 6"/>
          <p:cNvSpPr/>
          <p:nvPr/>
        </p:nvSpPr>
        <p:spPr>
          <a:xfrm>
            <a:off x="2286000" y="208438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8612" name="Rectangle 9"/>
          <p:cNvSpPr/>
          <p:nvPr/>
        </p:nvSpPr>
        <p:spPr>
          <a:xfrm>
            <a:off x="1971675" y="2486025"/>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68613" name="Text Box 10"/>
          <p:cNvSpPr txBox="1"/>
          <p:nvPr/>
        </p:nvSpPr>
        <p:spPr>
          <a:xfrm>
            <a:off x="457200" y="5532438"/>
            <a:ext cx="8305800" cy="830262"/>
          </a:xfrm>
          <a:prstGeom prst="rect">
            <a:avLst/>
          </a:prstGeom>
          <a:noFill/>
          <a:ln w="12700">
            <a:noFill/>
          </a:ln>
        </p:spPr>
        <p:txBody>
          <a:bodyPr>
            <a:spAutoFit/>
          </a:bodyPr>
          <a:lstStyle/>
          <a:p>
            <a:pPr algn="just">
              <a:spcBef>
                <a:spcPct val="50000"/>
              </a:spcBef>
              <a:buNone/>
            </a:pPr>
            <a:r>
              <a:rPr lang="en-US" altLang="zh-CN" b="1" dirty="0">
                <a:latin typeface="Courier New" panose="02070309020205020404" pitchFamily="49" charset="0"/>
                <a:ea typeface="宋体" panose="02010600030101010101" pitchFamily="2" charset="-122"/>
              </a:rPr>
              <a:t>private</a:t>
            </a:r>
            <a:r>
              <a:rPr lang="zh-CN" altLang="en-US" dirty="0">
                <a:latin typeface="Courier New" panose="02070309020205020404" pitchFamily="49" charset="0"/>
                <a:ea typeface="宋体" panose="02010600030101010101" pitchFamily="2" charset="-122"/>
              </a:rPr>
              <a:t>修饰符限定只能在本类中访问，</a:t>
            </a:r>
            <a:r>
              <a:rPr lang="zh-CN" altLang="en-US" dirty="0">
                <a:solidFill>
                  <a:srgbClr val="C00000"/>
                </a:solidFill>
                <a:latin typeface="Courier New" panose="02070309020205020404" pitchFamily="49" charset="0"/>
                <a:ea typeface="宋体" panose="02010600030101010101" pitchFamily="2" charset="-122"/>
              </a:rPr>
              <a:t>缺省修饰符限定访问只能在同一个包中进行</a:t>
            </a:r>
            <a:r>
              <a:rPr lang="zh-CN" altLang="en-US" dirty="0">
                <a:latin typeface="Courier New" panose="02070309020205020404" pitchFamily="49" charset="0"/>
                <a:ea typeface="宋体" panose="02010600030101010101" pitchFamily="2" charset="-122"/>
              </a:rPr>
              <a:t>，</a:t>
            </a:r>
            <a:r>
              <a:rPr lang="en-US" altLang="zh-CN" b="1" dirty="0">
                <a:latin typeface="Courier New" panose="02070309020205020404" pitchFamily="49" charset="0"/>
                <a:ea typeface="宋体" panose="02010600030101010101" pitchFamily="2" charset="-122"/>
              </a:rPr>
              <a:t>public</a:t>
            </a:r>
            <a:r>
              <a:rPr lang="zh-CN" altLang="en-US" dirty="0">
                <a:latin typeface="Courier New" panose="02070309020205020404" pitchFamily="49" charset="0"/>
                <a:ea typeface="宋体" panose="02010600030101010101" pitchFamily="2" charset="-122"/>
              </a:rPr>
              <a:t>修饰符对访问没有限定。</a:t>
            </a:r>
            <a:endParaRPr lang="en-US" altLang="en-US" dirty="0">
              <a:latin typeface="Courier New" panose="02070309020205020404" pitchFamily="49" charset="0"/>
              <a:ea typeface="宋体" panose="02010600030101010101" pitchFamily="2" charset="-122"/>
            </a:endParaRPr>
          </a:p>
        </p:txBody>
      </p:sp>
      <p:sp>
        <p:nvSpPr>
          <p:cNvPr id="68614" name="Rectangle 12"/>
          <p:cNvSpPr/>
          <p:nvPr/>
        </p:nvSpPr>
        <p:spPr>
          <a:xfrm>
            <a:off x="0" y="248602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68615" name="Rectangle 14"/>
          <p:cNvSpPr/>
          <p:nvPr/>
        </p:nvSpPr>
        <p:spPr>
          <a:xfrm>
            <a:off x="0" y="30289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pic>
        <p:nvPicPr>
          <p:cNvPr id="68616" name="Picture 10"/>
          <p:cNvPicPr>
            <a:picLocks noChangeAspect="1"/>
          </p:cNvPicPr>
          <p:nvPr/>
        </p:nvPicPr>
        <p:blipFill>
          <a:blip r:embed="rId2"/>
          <a:stretch>
            <a:fillRect/>
          </a:stretch>
        </p:blipFill>
        <p:spPr>
          <a:xfrm>
            <a:off x="14288" y="381000"/>
            <a:ext cx="9129712" cy="3182938"/>
          </a:xfrm>
          <a:prstGeom prst="rect">
            <a:avLst/>
          </a:prstGeom>
          <a:noFill/>
          <a:ln w="12700">
            <a:noFill/>
          </a:ln>
        </p:spPr>
      </p:pic>
      <p:pic>
        <p:nvPicPr>
          <p:cNvPr id="68617" name="Picture 11"/>
          <p:cNvPicPr>
            <a:picLocks noChangeAspect="1"/>
          </p:cNvPicPr>
          <p:nvPr/>
        </p:nvPicPr>
        <p:blipFill>
          <a:blip r:embed="rId3"/>
          <a:stretch>
            <a:fillRect/>
          </a:stretch>
        </p:blipFill>
        <p:spPr>
          <a:xfrm>
            <a:off x="117475" y="3848100"/>
            <a:ext cx="8766175" cy="1612900"/>
          </a:xfrm>
          <a:prstGeom prst="rect">
            <a:avLst/>
          </a:prstGeom>
          <a:noFill/>
          <a:ln w="12700">
            <a:noFill/>
          </a:ln>
        </p:spPr>
      </p:pic>
      <p:cxnSp>
        <p:nvCxnSpPr>
          <p:cNvPr id="68618" name="直接连接符 10"/>
          <p:cNvCxnSpPr/>
          <p:nvPr/>
        </p:nvCxnSpPr>
        <p:spPr>
          <a:xfrm>
            <a:off x="0" y="3695700"/>
            <a:ext cx="9144000" cy="1588"/>
          </a:xfrm>
          <a:prstGeom prst="line">
            <a:avLst/>
          </a:prstGeom>
          <a:ln w="25400" cap="flat" cmpd="sng">
            <a:solidFill>
              <a:schemeClr val="tx1"/>
            </a:solidFill>
            <a:prstDash val="dash"/>
            <a:headEnd type="none" w="sm" len="sm"/>
            <a:tailEnd type="none" w="sm" len="sm"/>
          </a:ln>
        </p:spPr>
      </p:cxnSp>
      <p:grpSp>
        <p:nvGrpSpPr>
          <p:cNvPr id="68619" name="组合 21"/>
          <p:cNvGrpSpPr/>
          <p:nvPr/>
        </p:nvGrpSpPr>
        <p:grpSpPr>
          <a:xfrm>
            <a:off x="571500" y="1125538"/>
            <a:ext cx="1905000" cy="2057400"/>
            <a:chOff x="571500" y="990600"/>
            <a:chExt cx="1905000" cy="2057400"/>
          </a:xfrm>
        </p:grpSpPr>
        <p:sp>
          <p:nvSpPr>
            <p:cNvPr id="68624" name="矩形 12"/>
            <p:cNvSpPr/>
            <p:nvPr/>
          </p:nvSpPr>
          <p:spPr>
            <a:xfrm>
              <a:off x="1752600" y="990600"/>
              <a:ext cx="647700" cy="152400"/>
            </a:xfrm>
            <a:prstGeom prst="rect">
              <a:avLst/>
            </a:prstGeom>
            <a:solidFill>
              <a:srgbClr val="00B050"/>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68625" name="矩形 13"/>
            <p:cNvSpPr/>
            <p:nvPr/>
          </p:nvSpPr>
          <p:spPr>
            <a:xfrm>
              <a:off x="1828800" y="1447800"/>
              <a:ext cx="647700" cy="152400"/>
            </a:xfrm>
            <a:prstGeom prst="rect">
              <a:avLst/>
            </a:prstGeom>
            <a:solidFill>
              <a:srgbClr val="FF0000"/>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68626" name="矩形 14"/>
            <p:cNvSpPr/>
            <p:nvPr/>
          </p:nvSpPr>
          <p:spPr>
            <a:xfrm>
              <a:off x="1028700" y="1219200"/>
              <a:ext cx="647700" cy="152400"/>
            </a:xfrm>
            <a:prstGeom prst="rect">
              <a:avLst/>
            </a:prstGeom>
            <a:solidFill>
              <a:srgbClr val="FFFF00"/>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68627" name="矩形 15"/>
            <p:cNvSpPr/>
            <p:nvPr/>
          </p:nvSpPr>
          <p:spPr>
            <a:xfrm>
              <a:off x="571500" y="2043113"/>
              <a:ext cx="647700" cy="152400"/>
            </a:xfrm>
            <a:prstGeom prst="rect">
              <a:avLst/>
            </a:prstGeom>
            <a:solidFill>
              <a:srgbClr val="00B050"/>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68628" name="矩形 16"/>
            <p:cNvSpPr/>
            <p:nvPr/>
          </p:nvSpPr>
          <p:spPr>
            <a:xfrm>
              <a:off x="571500" y="2476500"/>
              <a:ext cx="647700" cy="152400"/>
            </a:xfrm>
            <a:prstGeom prst="rect">
              <a:avLst/>
            </a:prstGeom>
            <a:solidFill>
              <a:srgbClr val="FFFF00"/>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68629" name="矩形 17"/>
            <p:cNvSpPr/>
            <p:nvPr/>
          </p:nvSpPr>
          <p:spPr>
            <a:xfrm>
              <a:off x="571500" y="2895600"/>
              <a:ext cx="647700" cy="152400"/>
            </a:xfrm>
            <a:prstGeom prst="rect">
              <a:avLst/>
            </a:prstGeom>
            <a:solidFill>
              <a:srgbClr val="FF0000"/>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grpSp>
      <p:grpSp>
        <p:nvGrpSpPr>
          <p:cNvPr id="68620" name="组合 22"/>
          <p:cNvGrpSpPr/>
          <p:nvPr/>
        </p:nvGrpSpPr>
        <p:grpSpPr>
          <a:xfrm>
            <a:off x="1485900" y="4432300"/>
            <a:ext cx="7277100" cy="152400"/>
            <a:chOff x="1485900" y="4419600"/>
            <a:chExt cx="7277100" cy="152400"/>
          </a:xfrm>
        </p:grpSpPr>
        <p:sp>
          <p:nvSpPr>
            <p:cNvPr id="68621" name="矩形 18"/>
            <p:cNvSpPr/>
            <p:nvPr/>
          </p:nvSpPr>
          <p:spPr>
            <a:xfrm>
              <a:off x="1485900" y="4419600"/>
              <a:ext cx="647700" cy="152400"/>
            </a:xfrm>
            <a:prstGeom prst="rect">
              <a:avLst/>
            </a:prstGeom>
            <a:solidFill>
              <a:srgbClr val="FFFF00"/>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68622" name="矩形 12"/>
            <p:cNvSpPr/>
            <p:nvPr/>
          </p:nvSpPr>
          <p:spPr>
            <a:xfrm>
              <a:off x="5257800" y="4419600"/>
              <a:ext cx="419100" cy="152400"/>
            </a:xfrm>
            <a:prstGeom prst="rect">
              <a:avLst/>
            </a:prstGeom>
            <a:solidFill>
              <a:srgbClr val="00B050"/>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68623" name="矩形 12"/>
            <p:cNvSpPr/>
            <p:nvPr/>
          </p:nvSpPr>
          <p:spPr>
            <a:xfrm>
              <a:off x="8343900" y="4419600"/>
              <a:ext cx="419100" cy="152400"/>
            </a:xfrm>
            <a:prstGeom prst="rect">
              <a:avLst/>
            </a:prstGeom>
            <a:solidFill>
              <a:srgbClr val="00B050"/>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注意</a:t>
            </a:r>
            <a:endParaRPr lang="zh-CN" altLang="en-US" kern="1200" dirty="0">
              <a:latin typeface="Book Antiqua" panose="02040602050305030304" pitchFamily="18" charset="0"/>
              <a:ea typeface="宋体" panose="02010600030101010101" pitchFamily="2" charset="-122"/>
              <a:cs typeface="+mj-cs"/>
            </a:endParaRPr>
          </a:p>
        </p:txBody>
      </p:sp>
      <p:sp>
        <p:nvSpPr>
          <p:cNvPr id="69635" name="内容占位符 10"/>
          <p:cNvSpPr>
            <a:spLocks noGrp="1"/>
          </p:cNvSpPr>
          <p:nvPr>
            <p:ph idx="1"/>
          </p:nvPr>
        </p:nvSpPr>
        <p:spPr/>
        <p:txBody>
          <a:bodyPr vert="horz" wrap="square" lIns="92075" tIns="46038" rIns="92075" bIns="46038" anchor="t" anchorCtr="0"/>
          <a:lstStyle/>
          <a:p>
            <a:pPr eaLnBrk="1" hangingPunct="1">
              <a:buSzPct val="75000"/>
            </a:pPr>
            <a:r>
              <a:rPr lang="zh-CN" altLang="en-US" kern="1200" dirty="0">
                <a:latin typeface="+mn-lt"/>
                <a:ea typeface="宋体" panose="02010600030101010101" pitchFamily="2" charset="-122"/>
                <a:cs typeface="+mn-cs"/>
              </a:rPr>
              <a:t>位于类外部的对象不能访问私有成员，如图</a:t>
            </a:r>
            <a:r>
              <a:rPr lang="en-US" altLang="zh-CN" kern="1200" dirty="0">
                <a:latin typeface="+mn-lt"/>
                <a:ea typeface="宋体" panose="02010600030101010101" pitchFamily="2" charset="-122"/>
                <a:cs typeface="+mn-cs"/>
              </a:rPr>
              <a:t>(b)</a:t>
            </a:r>
            <a:r>
              <a:rPr lang="zh-CN" altLang="en-US" kern="1200" dirty="0">
                <a:latin typeface="+mn-lt"/>
                <a:ea typeface="宋体" panose="02010600030101010101" pitchFamily="2" charset="-122"/>
                <a:cs typeface="+mn-cs"/>
              </a:rPr>
              <a:t>所示。</a:t>
            </a:r>
            <a:endParaRPr lang="en-US" altLang="zh-CN" kern="1200" dirty="0">
              <a:latin typeface="+mn-lt"/>
              <a:ea typeface="宋体" panose="02010600030101010101" pitchFamily="2" charset="-122"/>
              <a:cs typeface="+mn-cs"/>
            </a:endParaRPr>
          </a:p>
          <a:p>
            <a:pPr eaLnBrk="1" hangingPunct="1">
              <a:buSzPct val="75000"/>
            </a:pPr>
            <a:r>
              <a:rPr lang="zh-CN" altLang="en-US" kern="1200" dirty="0">
                <a:latin typeface="+mn-lt"/>
                <a:ea typeface="宋体" panose="02010600030101010101" pitchFamily="2" charset="-122"/>
                <a:cs typeface="+mn-cs"/>
              </a:rPr>
              <a:t>然而，当对象在类的内部时，它能够访问私有成员，如图</a:t>
            </a:r>
            <a:r>
              <a:rPr lang="en-US" altLang="zh-CN" kern="1200" dirty="0">
                <a:latin typeface="+mn-lt"/>
                <a:ea typeface="宋体" panose="02010600030101010101" pitchFamily="2" charset="-122"/>
                <a:cs typeface="+mn-cs"/>
              </a:rPr>
              <a:t>(a)</a:t>
            </a:r>
            <a:r>
              <a:rPr lang="zh-CN" altLang="en-US" kern="1200" dirty="0">
                <a:latin typeface="+mn-lt"/>
                <a:ea typeface="宋体" panose="02010600030101010101" pitchFamily="2" charset="-122"/>
                <a:cs typeface="+mn-cs"/>
              </a:rPr>
              <a:t>所示。</a:t>
            </a:r>
            <a:endParaRPr lang="en-US" altLang="en-US" kern="1200" dirty="0">
              <a:solidFill>
                <a:schemeClr val="tx2"/>
              </a:solidFill>
              <a:latin typeface="+mn-lt"/>
              <a:ea typeface="宋体" panose="02010600030101010101" pitchFamily="2" charset="-122"/>
              <a:cs typeface="+mn-cs"/>
            </a:endParaRPr>
          </a:p>
          <a:p>
            <a:pPr eaLnBrk="1" hangingPunct="1">
              <a:buSzPct val="75000"/>
            </a:pPr>
            <a:endParaRPr lang="zh-CN" altLang="en-US" kern="1200" dirty="0">
              <a:latin typeface="+mn-lt"/>
              <a:ea typeface="宋体" panose="02010600030101010101" pitchFamily="2" charset="-122"/>
              <a:cs typeface="+mn-cs"/>
            </a:endParaRPr>
          </a:p>
        </p:txBody>
      </p:sp>
      <p:sp>
        <p:nvSpPr>
          <p:cNvPr id="6963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52</a:t>
            </a:fld>
            <a:endParaRPr lang="en-US" altLang="en-US" sz="1400" dirty="0">
              <a:ea typeface="宋体" panose="02010600030101010101" pitchFamily="2" charset="-122"/>
            </a:endParaRPr>
          </a:p>
        </p:txBody>
      </p:sp>
      <p:sp>
        <p:nvSpPr>
          <p:cNvPr id="69637" name="Rectangle 5"/>
          <p:cNvSpPr/>
          <p:nvPr/>
        </p:nvSpPr>
        <p:spPr>
          <a:xfrm>
            <a:off x="0" y="25003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pSp>
        <p:nvGrpSpPr>
          <p:cNvPr id="69638" name="组合 9"/>
          <p:cNvGrpSpPr/>
          <p:nvPr/>
        </p:nvGrpSpPr>
        <p:grpSpPr>
          <a:xfrm>
            <a:off x="38100" y="3260725"/>
            <a:ext cx="9144000" cy="2949575"/>
            <a:chOff x="38100" y="2552700"/>
            <a:chExt cx="9144000" cy="2949575"/>
          </a:xfrm>
        </p:grpSpPr>
        <p:pic>
          <p:nvPicPr>
            <p:cNvPr id="69640" name="Picture 7"/>
            <p:cNvPicPr>
              <a:picLocks noChangeAspect="1"/>
            </p:cNvPicPr>
            <p:nvPr/>
          </p:nvPicPr>
          <p:blipFill>
            <a:blip r:embed="rId2"/>
            <a:stretch>
              <a:fillRect/>
            </a:stretch>
          </p:blipFill>
          <p:spPr>
            <a:xfrm>
              <a:off x="38100" y="2552700"/>
              <a:ext cx="9144000" cy="2949575"/>
            </a:xfrm>
            <a:prstGeom prst="rect">
              <a:avLst/>
            </a:prstGeom>
            <a:noFill/>
            <a:ln w="12700">
              <a:noFill/>
            </a:ln>
          </p:spPr>
        </p:pic>
        <p:sp>
          <p:nvSpPr>
            <p:cNvPr id="69641" name="矩形 13"/>
            <p:cNvSpPr/>
            <p:nvPr/>
          </p:nvSpPr>
          <p:spPr>
            <a:xfrm>
              <a:off x="2019300" y="2843852"/>
              <a:ext cx="647700" cy="152400"/>
            </a:xfrm>
            <a:prstGeom prst="rect">
              <a:avLst/>
            </a:prstGeom>
            <a:solidFill>
              <a:srgbClr val="FF0000"/>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69642" name="矩形 13"/>
            <p:cNvSpPr/>
            <p:nvPr/>
          </p:nvSpPr>
          <p:spPr>
            <a:xfrm>
              <a:off x="2514600" y="4316104"/>
              <a:ext cx="647700" cy="152400"/>
            </a:xfrm>
            <a:prstGeom prst="rect">
              <a:avLst/>
            </a:prstGeom>
            <a:solidFill>
              <a:srgbClr val="FF0000"/>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grpSp>
      <p:sp>
        <p:nvSpPr>
          <p:cNvPr id="9" name="矩形 8"/>
          <p:cNvSpPr/>
          <p:nvPr/>
        </p:nvSpPr>
        <p:spPr>
          <a:xfrm>
            <a:off x="65088" y="3336925"/>
            <a:ext cx="4191000" cy="2400300"/>
          </a:xfrm>
          <a:prstGeom prst="rect">
            <a:avLst/>
          </a:prstGeom>
          <a:solidFill>
            <a:srgbClr val="FFFF00">
              <a:alpha val="32156"/>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数据域封装</a:t>
            </a:r>
          </a:p>
        </p:txBody>
      </p:sp>
      <p:sp>
        <p:nvSpPr>
          <p:cNvPr id="70659" name="内容占位符 5"/>
          <p:cNvSpPr>
            <a:spLocks noGrp="1"/>
          </p:cNvSpPr>
          <p:nvPr>
            <p:ph idx="1"/>
          </p:nvPr>
        </p:nvSpPr>
        <p:spPr/>
        <p:txBody>
          <a:bodyPr vert="horz" wrap="square" lIns="92075" tIns="46038" rIns="92075" bIns="46038" anchor="t" anchorCtr="0"/>
          <a:lstStyle/>
          <a:p>
            <a:pPr eaLnBrk="1" hangingPunct="1">
              <a:spcBef>
                <a:spcPct val="100000"/>
              </a:spcBef>
              <a:buSzPct val="75000"/>
              <a:buFont typeface="Wingdings" panose="05000000000000000000" pitchFamily="2" charset="2"/>
            </a:pPr>
            <a:r>
              <a:rPr lang="zh-CN" altLang="en-US" kern="1200" dirty="0">
                <a:latin typeface="+mn-lt"/>
                <a:ea typeface="宋体" panose="02010600030101010101" pitchFamily="2" charset="-122"/>
                <a:cs typeface="+mn-cs"/>
              </a:rPr>
              <a:t>为了避免对数据域的直接修改，应该使用</a:t>
            </a:r>
            <a:r>
              <a:rPr lang="en-US" altLang="zh-CN" b="1" kern="1200" dirty="0">
                <a:latin typeface="Courier New" panose="02070309020205020404" pitchFamily="49" charset="0"/>
                <a:ea typeface="宋体" panose="02010600030101010101" pitchFamily="2" charset="-122"/>
                <a:cs typeface="+mn-cs"/>
              </a:rPr>
              <a:t>private</a:t>
            </a:r>
            <a:r>
              <a:rPr lang="zh-CN" altLang="en-US" kern="1200" dirty="0">
                <a:latin typeface="+mn-lt"/>
                <a:ea typeface="宋体" panose="02010600030101010101" pitchFamily="2" charset="-122"/>
                <a:cs typeface="+mn-cs"/>
              </a:rPr>
              <a:t>修饰词将数据域声明为私有的，这称为</a:t>
            </a:r>
            <a:r>
              <a:rPr lang="zh-CN" altLang="en-US" kern="1200" dirty="0">
                <a:latin typeface="华文楷体" panose="02010600040101010101" pitchFamily="2" charset="-122"/>
                <a:ea typeface="华文楷体" panose="02010600040101010101" pitchFamily="2" charset="-122"/>
                <a:cs typeface="+mn-cs"/>
              </a:rPr>
              <a:t>数据域的封装</a:t>
            </a:r>
            <a:r>
              <a:rPr lang="zh-CN" altLang="en-US" kern="1200" dirty="0">
                <a:latin typeface="+mn-lt"/>
                <a:ea typeface="宋体" panose="02010600030101010101" pitchFamily="2" charset="-122"/>
                <a:cs typeface="+mn-cs"/>
              </a:rPr>
              <a:t>。</a:t>
            </a:r>
            <a:endParaRPr lang="en-US" altLang="zh-CN" kern="1200" dirty="0">
              <a:latin typeface="+mn-lt"/>
              <a:ea typeface="宋体" panose="02010600030101010101" pitchFamily="2" charset="-122"/>
              <a:cs typeface="+mn-cs"/>
            </a:endParaRPr>
          </a:p>
          <a:p>
            <a:pPr eaLnBrk="1" hangingPunct="1">
              <a:spcBef>
                <a:spcPct val="100000"/>
              </a:spcBef>
              <a:buSzPct val="75000"/>
              <a:buFont typeface="Wingdings" panose="05000000000000000000" pitchFamily="2" charset="2"/>
            </a:pPr>
            <a:r>
              <a:rPr lang="zh-CN" altLang="en-US" kern="1200" dirty="0">
                <a:latin typeface="+mn-lt"/>
                <a:ea typeface="宋体" panose="02010600030101010101" pitchFamily="2" charset="-122"/>
                <a:cs typeface="+mn-cs"/>
              </a:rPr>
              <a:t>为什么要将数据域设置为私有？</a:t>
            </a:r>
            <a:endParaRPr lang="en-US" altLang="zh-CN" kern="1200" dirty="0">
              <a:latin typeface="+mn-lt"/>
              <a:ea typeface="宋体" panose="02010600030101010101" pitchFamily="2" charset="-122"/>
              <a:cs typeface="+mn-cs"/>
            </a:endParaRPr>
          </a:p>
          <a:p>
            <a:pPr marL="1428750" lvl="2" indent="-514350" eaLnBrk="1" hangingPunct="1">
              <a:spcBef>
                <a:spcPct val="100000"/>
              </a:spcBef>
              <a:buSzPct val="65000"/>
              <a:buFontTx/>
              <a:buAutoNum type="circleNumDbPlain"/>
            </a:pPr>
            <a:r>
              <a:rPr lang="zh-CN" altLang="en-US" sz="2800" kern="1200" dirty="0">
                <a:latin typeface="+mn-lt"/>
                <a:ea typeface="宋体" panose="02010600030101010101" pitchFamily="2" charset="-122"/>
                <a:cs typeface="+mn-cs"/>
              </a:rPr>
              <a:t>为了保护数据。</a:t>
            </a:r>
          </a:p>
          <a:p>
            <a:pPr marL="1428750" lvl="2" indent="-514350" eaLnBrk="1" hangingPunct="1">
              <a:spcBef>
                <a:spcPct val="100000"/>
              </a:spcBef>
              <a:buSzPct val="65000"/>
              <a:buFontTx/>
              <a:buAutoNum type="circleNumDbPlain"/>
            </a:pPr>
            <a:r>
              <a:rPr lang="zh-CN" altLang="en-US" sz="2800" kern="1200" dirty="0">
                <a:latin typeface="+mn-lt"/>
                <a:ea typeface="宋体" panose="02010600030101010101" pitchFamily="2" charset="-122"/>
                <a:cs typeface="+mn-cs"/>
              </a:rPr>
              <a:t>使代码更容易维护。</a:t>
            </a:r>
          </a:p>
          <a:p>
            <a:pPr eaLnBrk="1" hangingPunct="1">
              <a:spcBef>
                <a:spcPct val="100000"/>
              </a:spcBef>
              <a:buSzPct val="75000"/>
              <a:buFont typeface="Wingdings" panose="05000000000000000000" pitchFamily="2" charset="2"/>
              <a:buChar char="l"/>
            </a:pPr>
            <a:endParaRPr lang="zh-CN" altLang="en-US" kern="1200" dirty="0">
              <a:latin typeface="+mn-lt"/>
              <a:ea typeface="宋体" panose="02010600030101010101" pitchFamily="2" charset="-122"/>
              <a:cs typeface="+mn-cs"/>
            </a:endParaRPr>
          </a:p>
          <a:p>
            <a:pPr eaLnBrk="1" hangingPunct="1">
              <a:buSzPct val="75000"/>
            </a:pPr>
            <a:endParaRPr lang="zh-CN" altLang="en-US" kern="1200" dirty="0">
              <a:latin typeface="+mn-lt"/>
              <a:ea typeface="宋体" panose="02010600030101010101" pitchFamily="2" charset="-122"/>
              <a:cs typeface="+mn-cs"/>
            </a:endParaRPr>
          </a:p>
        </p:txBody>
      </p:sp>
      <p:sp>
        <p:nvSpPr>
          <p:cNvPr id="7066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53</a:t>
            </a:fld>
            <a:endParaRPr lang="en-US" altLang="en-US" sz="1400" dirty="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数据域封装示例</a:t>
            </a:r>
            <a:endParaRPr lang="zh-CN" altLang="en-US" kern="1200" dirty="0">
              <a:latin typeface="Book Antiqua" panose="02040602050305030304" pitchFamily="18" charset="0"/>
              <a:ea typeface="宋体" panose="02010600030101010101" pitchFamily="2" charset="-122"/>
              <a:cs typeface="+mj-cs"/>
            </a:endParaRPr>
          </a:p>
        </p:txBody>
      </p:sp>
      <p:sp>
        <p:nvSpPr>
          <p:cNvPr id="1536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54</a:t>
            </a:fld>
            <a:endParaRPr lang="en-US" altLang="en-US" sz="1400" dirty="0">
              <a:ea typeface="宋体" panose="02010600030101010101" pitchFamily="2" charset="-122"/>
            </a:endParaRPr>
          </a:p>
        </p:txBody>
      </p:sp>
      <p:sp>
        <p:nvSpPr>
          <p:cNvPr id="251909" name="AutoShape 5">
            <a:hlinkClick r:id="" action="ppaction://noaction" highlightClick="1"/>
          </p:cNvPr>
          <p:cNvSpPr>
            <a:spLocks noChangeArrowheads="1"/>
          </p:cNvSpPr>
          <p:nvPr/>
        </p:nvSpPr>
        <p:spPr bwMode="auto">
          <a:xfrm>
            <a:off x="1604963" y="4752975"/>
            <a:ext cx="46863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err="1">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CircleWithPrivateDataFields</a:t>
            </a:r>
            <a:endParaRPr kumimoji="0" lang="en-US" altLang="zh-CN" sz="2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15366" name="AutoShape 6">
            <a:hlinkClick r:id="rId3" action="ppaction://program"/>
          </p:cNvPr>
          <p:cNvSpPr/>
          <p:nvPr/>
        </p:nvSpPr>
        <p:spPr>
          <a:xfrm>
            <a:off x="6597650" y="5329238"/>
            <a:ext cx="22098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251913" name="AutoShape 9">
            <a:hlinkClick r:id="" action="ppaction://noaction" highlightClick="1"/>
          </p:cNvPr>
          <p:cNvSpPr>
            <a:spLocks noChangeArrowheads="1"/>
          </p:cNvSpPr>
          <p:nvPr/>
        </p:nvSpPr>
        <p:spPr bwMode="auto">
          <a:xfrm>
            <a:off x="1604963" y="5367338"/>
            <a:ext cx="4648200" cy="4953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4" action="ppaction://program"/>
              </a:rPr>
              <a:t>TestCircleWithPrivateDataFields</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15368" name="Rectangle 11"/>
          <p:cNvSpPr/>
          <p:nvPr/>
        </p:nvSpPr>
        <p:spPr>
          <a:xfrm>
            <a:off x="0" y="25638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5369" name="AutoShape 12">
            <a:hlinkClick r:id="rId5"/>
          </p:cNvPr>
          <p:cNvSpPr/>
          <p:nvPr/>
        </p:nvSpPr>
        <p:spPr>
          <a:xfrm>
            <a:off x="1028700" y="5329238"/>
            <a:ext cx="468313"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15370" name="AutoShape 13">
            <a:hlinkClick r:id="rId6"/>
          </p:cNvPr>
          <p:cNvSpPr/>
          <p:nvPr/>
        </p:nvSpPr>
        <p:spPr>
          <a:xfrm>
            <a:off x="1028700" y="4714875"/>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grpSp>
        <p:nvGrpSpPr>
          <p:cNvPr id="15371" name="组合 13"/>
          <p:cNvGrpSpPr/>
          <p:nvPr/>
        </p:nvGrpSpPr>
        <p:grpSpPr>
          <a:xfrm>
            <a:off x="104775" y="1104900"/>
            <a:ext cx="8924925" cy="3327400"/>
            <a:chOff x="104775" y="1524000"/>
            <a:chExt cx="8924925" cy="3327400"/>
          </a:xfrm>
        </p:grpSpPr>
        <p:graphicFrame>
          <p:nvGraphicFramePr>
            <p:cNvPr id="15362" name="Object 10"/>
            <p:cNvGraphicFramePr>
              <a:graphicFrameLocks noChangeAspect="1"/>
            </p:cNvGraphicFramePr>
            <p:nvPr/>
          </p:nvGraphicFramePr>
          <p:xfrm>
            <a:off x="104775" y="1676400"/>
            <a:ext cx="8924925" cy="3175000"/>
          </p:xfrm>
          <a:graphic>
            <a:graphicData uri="http://schemas.openxmlformats.org/presentationml/2006/ole">
              <mc:AlternateContent xmlns:mc="http://schemas.openxmlformats.org/markup-compatibility/2006">
                <mc:Choice xmlns:v="urn:schemas-microsoft-com:vml" Requires="v">
                  <p:oleObj r:id="rId7" imgW="4869180" imgH="1731010" progId="Word.Picture.8">
                    <p:embed/>
                  </p:oleObj>
                </mc:Choice>
                <mc:Fallback>
                  <p:oleObj r:id="rId7" imgW="4869180" imgH="1731010" progId="Word.Picture.8">
                    <p:embed/>
                    <p:pic>
                      <p:nvPicPr>
                        <p:cNvPr id="0" name="图片 3089"/>
                        <p:cNvPicPr/>
                        <p:nvPr/>
                      </p:nvPicPr>
                      <p:blipFill>
                        <a:blip r:embed="rId8"/>
                        <a:stretch>
                          <a:fillRect/>
                        </a:stretch>
                      </p:blipFill>
                      <p:spPr>
                        <a:xfrm>
                          <a:off x="104775" y="1676400"/>
                          <a:ext cx="8924925" cy="3175000"/>
                        </a:xfrm>
                        <a:prstGeom prst="rect">
                          <a:avLst/>
                        </a:prstGeom>
                        <a:noFill/>
                        <a:ln w="38100">
                          <a:noFill/>
                          <a:miter/>
                        </a:ln>
                      </p:spPr>
                    </p:pic>
                  </p:oleObj>
                </mc:Fallback>
              </mc:AlternateContent>
            </a:graphicData>
          </a:graphic>
        </p:graphicFrame>
        <p:sp>
          <p:nvSpPr>
            <p:cNvPr id="15372" name="矩形 11"/>
            <p:cNvSpPr/>
            <p:nvPr/>
          </p:nvSpPr>
          <p:spPr>
            <a:xfrm>
              <a:off x="342900" y="1524000"/>
              <a:ext cx="1371600" cy="571500"/>
            </a:xfrm>
            <a:prstGeom prst="rect">
              <a:avLst/>
            </a:prstGeom>
            <a:noFill/>
            <a:ln w="12700">
              <a:noFill/>
            </a:ln>
          </p:spPr>
          <p:txBody>
            <a:bodyPr anchor="ctr" anchorCtr="0"/>
            <a:lstStyle/>
            <a:p>
              <a:pPr>
                <a:buNone/>
              </a:pPr>
              <a:r>
                <a:rPr lang="en-US" altLang="zh-CN" sz="2000" b="1" dirty="0">
                  <a:solidFill>
                    <a:srgbClr val="FF0000"/>
                  </a:solidFill>
                  <a:latin typeface="Courier New" panose="02070309020205020404" pitchFamily="49" charset="0"/>
                  <a:ea typeface="宋体" panose="02010600030101010101" pitchFamily="2" charset="-122"/>
                </a:rPr>
                <a:t>-</a:t>
              </a:r>
              <a:r>
                <a:rPr lang="zh-CN" altLang="en-US" sz="1600" dirty="0">
                  <a:latin typeface="华文楷体" panose="02010600040101010101" pitchFamily="2" charset="-122"/>
                  <a:ea typeface="华文楷体" panose="02010600040101010101" pitchFamily="2" charset="-122"/>
                </a:rPr>
                <a:t>号表示</a:t>
              </a:r>
              <a:endParaRPr lang="en-US" altLang="zh-CN" sz="1600" dirty="0">
                <a:latin typeface="华文楷体" panose="02010600040101010101" pitchFamily="2" charset="-122"/>
                <a:ea typeface="华文楷体" panose="02010600040101010101" pitchFamily="2" charset="-122"/>
              </a:endParaRPr>
            </a:p>
            <a:p>
              <a:pPr>
                <a:buNone/>
              </a:pPr>
              <a:r>
                <a:rPr lang="zh-CN" altLang="en-US" sz="1600" dirty="0">
                  <a:latin typeface="华文楷体" panose="02010600040101010101" pitchFamily="2" charset="-122"/>
                  <a:ea typeface="华文楷体" panose="02010600040101010101" pitchFamily="2" charset="-122"/>
                </a:rPr>
                <a:t>私有修饰符</a:t>
              </a:r>
            </a:p>
          </p:txBody>
        </p:sp>
      </p:grpSp>
      <p:sp>
        <p:nvSpPr>
          <p:cNvPr id="2" name="文本框 1"/>
          <p:cNvSpPr txBox="1"/>
          <p:nvPr/>
        </p:nvSpPr>
        <p:spPr>
          <a:xfrm>
            <a:off x="4535805" y="5939155"/>
            <a:ext cx="4568190" cy="460375"/>
          </a:xfrm>
          <a:prstGeom prst="rect">
            <a:avLst/>
          </a:prstGeom>
          <a:noFill/>
        </p:spPr>
        <p:txBody>
          <a:bodyPr wrap="square" rtlCol="0">
            <a:spAutoFit/>
          </a:bodyPr>
          <a:lstStyle/>
          <a:p>
            <a:pPr algn="ctr"/>
            <a:r>
              <a:rPr lang="zh-CN" altLang="en-US"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程序清单</a:t>
            </a:r>
            <a:r>
              <a:rPr lang="en-US" altLang="zh-CN"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9-8 &amp; </a:t>
            </a:r>
            <a:r>
              <a:rPr lang="zh-CN" altLang="en-US"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程序清单</a:t>
            </a:r>
            <a:r>
              <a:rPr lang="en-US" altLang="zh-CN"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9-9</a:t>
            </a:r>
            <a:endParaRPr lang="zh-CN" alt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访问器</a:t>
            </a:r>
            <a:r>
              <a:rPr lang="en-US" altLang="zh-CN" kern="1200" dirty="0">
                <a:latin typeface="Courier New" panose="02070309020205020404" pitchFamily="49" charset="0"/>
                <a:ea typeface="宋体" panose="02010600030101010101" pitchFamily="2" charset="-122"/>
                <a:cs typeface="+mj-cs"/>
              </a:rPr>
              <a:t>&amp;</a:t>
            </a:r>
            <a:r>
              <a:rPr lang="zh-CN" altLang="en-US" kern="1200" dirty="0">
                <a:latin typeface="Courier New" panose="02070309020205020404" pitchFamily="49" charset="0"/>
                <a:ea typeface="宋体" panose="02010600030101010101" pitchFamily="2" charset="-122"/>
                <a:cs typeface="+mj-cs"/>
              </a:rPr>
              <a:t>修改器</a:t>
            </a:r>
          </a:p>
        </p:txBody>
      </p:sp>
      <p:sp>
        <p:nvSpPr>
          <p:cNvPr id="71683" name="内容占位符 4"/>
          <p:cNvSpPr>
            <a:spLocks noGrp="1"/>
          </p:cNvSpPr>
          <p:nvPr>
            <p:ph idx="1"/>
          </p:nvPr>
        </p:nvSpPr>
        <p:spPr/>
        <p:txBody>
          <a:bodyPr vert="horz" wrap="square" lIns="92075" tIns="46038" rIns="92075" bIns="46038" anchor="t" anchorCtr="0"/>
          <a:lstStyle/>
          <a:p>
            <a:pPr marL="457200" indent="-457200" eaLnBrk="1" hangingPunct="1">
              <a:spcBef>
                <a:spcPct val="50000"/>
              </a:spcBef>
              <a:buSzPct val="75000"/>
            </a:pPr>
            <a:r>
              <a:rPr lang="zh-CN" altLang="en-US" sz="2400" kern="1200" dirty="0">
                <a:latin typeface="+mn-lt"/>
                <a:ea typeface="宋体" panose="02010600030101010101" pitchFamily="2" charset="-122"/>
                <a:cs typeface="+mn-cs"/>
              </a:rPr>
              <a:t>为了能够访问私有</a:t>
            </a:r>
            <a:r>
              <a:rPr lang="en-US" altLang="zh-CN" sz="2400" kern="1200" dirty="0">
                <a:latin typeface="+mn-lt"/>
                <a:ea typeface="宋体" panose="02010600030101010101" pitchFamily="2" charset="-122"/>
                <a:cs typeface="+mn-cs"/>
              </a:rPr>
              <a:t>(</a:t>
            </a:r>
            <a:r>
              <a:rPr lang="en-US" altLang="zh-CN" sz="2400" b="1" dirty="0">
                <a:latin typeface="Courier New" panose="02070309020205020404" pitchFamily="49" charset="0"/>
                <a:ea typeface="宋体" panose="02010600030101010101" pitchFamily="2" charset="-122"/>
                <a:sym typeface="+mn-ea"/>
              </a:rPr>
              <a:t>private</a:t>
            </a:r>
            <a:r>
              <a:rPr lang="en-US" altLang="zh-CN" sz="2400" kern="1200" dirty="0">
                <a:latin typeface="+mn-lt"/>
                <a:ea typeface="宋体" panose="02010600030101010101" pitchFamily="2" charset="-122"/>
                <a:cs typeface="+mn-cs"/>
              </a:rPr>
              <a:t>)</a:t>
            </a:r>
            <a:r>
              <a:rPr lang="zh-CN" altLang="en-US" sz="2400" kern="1200" dirty="0">
                <a:latin typeface="+mn-lt"/>
                <a:ea typeface="宋体" panose="02010600030101010101" pitchFamily="2" charset="-122"/>
                <a:cs typeface="+mn-cs"/>
              </a:rPr>
              <a:t>数据域，可以提供一个</a:t>
            </a:r>
            <a:r>
              <a:rPr lang="en-US" altLang="zh-CN" sz="2400" b="1" kern="1200" dirty="0">
                <a:latin typeface="Courier New" panose="02070309020205020404" pitchFamily="49" charset="0"/>
                <a:ea typeface="宋体" panose="02010600030101010101" pitchFamily="2" charset="-122"/>
                <a:cs typeface="+mn-cs"/>
              </a:rPr>
              <a:t>get</a:t>
            </a:r>
            <a:r>
              <a:rPr lang="zh-CN" altLang="en-US" sz="2400" kern="1200" dirty="0">
                <a:latin typeface="+mn-lt"/>
                <a:ea typeface="宋体" panose="02010600030101010101" pitchFamily="2" charset="-122"/>
                <a:cs typeface="+mn-cs"/>
              </a:rPr>
              <a:t>方法返回数据域的值。</a:t>
            </a:r>
            <a:r>
              <a:rPr lang="en-US" altLang="zh-CN" sz="2400" b="1" kern="1200" dirty="0">
                <a:latin typeface="Courier New" panose="02070309020205020404" pitchFamily="49" charset="0"/>
                <a:ea typeface="宋体" panose="02010600030101010101" pitchFamily="2" charset="-122"/>
                <a:cs typeface="+mn-cs"/>
              </a:rPr>
              <a:t>get</a:t>
            </a:r>
            <a:r>
              <a:rPr lang="zh-CN" altLang="en-US" sz="2400" kern="1200" dirty="0">
                <a:latin typeface="+mn-lt"/>
                <a:ea typeface="宋体" panose="02010600030101010101" pitchFamily="2" charset="-122"/>
                <a:cs typeface="+mn-cs"/>
              </a:rPr>
              <a:t>方法被称为“访问器”。</a:t>
            </a:r>
            <a:endParaRPr lang="en-US" altLang="zh-CN" sz="2400" kern="1200" dirty="0">
              <a:latin typeface="+mn-lt"/>
              <a:ea typeface="宋体" panose="02010600030101010101" pitchFamily="2" charset="-122"/>
              <a:cs typeface="+mn-cs"/>
            </a:endParaRPr>
          </a:p>
          <a:p>
            <a:pPr marL="457200" indent="-457200" eaLnBrk="1" hangingPunct="1">
              <a:spcBef>
                <a:spcPct val="50000"/>
              </a:spcBef>
              <a:buSzPct val="75000"/>
            </a:pPr>
            <a:r>
              <a:rPr lang="zh-CN" altLang="en-US" sz="2400" kern="1200" dirty="0">
                <a:latin typeface="+mn-lt"/>
                <a:ea typeface="宋体" panose="02010600030101010101" pitchFamily="2" charset="-122"/>
                <a:cs typeface="+mn-cs"/>
              </a:rPr>
              <a:t>为了能够更新一个数据域，可以提供一个</a:t>
            </a:r>
            <a:r>
              <a:rPr lang="en-US" altLang="zh-CN" sz="2400" b="1" kern="1200" dirty="0">
                <a:latin typeface="Courier New" panose="02070309020205020404" pitchFamily="49" charset="0"/>
                <a:ea typeface="宋体" panose="02010600030101010101" pitchFamily="2" charset="-122"/>
                <a:cs typeface="+mn-cs"/>
              </a:rPr>
              <a:t>set</a:t>
            </a:r>
            <a:r>
              <a:rPr lang="zh-CN" altLang="en-US" sz="2400" kern="1200" dirty="0">
                <a:latin typeface="+mn-lt"/>
                <a:ea typeface="宋体" panose="02010600030101010101" pitchFamily="2" charset="-122"/>
                <a:cs typeface="+mn-cs"/>
              </a:rPr>
              <a:t>方法给数据域设置新值。</a:t>
            </a:r>
            <a:r>
              <a:rPr lang="en-US" altLang="zh-CN" sz="2400" b="1" kern="1200" dirty="0">
                <a:latin typeface="Courier New" panose="02070309020205020404" pitchFamily="49" charset="0"/>
                <a:ea typeface="宋体" panose="02010600030101010101" pitchFamily="2" charset="-122"/>
                <a:cs typeface="+mn-cs"/>
              </a:rPr>
              <a:t>set</a:t>
            </a:r>
            <a:r>
              <a:rPr lang="zh-CN" altLang="en-US" sz="2400" kern="1200" dirty="0">
                <a:latin typeface="+mn-lt"/>
                <a:ea typeface="宋体" panose="02010600030101010101" pitchFamily="2" charset="-122"/>
                <a:cs typeface="+mn-cs"/>
              </a:rPr>
              <a:t>方法被称为“修改器”。</a:t>
            </a:r>
            <a:endParaRPr lang="en-US" altLang="zh-CN" sz="2400" kern="1200" dirty="0">
              <a:latin typeface="+mn-lt"/>
              <a:ea typeface="宋体" panose="02010600030101010101" pitchFamily="2" charset="-122"/>
              <a:cs typeface="+mn-cs"/>
            </a:endParaRPr>
          </a:p>
          <a:p>
            <a:pPr marL="457200" indent="-457200" eaLnBrk="1" hangingPunct="1">
              <a:spcBef>
                <a:spcPct val="50000"/>
              </a:spcBef>
              <a:buSzPct val="75000"/>
              <a:buFont typeface="Monotype Sorts" pitchFamily="2" charset="2"/>
              <a:buNone/>
            </a:pPr>
            <a:r>
              <a:rPr lang="en-US" altLang="zh-CN" sz="2400" kern="1200" dirty="0">
                <a:latin typeface="+mn-lt"/>
                <a:ea typeface="宋体" panose="02010600030101010101" pitchFamily="2" charset="-122"/>
                <a:cs typeface="+mn-cs"/>
              </a:rPr>
              <a:t>	</a:t>
            </a:r>
          </a:p>
        </p:txBody>
      </p:sp>
      <p:sp>
        <p:nvSpPr>
          <p:cNvPr id="7168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55</a:t>
            </a:fld>
            <a:endParaRPr lang="en-US" altLang="en-US" sz="1400" dirty="0">
              <a:ea typeface="宋体" panose="02010600030101010101" pitchFamily="2" charset="-122"/>
            </a:endParaRPr>
          </a:p>
        </p:txBody>
      </p:sp>
      <p:sp>
        <p:nvSpPr>
          <p:cNvPr id="71685" name="TextBox 5"/>
          <p:cNvSpPr txBox="1">
            <a:spLocks noChangeArrowheads="1"/>
          </p:cNvSpPr>
          <p:nvPr/>
        </p:nvSpPr>
        <p:spPr bwMode="auto">
          <a:xfrm>
            <a:off x="611188" y="3540125"/>
            <a:ext cx="8494713" cy="2708275"/>
          </a:xfrm>
          <a:prstGeom prst="rect">
            <a:avLst/>
          </a:prstGeom>
          <a:noFill/>
          <a:ln w="9525">
            <a:noFill/>
            <a:miter lim="800000"/>
          </a:ln>
        </p:spPr>
        <p:txBody>
          <a:bodyPr wrap="none">
            <a:spAutoFit/>
          </a:bodyPr>
          <a:lstStyle/>
          <a:p>
            <a:pPr marL="914400" marR="0" lvl="1" indent="-457200" algn="l" defTabSz="914400" rtl="0" eaLnBrk="1" fontAlgn="base" latinLnBrk="0" hangingPunct="1">
              <a:lnSpc>
                <a:spcPct val="100000"/>
              </a:lnSpc>
              <a:spcBef>
                <a:spcPct val="50000"/>
              </a:spcBef>
              <a:spcAft>
                <a:spcPct val="0"/>
              </a:spcAft>
              <a:buClrTx/>
              <a:buSzTx/>
              <a:buFont typeface="Wingdings" panose="05000000000000000000" pitchFamily="2" charset="2"/>
              <a:buChar char="Ø"/>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rPr>
              <a:t>get</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方法的签名：</a:t>
            </a:r>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indent="-457200" defTabSz="914400" eaLnBrk="1" hangingPunct="1">
              <a:spcBef>
                <a:spcPct val="50000"/>
              </a:spcBef>
              <a:buClrTx/>
              <a:buSzTx/>
              <a:buFontTx/>
              <a:buNone/>
              <a:defRPr/>
            </a:pPr>
            <a:r>
              <a:rPr kumimoji="0" lang="en-US" altLang="zh-CN" sz="2000"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solidFill>
                  <a:srgbClr val="C0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public </a:t>
            </a:r>
            <a:r>
              <a:rPr kumimoji="0" lang="en-US" altLang="zh-CN" sz="2000" b="1" kern="1200" cap="none" spc="0" normalizeH="0" baseline="0" noProof="0" dirty="0" err="1">
                <a:solidFill>
                  <a:srgbClr val="C0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returnType</a:t>
            </a:r>
            <a:r>
              <a:rPr kumimoji="0" lang="en-US" altLang="zh-CN" sz="2000" b="1" kern="1200" cap="none" spc="0" normalizeH="0" baseline="0" noProof="0" dirty="0">
                <a:solidFill>
                  <a:srgbClr val="FF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 </a:t>
            </a:r>
            <a:r>
              <a:rPr kumimoji="0" lang="en-US" altLang="zh-CN" sz="2000" b="1" kern="1200" cap="none" spc="0" normalizeH="0" baseline="0" noProof="0" dirty="0" err="1">
                <a:solidFill>
                  <a:srgbClr val="FF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get</a:t>
            </a:r>
            <a:r>
              <a:rPr kumimoji="0" lang="en-US" altLang="zh-CN" sz="2000" b="1" kern="1200" cap="none" spc="0" normalizeH="0" baseline="0" noProof="0" dirty="0" err="1">
                <a:solidFill>
                  <a:srgbClr val="0070C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PropertyName</a:t>
            </a:r>
            <a:r>
              <a:rPr kumimoji="0" lang="en-US" altLang="zh-CN" sz="2000" b="1" kern="1200" cap="none" spc="0" normalizeH="0" baseline="0" noProof="0" dirty="0">
                <a:solidFill>
                  <a:srgbClr val="C0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a:t>
            </a:r>
          </a:p>
          <a:p>
            <a:pPr marL="457200" marR="0" indent="-457200" defTabSz="914400" eaLnBrk="1" hangingPunct="1">
              <a:spcBef>
                <a:spcPct val="50000"/>
              </a:spcBef>
              <a:buClrTx/>
              <a:buSzTx/>
              <a:buFontTx/>
              <a:buNone/>
              <a:defRPr/>
            </a:pPr>
            <a:r>
              <a:rPr kumimoji="0" lang="en-US" altLang="zh-CN" sz="2000" b="1"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a:t>
            </a:r>
            <a:r>
              <a:rPr kumimoji="0" lang="en-US" altLang="zh-CN" sz="2000" b="1" kern="1200" cap="none" spc="0" normalizeH="0" baseline="0" noProof="0" dirty="0">
                <a:solidFill>
                  <a:srgbClr val="C0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public </a:t>
            </a:r>
            <a:r>
              <a:rPr kumimoji="0" lang="en-US" altLang="zh-CN" sz="2000" b="1" kern="1200" cap="none" spc="0" normalizeH="0" baseline="0" noProof="0" dirty="0" err="1">
                <a:solidFill>
                  <a:srgbClr val="C0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boolean</a:t>
            </a:r>
            <a:r>
              <a:rPr kumimoji="0" lang="en-US" altLang="zh-CN" sz="2000" b="1" kern="1200" cap="none" spc="0" normalizeH="0" baseline="0" noProof="0" dirty="0">
                <a:solidFill>
                  <a:srgbClr val="C0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 </a:t>
            </a:r>
            <a:r>
              <a:rPr kumimoji="0" lang="en-US" altLang="zh-CN" sz="2000" b="1" kern="1200" cap="none" spc="0" normalizeH="0" baseline="0" noProof="0" dirty="0" err="1">
                <a:solidFill>
                  <a:srgbClr val="FF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is</a:t>
            </a:r>
            <a:r>
              <a:rPr kumimoji="0" lang="en-US" altLang="zh-CN" sz="2000" b="1" kern="1200" cap="none" spc="0" normalizeH="0" baseline="0" noProof="0" dirty="0" err="1">
                <a:solidFill>
                  <a:srgbClr val="0070C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PropertyName</a:t>
            </a:r>
            <a:r>
              <a:rPr kumimoji="0" lang="en-US" altLang="zh-CN" sz="2000" b="1" kern="1200" cap="none" spc="0" normalizeH="0" baseline="0" noProof="0" dirty="0">
                <a:solidFill>
                  <a:srgbClr val="C0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a:t>
            </a:r>
            <a:r>
              <a:rPr kumimoji="0" lang="en-US" altLang="zh-CN" sz="2000" b="1" kern="1200" cap="none" spc="0" normalizeH="0" baseline="0" noProof="0" dirty="0">
                <a:solidFill>
                  <a:srgbClr val="FF0000"/>
                </a:solidFill>
                <a:latin typeface="Courier New" panose="02070309020205020404" pitchFamily="49" charset="0"/>
                <a:ea typeface="宋体" panose="02010600030101010101" pitchFamily="2" charset="-122"/>
                <a:cs typeface="+mn-cs"/>
              </a:rPr>
              <a:t> </a:t>
            </a:r>
            <a:r>
              <a:rPr kumimoji="0" lang="en-US" altLang="zh-CN" sz="2000" b="1" kern="1200" cap="none" spc="0" normalizeH="0" baseline="0" noProof="0" dirty="0">
                <a:solidFill>
                  <a:srgbClr val="008000"/>
                </a:solidFill>
                <a:latin typeface="Consolas" panose="020B0609020204030204" pitchFamily="49" charset="0"/>
                <a:ea typeface="宋体" panose="02010600030101010101" pitchFamily="2" charset="-122"/>
                <a:cs typeface="+mn-cs"/>
              </a:rPr>
              <a:t>//</a:t>
            </a:r>
            <a:r>
              <a:rPr kumimoji="0" lang="zh-CN" altLang="en-US" sz="2000" b="1" kern="1200" cap="none" spc="0" normalizeH="0" baseline="0" noProof="0" dirty="0">
                <a:solidFill>
                  <a:srgbClr val="008000"/>
                </a:solidFill>
                <a:latin typeface="Consolas" panose="020B0609020204030204" pitchFamily="49" charset="0"/>
                <a:ea typeface="宋体" panose="02010600030101010101" pitchFamily="2" charset="-122"/>
                <a:cs typeface="+mn-cs"/>
              </a:rPr>
              <a:t>如果返回值是布尔型</a:t>
            </a:r>
            <a:endParaRPr kumimoji="0" lang="en-US" altLang="zh-CN" sz="2000" b="1" kern="1200" cap="none" spc="0" normalizeH="0" baseline="0" noProof="0" dirty="0">
              <a:solidFill>
                <a:srgbClr val="008000"/>
              </a:solidFill>
              <a:latin typeface="Consolas" panose="020B0609020204030204" pitchFamily="49" charset="0"/>
              <a:ea typeface="宋体" panose="02010600030101010101" pitchFamily="2" charset="-122"/>
              <a:cs typeface="+mn-cs"/>
            </a:endParaRPr>
          </a:p>
          <a:p>
            <a:pPr marL="457200" marR="0" indent="-457200" defTabSz="914400" eaLnBrk="1" hangingPunct="1">
              <a:spcBef>
                <a:spcPct val="50000"/>
              </a:spcBef>
              <a:buClrTx/>
              <a:buSzTx/>
              <a:buFontTx/>
              <a:buNone/>
              <a:defRPr/>
            </a:pPr>
            <a:endParaRPr kumimoji="0" lang="en-US" altLang="zh-CN" sz="2000" kern="1200" cap="none" spc="0" normalizeH="0" baseline="0" noProof="0" dirty="0">
              <a:latin typeface="Times New Roman" panose="02020603050405020304" pitchFamily="18" charset="0"/>
              <a:ea typeface="宋体" panose="02010600030101010101" pitchFamily="2" charset="-122"/>
              <a:cs typeface="+mn-cs"/>
            </a:endParaRPr>
          </a:p>
          <a:p>
            <a:pPr marL="914400" marR="0" lvl="1" indent="-457200" algn="l" defTabSz="914400" rtl="0" eaLnBrk="1" fontAlgn="base" latinLnBrk="0" hangingPunct="1">
              <a:lnSpc>
                <a:spcPct val="100000"/>
              </a:lnSpc>
              <a:spcBef>
                <a:spcPct val="50000"/>
              </a:spcBef>
              <a:spcAft>
                <a:spcPct val="0"/>
              </a:spcAft>
              <a:buClrTx/>
              <a:buSzTx/>
              <a:buFont typeface="Wingdings" panose="05000000000000000000" pitchFamily="2" charset="2"/>
              <a:buChar char="Ø"/>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mn-cs"/>
              </a:rPr>
              <a:t>set</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方法的签名：</a:t>
            </a:r>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indent="-457200" defTabSz="914400" eaLnBrk="1" hangingPunct="1">
              <a:spcBef>
                <a:spcPct val="50000"/>
              </a:spcBef>
              <a:buClrTx/>
              <a:buSzTx/>
              <a:buFontTx/>
              <a:buNone/>
              <a:defRPr/>
            </a:pPr>
            <a:r>
              <a:rPr kumimoji="0" lang="en-US" altLang="zh-CN" sz="2000" kern="1200" cap="none" spc="0" normalizeH="0" baseline="0" noProof="0" dirty="0">
                <a:latin typeface="Times New Roman" panose="02020603050405020304" pitchFamily="18" charset="0"/>
                <a:ea typeface="宋体" panose="02010600030101010101" pitchFamily="2" charset="-122"/>
                <a:cs typeface="+mn-cs"/>
              </a:rPr>
              <a:t>	</a:t>
            </a:r>
            <a:r>
              <a:rPr kumimoji="0" lang="en-US" altLang="zh-CN" sz="2000" b="1" kern="1200" cap="none" spc="0" normalizeH="0" baseline="0" noProof="0" dirty="0">
                <a:solidFill>
                  <a:srgbClr val="C0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public void</a:t>
            </a:r>
            <a:r>
              <a:rPr kumimoji="0" lang="en-US" altLang="zh-CN" sz="2000" b="1" kern="1200" cap="none" spc="0" normalizeH="0" baseline="0" noProof="0" dirty="0">
                <a:solidFill>
                  <a:srgbClr val="FF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 </a:t>
            </a:r>
            <a:r>
              <a:rPr kumimoji="0" lang="en-US" altLang="zh-CN" sz="2000" b="1" kern="1200" cap="none" spc="0" normalizeH="0" baseline="0" noProof="0" dirty="0" err="1">
                <a:solidFill>
                  <a:srgbClr val="FF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set</a:t>
            </a:r>
            <a:r>
              <a:rPr kumimoji="0" lang="en-US" altLang="zh-CN" sz="2000" b="1" kern="1200" cap="none" spc="0" normalizeH="0" baseline="0" noProof="0" dirty="0" err="1">
                <a:solidFill>
                  <a:srgbClr val="0070C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PropertyName</a:t>
            </a:r>
            <a:r>
              <a:rPr kumimoji="0" lang="en-US" altLang="zh-CN" sz="2000" b="1" kern="1200" cap="none" spc="0" normalizeH="0" baseline="0" noProof="0" dirty="0">
                <a:solidFill>
                  <a:srgbClr val="C0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a:t>
            </a:r>
            <a:r>
              <a:rPr kumimoji="0" lang="en-US" altLang="zh-CN" sz="2000" b="1" kern="1200" cap="none" spc="0" normalizeH="0" baseline="0" noProof="0" dirty="0" err="1">
                <a:solidFill>
                  <a:srgbClr val="C0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dataType</a:t>
            </a:r>
            <a:r>
              <a:rPr kumimoji="0" lang="en-US" altLang="zh-CN" sz="2000" b="1" kern="1200" cap="none" spc="0" normalizeH="0" baseline="0" noProof="0" dirty="0">
                <a:solidFill>
                  <a:srgbClr val="C0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 </a:t>
            </a:r>
            <a:r>
              <a:rPr kumimoji="0" lang="en-US" altLang="zh-CN" sz="2000" b="1" kern="1200" cap="none" spc="0" normalizeH="0" baseline="0" noProof="0" dirty="0" err="1">
                <a:solidFill>
                  <a:srgbClr val="C0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propertyValue</a:t>
            </a:r>
            <a:r>
              <a:rPr kumimoji="0" lang="en-US" altLang="zh-CN" sz="2000" b="1" kern="1200" cap="none" spc="0" normalizeH="0" baseline="0" noProof="0" dirty="0">
                <a:solidFill>
                  <a:srgbClr val="C00000"/>
                </a:solidFill>
                <a:effectLst>
                  <a:outerShdw blurRad="38100" dist="38100" dir="2700000" algn="tl">
                    <a:srgbClr val="000000">
                      <a:alpha val="43137"/>
                    </a:srgbClr>
                  </a:outerShdw>
                </a:effectLst>
                <a:latin typeface="Courier New" panose="02070309020205020404" pitchFamily="49" charset="0"/>
                <a:ea typeface="宋体" panose="02010600030101010101" pitchFamily="2" charset="-122"/>
                <a:cs typeface="+mn-cs"/>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向方法传递对象参数</a:t>
            </a:r>
            <a:endParaRPr lang="zh-CN" altLang="en-US" kern="1200" dirty="0">
              <a:latin typeface="Book Antiqua" panose="02040602050305030304" pitchFamily="18" charset="0"/>
              <a:ea typeface="宋体" panose="02010600030101010101" pitchFamily="2" charset="-122"/>
              <a:cs typeface="+mj-cs"/>
            </a:endParaRPr>
          </a:p>
        </p:txBody>
      </p:sp>
      <p:sp>
        <p:nvSpPr>
          <p:cNvPr id="72707" name="Rectangle 3"/>
          <p:cNvSpPr>
            <a:spLocks noGrp="1"/>
          </p:cNvSpPr>
          <p:nvPr>
            <p:ph idx="1"/>
          </p:nvPr>
        </p:nvSpPr>
        <p:spPr/>
        <p:txBody>
          <a:bodyPr vert="horz" wrap="square" lIns="92075" tIns="46038" rIns="92075" bIns="46038" anchor="t" anchorCtr="0"/>
          <a:lstStyle/>
          <a:p>
            <a:pPr eaLnBrk="1" hangingPunct="1">
              <a:spcBef>
                <a:spcPct val="50000"/>
              </a:spcBef>
              <a:buSzPct val="75000"/>
              <a:buFont typeface="Wingdings" panose="05000000000000000000" pitchFamily="2" charset="2"/>
            </a:pPr>
            <a:r>
              <a:rPr lang="en-US" altLang="zh-CN" kern="1200" dirty="0">
                <a:latin typeface="+mn-lt"/>
                <a:ea typeface="宋体" panose="02010600030101010101" pitchFamily="2" charset="-122"/>
                <a:cs typeface="+mn-cs"/>
              </a:rPr>
              <a:t>Java</a:t>
            </a:r>
            <a:r>
              <a:rPr lang="zh-CN" altLang="en-US" kern="1200" dirty="0">
                <a:latin typeface="+mn-lt"/>
                <a:ea typeface="宋体" panose="02010600030101010101" pitchFamily="2" charset="-122"/>
                <a:cs typeface="+mn-cs"/>
              </a:rPr>
              <a:t>只有一种参数传递方式：</a:t>
            </a:r>
            <a:r>
              <a:rPr lang="zh-CN" altLang="en-US" b="1" kern="1200" dirty="0">
                <a:solidFill>
                  <a:srgbClr val="C00000"/>
                </a:solidFill>
                <a:latin typeface="+mn-lt"/>
                <a:ea typeface="宋体" panose="02010600030101010101" pitchFamily="2" charset="-122"/>
                <a:cs typeface="+mn-cs"/>
              </a:rPr>
              <a:t>值传递</a:t>
            </a:r>
            <a:endParaRPr lang="en-US" altLang="zh-CN" b="1" kern="1200" dirty="0">
              <a:solidFill>
                <a:srgbClr val="C00000"/>
              </a:solidFill>
              <a:latin typeface="+mn-lt"/>
              <a:ea typeface="宋体" panose="02010600030101010101" pitchFamily="2" charset="-122"/>
              <a:cs typeface="+mn-cs"/>
            </a:endParaRPr>
          </a:p>
          <a:p>
            <a:pPr eaLnBrk="1" hangingPunct="1">
              <a:spcBef>
                <a:spcPct val="50000"/>
              </a:spcBef>
              <a:buSzPct val="75000"/>
              <a:buFont typeface="Wingdings" panose="05000000000000000000" pitchFamily="2" charset="2"/>
            </a:pPr>
            <a:r>
              <a:rPr lang="en-US" altLang="zh-CN" kern="1200" dirty="0">
                <a:latin typeface="+mn-lt"/>
                <a:ea typeface="宋体" panose="02010600030101010101" pitchFamily="2" charset="-122"/>
                <a:cs typeface="+mn-cs"/>
              </a:rPr>
              <a:t>对于</a:t>
            </a:r>
            <a:r>
              <a:rPr lang="zh-CN" altLang="en-US" kern="1200" dirty="0">
                <a:latin typeface="+mn-lt"/>
                <a:ea typeface="宋体" panose="02010600030101010101" pitchFamily="2" charset="-122"/>
                <a:cs typeface="+mn-cs"/>
              </a:rPr>
              <a:t>基本数据类型，传递其值，值被传递给参数。</a:t>
            </a:r>
          </a:p>
          <a:p>
            <a:pPr eaLnBrk="1" hangingPunct="1">
              <a:spcBef>
                <a:spcPct val="50000"/>
              </a:spcBef>
              <a:buSzPct val="75000"/>
              <a:buFont typeface="Wingdings" panose="05000000000000000000" pitchFamily="2" charset="2"/>
            </a:pPr>
            <a:r>
              <a:rPr lang="en-US" altLang="zh-CN" kern="1200" dirty="0">
                <a:latin typeface="+mn-lt"/>
                <a:ea typeface="宋体" panose="02010600030101010101" pitchFamily="2" charset="-122"/>
                <a:cs typeface="+mn-cs"/>
              </a:rPr>
              <a:t>对于</a:t>
            </a:r>
            <a:r>
              <a:rPr lang="zh-CN" altLang="en-US" kern="1200" dirty="0">
                <a:latin typeface="+mn-lt"/>
                <a:ea typeface="宋体" panose="02010600030101010101" pitchFamily="2" charset="-122"/>
                <a:cs typeface="+mn-cs"/>
              </a:rPr>
              <a:t>引用数据类型，也是传递其值，该值是对对象的引用（内存中的具体物理地址）。</a:t>
            </a:r>
            <a:endParaRPr lang="en-US" altLang="en-US" kern="1200" dirty="0">
              <a:latin typeface="+mn-lt"/>
              <a:ea typeface="+mn-ea"/>
              <a:cs typeface="+mn-cs"/>
            </a:endParaRPr>
          </a:p>
        </p:txBody>
      </p:sp>
      <p:sp>
        <p:nvSpPr>
          <p:cNvPr id="7270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56</a:t>
            </a:fld>
            <a:endParaRPr lang="en-US" altLang="en-US" sz="1400" dirty="0">
              <a:ea typeface="宋体" panose="02010600030101010101" pitchFamily="2" charset="-122"/>
            </a:endParaRPr>
          </a:p>
        </p:txBody>
      </p:sp>
      <p:sp>
        <p:nvSpPr>
          <p:cNvPr id="369668" name="AutoShape 4">
            <a:hlinkClick r:id="" action="ppaction://noaction" highlightClick="1"/>
          </p:cNvPr>
          <p:cNvSpPr>
            <a:spLocks noChangeArrowheads="1"/>
          </p:cNvSpPr>
          <p:nvPr/>
        </p:nvSpPr>
        <p:spPr bwMode="auto">
          <a:xfrm>
            <a:off x="1828800" y="5372100"/>
            <a:ext cx="4038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err="1">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TestPassObject</a:t>
            </a:r>
            <a:endParaRPr kumimoji="0" lang="en-US" altLang="zh-CN" sz="2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2710" name="AutoShape 5">
            <a:hlinkClick r:id="rId3" action="ppaction://program"/>
          </p:cNvPr>
          <p:cNvSpPr/>
          <p:nvPr/>
        </p:nvSpPr>
        <p:spPr>
          <a:xfrm>
            <a:off x="6248400" y="5372100"/>
            <a:ext cx="1981200" cy="6096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72711" name="AutoShape 6">
            <a:hlinkClick r:id="rId4"/>
          </p:cNvPr>
          <p:cNvSpPr/>
          <p:nvPr/>
        </p:nvSpPr>
        <p:spPr>
          <a:xfrm>
            <a:off x="1233488" y="5343525"/>
            <a:ext cx="468312"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向方法传递对象参数</a:t>
            </a:r>
            <a:endParaRPr lang="en-US" altLang="en-US" kern="1200" dirty="0">
              <a:latin typeface="Courier New" panose="02070309020205020404" pitchFamily="49" charset="0"/>
              <a:ea typeface="宋体" panose="02010600030101010101" pitchFamily="2" charset="-122"/>
              <a:cs typeface="+mj-cs"/>
            </a:endParaRPr>
          </a:p>
        </p:txBody>
      </p:sp>
      <p:sp>
        <p:nvSpPr>
          <p:cNvPr id="73731" name="内容占位符 8"/>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7373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57</a:t>
            </a:fld>
            <a:endParaRPr lang="en-US" altLang="en-US" sz="1400" dirty="0">
              <a:ea typeface="宋体" panose="02010600030101010101" pitchFamily="2" charset="-122"/>
            </a:endParaRPr>
          </a:p>
        </p:txBody>
      </p:sp>
      <p:sp>
        <p:nvSpPr>
          <p:cNvPr id="73733" name="Rectangle 3"/>
          <p:cNvSpPr/>
          <p:nvPr/>
        </p:nvSpPr>
        <p:spPr>
          <a:xfrm>
            <a:off x="2598738" y="21145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3734" name="Rectangle 4"/>
          <p:cNvSpPr/>
          <p:nvPr/>
        </p:nvSpPr>
        <p:spPr>
          <a:xfrm>
            <a:off x="2598738" y="21145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3735" name="Rectangle 5"/>
          <p:cNvSpPr/>
          <p:nvPr/>
        </p:nvSpPr>
        <p:spPr>
          <a:xfrm>
            <a:off x="2598738" y="21145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73736" name="Rectangle 6"/>
          <p:cNvSpPr/>
          <p:nvPr/>
        </p:nvSpPr>
        <p:spPr>
          <a:xfrm>
            <a:off x="2571750" y="27130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pic>
        <p:nvPicPr>
          <p:cNvPr id="73737" name="Picture 9"/>
          <p:cNvPicPr>
            <a:picLocks noChangeAspect="1"/>
          </p:cNvPicPr>
          <p:nvPr/>
        </p:nvPicPr>
        <p:blipFill>
          <a:blip r:embed="rId2"/>
          <a:stretch>
            <a:fillRect/>
          </a:stretch>
        </p:blipFill>
        <p:spPr>
          <a:xfrm>
            <a:off x="739775" y="1901825"/>
            <a:ext cx="7756525" cy="2736850"/>
          </a:xfrm>
          <a:prstGeom prst="rect">
            <a:avLst/>
          </a:prstGeom>
          <a:noFill/>
          <a:ln w="12700">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对象数组</a:t>
            </a:r>
            <a:endParaRPr lang="zh-CN"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74755" name="Rectangle 3"/>
          <p:cNvSpPr>
            <a:spLocks noGrp="1"/>
          </p:cNvSpPr>
          <p:nvPr>
            <p:ph idx="1"/>
          </p:nvPr>
        </p:nvSpPr>
        <p:spPr/>
        <p:txBody>
          <a:bodyPr vert="horz" wrap="square" lIns="92075" tIns="46038" rIns="92075" bIns="46038" anchor="t" anchorCtr="0"/>
          <a:lstStyle/>
          <a:p>
            <a:pPr eaLnBrk="1" hangingPunct="1">
              <a:buSzPct val="75000"/>
              <a:buFont typeface="Wingdings" panose="05000000000000000000" pitchFamily="2" charset="2"/>
            </a:pPr>
            <a:r>
              <a:rPr lang="zh-CN" altLang="en-US" kern="1200" dirty="0">
                <a:latin typeface="Courier New" panose="02070309020205020404" pitchFamily="49" charset="0"/>
                <a:ea typeface="宋体" panose="02010600030101010101" pitchFamily="2" charset="-122"/>
                <a:cs typeface="+mn-cs"/>
              </a:rPr>
              <a:t>数组既可以存储基本数据类型，也可以存储对象。</a:t>
            </a:r>
            <a:endParaRPr lang="en-US" altLang="zh-CN" kern="1200" dirty="0">
              <a:latin typeface="Courier New" panose="02070309020205020404" pitchFamily="49" charset="0"/>
              <a:ea typeface="宋体" panose="02010600030101010101" pitchFamily="2" charset="-122"/>
              <a:cs typeface="+mn-cs"/>
            </a:endParaRPr>
          </a:p>
          <a:p>
            <a:pPr eaLnBrk="1" hangingPunct="1">
              <a:buSzPct val="75000"/>
              <a:buFont typeface="Wingdings" panose="05000000000000000000" pitchFamily="2" charset="2"/>
            </a:pPr>
            <a:endParaRPr lang="en-US" altLang="en-US" sz="2000" kern="1200" dirty="0">
              <a:latin typeface="Courier New" panose="02070309020205020404" pitchFamily="49" charset="0"/>
              <a:ea typeface="宋体" panose="02010600030101010101" pitchFamily="2" charset="-122"/>
              <a:cs typeface="+mn-cs"/>
            </a:endParaRPr>
          </a:p>
          <a:p>
            <a:pPr eaLnBrk="1" hangingPunct="1">
              <a:buSzPct val="75000"/>
              <a:buFont typeface="Monotype Sorts" pitchFamily="2" charset="2"/>
              <a:buNone/>
            </a:pPr>
            <a:r>
              <a:rPr lang="en-US" altLang="en-US" sz="2000" b="1" kern="1200" dirty="0">
                <a:latin typeface="Courier New" panose="02070309020205020404" pitchFamily="49" charset="0"/>
                <a:ea typeface="宋体" panose="02010600030101010101" pitchFamily="2" charset="-122"/>
                <a:cs typeface="+mn-cs"/>
              </a:rPr>
              <a:t>	</a:t>
            </a:r>
            <a:r>
              <a:rPr lang="en-US" altLang="en-US" sz="2000" b="1" kern="1200" dirty="0">
                <a:solidFill>
                  <a:srgbClr val="C00000"/>
                </a:solidFill>
                <a:latin typeface="Courier New" panose="02070309020205020404" pitchFamily="49" charset="0"/>
                <a:ea typeface="宋体" panose="02010600030101010101" pitchFamily="2" charset="-122"/>
                <a:cs typeface="+mn-cs"/>
              </a:rPr>
              <a:t>Circle</a:t>
            </a:r>
            <a:r>
              <a:rPr lang="en-US" altLang="en-US" sz="2000" b="1" kern="1200" dirty="0">
                <a:latin typeface="Courier New" panose="02070309020205020404" pitchFamily="49" charset="0"/>
                <a:ea typeface="宋体" panose="02010600030101010101" pitchFamily="2" charset="-122"/>
                <a:cs typeface="+mn-cs"/>
              </a:rPr>
              <a:t>[] circleArray = </a:t>
            </a:r>
            <a:r>
              <a:rPr lang="en-US" altLang="en-US" sz="2000" b="1" kern="1200" dirty="0">
                <a:solidFill>
                  <a:srgbClr val="C00000"/>
                </a:solidFill>
                <a:latin typeface="Courier New" panose="02070309020205020404" pitchFamily="49" charset="0"/>
                <a:ea typeface="宋体" panose="02010600030101010101" pitchFamily="2" charset="-122"/>
                <a:cs typeface="+mn-cs"/>
              </a:rPr>
              <a:t>new</a:t>
            </a:r>
            <a:r>
              <a:rPr lang="en-US" altLang="en-US" sz="2000" b="1" kern="1200" dirty="0">
                <a:latin typeface="Courier New" panose="02070309020205020404" pitchFamily="49" charset="0"/>
                <a:ea typeface="宋体" panose="02010600030101010101" pitchFamily="2" charset="-122"/>
                <a:cs typeface="+mn-cs"/>
              </a:rPr>
              <a:t> Circle[10]; </a:t>
            </a:r>
          </a:p>
          <a:p>
            <a:pPr eaLnBrk="1" hangingPunct="1">
              <a:buSzPct val="75000"/>
              <a:buFont typeface="Monotype Sorts" pitchFamily="2" charset="2"/>
              <a:buNone/>
            </a:pPr>
            <a:r>
              <a:rPr lang="en-US" altLang="en-US" sz="2000" b="1" kern="1200" dirty="0">
                <a:latin typeface="+mn-lt"/>
                <a:ea typeface="宋体" panose="02010600030101010101" pitchFamily="2" charset="-122"/>
                <a:cs typeface="+mn-cs"/>
              </a:rPr>
              <a:t>	</a:t>
            </a:r>
            <a:r>
              <a:rPr lang="en-US" altLang="en-US" sz="2000" b="1" kern="1200" dirty="0">
                <a:solidFill>
                  <a:srgbClr val="008000"/>
                </a:solidFill>
                <a:latin typeface="Courier New" panose="02070309020205020404" pitchFamily="49" charset="0"/>
                <a:ea typeface="宋体" panose="02010600030101010101" pitchFamily="2" charset="-122"/>
                <a:cs typeface="+mn-cs"/>
              </a:rPr>
              <a:t>// </a:t>
            </a:r>
            <a:r>
              <a:rPr lang="zh-CN" altLang="en-US" sz="2000" b="1" kern="1200" dirty="0">
                <a:solidFill>
                  <a:srgbClr val="008000"/>
                </a:solidFill>
                <a:latin typeface="Courier New" panose="02070309020205020404" pitchFamily="49" charset="0"/>
                <a:ea typeface="宋体" panose="02010600030101010101" pitchFamily="2" charset="-122"/>
                <a:cs typeface="+mn-cs"/>
              </a:rPr>
              <a:t>声明并创建包含</a:t>
            </a:r>
            <a:r>
              <a:rPr lang="en-US" altLang="zh-CN" sz="2000" b="1" kern="1200" dirty="0">
                <a:solidFill>
                  <a:srgbClr val="008000"/>
                </a:solidFill>
                <a:latin typeface="Courier New" panose="02070309020205020404" pitchFamily="49" charset="0"/>
                <a:ea typeface="宋体" panose="02010600030101010101" pitchFamily="2" charset="-122"/>
                <a:cs typeface="+mn-cs"/>
              </a:rPr>
              <a:t>10</a:t>
            </a:r>
            <a:r>
              <a:rPr lang="zh-CN" altLang="en-US" sz="2000" b="1" kern="1200" dirty="0">
                <a:solidFill>
                  <a:srgbClr val="008000"/>
                </a:solidFill>
                <a:latin typeface="Courier New" panose="02070309020205020404" pitchFamily="49" charset="0"/>
                <a:ea typeface="宋体" panose="02010600030101010101" pitchFamily="2" charset="-122"/>
                <a:cs typeface="+mn-cs"/>
              </a:rPr>
              <a:t>个</a:t>
            </a:r>
            <a:r>
              <a:rPr lang="en-US" altLang="zh-CN" sz="2000" b="1" kern="1200" dirty="0">
                <a:solidFill>
                  <a:srgbClr val="008000"/>
                </a:solidFill>
                <a:latin typeface="Courier New" panose="02070309020205020404" pitchFamily="49" charset="0"/>
                <a:ea typeface="宋体" panose="02010600030101010101" pitchFamily="2" charset="-122"/>
                <a:cs typeface="+mn-cs"/>
              </a:rPr>
              <a:t>Circle</a:t>
            </a:r>
            <a:r>
              <a:rPr lang="zh-CN" altLang="en-US" sz="2000" b="1" kern="1200" dirty="0">
                <a:solidFill>
                  <a:srgbClr val="008000"/>
                </a:solidFill>
                <a:latin typeface="Courier New" panose="02070309020205020404" pitchFamily="49" charset="0"/>
                <a:ea typeface="宋体" panose="02010600030101010101" pitchFamily="2" charset="-122"/>
                <a:cs typeface="+mn-cs"/>
              </a:rPr>
              <a:t>对象的数组</a:t>
            </a:r>
            <a:endParaRPr lang="en-US" altLang="zh-CN" sz="2000" b="1" kern="1200" dirty="0">
              <a:solidFill>
                <a:srgbClr val="008000"/>
              </a:solidFill>
              <a:latin typeface="Courier New" panose="02070309020205020404" pitchFamily="49" charset="0"/>
              <a:ea typeface="宋体" panose="02010600030101010101" pitchFamily="2" charset="-122"/>
              <a:cs typeface="+mn-cs"/>
            </a:endParaRPr>
          </a:p>
          <a:p>
            <a:pPr lvl="1" eaLnBrk="1" hangingPunct="1">
              <a:buFont typeface="Monotype Sorts" pitchFamily="2" charset="2"/>
              <a:buNone/>
            </a:pPr>
            <a:r>
              <a:rPr lang="en-US" altLang="en-US" sz="2000" b="1" kern="1200" dirty="0">
                <a:solidFill>
                  <a:srgbClr val="C00000"/>
                </a:solidFill>
                <a:latin typeface="Courier New" panose="02070309020205020404" pitchFamily="49" charset="0"/>
                <a:ea typeface="宋体" panose="02010600030101010101" pitchFamily="2" charset="-122"/>
                <a:cs typeface="+mn-cs"/>
              </a:rPr>
              <a:t>for</a:t>
            </a:r>
            <a:r>
              <a:rPr lang="en-US" altLang="en-US" sz="2000" b="1" kern="1200" dirty="0">
                <a:latin typeface="Courier New" panose="02070309020205020404" pitchFamily="49" charset="0"/>
                <a:ea typeface="宋体" panose="02010600030101010101" pitchFamily="2" charset="-122"/>
                <a:cs typeface="+mn-cs"/>
              </a:rPr>
              <a:t>(int i=0; i&lt;10; i++){</a:t>
            </a:r>
          </a:p>
          <a:p>
            <a:pPr lvl="1" eaLnBrk="1" hangingPunct="1">
              <a:buFontTx/>
              <a:buNone/>
            </a:pPr>
            <a:r>
              <a:rPr lang="en-US" altLang="en-US" sz="2000" b="1" kern="1200" dirty="0">
                <a:latin typeface="Courier New" panose="02070309020205020404" pitchFamily="49" charset="0"/>
                <a:ea typeface="宋体" panose="02010600030101010101" pitchFamily="2" charset="-122"/>
                <a:cs typeface="+mn-cs"/>
              </a:rPr>
              <a:t>	 circleArray[i]= </a:t>
            </a:r>
            <a:r>
              <a:rPr lang="en-US" altLang="en-US" sz="2000" b="1" kern="1200" dirty="0">
                <a:solidFill>
                  <a:srgbClr val="C00000"/>
                </a:solidFill>
                <a:latin typeface="Courier New" panose="02070309020205020404" pitchFamily="49" charset="0"/>
                <a:ea typeface="宋体" panose="02010600030101010101" pitchFamily="2" charset="-122"/>
                <a:cs typeface="+mn-cs"/>
              </a:rPr>
              <a:t>new</a:t>
            </a:r>
            <a:r>
              <a:rPr lang="en-US" altLang="en-US" sz="2000" b="1" kern="1200" dirty="0">
                <a:latin typeface="Courier New" panose="02070309020205020404" pitchFamily="49" charset="0"/>
                <a:ea typeface="宋体" panose="02010600030101010101" pitchFamily="2" charset="-122"/>
                <a:cs typeface="+mn-cs"/>
              </a:rPr>
              <a:t> Cirlce();</a:t>
            </a:r>
            <a:r>
              <a:rPr lang="en-US" altLang="en-US" sz="2000" b="1" kern="1200" dirty="0">
                <a:solidFill>
                  <a:srgbClr val="008000"/>
                </a:solidFill>
                <a:latin typeface="Courier New" panose="02070309020205020404" pitchFamily="49" charset="0"/>
                <a:ea typeface="宋体" panose="02010600030101010101" pitchFamily="2" charset="-122"/>
                <a:cs typeface="+mn-cs"/>
              </a:rPr>
              <a:t>//</a:t>
            </a:r>
            <a:r>
              <a:rPr lang="zh-CN" altLang="en-US" sz="2000" b="1" kern="1200" dirty="0">
                <a:solidFill>
                  <a:srgbClr val="008000"/>
                </a:solidFill>
                <a:latin typeface="Courier New" panose="02070309020205020404" pitchFamily="49" charset="0"/>
                <a:ea typeface="宋体" panose="02010600030101010101" pitchFamily="2" charset="-122"/>
                <a:cs typeface="+mn-cs"/>
              </a:rPr>
              <a:t>初始化每个对象</a:t>
            </a:r>
            <a:endParaRPr lang="en-US" altLang="en-US" sz="2000" b="1" kern="1200" dirty="0">
              <a:solidFill>
                <a:srgbClr val="008000"/>
              </a:solidFill>
              <a:latin typeface="Courier New" panose="02070309020205020404" pitchFamily="49" charset="0"/>
              <a:ea typeface="宋体" panose="02010600030101010101" pitchFamily="2" charset="-122"/>
              <a:cs typeface="+mn-cs"/>
            </a:endParaRPr>
          </a:p>
          <a:p>
            <a:pPr lvl="1" eaLnBrk="1" hangingPunct="1">
              <a:buFont typeface="Monotype Sorts" pitchFamily="2" charset="2"/>
              <a:buNone/>
            </a:pPr>
            <a:r>
              <a:rPr lang="en-US" altLang="en-US" sz="2000" b="1" kern="1200" dirty="0">
                <a:latin typeface="Courier New" panose="02070309020205020404" pitchFamily="49" charset="0"/>
                <a:ea typeface="+mn-ea"/>
                <a:cs typeface="Courier New" panose="02070309020205020404" pitchFamily="49" charset="0"/>
              </a:rPr>
              <a:t>}</a:t>
            </a:r>
          </a:p>
          <a:p>
            <a:pPr lvl="1" eaLnBrk="1" hangingPunct="1">
              <a:buFont typeface="Monotype Sorts" pitchFamily="2" charset="2"/>
              <a:buNone/>
            </a:pPr>
            <a:endParaRPr lang="en-US" altLang="en-US" sz="2000" kern="1200" dirty="0">
              <a:latin typeface="Courier New" panose="02070309020205020404" pitchFamily="49" charset="0"/>
              <a:ea typeface="+mn-ea"/>
              <a:cs typeface="Courier New" panose="02070309020205020404" pitchFamily="49" charset="0"/>
            </a:endParaRPr>
          </a:p>
          <a:p>
            <a:pPr eaLnBrk="1" hangingPunct="1">
              <a:buSzPct val="75000"/>
              <a:buFont typeface="Monotype Sorts" pitchFamily="2" charset="2"/>
              <a:buNone/>
            </a:pPr>
            <a:r>
              <a:rPr lang="en-US" altLang="zh-CN" sz="2400" kern="1200" dirty="0">
                <a:latin typeface="Courier" charset="0"/>
                <a:ea typeface="宋体" panose="02010600030101010101" pitchFamily="2" charset="-122"/>
                <a:cs typeface="+mn-cs"/>
              </a:rPr>
              <a:t>	</a:t>
            </a:r>
            <a:r>
              <a:rPr lang="zh-CN" altLang="en-US" sz="2400" kern="1200" dirty="0">
                <a:latin typeface="+mn-lt"/>
                <a:ea typeface="宋体" panose="02010600030101010101" pitchFamily="2" charset="-122"/>
                <a:cs typeface="+mn-cs"/>
              </a:rPr>
              <a:t>对象的数组实际上是</a:t>
            </a:r>
            <a:r>
              <a:rPr lang="zh-CN" altLang="en-US" sz="2400" b="1" kern="1200" dirty="0">
                <a:latin typeface="+mn-lt"/>
                <a:ea typeface="宋体" panose="02010600030101010101" pitchFamily="2" charset="-122"/>
                <a:cs typeface="+mn-cs"/>
              </a:rPr>
              <a:t>引用变量的数组</a:t>
            </a:r>
            <a:r>
              <a:rPr lang="zh-CN" altLang="en-US" sz="2400" kern="1200" dirty="0">
                <a:latin typeface="+mn-lt"/>
                <a:ea typeface="宋体" panose="02010600030101010101" pitchFamily="2" charset="-122"/>
                <a:cs typeface="+mn-cs"/>
              </a:rPr>
              <a:t>。</a:t>
            </a:r>
            <a:endParaRPr lang="en-US" altLang="zh-CN" sz="2400" kern="1200" dirty="0">
              <a:latin typeface="+mn-lt"/>
              <a:ea typeface="宋体" panose="02010600030101010101" pitchFamily="2" charset="-122"/>
              <a:cs typeface="+mn-cs"/>
            </a:endParaRPr>
          </a:p>
          <a:p>
            <a:pPr eaLnBrk="1" hangingPunct="1">
              <a:buSzPct val="75000"/>
              <a:buFont typeface="Monotype Sorts" pitchFamily="2" charset="2"/>
              <a:buNone/>
            </a:pPr>
            <a:r>
              <a:rPr lang="en-US" altLang="en-US" sz="2400" kern="1200" dirty="0">
                <a:latin typeface="+mn-lt"/>
                <a:ea typeface="宋体" panose="02010600030101010101" pitchFamily="2" charset="-122"/>
                <a:cs typeface="+mn-cs"/>
              </a:rPr>
              <a:t>	</a:t>
            </a:r>
            <a:r>
              <a:rPr lang="zh-CN" altLang="en-US" sz="2400" kern="1200" dirty="0">
                <a:latin typeface="+mn-lt"/>
                <a:ea typeface="宋体" panose="02010600030101010101" pitchFamily="2" charset="-122"/>
                <a:cs typeface="+mn-cs"/>
              </a:rPr>
              <a:t>（因为对象是</a:t>
            </a:r>
            <a:r>
              <a:rPr lang="zh-CN" altLang="en-US" sz="2400" kern="1200" dirty="0">
                <a:latin typeface="华文楷体" panose="02010600040101010101" pitchFamily="2" charset="-122"/>
                <a:ea typeface="华文楷体" panose="02010600040101010101" pitchFamily="2" charset="-122"/>
                <a:cs typeface="+mn-cs"/>
              </a:rPr>
              <a:t>引用数据类型</a:t>
            </a:r>
            <a:r>
              <a:rPr lang="zh-CN" altLang="en-US" sz="2400" kern="1200" dirty="0">
                <a:latin typeface="+mn-lt"/>
                <a:ea typeface="宋体" panose="02010600030101010101" pitchFamily="2" charset="-122"/>
                <a:cs typeface="+mn-cs"/>
              </a:rPr>
              <a:t>）</a:t>
            </a:r>
            <a:endParaRPr lang="en-US" altLang="en-US" sz="2400" kern="1200" dirty="0">
              <a:latin typeface="+mn-lt"/>
              <a:ea typeface="+mn-ea"/>
              <a:cs typeface="+mn-cs"/>
            </a:endParaRPr>
          </a:p>
        </p:txBody>
      </p:sp>
      <p:sp>
        <p:nvSpPr>
          <p:cNvPr id="7475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58</a:t>
            </a:fld>
            <a:endParaRPr lang="en-US" altLang="en-US" sz="1400" dirty="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对象数组示例</a:t>
            </a:r>
            <a:endParaRPr lang="zh-CN"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75779" name="Rectangle 5"/>
          <p:cNvSpPr>
            <a:spLocks noGrp="1" noChangeArrowheads="1"/>
          </p:cNvSpPr>
          <p:nvPr>
            <p:ph idx="1"/>
          </p:nvPr>
        </p:nvSpPr>
        <p:spPr/>
        <p:txBody>
          <a:bodyPr vert="horz" wrap="square" lIns="92075" tIns="46038" rIns="92075" bIns="46038" numCol="1" anchor="t" anchorCtr="0" compatLnSpc="1"/>
          <a:lstStyle/>
          <a:p>
            <a:pPr marL="0" marR="0" lvl="0" indent="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调用</a:t>
            </a:r>
            <a:r>
              <a:rPr kumimoji="0" lang="en-US" altLang="en-US" sz="24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circleArray</a:t>
            </a:r>
            <a:r>
              <a:rPr kumimoji="0" lang="en-US" altLang="en-US" sz="24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a:t>
            </a:r>
            <a:r>
              <a:rPr kumimoji="0" lang="en-US" altLang="en-US" sz="24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getArea</a:t>
            </a:r>
            <a:r>
              <a:rPr kumimoji="0" lang="en-US" altLang="en-US" sz="24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en-US" altLang="zh-CN" sz="2400" b="0"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实际</a:t>
            </a:r>
            <a:r>
              <a:rPr kumimoji="0" lang="zh-CN"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上调用了两个层次的引用，如下图所示。</a:t>
            </a:r>
            <a:endParaRPr kumimoji="0" lang="en-US" altLang="zh-CN" sz="24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400050" marR="0" lvl="1"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Ø"/>
              <a:defRPr/>
            </a:pPr>
            <a:r>
              <a:rPr kumimoji="0" lang="en-US" altLang="en-US"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circleArray</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引用</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指针指向</a:t>
            </a:r>
            <a:r>
              <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了整个数组，</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400050" marR="0" lvl="1" indent="0" algn="just"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Ø"/>
              <a:defRPr/>
            </a:pPr>
            <a:r>
              <a:rPr kumimoji="0" lang="en-US" altLang="en-US"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circleArray</a:t>
            </a:r>
            <a:r>
              <a:rPr kumimoji="0" lang="en-US" altLang="en-US"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[1]</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引用</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了一个</a:t>
            </a:r>
            <a:r>
              <a:rPr kumimoji="0" lang="en-US" altLang="en-US"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Circle</a:t>
            </a:r>
            <a:r>
              <a:rPr kumimoji="0" lang="en-US" altLang="zh-CN" sz="2000" b="0"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对象</a:t>
            </a:r>
            <a:r>
              <a:rPr kumimoji="0" lang="zh-CN" altLang="en-US" sz="20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en-US" altLang="zh-CN" sz="20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r>
              <a:rPr kumimoji="0" lang="en-US"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rPr>
              <a:t>   </a:t>
            </a: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r>
              <a:rPr kumimoji="0" lang="en-US" altLang="en-US"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rPr>
              <a:t>	</a:t>
            </a:r>
            <a:r>
              <a:rPr kumimoji="0" lang="en-US" altLang="en-US" sz="20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Times New Roman" panose="02020603050405020304" pitchFamily="18" charset="0"/>
              </a:rPr>
              <a:t>Circle</a:t>
            </a:r>
            <a:r>
              <a:rPr kumimoji="0" lang="en-US" altLang="en-US"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rPr>
              <a:t>[] </a:t>
            </a:r>
            <a:r>
              <a:rPr kumimoji="0" lang="en-US" altLang="en-US" sz="20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rPr>
              <a:t>circleArray</a:t>
            </a:r>
            <a:r>
              <a:rPr kumimoji="0" lang="en-US" altLang="en-US"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rPr>
              <a:t> = </a:t>
            </a:r>
            <a:r>
              <a:rPr kumimoji="0" lang="en-US" altLang="en-US" sz="20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Times New Roman" panose="02020603050405020304" pitchFamily="18" charset="0"/>
              </a:rPr>
              <a:t>new</a:t>
            </a:r>
            <a:r>
              <a:rPr kumimoji="0" lang="en-US" altLang="en-US"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rPr>
              <a:t> Circle[10]; </a:t>
            </a: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endParaRPr kumimoji="0" lang="en-US" altLang="en-US" sz="2400" b="0"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Times New Roman" panose="02020603050405020304" pitchFamily="18" charset="0"/>
            </a:endParaRPr>
          </a:p>
        </p:txBody>
      </p:sp>
      <p:sp>
        <p:nvSpPr>
          <p:cNvPr id="7578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59</a:t>
            </a:fld>
            <a:endParaRPr lang="en-US" altLang="en-US" sz="1400" dirty="0">
              <a:ea typeface="宋体" panose="02010600030101010101" pitchFamily="2" charset="-122"/>
            </a:endParaRPr>
          </a:p>
        </p:txBody>
      </p:sp>
      <p:sp>
        <p:nvSpPr>
          <p:cNvPr id="75781" name="Rectangle 3"/>
          <p:cNvSpPr/>
          <p:nvPr/>
        </p:nvSpPr>
        <p:spPr>
          <a:xfrm>
            <a:off x="2598738" y="288448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pic>
        <p:nvPicPr>
          <p:cNvPr id="75782" name="Picture 7"/>
          <p:cNvPicPr>
            <a:picLocks noChangeAspect="1"/>
          </p:cNvPicPr>
          <p:nvPr/>
        </p:nvPicPr>
        <p:blipFill>
          <a:blip r:embed="rId3"/>
          <a:stretch>
            <a:fillRect/>
          </a:stretch>
        </p:blipFill>
        <p:spPr>
          <a:xfrm>
            <a:off x="57150" y="3956050"/>
            <a:ext cx="8972550" cy="2216150"/>
          </a:xfrm>
          <a:prstGeom prst="rect">
            <a:avLst/>
          </a:prstGeom>
          <a:noFill/>
          <a:ln w="12700">
            <a:noFill/>
          </a:ln>
        </p:spPr>
      </p:pic>
      <p:sp>
        <p:nvSpPr>
          <p:cNvPr id="7" name="矩形 6"/>
          <p:cNvSpPr/>
          <p:nvPr/>
        </p:nvSpPr>
        <p:spPr>
          <a:xfrm>
            <a:off x="1690688" y="4011613"/>
            <a:ext cx="1219200" cy="457200"/>
          </a:xfrm>
          <a:prstGeom prst="rect">
            <a:avLst/>
          </a:prstGeom>
          <a:solidFill>
            <a:schemeClr val="bg1">
              <a:alpha val="0"/>
            </a:schemeClr>
          </a:solidFill>
          <a:ln w="38100" cap="flat" cmpd="sng">
            <a:solidFill>
              <a:srgbClr val="FF0000"/>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8" name="矩形 7"/>
          <p:cNvSpPr/>
          <p:nvPr/>
        </p:nvSpPr>
        <p:spPr>
          <a:xfrm>
            <a:off x="4014788" y="4381500"/>
            <a:ext cx="2171700" cy="457200"/>
          </a:xfrm>
          <a:prstGeom prst="rect">
            <a:avLst/>
          </a:prstGeom>
          <a:solidFill>
            <a:schemeClr val="bg1">
              <a:alpha val="0"/>
            </a:schemeClr>
          </a:solidFill>
          <a:ln w="38100" cap="flat" cmpd="sng">
            <a:solidFill>
              <a:srgbClr val="FF0000"/>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9" name="矩形 8"/>
          <p:cNvSpPr/>
          <p:nvPr/>
        </p:nvSpPr>
        <p:spPr>
          <a:xfrm>
            <a:off x="4305300" y="3581400"/>
            <a:ext cx="3962400" cy="342900"/>
          </a:xfrm>
          <a:prstGeom prst="rect">
            <a:avLst/>
          </a:prstGeom>
          <a:solidFill>
            <a:schemeClr val="bg1"/>
          </a:solidFill>
          <a:ln w="12700" cap="flat" cmpd="sng">
            <a:solidFill>
              <a:schemeClr val="tx1"/>
            </a:solidFill>
            <a:prstDash val="solid"/>
            <a:round/>
            <a:headEnd type="none" w="sm" len="sm"/>
            <a:tailEnd type="none" w="sm" len="sm"/>
          </a:ln>
        </p:spPr>
        <p:txBody>
          <a:bodyPr anchor="ctr" anchorCtr="1"/>
          <a:lstStyle/>
          <a:p>
            <a:pPr algn="ctr"/>
            <a:r>
              <a:rPr lang="zh-CN" altLang="en-US" sz="2000" b="1" dirty="0">
                <a:latin typeface="华文楷体" panose="02010600040101010101" pitchFamily="2" charset="-122"/>
                <a:ea typeface="华文楷体" panose="02010600040101010101" pitchFamily="2" charset="-122"/>
              </a:rPr>
              <a:t>数组和对象都是引用数据类型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类</a:t>
            </a:r>
          </a:p>
        </p:txBody>
      </p:sp>
      <p:sp>
        <p:nvSpPr>
          <p:cNvPr id="2052" name="内容占位符 6"/>
          <p:cNvSpPr>
            <a:spLocks noGrp="1"/>
          </p:cNvSpPr>
          <p:nvPr>
            <p:ph idx="1"/>
          </p:nvPr>
        </p:nvSpPr>
        <p:spPr>
          <a:xfrm>
            <a:off x="1000760" y="5692775"/>
            <a:ext cx="5795645" cy="800735"/>
          </a:xfrm>
        </p:spPr>
        <p:txBody>
          <a:bodyPr vert="horz" wrap="square" lIns="92075" tIns="46038" rIns="92075" bIns="46038" anchor="t" anchorCtr="0"/>
          <a:lstStyle/>
          <a:p>
            <a:pPr marL="0" indent="0" eaLnBrk="1" hangingPunct="1">
              <a:buSzPct val="75000"/>
              <a:buNone/>
            </a:pPr>
            <a:r>
              <a:rPr lang="zh-CN" altLang="en-US" sz="2000" b="1" kern="1200" dirty="0">
                <a:latin typeface="华文楷体" panose="02010600040101010101" pitchFamily="2" charset="-122"/>
                <a:ea typeface="华文楷体" panose="02010600040101010101" pitchFamily="2" charset="-122"/>
                <a:cs typeface="华文楷体" panose="02010600040101010101" pitchFamily="2" charset="-122"/>
              </a:rPr>
              <a:t>注意细节：</a:t>
            </a:r>
            <a:r>
              <a:rPr lang="en-US" altLang="zh-CN" sz="2000" b="1" kern="1200"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2000" b="1" kern="1200" dirty="0">
                <a:latin typeface="华文楷体" panose="02010600040101010101" pitchFamily="2" charset="-122"/>
                <a:ea typeface="华文楷体" panose="02010600040101010101" pitchFamily="2" charset="-122"/>
                <a:cs typeface="华文楷体" panose="02010600040101010101" pitchFamily="2" charset="-122"/>
              </a:rPr>
              <a:t>构造方法是否有返回值？</a:t>
            </a:r>
          </a:p>
          <a:p>
            <a:pPr marL="914400" lvl="2" indent="457200" eaLnBrk="1" hangingPunct="1">
              <a:buSzPct val="75000"/>
              <a:buNone/>
            </a:pPr>
            <a:r>
              <a:rPr lang="en-US" altLang="zh-CN" sz="2000" b="1" kern="1200" dirty="0">
                <a:latin typeface="Courier New" panose="02070309020205020404" pitchFamily="49" charset="0"/>
                <a:ea typeface="华文楷体" panose="02010600040101010101" pitchFamily="2" charset="-122"/>
                <a:cs typeface="Courier New" panose="02070309020205020404" pitchFamily="49" charset="0"/>
              </a:rPr>
              <a:t>Circle</a:t>
            </a:r>
            <a:r>
              <a:rPr lang="zh-CN" altLang="en-US" sz="2000" b="1" kern="1200" dirty="0">
                <a:latin typeface="Courier New" panose="02070309020205020404" pitchFamily="49" charset="0"/>
                <a:ea typeface="华文楷体" panose="02010600040101010101" pitchFamily="2" charset="-122"/>
                <a:cs typeface="Courier New" panose="02070309020205020404" pitchFamily="49" charset="0"/>
              </a:rPr>
              <a:t>类中是否存在</a:t>
            </a:r>
            <a:r>
              <a:rPr lang="en-US" altLang="zh-CN" sz="2000" b="1" kern="1200" dirty="0">
                <a:latin typeface="Courier New" panose="02070309020205020404" pitchFamily="49" charset="0"/>
                <a:ea typeface="华文楷体" panose="02010600040101010101" pitchFamily="2" charset="-122"/>
                <a:cs typeface="Courier New" panose="02070309020205020404" pitchFamily="49" charset="0"/>
              </a:rPr>
              <a:t>main</a:t>
            </a:r>
            <a:r>
              <a:rPr lang="zh-CN" altLang="en-US" sz="2000" b="1" kern="1200" dirty="0">
                <a:latin typeface="Courier New" panose="02070309020205020404" pitchFamily="49" charset="0"/>
                <a:ea typeface="华文楷体" panose="02010600040101010101" pitchFamily="2" charset="-122"/>
                <a:cs typeface="Courier New" panose="02070309020205020404" pitchFamily="49" charset="0"/>
              </a:rPr>
              <a:t>方法？</a:t>
            </a:r>
          </a:p>
        </p:txBody>
      </p:sp>
      <p:sp>
        <p:nvSpPr>
          <p:cNvPr id="205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a:t>
            </a:fld>
            <a:endParaRPr lang="en-US" altLang="en-US" sz="1400" dirty="0">
              <a:ea typeface="宋体" panose="02010600030101010101" pitchFamily="2" charset="-122"/>
            </a:endParaRPr>
          </a:p>
        </p:txBody>
      </p:sp>
      <p:sp>
        <p:nvSpPr>
          <p:cNvPr id="2054" name="Rectangle 3"/>
          <p:cNvSpPr/>
          <p:nvPr/>
        </p:nvSpPr>
        <p:spPr>
          <a:xfrm>
            <a:off x="2686050" y="23431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2055" name="Rectangle 5"/>
          <p:cNvSpPr/>
          <p:nvPr/>
        </p:nvSpPr>
        <p:spPr>
          <a:xfrm>
            <a:off x="2800350" y="22860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graphicFrame>
        <p:nvGraphicFramePr>
          <p:cNvPr id="2" name="Object 6"/>
          <p:cNvGraphicFramePr>
            <a:graphicFrameLocks noChangeAspect="1"/>
          </p:cNvGraphicFramePr>
          <p:nvPr/>
        </p:nvGraphicFramePr>
        <p:xfrm>
          <a:off x="616585" y="932815"/>
          <a:ext cx="7496810" cy="4836795"/>
        </p:xfrm>
        <a:graphic>
          <a:graphicData uri="http://schemas.openxmlformats.org/presentationml/2006/ole">
            <mc:AlternateContent xmlns:mc="http://schemas.openxmlformats.org/markup-compatibility/2006">
              <mc:Choice xmlns:v="urn:schemas-microsoft-com:vml" Requires="v">
                <p:oleObj r:id="rId2" imgW="3543300" imgH="2286000" progId="Word.Picture.8">
                  <p:embed/>
                </p:oleObj>
              </mc:Choice>
              <mc:Fallback>
                <p:oleObj r:id="rId2" imgW="3543300" imgH="2286000" progId="Word.Picture.8">
                  <p:embed/>
                  <p:pic>
                    <p:nvPicPr>
                      <p:cNvPr id="0" name="图片 3078"/>
                      <p:cNvPicPr/>
                      <p:nvPr/>
                    </p:nvPicPr>
                    <p:blipFill>
                      <a:blip r:embed="rId3"/>
                      <a:stretch>
                        <a:fillRect/>
                      </a:stretch>
                    </p:blipFill>
                    <p:spPr>
                      <a:xfrm>
                        <a:off x="616585" y="932815"/>
                        <a:ext cx="7496810" cy="4836795"/>
                      </a:xfrm>
                      <a:prstGeom prst="rect">
                        <a:avLst/>
                      </a:prstGeom>
                      <a:noFill/>
                      <a:ln w="38100">
                        <a:noFill/>
                        <a:miter/>
                      </a:ln>
                    </p:spPr>
                  </p:pic>
                </p:oleObj>
              </mc:Fallback>
            </mc:AlternateContent>
          </a:graphicData>
        </a:graphic>
      </p:graphicFrame>
      <p:sp>
        <p:nvSpPr>
          <p:cNvPr id="3" name="文本框 2"/>
          <p:cNvSpPr txBox="1"/>
          <p:nvPr/>
        </p:nvSpPr>
        <p:spPr>
          <a:xfrm>
            <a:off x="6300470" y="1892935"/>
            <a:ext cx="1812290" cy="583565"/>
          </a:xfrm>
          <a:prstGeom prst="rect">
            <a:avLst/>
          </a:prstGeom>
          <a:noFill/>
        </p:spPr>
        <p:txBody>
          <a:bodyPr wrap="square" rtlCol="0">
            <a:spAutoFit/>
          </a:bodyPr>
          <a:lstStyle/>
          <a:p>
            <a:r>
              <a:rPr lang="zh-CN" altLang="en-US" sz="1600" b="1">
                <a:latin typeface="华文楷体" panose="02010600040101010101" pitchFamily="2" charset="-122"/>
                <a:ea typeface="华文楷体" panose="02010600040101010101" pitchFamily="2" charset="-122"/>
              </a:rPr>
              <a:t>变量</a:t>
            </a:r>
            <a:r>
              <a:rPr lang="en-US" altLang="zh-CN" sz="1600" b="1">
                <a:latin typeface="华文楷体" panose="02010600040101010101" pitchFamily="2" charset="-122"/>
                <a:ea typeface="华文楷体" panose="02010600040101010101" pitchFamily="2" charset="-122"/>
              </a:rPr>
              <a:t>radius</a:t>
            </a:r>
            <a:r>
              <a:rPr lang="zh-CN" altLang="en-US" sz="1600" b="1">
                <a:latin typeface="华文楷体" panose="02010600040101010101" pitchFamily="2" charset="-122"/>
                <a:ea typeface="华文楷体" panose="02010600040101010101" pitchFamily="2" charset="-122"/>
              </a:rPr>
              <a:t>是否是局部变量？</a:t>
            </a:r>
          </a:p>
        </p:txBody>
      </p:sp>
      <p:sp>
        <p:nvSpPr>
          <p:cNvPr id="4" name="文本框 3"/>
          <p:cNvSpPr txBox="1"/>
          <p:nvPr/>
        </p:nvSpPr>
        <p:spPr>
          <a:xfrm>
            <a:off x="6300470" y="3059430"/>
            <a:ext cx="1633855" cy="583565"/>
          </a:xfrm>
          <a:prstGeom prst="rect">
            <a:avLst/>
          </a:prstGeom>
          <a:noFill/>
        </p:spPr>
        <p:txBody>
          <a:bodyPr wrap="square" rtlCol="0">
            <a:spAutoFit/>
          </a:bodyPr>
          <a:lstStyle/>
          <a:p>
            <a:r>
              <a:rPr lang="zh-CN" altLang="en-US" sz="1600" b="1">
                <a:latin typeface="华文楷体" panose="02010600040101010101" pitchFamily="2" charset="-122"/>
                <a:ea typeface="华文楷体" panose="02010600040101010101" pitchFamily="2" charset="-122"/>
              </a:rPr>
              <a:t>构造方法名是否重复？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Effect transition="in" filter="blinds(horizontal)">
                                      <p:cBhvr>
                                        <p:cTn id="7" dur="500"/>
                                        <p:tgtEl>
                                          <p:spTgt spid="205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052">
                                            <p:txEl>
                                              <p:pRg st="1" end="1"/>
                                            </p:txEl>
                                          </p:spTgt>
                                        </p:tgtEl>
                                        <p:attrNameLst>
                                          <p:attrName>style.visibility</p:attrName>
                                        </p:attrNameLst>
                                      </p:cBhvr>
                                      <p:to>
                                        <p:strVal val="visible"/>
                                      </p:to>
                                    </p:set>
                                    <p:animEffect transition="in" filter="blinds(horizontal)">
                                      <p:cBhvr>
                                        <p:cTn id="10" dur="500"/>
                                        <p:tgtEl>
                                          <p:spTgt spid="205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p:bldP spid="2052" grpId="1" build="p"/>
      <p:bldP spid="3" grpId="0"/>
      <p:bldP spid="3" grpId="1"/>
      <p:bldP spid="4" grpId="0"/>
      <p:bldP spid="4" grpId="1"/>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对象数组</a:t>
            </a:r>
          </a:p>
        </p:txBody>
      </p:sp>
      <p:sp>
        <p:nvSpPr>
          <p:cNvPr id="76803" name="Rectangle 4"/>
          <p:cNvSpPr>
            <a:spLocks noGrp="1"/>
          </p:cNvSpPr>
          <p:nvPr>
            <p:ph idx="1"/>
          </p:nvPr>
        </p:nvSpPr>
        <p:spPr/>
        <p:txBody>
          <a:bodyPr vert="horz" wrap="square" lIns="92075" tIns="46038" rIns="92075" bIns="46038" anchor="t" anchorCtr="0"/>
          <a:lstStyle/>
          <a:p>
            <a:pPr eaLnBrk="1" hangingPunct="1">
              <a:buSzPct val="75000"/>
              <a:buFont typeface="Monotype Sorts" pitchFamily="2" charset="2"/>
              <a:buNone/>
            </a:pPr>
            <a:r>
              <a:rPr lang="zh-CN" altLang="en-US" kern="1200" dirty="0">
                <a:latin typeface="+mn-lt"/>
                <a:ea typeface="宋体" panose="02010600030101010101" pitchFamily="2" charset="-122"/>
                <a:cs typeface="+mn-cs"/>
              </a:rPr>
              <a:t>求圆的数组的总面积</a:t>
            </a:r>
          </a:p>
          <a:p>
            <a:pPr eaLnBrk="1" hangingPunct="1">
              <a:buSzPct val="75000"/>
              <a:buFont typeface="Monotype Sorts" pitchFamily="2" charset="2"/>
              <a:buNone/>
            </a:pPr>
            <a:r>
              <a:rPr lang="en-US" altLang="en-US" sz="3400" kern="1200" dirty="0">
                <a:latin typeface="+mn-lt"/>
                <a:ea typeface="+mn-ea"/>
                <a:cs typeface="+mn-cs"/>
              </a:rPr>
              <a:t> </a:t>
            </a:r>
          </a:p>
        </p:txBody>
      </p:sp>
      <p:sp>
        <p:nvSpPr>
          <p:cNvPr id="7680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60</a:t>
            </a:fld>
            <a:endParaRPr lang="en-US" altLang="en-US" sz="1400" dirty="0">
              <a:ea typeface="宋体" panose="02010600030101010101" pitchFamily="2" charset="-122"/>
            </a:endParaRPr>
          </a:p>
        </p:txBody>
      </p:sp>
      <p:sp>
        <p:nvSpPr>
          <p:cNvPr id="76805" name="Rectangle 3"/>
          <p:cNvSpPr/>
          <p:nvPr/>
        </p:nvSpPr>
        <p:spPr>
          <a:xfrm>
            <a:off x="2598738" y="288448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73765" name="AutoShape 5">
            <a:hlinkClick r:id="" action="ppaction://noaction" highlightClick="1"/>
          </p:cNvPr>
          <p:cNvSpPr>
            <a:spLocks noChangeArrowheads="1"/>
          </p:cNvSpPr>
          <p:nvPr/>
        </p:nvSpPr>
        <p:spPr bwMode="auto">
          <a:xfrm>
            <a:off x="2895600" y="5791200"/>
            <a:ext cx="4191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TotalArea</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76807" name="AutoShape 6">
            <a:hlinkClick r:id="rId3" action="ppaction://program"/>
          </p:cNvPr>
          <p:cNvSpPr/>
          <p:nvPr/>
        </p:nvSpPr>
        <p:spPr>
          <a:xfrm>
            <a:off x="7315200" y="5791200"/>
            <a:ext cx="15240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76808" name="AutoShape 7">
            <a:hlinkClick r:id="rId4"/>
          </p:cNvPr>
          <p:cNvSpPr/>
          <p:nvPr/>
        </p:nvSpPr>
        <p:spPr>
          <a:xfrm>
            <a:off x="2306638" y="5772150"/>
            <a:ext cx="468312"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不可变对象和类</a:t>
            </a:r>
            <a:endParaRPr lang="zh-CN" altLang="en-US" kern="1200" dirty="0">
              <a:latin typeface="Book Antiqua" panose="02040602050305030304" pitchFamily="18" charset="0"/>
              <a:ea typeface="宋体" panose="02010600030101010101" pitchFamily="2" charset="-122"/>
              <a:cs typeface="+mj-cs"/>
            </a:endParaRPr>
          </a:p>
        </p:txBody>
      </p:sp>
      <p:sp>
        <p:nvSpPr>
          <p:cNvPr id="77827" name="内容占位符 6"/>
          <p:cNvSpPr>
            <a:spLocks noGrp="1"/>
          </p:cNvSpPr>
          <p:nvPr>
            <p:ph idx="1"/>
          </p:nvPr>
        </p:nvSpPr>
        <p:spPr/>
        <p:txBody>
          <a:bodyPr vert="horz" wrap="square" lIns="92075" tIns="46038" rIns="92075" bIns="46038" anchor="t" anchorCtr="0"/>
          <a:lstStyle/>
          <a:p>
            <a:pPr eaLnBrk="1" hangingPunct="1">
              <a:buSzPct val="75000"/>
            </a:pPr>
            <a:r>
              <a:rPr lang="zh-CN" altLang="en-US" sz="2400" kern="1200" dirty="0">
                <a:latin typeface="+mn-lt"/>
                <a:ea typeface="宋体" panose="02010600030101010101" pitchFamily="2" charset="-122"/>
                <a:cs typeface="+mn-cs"/>
              </a:rPr>
              <a:t>如果一个对象一旦被创建后其内容就不能再改变，我们称这种对象为不可变对象，而它的类称为不可变类。</a:t>
            </a:r>
            <a:endParaRPr lang="en-US" altLang="zh-CN" sz="2400" kern="1200" dirty="0">
              <a:latin typeface="+mn-lt"/>
              <a:ea typeface="宋体" panose="02010600030101010101" pitchFamily="2" charset="-122"/>
              <a:cs typeface="+mn-cs"/>
            </a:endParaRPr>
          </a:p>
          <a:p>
            <a:pPr eaLnBrk="1" hangingPunct="1">
              <a:buSzPct val="75000"/>
            </a:pPr>
            <a:endParaRPr lang="en-US" altLang="zh-CN" sz="2000" kern="1200" dirty="0">
              <a:latin typeface="+mn-lt"/>
              <a:ea typeface="宋体" panose="02010600030101010101" pitchFamily="2" charset="-122"/>
              <a:cs typeface="+mn-cs"/>
            </a:endParaRPr>
          </a:p>
          <a:p>
            <a:pPr lvl="1" eaLnBrk="1" hangingPunct="1">
              <a:buFont typeface="Wingdings" panose="05000000000000000000" pitchFamily="2" charset="2"/>
              <a:buNone/>
            </a:pPr>
            <a:r>
              <a:rPr lang="en-US" altLang="zh-CN" sz="2000" kern="1200" dirty="0">
                <a:latin typeface="+mn-lt"/>
                <a:ea typeface="宋体" panose="02010600030101010101" pitchFamily="2" charset="-122"/>
                <a:cs typeface="+mn-cs"/>
              </a:rPr>
              <a:t>      </a:t>
            </a:r>
            <a:r>
              <a:rPr lang="zh-CN" altLang="en-US" sz="2000" kern="1200" dirty="0">
                <a:latin typeface="+mn-lt"/>
                <a:ea typeface="宋体" panose="02010600030101010101" pitchFamily="2" charset="-122"/>
                <a:cs typeface="+mn-cs"/>
              </a:rPr>
              <a:t>例如，</a:t>
            </a:r>
            <a:r>
              <a:rPr lang="en-US" altLang="zh-CN" sz="2000" b="1" kern="1200" dirty="0">
                <a:latin typeface="Courier New" panose="02070309020205020404" pitchFamily="49" charset="0"/>
                <a:ea typeface="宋体" panose="02010600030101010101" pitchFamily="2" charset="-122"/>
                <a:cs typeface="+mn-cs"/>
              </a:rPr>
              <a:t>String</a:t>
            </a:r>
            <a:r>
              <a:rPr lang="zh-CN" altLang="en-US" sz="2000" kern="1200" dirty="0">
                <a:latin typeface="+mn-lt"/>
                <a:ea typeface="宋体" panose="02010600030101010101" pitchFamily="2" charset="-122"/>
                <a:cs typeface="+mn-cs"/>
              </a:rPr>
              <a:t>类就是不可变的。如果把程序清单</a:t>
            </a:r>
            <a:r>
              <a:rPr lang="en-US" altLang="zh-CN" sz="2000" kern="1200" dirty="0">
                <a:latin typeface="+mn-lt"/>
                <a:ea typeface="宋体" panose="02010600030101010101" pitchFamily="2" charset="-122"/>
                <a:cs typeface="+mn-cs"/>
              </a:rPr>
              <a:t>9-8</a:t>
            </a:r>
            <a:r>
              <a:rPr lang="zh-CN" altLang="en-US" sz="2000" kern="1200" dirty="0">
                <a:latin typeface="+mn-lt"/>
                <a:ea typeface="宋体" panose="02010600030101010101" pitchFamily="2" charset="-122"/>
                <a:cs typeface="+mn-cs"/>
              </a:rPr>
              <a:t>中的</a:t>
            </a:r>
            <a:r>
              <a:rPr lang="en-US" altLang="zh-CN" sz="2000" b="1" kern="1200" dirty="0">
                <a:latin typeface="Courier New" panose="02070309020205020404" pitchFamily="49" charset="0"/>
                <a:ea typeface="宋体" panose="02010600030101010101" pitchFamily="2" charset="-122"/>
                <a:cs typeface="+mn-cs"/>
              </a:rPr>
              <a:t>CircleWithPrivateDataFields</a:t>
            </a:r>
            <a:r>
              <a:rPr lang="zh-CN" altLang="en-US" sz="2000" kern="1200" dirty="0">
                <a:latin typeface="+mn-lt"/>
                <a:ea typeface="宋体" panose="02010600030101010101" pitchFamily="2" charset="-122"/>
                <a:cs typeface="+mn-cs"/>
              </a:rPr>
              <a:t>类的</a:t>
            </a:r>
            <a:r>
              <a:rPr lang="en-US" altLang="zh-CN" sz="2000" b="1" kern="1200" dirty="0">
                <a:latin typeface="Courier New" panose="02070309020205020404" pitchFamily="49" charset="0"/>
                <a:ea typeface="宋体" panose="02010600030101010101" pitchFamily="2" charset="-122"/>
                <a:cs typeface="+mn-cs"/>
              </a:rPr>
              <a:t>set</a:t>
            </a:r>
            <a:r>
              <a:rPr lang="zh-CN" altLang="en-US" sz="2000" kern="1200" dirty="0">
                <a:latin typeface="+mn-lt"/>
                <a:ea typeface="宋体" panose="02010600030101010101" pitchFamily="2" charset="-122"/>
                <a:cs typeface="+mn-cs"/>
              </a:rPr>
              <a:t>方法删掉（</a:t>
            </a:r>
            <a:r>
              <a:rPr lang="zh-CN" altLang="en-US" sz="2000" kern="1200" dirty="0">
                <a:highlight>
                  <a:srgbClr val="C0C0C0"/>
                </a:highlight>
                <a:latin typeface="华文楷体" panose="02010600040101010101" pitchFamily="2" charset="-122"/>
                <a:ea typeface="华文楷体" panose="02010600040101010101" pitchFamily="2" charset="-122"/>
                <a:cs typeface="+mn-cs"/>
              </a:rPr>
              <a:t>程序清单</a:t>
            </a:r>
            <a:r>
              <a:rPr lang="en-US" altLang="zh-CN" sz="2000" kern="1200" dirty="0">
                <a:highlight>
                  <a:srgbClr val="C0C0C0"/>
                </a:highlight>
                <a:latin typeface="华文楷体" panose="02010600040101010101" pitchFamily="2" charset="-122"/>
                <a:ea typeface="华文楷体" panose="02010600040101010101" pitchFamily="2" charset="-122"/>
                <a:cs typeface="+mn-cs"/>
              </a:rPr>
              <a:t>9-8</a:t>
            </a:r>
            <a:r>
              <a:rPr lang="zh-CN" altLang="en-US" sz="2000" kern="1200" dirty="0">
                <a:latin typeface="华文楷体" panose="02010600040101010101" pitchFamily="2" charset="-122"/>
                <a:ea typeface="华文楷体" panose="02010600040101010101" pitchFamily="2" charset="-122"/>
                <a:cs typeface="+mn-cs"/>
              </a:rPr>
              <a:t>第</a:t>
            </a:r>
            <a:r>
              <a:rPr lang="en-US" altLang="zh-CN" sz="2000" kern="1200" dirty="0">
                <a:latin typeface="华文楷体" panose="02010600040101010101" pitchFamily="2" charset="-122"/>
                <a:ea typeface="华文楷体" panose="02010600040101010101" pitchFamily="2" charset="-122"/>
                <a:cs typeface="+mn-cs"/>
              </a:rPr>
              <a:t>25-27</a:t>
            </a:r>
            <a:r>
              <a:rPr lang="zh-CN" altLang="en-US" sz="2000" kern="1200" dirty="0">
                <a:latin typeface="华文楷体" panose="02010600040101010101" pitchFamily="2" charset="-122"/>
                <a:ea typeface="华文楷体" panose="02010600040101010101" pitchFamily="2" charset="-122"/>
                <a:cs typeface="+mn-cs"/>
              </a:rPr>
              <a:t>行</a:t>
            </a:r>
            <a:r>
              <a:rPr lang="zh-CN" altLang="en-US" sz="2000" kern="1200" dirty="0">
                <a:latin typeface="+mn-lt"/>
                <a:ea typeface="宋体" panose="02010600030101010101" pitchFamily="2" charset="-122"/>
                <a:cs typeface="+mn-cs"/>
              </a:rPr>
              <a:t>），该类就变为不可变类。</a:t>
            </a:r>
            <a:endParaRPr lang="en-US" altLang="zh-CN" sz="2000" kern="1200" dirty="0">
              <a:latin typeface="+mn-lt"/>
              <a:ea typeface="宋体" panose="02010600030101010101" pitchFamily="2" charset="-122"/>
              <a:cs typeface="+mn-cs"/>
            </a:endParaRPr>
          </a:p>
          <a:p>
            <a:pPr eaLnBrk="1" hangingPunct="1">
              <a:buSzPct val="75000"/>
            </a:pPr>
            <a:endParaRPr lang="en-US" altLang="en-US" sz="2000" kern="1200" dirty="0">
              <a:latin typeface="+mn-lt"/>
              <a:ea typeface="宋体" panose="02010600030101010101" pitchFamily="2" charset="-122"/>
              <a:cs typeface="+mn-cs"/>
            </a:endParaRPr>
          </a:p>
          <a:p>
            <a:pPr eaLnBrk="1" hangingPunct="1">
              <a:buSzPct val="75000"/>
            </a:pPr>
            <a:r>
              <a:rPr lang="en-US" altLang="zh-CN" sz="2400" kern="1200" dirty="0">
                <a:latin typeface="+mn-lt"/>
                <a:ea typeface="宋体" panose="02010600030101010101" pitchFamily="2" charset="-122"/>
                <a:cs typeface="+mn-cs"/>
              </a:rPr>
              <a:t> 如果</a:t>
            </a:r>
            <a:r>
              <a:rPr lang="zh-CN" altLang="en-US" sz="2400" kern="1200" dirty="0">
                <a:latin typeface="+mn-lt"/>
                <a:ea typeface="宋体" panose="02010600030101010101" pitchFamily="2" charset="-122"/>
                <a:cs typeface="+mn-cs"/>
              </a:rPr>
              <a:t>一个类是不可变的，则它的所有数据域必须都是私有的，而且没有对任何一个数据域提供公共的</a:t>
            </a:r>
            <a:r>
              <a:rPr lang="en-US" altLang="zh-CN" sz="2000" b="1" kern="1200" dirty="0">
                <a:latin typeface="Courier New" panose="02070309020205020404" pitchFamily="49" charset="0"/>
                <a:ea typeface="宋体" panose="02010600030101010101" pitchFamily="2" charset="-122"/>
                <a:cs typeface="+mn-cs"/>
              </a:rPr>
              <a:t>set</a:t>
            </a:r>
            <a:r>
              <a:rPr lang="zh-CN" altLang="en-US" sz="2400" kern="1200" dirty="0">
                <a:latin typeface="+mn-lt"/>
                <a:ea typeface="宋体" panose="02010600030101010101" pitchFamily="2" charset="-122"/>
                <a:cs typeface="+mn-cs"/>
              </a:rPr>
              <a:t>方法。</a:t>
            </a:r>
            <a:r>
              <a:rPr lang="en-US" altLang="zh-CN" sz="2400" kern="1200" dirty="0">
                <a:latin typeface="+mn-lt"/>
                <a:ea typeface="宋体" panose="02010600030101010101" pitchFamily="2" charset="-122"/>
                <a:cs typeface="+mn-cs"/>
              </a:rPr>
              <a:t>(</a:t>
            </a:r>
            <a:r>
              <a:rPr lang="en-US" altLang="zh-CN" sz="2400" kern="1200" dirty="0">
                <a:latin typeface="华文楷体" panose="02010600040101010101" pitchFamily="2" charset="-122"/>
                <a:ea typeface="华文楷体" panose="02010600040101010101" pitchFamily="2" charset="-122"/>
                <a:cs typeface="华文楷体" panose="02010600040101010101" pitchFamily="2" charset="-122"/>
              </a:rPr>
              <a:t>“</a:t>
            </a:r>
            <a:r>
              <a:rPr lang="zh-CN" altLang="en-US" sz="2400" kern="1200" dirty="0">
                <a:latin typeface="华文楷体" panose="02010600040101010101" pitchFamily="2" charset="-122"/>
                <a:ea typeface="华文楷体" panose="02010600040101010101" pitchFamily="2" charset="-122"/>
                <a:cs typeface="华文楷体" panose="02010600040101010101" pitchFamily="2" charset="-122"/>
              </a:rPr>
              <a:t>所有数据域私有</a:t>
            </a:r>
            <a:r>
              <a:rPr lang="en-US" altLang="zh-CN" sz="2400" kern="1200" dirty="0">
                <a:latin typeface="华文楷体" panose="02010600040101010101" pitchFamily="2" charset="-122"/>
                <a:ea typeface="华文楷体" panose="02010600040101010101" pitchFamily="2" charset="-122"/>
                <a:cs typeface="华文楷体" panose="02010600040101010101" pitchFamily="2" charset="-122"/>
              </a:rPr>
              <a:t>”</a:t>
            </a:r>
            <a:r>
              <a:rPr lang="zh-CN" altLang="en-US" sz="2400" kern="1200" dirty="0">
                <a:latin typeface="华文楷体" panose="02010600040101010101" pitchFamily="2" charset="-122"/>
                <a:ea typeface="华文楷体" panose="02010600040101010101" pitchFamily="2" charset="-122"/>
                <a:cs typeface="华文楷体" panose="02010600040101010101" pitchFamily="2" charset="-122"/>
              </a:rPr>
              <a:t>是必要条件，但非充分条件</a:t>
            </a:r>
            <a:r>
              <a:rPr lang="en-US" altLang="zh-CN" sz="2400" kern="1200" dirty="0">
                <a:latin typeface="+mn-lt"/>
                <a:ea typeface="宋体" panose="02010600030101010101" pitchFamily="2" charset="-122"/>
                <a:cs typeface="+mn-cs"/>
              </a:rPr>
              <a:t>)</a:t>
            </a:r>
          </a:p>
          <a:p>
            <a:pPr eaLnBrk="1" hangingPunct="1">
              <a:buSzPct val="75000"/>
            </a:pPr>
            <a:endParaRPr lang="en-US" altLang="en-US" sz="2400" kern="1200" dirty="0">
              <a:latin typeface="+mn-lt"/>
              <a:ea typeface="宋体" panose="02010600030101010101" pitchFamily="2" charset="-122"/>
              <a:cs typeface="+mn-cs"/>
            </a:endParaRPr>
          </a:p>
          <a:p>
            <a:pPr eaLnBrk="1" hangingPunct="1">
              <a:buSzPct val="75000"/>
            </a:pPr>
            <a:r>
              <a:rPr lang="zh-CN" altLang="en-US" sz="2400" kern="1200" dirty="0">
                <a:solidFill>
                  <a:srgbClr val="A6A6A6"/>
                </a:solidFill>
                <a:latin typeface="+mn-lt"/>
                <a:ea typeface="宋体" panose="02010600030101010101" pitchFamily="2" charset="-122"/>
                <a:cs typeface="+mn-cs"/>
              </a:rPr>
              <a:t> 一个类的所有数据都是私有的且没有修改器并不意味着它一定是不可变类，如下面示例所示。</a:t>
            </a:r>
            <a:endParaRPr lang="en-US" altLang="en-US" sz="2400" kern="1200" dirty="0">
              <a:latin typeface="+mn-lt"/>
              <a:ea typeface="宋体" panose="02010600030101010101" pitchFamily="2" charset="-122"/>
              <a:cs typeface="+mn-cs"/>
            </a:endParaRPr>
          </a:p>
          <a:p>
            <a:pPr eaLnBrk="1" hangingPunct="1">
              <a:buSzPct val="75000"/>
            </a:pPr>
            <a:endParaRPr lang="zh-CN" altLang="en-US" sz="2000" kern="1200" dirty="0">
              <a:latin typeface="+mn-lt"/>
              <a:ea typeface="宋体" panose="02010600030101010101" pitchFamily="2" charset="-122"/>
              <a:cs typeface="+mn-cs"/>
            </a:endParaRPr>
          </a:p>
        </p:txBody>
      </p:sp>
      <p:sp>
        <p:nvSpPr>
          <p:cNvPr id="7782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61</a:t>
            </a:fld>
            <a:endParaRPr lang="en-US" altLang="en-US" sz="1400" dirty="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p:cNvSpPr>
          <p:nvPr>
            <p:ph type="title"/>
          </p:nvPr>
        </p:nvSpPr>
        <p:spPr>
          <a:xfrm>
            <a:off x="1943100" y="266700"/>
            <a:ext cx="3429000" cy="457200"/>
          </a:xfrm>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a:t>
            </a:r>
            <a:endParaRPr lang="zh-CN" altLang="en-US" kern="1200" dirty="0">
              <a:latin typeface="Book Antiqua" panose="02040602050305030304" pitchFamily="18" charset="0"/>
              <a:ea typeface="宋体" panose="02010600030101010101" pitchFamily="2" charset="-122"/>
              <a:cs typeface="+mj-cs"/>
            </a:endParaRPr>
          </a:p>
        </p:txBody>
      </p:sp>
      <p:sp>
        <p:nvSpPr>
          <p:cNvPr id="78851"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62</a:t>
            </a:fld>
            <a:endParaRPr lang="en-US" altLang="en-US" sz="1400" dirty="0">
              <a:ea typeface="宋体" panose="02010600030101010101" pitchFamily="2" charset="-122"/>
            </a:endParaRPr>
          </a:p>
        </p:txBody>
      </p:sp>
      <p:sp>
        <p:nvSpPr>
          <p:cNvPr id="78852" name="Rectangle 3"/>
          <p:cNvSpPr/>
          <p:nvPr/>
        </p:nvSpPr>
        <p:spPr>
          <a:xfrm>
            <a:off x="0" y="800100"/>
            <a:ext cx="4648200" cy="3505200"/>
          </a:xfrm>
          <a:prstGeom prst="rect">
            <a:avLst/>
          </a:prstGeom>
          <a:noFill/>
          <a:ln w="9525">
            <a:noFill/>
          </a:ln>
        </p:spPr>
        <p:txBody>
          <a:bodyPr lIns="92075" tIns="46038" rIns="92075" bIns="46038" anchor="ctr" anchorCtr="0"/>
          <a:lstStyle/>
          <a:p>
            <a:r>
              <a:rPr lang="en-US" altLang="en-US" sz="1200" b="1" dirty="0">
                <a:solidFill>
                  <a:schemeClr val="bg2"/>
                </a:solidFill>
                <a:latin typeface="Courier New" panose="02070309020205020404" pitchFamily="49" charset="0"/>
                <a:cs typeface="Courier New" panose="02070309020205020404" pitchFamily="49" charset="0"/>
              </a:rPr>
              <a:t>public class Student {</a:t>
            </a: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  private int id;</a:t>
            </a: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  private BirthDate birthDate;</a:t>
            </a:r>
            <a:br>
              <a:rPr lang="en-US" altLang="en-US" sz="1200" b="1" dirty="0">
                <a:solidFill>
                  <a:schemeClr val="bg2"/>
                </a:solidFill>
                <a:latin typeface="Courier New" panose="02070309020205020404" pitchFamily="49" charset="0"/>
                <a:cs typeface="Courier New" panose="02070309020205020404" pitchFamily="49" charset="0"/>
              </a:rPr>
            </a:b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  public Student(int ssn, </a:t>
            </a: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      int year, int month, int day) {</a:t>
            </a: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    id = ssn;</a:t>
            </a: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    birthDate = new BirthDate(year, month, day);</a:t>
            </a: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  }</a:t>
            </a:r>
            <a:br>
              <a:rPr lang="en-US" altLang="en-US" sz="1200" b="1" dirty="0">
                <a:solidFill>
                  <a:schemeClr val="bg2"/>
                </a:solidFill>
                <a:latin typeface="Courier New" panose="02070309020205020404" pitchFamily="49" charset="0"/>
                <a:cs typeface="Courier New" panose="02070309020205020404" pitchFamily="49" charset="0"/>
              </a:rPr>
            </a:b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  public int getId() {</a:t>
            </a: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    return id;</a:t>
            </a: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  }</a:t>
            </a:r>
            <a:br>
              <a:rPr lang="en-US" altLang="en-US" sz="1200" b="1" dirty="0">
                <a:solidFill>
                  <a:schemeClr val="bg2"/>
                </a:solidFill>
                <a:latin typeface="Courier New" panose="02070309020205020404" pitchFamily="49" charset="0"/>
                <a:cs typeface="Courier New" panose="02070309020205020404" pitchFamily="49" charset="0"/>
              </a:rPr>
            </a:b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  public BirthDate getBirthDate() {</a:t>
            </a: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    return birthDate;</a:t>
            </a: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  }</a:t>
            </a:r>
            <a:br>
              <a:rPr lang="en-US" altLang="en-US" sz="1200" b="1" dirty="0">
                <a:solidFill>
                  <a:schemeClr val="bg2"/>
                </a:solidFill>
                <a:latin typeface="Courier New" panose="02070309020205020404" pitchFamily="49" charset="0"/>
                <a:cs typeface="Courier New" panose="02070309020205020404" pitchFamily="49" charset="0"/>
              </a:rPr>
            </a:br>
            <a:r>
              <a:rPr lang="en-US" altLang="en-US" sz="1200" b="1" dirty="0">
                <a:solidFill>
                  <a:schemeClr val="bg2"/>
                </a:solidFill>
                <a:latin typeface="Courier New" panose="02070309020205020404" pitchFamily="49" charset="0"/>
                <a:cs typeface="Courier New" panose="02070309020205020404" pitchFamily="49" charset="0"/>
              </a:rPr>
              <a:t>}</a:t>
            </a:r>
            <a:endParaRPr lang="en-US" altLang="en-US" sz="1200" b="1" dirty="0">
              <a:solidFill>
                <a:schemeClr val="bg2"/>
              </a:solidFill>
              <a:latin typeface="Courier New" panose="02070309020205020404" pitchFamily="49" charset="0"/>
              <a:ea typeface="Courier New" panose="02070309020205020404" pitchFamily="49" charset="0"/>
            </a:endParaRPr>
          </a:p>
        </p:txBody>
      </p:sp>
      <p:sp>
        <p:nvSpPr>
          <p:cNvPr id="78853" name="Rectangle 4"/>
          <p:cNvSpPr/>
          <p:nvPr/>
        </p:nvSpPr>
        <p:spPr>
          <a:xfrm>
            <a:off x="4648200" y="152400"/>
            <a:ext cx="4495800" cy="4114800"/>
          </a:xfrm>
          <a:prstGeom prst="rect">
            <a:avLst/>
          </a:prstGeom>
          <a:noFill/>
          <a:ln w="9525" cap="flat" cmpd="sng">
            <a:solidFill>
              <a:srgbClr val="FF0000"/>
            </a:solidFill>
            <a:prstDash val="solid"/>
            <a:miter/>
            <a:headEnd type="none" w="med" len="med"/>
            <a:tailEnd type="none" w="med" len="med"/>
          </a:ln>
        </p:spPr>
        <p:txBody>
          <a:bodyPr lIns="92075" tIns="46038" rIns="92075" bIns="46038" anchor="ctr" anchorCtr="0"/>
          <a:lstStyle/>
          <a:p>
            <a:r>
              <a:rPr lang="en-US" altLang="en-US" sz="1500" b="1" dirty="0">
                <a:solidFill>
                  <a:schemeClr val="bg2"/>
                </a:solidFill>
                <a:latin typeface="Courier New" panose="02070309020205020404" pitchFamily="49" charset="0"/>
                <a:cs typeface="Courier New" panose="02070309020205020404" pitchFamily="49" charset="0"/>
              </a:rPr>
              <a:t>public class BirthDate {</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private int year;</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private int month;</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private int day;</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public BirthDate(int newYear, </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int newMonth, int newDay) {</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year = newYear;</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month = newMonth;</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day = newDay;</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public void setYear(int newYear) {</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year = newYear;</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  }</a:t>
            </a:r>
            <a:br>
              <a:rPr lang="en-US" altLang="en-US" sz="1500" b="1" dirty="0">
                <a:solidFill>
                  <a:schemeClr val="bg2"/>
                </a:solidFill>
                <a:latin typeface="Courier New" panose="02070309020205020404" pitchFamily="49" charset="0"/>
                <a:cs typeface="Courier New" panose="02070309020205020404" pitchFamily="49" charset="0"/>
              </a:rPr>
            </a:br>
            <a:r>
              <a:rPr lang="en-US" altLang="en-US" sz="1500" b="1" dirty="0">
                <a:solidFill>
                  <a:schemeClr val="bg2"/>
                </a:solidFill>
                <a:latin typeface="Courier New" panose="02070309020205020404" pitchFamily="49" charset="0"/>
                <a:cs typeface="Courier New" panose="02070309020205020404" pitchFamily="49" charset="0"/>
              </a:rPr>
              <a:t>}</a:t>
            </a:r>
            <a:endParaRPr lang="en-US" altLang="en-US" sz="1500" b="1" dirty="0">
              <a:solidFill>
                <a:schemeClr val="bg2"/>
              </a:solidFill>
              <a:latin typeface="Courier New" panose="02070309020205020404" pitchFamily="49" charset="0"/>
              <a:ea typeface="Courier New" panose="02070309020205020404" pitchFamily="49" charset="0"/>
            </a:endParaRPr>
          </a:p>
        </p:txBody>
      </p:sp>
      <p:sp>
        <p:nvSpPr>
          <p:cNvPr id="78854" name="Rectangle 5"/>
          <p:cNvSpPr/>
          <p:nvPr/>
        </p:nvSpPr>
        <p:spPr>
          <a:xfrm>
            <a:off x="533400" y="4419600"/>
            <a:ext cx="8305800" cy="1905000"/>
          </a:xfrm>
          <a:prstGeom prst="rect">
            <a:avLst/>
          </a:prstGeom>
          <a:noFill/>
          <a:ln w="9525" cap="flat" cmpd="sng">
            <a:solidFill>
              <a:srgbClr val="FF0000"/>
            </a:solidFill>
            <a:prstDash val="solid"/>
            <a:miter/>
            <a:headEnd type="none" w="med" len="med"/>
            <a:tailEnd type="none" w="med" len="med"/>
          </a:ln>
        </p:spPr>
        <p:txBody>
          <a:bodyPr lIns="92075" tIns="46038" rIns="92075" bIns="46038" anchor="ctr" anchorCtr="0"/>
          <a:lstStyle/>
          <a:p>
            <a:r>
              <a:rPr lang="en-US" altLang="en-US" sz="1600" b="1" dirty="0">
                <a:solidFill>
                  <a:schemeClr val="bg2"/>
                </a:solidFill>
                <a:latin typeface="Courier New" panose="02070309020205020404" pitchFamily="49" charset="0"/>
                <a:cs typeface="Courier New" panose="02070309020205020404" pitchFamily="49" charset="0"/>
              </a:rPr>
              <a:t>public class Test {</a:t>
            </a:r>
            <a:br>
              <a:rPr lang="en-US" altLang="en-US" sz="1600" b="1" dirty="0">
                <a:solidFill>
                  <a:schemeClr val="bg2"/>
                </a:solidFill>
                <a:latin typeface="Courier New" panose="02070309020205020404" pitchFamily="49" charset="0"/>
                <a:cs typeface="Courier New" panose="02070309020205020404" pitchFamily="49" charset="0"/>
              </a:rPr>
            </a:br>
            <a:r>
              <a:rPr lang="en-US" altLang="en-US" sz="1600" b="1" dirty="0">
                <a:solidFill>
                  <a:schemeClr val="bg2"/>
                </a:solidFill>
                <a:latin typeface="Courier New" panose="02070309020205020404" pitchFamily="49" charset="0"/>
                <a:cs typeface="Courier New" panose="02070309020205020404" pitchFamily="49" charset="0"/>
              </a:rPr>
              <a:t>  public static void main(String[] args) {</a:t>
            </a:r>
            <a:br>
              <a:rPr lang="en-US" altLang="en-US" sz="1600" b="1" dirty="0">
                <a:solidFill>
                  <a:schemeClr val="bg2"/>
                </a:solidFill>
                <a:latin typeface="Courier New" panose="02070309020205020404" pitchFamily="49" charset="0"/>
                <a:cs typeface="Courier New" panose="02070309020205020404" pitchFamily="49" charset="0"/>
              </a:rPr>
            </a:br>
            <a:r>
              <a:rPr lang="en-US" altLang="en-US" sz="1600" b="1" dirty="0">
                <a:solidFill>
                  <a:schemeClr val="bg2"/>
                </a:solidFill>
                <a:latin typeface="Courier New" panose="02070309020205020404" pitchFamily="49" charset="0"/>
                <a:cs typeface="Courier New" panose="02070309020205020404" pitchFamily="49" charset="0"/>
              </a:rPr>
              <a:t>    Student student = new Student(111223333, 1970, 5, 3);</a:t>
            </a:r>
            <a:br>
              <a:rPr lang="en-US" altLang="en-US" sz="1600" b="1" dirty="0">
                <a:solidFill>
                  <a:schemeClr val="bg2"/>
                </a:solidFill>
                <a:latin typeface="Courier New" panose="02070309020205020404" pitchFamily="49" charset="0"/>
                <a:cs typeface="Courier New" panose="02070309020205020404" pitchFamily="49" charset="0"/>
              </a:rPr>
            </a:br>
            <a:r>
              <a:rPr lang="en-US" altLang="en-US" sz="1600" b="1" dirty="0">
                <a:solidFill>
                  <a:schemeClr val="bg2"/>
                </a:solidFill>
                <a:latin typeface="Courier New" panose="02070309020205020404" pitchFamily="49" charset="0"/>
                <a:cs typeface="Courier New" panose="02070309020205020404" pitchFamily="49" charset="0"/>
              </a:rPr>
              <a:t>    BirthDate date = student.getBirthDate();</a:t>
            </a:r>
            <a:br>
              <a:rPr lang="en-US" altLang="en-US" sz="1600" b="1" dirty="0">
                <a:solidFill>
                  <a:schemeClr val="bg2"/>
                </a:solidFill>
                <a:latin typeface="Courier New" panose="02070309020205020404" pitchFamily="49" charset="0"/>
                <a:cs typeface="Courier New" panose="02070309020205020404" pitchFamily="49" charset="0"/>
              </a:rPr>
            </a:br>
            <a:r>
              <a:rPr lang="en-US" altLang="en-US" sz="1600" b="1" dirty="0">
                <a:solidFill>
                  <a:schemeClr val="bg2"/>
                </a:solidFill>
                <a:latin typeface="Courier New" panose="02070309020205020404" pitchFamily="49" charset="0"/>
                <a:cs typeface="Courier New" panose="02070309020205020404" pitchFamily="49" charset="0"/>
              </a:rPr>
              <a:t>    date.setYear(2010); // Now the student birth year is changed!</a:t>
            </a:r>
            <a:br>
              <a:rPr lang="en-US" altLang="en-US" sz="1600" b="1" dirty="0">
                <a:solidFill>
                  <a:schemeClr val="bg2"/>
                </a:solidFill>
                <a:latin typeface="Courier New" panose="02070309020205020404" pitchFamily="49" charset="0"/>
                <a:cs typeface="Courier New" panose="02070309020205020404" pitchFamily="49" charset="0"/>
              </a:rPr>
            </a:br>
            <a:r>
              <a:rPr lang="en-US" altLang="en-US" sz="1600" b="1" dirty="0">
                <a:solidFill>
                  <a:schemeClr val="bg2"/>
                </a:solidFill>
                <a:latin typeface="Courier New" panose="02070309020205020404" pitchFamily="49" charset="0"/>
                <a:cs typeface="Courier New" panose="02070309020205020404" pitchFamily="49" charset="0"/>
              </a:rPr>
              <a:t>  }</a:t>
            </a:r>
            <a:br>
              <a:rPr lang="en-US" altLang="en-US" sz="1600" b="1" dirty="0">
                <a:solidFill>
                  <a:schemeClr val="bg2"/>
                </a:solidFill>
                <a:latin typeface="Courier New" panose="02070309020205020404" pitchFamily="49" charset="0"/>
                <a:cs typeface="Courier New" panose="02070309020205020404" pitchFamily="49" charset="0"/>
              </a:rPr>
            </a:br>
            <a:r>
              <a:rPr lang="en-US" altLang="en-US" sz="1600" b="1" dirty="0">
                <a:solidFill>
                  <a:schemeClr val="bg2"/>
                </a:solidFill>
                <a:latin typeface="Courier New" panose="02070309020205020404" pitchFamily="49" charset="0"/>
                <a:cs typeface="Courier New" panose="02070309020205020404" pitchFamily="49" charset="0"/>
              </a:rPr>
              <a:t>}</a:t>
            </a:r>
            <a:endParaRPr lang="en-US" altLang="en-US" sz="1600" b="1" dirty="0">
              <a:solidFill>
                <a:schemeClr val="bg2"/>
              </a:solidFill>
              <a:latin typeface="Courier New" panose="02070309020205020404" pitchFamily="49" charset="0"/>
              <a:ea typeface="Courier New" panose="02070309020205020404" pitchFamily="49" charset="0"/>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不可变类必须满足的条件</a:t>
            </a:r>
            <a:endParaRPr lang="zh-CN" altLang="en-US" kern="1200" dirty="0">
              <a:latin typeface="Book Antiqua" panose="02040602050305030304" pitchFamily="18" charset="0"/>
              <a:ea typeface="宋体" panose="02010600030101010101" pitchFamily="2" charset="-122"/>
              <a:cs typeface="+mj-cs"/>
            </a:endParaRPr>
          </a:p>
        </p:txBody>
      </p:sp>
      <p:sp>
        <p:nvSpPr>
          <p:cNvPr id="78851" name="内容占位符 4"/>
          <p:cNvSpPr>
            <a:spLocks noGrp="1"/>
          </p:cNvSpPr>
          <p:nvPr>
            <p:ph idx="1"/>
          </p:nvPr>
        </p:nvSpPr>
        <p:spPr/>
        <p:txBody>
          <a:bodyPr vert="horz" wrap="square" lIns="92075" tIns="46038" rIns="92075" bIns="46038" numCol="1" anchor="t" anchorCtr="0" compatLnSpc="1"/>
          <a:lstStyle/>
          <a:p>
            <a:pPr marL="514350" marR="0" lvl="0" indent="-514350" algn="just" defTabSz="914400" rtl="0" eaLnBrk="1" fontAlgn="base" latinLnBrk="0" hangingPunct="1">
              <a:lnSpc>
                <a:spcPct val="100000"/>
              </a:lnSpc>
              <a:spcBef>
                <a:spcPct val="20000"/>
              </a:spcBef>
              <a:spcAft>
                <a:spcPct val="0"/>
              </a:spcAft>
              <a:buClr>
                <a:schemeClr val="tx2"/>
              </a:buClr>
              <a:buSzPct val="75000"/>
              <a:buFont typeface="+mj-ea"/>
              <a:buAutoNum type="circleNumDbPlain"/>
              <a:defRPr/>
            </a:pPr>
            <a:endParaRPr kumimoji="0" lang="en-US" altLang="zh-CN"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514350" marR="0" lvl="0" indent="-514350" algn="just" defTabSz="914400" rtl="0" eaLnBrk="1" fontAlgn="base" latinLnBrk="0" hangingPunct="1">
              <a:lnSpc>
                <a:spcPct val="100000"/>
              </a:lnSpc>
              <a:spcBef>
                <a:spcPct val="20000"/>
              </a:spcBef>
              <a:spcAft>
                <a:spcPct val="0"/>
              </a:spcAft>
              <a:buClr>
                <a:schemeClr val="tx2"/>
              </a:buClr>
              <a:buSzPct val="75000"/>
              <a:buFont typeface="+mj-ea"/>
              <a:buAutoNum type="circleNumDbPlain"/>
              <a:defRPr/>
            </a:pP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所有数据域都是私有的。</a:t>
            </a:r>
          </a:p>
          <a:p>
            <a:pPr marL="514350" marR="0" lvl="0" indent="-514350" algn="just" defTabSz="914400" rtl="0" eaLnBrk="1" fontAlgn="base" latinLnBrk="0" hangingPunct="1">
              <a:lnSpc>
                <a:spcPct val="100000"/>
              </a:lnSpc>
              <a:spcBef>
                <a:spcPct val="20000"/>
              </a:spcBef>
              <a:spcAft>
                <a:spcPct val="0"/>
              </a:spcAft>
              <a:buClr>
                <a:schemeClr val="tx2"/>
              </a:buClr>
              <a:buSzPct val="75000"/>
              <a:buFont typeface="+mj-ea"/>
              <a:buAutoNum type="circleNumDbPlain"/>
              <a:defRPr/>
            </a:pPr>
            <a:endPar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514350" marR="0" lvl="0" indent="-514350" algn="just" defTabSz="914400" rtl="0" eaLnBrk="1" fontAlgn="base" latinLnBrk="0" hangingPunct="1">
              <a:lnSpc>
                <a:spcPct val="100000"/>
              </a:lnSpc>
              <a:spcBef>
                <a:spcPct val="20000"/>
              </a:spcBef>
              <a:spcAft>
                <a:spcPct val="0"/>
              </a:spcAft>
              <a:buClr>
                <a:schemeClr val="tx2"/>
              </a:buClr>
              <a:buSzPct val="75000"/>
              <a:buFont typeface="+mj-ea"/>
              <a:buAutoNum type="circleNumDbPlain"/>
              <a:defRPr/>
            </a:pP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没有修改器方法。</a:t>
            </a:r>
          </a:p>
          <a:p>
            <a:pPr marL="514350" marR="0" lvl="0" indent="-514350" algn="just" defTabSz="914400" rtl="0" eaLnBrk="1" fontAlgn="base" latinLnBrk="0" hangingPunct="1">
              <a:lnSpc>
                <a:spcPct val="100000"/>
              </a:lnSpc>
              <a:spcBef>
                <a:spcPct val="20000"/>
              </a:spcBef>
              <a:spcAft>
                <a:spcPct val="0"/>
              </a:spcAft>
              <a:buClr>
                <a:schemeClr val="tx2"/>
              </a:buClr>
              <a:buSzPct val="75000"/>
              <a:buFont typeface="+mj-ea"/>
              <a:buAutoNum type="circleNumDbPlain"/>
              <a:defRPr/>
            </a:pPr>
            <a:endPar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514350" marR="0" lvl="0" indent="-514350" algn="just" defTabSz="914400" rtl="0" eaLnBrk="1" fontAlgn="base" latinLnBrk="0" hangingPunct="1">
              <a:lnSpc>
                <a:spcPct val="100000"/>
              </a:lnSpc>
              <a:spcBef>
                <a:spcPct val="20000"/>
              </a:spcBef>
              <a:spcAft>
                <a:spcPct val="0"/>
              </a:spcAft>
              <a:buClr>
                <a:schemeClr val="tx2"/>
              </a:buClr>
              <a:buSzPct val="75000"/>
              <a:buFont typeface="+mj-ea"/>
              <a:buAutoNum type="circleNumDbPlain"/>
              <a:defRPr/>
            </a:pPr>
            <a:r>
              <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没有一个返回指向可变数据域引用的访问器方法</a:t>
            </a:r>
          </a:p>
          <a:p>
            <a:pPr marL="342900" marR="0" lvl="0" indent="-342900" algn="just"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F"/>
              <a:defRPr/>
            </a:pPr>
            <a:endParaRPr kumimoji="0" lang="zh-CN" altLang="en-US" sz="28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p:txBody>
      </p:sp>
      <p:sp>
        <p:nvSpPr>
          <p:cNvPr id="7987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63</a:t>
            </a:fld>
            <a:endParaRPr lang="en-US" altLang="en-US" sz="1400" dirty="0">
              <a:ea typeface="宋体" panose="02010600030101010101" pitchFamily="2"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变量的作用域</a:t>
            </a:r>
            <a:endParaRPr lang="zh-CN"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80899" name="Rectangle 3"/>
          <p:cNvSpPr>
            <a:spLocks noGrp="1"/>
          </p:cNvSpPr>
          <p:nvPr>
            <p:ph idx="1"/>
          </p:nvPr>
        </p:nvSpPr>
        <p:spPr/>
        <p:txBody>
          <a:bodyPr vert="horz" wrap="square" lIns="92075" tIns="46038" rIns="92075" bIns="46038" anchor="t" anchorCtr="0"/>
          <a:lstStyle/>
          <a:p>
            <a:pPr eaLnBrk="1" hangingPunct="1">
              <a:lnSpc>
                <a:spcPct val="120000"/>
              </a:lnSpc>
              <a:buSzPct val="75000"/>
              <a:buFont typeface="Wingdings" panose="05000000000000000000" pitchFamily="2" charset="2"/>
            </a:pPr>
            <a:r>
              <a:rPr lang="zh-CN" altLang="en-US" kern="1200" dirty="0">
                <a:latin typeface="+mn-lt"/>
                <a:ea typeface="宋体" panose="02010600030101010101" pitchFamily="2" charset="-122"/>
                <a:cs typeface="+mn-cs"/>
              </a:rPr>
              <a:t>类中的变量</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数据域</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，即</a:t>
            </a:r>
            <a:r>
              <a:rPr lang="zh-CN" altLang="en-US" kern="1200" dirty="0">
                <a:latin typeface="华文楷体" panose="02010600040101010101" pitchFamily="2" charset="-122"/>
                <a:ea typeface="华文楷体" panose="02010600040101010101" pitchFamily="2" charset="-122"/>
                <a:cs typeface="+mn-cs"/>
              </a:rPr>
              <a:t>实例变量</a:t>
            </a:r>
            <a:r>
              <a:rPr lang="zh-CN" altLang="en-US" kern="1200" dirty="0">
                <a:latin typeface="+mn-lt"/>
                <a:ea typeface="宋体" panose="02010600030101010101" pitchFamily="2" charset="-122"/>
                <a:cs typeface="+mn-cs"/>
              </a:rPr>
              <a:t>和</a:t>
            </a:r>
            <a:r>
              <a:rPr lang="zh-CN" altLang="en-US" kern="1200" dirty="0">
                <a:latin typeface="华文楷体" panose="02010600040101010101" pitchFamily="2" charset="-122"/>
                <a:ea typeface="华文楷体" panose="02010600040101010101" pitchFamily="2" charset="-122"/>
                <a:cs typeface="+mn-cs"/>
              </a:rPr>
              <a:t>静态变量</a:t>
            </a:r>
            <a:r>
              <a:rPr lang="zh-CN" altLang="en-US" kern="1200" dirty="0">
                <a:latin typeface="+mn-lt"/>
                <a:ea typeface="宋体" panose="02010600030101010101" pitchFamily="2" charset="-122"/>
                <a:cs typeface="+mn-cs"/>
              </a:rPr>
              <a:t>的作用域是</a:t>
            </a:r>
            <a:r>
              <a:rPr lang="zh-CN" altLang="en-US" kern="1200" dirty="0">
                <a:solidFill>
                  <a:srgbClr val="C00000"/>
                </a:solidFill>
                <a:latin typeface="+mn-lt"/>
                <a:ea typeface="宋体" panose="02010600030101010101" pitchFamily="2" charset="-122"/>
                <a:cs typeface="+mn-cs"/>
              </a:rPr>
              <a:t>整个类</a:t>
            </a:r>
            <a:r>
              <a:rPr lang="zh-CN" altLang="en-US" kern="1200" dirty="0">
                <a:latin typeface="+mn-lt"/>
                <a:ea typeface="宋体" panose="02010600030101010101" pitchFamily="2" charset="-122"/>
                <a:cs typeface="+mn-cs"/>
              </a:rPr>
              <a:t>，无论变量是在哪里声明的。</a:t>
            </a:r>
            <a:endParaRPr lang="en-US" altLang="zh-CN" kern="1200" dirty="0">
              <a:latin typeface="+mn-lt"/>
              <a:ea typeface="宋体" panose="02010600030101010101" pitchFamily="2" charset="-122"/>
              <a:cs typeface="+mn-cs"/>
            </a:endParaRPr>
          </a:p>
          <a:p>
            <a:pPr eaLnBrk="1" hangingPunct="1">
              <a:lnSpc>
                <a:spcPct val="120000"/>
              </a:lnSpc>
              <a:buSzPct val="75000"/>
              <a:buFont typeface="Monotype Sorts" pitchFamily="2" charset="2"/>
              <a:buNone/>
            </a:pPr>
            <a:r>
              <a:rPr lang="en-US" altLang="zh-CN" kern="1200" dirty="0">
                <a:latin typeface="+mn-lt"/>
                <a:ea typeface="宋体" panose="02010600030101010101" pitchFamily="2" charset="-122"/>
                <a:cs typeface="+mn-cs"/>
              </a:rPr>
              <a:t>	(</a:t>
            </a:r>
            <a:r>
              <a:rPr lang="zh-CN" altLang="en-US" kern="1200" dirty="0">
                <a:latin typeface="+mn-lt"/>
                <a:ea typeface="宋体" panose="02010600030101010101" pitchFamily="2" charset="-122"/>
                <a:cs typeface="+mn-cs"/>
              </a:rPr>
              <a:t>数据域在类的定义时，没有明确的位置要求，可放前也可以放后</a:t>
            </a:r>
            <a:r>
              <a:rPr lang="en-US" altLang="zh-CN" kern="1200" dirty="0">
                <a:latin typeface="+mn-lt"/>
                <a:ea typeface="宋体" panose="02010600030101010101" pitchFamily="2" charset="-122"/>
                <a:cs typeface="+mn-cs"/>
              </a:rPr>
              <a:t>)</a:t>
            </a:r>
          </a:p>
          <a:p>
            <a:pPr lvl="1" eaLnBrk="1" hangingPunct="1">
              <a:lnSpc>
                <a:spcPct val="120000"/>
              </a:lnSpc>
              <a:buFont typeface="Wingdings 2" panose="05020102010507070707" pitchFamily="18" charset="2"/>
              <a:buChar char="ó"/>
            </a:pPr>
            <a:r>
              <a:rPr lang="zh-CN" altLang="en-US" kern="1200" dirty="0">
                <a:latin typeface="华文楷体" panose="02010600040101010101" pitchFamily="2" charset="-122"/>
                <a:ea typeface="华文楷体" panose="02010600040101010101" pitchFamily="2" charset="-122"/>
                <a:cs typeface="+mn-cs"/>
              </a:rPr>
              <a:t>习惯：类的开头就声明数据域</a:t>
            </a:r>
            <a:endParaRPr lang="en-US" altLang="zh-CN" kern="1200" dirty="0">
              <a:latin typeface="华文楷体" panose="02010600040101010101" pitchFamily="2" charset="-122"/>
              <a:ea typeface="华文楷体" panose="02010600040101010101" pitchFamily="2" charset="-122"/>
              <a:cs typeface="+mn-cs"/>
            </a:endParaRPr>
          </a:p>
          <a:p>
            <a:pPr lvl="1" eaLnBrk="1" hangingPunct="1">
              <a:lnSpc>
                <a:spcPct val="120000"/>
              </a:lnSpc>
              <a:buFont typeface="Wingdings" panose="05000000000000000000" pitchFamily="2" charset="2"/>
              <a:buNone/>
            </a:pPr>
            <a:r>
              <a:rPr lang="en-US" altLang="zh-CN" kern="1200" dirty="0">
                <a:latin typeface="华文楷体" panose="02010600040101010101" pitchFamily="2" charset="-122"/>
                <a:ea typeface="华文楷体" panose="02010600040101010101" pitchFamily="2" charset="-122"/>
                <a:cs typeface="+mn-cs"/>
              </a:rPr>
              <a:t>(</a:t>
            </a:r>
            <a:r>
              <a:rPr lang="zh-CN" altLang="en-US" kern="1200" dirty="0">
                <a:latin typeface="华文楷体" panose="02010600040101010101" pitchFamily="2" charset="-122"/>
                <a:ea typeface="华文楷体" panose="02010600040101010101" pitchFamily="2" charset="-122"/>
                <a:cs typeface="+mn-cs"/>
              </a:rPr>
              <a:t>强烈建议遵照此习惯！！！</a:t>
            </a:r>
            <a:r>
              <a:rPr lang="en-US" altLang="zh-CN" kern="1200" dirty="0">
                <a:latin typeface="华文楷体" panose="02010600040101010101" pitchFamily="2" charset="-122"/>
                <a:ea typeface="华文楷体" panose="02010600040101010101" pitchFamily="2" charset="-122"/>
                <a:cs typeface="+mn-cs"/>
              </a:rPr>
              <a:t>)</a:t>
            </a:r>
          </a:p>
          <a:p>
            <a:pPr lvl="1" eaLnBrk="1" hangingPunct="1">
              <a:lnSpc>
                <a:spcPct val="120000"/>
              </a:lnSpc>
              <a:buFont typeface="Wingdings 2" panose="05020102010507070707" pitchFamily="18" charset="2"/>
              <a:buChar char="ó"/>
            </a:pPr>
            <a:endParaRPr lang="zh-CN" altLang="en-US" kern="1200" dirty="0">
              <a:latin typeface="华文楷体" panose="02010600040101010101" pitchFamily="2" charset="-122"/>
              <a:ea typeface="华文楷体" panose="02010600040101010101" pitchFamily="2" charset="-122"/>
              <a:cs typeface="+mn-cs"/>
            </a:endParaRPr>
          </a:p>
          <a:p>
            <a:pPr eaLnBrk="1" hangingPunct="1">
              <a:lnSpc>
                <a:spcPct val="120000"/>
              </a:lnSpc>
              <a:buSzPct val="75000"/>
              <a:buFont typeface="Wingdings" panose="05000000000000000000" pitchFamily="2" charset="2"/>
            </a:pPr>
            <a:r>
              <a:rPr lang="zh-CN" altLang="en-US" kern="1200" dirty="0">
                <a:latin typeface="+mn-lt"/>
                <a:ea typeface="宋体" panose="02010600030101010101" pitchFamily="2" charset="-122"/>
                <a:cs typeface="+mn-cs"/>
              </a:rPr>
              <a:t>局部变量的作用域从它声明开始，一直到它所在的块结束为止。局部变量使用前必须初始化。</a:t>
            </a:r>
          </a:p>
        </p:txBody>
      </p:sp>
      <p:sp>
        <p:nvSpPr>
          <p:cNvPr id="8090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64</a:t>
            </a:fld>
            <a:endParaRPr lang="en-US" altLang="en-US" sz="1400" dirty="0">
              <a:ea typeface="宋体" panose="02010600030101010101" pitchFamily="2"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变量的作用域</a:t>
            </a:r>
            <a:endParaRPr lang="zh-CN"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81923" name="Rectangle 3"/>
          <p:cNvSpPr>
            <a:spLocks noGrp="1" noChangeArrowheads="1"/>
          </p:cNvSpPr>
          <p:nvPr>
            <p:ph idx="1"/>
          </p:nvPr>
        </p:nvSpPr>
        <p:spPr/>
        <p:txBody>
          <a:bodyPr vert="horz" wrap="square" lIns="92075" tIns="46038" rIns="92075" bIns="46038" numCol="1" anchor="t" anchorCtr="0" compatLnSpc="1"/>
          <a:lstStyle/>
          <a:p>
            <a:pPr marL="342900" marR="0" lvl="0" indent="-342900" algn="just" defTabSz="914400" rtl="0" eaLnBrk="1" fontAlgn="base" latinLnBrk="0" hangingPunct="1">
              <a:lnSpc>
                <a:spcPct val="120000"/>
              </a:lnSpc>
              <a:spcBef>
                <a:spcPct val="20000"/>
              </a:spcBef>
              <a:spcAft>
                <a:spcPct val="0"/>
              </a:spcAft>
              <a:buClr>
                <a:schemeClr val="tx2"/>
              </a:buClr>
              <a:buSzPct val="75000"/>
              <a:buFont typeface="Wingdings" panose="05000000000000000000" pitchFamily="2" charset="2"/>
              <a:buChar char="F"/>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如果一个局部变量和一个类变量</a:t>
            </a: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数据域</a:t>
            </a: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具有相同的名字，那么</a:t>
            </a:r>
            <a:r>
              <a:rPr kumimoji="0" lang="zh-CN" altLang="en-US" sz="2400" b="0"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mn-lt"/>
                <a:ea typeface="宋体" panose="02010600030101010101" pitchFamily="2" charset="-122"/>
                <a:cs typeface="+mn-cs"/>
              </a:rPr>
              <a:t>局部变量优先</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，而同名的类变量将被隐藏</a:t>
            </a: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r>
              <a:rPr kumimoji="0" lang="en-US" altLang="zh-CN" sz="2400" b="0" i="1" u="none" strike="noStrike" kern="1200" cap="none" spc="0" normalizeH="0" baseline="0" noProof="0" dirty="0">
                <a:ln>
                  <a:noFill/>
                </a:ln>
                <a:solidFill>
                  <a:schemeClr val="tx1"/>
                </a:solidFill>
                <a:effectLst/>
                <a:uLnTx/>
                <a:uFillTx/>
                <a:latin typeface="+mn-lt"/>
                <a:ea typeface="宋体" panose="02010600030101010101" pitchFamily="2" charset="-122"/>
                <a:cs typeface="+mn-cs"/>
              </a:rPr>
              <a:t>hidden</a:t>
            </a: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742950" marR="0" lvl="1" indent="-285750" algn="just"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class F{</a:t>
            </a:r>
          </a:p>
          <a:p>
            <a:pPr marL="742950" marR="0" lvl="1" indent="-285750" algn="just"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private </a:t>
            </a:r>
            <a:r>
              <a:rPr kumimoji="0" lang="en-US" altLang="zh-CN" sz="16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int</a:t>
            </a: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x</a:t>
            </a: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 0; </a:t>
            </a:r>
            <a:r>
              <a:rPr kumimoji="0" lang="en-US" altLang="zh-CN" sz="1600" b="1" i="0" u="none" strike="noStrike" kern="1200" cap="none" spc="0" normalizeH="0" baseline="0" noProof="0" dirty="0">
                <a:ln>
                  <a:noFill/>
                </a:ln>
                <a:solidFill>
                  <a:srgbClr val="00800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zh-CN" altLang="en-US" sz="1600" b="1" i="0" u="none" strike="noStrike" kern="1200" cap="none" spc="0" normalizeH="0" baseline="0" noProof="0" dirty="0">
                <a:ln>
                  <a:noFill/>
                </a:ln>
                <a:solidFill>
                  <a:srgbClr val="008000"/>
                </a:solidFill>
                <a:effectLst/>
                <a:uLnTx/>
                <a:uFillTx/>
                <a:latin typeface="Courier New" panose="02070309020205020404" pitchFamily="49" charset="0"/>
                <a:ea typeface="宋体" panose="02010600030101010101" pitchFamily="2" charset="-122"/>
                <a:cs typeface="Courier New" panose="02070309020205020404" pitchFamily="49" charset="0"/>
              </a:rPr>
              <a:t>数据域</a:t>
            </a:r>
            <a:r>
              <a:rPr kumimoji="0" lang="en-US" altLang="zh-CN" sz="1600" b="1" i="0" u="none" strike="noStrike" kern="1200" cap="none" spc="0" normalizeH="0" baseline="0" noProof="0" dirty="0">
                <a:ln>
                  <a:noFill/>
                </a:ln>
                <a:solidFill>
                  <a:srgbClr val="00800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zh-CN" altLang="en-US" sz="1600" b="1" i="0" u="none" strike="noStrike" kern="1200" cap="none" spc="0" normalizeH="0" baseline="0" noProof="0" dirty="0">
                <a:ln>
                  <a:noFill/>
                </a:ln>
                <a:solidFill>
                  <a:srgbClr val="008000"/>
                </a:solidFill>
                <a:effectLst/>
                <a:uLnTx/>
                <a:uFillTx/>
                <a:latin typeface="Courier New" panose="02070309020205020404" pitchFamily="49" charset="0"/>
                <a:ea typeface="宋体" panose="02010600030101010101" pitchFamily="2" charset="-122"/>
                <a:cs typeface="Courier New" panose="02070309020205020404" pitchFamily="49" charset="0"/>
              </a:rPr>
              <a:t>私有实例变量</a:t>
            </a:r>
            <a:r>
              <a:rPr kumimoji="0" lang="en-US" altLang="zh-CN" sz="1600" b="1" i="0" u="none" strike="noStrike" kern="1200" cap="none" spc="0" normalizeH="0" baseline="0" noProof="0" dirty="0">
                <a:ln>
                  <a:noFill/>
                </a:ln>
                <a:solidFill>
                  <a:srgbClr val="008000"/>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742950" marR="0" lvl="1" indent="-285750" algn="just"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private </a:t>
            </a:r>
            <a:r>
              <a:rPr kumimoji="0" lang="en-US" altLang="zh-CN" sz="16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int</a:t>
            </a: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y</a:t>
            </a: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 0;</a:t>
            </a:r>
          </a:p>
          <a:p>
            <a:pPr marL="742950" marR="0" lvl="1" indent="-285750" algn="just"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endParaRPr kumimoji="0" lang="zh-CN" altLang="en-US"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742950" marR="0" lvl="1" indent="-285750" algn="just"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public F() {	</a:t>
            </a:r>
            <a:r>
              <a:rPr kumimoji="0" lang="en-US" altLang="zh-CN" sz="1600" b="1" i="0" u="none" strike="noStrike" kern="1200" cap="none" spc="0" normalizeH="0" baseline="0" noProof="0" dirty="0">
                <a:ln>
                  <a:noFill/>
                </a:ln>
                <a:solidFill>
                  <a:srgbClr val="00800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zh-CN" altLang="en-US" sz="1600" b="1" i="0" u="none" strike="noStrike" kern="1200" cap="none" spc="0" normalizeH="0" baseline="0" noProof="0" dirty="0">
                <a:ln>
                  <a:noFill/>
                </a:ln>
                <a:solidFill>
                  <a:srgbClr val="008000"/>
                </a:solidFill>
                <a:effectLst/>
                <a:uLnTx/>
                <a:uFillTx/>
                <a:latin typeface="Courier New" panose="02070309020205020404" pitchFamily="49" charset="0"/>
                <a:ea typeface="宋体" panose="02010600030101010101" pitchFamily="2" charset="-122"/>
                <a:cs typeface="Courier New" panose="02070309020205020404" pitchFamily="49" charset="0"/>
              </a:rPr>
              <a:t>构造方法</a:t>
            </a:r>
            <a:endParaRPr kumimoji="0" lang="en-US" altLang="zh-CN" sz="1600" b="1" i="0" u="none" strike="noStrike" kern="1200" cap="none" spc="0" normalizeH="0" baseline="0" noProof="0" dirty="0">
              <a:ln>
                <a:noFill/>
              </a:ln>
              <a:solidFill>
                <a:srgbClr val="008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742950" marR="0" lvl="1" indent="-285750" algn="just"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742950" marR="0" lvl="1" indent="-285750" algn="just"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endParaRPr kumimoji="0" lang="zh-CN" altLang="en-US"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742950" marR="0" lvl="1" indent="-285750" algn="just"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public void p() {</a:t>
            </a:r>
          </a:p>
          <a:p>
            <a:pPr marL="742950" marR="0" lvl="1" indent="-285750" algn="just"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int</a:t>
            </a: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kern="1200" cap="none" spc="0" normalizeH="0" baseline="0" noProof="0" dirty="0">
                <a:ln>
                  <a:noFill/>
                </a:ln>
                <a:solidFill>
                  <a:srgbClr val="0070C0"/>
                </a:solidFill>
                <a:effectLst/>
                <a:uLnTx/>
                <a:uFillTx/>
                <a:latin typeface="Courier New" panose="02070309020205020404" pitchFamily="49" charset="0"/>
                <a:ea typeface="宋体" panose="02010600030101010101" pitchFamily="2" charset="-122"/>
                <a:cs typeface="Courier New" panose="02070309020205020404" pitchFamily="49" charset="0"/>
              </a:rPr>
              <a:t>x</a:t>
            </a: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 1; </a:t>
            </a:r>
            <a:r>
              <a:rPr kumimoji="0" lang="en-US" altLang="zh-CN" sz="1600" b="1" i="0" u="none" strike="noStrike" kern="1200" cap="none" spc="0" normalizeH="0" baseline="0" noProof="0" dirty="0">
                <a:ln>
                  <a:noFill/>
                </a:ln>
                <a:solidFill>
                  <a:srgbClr val="00800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0" lang="zh-CN" altLang="en-US" sz="1600" b="1" i="0" u="none" strike="noStrike" kern="1200" cap="none" spc="0" normalizeH="0" baseline="0" noProof="0" dirty="0">
                <a:ln>
                  <a:noFill/>
                </a:ln>
                <a:solidFill>
                  <a:srgbClr val="008000"/>
                </a:solidFill>
                <a:effectLst/>
                <a:uLnTx/>
                <a:uFillTx/>
                <a:latin typeface="Courier New" panose="02070309020205020404" pitchFamily="49" charset="0"/>
                <a:ea typeface="宋体" panose="02010600030101010101" pitchFamily="2" charset="-122"/>
                <a:cs typeface="Courier New" panose="02070309020205020404" pitchFamily="49" charset="0"/>
              </a:rPr>
              <a:t>局部变量</a:t>
            </a:r>
            <a:endParaRPr kumimoji="0" lang="en-US" altLang="zh-CN" sz="1600" b="1" i="0" u="none" strike="noStrike" kern="1200" cap="none" spc="0" normalizeH="0" baseline="0" noProof="0" dirty="0">
              <a:ln>
                <a:noFill/>
              </a:ln>
              <a:solidFill>
                <a:srgbClr val="00800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742950" marR="0" lvl="1" indent="-285750" algn="just"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System.out.println</a:t>
            </a: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("x = " + </a:t>
            </a:r>
            <a:r>
              <a:rPr kumimoji="0" lang="en-US" altLang="zh-CN" sz="1600" b="1" i="0" u="none" strike="noStrike" kern="1200" cap="none" spc="0" normalizeH="0" baseline="0" noProof="0" dirty="0">
                <a:ln>
                  <a:noFill/>
                </a:ln>
                <a:solidFill>
                  <a:srgbClr val="0070C0"/>
                </a:solidFill>
                <a:effectLst/>
                <a:uLnTx/>
                <a:uFillTx/>
                <a:latin typeface="Courier New" panose="02070309020205020404" pitchFamily="49" charset="0"/>
                <a:ea typeface="宋体" panose="02010600030101010101" pitchFamily="2" charset="-122"/>
                <a:cs typeface="Courier New" panose="02070309020205020404" pitchFamily="49" charset="0"/>
              </a:rPr>
              <a:t>x</a:t>
            </a: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742950" marR="0" lvl="1" indent="-285750" algn="just"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en-US" altLang="zh-CN" sz="1600" b="1" i="0" u="none" strike="noStrike" kern="1200" cap="none" spc="0" normalizeH="0" baseline="0" noProof="0" dirty="0" err="1">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System.out.println</a:t>
            </a: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("y = " + </a:t>
            </a:r>
            <a:r>
              <a:rPr kumimoji="0" lang="en-US" altLang="zh-CN" sz="16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rPr>
              <a:t>y</a:t>
            </a: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742950" marR="0" lvl="1" indent="-285750" algn="just"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	}</a:t>
            </a:r>
          </a:p>
          <a:p>
            <a:pPr marL="742950" marR="0" lvl="1" indent="-285750" algn="just" defTabSz="914400" rtl="0" eaLnBrk="0" fontAlgn="base" latinLnBrk="0" hangingPunct="0">
              <a:lnSpc>
                <a:spcPct val="100000"/>
              </a:lnSpc>
              <a:spcBef>
                <a:spcPct val="20000"/>
              </a:spcBef>
              <a:spcAft>
                <a:spcPct val="0"/>
              </a:spcAft>
              <a:buClr>
                <a:schemeClr val="tx1"/>
              </a:buClr>
              <a:buSzTx/>
              <a:buFont typeface="Wingdings" panose="05000000000000000000" pitchFamily="2" charset="2"/>
              <a:buNone/>
              <a:defRPr/>
            </a:pPr>
            <a:r>
              <a:rPr kumimoji="0" lang="en-US" altLang="zh-CN"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0" lang="zh-CN" altLang="en-US" sz="16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8192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65</a:t>
            </a:fld>
            <a:endParaRPr lang="en-US" altLang="en-US" sz="1400" dirty="0">
              <a:ea typeface="宋体" panose="02010600030101010101" pitchFamily="2" charset="-122"/>
            </a:endParaRPr>
          </a:p>
        </p:txBody>
      </p:sp>
      <p:sp>
        <p:nvSpPr>
          <p:cNvPr id="5" name="矩形 4"/>
          <p:cNvSpPr/>
          <p:nvPr/>
        </p:nvSpPr>
        <p:spPr bwMode="auto">
          <a:xfrm>
            <a:off x="952500" y="2476500"/>
            <a:ext cx="5295900" cy="3924300"/>
          </a:xfrm>
          <a:prstGeom prst="rect">
            <a:avLst/>
          </a:prstGeom>
          <a:noFill/>
          <a:ln w="19050" cap="flat" cmpd="sng" algn="ctr">
            <a:solidFill>
              <a:schemeClr val="bg1">
                <a:lumMod val="75000"/>
              </a:schemeClr>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矩形 5"/>
          <p:cNvSpPr/>
          <p:nvPr/>
        </p:nvSpPr>
        <p:spPr>
          <a:xfrm>
            <a:off x="6705600" y="4953000"/>
            <a:ext cx="1219200" cy="838200"/>
          </a:xfrm>
          <a:prstGeom prst="rect">
            <a:avLst/>
          </a:prstGeom>
          <a:noFill/>
          <a:ln w="12700" cap="flat" cmpd="sng">
            <a:solidFill>
              <a:schemeClr val="tx1"/>
            </a:solidFill>
            <a:prstDash val="solid"/>
            <a:round/>
            <a:headEnd type="none" w="sm" len="sm"/>
            <a:tailEnd type="none" w="sm" len="sm"/>
          </a:ln>
        </p:spPr>
        <p:txBody>
          <a:bodyPr anchor="ctr" anchorCtr="0"/>
          <a:lstStyle/>
          <a:p>
            <a:pPr>
              <a:buNone/>
            </a:pPr>
            <a:r>
              <a:rPr lang="zh-CN" altLang="en-US" sz="1600" dirty="0">
                <a:latin typeface="Courier New" panose="02070309020205020404" pitchFamily="49" charset="0"/>
                <a:ea typeface="宋体" panose="02010600030101010101" pitchFamily="2" charset="-122"/>
              </a:rPr>
              <a:t>输出结果：</a:t>
            </a:r>
            <a:endParaRPr lang="en-US" altLang="zh-CN" sz="1600" dirty="0">
              <a:latin typeface="Courier New" panose="02070309020205020404" pitchFamily="49" charset="0"/>
              <a:ea typeface="宋体" panose="02010600030101010101" pitchFamily="2" charset="-122"/>
            </a:endParaRPr>
          </a:p>
          <a:p>
            <a:pPr>
              <a:buNone/>
            </a:pPr>
            <a:r>
              <a:rPr lang="en-US" altLang="zh-CN" sz="1600" b="1" dirty="0">
                <a:latin typeface="Courier New" panose="02070309020205020404" pitchFamily="49" charset="0"/>
                <a:ea typeface="宋体" panose="02010600030101010101" pitchFamily="2" charset="-122"/>
              </a:rPr>
              <a:t>x = 1</a:t>
            </a:r>
          </a:p>
          <a:p>
            <a:pPr>
              <a:buNone/>
            </a:pPr>
            <a:r>
              <a:rPr lang="en-US" altLang="zh-CN" sz="1600" b="1" dirty="0">
                <a:latin typeface="Courier New" panose="02070309020205020404" pitchFamily="49" charset="0"/>
                <a:ea typeface="宋体" panose="02010600030101010101" pitchFamily="2" charset="-122"/>
              </a:rPr>
              <a:t>y = 0</a:t>
            </a:r>
            <a:endParaRPr lang="zh-CN" altLang="en-US" sz="1600" b="1" dirty="0">
              <a:latin typeface="Courier New" panose="02070309020205020404" pitchFamily="49" charset="0"/>
              <a:ea typeface="宋体" panose="02010600030101010101" pitchFamily="2" charset="-122"/>
            </a:endParaRPr>
          </a:p>
        </p:txBody>
      </p:sp>
      <p:sp>
        <p:nvSpPr>
          <p:cNvPr id="7" name="矩形 6"/>
          <p:cNvSpPr/>
          <p:nvPr/>
        </p:nvSpPr>
        <p:spPr>
          <a:xfrm>
            <a:off x="1028700" y="2895600"/>
            <a:ext cx="190500" cy="3390900"/>
          </a:xfrm>
          <a:prstGeom prst="rect">
            <a:avLst/>
          </a:prstGeom>
          <a:solidFill>
            <a:srgbClr val="FF0000"/>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8" name="矩形 7"/>
          <p:cNvSpPr/>
          <p:nvPr/>
        </p:nvSpPr>
        <p:spPr>
          <a:xfrm>
            <a:off x="1295400" y="4953000"/>
            <a:ext cx="190500" cy="1028700"/>
          </a:xfrm>
          <a:prstGeom prst="rect">
            <a:avLst/>
          </a:prstGeom>
          <a:solidFill>
            <a:srgbClr val="0070C0"/>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9" name="TextBox 8"/>
          <p:cNvSpPr txBox="1"/>
          <p:nvPr/>
        </p:nvSpPr>
        <p:spPr>
          <a:xfrm>
            <a:off x="6400800" y="2476500"/>
            <a:ext cx="2514600" cy="1570038"/>
          </a:xfrm>
          <a:prstGeom prst="rect">
            <a:avLst/>
          </a:prstGeom>
          <a:noFill/>
          <a:ln>
            <a:solidFill>
              <a:schemeClr val="bg1">
                <a:lumMod val="75000"/>
              </a:schemeClr>
            </a:solidFill>
          </a:ln>
        </p:spPr>
        <p:txBody>
          <a:bodyPr>
            <a:spAutoFit/>
          </a:bodyPr>
          <a:lstStyle/>
          <a:p>
            <a:pPr marR="0" defTabSz="914400">
              <a:buClrTx/>
              <a:buSzTx/>
              <a:buFontTx/>
              <a:buNone/>
              <a:defRPr/>
            </a:pPr>
            <a:r>
              <a:rPr kumimoji="0" lang="en-US" altLang="zh-CN" sz="1600" b="1" kern="1200" cap="none" spc="0" normalizeH="0" baseline="0" noProof="0">
                <a:latin typeface="Courier New" panose="02070309020205020404" pitchFamily="49" charset="0"/>
                <a:ea typeface="宋体" panose="02010600030101010101" pitchFamily="2" charset="-122"/>
                <a:cs typeface="Courier New" panose="02070309020205020404" pitchFamily="49" charset="0"/>
              </a:rPr>
              <a:t>public static void main(String[] args)</a:t>
            </a:r>
          </a:p>
          <a:p>
            <a:pPr marR="0" defTabSz="914400">
              <a:buClrTx/>
              <a:buSzTx/>
              <a:buFontTx/>
              <a:buNone/>
              <a:defRPr/>
            </a:pPr>
            <a:r>
              <a:rPr kumimoji="0" lang="en-US" altLang="zh-CN" sz="1600" b="1" kern="1200" cap="none" spc="0" normalizeH="0" baseline="0" noProof="0">
                <a:latin typeface="Courier New" panose="02070309020205020404" pitchFamily="49" charset="0"/>
                <a:ea typeface="宋体" panose="02010600030101010101" pitchFamily="2" charset="-122"/>
                <a:cs typeface="Courier New" panose="02070309020205020404" pitchFamily="49" charset="0"/>
              </a:rPr>
              <a:t>{</a:t>
            </a:r>
          </a:p>
          <a:p>
            <a:pPr marR="0" defTabSz="914400">
              <a:buClrTx/>
              <a:buSzTx/>
              <a:buFontTx/>
              <a:buNone/>
              <a:defRPr/>
            </a:pPr>
            <a:r>
              <a:rPr kumimoji="0" lang="en-US" altLang="zh-CN" sz="1600" b="1" kern="1200" cap="none" spc="0" normalizeH="0" baseline="0" noProof="0">
                <a:solidFill>
                  <a:srgbClr val="C00000"/>
                </a:solidFill>
                <a:latin typeface="Courier New" panose="02070309020205020404" pitchFamily="49" charset="0"/>
                <a:ea typeface="宋体" panose="02010600030101010101" pitchFamily="2" charset="-122"/>
                <a:cs typeface="Courier New" panose="02070309020205020404" pitchFamily="49" charset="0"/>
              </a:rPr>
              <a:t>  F f = new F();</a:t>
            </a:r>
          </a:p>
          <a:p>
            <a:pPr marR="0" defTabSz="914400">
              <a:buClrTx/>
              <a:buSzTx/>
              <a:buFontTx/>
              <a:buNone/>
              <a:defRPr/>
            </a:pPr>
            <a:r>
              <a:rPr kumimoji="0" lang="en-US" altLang="zh-CN" sz="1600" b="1" kern="1200" cap="none" spc="0" normalizeH="0" baseline="0" noProof="0">
                <a:solidFill>
                  <a:srgbClr val="C00000"/>
                </a:solidFill>
                <a:latin typeface="Courier New" panose="02070309020205020404" pitchFamily="49" charset="0"/>
                <a:ea typeface="宋体" panose="02010600030101010101" pitchFamily="2" charset="-122"/>
                <a:cs typeface="Courier New" panose="02070309020205020404" pitchFamily="49" charset="0"/>
              </a:rPr>
              <a:t>  f.p();</a:t>
            </a:r>
          </a:p>
          <a:p>
            <a:pPr marR="0" defTabSz="914400">
              <a:buClrTx/>
              <a:buSzTx/>
              <a:buFontTx/>
              <a:buNone/>
              <a:defRPr/>
            </a:pPr>
            <a:r>
              <a:rPr kumimoji="0" lang="en-US" altLang="zh-CN" sz="1600" b="1" kern="1200" cap="none" spc="0" normalizeH="0" baseline="0" noProof="0">
                <a:latin typeface="Courier New" panose="02070309020205020404" pitchFamily="49" charset="0"/>
                <a:ea typeface="宋体" panose="02010600030101010101" pitchFamily="2" charset="-122"/>
                <a:cs typeface="Courier New" panose="02070309020205020404" pitchFamily="49" charset="0"/>
              </a:rPr>
              <a:t>}</a:t>
            </a:r>
            <a:endParaRPr kumimoji="0" lang="zh-CN" altLang="en-US" sz="1600" b="1" kern="1200" cap="none" spc="0" normalizeH="0" baseline="0" noProof="0">
              <a:latin typeface="Courier New" panose="02070309020205020404" pitchFamily="49" charset="0"/>
              <a:ea typeface="宋体" panose="02010600030101010101" pitchFamily="2" charset="-122"/>
              <a:cs typeface="Courier New" panose="02070309020205020404" pitchFamily="49" charset="0"/>
            </a:endParaRPr>
          </a:p>
        </p:txBody>
      </p:sp>
      <p:grpSp>
        <p:nvGrpSpPr>
          <p:cNvPr id="2" name="组合 12"/>
          <p:cNvGrpSpPr/>
          <p:nvPr/>
        </p:nvGrpSpPr>
        <p:grpSpPr>
          <a:xfrm>
            <a:off x="1295400" y="2895600"/>
            <a:ext cx="190500" cy="3390900"/>
            <a:chOff x="1295400" y="2895600"/>
            <a:chExt cx="190500" cy="3390900"/>
          </a:xfrm>
        </p:grpSpPr>
        <p:sp>
          <p:nvSpPr>
            <p:cNvPr id="81931" name="矩形 9"/>
            <p:cNvSpPr/>
            <p:nvPr/>
          </p:nvSpPr>
          <p:spPr>
            <a:xfrm>
              <a:off x="1295400" y="2895600"/>
              <a:ext cx="190500" cy="2019300"/>
            </a:xfrm>
            <a:prstGeom prst="rect">
              <a:avLst/>
            </a:prstGeom>
            <a:solidFill>
              <a:srgbClr val="FF0000">
                <a:alpha val="39999"/>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81932" name="矩形 11"/>
            <p:cNvSpPr/>
            <p:nvPr/>
          </p:nvSpPr>
          <p:spPr>
            <a:xfrm>
              <a:off x="1295400" y="6019800"/>
              <a:ext cx="190500" cy="266700"/>
            </a:xfrm>
            <a:prstGeom prst="rect">
              <a:avLst/>
            </a:prstGeom>
            <a:solidFill>
              <a:srgbClr val="FF0000">
                <a:alpha val="39999"/>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this</a:t>
            </a:r>
            <a:r>
              <a:rPr lang="zh-CN" altLang="en-US" kern="1200" dirty="0">
                <a:latin typeface="Courier New" panose="02070309020205020404" pitchFamily="49" charset="0"/>
                <a:ea typeface="宋体" panose="02010600030101010101" pitchFamily="2" charset="-122"/>
                <a:cs typeface="+mj-cs"/>
              </a:rPr>
              <a:t>引用</a:t>
            </a:r>
            <a:r>
              <a:rPr lang="en-US" altLang="en-US" kern="1200" dirty="0">
                <a:latin typeface="Courier New" panose="02070309020205020404" pitchFamily="49" charset="0"/>
                <a:ea typeface="宋体" panose="02010600030101010101" pitchFamily="2" charset="-122"/>
                <a:cs typeface="+mj-cs"/>
              </a:rPr>
              <a:t> </a:t>
            </a:r>
            <a:endParaRPr lang="en-US"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82947" name="Rectangle 3"/>
          <p:cNvSpPr>
            <a:spLocks noGrp="1"/>
          </p:cNvSpPr>
          <p:nvPr>
            <p:ph idx="1"/>
          </p:nvPr>
        </p:nvSpPr>
        <p:spPr/>
        <p:txBody>
          <a:bodyPr vert="horz" wrap="square" lIns="92075" tIns="46038" rIns="92075" bIns="46038" anchor="t" anchorCtr="0"/>
          <a:lstStyle/>
          <a:p>
            <a:pPr eaLnBrk="1" hangingPunct="1">
              <a:lnSpc>
                <a:spcPct val="120000"/>
              </a:lnSpc>
              <a:buSzPct val="75000"/>
              <a:buFont typeface="Wingdings" panose="05000000000000000000" pitchFamily="2" charset="2"/>
            </a:pPr>
            <a:r>
              <a:rPr lang="en-US" altLang="zh-CN" kern="1200" dirty="0">
                <a:latin typeface="+mn-lt"/>
                <a:ea typeface="宋体" panose="02010600030101010101" pitchFamily="2" charset="-122"/>
                <a:cs typeface="+mn-cs"/>
              </a:rPr>
              <a:t>关键字</a:t>
            </a:r>
            <a:r>
              <a:rPr lang="en-US" altLang="zh-CN" b="1" kern="1200" dirty="0">
                <a:latin typeface="Courier New" panose="02070309020205020404" pitchFamily="49" charset="0"/>
                <a:ea typeface="宋体" panose="02010600030101010101" pitchFamily="2" charset="-122"/>
                <a:cs typeface="+mn-cs"/>
              </a:rPr>
              <a:t>this</a:t>
            </a:r>
            <a:r>
              <a:rPr lang="zh-CN" altLang="en-US" kern="1200" dirty="0">
                <a:latin typeface="Courier New" panose="02070309020205020404" pitchFamily="49" charset="0"/>
                <a:ea typeface="宋体" panose="02010600030101010101" pitchFamily="2" charset="-122"/>
                <a:cs typeface="+mn-cs"/>
              </a:rPr>
              <a:t>是指向调用对象本身的引用名。可以用</a:t>
            </a:r>
            <a:r>
              <a:rPr lang="en-US" altLang="zh-CN" b="1" kern="1200" dirty="0">
                <a:latin typeface="Courier New" panose="02070309020205020404" pitchFamily="49" charset="0"/>
                <a:ea typeface="宋体" panose="02010600030101010101" pitchFamily="2" charset="-122"/>
                <a:cs typeface="+mn-cs"/>
              </a:rPr>
              <a:t>this</a:t>
            </a:r>
            <a:r>
              <a:rPr lang="zh-CN" altLang="en-US" kern="1200" dirty="0">
                <a:latin typeface="Courier New" panose="02070309020205020404" pitchFamily="49" charset="0"/>
                <a:ea typeface="宋体" panose="02010600030101010101" pitchFamily="2" charset="-122"/>
                <a:cs typeface="+mn-cs"/>
              </a:rPr>
              <a:t>关键字引用对象的实例成员</a:t>
            </a:r>
            <a:r>
              <a:rPr lang="en-US" altLang="zh-CN" kern="1200" dirty="0">
                <a:latin typeface="Courier New" panose="02070309020205020404" pitchFamily="49" charset="0"/>
                <a:ea typeface="宋体" panose="02010600030101010101" pitchFamily="2" charset="-122"/>
                <a:cs typeface="+mn-cs"/>
              </a:rPr>
              <a:t>(</a:t>
            </a:r>
            <a:r>
              <a:rPr lang="zh-CN" altLang="en-US" kern="1200" dirty="0">
                <a:latin typeface="Courier New" panose="02070309020205020404" pitchFamily="49" charset="0"/>
                <a:ea typeface="宋体" panose="02010600030101010101" pitchFamily="2" charset="-122"/>
                <a:cs typeface="+mn-cs"/>
              </a:rPr>
              <a:t>包括实例变量和实例方法</a:t>
            </a:r>
            <a:r>
              <a:rPr lang="en-US" altLang="zh-CN" kern="1200" dirty="0">
                <a:latin typeface="Courier New" panose="02070309020205020404" pitchFamily="49" charset="0"/>
                <a:ea typeface="宋体" panose="02010600030101010101" pitchFamily="2" charset="-122"/>
                <a:cs typeface="+mn-cs"/>
              </a:rPr>
              <a:t>)</a:t>
            </a:r>
            <a:r>
              <a:rPr lang="zh-CN" altLang="en-US" kern="1200" dirty="0">
                <a:latin typeface="Courier New" panose="02070309020205020404" pitchFamily="49" charset="0"/>
                <a:ea typeface="宋体" panose="02010600030101010101" pitchFamily="2" charset="-122"/>
                <a:cs typeface="+mn-cs"/>
              </a:rPr>
              <a:t>。</a:t>
            </a:r>
            <a:endParaRPr lang="en-US" altLang="zh-CN" kern="1200" dirty="0">
              <a:latin typeface="+mn-lt"/>
              <a:ea typeface="宋体" panose="02010600030101010101" pitchFamily="2" charset="-122"/>
              <a:cs typeface="+mn-cs"/>
            </a:endParaRPr>
          </a:p>
        </p:txBody>
      </p:sp>
      <p:sp>
        <p:nvSpPr>
          <p:cNvPr id="8294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66</a:t>
            </a:fld>
            <a:endParaRPr lang="en-US" altLang="en-US" sz="1400" dirty="0">
              <a:ea typeface="宋体" panose="02010600030101010101" pitchFamily="2" charset="-122"/>
            </a:endParaRPr>
          </a:p>
        </p:txBody>
      </p:sp>
      <p:sp>
        <p:nvSpPr>
          <p:cNvPr id="82949" name="TextBox 5"/>
          <p:cNvSpPr txBox="1"/>
          <p:nvPr/>
        </p:nvSpPr>
        <p:spPr>
          <a:xfrm>
            <a:off x="876300" y="2838450"/>
            <a:ext cx="8267700" cy="2554288"/>
          </a:xfrm>
          <a:prstGeom prst="rect">
            <a:avLst/>
          </a:prstGeom>
          <a:noFill/>
          <a:ln w="9525">
            <a:noFill/>
          </a:ln>
        </p:spPr>
        <p:txBody>
          <a:bodyPr>
            <a:spAutoFit/>
          </a:bodyPr>
          <a:lstStyle/>
          <a:p>
            <a:pPr>
              <a:buFont typeface="Monotype Sorts" pitchFamily="2" charset="2"/>
              <a:buNone/>
            </a:pPr>
            <a:r>
              <a:rPr lang="en-US" altLang="zh-CN" sz="1600" b="1" dirty="0">
                <a:latin typeface="Courier New" panose="02070309020205020404" pitchFamily="49" charset="0"/>
                <a:ea typeface="宋体" panose="02010600030101010101" pitchFamily="2" charset="-122"/>
              </a:rPr>
              <a:t>class Circle {</a:t>
            </a:r>
          </a:p>
          <a:p>
            <a:pPr>
              <a:buFont typeface="Monotype Sorts" pitchFamily="2" charset="2"/>
              <a:buNone/>
            </a:pPr>
            <a:r>
              <a:rPr lang="en-US" altLang="zh-CN" sz="1600" b="1" dirty="0">
                <a:latin typeface="Courier New" panose="02070309020205020404" pitchFamily="49" charset="0"/>
                <a:ea typeface="宋体" panose="02010600030101010101" pitchFamily="2" charset="-122"/>
              </a:rPr>
              <a:t>  private double radius;</a:t>
            </a:r>
          </a:p>
          <a:p>
            <a:pPr>
              <a:buNone/>
            </a:pPr>
            <a:r>
              <a:rPr lang="en-US" altLang="zh-CN" sz="1600" b="1" dirty="0">
                <a:latin typeface="Courier New" panose="02070309020205020404" pitchFamily="49" charset="0"/>
                <a:ea typeface="宋体" panose="02010600030101010101" pitchFamily="2" charset="-122"/>
              </a:rPr>
              <a:t>	……</a:t>
            </a:r>
          </a:p>
          <a:p>
            <a:pPr>
              <a:buFont typeface="Monotype Sorts" pitchFamily="2" charset="2"/>
              <a:buNone/>
            </a:pPr>
            <a:r>
              <a:rPr lang="en-US" altLang="zh-CN" sz="1600" b="1" dirty="0">
                <a:latin typeface="Courier New" panose="02070309020205020404" pitchFamily="49" charset="0"/>
                <a:ea typeface="宋体" panose="02010600030101010101" pitchFamily="2" charset="-122"/>
              </a:rPr>
              <a:t>  public double getArea() {</a:t>
            </a:r>
          </a:p>
          <a:p>
            <a:pPr>
              <a:buFont typeface="Monotype Sorts" pitchFamily="2" charset="2"/>
              <a:buNone/>
            </a:pPr>
            <a:r>
              <a:rPr lang="en-US" altLang="zh-CN" sz="1600" b="1" dirty="0">
                <a:latin typeface="Courier New" panose="02070309020205020404" pitchFamily="49" charset="0"/>
                <a:ea typeface="宋体" panose="02010600030101010101" pitchFamily="2" charset="-122"/>
              </a:rPr>
              <a:t>    </a:t>
            </a:r>
            <a:r>
              <a:rPr lang="en-US" altLang="zh-CN" sz="1600" b="1" dirty="0">
                <a:solidFill>
                  <a:srgbClr val="C00000"/>
                </a:solidFill>
                <a:latin typeface="Courier New" panose="02070309020205020404" pitchFamily="49" charset="0"/>
                <a:ea typeface="宋体" panose="02010600030101010101" pitchFamily="2" charset="-122"/>
              </a:rPr>
              <a:t>return</a:t>
            </a:r>
            <a:r>
              <a:rPr lang="en-US" altLang="zh-CN" sz="1600" b="1" dirty="0">
                <a:latin typeface="Courier New" panose="02070309020205020404" pitchFamily="49" charset="0"/>
                <a:ea typeface="宋体" panose="02010600030101010101" pitchFamily="2" charset="-122"/>
              </a:rPr>
              <a:t> </a:t>
            </a:r>
            <a:r>
              <a:rPr lang="en-US" altLang="zh-CN" sz="1600" b="1" dirty="0">
                <a:solidFill>
                  <a:srgbClr val="FF0000"/>
                </a:solidFill>
                <a:latin typeface="Courier New" panose="02070309020205020404" pitchFamily="49" charset="0"/>
                <a:ea typeface="宋体" panose="02010600030101010101" pitchFamily="2" charset="-122"/>
              </a:rPr>
              <a:t>this</a:t>
            </a:r>
            <a:r>
              <a:rPr lang="en-US" altLang="zh-CN" sz="1600" b="1" dirty="0">
                <a:latin typeface="Courier New" panose="02070309020205020404" pitchFamily="49" charset="0"/>
                <a:ea typeface="宋体" panose="02010600030101010101" pitchFamily="2" charset="-122"/>
              </a:rPr>
              <a:t>.radius * </a:t>
            </a:r>
            <a:r>
              <a:rPr lang="en-US" altLang="zh-CN" sz="1600" b="1" dirty="0">
                <a:solidFill>
                  <a:srgbClr val="FF0000"/>
                </a:solidFill>
                <a:latin typeface="Courier New" panose="02070309020205020404" pitchFamily="49" charset="0"/>
                <a:ea typeface="宋体" panose="02010600030101010101" pitchFamily="2" charset="-122"/>
              </a:rPr>
              <a:t>this</a:t>
            </a:r>
            <a:r>
              <a:rPr lang="en-US" altLang="zh-CN" sz="1600" b="1" dirty="0">
                <a:latin typeface="Courier New" panose="02070309020205020404" pitchFamily="49" charset="0"/>
                <a:ea typeface="宋体" panose="02010600030101010101" pitchFamily="2" charset="-122"/>
              </a:rPr>
              <a:t>.radius * Math.</a:t>
            </a:r>
            <a:r>
              <a:rPr lang="en-US" altLang="zh-CN" sz="1600" b="1" i="1" dirty="0">
                <a:latin typeface="Courier New" panose="02070309020205020404" pitchFamily="49" charset="0"/>
                <a:ea typeface="宋体" panose="02010600030101010101" pitchFamily="2" charset="-122"/>
              </a:rPr>
              <a:t>PI;</a:t>
            </a:r>
            <a:r>
              <a:rPr lang="zh-CN" altLang="en-US" sz="1600" b="1"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ea typeface="宋体" panose="02010600030101010101" pitchFamily="2" charset="-122"/>
              </a:rPr>
              <a:t>}</a:t>
            </a:r>
          </a:p>
          <a:p>
            <a:pPr>
              <a:buFont typeface="Monotype Sorts" pitchFamily="2" charset="2"/>
              <a:buNone/>
            </a:pPr>
            <a:endParaRPr lang="en-US" altLang="zh-CN" sz="1600" b="1" dirty="0">
              <a:latin typeface="Courier New" panose="02070309020205020404" pitchFamily="49" charset="0"/>
              <a:ea typeface="宋体" panose="02010600030101010101" pitchFamily="2" charset="-122"/>
            </a:endParaRPr>
          </a:p>
          <a:p>
            <a:pPr>
              <a:buNone/>
            </a:pPr>
            <a:r>
              <a:rPr lang="en-US" altLang="zh-CN" sz="1600" b="1" dirty="0">
                <a:latin typeface="Courier New" panose="02070309020205020404" pitchFamily="49" charset="0"/>
                <a:ea typeface="宋体" panose="02010600030101010101" pitchFamily="2" charset="-122"/>
              </a:rPr>
              <a:t>  public String toString() {</a:t>
            </a:r>
          </a:p>
          <a:p>
            <a:pPr>
              <a:buNone/>
            </a:pPr>
            <a:r>
              <a:rPr lang="en-US" altLang="zh-CN" sz="1600" b="1" dirty="0">
                <a:latin typeface="Courier New" panose="02070309020205020404" pitchFamily="49" charset="0"/>
                <a:ea typeface="宋体" panose="02010600030101010101" pitchFamily="2" charset="-122"/>
              </a:rPr>
              <a:t>    </a:t>
            </a:r>
            <a:r>
              <a:rPr lang="en-US" altLang="zh-CN" sz="1600" b="1" dirty="0">
                <a:solidFill>
                  <a:srgbClr val="C00000"/>
                </a:solidFill>
                <a:latin typeface="Courier New" panose="02070309020205020404" pitchFamily="49" charset="0"/>
                <a:ea typeface="宋体" panose="02010600030101010101" pitchFamily="2" charset="-122"/>
              </a:rPr>
              <a:t>return</a:t>
            </a:r>
            <a:r>
              <a:rPr lang="en-US" altLang="zh-CN" sz="1600" b="1" dirty="0">
                <a:latin typeface="Courier New" panose="02070309020205020404" pitchFamily="49" charset="0"/>
                <a:ea typeface="宋体" panose="02010600030101010101" pitchFamily="2" charset="-122"/>
              </a:rPr>
              <a:t> "radius: " + </a:t>
            </a:r>
            <a:r>
              <a:rPr lang="en-US" altLang="zh-CN" sz="1600" b="1" dirty="0">
                <a:solidFill>
                  <a:srgbClr val="FF0000"/>
                </a:solidFill>
                <a:latin typeface="Courier New" panose="02070309020205020404" pitchFamily="49" charset="0"/>
                <a:ea typeface="宋体" panose="02010600030101010101" pitchFamily="2" charset="-122"/>
              </a:rPr>
              <a:t>this</a:t>
            </a:r>
            <a:r>
              <a:rPr lang="en-US" altLang="zh-CN" sz="1600" b="1" dirty="0">
                <a:latin typeface="Courier New" panose="02070309020205020404" pitchFamily="49" charset="0"/>
                <a:ea typeface="宋体" panose="02010600030101010101" pitchFamily="2" charset="-122"/>
              </a:rPr>
              <a:t>.radius + "area: " + </a:t>
            </a:r>
            <a:r>
              <a:rPr lang="en-US" altLang="zh-CN" sz="1600" b="1" dirty="0">
                <a:solidFill>
                  <a:srgbClr val="FF0000"/>
                </a:solidFill>
                <a:latin typeface="Courier New" panose="02070309020205020404" pitchFamily="49" charset="0"/>
                <a:ea typeface="宋体" panose="02010600030101010101" pitchFamily="2" charset="-122"/>
              </a:rPr>
              <a:t>this</a:t>
            </a:r>
            <a:r>
              <a:rPr lang="en-US" altLang="zh-CN" sz="1600" b="1" dirty="0">
                <a:latin typeface="Courier New" panose="02070309020205020404" pitchFamily="49" charset="0"/>
                <a:ea typeface="宋体" panose="02010600030101010101" pitchFamily="2" charset="-122"/>
              </a:rPr>
              <a:t>.getArea();</a:t>
            </a:r>
          </a:p>
          <a:p>
            <a:pPr>
              <a:buNone/>
            </a:pPr>
            <a:r>
              <a:rPr lang="zh-CN" altLang="en-US" sz="1600" b="1" dirty="0">
                <a:latin typeface="Courier New" panose="02070309020205020404" pitchFamily="49" charset="0"/>
                <a:ea typeface="宋体" panose="02010600030101010101" pitchFamily="2" charset="-122"/>
              </a:rPr>
              <a:t>  </a:t>
            </a:r>
            <a:r>
              <a:rPr lang="en-US" altLang="zh-CN" sz="1600" b="1" dirty="0">
                <a:latin typeface="Courier New" panose="02070309020205020404" pitchFamily="49" charset="0"/>
                <a:ea typeface="宋体" panose="02010600030101010101" pitchFamily="2" charset="-122"/>
              </a:rPr>
              <a:t>} </a:t>
            </a:r>
          </a:p>
          <a:p>
            <a:pPr>
              <a:buFont typeface="Monotype Sorts" pitchFamily="2" charset="2"/>
              <a:buNone/>
            </a:pPr>
            <a:r>
              <a:rPr lang="en-US" altLang="zh-CN" sz="1600" b="1" dirty="0">
                <a:latin typeface="Courier New" panose="02070309020205020404" pitchFamily="49" charset="0"/>
                <a:ea typeface="宋体" panose="02010600030101010101" pitchFamily="2" charset="-122"/>
              </a:rPr>
              <a:t>}</a:t>
            </a:r>
            <a:endParaRPr lang="zh-CN" altLang="en-US" sz="1600" b="1" dirty="0">
              <a:latin typeface="Courier New" panose="02070309020205020404" pitchFamily="49" charset="0"/>
              <a:ea typeface="宋体" panose="02010600030101010101" pitchFamily="2" charset="-122"/>
            </a:endParaRPr>
          </a:p>
        </p:txBody>
      </p:sp>
      <p:grpSp>
        <p:nvGrpSpPr>
          <p:cNvPr id="2" name="组合 10"/>
          <p:cNvGrpSpPr/>
          <p:nvPr/>
        </p:nvGrpSpPr>
        <p:grpSpPr>
          <a:xfrm>
            <a:off x="2286000" y="3848100"/>
            <a:ext cx="5219700" cy="990600"/>
            <a:chOff x="2286000" y="4610100"/>
            <a:chExt cx="5219700" cy="990600"/>
          </a:xfrm>
        </p:grpSpPr>
        <p:sp>
          <p:nvSpPr>
            <p:cNvPr id="82953" name="矩形 6"/>
            <p:cNvSpPr/>
            <p:nvPr/>
          </p:nvSpPr>
          <p:spPr>
            <a:xfrm>
              <a:off x="2286000" y="4610100"/>
              <a:ext cx="609600" cy="228600"/>
            </a:xfrm>
            <a:prstGeom prst="rect">
              <a:avLst/>
            </a:prstGeom>
            <a:solidFill>
              <a:schemeClr val="bg1"/>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82954" name="矩形 7"/>
            <p:cNvSpPr/>
            <p:nvPr/>
          </p:nvSpPr>
          <p:spPr>
            <a:xfrm>
              <a:off x="4000500" y="4610100"/>
              <a:ext cx="609600" cy="228600"/>
            </a:xfrm>
            <a:prstGeom prst="rect">
              <a:avLst/>
            </a:prstGeom>
            <a:solidFill>
              <a:schemeClr val="bg1"/>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82955" name="矩形 8"/>
            <p:cNvSpPr/>
            <p:nvPr/>
          </p:nvSpPr>
          <p:spPr>
            <a:xfrm>
              <a:off x="3848100" y="5372100"/>
              <a:ext cx="609600" cy="228600"/>
            </a:xfrm>
            <a:prstGeom prst="rect">
              <a:avLst/>
            </a:prstGeom>
            <a:solidFill>
              <a:schemeClr val="bg1"/>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82956" name="矩形 9"/>
            <p:cNvSpPr/>
            <p:nvPr/>
          </p:nvSpPr>
          <p:spPr>
            <a:xfrm>
              <a:off x="6896100" y="5372100"/>
              <a:ext cx="609600" cy="228600"/>
            </a:xfrm>
            <a:prstGeom prst="rect">
              <a:avLst/>
            </a:prstGeom>
            <a:solidFill>
              <a:schemeClr val="bg1"/>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grpSp>
      <p:sp>
        <p:nvSpPr>
          <p:cNvPr id="12" name="矩形 11"/>
          <p:cNvSpPr/>
          <p:nvPr/>
        </p:nvSpPr>
        <p:spPr bwMode="auto">
          <a:xfrm>
            <a:off x="685800" y="2781300"/>
            <a:ext cx="8153400" cy="2628900"/>
          </a:xfrm>
          <a:prstGeom prst="rect">
            <a:avLst/>
          </a:prstGeom>
          <a:noFill/>
          <a:ln w="12700" cap="flat" cmpd="sng" algn="ctr">
            <a:solidFill>
              <a:schemeClr val="bg1">
                <a:lumMod val="75000"/>
              </a:schemeClr>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TextBox 13"/>
          <p:cNvSpPr txBox="1"/>
          <p:nvPr/>
        </p:nvSpPr>
        <p:spPr>
          <a:xfrm>
            <a:off x="685800" y="5562600"/>
            <a:ext cx="8153400" cy="584200"/>
          </a:xfrm>
          <a:prstGeom prst="rect">
            <a:avLst/>
          </a:prstGeom>
          <a:noFill/>
          <a:ln w="12700">
            <a:solidFill>
              <a:schemeClr val="bg1">
                <a:lumMod val="75000"/>
              </a:schemeClr>
            </a:solidFill>
          </a:ln>
        </p:spPr>
        <p:txBody>
          <a:bodyPr>
            <a:spAutoFit/>
          </a:bodyPr>
          <a:lstStyle/>
          <a:p>
            <a:pPr marR="0" defTabSz="914400">
              <a:buClrTx/>
              <a:buSzTx/>
              <a:buFontTx/>
              <a:buNone/>
              <a:defRPr/>
            </a:pPr>
            <a:r>
              <a:rPr kumimoji="0" lang="en-US" altLang="zh-CN" sz="1600" b="1" kern="1200" cap="none" spc="0" normalizeH="0" baseline="0" noProof="0">
                <a:solidFill>
                  <a:srgbClr val="0070C0"/>
                </a:solidFill>
                <a:latin typeface="Courier New" panose="02070309020205020404" pitchFamily="49" charset="0"/>
                <a:ea typeface="宋体" panose="02010600030101010101" pitchFamily="2" charset="-122"/>
                <a:cs typeface="Courier New" panose="02070309020205020404" pitchFamily="49" charset="0"/>
              </a:rPr>
              <a:t>Circle c1 = new Circle();	c1.getArea();	  c1.toString();</a:t>
            </a:r>
          </a:p>
          <a:p>
            <a:pPr marR="0" defTabSz="914400">
              <a:buClrTx/>
              <a:buSzTx/>
              <a:buFontTx/>
              <a:buNone/>
              <a:defRPr/>
            </a:pPr>
            <a:r>
              <a:rPr kumimoji="0" lang="en-US" altLang="zh-CN" sz="1600" b="1" kern="1200" cap="none" spc="0" normalizeH="0" baseline="0" noProof="0">
                <a:solidFill>
                  <a:srgbClr val="0070C0"/>
                </a:solidFill>
                <a:latin typeface="Courier New" panose="02070309020205020404" pitchFamily="49" charset="0"/>
                <a:ea typeface="宋体" panose="02010600030101010101" pitchFamily="2" charset="-122"/>
                <a:cs typeface="Courier New" panose="02070309020205020404" pitchFamily="49" charset="0"/>
              </a:rPr>
              <a:t>Circle c2 = new Circle();	c2.getArea();	  c2.toString();</a:t>
            </a:r>
            <a:endParaRPr kumimoji="0" lang="zh-CN" altLang="en-US" sz="1600" b="1" kern="1200" cap="none" spc="0" normalizeH="0" baseline="0" noProof="0">
              <a:solidFill>
                <a:srgbClr val="0070C0"/>
              </a:solidFill>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p:nvPr>
        </p:nvSpPr>
        <p:spPr/>
        <p:txBody>
          <a:bodyPr vert="horz" wrap="square" lIns="92075" tIns="46038" rIns="92075" bIns="46038" anchor="ctr" anchorCtr="0"/>
          <a:lstStyle/>
          <a:p>
            <a:pPr>
              <a:buNone/>
            </a:pPr>
            <a:r>
              <a:rPr lang="zh-CN" altLang="en-US" kern="1200" dirty="0">
                <a:latin typeface="Courier New" panose="02070309020205020404" pitchFamily="49" charset="0"/>
                <a:ea typeface="宋体" panose="02010600030101010101" pitchFamily="2" charset="-122"/>
                <a:cs typeface="+mj-cs"/>
              </a:rPr>
              <a:t>引用隐藏的数据域</a:t>
            </a:r>
          </a:p>
        </p:txBody>
      </p:sp>
      <p:sp>
        <p:nvSpPr>
          <p:cNvPr id="83971" name="内容占位符 2"/>
          <p:cNvSpPr>
            <a:spLocks noGrp="1"/>
          </p:cNvSpPr>
          <p:nvPr>
            <p:ph idx="1"/>
          </p:nvPr>
        </p:nvSpPr>
        <p:spPr/>
        <p:txBody>
          <a:bodyPr vert="horz" wrap="square" lIns="92075" tIns="46038" rIns="92075" bIns="46038" anchor="t" anchorCtr="0"/>
          <a:lstStyle/>
          <a:p>
            <a:pPr eaLnBrk="1" hangingPunct="1">
              <a:lnSpc>
                <a:spcPct val="120000"/>
              </a:lnSpc>
              <a:buSzPct val="75000"/>
            </a:pPr>
            <a:r>
              <a:rPr lang="en-US" altLang="zh-CN" b="1" kern="1200" dirty="0">
                <a:latin typeface="Courier New" panose="02070309020205020404" pitchFamily="49" charset="0"/>
                <a:ea typeface="宋体" panose="02010600030101010101" pitchFamily="2" charset="-122"/>
                <a:cs typeface="+mn-cs"/>
              </a:rPr>
              <a:t>this</a:t>
            </a:r>
            <a:r>
              <a:rPr lang="zh-CN" altLang="en-US" kern="1200" dirty="0">
                <a:latin typeface="+mn-lt"/>
                <a:ea typeface="宋体" panose="02010600030101010101" pitchFamily="2" charset="-122"/>
                <a:cs typeface="+mn-cs"/>
              </a:rPr>
              <a:t>关键字可以用于引用类的隐藏数据域。这时，</a:t>
            </a:r>
            <a:r>
              <a:rPr lang="en-US" altLang="zh-CN" b="1" kern="1200" dirty="0">
                <a:latin typeface="Courier New" panose="02070309020205020404" pitchFamily="49" charset="0"/>
                <a:ea typeface="宋体" panose="02010600030101010101" pitchFamily="2" charset="-122"/>
                <a:cs typeface="+mn-cs"/>
              </a:rPr>
              <a:t>this</a:t>
            </a:r>
            <a:r>
              <a:rPr lang="zh-CN" altLang="en-US" kern="1200" dirty="0">
                <a:latin typeface="+mn-lt"/>
                <a:ea typeface="宋体" panose="02010600030101010101" pitchFamily="2" charset="-122"/>
                <a:cs typeface="+mn-cs"/>
              </a:rPr>
              <a:t>引用是必须的</a:t>
            </a:r>
            <a:r>
              <a:rPr lang="en-US" altLang="zh-CN" kern="1200" dirty="0">
                <a:latin typeface="+mn-lt"/>
                <a:ea typeface="宋体" panose="02010600030101010101" pitchFamily="2" charset="-122"/>
                <a:cs typeface="+mn-cs"/>
              </a:rPr>
              <a:t>(</a:t>
            </a:r>
            <a:r>
              <a:rPr lang="en-US" altLang="zh-CN" b="1" kern="1200" dirty="0">
                <a:latin typeface="Courier New" panose="02070309020205020404" pitchFamily="49" charset="0"/>
                <a:ea typeface="宋体" panose="02010600030101010101" pitchFamily="2" charset="-122"/>
                <a:cs typeface="+mn-cs"/>
              </a:rPr>
              <a:t>this</a:t>
            </a:r>
            <a:r>
              <a:rPr lang="zh-CN" altLang="en-US" kern="1200" dirty="0">
                <a:latin typeface="Courier New" panose="02070309020205020404" pitchFamily="49" charset="0"/>
                <a:ea typeface="宋体" panose="02010600030101010101" pitchFamily="2" charset="-122"/>
                <a:cs typeface="+mn-cs"/>
              </a:rPr>
              <a:t>不能省略</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a:t>
            </a:r>
            <a:r>
              <a:rPr lang="en-US" altLang="en-US" kern="1200" dirty="0">
                <a:latin typeface="+mn-lt"/>
                <a:ea typeface="+mn-ea"/>
                <a:cs typeface="+mn-cs"/>
              </a:rPr>
              <a:t> </a:t>
            </a:r>
            <a:endParaRPr lang="en-US" altLang="zh-CN" kern="1200" dirty="0">
              <a:latin typeface="+mn-lt"/>
              <a:ea typeface="宋体" panose="02010600030101010101" pitchFamily="2" charset="-122"/>
              <a:cs typeface="+mn-cs"/>
            </a:endParaRPr>
          </a:p>
          <a:p>
            <a:pPr lvl="1" eaLnBrk="1" hangingPunct="1">
              <a:lnSpc>
                <a:spcPct val="120000"/>
              </a:lnSpc>
            </a:pPr>
            <a:endParaRPr lang="en-US" altLang="zh-CN" kern="1200" dirty="0">
              <a:latin typeface="+mn-lt"/>
              <a:ea typeface="宋体" panose="02010600030101010101" pitchFamily="2" charset="-122"/>
              <a:cs typeface="+mn-cs"/>
            </a:endParaRPr>
          </a:p>
          <a:p>
            <a:pPr lvl="1" eaLnBrk="1" hangingPunct="1">
              <a:lnSpc>
                <a:spcPct val="120000"/>
              </a:lnSpc>
            </a:pPr>
            <a:r>
              <a:rPr lang="zh-CN" altLang="en-US" kern="1200" dirty="0">
                <a:latin typeface="+mn-lt"/>
                <a:ea typeface="宋体" panose="02010600030101010101" pitchFamily="2" charset="-122"/>
                <a:cs typeface="+mn-cs"/>
              </a:rPr>
              <a:t>隐藏的静态变量可以通过“类名</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静态变量”的方式引用。</a:t>
            </a:r>
            <a:endParaRPr lang="en-US" altLang="zh-CN" kern="1200" dirty="0">
              <a:latin typeface="+mn-lt"/>
              <a:ea typeface="宋体" panose="02010600030101010101" pitchFamily="2" charset="-122"/>
              <a:cs typeface="+mn-cs"/>
            </a:endParaRPr>
          </a:p>
          <a:p>
            <a:pPr lvl="1" eaLnBrk="1" hangingPunct="1">
              <a:lnSpc>
                <a:spcPct val="120000"/>
              </a:lnSpc>
            </a:pPr>
            <a:r>
              <a:rPr lang="zh-CN" altLang="en-US" kern="1200" dirty="0">
                <a:solidFill>
                  <a:srgbClr val="C00000"/>
                </a:solidFill>
                <a:latin typeface="+mn-lt"/>
                <a:ea typeface="宋体" panose="02010600030101010101" pitchFamily="2" charset="-122"/>
                <a:cs typeface="+mn-cs"/>
              </a:rPr>
              <a:t>隐藏的实例变量就需要用</a:t>
            </a:r>
            <a:r>
              <a:rPr lang="en-US" altLang="zh-CN" b="1" kern="1200" dirty="0">
                <a:solidFill>
                  <a:srgbClr val="C00000"/>
                </a:solidFill>
                <a:latin typeface="Courier New" panose="02070309020205020404" pitchFamily="49" charset="0"/>
                <a:ea typeface="宋体" panose="02010600030101010101" pitchFamily="2" charset="-122"/>
                <a:cs typeface="+mn-cs"/>
              </a:rPr>
              <a:t>this</a:t>
            </a:r>
            <a:r>
              <a:rPr lang="zh-CN" altLang="en-US" kern="1200" dirty="0">
                <a:solidFill>
                  <a:srgbClr val="C00000"/>
                </a:solidFill>
                <a:latin typeface="+mn-lt"/>
                <a:ea typeface="宋体" panose="02010600030101010101" pitchFamily="2" charset="-122"/>
                <a:cs typeface="+mn-cs"/>
              </a:rPr>
              <a:t>引用。</a:t>
            </a:r>
          </a:p>
          <a:p>
            <a:pPr>
              <a:buSzPct val="75000"/>
            </a:pPr>
            <a:endParaRPr lang="zh-CN" altLang="en-US" kern="1200" dirty="0">
              <a:latin typeface="+mn-lt"/>
              <a:ea typeface="宋体" panose="02010600030101010101" pitchFamily="2" charset="-122"/>
              <a:cs typeface="+mn-cs"/>
            </a:endParaRPr>
          </a:p>
        </p:txBody>
      </p:sp>
      <p:sp>
        <p:nvSpPr>
          <p:cNvPr id="83972" name="灯片编号占位符 3"/>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zh-CN" altLang="en-US" sz="1400" dirty="0">
                <a:ea typeface="宋体" panose="02010600030101010101" pitchFamily="2" charset="-122"/>
              </a:rPr>
              <a:t>67</a:t>
            </a:fld>
            <a:endParaRPr lang="zh-CN" altLang="en-US" sz="1400" dirty="0">
              <a:ea typeface="宋体" panose="02010600030101010101" pitchFamily="2" charset="-122"/>
            </a:endParaRPr>
          </a:p>
        </p:txBody>
      </p:sp>
      <p:sp>
        <p:nvSpPr>
          <p:cNvPr id="5" name="矩形 4"/>
          <p:cNvSpPr/>
          <p:nvPr/>
        </p:nvSpPr>
        <p:spPr bwMode="auto">
          <a:xfrm>
            <a:off x="1447800" y="4762500"/>
            <a:ext cx="4991100" cy="990600"/>
          </a:xfrm>
          <a:prstGeom prst="rect">
            <a:avLst/>
          </a:prstGeom>
          <a:solidFill>
            <a:schemeClr val="bg1"/>
          </a:solidFill>
          <a:ln w="12700" cap="flat" cmpd="sng" algn="ctr">
            <a:solidFill>
              <a:schemeClr val="bg1">
                <a:lumMod val="75000"/>
              </a:schemeClr>
            </a:solidFill>
            <a:prstDash val="solid"/>
            <a:round/>
            <a:headEnd type="none" w="sm" len="sm"/>
            <a:tailEnd type="none" w="sm" len="sm"/>
          </a:ln>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静态变量：</a:t>
            </a:r>
            <a:r>
              <a:rPr kumimoji="0" lang="en-US" altLang="zh-CN"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 </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华文楷体" panose="02010600040101010101" pitchFamily="2" charset="-122"/>
                <a:cs typeface="Courier New" panose="02070309020205020404" pitchFamily="49" charset="0"/>
              </a:rPr>
              <a:t>static</a:t>
            </a: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修饰符修饰的变量</a:t>
            </a:r>
            <a:endParaRPr kumimoji="0" lang="en-US" altLang="zh-CN"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实例变量：没有</a:t>
            </a: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华文楷体" panose="02010600040101010101" pitchFamily="2" charset="-122"/>
                <a:cs typeface="Courier New" panose="02070309020205020404" pitchFamily="49" charset="0"/>
              </a:rPr>
              <a:t>static</a:t>
            </a:r>
            <a:r>
              <a:rPr kumimoji="0" lang="zh-CN" altLang="en-US" sz="2000" b="0" i="0" u="none" strike="noStrike" kern="1200" cap="none" spc="0" normalizeH="0" baseline="0" noProof="0" dirty="0">
                <a:ln>
                  <a:noFill/>
                </a:ln>
                <a:solidFill>
                  <a:schemeClr val="tx1"/>
                </a:solidFill>
                <a:effectLst/>
                <a:uLnTx/>
                <a:uFillTx/>
                <a:latin typeface="华文楷体" panose="02010600040101010101" pitchFamily="2" charset="-122"/>
                <a:ea typeface="华文楷体" panose="02010600040101010101" pitchFamily="2" charset="-122"/>
                <a:cs typeface="+mn-cs"/>
              </a:rPr>
              <a:t>修饰符修饰的变量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引用隐藏的数据域</a:t>
            </a:r>
            <a:endParaRPr lang="zh-CN"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16389"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68</a:t>
            </a:fld>
            <a:endParaRPr lang="en-US" altLang="en-US" sz="1400" dirty="0">
              <a:ea typeface="宋体" panose="02010600030101010101" pitchFamily="2" charset="-122"/>
            </a:endParaRPr>
          </a:p>
        </p:txBody>
      </p:sp>
      <p:sp>
        <p:nvSpPr>
          <p:cNvPr id="16390" name="Rectangle 6"/>
          <p:cNvSpPr/>
          <p:nvPr/>
        </p:nvSpPr>
        <p:spPr>
          <a:xfrm>
            <a:off x="2047875" y="26098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6391" name="Rectangle 8"/>
          <p:cNvSpPr/>
          <p:nvPr/>
        </p:nvSpPr>
        <p:spPr>
          <a:xfrm>
            <a:off x="0" y="26098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6386" name="Object 7"/>
          <p:cNvGraphicFramePr>
            <a:graphicFrameLocks noChangeAspect="1"/>
          </p:cNvGraphicFramePr>
          <p:nvPr/>
        </p:nvGraphicFramePr>
        <p:xfrm>
          <a:off x="190500" y="2835275"/>
          <a:ext cx="8801100" cy="2841625"/>
        </p:xfrm>
        <a:graphic>
          <a:graphicData uri="http://schemas.openxmlformats.org/presentationml/2006/ole">
            <mc:AlternateContent xmlns:mc="http://schemas.openxmlformats.org/markup-compatibility/2006">
              <mc:Choice xmlns:v="urn:schemas-microsoft-com:vml" Requires="v">
                <p:oleObj r:id="rId3" imgW="5118100" imgH="1638300" progId="Word.Picture.8">
                  <p:embed/>
                </p:oleObj>
              </mc:Choice>
              <mc:Fallback>
                <p:oleObj r:id="rId3" imgW="5118100" imgH="1638300" progId="Word.Picture.8">
                  <p:embed/>
                  <p:pic>
                    <p:nvPicPr>
                      <p:cNvPr id="0" name="图片 3090"/>
                      <p:cNvPicPr/>
                      <p:nvPr/>
                    </p:nvPicPr>
                    <p:blipFill>
                      <a:blip r:embed="rId4"/>
                      <a:stretch>
                        <a:fillRect/>
                      </a:stretch>
                    </p:blipFill>
                    <p:spPr>
                      <a:xfrm>
                        <a:off x="190500" y="2835275"/>
                        <a:ext cx="8801100" cy="2841625"/>
                      </a:xfrm>
                      <a:prstGeom prst="rect">
                        <a:avLst/>
                      </a:prstGeom>
                      <a:noFill/>
                      <a:ln w="38100">
                        <a:noFill/>
                        <a:miter/>
                      </a:ln>
                    </p:spPr>
                  </p:pic>
                </p:oleObj>
              </mc:Fallback>
            </mc:AlternateContent>
          </a:graphicData>
        </a:graphic>
      </p:graphicFrame>
      <p:sp>
        <p:nvSpPr>
          <p:cNvPr id="16396" name="TextBox 15"/>
          <p:cNvSpPr txBox="1"/>
          <p:nvPr/>
        </p:nvSpPr>
        <p:spPr>
          <a:xfrm>
            <a:off x="4305300" y="1203325"/>
            <a:ext cx="4533900" cy="1692275"/>
          </a:xfrm>
          <a:prstGeom prst="rect">
            <a:avLst/>
          </a:prstGeom>
          <a:noFill/>
          <a:ln w="9525">
            <a:noFill/>
          </a:ln>
        </p:spPr>
        <p:txBody>
          <a:bodyPr anchor="ctr" anchorCtr="1">
            <a:spAutoFit/>
          </a:bodyPr>
          <a:lstStyle/>
          <a:p>
            <a:pPr>
              <a:buFont typeface="Wingdings 2" panose="05020102010507070707" pitchFamily="18" charset="2"/>
              <a:buChar char="ó"/>
            </a:pPr>
            <a:r>
              <a:rPr lang="en-US" altLang="zh-CN" dirty="0">
                <a:solidFill>
                  <a:srgbClr val="C00000"/>
                </a:solidFill>
                <a:latin typeface="Times New Roman" panose="02020603050405020304" pitchFamily="18" charset="0"/>
                <a:ea typeface="宋体" panose="02010600030101010101" pitchFamily="2" charset="-122"/>
              </a:rPr>
              <a:t>Java</a:t>
            </a:r>
            <a:r>
              <a:rPr lang="zh-CN" altLang="en-US" dirty="0">
                <a:solidFill>
                  <a:srgbClr val="C00000"/>
                </a:solidFill>
                <a:latin typeface="Times New Roman" panose="02020603050405020304" pitchFamily="18" charset="0"/>
                <a:ea typeface="宋体" panose="02010600030101010101" pitchFamily="2" charset="-122"/>
              </a:rPr>
              <a:t>编程中的重要习惯：</a:t>
            </a:r>
            <a:endParaRPr lang="en-US" altLang="zh-CN" dirty="0">
              <a:solidFill>
                <a:srgbClr val="C00000"/>
              </a:solidFill>
              <a:latin typeface="Times New Roman" panose="02020603050405020304" pitchFamily="18" charset="0"/>
              <a:ea typeface="宋体" panose="02010600030101010101" pitchFamily="2" charset="-122"/>
            </a:endParaRPr>
          </a:p>
          <a:p>
            <a:pPr algn="just">
              <a:buNone/>
            </a:pPr>
            <a:r>
              <a:rPr lang="en-US" altLang="zh-CN" sz="2000"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在数据域的</a:t>
            </a:r>
            <a:r>
              <a:rPr lang="en-US" altLang="zh-CN" sz="2000" b="1" dirty="0">
                <a:latin typeface="Courier New" panose="02070309020205020404" pitchFamily="49" charset="0"/>
                <a:ea typeface="华文楷体" panose="02010600040101010101" pitchFamily="2" charset="-122"/>
              </a:rPr>
              <a:t>set</a:t>
            </a:r>
            <a:r>
              <a:rPr lang="zh-CN" altLang="en-US" sz="2000" dirty="0">
                <a:latin typeface="华文楷体" panose="02010600040101010101" pitchFamily="2" charset="-122"/>
                <a:ea typeface="华文楷体" panose="02010600040101010101" pitchFamily="2" charset="-122"/>
              </a:rPr>
              <a:t>方法（修改器）中，经常将数据域名</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实例</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静态变量名</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用作方法的形式参数名称。即</a:t>
            </a:r>
            <a:r>
              <a:rPr lang="zh-CN" altLang="en-US" sz="2000" dirty="0">
                <a:solidFill>
                  <a:srgbClr val="FF0000"/>
                </a:solidFill>
                <a:latin typeface="华文楷体" panose="02010600040101010101" pitchFamily="2" charset="-122"/>
                <a:ea typeface="华文楷体" panose="02010600040101010101" pitchFamily="2" charset="-122"/>
              </a:rPr>
              <a:t>二者同名！</a:t>
            </a:r>
            <a:endParaRPr lang="en-US" altLang="zh-CN" sz="2000" dirty="0">
              <a:solidFill>
                <a:srgbClr val="FF0000"/>
              </a:solidFill>
              <a:latin typeface="华文楷体" panose="02010600040101010101" pitchFamily="2" charset="-122"/>
              <a:ea typeface="华文楷体" panose="02010600040101010101" pitchFamily="2" charset="-122"/>
            </a:endParaRPr>
          </a:p>
          <a:p>
            <a:pPr algn="just">
              <a:buNone/>
            </a:pPr>
            <a:r>
              <a:rPr lang="zh-CN" altLang="en-US" sz="2000" dirty="0">
                <a:latin typeface="华文楷体" panose="02010600040101010101" pitchFamily="2" charset="-122"/>
                <a:ea typeface="华文楷体" panose="02010600040101010101" pitchFamily="2" charset="-122"/>
              </a:rPr>
              <a:t>  例如：程序清单</a:t>
            </a:r>
            <a:r>
              <a:rPr lang="en-US" altLang="zh-CN" sz="2000" dirty="0">
                <a:latin typeface="华文楷体" panose="02010600040101010101" pitchFamily="2" charset="-122"/>
                <a:ea typeface="华文楷体" panose="02010600040101010101" pitchFamily="2" charset="-122"/>
              </a:rPr>
              <a:t>11-2, Line 25, setRadius</a:t>
            </a:r>
            <a:endParaRPr lang="zh-CN" altLang="en-US" sz="2000" dirty="0">
              <a:latin typeface="华文楷体" panose="02010600040101010101" pitchFamily="2" charset="-122"/>
              <a:ea typeface="华文楷体" panose="02010600040101010101" pitchFamily="2" charset="-122"/>
            </a:endParaRPr>
          </a:p>
        </p:txBody>
      </p:sp>
      <p:graphicFrame>
        <p:nvGraphicFramePr>
          <p:cNvPr id="92163" name="Object 7"/>
          <p:cNvGraphicFramePr>
            <a:graphicFrameLocks noChangeAspect="1"/>
          </p:cNvGraphicFramePr>
          <p:nvPr/>
        </p:nvGraphicFramePr>
        <p:xfrm>
          <a:off x="495300" y="2930525"/>
          <a:ext cx="8556625" cy="2763838"/>
        </p:xfrm>
        <a:graphic>
          <a:graphicData uri="http://schemas.openxmlformats.org/presentationml/2006/ole">
            <mc:AlternateContent xmlns:mc="http://schemas.openxmlformats.org/markup-compatibility/2006">
              <mc:Choice xmlns:v="urn:schemas-microsoft-com:vml" Requires="v">
                <p:oleObj r:id="rId5" imgW="5118100" imgH="1638300" progId="Word.Picture.8">
                  <p:embed/>
                </p:oleObj>
              </mc:Choice>
              <mc:Fallback>
                <p:oleObj r:id="rId5" imgW="5118100" imgH="1638300" progId="Word.Picture.8">
                  <p:embed/>
                  <p:pic>
                    <p:nvPicPr>
                      <p:cNvPr id="0" name="图片 3093"/>
                      <p:cNvPicPr/>
                      <p:nvPr/>
                    </p:nvPicPr>
                    <p:blipFill>
                      <a:blip r:embed="rId6"/>
                      <a:stretch>
                        <a:fillRect/>
                      </a:stretch>
                    </p:blipFill>
                    <p:spPr>
                      <a:xfrm>
                        <a:off x="495300" y="2930525"/>
                        <a:ext cx="8556625" cy="2763838"/>
                      </a:xfrm>
                      <a:prstGeom prst="rect">
                        <a:avLst/>
                      </a:prstGeom>
                      <a:noFill/>
                      <a:ln w="38100">
                        <a:noFill/>
                        <a:miter/>
                      </a:ln>
                    </p:spPr>
                  </p:pic>
                </p:oleObj>
              </mc:Fallback>
            </mc:AlternateContent>
          </a:graphicData>
        </a:graphic>
      </p:graphicFrame>
      <p:grpSp>
        <p:nvGrpSpPr>
          <p:cNvPr id="2" name="组合 10"/>
          <p:cNvGrpSpPr/>
          <p:nvPr/>
        </p:nvGrpSpPr>
        <p:grpSpPr>
          <a:xfrm>
            <a:off x="1790700" y="1981200"/>
            <a:ext cx="2286000" cy="3525838"/>
            <a:chOff x="1866900" y="1981200"/>
            <a:chExt cx="2286000" cy="3525838"/>
          </a:xfrm>
        </p:grpSpPr>
        <p:sp>
          <p:nvSpPr>
            <p:cNvPr id="16398" name="矩形 15"/>
            <p:cNvSpPr/>
            <p:nvPr/>
          </p:nvSpPr>
          <p:spPr>
            <a:xfrm>
              <a:off x="4016374" y="3009900"/>
              <a:ext cx="136525" cy="2497138"/>
            </a:xfrm>
            <a:prstGeom prst="rect">
              <a:avLst/>
            </a:prstGeom>
            <a:solidFill>
              <a:srgbClr val="66FF66"/>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16399" name="矩形 9"/>
            <p:cNvSpPr/>
            <p:nvPr/>
          </p:nvSpPr>
          <p:spPr>
            <a:xfrm>
              <a:off x="1866900" y="1981200"/>
              <a:ext cx="2286000" cy="914400"/>
            </a:xfrm>
            <a:prstGeom prst="rect">
              <a:avLst/>
            </a:prstGeom>
            <a:noFill/>
            <a:ln w="12700">
              <a:noFill/>
            </a:ln>
          </p:spPr>
          <p:txBody>
            <a:bodyPr/>
            <a:lstStyle/>
            <a:p>
              <a:pPr>
                <a:buNone/>
              </a:pPr>
              <a:r>
                <a:rPr lang="zh-CN" altLang="en-US" sz="2000" dirty="0">
                  <a:latin typeface="华文楷体" panose="02010600040101010101" pitchFamily="2" charset="-122"/>
                  <a:ea typeface="华文楷体" panose="02010600040101010101" pitchFamily="2" charset="-122"/>
                </a:rPr>
                <a:t>实例变量</a:t>
              </a:r>
              <a:r>
                <a:rPr lang="en-US" altLang="zh-CN" sz="2000" b="1" dirty="0">
                  <a:latin typeface="Courier New" panose="02070309020205020404" pitchFamily="49" charset="0"/>
                  <a:ea typeface="华文楷体" panose="02010600040101010101" pitchFamily="2" charset="-122"/>
                </a:rPr>
                <a:t>i</a:t>
              </a:r>
            </a:p>
            <a:p>
              <a:pPr>
                <a:buNone/>
              </a:pPr>
              <a:r>
                <a:rPr lang="zh-CN" altLang="en-US" sz="2000" dirty="0">
                  <a:latin typeface="华文楷体" panose="02010600040101010101" pitchFamily="2" charset="-122"/>
                  <a:ea typeface="华文楷体" panose="02010600040101010101" pitchFamily="2" charset="-122"/>
                </a:rPr>
                <a:t>静态变量</a:t>
              </a:r>
              <a:r>
                <a:rPr lang="en-US" altLang="zh-CN" sz="2000" b="1" dirty="0">
                  <a:latin typeface="Courier New" panose="02070309020205020404" pitchFamily="49" charset="0"/>
                  <a:ea typeface="华文楷体" panose="02010600040101010101" pitchFamily="2" charset="-122"/>
                </a:rPr>
                <a:t>k</a:t>
              </a:r>
            </a:p>
            <a:p>
              <a:pPr algn="r">
                <a:buNone/>
              </a:pPr>
              <a:r>
                <a:rPr lang="zh-CN" altLang="en-US" sz="2000" dirty="0">
                  <a:latin typeface="华文楷体" panose="02010600040101010101" pitchFamily="2" charset="-122"/>
                  <a:ea typeface="华文楷体" panose="02010600040101010101" pitchFamily="2" charset="-122"/>
                </a:rPr>
                <a:t>它们的作用域范围</a:t>
              </a:r>
              <a:r>
                <a:rPr lang="en-US" altLang="zh-CN" sz="2000" dirty="0">
                  <a:latin typeface="华文楷体" panose="02010600040101010101" pitchFamily="2" charset="-122"/>
                  <a:ea typeface="华文楷体" panose="02010600040101010101" pitchFamily="2" charset="-122"/>
                </a:rPr>
                <a:t>:</a:t>
              </a:r>
            </a:p>
          </p:txBody>
        </p:sp>
      </p:grpSp>
      <p:pic>
        <p:nvPicPr>
          <p:cNvPr id="16394" name="Picture 10" descr="F:\(☆) Courses\《面向对象程序设计 Java》13784\[★★★理论课 Slides] 面向对象程序设计（Java） - Temoc Edition 2019-11版\Temoc - PPT材料\错.jpg"/>
          <p:cNvPicPr>
            <a:picLocks noChangeAspect="1"/>
          </p:cNvPicPr>
          <p:nvPr/>
        </p:nvPicPr>
        <p:blipFill>
          <a:blip r:embed="rId7"/>
          <a:stretch>
            <a:fillRect/>
          </a:stretch>
        </p:blipFill>
        <p:spPr>
          <a:xfrm>
            <a:off x="7277100" y="5000625"/>
            <a:ext cx="1400175" cy="1400175"/>
          </a:xfrm>
          <a:prstGeom prst="rect">
            <a:avLst/>
          </a:prstGeom>
          <a:noFill/>
          <a:ln w="9525">
            <a:noFill/>
          </a:ln>
        </p:spPr>
      </p:pic>
      <p:sp>
        <p:nvSpPr>
          <p:cNvPr id="13" name="矩形 12"/>
          <p:cNvSpPr/>
          <p:nvPr/>
        </p:nvSpPr>
        <p:spPr>
          <a:xfrm>
            <a:off x="4495800" y="3962400"/>
            <a:ext cx="114300" cy="584200"/>
          </a:xfrm>
          <a:prstGeom prst="rect">
            <a:avLst/>
          </a:prstGeom>
          <a:solidFill>
            <a:srgbClr val="FFFF00"/>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14" name="矩形 13"/>
          <p:cNvSpPr/>
          <p:nvPr/>
        </p:nvSpPr>
        <p:spPr>
          <a:xfrm>
            <a:off x="4495800" y="4762500"/>
            <a:ext cx="114300" cy="571500"/>
          </a:xfrm>
          <a:prstGeom prst="rect">
            <a:avLst/>
          </a:prstGeom>
          <a:solidFill>
            <a:srgbClr val="00FFFF"/>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16397" name="TextBox 14"/>
          <p:cNvSpPr txBox="1"/>
          <p:nvPr/>
        </p:nvSpPr>
        <p:spPr>
          <a:xfrm>
            <a:off x="342900" y="5562600"/>
            <a:ext cx="3733800" cy="338138"/>
          </a:xfrm>
          <a:prstGeom prst="rect">
            <a:avLst/>
          </a:prstGeom>
          <a:noFill/>
          <a:ln w="9525">
            <a:noFill/>
          </a:ln>
        </p:spPr>
        <p:txBody>
          <a:bodyPr>
            <a:spAutoFit/>
          </a:bodyPr>
          <a:lstStyle/>
          <a:p>
            <a:pPr algn="ctr"/>
            <a:r>
              <a:rPr lang="zh-CN" altLang="en-US" sz="1600" dirty="0">
                <a:latin typeface="华文楷体" panose="02010600040101010101" pitchFamily="2" charset="-122"/>
                <a:ea typeface="华文楷体" panose="02010600040101010101" pitchFamily="2" charset="-122"/>
              </a:rPr>
              <a:t>修改器：将形式参数的值赋给数据域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6396"/>
                                        </p:tgtEl>
                                        <p:attrNameLst>
                                          <p:attrName>style.visibility</p:attrName>
                                        </p:attrNameLst>
                                      </p:cBhvr>
                                      <p:to>
                                        <p:strVal val="visible"/>
                                      </p:to>
                                    </p:set>
                                    <p:anim calcmode="lin" valueType="num">
                                      <p:cBhvr additive="base">
                                        <p:cTn id="12" dur="500" fill="hold"/>
                                        <p:tgtEl>
                                          <p:spTgt spid="16396"/>
                                        </p:tgtEl>
                                        <p:attrNameLst>
                                          <p:attrName>ppt_x</p:attrName>
                                        </p:attrNameLst>
                                      </p:cBhvr>
                                      <p:tavLst>
                                        <p:tav tm="0">
                                          <p:val>
                                            <p:strVal val="1+#ppt_w/2"/>
                                          </p:val>
                                        </p:tav>
                                        <p:tav tm="100000">
                                          <p:val>
                                            <p:strVal val="#ppt_x"/>
                                          </p:val>
                                        </p:tav>
                                      </p:tavLst>
                                    </p:anim>
                                    <p:anim calcmode="lin" valueType="num">
                                      <p:cBhvr additive="base">
                                        <p:cTn id="13" dur="500" fill="hold"/>
                                        <p:tgtEl>
                                          <p:spTgt spid="1639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92163"/>
                                        </p:tgtEl>
                                        <p:attrNameLst>
                                          <p:attrName>style.visibility</p:attrName>
                                        </p:attrNameLst>
                                      </p:cBhvr>
                                      <p:to>
                                        <p:strVal val="visible"/>
                                      </p:to>
                                    </p:set>
                                    <p:anim calcmode="lin" valueType="num">
                                      <p:cBhvr additive="base">
                                        <p:cTn id="18" dur="500" fill="hold"/>
                                        <p:tgtEl>
                                          <p:spTgt spid="92163"/>
                                        </p:tgtEl>
                                        <p:attrNameLst>
                                          <p:attrName>ppt_x</p:attrName>
                                        </p:attrNameLst>
                                      </p:cBhvr>
                                      <p:tavLst>
                                        <p:tav tm="0">
                                          <p:val>
                                            <p:strVal val="1+#ppt_w/2"/>
                                          </p:val>
                                        </p:tav>
                                        <p:tav tm="100000">
                                          <p:val>
                                            <p:strVal val="#ppt_x"/>
                                          </p:val>
                                        </p:tav>
                                      </p:tavLst>
                                    </p:anim>
                                    <p:anim calcmode="lin" valueType="num">
                                      <p:cBhvr additive="base">
                                        <p:cTn id="19" dur="500" fill="hold"/>
                                        <p:tgtEl>
                                          <p:spTgt spid="9216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linds(horizont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6394"/>
                                        </p:tgtEl>
                                        <p:attrNameLst>
                                          <p:attrName>style.visibility</p:attrName>
                                        </p:attrNameLst>
                                      </p:cBhvr>
                                      <p:to>
                                        <p:strVal val="visible"/>
                                      </p:to>
                                    </p:set>
                                    <p:animEffect transition="in" filter="blinds(horizontal)">
                                      <p:cBhvr>
                                        <p:cTn id="34" dur="500"/>
                                        <p:tgtEl>
                                          <p:spTgt spid="1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6" grpId="0"/>
      <p:bldP spid="13" grpId="0" animBg="1"/>
      <p:bldP spid="1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引用隐藏的数据域</a:t>
            </a:r>
            <a:endParaRPr lang="zh-CN"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17412" name="内容占位符 19"/>
          <p:cNvSpPr>
            <a:spLocks noGrp="1"/>
          </p:cNvSpPr>
          <p:nvPr>
            <p:ph idx="1"/>
          </p:nvPr>
        </p:nvSpPr>
        <p:spPr/>
        <p:txBody>
          <a:bodyPr vert="horz" wrap="square" lIns="92075" tIns="46038" rIns="92075" bIns="46038" anchor="t" anchorCtr="0"/>
          <a:lstStyle/>
          <a:p>
            <a:pPr>
              <a:buSzPct val="75000"/>
            </a:pPr>
            <a:r>
              <a:rPr lang="zh-CN" altLang="en-US" kern="1200" dirty="0">
                <a:latin typeface="+mn-lt"/>
                <a:ea typeface="宋体" panose="02010600030101010101" pitchFamily="2" charset="-122"/>
                <a:cs typeface="+mn-cs"/>
              </a:rPr>
              <a:t>为了能够实现此功能，可以用如下方案解决：</a:t>
            </a:r>
          </a:p>
        </p:txBody>
      </p:sp>
      <p:sp>
        <p:nvSpPr>
          <p:cNvPr id="17413"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69</a:t>
            </a:fld>
            <a:endParaRPr lang="en-US" altLang="en-US" sz="1400" dirty="0">
              <a:ea typeface="宋体" panose="02010600030101010101" pitchFamily="2" charset="-122"/>
            </a:endParaRPr>
          </a:p>
        </p:txBody>
      </p:sp>
      <p:sp>
        <p:nvSpPr>
          <p:cNvPr id="17414" name="Rectangle 6"/>
          <p:cNvSpPr/>
          <p:nvPr/>
        </p:nvSpPr>
        <p:spPr>
          <a:xfrm>
            <a:off x="2047875" y="26098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7415" name="Rectangle 8"/>
          <p:cNvSpPr/>
          <p:nvPr/>
        </p:nvSpPr>
        <p:spPr>
          <a:xfrm>
            <a:off x="0" y="26098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17410" name="Object 7"/>
          <p:cNvGraphicFramePr>
            <a:graphicFrameLocks noChangeAspect="1"/>
          </p:cNvGraphicFramePr>
          <p:nvPr/>
        </p:nvGraphicFramePr>
        <p:xfrm>
          <a:off x="165100" y="1562100"/>
          <a:ext cx="8785225" cy="2836863"/>
        </p:xfrm>
        <a:graphic>
          <a:graphicData uri="http://schemas.openxmlformats.org/presentationml/2006/ole">
            <mc:AlternateContent xmlns:mc="http://schemas.openxmlformats.org/markup-compatibility/2006">
              <mc:Choice xmlns:v="urn:schemas-microsoft-com:vml" Requires="v">
                <p:oleObj r:id="rId3" imgW="5118100" imgH="1638300" progId="Word.Picture.8">
                  <p:embed/>
                </p:oleObj>
              </mc:Choice>
              <mc:Fallback>
                <p:oleObj r:id="rId3" imgW="5118100" imgH="1638300" progId="Word.Picture.8">
                  <p:embed/>
                  <p:pic>
                    <p:nvPicPr>
                      <p:cNvPr id="0" name="图片 3092"/>
                      <p:cNvPicPr/>
                      <p:nvPr/>
                    </p:nvPicPr>
                    <p:blipFill>
                      <a:blip r:embed="rId4"/>
                      <a:stretch>
                        <a:fillRect/>
                      </a:stretch>
                    </p:blipFill>
                    <p:spPr>
                      <a:xfrm>
                        <a:off x="165100" y="1562100"/>
                        <a:ext cx="8785225" cy="2836863"/>
                      </a:xfrm>
                      <a:prstGeom prst="rect">
                        <a:avLst/>
                      </a:prstGeom>
                      <a:noFill/>
                      <a:ln w="38100">
                        <a:noFill/>
                        <a:miter/>
                      </a:ln>
                    </p:spPr>
                  </p:pic>
                </p:oleObj>
              </mc:Fallback>
            </mc:AlternateContent>
          </a:graphicData>
        </a:graphic>
      </p:graphicFrame>
      <p:grpSp>
        <p:nvGrpSpPr>
          <p:cNvPr id="17416" name="组合 18"/>
          <p:cNvGrpSpPr/>
          <p:nvPr/>
        </p:nvGrpSpPr>
        <p:grpSpPr>
          <a:xfrm>
            <a:off x="457200" y="4724400"/>
            <a:ext cx="7970838" cy="400050"/>
            <a:chOff x="914400" y="5253037"/>
            <a:chExt cx="6449292" cy="400109"/>
          </a:xfrm>
        </p:grpSpPr>
        <p:sp>
          <p:nvSpPr>
            <p:cNvPr id="17420" name="矩形 12"/>
            <p:cNvSpPr>
              <a:spLocks noChangeArrowheads="1"/>
            </p:cNvSpPr>
            <p:nvPr/>
          </p:nvSpPr>
          <p:spPr bwMode="auto">
            <a:xfrm>
              <a:off x="914400" y="5300669"/>
              <a:ext cx="955641" cy="295319"/>
            </a:xfrm>
            <a:prstGeom prst="rect">
              <a:avLst/>
            </a:prstGeom>
            <a:solidFill>
              <a:schemeClr val="bg1">
                <a:lumMod val="75000"/>
                <a:alpha val="42000"/>
              </a:schemeClr>
            </a:solidFill>
            <a:ln w="12700" algn="ctr">
              <a:noFill/>
              <a:round/>
              <a:headEnd type="none" w="sm" len="sm"/>
              <a:tailEnd type="none" w="sm" len="sm"/>
            </a:ln>
          </p:spPr>
          <p:txBody>
            <a:bodyPr anchor="ctr" anchorCtr="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static</a:t>
              </a:r>
              <a:endParaRPr kumimoji="0" lang="zh-CN" altLang="en-US" sz="20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2" name="TextBox 14"/>
            <p:cNvSpPr txBox="1"/>
            <p:nvPr/>
          </p:nvSpPr>
          <p:spPr>
            <a:xfrm>
              <a:off x="1839191" y="5253037"/>
              <a:ext cx="5524501" cy="400109"/>
            </a:xfrm>
            <a:prstGeom prst="rect">
              <a:avLst/>
            </a:prstGeom>
            <a:noFill/>
            <a:ln w="9525">
              <a:noFill/>
            </a:ln>
          </p:spPr>
          <p:txBody>
            <a:bodyPr>
              <a:spAutoFit/>
            </a:bodyPr>
            <a:lstStyle/>
            <a:p>
              <a:pPr>
                <a:buNone/>
              </a:pPr>
              <a:r>
                <a:rPr lang="zh-CN" altLang="en-US" sz="2000" dirty="0">
                  <a:latin typeface="Times New Roman" panose="02020603050405020304" pitchFamily="18" charset="0"/>
                  <a:ea typeface="宋体" panose="02010600030101010101" pitchFamily="2" charset="-122"/>
                </a:rPr>
                <a:t>表示是静态变量</a:t>
              </a:r>
              <a:r>
                <a:rPr lang="en-US" altLang="zh-CN" sz="2000" dirty="0">
                  <a:latin typeface="Times New Roman" panose="02020603050405020304" pitchFamily="18" charset="0"/>
                  <a:ea typeface="宋体" panose="02010600030101010101" pitchFamily="2" charset="-122"/>
                </a:rPr>
                <a:t>;    </a:t>
              </a:r>
              <a:r>
                <a:rPr lang="zh-CN" altLang="en-US" sz="2000" dirty="0">
                  <a:latin typeface="Times New Roman" panose="02020603050405020304" pitchFamily="18" charset="0"/>
                  <a:ea typeface="宋体" panose="02010600030101010101" pitchFamily="2" charset="-122"/>
                </a:rPr>
                <a:t>没有</a:t>
              </a:r>
              <a:r>
                <a:rPr lang="en-US" altLang="zh-CN" sz="2000" b="1" dirty="0">
                  <a:latin typeface="Courier New" panose="02070309020205020404" pitchFamily="49" charset="0"/>
                  <a:ea typeface="宋体" panose="02010600030101010101" pitchFamily="2" charset="-122"/>
                </a:rPr>
                <a:t>static</a:t>
              </a:r>
              <a:r>
                <a:rPr lang="zh-CN" altLang="en-US" sz="2000" dirty="0">
                  <a:latin typeface="Times New Roman" panose="02020603050405020304" pitchFamily="18" charset="0"/>
                  <a:ea typeface="宋体" panose="02010600030101010101" pitchFamily="2" charset="-122"/>
                </a:rPr>
                <a:t>修饰符的表示是实例变量</a:t>
              </a:r>
              <a:endParaRPr lang="zh-CN" altLang="en-US" dirty="0">
                <a:latin typeface="Times New Roman" panose="02020603050405020304" pitchFamily="18" charset="0"/>
                <a:ea typeface="宋体" panose="02010600030101010101" pitchFamily="2" charset="-122"/>
              </a:endParaRPr>
            </a:p>
          </p:txBody>
        </p:sp>
      </p:grpSp>
      <p:sp>
        <p:nvSpPr>
          <p:cNvPr id="19" name="TextBox 18"/>
          <p:cNvSpPr txBox="1"/>
          <p:nvPr/>
        </p:nvSpPr>
        <p:spPr>
          <a:xfrm>
            <a:off x="4152900" y="4191000"/>
            <a:ext cx="4000500" cy="369888"/>
          </a:xfrm>
          <a:prstGeom prst="rect">
            <a:avLst/>
          </a:prstGeom>
          <a:noFill/>
          <a:ln w="9525">
            <a:noFill/>
          </a:ln>
        </p:spPr>
        <p:txBody>
          <a:bodyPr>
            <a:spAutoFit/>
          </a:bodyPr>
          <a:lstStyle/>
          <a:p>
            <a:pPr>
              <a:buNone/>
            </a:pPr>
            <a:r>
              <a:rPr lang="en-US" altLang="zh-CN" sz="1800" b="1" dirty="0">
                <a:solidFill>
                  <a:srgbClr val="008000"/>
                </a:solidFill>
                <a:latin typeface="Courier New" panose="02070309020205020404" pitchFamily="49" charset="0"/>
                <a:ea typeface="华文楷体" panose="02010600040101010101" pitchFamily="2" charset="-122"/>
              </a:rPr>
              <a:t>this</a:t>
            </a:r>
            <a:r>
              <a:rPr lang="zh-CN" altLang="en-US" sz="1800" dirty="0">
                <a:solidFill>
                  <a:srgbClr val="008000"/>
                </a:solidFill>
                <a:latin typeface="华文楷体" panose="02010600040101010101" pitchFamily="2" charset="-122"/>
                <a:ea typeface="华文楷体" panose="02010600040101010101" pitchFamily="2" charset="-122"/>
              </a:rPr>
              <a:t>指调用</a:t>
            </a:r>
            <a:r>
              <a:rPr lang="en-US" altLang="zh-CN" sz="1800" b="1" dirty="0">
                <a:solidFill>
                  <a:srgbClr val="008000"/>
                </a:solidFill>
                <a:latin typeface="Courier New" panose="02070309020205020404" pitchFamily="49" charset="0"/>
                <a:ea typeface="华文楷体" panose="02010600040101010101" pitchFamily="2" charset="-122"/>
              </a:rPr>
              <a:t>set</a:t>
            </a:r>
            <a:r>
              <a:rPr lang="zh-CN" altLang="en-US" sz="1800" dirty="0">
                <a:solidFill>
                  <a:srgbClr val="008000"/>
                </a:solidFill>
                <a:latin typeface="华文楷体" panose="02010600040101010101" pitchFamily="2" charset="-122"/>
                <a:ea typeface="华文楷体" panose="02010600040101010101" pitchFamily="2" charset="-122"/>
              </a:rPr>
              <a:t>方法的这个具体对象</a:t>
            </a:r>
          </a:p>
        </p:txBody>
      </p:sp>
      <p:sp>
        <p:nvSpPr>
          <p:cNvPr id="17418" name="TextBox 12"/>
          <p:cNvSpPr txBox="1"/>
          <p:nvPr/>
        </p:nvSpPr>
        <p:spPr>
          <a:xfrm>
            <a:off x="342900" y="5257800"/>
            <a:ext cx="7734300" cy="830263"/>
          </a:xfrm>
          <a:prstGeom prst="rect">
            <a:avLst/>
          </a:prstGeom>
          <a:noFill/>
          <a:ln w="9525">
            <a:noFill/>
          </a:ln>
        </p:spPr>
        <p:txBody>
          <a:bodyPr>
            <a:spAutoFit/>
          </a:bodyPr>
          <a:lstStyle/>
          <a:p>
            <a:pPr marL="323850" lvl="1" indent="0" eaLnBrk="1" hangingPunct="1">
              <a:lnSpc>
                <a:spcPct val="120000"/>
              </a:lnSpc>
              <a:buFont typeface="Wingdings" panose="05000000000000000000" pitchFamily="2" charset="2"/>
              <a:buChar char="Ø"/>
            </a:pPr>
            <a:r>
              <a:rPr lang="zh-CN" altLang="en-US" sz="2000" dirty="0">
                <a:solidFill>
                  <a:srgbClr val="C00000"/>
                </a:solidFill>
                <a:latin typeface="Times New Roman" panose="02020603050405020304" pitchFamily="18" charset="0"/>
                <a:ea typeface="宋体" panose="02010600030101010101" pitchFamily="2" charset="-122"/>
              </a:rPr>
              <a:t>隐藏的实例变量</a:t>
            </a:r>
            <a:r>
              <a:rPr lang="en-US" altLang="zh-CN" sz="2000" b="1" dirty="0">
                <a:solidFill>
                  <a:srgbClr val="C00000"/>
                </a:solidFill>
                <a:latin typeface="Courier New" panose="02070309020205020404" pitchFamily="49" charset="0"/>
                <a:ea typeface="宋体" panose="02010600030101010101" pitchFamily="2" charset="-122"/>
              </a:rPr>
              <a:t>(i)</a:t>
            </a:r>
            <a:r>
              <a:rPr lang="zh-CN" altLang="en-US" sz="2000" dirty="0">
                <a:solidFill>
                  <a:srgbClr val="C00000"/>
                </a:solidFill>
                <a:latin typeface="Times New Roman" panose="02020603050405020304" pitchFamily="18" charset="0"/>
                <a:ea typeface="宋体" panose="02010600030101010101" pitchFamily="2" charset="-122"/>
              </a:rPr>
              <a:t>需要用</a:t>
            </a:r>
            <a:r>
              <a:rPr lang="en-US" altLang="zh-CN" sz="2000" b="1" dirty="0">
                <a:solidFill>
                  <a:srgbClr val="C00000"/>
                </a:solidFill>
                <a:latin typeface="Courier New" panose="02070309020205020404" pitchFamily="49" charset="0"/>
                <a:ea typeface="宋体" panose="02010600030101010101" pitchFamily="2" charset="-122"/>
              </a:rPr>
              <a:t>this</a:t>
            </a:r>
            <a:r>
              <a:rPr lang="zh-CN" altLang="en-US" sz="2000" dirty="0">
                <a:solidFill>
                  <a:srgbClr val="C00000"/>
                </a:solidFill>
                <a:latin typeface="Times New Roman" panose="02020603050405020304" pitchFamily="18" charset="0"/>
                <a:ea typeface="宋体" panose="02010600030101010101" pitchFamily="2" charset="-122"/>
              </a:rPr>
              <a:t>引用。</a:t>
            </a:r>
            <a:endParaRPr lang="en-US" altLang="zh-CN" sz="2000" dirty="0">
              <a:solidFill>
                <a:srgbClr val="C00000"/>
              </a:solidFill>
              <a:latin typeface="Times New Roman" panose="02020603050405020304" pitchFamily="18" charset="0"/>
              <a:ea typeface="宋体" panose="02010600030101010101" pitchFamily="2" charset="-122"/>
            </a:endParaRPr>
          </a:p>
          <a:p>
            <a:pPr marL="323850" lvl="1" indent="0" eaLnBrk="1" hangingPunct="1">
              <a:lnSpc>
                <a:spcPct val="120000"/>
              </a:lnSpc>
              <a:buFont typeface="Wingdings" panose="05000000000000000000" pitchFamily="2" charset="2"/>
              <a:buChar char="Ø"/>
            </a:pPr>
            <a:r>
              <a:rPr lang="zh-CN" altLang="en-US" sz="2000" dirty="0">
                <a:latin typeface="Times New Roman" panose="02020603050405020304" pitchFamily="18" charset="0"/>
                <a:ea typeface="宋体" panose="02010600030101010101" pitchFamily="2" charset="-122"/>
              </a:rPr>
              <a:t>隐藏的静态变量</a:t>
            </a:r>
            <a:r>
              <a:rPr lang="en-US" altLang="zh-CN" sz="2000" b="1" dirty="0">
                <a:latin typeface="Courier New" panose="02070309020205020404" pitchFamily="49" charset="0"/>
                <a:ea typeface="宋体" panose="02010600030101010101" pitchFamily="2" charset="-122"/>
              </a:rPr>
              <a:t>(k)</a:t>
            </a:r>
            <a:r>
              <a:rPr lang="zh-CN" altLang="en-US" sz="2000" dirty="0">
                <a:latin typeface="Times New Roman" panose="02020603050405020304" pitchFamily="18" charset="0"/>
                <a:ea typeface="宋体" panose="02010600030101010101" pitchFamily="2" charset="-122"/>
              </a:rPr>
              <a:t>可以通过“类名</a:t>
            </a:r>
            <a:r>
              <a:rPr lang="en-US" altLang="zh-CN" sz="2000" dirty="0">
                <a:latin typeface="Times New Roman" panose="02020603050405020304" pitchFamily="18" charset="0"/>
                <a:ea typeface="宋体" panose="02010600030101010101" pitchFamily="2" charset="-122"/>
              </a:rPr>
              <a:t>.</a:t>
            </a:r>
            <a:r>
              <a:rPr lang="zh-CN" altLang="en-US" sz="2000" dirty="0">
                <a:latin typeface="Times New Roman" panose="02020603050405020304" pitchFamily="18" charset="0"/>
                <a:ea typeface="宋体" panose="02010600030101010101" pitchFamily="2" charset="-122"/>
              </a:rPr>
              <a:t>静态变量”的方式引用。</a:t>
            </a:r>
            <a:endParaRPr lang="en-US" altLang="zh-CN" sz="2000"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对象和类的关系</a:t>
            </a:r>
          </a:p>
        </p:txBody>
      </p:sp>
      <p:sp>
        <p:nvSpPr>
          <p:cNvPr id="35843" name="内容占位符 6"/>
          <p:cNvSpPr>
            <a:spLocks noGrp="1"/>
          </p:cNvSpPr>
          <p:nvPr>
            <p:ph idx="1"/>
          </p:nvPr>
        </p:nvSpPr>
        <p:spPr>
          <a:xfrm>
            <a:off x="685800" y="1143000"/>
            <a:ext cx="7848600" cy="5219700"/>
          </a:xfrm>
        </p:spPr>
        <p:txBody>
          <a:bodyPr vert="horz" wrap="square" lIns="92075" tIns="46038" rIns="92075" bIns="46038" anchor="t" anchorCtr="0"/>
          <a:lstStyle/>
          <a:p>
            <a:pPr eaLnBrk="1" hangingPunct="1">
              <a:buSzPct val="75000"/>
            </a:pPr>
            <a:r>
              <a:rPr lang="zh-CN" altLang="en-US" kern="1200" dirty="0">
                <a:latin typeface="+mn-lt"/>
                <a:ea typeface="宋体" panose="02010600030101010101" pitchFamily="2" charset="-122"/>
                <a:cs typeface="+mn-cs"/>
              </a:rPr>
              <a:t>一个</a:t>
            </a:r>
            <a:r>
              <a:rPr lang="zh-CN" altLang="en-US" kern="1200" dirty="0">
                <a:latin typeface="华文楷体" panose="02010600040101010101" pitchFamily="2" charset="-122"/>
                <a:ea typeface="华文楷体" panose="02010600040101010101" pitchFamily="2" charset="-122"/>
                <a:cs typeface="+mn-cs"/>
              </a:rPr>
              <a:t>对象</a:t>
            </a:r>
            <a:r>
              <a:rPr lang="zh-CN" altLang="en-US" kern="1200" dirty="0">
                <a:latin typeface="+mn-lt"/>
                <a:ea typeface="宋体" panose="02010600030101010101" pitchFamily="2" charset="-122"/>
                <a:cs typeface="+mn-cs"/>
              </a:rPr>
              <a:t>就是一个类的</a:t>
            </a:r>
            <a:r>
              <a:rPr lang="zh-CN" altLang="en-US" kern="1200" dirty="0">
                <a:latin typeface="华文楷体" panose="02010600040101010101" pitchFamily="2" charset="-122"/>
                <a:ea typeface="华文楷体" panose="02010600040101010101" pitchFamily="2" charset="-122"/>
                <a:cs typeface="+mn-cs"/>
              </a:rPr>
              <a:t>实例</a:t>
            </a:r>
            <a:r>
              <a:rPr lang="en-US" altLang="zh-CN" kern="1200" dirty="0">
                <a:latin typeface="+mn-lt"/>
                <a:ea typeface="宋体" panose="02010600030101010101" pitchFamily="2" charset="-122"/>
                <a:cs typeface="+mn-cs"/>
              </a:rPr>
              <a:t>(</a:t>
            </a:r>
            <a:r>
              <a:rPr lang="en-US" altLang="zh-CN" i="1" kern="1200" dirty="0">
                <a:latin typeface="+mn-lt"/>
                <a:ea typeface="宋体" panose="02010600030101010101" pitchFamily="2" charset="-122"/>
                <a:cs typeface="+mn-cs"/>
              </a:rPr>
              <a:t>instance</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 。可以从一个类中创建多个实例。</a:t>
            </a:r>
            <a:endParaRPr lang="en-US" altLang="zh-CN" kern="1200" dirty="0">
              <a:latin typeface="+mn-lt"/>
              <a:ea typeface="宋体" panose="02010600030101010101" pitchFamily="2" charset="-122"/>
              <a:cs typeface="+mn-cs"/>
            </a:endParaRPr>
          </a:p>
          <a:p>
            <a:pPr eaLnBrk="1" hangingPunct="1">
              <a:buSzPct val="75000"/>
            </a:pPr>
            <a:endParaRPr lang="en-US" altLang="zh-CN" kern="1200" dirty="0">
              <a:latin typeface="+mn-lt"/>
              <a:ea typeface="宋体" panose="02010600030101010101" pitchFamily="2" charset="-122"/>
              <a:cs typeface="+mn-cs"/>
            </a:endParaRPr>
          </a:p>
          <a:p>
            <a:pPr eaLnBrk="1" hangingPunct="1">
              <a:buSzPct val="75000"/>
            </a:pPr>
            <a:r>
              <a:rPr lang="zh-CN" altLang="en-US" kern="1200" dirty="0">
                <a:solidFill>
                  <a:srgbClr val="C00000"/>
                </a:solidFill>
                <a:latin typeface="华文楷体" panose="02010600040101010101" pitchFamily="2" charset="-122"/>
                <a:ea typeface="华文楷体" panose="02010600040101010101" pitchFamily="2" charset="-122"/>
                <a:cs typeface="+mn-cs"/>
              </a:rPr>
              <a:t>对象</a:t>
            </a:r>
            <a:r>
              <a:rPr lang="en-US" altLang="zh-CN" kern="1200" dirty="0">
                <a:solidFill>
                  <a:srgbClr val="C00000"/>
                </a:solidFill>
                <a:latin typeface="+mn-lt"/>
                <a:ea typeface="宋体" panose="02010600030101010101" pitchFamily="2" charset="-122"/>
                <a:cs typeface="+mn-cs"/>
              </a:rPr>
              <a:t>(</a:t>
            </a:r>
            <a:r>
              <a:rPr lang="en-US" altLang="zh-CN" i="1" kern="1200" dirty="0">
                <a:solidFill>
                  <a:srgbClr val="C00000"/>
                </a:solidFill>
                <a:latin typeface="+mn-lt"/>
                <a:ea typeface="宋体" panose="02010600030101010101" pitchFamily="2" charset="-122"/>
                <a:cs typeface="+mn-cs"/>
              </a:rPr>
              <a:t>object</a:t>
            </a:r>
            <a:r>
              <a:rPr lang="en-US" altLang="zh-CN" kern="1200" dirty="0">
                <a:solidFill>
                  <a:srgbClr val="C00000"/>
                </a:solidFill>
                <a:latin typeface="+mn-lt"/>
                <a:ea typeface="宋体" panose="02010600030101010101" pitchFamily="2" charset="-122"/>
                <a:cs typeface="+mn-cs"/>
              </a:rPr>
              <a:t>)</a:t>
            </a:r>
            <a:r>
              <a:rPr lang="zh-CN" altLang="en-US" kern="1200" dirty="0">
                <a:solidFill>
                  <a:srgbClr val="C00000"/>
                </a:solidFill>
                <a:latin typeface="+mn-lt"/>
                <a:ea typeface="宋体" panose="02010600030101010101" pitchFamily="2" charset="-122"/>
                <a:cs typeface="+mn-cs"/>
              </a:rPr>
              <a:t>和</a:t>
            </a:r>
            <a:r>
              <a:rPr lang="zh-CN" altLang="en-US" kern="1200" dirty="0">
                <a:solidFill>
                  <a:srgbClr val="C00000"/>
                </a:solidFill>
                <a:latin typeface="华文楷体" panose="02010600040101010101" pitchFamily="2" charset="-122"/>
                <a:ea typeface="华文楷体" panose="02010600040101010101" pitchFamily="2" charset="-122"/>
                <a:cs typeface="+mn-cs"/>
              </a:rPr>
              <a:t>实例</a:t>
            </a:r>
            <a:r>
              <a:rPr lang="en-US" altLang="zh-CN" kern="1200" dirty="0">
                <a:solidFill>
                  <a:srgbClr val="C00000"/>
                </a:solidFill>
                <a:latin typeface="+mn-lt"/>
                <a:ea typeface="宋体" panose="02010600030101010101" pitchFamily="2" charset="-122"/>
                <a:cs typeface="+mn-cs"/>
              </a:rPr>
              <a:t>(</a:t>
            </a:r>
            <a:r>
              <a:rPr lang="en-US" altLang="zh-CN" i="1" kern="1200" dirty="0">
                <a:solidFill>
                  <a:srgbClr val="C00000"/>
                </a:solidFill>
                <a:latin typeface="+mn-lt"/>
                <a:ea typeface="宋体" panose="02010600030101010101" pitchFamily="2" charset="-122"/>
                <a:cs typeface="+mn-cs"/>
              </a:rPr>
              <a:t>instance</a:t>
            </a:r>
            <a:r>
              <a:rPr lang="en-US" altLang="zh-CN" kern="1200" dirty="0">
                <a:solidFill>
                  <a:srgbClr val="C00000"/>
                </a:solidFill>
                <a:latin typeface="+mn-lt"/>
                <a:ea typeface="宋体" panose="02010600030101010101" pitchFamily="2" charset="-122"/>
                <a:cs typeface="+mn-cs"/>
              </a:rPr>
              <a:t>)</a:t>
            </a:r>
            <a:r>
              <a:rPr lang="zh-CN" altLang="en-US" kern="1200" dirty="0">
                <a:solidFill>
                  <a:srgbClr val="C00000"/>
                </a:solidFill>
                <a:latin typeface="+mn-lt"/>
                <a:ea typeface="宋体" panose="02010600030101010101" pitchFamily="2" charset="-122"/>
                <a:cs typeface="+mn-cs"/>
              </a:rPr>
              <a:t>经常可以互换。</a:t>
            </a:r>
            <a:endParaRPr lang="en-US" altLang="zh-CN" kern="1200" dirty="0">
              <a:solidFill>
                <a:srgbClr val="C00000"/>
              </a:solidFill>
              <a:latin typeface="+mn-lt"/>
              <a:ea typeface="宋体" panose="02010600030101010101" pitchFamily="2" charset="-122"/>
              <a:cs typeface="+mn-cs"/>
            </a:endParaRPr>
          </a:p>
          <a:p>
            <a:pPr eaLnBrk="1" hangingPunct="1">
              <a:buSzPct val="75000"/>
            </a:pPr>
            <a:endParaRPr lang="en-US" altLang="zh-CN" kern="1200" dirty="0">
              <a:latin typeface="+mn-lt"/>
              <a:ea typeface="宋体" panose="02010600030101010101" pitchFamily="2" charset="-122"/>
              <a:cs typeface="+mn-cs"/>
            </a:endParaRPr>
          </a:p>
          <a:p>
            <a:pPr eaLnBrk="1" hangingPunct="1">
              <a:buSzPct val="75000"/>
            </a:pPr>
            <a:r>
              <a:rPr lang="zh-CN" altLang="en-US" kern="1200" dirty="0">
                <a:latin typeface="+mn-lt"/>
                <a:ea typeface="宋体" panose="02010600030101010101" pitchFamily="2" charset="-122"/>
                <a:cs typeface="+mn-cs"/>
              </a:rPr>
              <a:t>创建实例</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对象</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的过程称为</a:t>
            </a:r>
            <a:r>
              <a:rPr lang="zh-CN" altLang="en-US" kern="1200" dirty="0">
                <a:latin typeface="华文楷体" panose="02010600040101010101" pitchFamily="2" charset="-122"/>
                <a:ea typeface="华文楷体" panose="02010600040101010101" pitchFamily="2" charset="-122"/>
                <a:cs typeface="+mn-cs"/>
              </a:rPr>
              <a:t>实例化</a:t>
            </a:r>
            <a:r>
              <a:rPr lang="en-US" altLang="zh-CN" kern="1200" dirty="0">
                <a:latin typeface="+mn-lt"/>
                <a:ea typeface="宋体" panose="02010600030101010101" pitchFamily="2" charset="-122"/>
                <a:cs typeface="+mn-cs"/>
              </a:rPr>
              <a:t>(</a:t>
            </a:r>
            <a:r>
              <a:rPr lang="en-US" altLang="zh-CN" i="1" kern="1200" dirty="0">
                <a:latin typeface="+mn-lt"/>
                <a:ea typeface="宋体" panose="02010600030101010101" pitchFamily="2" charset="-122"/>
                <a:cs typeface="+mn-cs"/>
              </a:rPr>
              <a:t>instantiation</a:t>
            </a:r>
            <a:r>
              <a:rPr lang="en-US" altLang="zh-CN" kern="1200" dirty="0">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a:t>
            </a:r>
            <a:endParaRPr lang="en-US" altLang="zh-CN" kern="1200" dirty="0">
              <a:latin typeface="+mn-lt"/>
              <a:ea typeface="宋体" panose="02010600030101010101" pitchFamily="2" charset="-122"/>
              <a:cs typeface="+mn-cs"/>
            </a:endParaRPr>
          </a:p>
          <a:p>
            <a:pPr lvl="1" eaLnBrk="1" hangingPunct="1"/>
            <a:r>
              <a:rPr lang="zh-CN" altLang="en-US" kern="1200" dirty="0">
                <a:latin typeface="+mn-lt"/>
                <a:ea typeface="宋体" panose="02010600030101010101" pitchFamily="2" charset="-122"/>
                <a:cs typeface="+mn-cs"/>
              </a:rPr>
              <a:t>具体操作：</a:t>
            </a:r>
            <a:r>
              <a:rPr lang="en-US" altLang="zh-CN" kern="1200" dirty="0">
                <a:latin typeface="+mn-lt"/>
                <a:ea typeface="宋体" panose="02010600030101010101" pitchFamily="2" charset="-122"/>
                <a:cs typeface="+mn-cs"/>
              </a:rPr>
              <a:t>	</a:t>
            </a:r>
            <a:r>
              <a:rPr lang="zh-CN" altLang="en-US" kern="1200" dirty="0">
                <a:latin typeface="+mn-lt"/>
                <a:ea typeface="宋体" panose="02010600030101010101" pitchFamily="2" charset="-122"/>
                <a:cs typeface="+mn-cs"/>
              </a:rPr>
              <a:t>使用构造方法</a:t>
            </a:r>
          </a:p>
          <a:p>
            <a:pPr lvl="1" eaLnBrk="1" hangingPunct="1"/>
            <a:r>
              <a:rPr lang="zh-CN" altLang="en-US" kern="1200" dirty="0">
                <a:latin typeface="+mn-lt"/>
                <a:ea typeface="宋体" panose="02010600030101010101" pitchFamily="2" charset="-122"/>
                <a:cs typeface="+mn-cs"/>
              </a:rPr>
              <a:t>语法：</a:t>
            </a:r>
            <a:r>
              <a:rPr lang="en-US" altLang="zh-CN" kern="1200" dirty="0">
                <a:latin typeface="+mn-lt"/>
                <a:ea typeface="宋体" panose="02010600030101010101" pitchFamily="2" charset="-122"/>
                <a:cs typeface="+mn-cs"/>
              </a:rPr>
              <a:t>	</a:t>
            </a:r>
            <a:r>
              <a:rPr lang="en-US" altLang="zh-CN" b="1" kern="1200" dirty="0">
                <a:solidFill>
                  <a:srgbClr val="C00000"/>
                </a:solidFill>
                <a:latin typeface="Courier New" panose="02070309020205020404" pitchFamily="49" charset="0"/>
                <a:ea typeface="宋体" panose="02010600030101010101" pitchFamily="2" charset="-122"/>
                <a:cs typeface="Courier New" panose="02070309020205020404" pitchFamily="49" charset="0"/>
              </a:rPr>
              <a:t>new </a:t>
            </a:r>
            <a:r>
              <a:rPr lang="zh-CN" altLang="en-US" b="1" kern="1200" dirty="0">
                <a:latin typeface="Courier New" panose="02070309020205020404" pitchFamily="49" charset="0"/>
                <a:ea typeface="宋体" panose="02010600030101010101" pitchFamily="2" charset="-122"/>
                <a:cs typeface="Courier New" panose="02070309020205020404" pitchFamily="49" charset="0"/>
              </a:rPr>
              <a:t>类名</a:t>
            </a:r>
            <a:r>
              <a:rPr lang="en-US" altLang="zh-CN" b="1" kern="12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b="1" kern="1200" dirty="0">
                <a:solidFill>
                  <a:srgbClr val="008000"/>
                </a:solidFill>
                <a:latin typeface="Courier New" panose="02070309020205020404" pitchFamily="49" charset="0"/>
                <a:ea typeface="宋体" panose="02010600030101010101" pitchFamily="2" charset="-122"/>
                <a:cs typeface="Courier New" panose="02070309020205020404" pitchFamily="49" charset="0"/>
              </a:rPr>
              <a:t>//类名等同于</a:t>
            </a:r>
            <a:r>
              <a:rPr lang="zh-CN" altLang="en-US" sz="1600" b="1" kern="1200" dirty="0">
                <a:solidFill>
                  <a:srgbClr val="008000"/>
                </a:solidFill>
                <a:latin typeface="Courier New" panose="02070309020205020404" pitchFamily="49" charset="0"/>
                <a:ea typeface="宋体" panose="02010600030101010101" pitchFamily="2" charset="-122"/>
                <a:cs typeface="Courier New" panose="02070309020205020404" pitchFamily="49" charset="0"/>
              </a:rPr>
              <a:t>构造方法名</a:t>
            </a:r>
            <a:endParaRPr lang="en-US" altLang="zh-CN" sz="1600" b="1" kern="1200" dirty="0">
              <a:solidFill>
                <a:srgbClr val="008000"/>
              </a:solidFill>
              <a:latin typeface="Courier New" panose="02070309020205020404" pitchFamily="49" charset="0"/>
              <a:ea typeface="宋体" panose="02010600030101010101" pitchFamily="2" charset="-122"/>
              <a:cs typeface="Courier New" panose="02070309020205020404" pitchFamily="49" charset="0"/>
            </a:endParaRPr>
          </a:p>
          <a:p>
            <a:pPr lvl="1" eaLnBrk="1" hangingPunct="1"/>
            <a:endParaRPr lang="en-US" altLang="zh-CN" b="1" kern="1200" dirty="0">
              <a:latin typeface="Courier New" panose="02070309020205020404" pitchFamily="49" charset="0"/>
              <a:ea typeface="宋体" panose="02010600030101010101" pitchFamily="2" charset="-122"/>
              <a:cs typeface="Courier New" panose="02070309020205020404" pitchFamily="49" charset="0"/>
            </a:endParaRPr>
          </a:p>
          <a:p>
            <a:pPr marL="457200" lvl="1" indent="0" eaLnBrk="1" hangingPunct="1">
              <a:buNone/>
            </a:pPr>
            <a:r>
              <a:rPr lang="zh-CN" altLang="en-US" sz="2000" b="1" kern="1200" dirty="0">
                <a:latin typeface="Courier New" panose="02070309020205020404" pitchFamily="49" charset="0"/>
                <a:ea typeface="宋体" panose="02010600030101010101" pitchFamily="2" charset="-122"/>
                <a:cs typeface="Courier New" panose="02070309020205020404" pitchFamily="49" charset="0"/>
              </a:rPr>
              <a:t>例如：</a:t>
            </a:r>
            <a:r>
              <a:rPr lang="en-US" altLang="zh-CN" sz="2000" b="1" kern="1200" dirty="0">
                <a:latin typeface="Courier New" panose="02070309020205020404" pitchFamily="49" charset="0"/>
                <a:ea typeface="宋体" panose="02010600030101010101" pitchFamily="2" charset="-122"/>
                <a:cs typeface="Courier New" panose="02070309020205020404" pitchFamily="49" charset="0"/>
              </a:rPr>
              <a:t>	</a:t>
            </a:r>
            <a:r>
              <a:rPr lang="en-US" altLang="zh-CN" sz="1600" b="1" kern="1200" dirty="0">
                <a:latin typeface="Courier New" panose="02070309020205020404" pitchFamily="49" charset="0"/>
                <a:ea typeface="宋体" panose="02010600030101010101" pitchFamily="2" charset="-122"/>
                <a:cs typeface="Courier New" panose="02070309020205020404" pitchFamily="49" charset="0"/>
              </a:rPr>
              <a:t>new Circle();		</a:t>
            </a:r>
            <a:r>
              <a:rPr lang="en-US" altLang="zh-CN" sz="1600" b="1" kern="1200" dirty="0">
                <a:solidFill>
                  <a:srgbClr val="008000"/>
                </a:solidFill>
                <a:latin typeface="Courier New" panose="02070309020205020404" pitchFamily="49" charset="0"/>
                <a:ea typeface="宋体" panose="02010600030101010101" pitchFamily="2" charset="-122"/>
                <a:cs typeface="Courier New" panose="02070309020205020404" pitchFamily="49" charset="0"/>
              </a:rPr>
              <a:t>//</a:t>
            </a:r>
            <a:r>
              <a:rPr lang="zh-CN" altLang="en-US" sz="1600" b="1" kern="1200" dirty="0">
                <a:solidFill>
                  <a:srgbClr val="008000"/>
                </a:solidFill>
                <a:latin typeface="Courier New" panose="02070309020205020404" pitchFamily="49" charset="0"/>
                <a:ea typeface="宋体" panose="02010600030101010101" pitchFamily="2" charset="-122"/>
                <a:cs typeface="Courier New" panose="02070309020205020404" pitchFamily="49" charset="0"/>
              </a:rPr>
              <a:t>创建一个默认的圆（半径为</a:t>
            </a:r>
            <a:r>
              <a:rPr lang="en-US" altLang="zh-CN" sz="1600" b="1" kern="1200" dirty="0">
                <a:solidFill>
                  <a:srgbClr val="008000"/>
                </a:solidFill>
                <a:latin typeface="Courier New" panose="02070309020205020404" pitchFamily="49" charset="0"/>
                <a:ea typeface="宋体" panose="02010600030101010101" pitchFamily="2" charset="-122"/>
                <a:cs typeface="Courier New" panose="02070309020205020404" pitchFamily="49" charset="0"/>
              </a:rPr>
              <a:t>1.0</a:t>
            </a:r>
            <a:r>
              <a:rPr lang="zh-CN" altLang="en-US" sz="1600" b="1" kern="1200" dirty="0">
                <a:solidFill>
                  <a:srgbClr val="008000"/>
                </a:solidFill>
                <a:latin typeface="Courier New" panose="02070309020205020404" pitchFamily="49" charset="0"/>
                <a:ea typeface="宋体" panose="02010600030101010101" pitchFamily="2" charset="-122"/>
                <a:cs typeface="Courier New" panose="02070309020205020404" pitchFamily="49" charset="0"/>
              </a:rPr>
              <a:t>）</a:t>
            </a:r>
            <a:endParaRPr lang="en-US" altLang="zh-CN" sz="1600" b="1" kern="1200" dirty="0">
              <a:solidFill>
                <a:srgbClr val="008000"/>
              </a:solidFill>
              <a:latin typeface="Courier New" panose="02070309020205020404" pitchFamily="49" charset="0"/>
              <a:ea typeface="宋体" panose="02010600030101010101" pitchFamily="2" charset="-122"/>
              <a:cs typeface="Courier New" panose="02070309020205020404" pitchFamily="49" charset="0"/>
            </a:endParaRPr>
          </a:p>
          <a:p>
            <a:pPr marL="1371600" lvl="3" indent="457200" eaLnBrk="1" hangingPunct="1">
              <a:buNone/>
            </a:pPr>
            <a:r>
              <a:rPr lang="en-US" altLang="zh-CN" sz="1600" b="1" kern="1200" dirty="0">
                <a:latin typeface="Courier New" panose="02070309020205020404" pitchFamily="49" charset="0"/>
                <a:ea typeface="宋体" panose="02010600030101010101" pitchFamily="2" charset="-122"/>
                <a:cs typeface="Courier New" panose="02070309020205020404" pitchFamily="49" charset="0"/>
              </a:rPr>
              <a:t>new Circle(5.0);	</a:t>
            </a:r>
            <a:r>
              <a:rPr lang="en-US" altLang="zh-CN" sz="1600" b="1" dirty="0">
                <a:solidFill>
                  <a:srgbClr val="008000"/>
                </a:solidFill>
                <a:latin typeface="Courier New" panose="02070309020205020404" pitchFamily="49" charset="0"/>
                <a:ea typeface="宋体" panose="02010600030101010101" pitchFamily="2" charset="-122"/>
                <a:cs typeface="Courier New" panose="02070309020205020404" pitchFamily="49" charset="0"/>
                <a:sym typeface="+mn-ea"/>
              </a:rPr>
              <a:t>//</a:t>
            </a:r>
            <a:r>
              <a:rPr lang="zh-CN" altLang="en-US" sz="1600" b="1" dirty="0">
                <a:solidFill>
                  <a:srgbClr val="008000"/>
                </a:solidFill>
                <a:latin typeface="Courier New" panose="02070309020205020404" pitchFamily="49" charset="0"/>
                <a:ea typeface="宋体" panose="02010600030101010101" pitchFamily="2" charset="-122"/>
                <a:cs typeface="Courier New" panose="02070309020205020404" pitchFamily="49" charset="0"/>
                <a:sym typeface="+mn-ea"/>
              </a:rPr>
              <a:t>创建一个半径为</a:t>
            </a:r>
            <a:r>
              <a:rPr lang="en-US" altLang="zh-CN" sz="1600" b="1" dirty="0">
                <a:solidFill>
                  <a:srgbClr val="008000"/>
                </a:solidFill>
                <a:latin typeface="Courier New" panose="02070309020205020404" pitchFamily="49" charset="0"/>
                <a:ea typeface="宋体" panose="02010600030101010101" pitchFamily="2" charset="-122"/>
                <a:cs typeface="Courier New" panose="02070309020205020404" pitchFamily="49" charset="0"/>
                <a:sym typeface="+mn-ea"/>
              </a:rPr>
              <a:t>5.0</a:t>
            </a:r>
            <a:r>
              <a:rPr lang="zh-CN" altLang="en-US" sz="1600" b="1" dirty="0">
                <a:solidFill>
                  <a:srgbClr val="008000"/>
                </a:solidFill>
                <a:latin typeface="Courier New" panose="02070309020205020404" pitchFamily="49" charset="0"/>
                <a:ea typeface="宋体" panose="02010600030101010101" pitchFamily="2" charset="-122"/>
                <a:cs typeface="Courier New" panose="02070309020205020404" pitchFamily="49" charset="0"/>
                <a:sym typeface="+mn-ea"/>
              </a:rPr>
              <a:t>的圆</a:t>
            </a:r>
            <a:endParaRPr lang="zh-CN" altLang="en-US" sz="1600" b="1" kern="1200" dirty="0">
              <a:solidFill>
                <a:srgbClr val="008000"/>
              </a:solidFill>
              <a:latin typeface="Courier New" panose="02070309020205020404" pitchFamily="49" charset="0"/>
              <a:ea typeface="宋体" panose="02010600030101010101" pitchFamily="2" charset="-122"/>
              <a:cs typeface="Courier New" panose="02070309020205020404" pitchFamily="49" charset="0"/>
              <a:sym typeface="+mn-ea"/>
            </a:endParaRPr>
          </a:p>
        </p:txBody>
      </p:sp>
      <p:sp>
        <p:nvSpPr>
          <p:cNvPr id="3584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a:t>
            </a:fld>
            <a:endParaRPr lang="en-US" altLang="en-US" sz="1400" dirty="0">
              <a:ea typeface="宋体" panose="02010600030101010101" pitchFamily="2" charset="-122"/>
            </a:endParaRPr>
          </a:p>
        </p:txBody>
      </p:sp>
      <p:sp>
        <p:nvSpPr>
          <p:cNvPr id="35845" name="Rectangle 3"/>
          <p:cNvSpPr/>
          <p:nvPr/>
        </p:nvSpPr>
        <p:spPr>
          <a:xfrm>
            <a:off x="2686050" y="23431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5846" name="Rectangle 5"/>
          <p:cNvSpPr/>
          <p:nvPr/>
        </p:nvSpPr>
        <p:spPr>
          <a:xfrm>
            <a:off x="2800350" y="22860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调用重载的构造方法</a:t>
            </a:r>
            <a:endParaRPr lang="zh-CN" altLang="en-US" kern="1200" dirty="0">
              <a:latin typeface="Courier New" panose="02070309020205020404" pitchFamily="49" charset="0"/>
              <a:ea typeface="宋体" panose="02010600030101010101" pitchFamily="2" charset="-122"/>
              <a:cs typeface="+mj-cs"/>
              <a:hlinkClick r:id="rId2" action="ppaction://program"/>
            </a:endParaRPr>
          </a:p>
        </p:txBody>
      </p:sp>
      <p:sp>
        <p:nvSpPr>
          <p:cNvPr id="18436" name="内容占位符 9"/>
          <p:cNvSpPr>
            <a:spLocks noGrp="1"/>
          </p:cNvSpPr>
          <p:nvPr>
            <p:ph idx="1"/>
          </p:nvPr>
        </p:nvSpPr>
        <p:spPr/>
        <p:txBody>
          <a:bodyPr vert="horz" wrap="square" lIns="92075" tIns="46038" rIns="92075" bIns="46038" anchor="t" anchorCtr="0"/>
          <a:lstStyle/>
          <a:p>
            <a:pPr>
              <a:buSzPct val="75000"/>
            </a:pPr>
            <a:r>
              <a:rPr lang="zh-CN" altLang="en-US" sz="2400" kern="1200" dirty="0">
                <a:latin typeface="+mn-lt"/>
                <a:ea typeface="宋体" panose="02010600030101010101" pitchFamily="2" charset="-122"/>
                <a:cs typeface="+mn-cs"/>
              </a:rPr>
              <a:t>关键字</a:t>
            </a:r>
            <a:r>
              <a:rPr lang="en-US" altLang="zh-CN" sz="2400" b="1" kern="1200" dirty="0">
                <a:latin typeface="Courier New" panose="02070309020205020404" pitchFamily="49" charset="0"/>
                <a:ea typeface="宋体" panose="02010600030101010101" pitchFamily="2" charset="-122"/>
                <a:cs typeface="+mn-cs"/>
              </a:rPr>
              <a:t>this</a:t>
            </a:r>
            <a:r>
              <a:rPr lang="zh-CN" altLang="en-US" sz="2400" kern="1200" dirty="0">
                <a:latin typeface="+mn-lt"/>
                <a:ea typeface="宋体" panose="02010600030101010101" pitchFamily="2" charset="-122"/>
                <a:cs typeface="+mn-cs"/>
              </a:rPr>
              <a:t>可以在构造方法内部用于调用同一个类的其他构造方法。这时</a:t>
            </a:r>
            <a:r>
              <a:rPr lang="en-US" altLang="zh-CN" sz="2400" b="1" kern="1200" dirty="0">
                <a:latin typeface="Courier New" panose="02070309020205020404" pitchFamily="49" charset="0"/>
                <a:ea typeface="宋体" panose="02010600030101010101" pitchFamily="2" charset="-122"/>
                <a:cs typeface="+mn-cs"/>
              </a:rPr>
              <a:t>this</a:t>
            </a:r>
            <a:r>
              <a:rPr lang="zh-CN" altLang="en-US" sz="2400" kern="1200" dirty="0">
                <a:latin typeface="+mn-lt"/>
                <a:ea typeface="宋体" panose="02010600030101010101" pitchFamily="2" charset="-122"/>
                <a:cs typeface="+mn-cs"/>
              </a:rPr>
              <a:t>引用是必须的</a:t>
            </a:r>
            <a:r>
              <a:rPr lang="en-US" altLang="zh-CN" sz="2400" kern="1200" dirty="0">
                <a:latin typeface="+mn-lt"/>
                <a:ea typeface="宋体" panose="02010600030101010101" pitchFamily="2" charset="-122"/>
                <a:cs typeface="+mn-cs"/>
              </a:rPr>
              <a:t>(</a:t>
            </a:r>
            <a:r>
              <a:rPr lang="zh-CN" altLang="en-US" sz="2400" kern="1200" dirty="0">
                <a:latin typeface="Courier New" panose="02070309020205020404" pitchFamily="49" charset="0"/>
                <a:ea typeface="宋体" panose="02010600030101010101" pitchFamily="2" charset="-122"/>
                <a:cs typeface="+mn-cs"/>
              </a:rPr>
              <a:t>不能省略</a:t>
            </a:r>
            <a:r>
              <a:rPr lang="en-US" altLang="zh-CN" sz="2400" kern="1200" dirty="0">
                <a:latin typeface="+mn-lt"/>
                <a:ea typeface="宋体" panose="02010600030101010101" pitchFamily="2" charset="-122"/>
                <a:cs typeface="+mn-cs"/>
              </a:rPr>
              <a:t>)</a:t>
            </a:r>
            <a:r>
              <a:rPr lang="zh-CN" altLang="en-US" sz="2400" kern="1200" dirty="0">
                <a:latin typeface="+mn-lt"/>
                <a:ea typeface="宋体" panose="02010600030101010101" pitchFamily="2" charset="-122"/>
                <a:cs typeface="+mn-cs"/>
              </a:rPr>
              <a:t>。</a:t>
            </a:r>
            <a:r>
              <a:rPr lang="en-US" altLang="en-US" sz="2400" kern="1200" dirty="0">
                <a:latin typeface="+mn-lt"/>
                <a:ea typeface="+mn-ea"/>
                <a:cs typeface="+mn-cs"/>
              </a:rPr>
              <a:t> </a:t>
            </a:r>
            <a:endParaRPr lang="zh-CN" altLang="en-US" sz="2400" kern="1200" dirty="0">
              <a:latin typeface="+mn-lt"/>
              <a:ea typeface="宋体" panose="02010600030101010101" pitchFamily="2" charset="-122"/>
              <a:cs typeface="+mn-cs"/>
            </a:endParaRPr>
          </a:p>
        </p:txBody>
      </p:sp>
      <p:sp>
        <p:nvSpPr>
          <p:cNvPr id="18437"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70</a:t>
            </a:fld>
            <a:endParaRPr lang="en-US" altLang="en-US" sz="1400" dirty="0">
              <a:ea typeface="宋体" panose="02010600030101010101" pitchFamily="2" charset="-122"/>
            </a:endParaRPr>
          </a:p>
        </p:txBody>
      </p:sp>
      <p:sp>
        <p:nvSpPr>
          <p:cNvPr id="18438" name="Rectangle 3"/>
          <p:cNvSpPr/>
          <p:nvPr/>
        </p:nvSpPr>
        <p:spPr>
          <a:xfrm>
            <a:off x="2047875" y="26098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8439" name="Rectangle 6"/>
          <p:cNvSpPr/>
          <p:nvPr/>
        </p:nvSpPr>
        <p:spPr>
          <a:xfrm>
            <a:off x="2919413" y="24336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18440" name="Rectangle 8"/>
          <p:cNvSpPr/>
          <p:nvPr/>
        </p:nvSpPr>
        <p:spPr>
          <a:xfrm>
            <a:off x="2871788" y="243363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graphicFrame>
        <p:nvGraphicFramePr>
          <p:cNvPr id="18434" name="Object 7"/>
          <p:cNvGraphicFramePr>
            <a:graphicFrameLocks noChangeAspect="1"/>
          </p:cNvGraphicFramePr>
          <p:nvPr/>
        </p:nvGraphicFramePr>
        <p:xfrm>
          <a:off x="914400" y="1941513"/>
          <a:ext cx="7581900" cy="4421187"/>
        </p:xfrm>
        <a:graphic>
          <a:graphicData uri="http://schemas.openxmlformats.org/presentationml/2006/ole">
            <mc:AlternateContent xmlns:mc="http://schemas.openxmlformats.org/markup-compatibility/2006">
              <mc:Choice xmlns:v="urn:schemas-microsoft-com:vml" Requires="v">
                <p:oleObj r:id="rId3" imgW="3403600" imgH="1993900" progId="Word.Picture.8">
                  <p:embed/>
                </p:oleObj>
              </mc:Choice>
              <mc:Fallback>
                <p:oleObj r:id="rId3" imgW="3403600" imgH="1993900" progId="Word.Picture.8">
                  <p:embed/>
                  <p:pic>
                    <p:nvPicPr>
                      <p:cNvPr id="0" name="图片 3091"/>
                      <p:cNvPicPr/>
                      <p:nvPr/>
                    </p:nvPicPr>
                    <p:blipFill>
                      <a:blip r:embed="rId4"/>
                      <a:stretch>
                        <a:fillRect/>
                      </a:stretch>
                    </p:blipFill>
                    <p:spPr>
                      <a:xfrm>
                        <a:off x="914400" y="1941513"/>
                        <a:ext cx="7581900" cy="4421187"/>
                      </a:xfrm>
                      <a:prstGeom prst="rect">
                        <a:avLst/>
                      </a:prstGeom>
                      <a:noFill/>
                      <a:ln w="38100">
                        <a:noFill/>
                        <a:miter/>
                      </a:ln>
                    </p:spPr>
                  </p:pic>
                </p:oleObj>
              </mc:Fallback>
            </mc:AlternateContent>
          </a:graphicData>
        </a:graphic>
      </p:graphicFrame>
      <p:sp>
        <p:nvSpPr>
          <p:cNvPr id="14" name="矩形 13"/>
          <p:cNvSpPr/>
          <p:nvPr/>
        </p:nvSpPr>
        <p:spPr>
          <a:xfrm>
            <a:off x="5494338" y="2881313"/>
            <a:ext cx="3200400" cy="419100"/>
          </a:xfrm>
          <a:prstGeom prst="rect">
            <a:avLst/>
          </a:prstGeom>
          <a:solidFill>
            <a:schemeClr val="bg1"/>
          </a:solidFill>
          <a:ln w="12700">
            <a:noFill/>
          </a:ln>
        </p:spPr>
        <p:txBody>
          <a:bodyPr anchor="ctr" anchorCtr="1"/>
          <a:lstStyle/>
          <a:p>
            <a:pPr algn="ctr"/>
            <a:r>
              <a:rPr lang="en-US" altLang="zh-CN" sz="1800" dirty="0">
                <a:solidFill>
                  <a:srgbClr val="008000"/>
                </a:solidFill>
                <a:latin typeface="华文楷体" panose="02010600040101010101" pitchFamily="2" charset="-122"/>
                <a:ea typeface="华文楷体" panose="02010600040101010101" pitchFamily="2" charset="-122"/>
              </a:rPr>
              <a:t>//</a:t>
            </a:r>
            <a:r>
              <a:rPr lang="zh-CN" altLang="en-US" sz="1800" dirty="0">
                <a:solidFill>
                  <a:srgbClr val="008000"/>
                </a:solidFill>
                <a:latin typeface="华文楷体" panose="02010600040101010101" pitchFamily="2" charset="-122"/>
                <a:ea typeface="华文楷体" panose="02010600040101010101" pitchFamily="2" charset="-122"/>
              </a:rPr>
              <a:t>形式参数与数据域名同名了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p:nvPr>
        </p:nvSpPr>
        <p:spPr/>
        <p:txBody>
          <a:bodyPr vert="horz" wrap="square" lIns="92075" tIns="46038" rIns="92075" bIns="46038" anchor="ctr" anchorCtr="0"/>
          <a:lstStyle/>
          <a:p>
            <a:pPr>
              <a:buNone/>
            </a:pPr>
            <a:endParaRPr lang="zh-CN" altLang="en-US" kern="1200" dirty="0">
              <a:latin typeface="Courier New" panose="02070309020205020404" pitchFamily="49" charset="0"/>
              <a:ea typeface="宋体" panose="02010600030101010101" pitchFamily="2" charset="-122"/>
              <a:cs typeface="+mj-cs"/>
            </a:endParaRPr>
          </a:p>
        </p:txBody>
      </p:sp>
      <p:sp>
        <p:nvSpPr>
          <p:cNvPr id="84995" name="内容占位符 2"/>
          <p:cNvSpPr>
            <a:spLocks noGrp="1"/>
          </p:cNvSpPr>
          <p:nvPr>
            <p:ph idx="1"/>
          </p:nvPr>
        </p:nvSpPr>
        <p:spPr/>
        <p:txBody>
          <a:bodyPr vert="horz" wrap="square" lIns="92075" tIns="46038" rIns="92075" bIns="46038" anchor="t" anchorCtr="0"/>
          <a:lstStyle/>
          <a:p>
            <a:pPr>
              <a:lnSpc>
                <a:spcPts val="1600"/>
              </a:lnSpc>
              <a:buSzPct val="75000"/>
              <a:buFont typeface="Monotype Sorts" pitchFamily="2" charset="2"/>
              <a:buNone/>
            </a:pPr>
            <a:endParaRPr lang="en-US" altLang="zh-CN" sz="1800" b="1" kern="1200" dirty="0">
              <a:latin typeface="Courier New" panose="02070309020205020404" pitchFamily="49" charset="0"/>
              <a:ea typeface="宋体" panose="02010600030101010101" pitchFamily="2" charset="-122"/>
              <a:cs typeface="+mn-cs"/>
            </a:endParaRPr>
          </a:p>
          <a:p>
            <a:pPr>
              <a:lnSpc>
                <a:spcPts val="1600"/>
              </a:lnSpc>
              <a:buSzPct val="75000"/>
              <a:buFont typeface="Monotype Sorts" pitchFamily="2" charset="2"/>
              <a:buNone/>
            </a:pPr>
            <a:endParaRPr lang="en-US" altLang="zh-CN" sz="1800" b="1" kern="1200" dirty="0">
              <a:latin typeface="Courier New" panose="02070309020205020404" pitchFamily="49" charset="0"/>
              <a:ea typeface="宋体" panose="02010600030101010101" pitchFamily="2" charset="-122"/>
              <a:cs typeface="+mn-cs"/>
            </a:endParaRPr>
          </a:p>
          <a:p>
            <a:pPr>
              <a:lnSpc>
                <a:spcPts val="1600"/>
              </a:lnSpc>
              <a:buSzPct val="75000"/>
              <a:buFont typeface="Monotype Sorts" pitchFamily="2" charset="2"/>
              <a:buNone/>
            </a:pPr>
            <a:r>
              <a:rPr lang="en-US" altLang="zh-CN" sz="1800" b="1" kern="1200" dirty="0">
                <a:latin typeface="Courier New" panose="02070309020205020404" pitchFamily="49" charset="0"/>
                <a:ea typeface="宋体" panose="02010600030101010101" pitchFamily="2" charset="-122"/>
                <a:cs typeface="+mn-cs"/>
              </a:rPr>
              <a:t>class Circle {</a:t>
            </a:r>
          </a:p>
          <a:p>
            <a:pPr>
              <a:lnSpc>
                <a:spcPts val="1600"/>
              </a:lnSpc>
              <a:buSzPct val="75000"/>
              <a:buFont typeface="Monotype Sorts" pitchFamily="2" charset="2"/>
              <a:buNone/>
            </a:pPr>
            <a:r>
              <a:rPr lang="en-US" altLang="zh-CN" sz="1800" b="1" kern="1200" dirty="0">
                <a:latin typeface="Courier New" panose="02070309020205020404" pitchFamily="49" charset="0"/>
                <a:ea typeface="宋体" panose="02010600030101010101" pitchFamily="2" charset="-122"/>
                <a:cs typeface="+mn-cs"/>
              </a:rPr>
              <a:t>  private double radius;</a:t>
            </a:r>
          </a:p>
          <a:p>
            <a:pPr>
              <a:lnSpc>
                <a:spcPts val="1600"/>
              </a:lnSpc>
              <a:buSzPct val="75000"/>
              <a:buFont typeface="Monotype Sorts" pitchFamily="2" charset="2"/>
              <a:buNone/>
            </a:pPr>
            <a:endParaRPr lang="zh-CN" altLang="en-US" sz="1800" b="1" kern="1200" dirty="0">
              <a:latin typeface="Courier New" panose="02070309020205020404" pitchFamily="49" charset="0"/>
              <a:ea typeface="宋体" panose="02010600030101010101" pitchFamily="2" charset="-122"/>
              <a:cs typeface="+mn-cs"/>
            </a:endParaRPr>
          </a:p>
          <a:p>
            <a:pPr>
              <a:lnSpc>
                <a:spcPts val="1600"/>
              </a:lnSpc>
              <a:buSzPct val="75000"/>
              <a:buFont typeface="Monotype Sorts" pitchFamily="2" charset="2"/>
              <a:buNone/>
            </a:pPr>
            <a:r>
              <a:rPr lang="en-US" altLang="zh-CN" sz="1800" b="1" kern="1200" dirty="0">
                <a:latin typeface="Courier New" panose="02070309020205020404" pitchFamily="49" charset="0"/>
                <a:ea typeface="宋体" panose="02010600030101010101" pitchFamily="2" charset="-122"/>
                <a:cs typeface="+mn-cs"/>
              </a:rPr>
              <a:t>  public Circle(double radius) {</a:t>
            </a:r>
          </a:p>
          <a:p>
            <a:pPr>
              <a:lnSpc>
                <a:spcPts val="1600"/>
              </a:lnSpc>
              <a:buSzPct val="75000"/>
              <a:buFont typeface="Monotype Sorts" pitchFamily="2" charset="2"/>
              <a:buNone/>
            </a:pPr>
            <a:r>
              <a:rPr lang="en-US" altLang="zh-CN" sz="1800" b="1" kern="1200" dirty="0">
                <a:solidFill>
                  <a:srgbClr val="C00000"/>
                </a:solidFill>
                <a:latin typeface="Courier New" panose="02070309020205020404" pitchFamily="49" charset="0"/>
                <a:ea typeface="宋体" panose="02010600030101010101" pitchFamily="2" charset="-122"/>
                <a:cs typeface="+mn-cs"/>
              </a:rPr>
              <a:t>	  this</a:t>
            </a:r>
            <a:r>
              <a:rPr lang="en-US" altLang="zh-CN" sz="1800" b="1" kern="1200" dirty="0">
                <a:latin typeface="Courier New" panose="02070309020205020404" pitchFamily="49" charset="0"/>
                <a:ea typeface="宋体" panose="02010600030101010101" pitchFamily="2" charset="-122"/>
                <a:cs typeface="+mn-cs"/>
              </a:rPr>
              <a:t>.radius = radius; </a:t>
            </a:r>
            <a:r>
              <a:rPr lang="en-US" altLang="zh-CN" sz="1800" b="1" kern="1200" dirty="0">
                <a:solidFill>
                  <a:srgbClr val="008000"/>
                </a:solidFill>
                <a:latin typeface="Courier New" panose="02070309020205020404" pitchFamily="49" charset="0"/>
                <a:ea typeface="宋体" panose="02010600030101010101" pitchFamily="2" charset="-122"/>
                <a:cs typeface="+mn-cs"/>
              </a:rPr>
              <a:t>//</a:t>
            </a:r>
            <a:r>
              <a:rPr lang="zh-CN" altLang="en-US" sz="1800" b="1" kern="1200" dirty="0">
                <a:solidFill>
                  <a:srgbClr val="008000"/>
                </a:solidFill>
                <a:latin typeface="Courier New" panose="02070309020205020404" pitchFamily="49" charset="0"/>
                <a:ea typeface="宋体" panose="02010600030101010101" pitchFamily="2" charset="-122"/>
                <a:cs typeface="+mn-cs"/>
              </a:rPr>
              <a:t>此处</a:t>
            </a:r>
            <a:r>
              <a:rPr lang="en-US" altLang="zh-CN" sz="1800" b="1" kern="1200" dirty="0">
                <a:solidFill>
                  <a:srgbClr val="008000"/>
                </a:solidFill>
                <a:latin typeface="Courier New" panose="02070309020205020404" pitchFamily="49" charset="0"/>
                <a:ea typeface="宋体" panose="02010600030101010101" pitchFamily="2" charset="-122"/>
                <a:cs typeface="+mn-cs"/>
              </a:rPr>
              <a:t>this</a:t>
            </a:r>
            <a:r>
              <a:rPr lang="zh-CN" altLang="en-US" sz="1800" b="1" kern="1200" dirty="0">
                <a:solidFill>
                  <a:srgbClr val="008000"/>
                </a:solidFill>
                <a:latin typeface="Courier New" panose="02070309020205020404" pitchFamily="49" charset="0"/>
                <a:ea typeface="宋体" panose="02010600030101010101" pitchFamily="2" charset="-122"/>
                <a:cs typeface="+mn-cs"/>
              </a:rPr>
              <a:t>能否改成</a:t>
            </a:r>
            <a:r>
              <a:rPr lang="en-US" altLang="zh-CN" sz="1800" b="1" kern="1200" dirty="0">
                <a:solidFill>
                  <a:srgbClr val="008000"/>
                </a:solidFill>
                <a:latin typeface="Courier New" panose="02070309020205020404" pitchFamily="49" charset="0"/>
                <a:ea typeface="宋体" panose="02010600030101010101" pitchFamily="2" charset="-122"/>
                <a:cs typeface="+mn-cs"/>
              </a:rPr>
              <a:t>Circle</a:t>
            </a:r>
            <a:r>
              <a:rPr lang="zh-CN" altLang="en-US" sz="1800" b="1" kern="1200" dirty="0">
                <a:solidFill>
                  <a:srgbClr val="FF0000"/>
                </a:solidFill>
                <a:latin typeface="Courier New" panose="02070309020205020404" pitchFamily="49" charset="0"/>
                <a:ea typeface="宋体" panose="02010600030101010101" pitchFamily="2" charset="-122"/>
                <a:cs typeface="+mn-cs"/>
              </a:rPr>
              <a:t>？</a:t>
            </a:r>
            <a:endParaRPr lang="en-US" altLang="zh-CN" sz="1800" b="1" kern="1200" dirty="0">
              <a:solidFill>
                <a:srgbClr val="FF0000"/>
              </a:solidFill>
              <a:latin typeface="Courier New" panose="02070309020205020404" pitchFamily="49" charset="0"/>
              <a:ea typeface="宋体" panose="02010600030101010101" pitchFamily="2" charset="-122"/>
              <a:cs typeface="+mn-cs"/>
            </a:endParaRPr>
          </a:p>
          <a:p>
            <a:pPr>
              <a:lnSpc>
                <a:spcPts val="1600"/>
              </a:lnSpc>
              <a:buSzPct val="75000"/>
              <a:buFont typeface="Monotype Sorts" pitchFamily="2" charset="2"/>
              <a:buNone/>
            </a:pPr>
            <a:r>
              <a:rPr lang="zh-CN" altLang="en-US" sz="1800" b="1" kern="1200" dirty="0">
                <a:latin typeface="Courier New" panose="02070309020205020404" pitchFamily="49" charset="0"/>
                <a:ea typeface="宋体" panose="02010600030101010101" pitchFamily="2" charset="-122"/>
                <a:cs typeface="+mn-cs"/>
              </a:rPr>
              <a:t>  </a:t>
            </a:r>
            <a:r>
              <a:rPr lang="en-US" altLang="zh-CN" sz="1800" b="1" kern="1200" dirty="0">
                <a:latin typeface="Courier New" panose="02070309020205020404" pitchFamily="49" charset="0"/>
                <a:ea typeface="宋体" panose="02010600030101010101" pitchFamily="2" charset="-122"/>
                <a:cs typeface="+mn-cs"/>
              </a:rPr>
              <a:t>}</a:t>
            </a:r>
          </a:p>
          <a:p>
            <a:pPr>
              <a:lnSpc>
                <a:spcPts val="1600"/>
              </a:lnSpc>
              <a:buSzPct val="75000"/>
              <a:buFont typeface="Monotype Sorts" pitchFamily="2" charset="2"/>
              <a:buNone/>
            </a:pPr>
            <a:endParaRPr lang="zh-CN" altLang="en-US" sz="1800" b="1" kern="1200" dirty="0">
              <a:latin typeface="Courier New" panose="02070309020205020404" pitchFamily="49" charset="0"/>
              <a:ea typeface="宋体" panose="02010600030101010101" pitchFamily="2" charset="-122"/>
              <a:cs typeface="+mn-cs"/>
            </a:endParaRPr>
          </a:p>
          <a:p>
            <a:pPr>
              <a:lnSpc>
                <a:spcPts val="1600"/>
              </a:lnSpc>
              <a:buSzPct val="75000"/>
              <a:buFont typeface="Monotype Sorts" pitchFamily="2" charset="2"/>
              <a:buNone/>
            </a:pPr>
            <a:r>
              <a:rPr lang="en-US" altLang="zh-CN" sz="1800" b="1" kern="1200" dirty="0">
                <a:latin typeface="Courier New" panose="02070309020205020404" pitchFamily="49" charset="0"/>
                <a:ea typeface="宋体" panose="02010600030101010101" pitchFamily="2" charset="-122"/>
                <a:cs typeface="+mn-cs"/>
              </a:rPr>
              <a:t>  public Circle() {</a:t>
            </a:r>
          </a:p>
          <a:p>
            <a:pPr>
              <a:lnSpc>
                <a:spcPts val="1600"/>
              </a:lnSpc>
              <a:buSzPct val="75000"/>
              <a:buFont typeface="Monotype Sorts" pitchFamily="2" charset="2"/>
              <a:buNone/>
            </a:pPr>
            <a:r>
              <a:rPr lang="en-US" altLang="zh-CN" sz="1800" b="1" kern="1200" dirty="0">
                <a:solidFill>
                  <a:srgbClr val="C00000"/>
                </a:solidFill>
                <a:latin typeface="Courier New" panose="02070309020205020404" pitchFamily="49" charset="0"/>
                <a:ea typeface="宋体" panose="02010600030101010101" pitchFamily="2" charset="-122"/>
                <a:cs typeface="+mn-cs"/>
              </a:rPr>
              <a:t>	  this</a:t>
            </a:r>
            <a:r>
              <a:rPr lang="en-US" altLang="zh-CN" sz="1800" b="1" kern="1200" dirty="0">
                <a:latin typeface="Courier New" panose="02070309020205020404" pitchFamily="49" charset="0"/>
                <a:ea typeface="宋体" panose="02010600030101010101" pitchFamily="2" charset="-122"/>
                <a:cs typeface="+mn-cs"/>
              </a:rPr>
              <a:t>(1.0); </a:t>
            </a:r>
            <a:r>
              <a:rPr lang="en-US" altLang="zh-CN" sz="1800" b="1" kern="1200" dirty="0">
                <a:solidFill>
                  <a:srgbClr val="008000"/>
                </a:solidFill>
                <a:latin typeface="Courier New" panose="02070309020205020404" pitchFamily="49" charset="0"/>
                <a:ea typeface="宋体" panose="02010600030101010101" pitchFamily="2" charset="-122"/>
                <a:cs typeface="+mn-cs"/>
              </a:rPr>
              <a:t>//</a:t>
            </a:r>
            <a:r>
              <a:rPr lang="zh-CN" altLang="en-US" sz="1800" b="1" kern="1200" dirty="0">
                <a:solidFill>
                  <a:srgbClr val="008000"/>
                </a:solidFill>
                <a:latin typeface="Courier New" panose="02070309020205020404" pitchFamily="49" charset="0"/>
                <a:ea typeface="宋体" panose="02010600030101010101" pitchFamily="2" charset="-122"/>
                <a:cs typeface="+mn-cs"/>
              </a:rPr>
              <a:t>此处</a:t>
            </a:r>
            <a:r>
              <a:rPr lang="en-US" altLang="zh-CN" sz="1800" b="1" kern="1200" dirty="0">
                <a:solidFill>
                  <a:srgbClr val="008000"/>
                </a:solidFill>
                <a:latin typeface="Courier New" panose="02070309020205020404" pitchFamily="49" charset="0"/>
                <a:ea typeface="宋体" panose="02010600030101010101" pitchFamily="2" charset="-122"/>
                <a:cs typeface="+mn-cs"/>
              </a:rPr>
              <a:t>this</a:t>
            </a:r>
            <a:r>
              <a:rPr lang="zh-CN" altLang="en-US" sz="1800" b="1" kern="1200" dirty="0">
                <a:solidFill>
                  <a:srgbClr val="008000"/>
                </a:solidFill>
                <a:latin typeface="Courier New" panose="02070309020205020404" pitchFamily="49" charset="0"/>
                <a:ea typeface="宋体" panose="02010600030101010101" pitchFamily="2" charset="-122"/>
                <a:cs typeface="+mn-cs"/>
              </a:rPr>
              <a:t>能否改成</a:t>
            </a:r>
            <a:r>
              <a:rPr lang="en-US" altLang="zh-CN" sz="1800" b="1" kern="1200" dirty="0">
                <a:solidFill>
                  <a:srgbClr val="008000"/>
                </a:solidFill>
                <a:latin typeface="Courier New" panose="02070309020205020404" pitchFamily="49" charset="0"/>
                <a:ea typeface="宋体" panose="02010600030101010101" pitchFamily="2" charset="-122"/>
                <a:cs typeface="+mn-cs"/>
              </a:rPr>
              <a:t>Circle</a:t>
            </a:r>
            <a:r>
              <a:rPr lang="zh-CN" altLang="en-US" sz="1800" b="1" kern="1200" dirty="0">
                <a:solidFill>
                  <a:srgbClr val="FF0000"/>
                </a:solidFill>
                <a:latin typeface="Courier New" panose="02070309020205020404" pitchFamily="49" charset="0"/>
                <a:ea typeface="宋体" panose="02010600030101010101" pitchFamily="2" charset="-122"/>
                <a:cs typeface="+mn-cs"/>
              </a:rPr>
              <a:t>？</a:t>
            </a:r>
            <a:endParaRPr lang="en-US" altLang="zh-CN" sz="1800" b="1" kern="1200" dirty="0">
              <a:solidFill>
                <a:srgbClr val="FF0000"/>
              </a:solidFill>
              <a:latin typeface="Courier New" panose="02070309020205020404" pitchFamily="49" charset="0"/>
              <a:ea typeface="宋体" panose="02010600030101010101" pitchFamily="2" charset="-122"/>
              <a:cs typeface="+mn-cs"/>
            </a:endParaRPr>
          </a:p>
          <a:p>
            <a:pPr>
              <a:lnSpc>
                <a:spcPts val="1600"/>
              </a:lnSpc>
              <a:buSzPct val="75000"/>
              <a:buFont typeface="Monotype Sorts" pitchFamily="2" charset="2"/>
              <a:buNone/>
            </a:pPr>
            <a:r>
              <a:rPr lang="zh-CN" altLang="en-US" sz="1800" b="1" kern="1200" dirty="0">
                <a:latin typeface="Courier New" panose="02070309020205020404" pitchFamily="49" charset="0"/>
                <a:ea typeface="宋体" panose="02010600030101010101" pitchFamily="2" charset="-122"/>
                <a:cs typeface="+mn-cs"/>
              </a:rPr>
              <a:t>  </a:t>
            </a:r>
            <a:r>
              <a:rPr lang="en-US" altLang="zh-CN" sz="1800" b="1" kern="1200" dirty="0">
                <a:latin typeface="Courier New" panose="02070309020205020404" pitchFamily="49" charset="0"/>
                <a:ea typeface="宋体" panose="02010600030101010101" pitchFamily="2" charset="-122"/>
                <a:cs typeface="+mn-cs"/>
              </a:rPr>
              <a:t>}</a:t>
            </a:r>
          </a:p>
          <a:p>
            <a:pPr>
              <a:lnSpc>
                <a:spcPts val="1600"/>
              </a:lnSpc>
              <a:buSzPct val="75000"/>
              <a:buFont typeface="Monotype Sorts" pitchFamily="2" charset="2"/>
              <a:buNone/>
            </a:pPr>
            <a:endParaRPr lang="zh-CN" altLang="en-US" sz="1800" b="1" kern="1200" dirty="0">
              <a:latin typeface="Courier New" panose="02070309020205020404" pitchFamily="49" charset="0"/>
              <a:ea typeface="宋体" panose="02010600030101010101" pitchFamily="2" charset="-122"/>
              <a:cs typeface="+mn-cs"/>
            </a:endParaRPr>
          </a:p>
          <a:p>
            <a:pPr>
              <a:lnSpc>
                <a:spcPts val="1600"/>
              </a:lnSpc>
              <a:buSzPct val="75000"/>
              <a:buFont typeface="Monotype Sorts" pitchFamily="2" charset="2"/>
              <a:buNone/>
            </a:pPr>
            <a:r>
              <a:rPr lang="en-US" altLang="zh-CN" sz="1800" b="1" kern="1200" dirty="0">
                <a:latin typeface="Courier New" panose="02070309020205020404" pitchFamily="49" charset="0"/>
                <a:ea typeface="宋体" panose="02010600030101010101" pitchFamily="2" charset="-122"/>
                <a:cs typeface="+mn-cs"/>
              </a:rPr>
              <a:t>  public double getArea() {</a:t>
            </a:r>
          </a:p>
          <a:p>
            <a:pPr>
              <a:lnSpc>
                <a:spcPts val="1600"/>
              </a:lnSpc>
              <a:buSzPct val="75000"/>
              <a:buFont typeface="Monotype Sorts" pitchFamily="2" charset="2"/>
              <a:buNone/>
            </a:pPr>
            <a:r>
              <a:rPr lang="en-US" altLang="zh-CN" sz="1800" b="1" kern="1200" dirty="0">
                <a:latin typeface="Courier New" panose="02070309020205020404" pitchFamily="49" charset="0"/>
                <a:ea typeface="宋体" panose="02010600030101010101" pitchFamily="2" charset="-122"/>
                <a:cs typeface="+mn-cs"/>
              </a:rPr>
              <a:t>    return </a:t>
            </a:r>
            <a:r>
              <a:rPr lang="en-US" altLang="zh-CN" sz="1800" b="1" kern="1200" dirty="0">
                <a:solidFill>
                  <a:srgbClr val="C00000"/>
                </a:solidFill>
                <a:latin typeface="Courier New" panose="02070309020205020404" pitchFamily="49" charset="0"/>
                <a:ea typeface="宋体" panose="02010600030101010101" pitchFamily="2" charset="-122"/>
                <a:cs typeface="+mn-cs"/>
              </a:rPr>
              <a:t>this</a:t>
            </a:r>
            <a:r>
              <a:rPr lang="en-US" altLang="zh-CN" sz="1800" b="1" kern="1200" dirty="0">
                <a:latin typeface="Courier New" panose="02070309020205020404" pitchFamily="49" charset="0"/>
                <a:ea typeface="宋体" panose="02010600030101010101" pitchFamily="2" charset="-122"/>
                <a:cs typeface="+mn-cs"/>
              </a:rPr>
              <a:t>.radius * </a:t>
            </a:r>
            <a:r>
              <a:rPr lang="en-US" altLang="zh-CN" sz="1800" b="1" kern="1200" dirty="0">
                <a:solidFill>
                  <a:srgbClr val="C00000"/>
                </a:solidFill>
                <a:latin typeface="Courier New" panose="02070309020205020404" pitchFamily="49" charset="0"/>
                <a:ea typeface="宋体" panose="02010600030101010101" pitchFamily="2" charset="-122"/>
                <a:cs typeface="+mn-cs"/>
              </a:rPr>
              <a:t>this</a:t>
            </a:r>
            <a:r>
              <a:rPr lang="en-US" altLang="zh-CN" sz="1800" b="1" kern="1200" dirty="0">
                <a:latin typeface="Courier New" panose="02070309020205020404" pitchFamily="49" charset="0"/>
                <a:ea typeface="宋体" panose="02010600030101010101" pitchFamily="2" charset="-122"/>
                <a:cs typeface="+mn-cs"/>
              </a:rPr>
              <a:t>.radius * Math.</a:t>
            </a:r>
            <a:r>
              <a:rPr lang="en-US" altLang="zh-CN" sz="1800" b="1" i="1" kern="1200" dirty="0">
                <a:latin typeface="Courier New" panose="02070309020205020404" pitchFamily="49" charset="0"/>
                <a:ea typeface="宋体" panose="02010600030101010101" pitchFamily="2" charset="-122"/>
                <a:cs typeface="+mn-cs"/>
              </a:rPr>
              <a:t>PI;</a:t>
            </a:r>
          </a:p>
          <a:p>
            <a:pPr>
              <a:lnSpc>
                <a:spcPts val="1600"/>
              </a:lnSpc>
              <a:buSzPct val="75000"/>
              <a:buFont typeface="Monotype Sorts" pitchFamily="2" charset="2"/>
              <a:buNone/>
            </a:pPr>
            <a:r>
              <a:rPr lang="en-US" altLang="zh-CN" sz="1800" b="1" i="1" kern="1200" dirty="0">
                <a:latin typeface="Courier New" panose="02070309020205020404" pitchFamily="49" charset="0"/>
                <a:ea typeface="宋体" panose="02010600030101010101" pitchFamily="2" charset="-122"/>
                <a:cs typeface="+mn-cs"/>
              </a:rPr>
              <a:t>	 </a:t>
            </a:r>
            <a:r>
              <a:rPr lang="en-US" altLang="zh-CN" sz="1800" b="1" kern="1200" dirty="0">
                <a:solidFill>
                  <a:srgbClr val="008000"/>
                </a:solidFill>
                <a:latin typeface="Courier New" panose="02070309020205020404" pitchFamily="49" charset="0"/>
                <a:ea typeface="宋体" panose="02010600030101010101" pitchFamily="2" charset="-122"/>
                <a:cs typeface="+mn-cs"/>
              </a:rPr>
              <a:t>//</a:t>
            </a:r>
            <a:r>
              <a:rPr lang="zh-CN" altLang="en-US" sz="1800" b="1" kern="1200" dirty="0">
                <a:solidFill>
                  <a:srgbClr val="008000"/>
                </a:solidFill>
                <a:latin typeface="Courier New" panose="02070309020205020404" pitchFamily="49" charset="0"/>
                <a:ea typeface="宋体" panose="02010600030101010101" pitchFamily="2" charset="-122"/>
                <a:cs typeface="+mn-cs"/>
              </a:rPr>
              <a:t>此处的</a:t>
            </a:r>
            <a:r>
              <a:rPr lang="en-US" altLang="zh-CN" sz="1800" b="1" kern="1200" dirty="0">
                <a:solidFill>
                  <a:srgbClr val="008000"/>
                </a:solidFill>
                <a:latin typeface="Courier New" panose="02070309020205020404" pitchFamily="49" charset="0"/>
                <a:ea typeface="宋体" panose="02010600030101010101" pitchFamily="2" charset="-122"/>
                <a:cs typeface="+mn-cs"/>
              </a:rPr>
              <a:t>2</a:t>
            </a:r>
            <a:r>
              <a:rPr lang="zh-CN" altLang="en-US" sz="1800" b="1" kern="1200" dirty="0">
                <a:solidFill>
                  <a:srgbClr val="008000"/>
                </a:solidFill>
                <a:latin typeface="Courier New" panose="02070309020205020404" pitchFamily="49" charset="0"/>
                <a:ea typeface="宋体" panose="02010600030101010101" pitchFamily="2" charset="-122"/>
                <a:cs typeface="+mn-cs"/>
              </a:rPr>
              <a:t>个</a:t>
            </a:r>
            <a:r>
              <a:rPr lang="en-US" altLang="zh-CN" sz="1800" b="1" kern="1200" dirty="0">
                <a:solidFill>
                  <a:srgbClr val="008000"/>
                </a:solidFill>
                <a:latin typeface="Courier New" panose="02070309020205020404" pitchFamily="49" charset="0"/>
                <a:ea typeface="宋体" panose="02010600030101010101" pitchFamily="2" charset="-122"/>
                <a:cs typeface="+mn-cs"/>
              </a:rPr>
              <a:t>this</a:t>
            </a:r>
            <a:r>
              <a:rPr lang="zh-CN" altLang="en-US" sz="1800" b="1" kern="1200" dirty="0">
                <a:solidFill>
                  <a:srgbClr val="008000"/>
                </a:solidFill>
                <a:latin typeface="Courier New" panose="02070309020205020404" pitchFamily="49" charset="0"/>
                <a:ea typeface="宋体" panose="02010600030101010101" pitchFamily="2" charset="-122"/>
                <a:cs typeface="+mn-cs"/>
              </a:rPr>
              <a:t>都可以删除，私有变量在类的内部可以直接访问</a:t>
            </a:r>
            <a:endParaRPr lang="en-US" altLang="zh-CN" sz="1800" b="1" kern="1200" dirty="0">
              <a:solidFill>
                <a:srgbClr val="008000"/>
              </a:solidFill>
              <a:latin typeface="Courier New" panose="02070309020205020404" pitchFamily="49" charset="0"/>
              <a:ea typeface="宋体" panose="02010600030101010101" pitchFamily="2" charset="-122"/>
              <a:cs typeface="+mn-cs"/>
            </a:endParaRPr>
          </a:p>
          <a:p>
            <a:pPr>
              <a:lnSpc>
                <a:spcPts val="1600"/>
              </a:lnSpc>
              <a:buSzPct val="75000"/>
              <a:buFont typeface="Monotype Sorts" pitchFamily="2" charset="2"/>
              <a:buNone/>
            </a:pPr>
            <a:r>
              <a:rPr lang="zh-CN" altLang="en-US" sz="1800" b="1" kern="1200" dirty="0">
                <a:latin typeface="Courier New" panose="02070309020205020404" pitchFamily="49" charset="0"/>
                <a:ea typeface="宋体" panose="02010600030101010101" pitchFamily="2" charset="-122"/>
                <a:cs typeface="+mn-cs"/>
              </a:rPr>
              <a:t>  </a:t>
            </a:r>
            <a:r>
              <a:rPr lang="en-US" altLang="zh-CN" sz="1800" b="1" kern="1200" dirty="0">
                <a:latin typeface="Courier New" panose="02070309020205020404" pitchFamily="49" charset="0"/>
                <a:ea typeface="宋体" panose="02010600030101010101" pitchFamily="2" charset="-122"/>
                <a:cs typeface="+mn-cs"/>
              </a:rPr>
              <a:t>}</a:t>
            </a:r>
          </a:p>
          <a:p>
            <a:pPr>
              <a:lnSpc>
                <a:spcPts val="1600"/>
              </a:lnSpc>
              <a:buSzPct val="75000"/>
              <a:buFont typeface="Monotype Sorts" pitchFamily="2" charset="2"/>
              <a:buNone/>
            </a:pPr>
            <a:r>
              <a:rPr lang="en-US" altLang="zh-CN" sz="1800" b="1" kern="1200" dirty="0">
                <a:latin typeface="Courier New" panose="02070309020205020404" pitchFamily="49" charset="0"/>
                <a:ea typeface="宋体" panose="02010600030101010101" pitchFamily="2" charset="-122"/>
                <a:cs typeface="+mn-cs"/>
              </a:rPr>
              <a:t>}</a:t>
            </a:r>
            <a:endParaRPr lang="zh-CN" altLang="en-US" sz="1800" b="1" kern="1200" dirty="0">
              <a:latin typeface="Courier New" panose="02070309020205020404" pitchFamily="49" charset="0"/>
              <a:ea typeface="宋体" panose="02010600030101010101" pitchFamily="2" charset="-122"/>
              <a:cs typeface="+mn-cs"/>
            </a:endParaRPr>
          </a:p>
        </p:txBody>
      </p:sp>
      <p:sp>
        <p:nvSpPr>
          <p:cNvPr id="84996" name="灯片编号占位符 3"/>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zh-CN" altLang="en-US" sz="1400" dirty="0">
                <a:ea typeface="宋体" panose="02010600030101010101" pitchFamily="2" charset="-122"/>
              </a:rPr>
              <a:t>71</a:t>
            </a:fld>
            <a:endParaRPr lang="zh-CN" altLang="en-US" sz="1400" dirty="0">
              <a:ea typeface="宋体" panose="02010600030101010101" pitchFamily="2" charset="-122"/>
            </a:endParaRPr>
          </a:p>
        </p:txBody>
      </p:sp>
      <p:sp>
        <p:nvSpPr>
          <p:cNvPr id="5" name="TextBox 4"/>
          <p:cNvSpPr txBox="1"/>
          <p:nvPr/>
        </p:nvSpPr>
        <p:spPr>
          <a:xfrm>
            <a:off x="7734300" y="2609850"/>
            <a:ext cx="914400" cy="400050"/>
          </a:xfrm>
          <a:prstGeom prst="rect">
            <a:avLst/>
          </a:prstGeom>
          <a:noFill/>
          <a:ln w="9525">
            <a:noFill/>
          </a:ln>
        </p:spPr>
        <p:txBody>
          <a:bodyPr>
            <a:spAutoFit/>
          </a:bodyPr>
          <a:lstStyle/>
          <a:p>
            <a:pPr algn="ctr"/>
            <a:r>
              <a:rPr lang="zh-CN" altLang="en-US" sz="2000" b="1" dirty="0">
                <a:solidFill>
                  <a:srgbClr val="FF0000"/>
                </a:solidFill>
                <a:latin typeface="Times New Roman" panose="02020603050405020304" pitchFamily="18" charset="0"/>
                <a:ea typeface="宋体" panose="02010600030101010101" pitchFamily="2" charset="-122"/>
              </a:rPr>
              <a:t>不能</a:t>
            </a:r>
          </a:p>
        </p:txBody>
      </p:sp>
      <p:sp>
        <p:nvSpPr>
          <p:cNvPr id="6" name="TextBox 5"/>
          <p:cNvSpPr txBox="1"/>
          <p:nvPr/>
        </p:nvSpPr>
        <p:spPr>
          <a:xfrm>
            <a:off x="6210300" y="3600450"/>
            <a:ext cx="914400" cy="400050"/>
          </a:xfrm>
          <a:prstGeom prst="rect">
            <a:avLst/>
          </a:prstGeom>
          <a:noFill/>
          <a:ln w="9525">
            <a:noFill/>
          </a:ln>
        </p:spPr>
        <p:txBody>
          <a:bodyPr>
            <a:spAutoFit/>
          </a:bodyPr>
          <a:lstStyle/>
          <a:p>
            <a:pPr algn="ctr"/>
            <a:r>
              <a:rPr lang="zh-CN" altLang="en-US" sz="2000" b="1" dirty="0">
                <a:solidFill>
                  <a:srgbClr val="FF0000"/>
                </a:solidFill>
                <a:latin typeface="Times New Roman" panose="02020603050405020304" pitchFamily="18" charset="0"/>
                <a:ea typeface="宋体" panose="02010600030101010101" pitchFamily="2" charset="-122"/>
              </a:rPr>
              <a:t>不能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8"/>
          <p:cNvSpPr>
            <a:spLocks noGrp="1"/>
          </p:cNvSpPr>
          <p:nvPr>
            <p:ph type="title"/>
          </p:nvPr>
        </p:nvSpPr>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Chapter 9</a:t>
            </a:r>
            <a:endParaRPr lang="zh-CN" altLang="en-US" kern="1200" dirty="0">
              <a:latin typeface="Courier New" panose="02070309020205020404" pitchFamily="49" charset="0"/>
              <a:ea typeface="宋体" panose="02010600030101010101" pitchFamily="2" charset="-122"/>
              <a:cs typeface="+mj-cs"/>
            </a:endParaRPr>
          </a:p>
        </p:txBody>
      </p:sp>
      <p:sp>
        <p:nvSpPr>
          <p:cNvPr id="86019" name="文本占位符 5"/>
          <p:cNvSpPr>
            <a:spLocks noGrp="1"/>
          </p:cNvSpPr>
          <p:nvPr>
            <p:ph idx="1"/>
          </p:nvPr>
        </p:nvSpPr>
        <p:spPr/>
        <p:txBody>
          <a:bodyPr vert="horz" wrap="square" lIns="92075" tIns="46038" rIns="92075" bIns="46038" anchor="t" anchorCtr="0"/>
          <a:lstStyle/>
          <a:p>
            <a:pPr eaLnBrk="1" hangingPunct="1">
              <a:buSzPct val="75000"/>
              <a:buFont typeface="Monotype Sorts" pitchFamily="2" charset="2"/>
              <a:buNone/>
            </a:pPr>
            <a:endParaRPr lang="en-US" altLang="zh-CN" kern="1200" dirty="0">
              <a:latin typeface="OPTICopperplate Heavy" pitchFamily="50" charset="0"/>
              <a:ea typeface="宋体" panose="02010600030101010101" pitchFamily="2" charset="-122"/>
              <a:cs typeface="+mn-cs"/>
            </a:endParaRPr>
          </a:p>
          <a:p>
            <a:pPr eaLnBrk="1" hangingPunct="1">
              <a:buSzPct val="75000"/>
              <a:buFont typeface="Monotype Sorts" pitchFamily="2" charset="2"/>
              <a:buNone/>
            </a:pPr>
            <a:endParaRPr lang="en-US" altLang="zh-CN" kern="1200" dirty="0">
              <a:latin typeface="OPTICopperplate Heavy" pitchFamily="50" charset="0"/>
              <a:ea typeface="宋体" panose="02010600030101010101" pitchFamily="2" charset="-122"/>
              <a:cs typeface="+mn-cs"/>
            </a:endParaRPr>
          </a:p>
          <a:p>
            <a:pPr eaLnBrk="1" hangingPunct="1">
              <a:buSzPct val="75000"/>
              <a:buFont typeface="Monotype Sorts" pitchFamily="2" charset="2"/>
              <a:buNone/>
            </a:pPr>
            <a:endParaRPr lang="en-US" altLang="zh-CN" kern="1200" dirty="0">
              <a:latin typeface="OPTICopperplate Heavy" pitchFamily="50" charset="0"/>
              <a:ea typeface="宋体" panose="02010600030101010101" pitchFamily="2" charset="-122"/>
              <a:cs typeface="+mn-cs"/>
            </a:endParaRPr>
          </a:p>
        </p:txBody>
      </p:sp>
      <p:sp>
        <p:nvSpPr>
          <p:cNvPr id="86020" name="灯片编号占位符 3"/>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zh-CN" altLang="en-US" sz="1400" dirty="0">
                <a:ea typeface="宋体" panose="02010600030101010101" pitchFamily="2" charset="-122"/>
              </a:rPr>
              <a:t>72</a:t>
            </a:fld>
            <a:endParaRPr lang="zh-CN" altLang="en-US" sz="1400" dirty="0">
              <a:ea typeface="宋体" panose="02010600030101010101" pitchFamily="2" charset="-122"/>
            </a:endParaRPr>
          </a:p>
        </p:txBody>
      </p:sp>
      <p:pic>
        <p:nvPicPr>
          <p:cNvPr id="86021" name="图片 4" descr="THE END.gif"/>
          <p:cNvPicPr>
            <a:picLocks noChangeAspect="1"/>
          </p:cNvPicPr>
          <p:nvPr/>
        </p:nvPicPr>
        <p:blipFill>
          <a:blip r:embed="rId2"/>
          <a:stretch>
            <a:fillRect/>
          </a:stretch>
        </p:blipFill>
        <p:spPr>
          <a:xfrm>
            <a:off x="1719263" y="2619375"/>
            <a:ext cx="5705475" cy="161925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UML</a:t>
            </a:r>
            <a:r>
              <a:rPr lang="zh-CN" altLang="en-US" kern="1200" dirty="0">
                <a:latin typeface="Courier New" panose="02070309020205020404" pitchFamily="49" charset="0"/>
                <a:ea typeface="宋体" panose="02010600030101010101" pitchFamily="2" charset="-122"/>
                <a:cs typeface="+mj-cs"/>
              </a:rPr>
              <a:t>类图</a:t>
            </a:r>
          </a:p>
        </p:txBody>
      </p:sp>
      <p:sp>
        <p:nvSpPr>
          <p:cNvPr id="307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a:t>
            </a:fld>
            <a:endParaRPr lang="en-US" altLang="en-US" sz="1400" dirty="0">
              <a:ea typeface="宋体" panose="02010600030101010101" pitchFamily="2" charset="-122"/>
            </a:endParaRPr>
          </a:p>
        </p:txBody>
      </p:sp>
      <p:sp>
        <p:nvSpPr>
          <p:cNvPr id="3077" name="Rectangle 8"/>
          <p:cNvSpPr/>
          <p:nvPr/>
        </p:nvSpPr>
        <p:spPr>
          <a:xfrm>
            <a:off x="2400300" y="228600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078" name="Rectangle 10"/>
          <p:cNvSpPr/>
          <p:nvPr/>
        </p:nvSpPr>
        <p:spPr>
          <a:xfrm>
            <a:off x="0" y="26289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3079" name="Rectangle 12"/>
          <p:cNvSpPr/>
          <p:nvPr/>
        </p:nvSpPr>
        <p:spPr>
          <a:xfrm>
            <a:off x="0" y="26289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pSp>
        <p:nvGrpSpPr>
          <p:cNvPr id="3080" name="组合 26"/>
          <p:cNvGrpSpPr/>
          <p:nvPr/>
        </p:nvGrpSpPr>
        <p:grpSpPr>
          <a:xfrm>
            <a:off x="117475" y="1038225"/>
            <a:ext cx="8912225" cy="3038475"/>
            <a:chOff x="117475" y="1038225"/>
            <a:chExt cx="8912225" cy="3038475"/>
          </a:xfrm>
        </p:grpSpPr>
        <p:graphicFrame>
          <p:nvGraphicFramePr>
            <p:cNvPr id="3074" name="Object 11"/>
            <p:cNvGraphicFramePr>
              <a:graphicFrameLocks noChangeAspect="1"/>
            </p:cNvGraphicFramePr>
            <p:nvPr/>
          </p:nvGraphicFramePr>
          <p:xfrm>
            <a:off x="117475" y="1038225"/>
            <a:ext cx="8912225" cy="2924175"/>
          </p:xfrm>
          <a:graphic>
            <a:graphicData uri="http://schemas.openxmlformats.org/presentationml/2006/ole">
              <mc:AlternateContent xmlns:mc="http://schemas.openxmlformats.org/markup-compatibility/2006">
                <mc:Choice xmlns:v="urn:schemas-microsoft-com:vml" Requires="v">
                  <p:oleObj r:id="rId2" imgW="4876165" imgH="1595755" progId="Word.Picture.8">
                    <p:embed/>
                  </p:oleObj>
                </mc:Choice>
                <mc:Fallback>
                  <p:oleObj r:id="rId2" imgW="4876165" imgH="1595755" progId="Word.Picture.8">
                    <p:embed/>
                    <p:pic>
                      <p:nvPicPr>
                        <p:cNvPr id="0" name="图片 1"/>
                        <p:cNvPicPr/>
                        <p:nvPr/>
                      </p:nvPicPr>
                      <p:blipFill>
                        <a:blip r:embed="rId3"/>
                        <a:stretch>
                          <a:fillRect/>
                        </a:stretch>
                      </p:blipFill>
                      <p:spPr>
                        <a:xfrm>
                          <a:off x="117475" y="1038225"/>
                          <a:ext cx="8912225" cy="2924175"/>
                        </a:xfrm>
                        <a:prstGeom prst="rect">
                          <a:avLst/>
                        </a:prstGeom>
                        <a:noFill/>
                        <a:ln w="38100">
                          <a:noFill/>
                          <a:miter/>
                        </a:ln>
                      </p:spPr>
                    </p:pic>
                  </p:oleObj>
                </mc:Fallback>
              </mc:AlternateContent>
            </a:graphicData>
          </a:graphic>
        </p:graphicFrame>
        <p:grpSp>
          <p:nvGrpSpPr>
            <p:cNvPr id="3084" name="组合 25"/>
            <p:cNvGrpSpPr/>
            <p:nvPr/>
          </p:nvGrpSpPr>
          <p:grpSpPr>
            <a:xfrm>
              <a:off x="723900" y="1143000"/>
              <a:ext cx="8077200" cy="2933700"/>
              <a:chOff x="723900" y="1143000"/>
              <a:chExt cx="8077200" cy="2933700"/>
            </a:xfrm>
          </p:grpSpPr>
          <p:grpSp>
            <p:nvGrpSpPr>
              <p:cNvPr id="3085" name="组合 22"/>
              <p:cNvGrpSpPr/>
              <p:nvPr/>
            </p:nvGrpSpPr>
            <p:grpSpPr>
              <a:xfrm>
                <a:off x="6743700" y="1143000"/>
                <a:ext cx="2057400" cy="2933700"/>
                <a:chOff x="6743700" y="1143000"/>
                <a:chExt cx="2057400" cy="2933700"/>
              </a:xfrm>
            </p:grpSpPr>
            <p:sp>
              <p:nvSpPr>
                <p:cNvPr id="3087" name="矩形 15"/>
                <p:cNvSpPr/>
                <p:nvPr/>
              </p:nvSpPr>
              <p:spPr>
                <a:xfrm>
                  <a:off x="6743700" y="1524000"/>
                  <a:ext cx="876300" cy="304800"/>
                </a:xfrm>
                <a:prstGeom prst="rect">
                  <a:avLst/>
                </a:prstGeom>
                <a:solidFill>
                  <a:srgbClr val="FFC000">
                    <a:alpha val="32156"/>
                  </a:srgbClr>
                </a:solidFill>
                <a:ln w="12700">
                  <a:noFill/>
                </a:ln>
              </p:spPr>
              <p:txBody>
                <a:bodyPr anchor="ctr" anchorCtr="0"/>
                <a:lstStyle/>
                <a:p>
                  <a:r>
                    <a:rPr lang="zh-CN" altLang="en-US" sz="1600" dirty="0">
                      <a:latin typeface="华文楷体" panose="02010600040101010101" pitchFamily="2" charset="-122"/>
                      <a:ea typeface="华文楷体" panose="02010600040101010101" pitchFamily="2" charset="-122"/>
                    </a:rPr>
                    <a:t>数据域</a:t>
                  </a:r>
                </a:p>
              </p:txBody>
            </p:sp>
            <p:sp>
              <p:nvSpPr>
                <p:cNvPr id="3088" name="矩形 16"/>
                <p:cNvSpPr/>
                <p:nvPr/>
              </p:nvSpPr>
              <p:spPr>
                <a:xfrm>
                  <a:off x="7200900" y="1943100"/>
                  <a:ext cx="1295400" cy="495300"/>
                </a:xfrm>
                <a:prstGeom prst="rect">
                  <a:avLst/>
                </a:prstGeom>
                <a:solidFill>
                  <a:srgbClr val="FFC000">
                    <a:alpha val="32156"/>
                  </a:srgbClr>
                </a:solidFill>
                <a:ln w="12700">
                  <a:noFill/>
                </a:ln>
              </p:spPr>
              <p:txBody>
                <a:bodyPr anchor="ctr" anchorCtr="0"/>
                <a:lstStyle/>
                <a:p>
                  <a:r>
                    <a:rPr lang="zh-CN" altLang="en-US" sz="1600" dirty="0">
                      <a:latin typeface="华文楷体" panose="02010600040101010101" pitchFamily="2" charset="-122"/>
                      <a:ea typeface="华文楷体" panose="02010600040101010101" pitchFamily="2" charset="-122"/>
                    </a:rPr>
                    <a:t>构造方法和普通方法</a:t>
                  </a:r>
                </a:p>
              </p:txBody>
            </p:sp>
            <p:sp>
              <p:nvSpPr>
                <p:cNvPr id="3089" name="矩形 17"/>
                <p:cNvSpPr/>
                <p:nvPr/>
              </p:nvSpPr>
              <p:spPr>
                <a:xfrm>
                  <a:off x="7505700" y="3581400"/>
                  <a:ext cx="1295400" cy="495300"/>
                </a:xfrm>
                <a:prstGeom prst="rect">
                  <a:avLst/>
                </a:prstGeom>
                <a:solidFill>
                  <a:srgbClr val="FFC000">
                    <a:alpha val="32156"/>
                  </a:srgbClr>
                </a:solidFill>
                <a:ln w="12700">
                  <a:noFill/>
                </a:ln>
              </p:spPr>
              <p:txBody>
                <a:bodyPr anchor="ctr" anchorCtr="0"/>
                <a:lstStyle/>
                <a:p>
                  <a:r>
                    <a:rPr lang="zh-CN" altLang="en-US" sz="1600" dirty="0">
                      <a:latin typeface="华文楷体" panose="02010600040101010101" pitchFamily="2" charset="-122"/>
                      <a:ea typeface="华文楷体" panose="02010600040101010101" pitchFamily="2" charset="-122"/>
                    </a:rPr>
                    <a:t>对象的</a:t>
                  </a:r>
                  <a:r>
                    <a:rPr lang="en-US" altLang="zh-CN" sz="1600" dirty="0">
                      <a:latin typeface="华文楷体" panose="02010600040101010101" pitchFamily="2" charset="-122"/>
                      <a:ea typeface="华文楷体" panose="02010600040101010101" pitchFamily="2" charset="-122"/>
                    </a:rPr>
                    <a:t>UML</a:t>
                  </a:r>
                  <a:r>
                    <a:rPr lang="zh-CN" altLang="en-US" sz="1600" dirty="0">
                      <a:latin typeface="华文楷体" panose="02010600040101010101" pitchFamily="2" charset="-122"/>
                      <a:ea typeface="华文楷体" panose="02010600040101010101" pitchFamily="2" charset="-122"/>
                    </a:rPr>
                    <a:t>符号</a:t>
                  </a:r>
                </a:p>
              </p:txBody>
            </p:sp>
            <p:sp>
              <p:nvSpPr>
                <p:cNvPr id="3090" name="矩形 21"/>
                <p:cNvSpPr/>
                <p:nvPr/>
              </p:nvSpPr>
              <p:spPr>
                <a:xfrm>
                  <a:off x="6743700" y="1143000"/>
                  <a:ext cx="876300" cy="304800"/>
                </a:xfrm>
                <a:prstGeom prst="rect">
                  <a:avLst/>
                </a:prstGeom>
                <a:solidFill>
                  <a:srgbClr val="FFC000">
                    <a:alpha val="32156"/>
                  </a:srgbClr>
                </a:solidFill>
                <a:ln w="12700">
                  <a:noFill/>
                </a:ln>
              </p:spPr>
              <p:txBody>
                <a:bodyPr anchor="ctr" anchorCtr="0"/>
                <a:lstStyle/>
                <a:p>
                  <a:r>
                    <a:rPr lang="zh-CN" altLang="en-US" sz="1600" dirty="0">
                      <a:latin typeface="华文楷体" panose="02010600040101010101" pitchFamily="2" charset="-122"/>
                      <a:ea typeface="华文楷体" panose="02010600040101010101" pitchFamily="2" charset="-122"/>
                    </a:rPr>
                    <a:t>类名</a:t>
                  </a:r>
                </a:p>
              </p:txBody>
            </p:sp>
          </p:grpSp>
          <p:sp>
            <p:nvSpPr>
              <p:cNvPr id="3086" name="矩形 24"/>
              <p:cNvSpPr/>
              <p:nvPr/>
            </p:nvSpPr>
            <p:spPr>
              <a:xfrm>
                <a:off x="723900" y="1485900"/>
                <a:ext cx="1562100" cy="304800"/>
              </a:xfrm>
              <a:prstGeom prst="rect">
                <a:avLst/>
              </a:prstGeom>
              <a:solidFill>
                <a:srgbClr val="FFC000">
                  <a:alpha val="32156"/>
                </a:srgbClr>
              </a:solidFill>
              <a:ln w="12700">
                <a:noFill/>
              </a:ln>
            </p:spPr>
            <p:txBody>
              <a:bodyPr anchor="ctr" anchorCtr="0"/>
              <a:lstStyle/>
              <a:p>
                <a:pPr algn="ctr"/>
                <a:r>
                  <a:rPr lang="en-US" altLang="zh-CN" sz="1600" dirty="0">
                    <a:latin typeface="华文楷体" panose="02010600040101010101" pitchFamily="2" charset="-122"/>
                    <a:ea typeface="华文楷体" panose="02010600040101010101" pitchFamily="2" charset="-122"/>
                  </a:rPr>
                  <a:t>UML</a:t>
                </a:r>
                <a:r>
                  <a:rPr lang="zh-CN" altLang="en-US" sz="1600" dirty="0">
                    <a:latin typeface="华文楷体" panose="02010600040101010101" pitchFamily="2" charset="-122"/>
                    <a:ea typeface="华文楷体" panose="02010600040101010101" pitchFamily="2" charset="-122"/>
                  </a:rPr>
                  <a:t>类图</a:t>
                </a:r>
              </a:p>
            </p:txBody>
          </p:sp>
        </p:grpSp>
      </p:grpSp>
      <p:grpSp>
        <p:nvGrpSpPr>
          <p:cNvPr id="3081" name="组合 17"/>
          <p:cNvGrpSpPr/>
          <p:nvPr/>
        </p:nvGrpSpPr>
        <p:grpSpPr>
          <a:xfrm>
            <a:off x="1066800" y="4343400"/>
            <a:ext cx="7239000" cy="1943100"/>
            <a:chOff x="1066800" y="4343400"/>
            <a:chExt cx="7239000" cy="1943100"/>
          </a:xfrm>
        </p:grpSpPr>
        <p:sp>
          <p:nvSpPr>
            <p:cNvPr id="3082" name="TextBox 7"/>
            <p:cNvSpPr txBox="1"/>
            <p:nvPr/>
          </p:nvSpPr>
          <p:spPr>
            <a:xfrm>
              <a:off x="1066800" y="4343400"/>
              <a:ext cx="7239000" cy="1938338"/>
            </a:xfrm>
            <a:prstGeom prst="rect">
              <a:avLst/>
            </a:prstGeom>
            <a:noFill/>
            <a:ln w="9525">
              <a:noFill/>
            </a:ln>
          </p:spPr>
          <p:txBody>
            <a:bodyPr>
              <a:spAutoFit/>
            </a:bodyPr>
            <a:lstStyle/>
            <a:p>
              <a:r>
                <a:rPr lang="en-US" altLang="zh-CN" b="1" dirty="0">
                  <a:latin typeface="Times New Roman" panose="02020603050405020304" pitchFamily="18" charset="0"/>
                  <a:ea typeface="宋体" panose="02010600030101010101" pitchFamily="2" charset="-122"/>
                </a:rPr>
                <a:t>UML : </a:t>
              </a:r>
              <a:r>
                <a:rPr lang="en-US" altLang="zh-CN" b="1" i="1" dirty="0">
                  <a:latin typeface="Times New Roman" panose="02020603050405020304" pitchFamily="18" charset="0"/>
                  <a:ea typeface="宋体" panose="02010600030101010101" pitchFamily="2" charset="-122"/>
                </a:rPr>
                <a:t>Unified Modeling Language </a:t>
              </a:r>
              <a:r>
                <a:rPr lang="zh-CN" altLang="en-US" dirty="0">
                  <a:latin typeface="Times New Roman" panose="02020603050405020304" pitchFamily="18" charset="0"/>
                  <a:ea typeface="宋体" panose="02010600030101010101" pitchFamily="2" charset="-122"/>
                </a:rPr>
                <a:t>统一建模语言</a:t>
              </a:r>
              <a:endParaRPr lang="en-US" altLang="zh-CN"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endParaRPr>
            </a:p>
            <a:p>
              <a:r>
                <a:rPr lang="zh-CN" altLang="en-US" dirty="0">
                  <a:latin typeface="Times New Roman" panose="02020603050405020304" pitchFamily="18" charset="0"/>
                  <a:ea typeface="宋体" panose="02010600030101010101" pitchFamily="2" charset="-122"/>
                </a:rPr>
                <a:t>数据域：</a:t>
              </a:r>
              <a:r>
                <a:rPr lang="en-US" altLang="zh-CN" dirty="0">
                  <a:latin typeface="Times New Roman" panose="02020603050405020304" pitchFamily="18" charset="0"/>
                  <a:ea typeface="宋体" panose="02010600030101010101" pitchFamily="2" charset="-122"/>
                </a:rPr>
                <a:t>	</a:t>
              </a:r>
              <a:r>
                <a:rPr lang="zh-CN" altLang="en-US" dirty="0">
                  <a:solidFill>
                    <a:srgbClr val="002060"/>
                  </a:solidFill>
                  <a:latin typeface="方正姚体" panose="02010601030101010101" pitchFamily="2" charset="-122"/>
                  <a:ea typeface="方正姚体" panose="02010601030101010101" pitchFamily="2" charset="-122"/>
                </a:rPr>
                <a:t>数据域名</a:t>
              </a:r>
              <a:r>
                <a:rPr lang="en-US" altLang="zh-CN" dirty="0">
                  <a:solidFill>
                    <a:srgbClr val="002060"/>
                  </a:solidFill>
                  <a:latin typeface="方正姚体" panose="02010601030101010101" pitchFamily="2" charset="-122"/>
                  <a:ea typeface="方正姚体" panose="02010601030101010101" pitchFamily="2" charset="-122"/>
                </a:rPr>
                <a:t>:</a:t>
              </a:r>
              <a:r>
                <a:rPr lang="zh-CN" altLang="en-US" dirty="0">
                  <a:solidFill>
                    <a:srgbClr val="002060"/>
                  </a:solidFill>
                  <a:latin typeface="方正姚体" panose="02010601030101010101" pitchFamily="2" charset="-122"/>
                  <a:ea typeface="方正姚体" panose="02010601030101010101" pitchFamily="2" charset="-122"/>
                </a:rPr>
                <a:t>数据域类型</a:t>
              </a:r>
              <a:endParaRPr lang="en-US" altLang="zh-CN" dirty="0">
                <a:solidFill>
                  <a:srgbClr val="002060"/>
                </a:solidFill>
                <a:latin typeface="方正姚体" panose="02010601030101010101" pitchFamily="2" charset="-122"/>
                <a:ea typeface="方正姚体" panose="02010601030101010101" pitchFamily="2" charset="-122"/>
              </a:endParaRPr>
            </a:p>
            <a:p>
              <a:r>
                <a:rPr lang="zh-CN" altLang="en-US" dirty="0">
                  <a:latin typeface="Times New Roman" panose="02020603050405020304" pitchFamily="18" charset="0"/>
                  <a:ea typeface="宋体" panose="02010600030101010101" pitchFamily="2" charset="-122"/>
                </a:rPr>
                <a:t>构造方法：</a:t>
              </a:r>
              <a:r>
                <a:rPr lang="en-US" altLang="zh-CN" dirty="0">
                  <a:latin typeface="Times New Roman" panose="02020603050405020304" pitchFamily="18" charset="0"/>
                  <a:ea typeface="宋体" panose="02010600030101010101" pitchFamily="2" charset="-122"/>
                </a:rPr>
                <a:t>	</a:t>
              </a:r>
              <a:r>
                <a:rPr lang="zh-CN" altLang="en-US" dirty="0">
                  <a:solidFill>
                    <a:srgbClr val="002060"/>
                  </a:solidFill>
                  <a:latin typeface="方正姚体" panose="02010601030101010101" pitchFamily="2" charset="-122"/>
                  <a:ea typeface="方正姚体" panose="02010601030101010101" pitchFamily="2" charset="-122"/>
                </a:rPr>
                <a:t>类名</a:t>
              </a:r>
              <a:r>
                <a:rPr lang="en-US" altLang="zh-CN" dirty="0">
                  <a:solidFill>
                    <a:srgbClr val="002060"/>
                  </a:solidFill>
                  <a:latin typeface="方正姚体" panose="02010601030101010101" pitchFamily="2" charset="-122"/>
                  <a:ea typeface="方正姚体" panose="02010601030101010101" pitchFamily="2" charset="-122"/>
                </a:rPr>
                <a:t>(</a:t>
              </a:r>
              <a:r>
                <a:rPr lang="zh-CN" altLang="en-US" dirty="0">
                  <a:solidFill>
                    <a:srgbClr val="002060"/>
                  </a:solidFill>
                  <a:latin typeface="方正姚体" panose="02010601030101010101" pitchFamily="2" charset="-122"/>
                  <a:ea typeface="方正姚体" panose="02010601030101010101" pitchFamily="2" charset="-122"/>
                </a:rPr>
                <a:t>参数名</a:t>
              </a:r>
              <a:r>
                <a:rPr lang="en-US" altLang="zh-CN" dirty="0">
                  <a:solidFill>
                    <a:srgbClr val="002060"/>
                  </a:solidFill>
                  <a:latin typeface="方正姚体" panose="02010601030101010101" pitchFamily="2" charset="-122"/>
                  <a:ea typeface="方正姚体" panose="02010601030101010101" pitchFamily="2" charset="-122"/>
                </a:rPr>
                <a:t>:</a:t>
              </a:r>
              <a:r>
                <a:rPr lang="zh-CN" altLang="en-US" dirty="0">
                  <a:solidFill>
                    <a:srgbClr val="002060"/>
                  </a:solidFill>
                  <a:latin typeface="方正姚体" panose="02010601030101010101" pitchFamily="2" charset="-122"/>
                  <a:ea typeface="方正姚体" panose="02010601030101010101" pitchFamily="2" charset="-122"/>
                </a:rPr>
                <a:t>参数类型</a:t>
              </a:r>
              <a:r>
                <a:rPr lang="en-US" altLang="zh-CN" dirty="0">
                  <a:solidFill>
                    <a:srgbClr val="002060"/>
                  </a:solidFill>
                  <a:latin typeface="方正姚体" panose="02010601030101010101" pitchFamily="2" charset="-122"/>
                  <a:ea typeface="方正姚体" panose="02010601030101010101" pitchFamily="2" charset="-122"/>
                </a:rPr>
                <a:t>)</a:t>
              </a:r>
            </a:p>
            <a:p>
              <a:r>
                <a:rPr lang="zh-CN" altLang="en-US" dirty="0">
                  <a:latin typeface="Times New Roman" panose="02020603050405020304" pitchFamily="18" charset="0"/>
                  <a:ea typeface="宋体" panose="02010600030101010101" pitchFamily="2" charset="-122"/>
                </a:rPr>
                <a:t>普通方法：</a:t>
              </a:r>
              <a:r>
                <a:rPr lang="en-US" altLang="zh-CN" dirty="0">
                  <a:latin typeface="Times New Roman" panose="02020603050405020304" pitchFamily="18" charset="0"/>
                  <a:ea typeface="宋体" panose="02010600030101010101" pitchFamily="2" charset="-122"/>
                </a:rPr>
                <a:t>	</a:t>
              </a:r>
              <a:r>
                <a:rPr lang="zh-CN" altLang="en-US" dirty="0">
                  <a:solidFill>
                    <a:srgbClr val="002060"/>
                  </a:solidFill>
                  <a:latin typeface="方正姚体" panose="02010601030101010101" pitchFamily="2" charset="-122"/>
                  <a:ea typeface="方正姚体" panose="02010601030101010101" pitchFamily="2" charset="-122"/>
                </a:rPr>
                <a:t>方法名</a:t>
              </a:r>
              <a:r>
                <a:rPr lang="en-US" altLang="zh-CN" dirty="0">
                  <a:solidFill>
                    <a:srgbClr val="002060"/>
                  </a:solidFill>
                  <a:latin typeface="方正姚体" panose="02010601030101010101" pitchFamily="2" charset="-122"/>
                  <a:ea typeface="方正姚体" panose="02010601030101010101" pitchFamily="2" charset="-122"/>
                </a:rPr>
                <a:t>(</a:t>
              </a:r>
              <a:r>
                <a:rPr lang="zh-CN" altLang="en-US" dirty="0">
                  <a:solidFill>
                    <a:srgbClr val="002060"/>
                  </a:solidFill>
                  <a:latin typeface="方正姚体" panose="02010601030101010101" pitchFamily="2" charset="-122"/>
                  <a:ea typeface="方正姚体" panose="02010601030101010101" pitchFamily="2" charset="-122"/>
                </a:rPr>
                <a:t>参数名</a:t>
              </a:r>
              <a:r>
                <a:rPr lang="en-US" altLang="zh-CN" dirty="0">
                  <a:solidFill>
                    <a:srgbClr val="002060"/>
                  </a:solidFill>
                  <a:latin typeface="方正姚体" panose="02010601030101010101" pitchFamily="2" charset="-122"/>
                  <a:ea typeface="方正姚体" panose="02010601030101010101" pitchFamily="2" charset="-122"/>
                </a:rPr>
                <a:t>:</a:t>
              </a:r>
              <a:r>
                <a:rPr lang="zh-CN" altLang="en-US" dirty="0">
                  <a:solidFill>
                    <a:srgbClr val="002060"/>
                  </a:solidFill>
                  <a:latin typeface="方正姚体" panose="02010601030101010101" pitchFamily="2" charset="-122"/>
                  <a:ea typeface="方正姚体" panose="02010601030101010101" pitchFamily="2" charset="-122"/>
                </a:rPr>
                <a:t>参数类型</a:t>
              </a:r>
              <a:r>
                <a:rPr lang="en-US" altLang="zh-CN" dirty="0">
                  <a:solidFill>
                    <a:srgbClr val="002060"/>
                  </a:solidFill>
                  <a:latin typeface="方正姚体" panose="02010601030101010101" pitchFamily="2" charset="-122"/>
                  <a:ea typeface="方正姚体" panose="02010601030101010101" pitchFamily="2" charset="-122"/>
                </a:rPr>
                <a:t>):</a:t>
              </a:r>
              <a:r>
                <a:rPr lang="zh-CN" altLang="en-US" dirty="0">
                  <a:solidFill>
                    <a:srgbClr val="002060"/>
                  </a:solidFill>
                  <a:latin typeface="方正姚体" panose="02010601030101010101" pitchFamily="2" charset="-122"/>
                  <a:ea typeface="方正姚体" panose="02010601030101010101" pitchFamily="2" charset="-122"/>
                </a:rPr>
                <a:t>返回值类型</a:t>
              </a:r>
            </a:p>
          </p:txBody>
        </p:sp>
        <p:sp>
          <p:nvSpPr>
            <p:cNvPr id="17" name="矩形 16"/>
            <p:cNvSpPr/>
            <p:nvPr/>
          </p:nvSpPr>
          <p:spPr bwMode="auto">
            <a:xfrm>
              <a:off x="1066800" y="5105400"/>
              <a:ext cx="6972300" cy="1181100"/>
            </a:xfrm>
            <a:prstGeom prst="rect">
              <a:avLst/>
            </a:prstGeom>
            <a:noFill/>
            <a:ln w="19050" cap="flat" cmpd="sng" algn="ctr">
              <a:solidFill>
                <a:schemeClr val="bg1">
                  <a:lumMod val="75000"/>
                </a:schemeClr>
              </a:solidFill>
              <a:prstDash val="solid"/>
              <a:round/>
              <a:headEnd type="none" w="sm" len="sm"/>
              <a:tailEnd type="none" w="sm" len="sm"/>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Book Antiqua" panose="02040602050305030304" pitchFamily="18" charset="0"/>
                <a:ea typeface="宋体" panose="02010600030101010101" pitchFamily="2" charset="-122"/>
                <a:cs typeface="+mj-cs"/>
              </a:rPr>
              <a:t>示例：定义类和创建对象</a:t>
            </a:r>
            <a:endParaRPr lang="zh-CN" altLang="en-US" u="sng" kern="1200" dirty="0">
              <a:latin typeface="Book Antiqua" panose="02040602050305030304" pitchFamily="18" charset="0"/>
              <a:ea typeface="宋体" panose="02010600030101010101" pitchFamily="2" charset="-122"/>
              <a:cs typeface="+mj-cs"/>
              <a:hlinkClick r:id="rId2" action="ppaction://program"/>
            </a:endParaRPr>
          </a:p>
        </p:txBody>
      </p:sp>
      <p:sp>
        <p:nvSpPr>
          <p:cNvPr id="36867"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目标：</a:t>
            </a: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r>
              <a:rPr lang="en-US" altLang="zh-CN" kern="1200" dirty="0">
                <a:latin typeface="+mn-lt"/>
                <a:ea typeface="宋体" panose="02010600030101010101" pitchFamily="2" charset="-122"/>
                <a:cs typeface="+mn-cs"/>
              </a:rPr>
              <a:t>       </a:t>
            </a:r>
            <a:r>
              <a:rPr lang="zh-CN" altLang="en-US" kern="1200" dirty="0">
                <a:latin typeface="+mn-lt"/>
                <a:ea typeface="宋体" panose="02010600030101010101" pitchFamily="2" charset="-122"/>
                <a:cs typeface="+mn-cs"/>
              </a:rPr>
              <a:t>演示创建对象，传递数据及调用类中的方法。</a:t>
            </a:r>
            <a:endParaRPr lang="en-US" altLang="en-US" kern="1200" dirty="0">
              <a:latin typeface="Book Antiqua" panose="02040602050305030304" pitchFamily="18" charset="0"/>
              <a:ea typeface="+mn-ea"/>
              <a:cs typeface="+mn-cs"/>
            </a:endParaRPr>
          </a:p>
        </p:txBody>
      </p:sp>
      <p:sp>
        <p:nvSpPr>
          <p:cNvPr id="3686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a:t>
            </a:fld>
            <a:endParaRPr lang="en-US" altLang="en-US" sz="1400" dirty="0">
              <a:ea typeface="宋体" panose="02010600030101010101" pitchFamily="2" charset="-122"/>
            </a:endParaRPr>
          </a:p>
        </p:txBody>
      </p:sp>
      <p:sp>
        <p:nvSpPr>
          <p:cNvPr id="199689" name="AutoShape 9">
            <a:hlinkClick r:id="" action="ppaction://noaction" highlightClick="1"/>
          </p:cNvPr>
          <p:cNvSpPr>
            <a:spLocks noChangeArrowheads="1"/>
          </p:cNvSpPr>
          <p:nvPr/>
        </p:nvSpPr>
        <p:spPr bwMode="auto">
          <a:xfrm>
            <a:off x="2344738" y="5272088"/>
            <a:ext cx="3276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err="1">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TestSimpleCircle</a:t>
            </a:r>
            <a:endParaRPr kumimoji="0" lang="en-US" altLang="zh-CN" sz="24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36870" name="AutoShape 10">
            <a:hlinkClick r:id="rId4" action="ppaction://program"/>
          </p:cNvPr>
          <p:cNvSpPr/>
          <p:nvPr/>
        </p:nvSpPr>
        <p:spPr>
          <a:xfrm>
            <a:off x="5954713" y="5181600"/>
            <a:ext cx="1905000" cy="6096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36871" name="AutoShape 11">
            <a:hlinkClick r:id="rId5"/>
          </p:cNvPr>
          <p:cNvSpPr/>
          <p:nvPr/>
        </p:nvSpPr>
        <p:spPr>
          <a:xfrm>
            <a:off x="1652588" y="5233988"/>
            <a:ext cx="468312"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8" name="AutoShape 4">
            <a:hlinkClick r:id="rId6" highlightClick="1"/>
          </p:cNvPr>
          <p:cNvSpPr>
            <a:spLocks noChangeArrowheads="1"/>
          </p:cNvSpPr>
          <p:nvPr/>
        </p:nvSpPr>
        <p:spPr bwMode="auto">
          <a:xfrm>
            <a:off x="4076700" y="4724400"/>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a:r>
              <a:rPr lang="en-US" altLang="en-US" dirty="0">
                <a:latin typeface="Book Antiqua" panose="02040602050305030304" pitchFamily="18" charset="0"/>
              </a:rPr>
              <a:t>Animation</a:t>
            </a:r>
            <a:endParaRPr lang="en-US" altLang="en-US" dirty="0">
              <a:latin typeface="Times New Roman" panose="02020603050405020304" pitchFamily="18" charset="0"/>
            </a:endParaRPr>
          </a:p>
        </p:txBody>
      </p:sp>
      <p:sp>
        <p:nvSpPr>
          <p:cNvPr id="2" name="文本框 1"/>
          <p:cNvSpPr txBox="1"/>
          <p:nvPr/>
        </p:nvSpPr>
        <p:spPr>
          <a:xfrm>
            <a:off x="4802505" y="5963285"/>
            <a:ext cx="4338320" cy="460375"/>
          </a:xfrm>
          <a:prstGeom prst="rect">
            <a:avLst/>
          </a:prstGeom>
          <a:noFill/>
        </p:spPr>
        <p:txBody>
          <a:bodyPr wrap="square" rtlCol="0">
            <a:spAutoFit/>
          </a:bodyPr>
          <a:lstStyle/>
          <a:p>
            <a:pPr algn="ctr"/>
            <a:r>
              <a:rPr lang="zh-CN" altLang="en-US"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程序清单</a:t>
            </a:r>
            <a:r>
              <a:rPr lang="en-US" altLang="zh-CN"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9-</a:t>
            </a:r>
            <a:r>
              <a:rPr lang="en-US" dirty="0">
                <a:highlight>
                  <a:srgbClr val="C0C0C0"/>
                </a:highlight>
                <a:latin typeface="华文楷体" panose="02010600040101010101" pitchFamily="2" charset="-122"/>
                <a:ea typeface="华文楷体" panose="02010600040101010101" pitchFamily="2" charset="-122"/>
                <a:cs typeface="华文楷体" panose="02010600040101010101" pitchFamily="2" charset="-122"/>
                <a:sym typeface="+mn-ea"/>
              </a:rPr>
              <a:t>1</a:t>
            </a: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201.15,&quot;left&quot;:117,&quot;top&quot;:249,&quot;width&quot;:495}"/>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01.15,&quot;left&quot;:117,&quot;top&quot;:249,&quot;width&quot;:495}"/>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01.15,&quot;left&quot;:117,&quot;top&quot;:249,&quot;width&quot;:495}"/>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01.15,&quot;left&quot;:117,&quot;top&quot;:249,&quot;width&quot;:495}"/>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01.15,&quot;left&quot;:117,&quot;top&quot;:249,&quot;width&quot;:495}"/>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01.15,&quot;left&quot;:117,&quot;top&quot;:249,&quot;width&quot;:495}"/>
</p:tagLst>
</file>

<file path=ppt/theme/theme1.xml><?xml version="1.0" encoding="utf-8"?>
<a:theme xmlns:a="http://schemas.openxmlformats.org/drawingml/2006/main" name="CQUT_JAVA">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CQUT_JAVA</Template>
  <TotalTime>0</TotalTime>
  <Words>5247</Words>
  <Application>Microsoft Office PowerPoint</Application>
  <PresentationFormat>全屏显示(4:3)</PresentationFormat>
  <Paragraphs>660</Paragraphs>
  <Slides>72</Slides>
  <Notes>1</Notes>
  <HiddenSlides>16</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89" baseType="lpstr">
      <vt:lpstr>Courier</vt:lpstr>
      <vt:lpstr>Monotype Sorts</vt:lpstr>
      <vt:lpstr>OPTICopperplate Heavy</vt:lpstr>
      <vt:lpstr>方正粗黑宋简体</vt:lpstr>
      <vt:lpstr>方正姚体</vt:lpstr>
      <vt:lpstr>华文楷体</vt:lpstr>
      <vt:lpstr>宋体</vt:lpstr>
      <vt:lpstr>Arial</vt:lpstr>
      <vt:lpstr>Book Antiqua</vt:lpstr>
      <vt:lpstr>Consolas</vt:lpstr>
      <vt:lpstr>Courier New</vt:lpstr>
      <vt:lpstr>Forte</vt:lpstr>
      <vt:lpstr>Times New Roman</vt:lpstr>
      <vt:lpstr>Wingdings</vt:lpstr>
      <vt:lpstr>Wingdings 2</vt:lpstr>
      <vt:lpstr>CQUT_JAVA</vt:lpstr>
      <vt:lpstr>Microsoft Word Picture</vt:lpstr>
      <vt:lpstr>第9章 对象和类</vt:lpstr>
      <vt:lpstr>引言</vt:lpstr>
      <vt:lpstr>面向对象编程概念</vt:lpstr>
      <vt:lpstr>对象</vt:lpstr>
      <vt:lpstr>类</vt:lpstr>
      <vt:lpstr>类</vt:lpstr>
      <vt:lpstr>对象和类的关系</vt:lpstr>
      <vt:lpstr>UML类图</vt:lpstr>
      <vt:lpstr>示例：定义类和创建对象</vt:lpstr>
      <vt:lpstr>示例：定义类和创建对象</vt:lpstr>
      <vt:lpstr>构造方法</vt:lpstr>
      <vt:lpstr>构造方法</vt:lpstr>
      <vt:lpstr>使用构造方法创建对象</vt:lpstr>
      <vt:lpstr>默认的构造方法</vt:lpstr>
      <vt:lpstr>声明对象引用变量</vt:lpstr>
      <vt:lpstr>一次性声明/创建对象</vt:lpstr>
      <vt:lpstr>访问对象的数据和方法</vt:lpstr>
      <vt:lpstr>跟踪代码</vt:lpstr>
      <vt:lpstr>跟踪代码</vt:lpstr>
      <vt:lpstr>跟踪代码</vt:lpstr>
      <vt:lpstr>跟踪代码</vt:lpstr>
      <vt:lpstr>跟踪代码</vt:lpstr>
      <vt:lpstr>跟踪代码</vt:lpstr>
      <vt:lpstr>跟踪代码</vt:lpstr>
      <vt:lpstr>警告！</vt:lpstr>
      <vt:lpstr>引用数据域</vt:lpstr>
      <vt:lpstr>null值</vt:lpstr>
      <vt:lpstr>数据域的默认值</vt:lpstr>
      <vt:lpstr>示例</vt:lpstr>
      <vt:lpstr>基本类型变量和引用类型变量的区别</vt:lpstr>
      <vt:lpstr>基本类型变量和对象变量的赋值</vt:lpstr>
      <vt:lpstr>垃圾回收</vt:lpstr>
      <vt:lpstr>思考</vt:lpstr>
      <vt:lpstr>垃圾回收</vt:lpstr>
      <vt:lpstr>Date类</vt:lpstr>
      <vt:lpstr>Date类示例</vt:lpstr>
      <vt:lpstr>Random类</vt:lpstr>
      <vt:lpstr>Random类例子</vt:lpstr>
      <vt:lpstr>Point2D类</vt:lpstr>
      <vt:lpstr>静态变量 &amp; 静态方法</vt:lpstr>
      <vt:lpstr>实例变量 &amp; 实例方法</vt:lpstr>
      <vt:lpstr>实例变量 &amp; 实例方法</vt:lpstr>
      <vt:lpstr>静态变量、常量和方法</vt:lpstr>
      <vt:lpstr>静态变量、常量和方法</vt:lpstr>
      <vt:lpstr>静态变量、常量和方法</vt:lpstr>
      <vt:lpstr>类的实例变量和方法使用示例</vt:lpstr>
      <vt:lpstr>实例方法和静态方法对比</vt:lpstr>
      <vt:lpstr>设计指南</vt:lpstr>
      <vt:lpstr>可见性修饰符</vt:lpstr>
      <vt:lpstr>可见性修饰符</vt:lpstr>
      <vt:lpstr>PowerPoint 演示文稿</vt:lpstr>
      <vt:lpstr>注意</vt:lpstr>
      <vt:lpstr>数据域封装</vt:lpstr>
      <vt:lpstr>数据域封装示例</vt:lpstr>
      <vt:lpstr>访问器&amp;修改器</vt:lpstr>
      <vt:lpstr>向方法传递对象参数</vt:lpstr>
      <vt:lpstr>向方法传递对象参数</vt:lpstr>
      <vt:lpstr>对象数组</vt:lpstr>
      <vt:lpstr>对象数组示例</vt:lpstr>
      <vt:lpstr>对象数组</vt:lpstr>
      <vt:lpstr>不可变对象和类</vt:lpstr>
      <vt:lpstr>示例</vt:lpstr>
      <vt:lpstr>不可变类必须满足的条件</vt:lpstr>
      <vt:lpstr>变量的作用域</vt:lpstr>
      <vt:lpstr>变量的作用域</vt:lpstr>
      <vt:lpstr>this引用 </vt:lpstr>
      <vt:lpstr>引用隐藏的数据域</vt:lpstr>
      <vt:lpstr>引用隐藏的数据域</vt:lpstr>
      <vt:lpstr>引用隐藏的数据域</vt:lpstr>
      <vt:lpstr>调用重载的构造方法</vt:lpstr>
      <vt:lpstr>PowerPoint 演示文稿</vt:lpstr>
      <vt:lpstr>Chapter 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W. Lucas Chen</cp:lastModifiedBy>
  <cp:revision>663</cp:revision>
  <dcterms:created xsi:type="dcterms:W3CDTF">1995-06-10T17:31:00Z</dcterms:created>
  <dcterms:modified xsi:type="dcterms:W3CDTF">2025-06-07T14:56:07Z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00CB2C33B399439195F28CFB93BEE99D_13</vt:lpwstr>
  </property>
  <property fmtid="{D5CDD505-2E9C-101B-9397-08002B2CF9AE}" pid="3" name="KSOProductBuildVer">
    <vt:lpwstr>2052-12.1.0.20305</vt:lpwstr>
  </property>
</Properties>
</file>