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514" r:id="rId2"/>
    <p:sldId id="632" r:id="rId3"/>
    <p:sldId id="633" r:id="rId4"/>
    <p:sldId id="634" r:id="rId5"/>
    <p:sldId id="635" r:id="rId6"/>
    <p:sldId id="602" r:id="rId7"/>
    <p:sldId id="607" r:id="rId8"/>
    <p:sldId id="515" r:id="rId9"/>
    <p:sldId id="603" r:id="rId10"/>
    <p:sldId id="608" r:id="rId11"/>
    <p:sldId id="604" r:id="rId12"/>
    <p:sldId id="605" r:id="rId13"/>
    <p:sldId id="519" r:id="rId14"/>
    <p:sldId id="609" r:id="rId15"/>
    <p:sldId id="521" r:id="rId16"/>
    <p:sldId id="570" r:id="rId17"/>
    <p:sldId id="618" r:id="rId18"/>
    <p:sldId id="619" r:id="rId19"/>
    <p:sldId id="621" r:id="rId20"/>
    <p:sldId id="622" r:id="rId21"/>
    <p:sldId id="623" r:id="rId22"/>
    <p:sldId id="629" r:id="rId23"/>
    <p:sldId id="625" r:id="rId24"/>
    <p:sldId id="627" r:id="rId25"/>
    <p:sldId id="628" r:id="rId26"/>
    <p:sldId id="523" r:id="rId27"/>
    <p:sldId id="524" r:id="rId28"/>
    <p:sldId id="611" r:id="rId29"/>
    <p:sldId id="590" r:id="rId30"/>
    <p:sldId id="636" r:id="rId31"/>
    <p:sldId id="637" r:id="rId32"/>
    <p:sldId id="630" r:id="rId33"/>
    <p:sldId id="525" r:id="rId34"/>
    <p:sldId id="631" r:id="rId35"/>
    <p:sldId id="612" r:id="rId36"/>
    <p:sldId id="569" r:id="rId37"/>
    <p:sldId id="562" r:id="rId38"/>
    <p:sldId id="597" r:id="rId39"/>
    <p:sldId id="613" r:id="rId40"/>
    <p:sldId id="641" r:id="rId41"/>
    <p:sldId id="642" r:id="rId42"/>
    <p:sldId id="614" r:id="rId43"/>
    <p:sldId id="535" r:id="rId44"/>
    <p:sldId id="615" r:id="rId45"/>
    <p:sldId id="560" r:id="rId46"/>
    <p:sldId id="538" r:id="rId47"/>
    <p:sldId id="558" r:id="rId48"/>
    <p:sldId id="539" r:id="rId49"/>
    <p:sldId id="540" r:id="rId50"/>
    <p:sldId id="541" r:id="rId51"/>
    <p:sldId id="528" r:id="rId52"/>
    <p:sldId id="551" r:id="rId53"/>
    <p:sldId id="567" r:id="rId54"/>
    <p:sldId id="616" r:id="rId55"/>
    <p:sldId id="593" r:id="rId56"/>
    <p:sldId id="598" r:id="rId57"/>
    <p:sldId id="600" r:id="rId58"/>
    <p:sldId id="599" r:id="rId59"/>
    <p:sldId id="596" r:id="rId60"/>
    <p:sldId id="566" r:id="rId61"/>
    <p:sldId id="563" r:id="rId62"/>
    <p:sldId id="638" r:id="rId63"/>
    <p:sldId id="544" r:id="rId64"/>
    <p:sldId id="545" r:id="rId65"/>
    <p:sldId id="546" r:id="rId66"/>
    <p:sldId id="617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  <a:srgbClr val="008000"/>
    <a:srgbClr val="39998D"/>
    <a:srgbClr val="800080"/>
    <a:srgbClr val="CC33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5"/>
    <p:restoredTop sz="94618"/>
  </p:normalViewPr>
  <p:slideViewPr>
    <p:cSldViewPr showGuides="1">
      <p:cViewPr varScale="1">
        <p:scale>
          <a:sx n="70" d="100"/>
          <a:sy n="70" d="100"/>
        </p:scale>
        <p:origin x="1362" y="33"/>
      </p:cViewPr>
      <p:guideLst>
        <p:guide orient="horz" pos="60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8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0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i="1" dirty="0">
                <a:ea typeface="宋体" panose="02010600030101010101" pitchFamily="2" charset="-122"/>
              </a:rPr>
              <a:t>‹#›</a:t>
            </a:fld>
            <a:endParaRPr lang="zh-CN" altLang="en-US" sz="1000" i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课程思政：</a:t>
            </a:r>
            <a:endParaRPr lang="zh-CN" altLang="en-US"/>
          </a:p>
          <a:p>
            <a:r>
              <a:rPr lang="zh-CN" altLang="en-US">
                <a:sym typeface="+mn-ea"/>
              </a:rPr>
              <a:t>树立正确的价值观、世界观、人生观。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课程思政：</a:t>
            </a:r>
          </a:p>
          <a:p>
            <a:r>
              <a:rPr lang="zh-CN" altLang="en-US"/>
              <a:t>尊重女性</a:t>
            </a:r>
            <a:r>
              <a:rPr lang="en-US" altLang="zh-CN"/>
              <a:t> </a:t>
            </a:r>
            <a:r>
              <a:rPr lang="zh-CN" altLang="en-US"/>
              <a:t>关爱女性</a:t>
            </a:r>
          </a:p>
          <a:p>
            <a:r>
              <a:rPr lang="zh-CN" altLang="en-US"/>
              <a:t>懂得感恩</a:t>
            </a:r>
            <a:r>
              <a:rPr lang="en-US" altLang="zh-CN"/>
              <a:t> </a:t>
            </a:r>
            <a:r>
              <a:rPr lang="zh-CN" altLang="en-US"/>
              <a:t>回报母亲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+mn-ea"/>
              </a:rPr>
              <a:t>Object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类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的方法包括：</a:t>
            </a:r>
            <a:endParaRPr lang="zh-CN" altLang="en-US" dirty="0">
              <a:latin typeface="Courier New" panose="02070309020205020404" pitchFamily="49" charset="0"/>
              <a:ea typeface="+mj-ea"/>
              <a:cs typeface="Courier New" panose="02070309020205020404" pitchFamily="49" charset="0"/>
              <a:sym typeface="+mn-ea"/>
            </a:endParaRPr>
          </a:p>
          <a:p>
            <a:r>
              <a:rPr lang="en-US" altLang="zh-CN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+mn-ea"/>
              </a:rPr>
              <a:t>public String toString()</a:t>
            </a:r>
          </a:p>
          <a:p>
            <a:r>
              <a:rPr lang="en-US" altLang="zh-CN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+mn-ea"/>
              </a:rPr>
              <a:t>public boolean equals(Object obj)</a:t>
            </a:r>
          </a:p>
          <a:p>
            <a:r>
              <a:rPr lang="en-US" altLang="zh-CN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+mn-ea"/>
              </a:rPr>
              <a:t>clone()</a:t>
            </a:r>
            <a:r>
              <a:rPr lang="zh-CN" altLang="en-US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+mn-ea"/>
              </a:rPr>
              <a:t>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38</a:t>
            </a:fld>
            <a:endParaRPr lang="en-US" altLang="en-US" sz="1000" i="1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lstStyle/>
          <a:p>
            <a:pPr lvl="0" algn="r"/>
            <a:fld id="{9A0DB2DC-4C9A-4742-B13C-FB6460FD3503}" type="slidenum">
              <a:rPr lang="en-US" altLang="en-US" sz="1000" i="1" dirty="0"/>
              <a:t>39</a:t>
            </a:fld>
            <a:endParaRPr lang="en-US" altLang="en-US" sz="1000" i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332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2537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8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3561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2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1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6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7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buFont typeface="Wingdings" panose="05000000000000000000" pitchFamily="2" charset="2"/>
              <a:buChar char="F"/>
              <a:defRPr sz="2800"/>
            </a:lvl1pPr>
            <a:lvl2pPr algn="just">
              <a:buFont typeface="Wingdings" panose="05000000000000000000" pitchFamily="2" charset="2"/>
              <a:buChar char="Ø"/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6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639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741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52612"/>
            <a:ext cx="3868737" cy="44338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52612"/>
            <a:ext cx="3887788" cy="44338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844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946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048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151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" descr="YYYY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2292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2295" name="图片 7" descr="PPT新页眉 949×9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ml/PolymorphismDem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PolymorphismDemo.html" TargetMode="External"/><Relationship Id="rId4" Type="http://schemas.openxmlformats.org/officeDocument/2006/relationships/hyperlink" Target="html/PolymorphismDemo.ba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ml/DynamicBindingDemo.bat" TargetMode="External"/><Relationship Id="rId2" Type="http://schemas.openxmlformats.org/officeDocument/2006/relationships/hyperlink" Target="html/DynamicBindingDem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animation/web/Listing11_6.html" TargetMode="External"/><Relationship Id="rId4" Type="http://schemas.openxmlformats.org/officeDocument/2006/relationships/hyperlink" Target="http://www.cs.armstrong.edu/liang/intro10e/html/DynamicBindingDemo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ml/CastingDemo.bat" TargetMode="External"/><Relationship Id="rId2" Type="http://schemas.openxmlformats.org/officeDocument/2006/relationships/hyperlink" Target="html/Casting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CastingDemo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ml/TestArrayList.bat" TargetMode="External"/><Relationship Id="rId2" Type="http://schemas.openxmlformats.org/officeDocument/2006/relationships/hyperlink" Target="html/TestArray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10e/html/TestArrayList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DistinctNumbers.html" TargetMode="External"/><Relationship Id="rId5" Type="http://schemas.openxmlformats.org/officeDocument/2006/relationships/hyperlink" Target="html/DistinctNumbers.bat" TargetMode="External"/><Relationship Id="rId4" Type="http://schemas.openxmlformats.org/officeDocument/2006/relationships/hyperlink" Target="html/DistinctNumbers.html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ml/MyStac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MyStack.html" TargetMode="Externa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ml/RectangleFromSimpleGeometricObject.html" TargetMode="External"/><Relationship Id="rId3" Type="http://schemas.openxmlformats.org/officeDocument/2006/relationships/hyperlink" Target="html/TestCircleRectangle.html" TargetMode="External"/><Relationship Id="rId7" Type="http://schemas.openxmlformats.org/officeDocument/2006/relationships/hyperlink" Target="html/CircleFromSimpleGeometricObject.html" TargetMode="External"/><Relationship Id="rId12" Type="http://schemas.openxmlformats.org/officeDocument/2006/relationships/hyperlink" Target="http://www.cs.armstrong.edu/liang/intro10e/html/TestCircleRectangle.html" TargetMode="External"/><Relationship Id="rId2" Type="http://schemas.openxmlformats.org/officeDocument/2006/relationships/hyperlink" Target="html/SimpleGeometricOb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hyperlink" Target="http://www.cs.armstrong.edu/liang/intro10e/html/SimpleGeometricObject.html" TargetMode="External"/><Relationship Id="rId5" Type="http://schemas.openxmlformats.org/officeDocument/2006/relationships/oleObject" Target="../embeddings/oleObject1.bin"/><Relationship Id="rId10" Type="http://schemas.openxmlformats.org/officeDocument/2006/relationships/hyperlink" Target="http://www.cs.armstrong.edu/liang/intro10e/html/CircleFromSimpleGeometricObject.html" TargetMode="External"/><Relationship Id="rId4" Type="http://schemas.openxmlformats.org/officeDocument/2006/relationships/hyperlink" Target="html/TestCircleRectangle.bat" TargetMode="External"/><Relationship Id="rId9" Type="http://schemas.openxmlformats.org/officeDocument/2006/relationships/hyperlink" Target="http://www.cs.armstrong.edu/liang/intro10e/html/RectangleFromSimpleGeometricObjec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11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章  继承和多态</a:t>
            </a:r>
          </a:p>
        </p:txBody>
      </p:sp>
      <p:sp>
        <p:nvSpPr>
          <p:cNvPr id="245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4581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9869B-BE26-CAF5-A9D9-D9FC498E9679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关键字</a:t>
            </a:r>
            <a:r>
              <a:rPr lang="en-US" altLang="en-US" sz="4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super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关键字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是指这个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关键字所在的类的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父类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对比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this关键字引用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本类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的对象本身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（主要用于引用隐藏的实例成员变量）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，或者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关键字所在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类的本身</a:t>
            </a:r>
            <a:r>
              <a:rPr lang="zh-CN" altLang="en-US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（一般用于调用自身的构造方法）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关键字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可以用于两种途径：</a:t>
            </a:r>
          </a:p>
          <a:p>
            <a:pPr marL="758825" marR="0" lvl="1" indent="-358775" algn="just" defTabSz="914400" rtl="0" eaLnBrk="1" fontAlgn="base" latinLnBrk="0" hangingPunct="1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调用父类的构造方法</a:t>
            </a:r>
          </a:p>
          <a:p>
            <a:pPr marL="758825" marR="0" lvl="1" indent="-358775" algn="just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调用父类的方法（普通方法）</a:t>
            </a:r>
          </a:p>
        </p:txBody>
      </p:sp>
      <p:sp>
        <p:nvSpPr>
          <p:cNvPr id="286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super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调用父类的构造方法</a:t>
            </a:r>
          </a:p>
        </p:txBody>
      </p:sp>
      <p:sp>
        <p:nvSpPr>
          <p:cNvPr id="29699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父类中的构造方法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只能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通过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关键字从子类的构造方法中来调用，并且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必须位于子类构造方法中的第一行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。这是显式调用父类构造方法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的唯一办法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调用父类构造方法的语法：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super();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super(arguments);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702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super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调用父类的构造方法</a:t>
            </a:r>
          </a:p>
        </p:txBody>
      </p:sp>
      <p:sp>
        <p:nvSpPr>
          <p:cNvPr id="2053" name="内容占位符 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构造方法可以调用父类的构造方法。如果它们没有被显式地调用，编译器就会自动地将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super()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作为子类构造方法的第一条语句。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super()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是指父类的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无参构造方法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。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下例中，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是一个子类，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A()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A(double d)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是构造方法</a:t>
            </a:r>
          </a:p>
        </p:txBody>
      </p:sp>
      <p:sp>
        <p:nvSpPr>
          <p:cNvPr id="205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5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698500" y="5000625"/>
          <a:ext cx="80645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14800" imgH="749300" progId="Word.Picture.8">
                  <p:embed/>
                </p:oleObj>
              </mc:Choice>
              <mc:Fallback>
                <p:oleObj r:id="rId2" imgW="4114800" imgH="74930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8500" y="5000625"/>
                        <a:ext cx="8064500" cy="147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552450" y="3489325"/>
          <a:ext cx="84391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14800" imgH="596900" progId="Word.Picture.8">
                  <p:embed/>
                </p:oleObj>
              </mc:Choice>
              <mc:Fallback>
                <p:oleObj r:id="rId4" imgW="4114800" imgH="5969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3489325"/>
                        <a:ext cx="8439150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要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调用父类的构造方法就必须使用关键字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在子类中调用父类构造方法的名字会引起语法错误。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super()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super(arguments)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调用父类的构造方法时，这个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调用语句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必须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是子类构造方法的第一条语句。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24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警告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构造方法链</a:t>
            </a:r>
          </a:p>
        </p:txBody>
      </p:sp>
      <p:sp>
        <p:nvSpPr>
          <p:cNvPr id="31747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342900" lvl="2" indent="-342900" eaLnBrk="1" hangingPunct="1"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在任何情况下，构造一个子类的实例时，会沿着继承链调用所有父类的构造方法。每个子类构造方法会在完成自己任务之前，首先调用他父类的构造方法。这个过程称为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构造方法链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749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51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1143000" y="2667000"/>
            <a:ext cx="3175000" cy="3962400"/>
            <a:chOff x="3124200" y="2667000"/>
            <a:chExt cx="3175000" cy="3962400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24200" y="2667000"/>
              <a:ext cx="3175000" cy="3962400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  <p:grpSp>
          <p:nvGrpSpPr>
            <p:cNvPr id="31774" name="组合 11"/>
            <p:cNvGrpSpPr/>
            <p:nvPr/>
          </p:nvGrpSpPr>
          <p:grpSpPr>
            <a:xfrm>
              <a:off x="4495800" y="2819400"/>
              <a:ext cx="1676400" cy="3048000"/>
              <a:chOff x="4495800" y="2819400"/>
              <a:chExt cx="1676400" cy="3048000"/>
            </a:xfrm>
          </p:grpSpPr>
          <p:sp>
            <p:nvSpPr>
              <p:cNvPr id="31775" name="矩形 8"/>
              <p:cNvSpPr/>
              <p:nvPr/>
            </p:nvSpPr>
            <p:spPr>
              <a:xfrm>
                <a:off x="4495800" y="5562600"/>
                <a:ext cx="16764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大学教员</a:t>
                </a:r>
              </a:p>
            </p:txBody>
          </p:sp>
          <p:sp>
            <p:nvSpPr>
              <p:cNvPr id="31776" name="矩形 9"/>
              <p:cNvSpPr/>
              <p:nvPr/>
            </p:nvSpPr>
            <p:spPr>
              <a:xfrm>
                <a:off x="4495800" y="4191000"/>
                <a:ext cx="16764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雇员</a:t>
                </a:r>
              </a:p>
            </p:txBody>
          </p:sp>
          <p:sp>
            <p:nvSpPr>
              <p:cNvPr id="31777" name="矩形 10"/>
              <p:cNvSpPr/>
              <p:nvPr/>
            </p:nvSpPr>
            <p:spPr>
              <a:xfrm>
                <a:off x="4495800" y="2819400"/>
                <a:ext cx="16764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人</a:t>
                </a:r>
              </a:p>
            </p:txBody>
          </p:sp>
        </p:grpSp>
      </p:grpSp>
      <p:grpSp>
        <p:nvGrpSpPr>
          <p:cNvPr id="4" name="组合 16"/>
          <p:cNvGrpSpPr/>
          <p:nvPr/>
        </p:nvGrpSpPr>
        <p:grpSpPr>
          <a:xfrm>
            <a:off x="4419600" y="2667000"/>
            <a:ext cx="2133600" cy="3962400"/>
            <a:chOff x="4648200" y="2667000"/>
            <a:chExt cx="2133600" cy="3962400"/>
          </a:xfrm>
        </p:grpSpPr>
        <p:sp>
          <p:nvSpPr>
            <p:cNvPr id="31770" name="矩形 13"/>
            <p:cNvSpPr/>
            <p:nvPr/>
          </p:nvSpPr>
          <p:spPr>
            <a:xfrm>
              <a:off x="4648200" y="2667000"/>
              <a:ext cx="2133600" cy="10668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属性：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姓名、性别、出生日期、身份证号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endParaRPr lang="en-US" altLang="zh-CN" sz="8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行为：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能呼吸、进行新陈代谢</a:t>
              </a:r>
            </a:p>
          </p:txBody>
        </p:sp>
        <p:sp>
          <p:nvSpPr>
            <p:cNvPr id="31771" name="矩形 14"/>
            <p:cNvSpPr/>
            <p:nvPr/>
          </p:nvSpPr>
          <p:spPr>
            <a:xfrm>
              <a:off x="4648200" y="4114800"/>
              <a:ext cx="2133600" cy="10668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属性：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入职时间、所属部门、工龄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行为：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能为单位创造价值、领工资</a:t>
              </a:r>
            </a:p>
          </p:txBody>
        </p:sp>
        <p:sp>
          <p:nvSpPr>
            <p:cNvPr id="31772" name="矩形 15"/>
            <p:cNvSpPr/>
            <p:nvPr/>
          </p:nvSpPr>
          <p:spPr>
            <a:xfrm>
              <a:off x="4648200" y="5486400"/>
              <a:ext cx="2133600" cy="1143000"/>
            </a:xfrm>
            <a:prstGeom prst="rect">
              <a:avLst/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属性：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教师资格证编号、资格等级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行为：</a:t>
              </a:r>
              <a:endParaRPr lang="en-US" altLang="zh-CN" sz="1200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r>
                <a:rPr lang="zh-CN" altLang="en-US" sz="1200" dirty="0">
                  <a:solidFill>
                    <a:srgbClr val="00206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授课、指导毕业设计、培养研究生</a:t>
              </a: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7848600" y="2971800"/>
            <a:ext cx="762000" cy="3200400"/>
            <a:chOff x="8077200" y="2971800"/>
            <a:chExt cx="762000" cy="3200400"/>
          </a:xfrm>
        </p:grpSpPr>
        <p:sp>
          <p:nvSpPr>
            <p:cNvPr id="31765" name="矩形 20"/>
            <p:cNvSpPr/>
            <p:nvPr/>
          </p:nvSpPr>
          <p:spPr>
            <a:xfrm>
              <a:off x="8077200" y="2971800"/>
              <a:ext cx="762000" cy="30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new</a:t>
              </a: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矩形 21"/>
            <p:cNvSpPr/>
            <p:nvPr/>
          </p:nvSpPr>
          <p:spPr>
            <a:xfrm>
              <a:off x="8077200" y="4495800"/>
              <a:ext cx="762000" cy="30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new</a:t>
              </a: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矩形 22"/>
            <p:cNvSpPr/>
            <p:nvPr/>
          </p:nvSpPr>
          <p:spPr>
            <a:xfrm>
              <a:off x="8077200" y="5867400"/>
              <a:ext cx="762000" cy="30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new</a:t>
              </a:r>
              <a:endParaRPr lang="zh-CN" altLang="en-US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cxnSp>
          <p:nvCxnSpPr>
            <p:cNvPr id="31768" name="直接箭头连接符 27"/>
            <p:cNvCxnSpPr>
              <a:stCxn id="31765" idx="2"/>
              <a:endCxn id="31766" idx="0"/>
            </p:cNvCxnSpPr>
            <p:nvPr/>
          </p:nvCxnSpPr>
          <p:spPr>
            <a:xfrm rot="5400000">
              <a:off x="7848600" y="3886200"/>
              <a:ext cx="1219200" cy="1588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cxnSp>
        <p:cxnSp>
          <p:nvCxnSpPr>
            <p:cNvPr id="31769" name="直接箭头连接符 30"/>
            <p:cNvCxnSpPr>
              <a:endCxn id="31767" idx="0"/>
            </p:cNvCxnSpPr>
            <p:nvPr/>
          </p:nvCxnSpPr>
          <p:spPr>
            <a:xfrm rot="5400000">
              <a:off x="7925594" y="5333206"/>
              <a:ext cx="1066800" cy="1588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cxnSp>
      </p:grpSp>
      <p:grpSp>
        <p:nvGrpSpPr>
          <p:cNvPr id="6" name="组合 38"/>
          <p:cNvGrpSpPr/>
          <p:nvPr/>
        </p:nvGrpSpPr>
        <p:grpSpPr>
          <a:xfrm>
            <a:off x="6705600" y="2971800"/>
            <a:ext cx="1066800" cy="3200400"/>
            <a:chOff x="6934200" y="2971800"/>
            <a:chExt cx="1066800" cy="3200400"/>
          </a:xfrm>
        </p:grpSpPr>
        <p:grpSp>
          <p:nvGrpSpPr>
            <p:cNvPr id="31756" name="组合 32"/>
            <p:cNvGrpSpPr/>
            <p:nvPr/>
          </p:nvGrpSpPr>
          <p:grpSpPr>
            <a:xfrm>
              <a:off x="6934200" y="2971800"/>
              <a:ext cx="762000" cy="3200400"/>
              <a:chOff x="7010400" y="2971800"/>
              <a:chExt cx="762000" cy="3200400"/>
            </a:xfrm>
          </p:grpSpPr>
          <p:sp>
            <p:nvSpPr>
              <p:cNvPr id="31760" name="矩形 17"/>
              <p:cNvSpPr/>
              <p:nvPr/>
            </p:nvSpPr>
            <p:spPr>
              <a:xfrm>
                <a:off x="7010400" y="5867400"/>
                <a:ext cx="762000" cy="304800"/>
              </a:xfrm>
              <a:prstGeom prst="rect">
                <a:avLst/>
              </a:prstGeom>
              <a:solidFill>
                <a:srgbClr val="00B0F0">
                  <a:alpha val="30196"/>
                </a:srgbClr>
              </a:solidFill>
              <a:ln w="12700" cap="flat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pPr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new</a:t>
                </a:r>
                <a:endParaRPr lang="zh-CN" altLang="en-US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1" name="矩形 18"/>
              <p:cNvSpPr/>
              <p:nvPr/>
            </p:nvSpPr>
            <p:spPr>
              <a:xfrm>
                <a:off x="7010400" y="4495800"/>
                <a:ext cx="762000" cy="304800"/>
              </a:xfrm>
              <a:prstGeom prst="rect">
                <a:avLst/>
              </a:prstGeom>
              <a:solidFill>
                <a:srgbClr val="00B0F0">
                  <a:alpha val="30196"/>
                </a:srgbClr>
              </a:solidFill>
              <a:ln w="12700" cap="flat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pPr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new</a:t>
                </a:r>
                <a:endParaRPr lang="zh-CN" altLang="en-US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2" name="矩形 19"/>
              <p:cNvSpPr/>
              <p:nvPr/>
            </p:nvSpPr>
            <p:spPr>
              <a:xfrm>
                <a:off x="7010400" y="2971800"/>
                <a:ext cx="762000" cy="304800"/>
              </a:xfrm>
              <a:prstGeom prst="rect">
                <a:avLst/>
              </a:prstGeom>
              <a:solidFill>
                <a:srgbClr val="00B0F0">
                  <a:alpha val="30196"/>
                </a:srgbClr>
              </a:solidFill>
              <a:ln w="12700" cap="flat" cmpd="sng">
                <a:solidFill>
                  <a:schemeClr val="tx1"/>
                </a:solidFill>
                <a:prstDash val="sysDash"/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pPr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new </a:t>
                </a:r>
                <a:endParaRPr lang="zh-CN" altLang="en-US" b="1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1763" name="直接箭头连接符 24"/>
              <p:cNvCxnSpPr>
                <a:stCxn id="31760" idx="0"/>
                <a:endCxn id="31761" idx="2"/>
              </p:cNvCxnSpPr>
              <p:nvPr/>
            </p:nvCxnSpPr>
            <p:spPr>
              <a:xfrm rot="5400000" flipH="1" flipV="1">
                <a:off x="6858000" y="5334000"/>
                <a:ext cx="1066800" cy="1588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ysDash"/>
                <a:headEnd type="none" w="sm" len="sm"/>
                <a:tailEnd type="arrow" w="med" len="med"/>
              </a:ln>
            </p:spPr>
          </p:cxnSp>
          <p:cxnSp>
            <p:nvCxnSpPr>
              <p:cNvPr id="31764" name="直接箭头连接符 25"/>
              <p:cNvCxnSpPr>
                <a:stCxn id="31761" idx="0"/>
              </p:cNvCxnSpPr>
              <p:nvPr/>
            </p:nvCxnSpPr>
            <p:spPr>
              <a:xfrm rot="5400000" flipH="1" flipV="1">
                <a:off x="6782594" y="3885406"/>
                <a:ext cx="1219200" cy="1588"/>
              </a:xfrm>
              <a:prstGeom prst="straightConnector1">
                <a:avLst/>
              </a:prstGeom>
              <a:ln w="38100" cap="flat" cmpd="sng">
                <a:solidFill>
                  <a:schemeClr val="tx1"/>
                </a:solidFill>
                <a:prstDash val="sysDash"/>
                <a:headEnd type="none" w="sm" len="sm"/>
                <a:tailEnd type="arrow" w="med" len="med"/>
              </a:ln>
            </p:spPr>
          </p:cxnSp>
        </p:grpSp>
        <p:grpSp>
          <p:nvGrpSpPr>
            <p:cNvPr id="31757" name="组合 37"/>
            <p:cNvGrpSpPr/>
            <p:nvPr/>
          </p:nvGrpSpPr>
          <p:grpSpPr>
            <a:xfrm>
              <a:off x="7239000" y="3733800"/>
              <a:ext cx="762000" cy="1828800"/>
              <a:chOff x="7239000" y="3733800"/>
              <a:chExt cx="762000" cy="1828800"/>
            </a:xfrm>
          </p:grpSpPr>
          <p:sp>
            <p:nvSpPr>
              <p:cNvPr id="31758" name="矩形 34"/>
              <p:cNvSpPr/>
              <p:nvPr/>
            </p:nvSpPr>
            <p:spPr>
              <a:xfrm>
                <a:off x="7239000" y="3733800"/>
                <a:ext cx="7620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pPr>
                  <a:buNone/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call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9" name="矩形 36"/>
              <p:cNvSpPr/>
              <p:nvPr/>
            </p:nvSpPr>
            <p:spPr>
              <a:xfrm>
                <a:off x="7239000" y="5257800"/>
                <a:ext cx="7620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pPr>
                  <a:buNone/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call</a:t>
                </a:r>
                <a:endPara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445895" y="6019800"/>
            <a:ext cx="2568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  <a:sym typeface="+mn-ea"/>
              </a:rPr>
              <a:t>new Faculty();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构造方法链</a:t>
            </a:r>
          </a:p>
        </p:txBody>
      </p:sp>
      <p:sp>
        <p:nvSpPr>
          <p:cNvPr id="3277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685800" y="1016000"/>
            <a:ext cx="7924800" cy="5584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extends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 	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// Faculty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类的构造方法</a:t>
            </a:r>
            <a:endParaRPr lang="en-US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endParaRPr lang="en-US" altLang="en-US" sz="1400" b="1" dirty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Employee </a:t>
            </a: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extends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 	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// Employee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类重载的构造方法</a:t>
            </a:r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1(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无参</a:t>
            </a:r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 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// Employee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类重载的构造方法</a:t>
            </a:r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2(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有参</a:t>
            </a:r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altLang="en-US" sz="14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endParaRPr lang="en-US" altLang="en-US" sz="1400" b="1" dirty="0">
              <a:solidFill>
                <a:srgbClr val="C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	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// Person</a:t>
            </a:r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类的构造方法</a:t>
            </a:r>
            <a:endParaRPr lang="en-US" altLang="en-US" sz="14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379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grpSp>
        <p:nvGrpSpPr>
          <p:cNvPr id="33797" name="组合 9"/>
          <p:cNvGrpSpPr/>
          <p:nvPr/>
        </p:nvGrpSpPr>
        <p:grpSpPr>
          <a:xfrm>
            <a:off x="609600" y="1219200"/>
            <a:ext cx="7696200" cy="685800"/>
            <a:chOff x="381000" y="990600"/>
            <a:chExt cx="7696200" cy="685800"/>
          </a:xfrm>
        </p:grpSpPr>
        <p:sp>
          <p:nvSpPr>
            <p:cNvPr id="33799" name="Rectangle 5"/>
            <p:cNvSpPr/>
            <p:nvPr/>
          </p:nvSpPr>
          <p:spPr>
            <a:xfrm>
              <a:off x="381000" y="990600"/>
              <a:ext cx="4191000" cy="228600"/>
            </a:xfrm>
            <a:prstGeom prst="rect">
              <a:avLst/>
            </a:prstGeom>
            <a:solidFill>
              <a:schemeClr val="accent1">
                <a:alpha val="45097"/>
              </a:schemeClr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00" name="AutoShape 6"/>
            <p:cNvSpPr/>
            <p:nvPr/>
          </p:nvSpPr>
          <p:spPr>
            <a:xfrm>
              <a:off x="5715000" y="1219200"/>
              <a:ext cx="2362200" cy="457200"/>
            </a:xfrm>
            <a:prstGeom prst="wedgeRoundRectCallout">
              <a:avLst>
                <a:gd name="adj1" fmla="val -98213"/>
                <a:gd name="adj2" fmla="val -53704"/>
                <a:gd name="adj3" fmla="val 16667"/>
              </a:avLst>
            </a:prstGeom>
            <a:solidFill>
              <a:srgbClr val="CC3399">
                <a:alpha val="30196"/>
              </a:srgbClr>
            </a:solidFill>
            <a:ln w="12700" cap="flat" cmpd="sng">
              <a:solidFill>
                <a:schemeClr val="tx1"/>
              </a:solidFill>
              <a:prstDash val="dash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pPr algn="ctr">
                <a:buNone/>
              </a:pPr>
              <a:r>
                <a:rPr lang="en-US" altLang="en-US" sz="2000" dirty="0">
                  <a:latin typeface="Times New Roman" panose="02020603050405020304" pitchFamily="18" charset="0"/>
                </a:rPr>
                <a:t>1.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从</a:t>
              </a:r>
              <a:r>
                <a:rPr lang="en-US" altLang="zh-CN" sz="20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main</a:t>
              </a:r>
              <a:r>
                <a:rPr lang="zh-CN" altLang="en-US" sz="2000" dirty="0">
                  <a:latin typeface="Courier New" panose="02070309020205020404" pitchFamily="49" charset="0"/>
                  <a:ea typeface="宋体" panose="02010600030101010101" pitchFamily="2" charset="-122"/>
                </a:rPr>
                <a:t>方法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开始</a:t>
              </a:r>
              <a:endParaRPr lang="en-US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8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481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4820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4821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4"/>
          <p:cNvSpPr/>
          <p:nvPr/>
        </p:nvSpPr>
        <p:spPr>
          <a:xfrm>
            <a:off x="609600" y="1433513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23" name="AutoShape 5"/>
          <p:cNvSpPr/>
          <p:nvPr/>
        </p:nvSpPr>
        <p:spPr>
          <a:xfrm>
            <a:off x="5867400" y="1524000"/>
            <a:ext cx="2362200" cy="685800"/>
          </a:xfrm>
          <a:prstGeom prst="wedgeRoundRectCallout">
            <a:avLst>
              <a:gd name="adj1" fmla="val -96120"/>
              <a:gd name="adj2" fmla="val -37403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Faculty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类的构造方法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4824" name="AutoShape 5"/>
          <p:cNvSpPr/>
          <p:nvPr/>
        </p:nvSpPr>
        <p:spPr>
          <a:xfrm>
            <a:off x="5029200" y="4114800"/>
            <a:ext cx="3352800" cy="457200"/>
          </a:xfrm>
          <a:prstGeom prst="wedgeRoundRectCallout">
            <a:avLst>
              <a:gd name="adj1" fmla="val -100602"/>
              <a:gd name="adj2" fmla="val -414120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2.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被打印</a:t>
            </a:r>
          </a:p>
        </p:txBody>
      </p:sp>
      <p:sp>
        <p:nvSpPr>
          <p:cNvPr id="34825" name="Rectangle 4"/>
          <p:cNvSpPr/>
          <p:nvPr/>
        </p:nvSpPr>
        <p:spPr>
          <a:xfrm>
            <a:off x="609600" y="20574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914400" y="2286000"/>
            <a:ext cx="7543800" cy="990600"/>
            <a:chOff x="685800" y="2133600"/>
            <a:chExt cx="7543800" cy="990600"/>
          </a:xfrm>
        </p:grpSpPr>
        <p:sp>
          <p:nvSpPr>
            <p:cNvPr id="34827" name="AutoShape 5"/>
            <p:cNvSpPr/>
            <p:nvPr/>
          </p:nvSpPr>
          <p:spPr>
            <a:xfrm>
              <a:off x="4648200" y="2590800"/>
              <a:ext cx="3581400" cy="533400"/>
            </a:xfrm>
            <a:prstGeom prst="wedgeRoundRectCallout">
              <a:avLst>
                <a:gd name="adj1" fmla="val -69727"/>
                <a:gd name="adj2" fmla="val -132338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原因：构造方法第一条语句系统自动调用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4828" name="直接连接符 15"/>
            <p:cNvCxnSpPr/>
            <p:nvPr/>
          </p:nvCxnSpPr>
          <p:spPr>
            <a:xfrm>
              <a:off x="685800" y="2133600"/>
              <a:ext cx="32766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584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5844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5845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6" name="Rectangle 4"/>
          <p:cNvSpPr/>
          <p:nvPr/>
        </p:nvSpPr>
        <p:spPr>
          <a:xfrm>
            <a:off x="609600" y="1433513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7" name="Rectangle 4"/>
          <p:cNvSpPr/>
          <p:nvPr/>
        </p:nvSpPr>
        <p:spPr>
          <a:xfrm>
            <a:off x="609600" y="33528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8" name="AutoShape 5"/>
          <p:cNvSpPr/>
          <p:nvPr/>
        </p:nvSpPr>
        <p:spPr>
          <a:xfrm>
            <a:off x="5562600" y="2514600"/>
            <a:ext cx="3124200" cy="685800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3.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类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无参构造方法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5849" name="组合 16"/>
          <p:cNvGrpSpPr/>
          <p:nvPr/>
        </p:nvGrpSpPr>
        <p:grpSpPr>
          <a:xfrm>
            <a:off x="914400" y="1371600"/>
            <a:ext cx="7924800" cy="915988"/>
            <a:chOff x="685800" y="1219200"/>
            <a:chExt cx="7924800" cy="915988"/>
          </a:xfrm>
        </p:grpSpPr>
        <p:sp>
          <p:nvSpPr>
            <p:cNvPr id="35850" name="AutoShape 5"/>
            <p:cNvSpPr/>
            <p:nvPr/>
          </p:nvSpPr>
          <p:spPr>
            <a:xfrm>
              <a:off x="4876800" y="1219200"/>
              <a:ext cx="3733800" cy="609600"/>
            </a:xfrm>
            <a:prstGeom prst="wedgeRoundRectCallout">
              <a:avLst>
                <a:gd name="adj1" fmla="val -78644"/>
                <a:gd name="adj2" fmla="val 99634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</a:p>
            <a:p>
              <a:pPr algn="ctr">
                <a:buNone/>
              </a:pP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Employee()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5851" name="直接连接符 18"/>
            <p:cNvCxnSpPr/>
            <p:nvPr/>
          </p:nvCxnSpPr>
          <p:spPr>
            <a:xfrm>
              <a:off x="685800" y="2133600"/>
              <a:ext cx="32766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686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6869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70" name="Rectangle 4"/>
          <p:cNvSpPr/>
          <p:nvPr/>
        </p:nvSpPr>
        <p:spPr>
          <a:xfrm>
            <a:off x="900113" y="3552825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71" name="Rectangle 4"/>
          <p:cNvSpPr/>
          <p:nvPr/>
        </p:nvSpPr>
        <p:spPr>
          <a:xfrm>
            <a:off x="685800" y="4391025"/>
            <a:ext cx="3505200" cy="2428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72" name="AutoShape 5"/>
          <p:cNvSpPr/>
          <p:nvPr/>
        </p:nvSpPr>
        <p:spPr>
          <a:xfrm>
            <a:off x="4953000" y="2743200"/>
            <a:ext cx="3810000" cy="685800"/>
          </a:xfrm>
          <a:prstGeom prst="wedgeRoundRectCallout">
            <a:avLst>
              <a:gd name="adj1" fmla="val -81435"/>
              <a:gd name="adj2" fmla="val 66097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调用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类的有参构造方法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Employee(String)</a:t>
            </a:r>
            <a:endParaRPr lang="en-US" altLang="en-US" sz="20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6873" name="AutoShape 5"/>
          <p:cNvSpPr/>
          <p:nvPr/>
        </p:nvSpPr>
        <p:spPr>
          <a:xfrm>
            <a:off x="4191000" y="5105400"/>
            <a:ext cx="4572000" cy="685800"/>
          </a:xfrm>
          <a:prstGeom prst="wedgeRoundRectCallout">
            <a:avLst>
              <a:gd name="adj1" fmla="val -62389"/>
              <a:gd name="adj2" fmla="val -119736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有参构造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方法的功能：打印形参字符串，所以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被打印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914400" y="1143000"/>
            <a:ext cx="7848600" cy="2409825"/>
            <a:chOff x="685800" y="-319768"/>
            <a:chExt cx="7848600" cy="2409372"/>
          </a:xfrm>
        </p:grpSpPr>
        <p:sp>
          <p:nvSpPr>
            <p:cNvPr id="36876" name="AutoShape 5"/>
            <p:cNvSpPr/>
            <p:nvPr/>
          </p:nvSpPr>
          <p:spPr>
            <a:xfrm>
              <a:off x="4953000" y="-319768"/>
              <a:ext cx="3581400" cy="609600"/>
            </a:xfrm>
            <a:prstGeom prst="wedgeRoundRectCallout">
              <a:avLst>
                <a:gd name="adj1" fmla="val -110255"/>
                <a:gd name="adj2" fmla="val 348069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原因：构造方法第一条语句系统自动调用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6877" name="直接连接符 12"/>
            <p:cNvCxnSpPr/>
            <p:nvPr/>
          </p:nvCxnSpPr>
          <p:spPr>
            <a:xfrm>
              <a:off x="685800" y="2088016"/>
              <a:ext cx="22098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  <p:sp>
        <p:nvSpPr>
          <p:cNvPr id="36875" name="Rectangle 4"/>
          <p:cNvSpPr/>
          <p:nvPr/>
        </p:nvSpPr>
        <p:spPr>
          <a:xfrm>
            <a:off x="838200" y="4648200"/>
            <a:ext cx="25146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生物学中的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”is a”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关系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3048000"/>
            <a:ext cx="1763395" cy="706755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哺乳类动物</a:t>
            </a:r>
          </a:p>
          <a:p>
            <a:pPr algn="ctr"/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7400" y="4497705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人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Human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8600" y="4472305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猴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Monkey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5666105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男人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Men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33800" y="5653405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女人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Women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39415" y="3754755"/>
            <a:ext cx="1524000" cy="742950"/>
            <a:chOff x="4629" y="3033"/>
            <a:chExt cx="2400" cy="1170"/>
          </a:xfrm>
        </p:grpSpPr>
        <p:cxnSp>
          <p:nvCxnSpPr>
            <p:cNvPr id="8" name="直接箭头连接符 7"/>
            <p:cNvCxnSpPr>
              <a:stCxn id="4" idx="0"/>
              <a:endCxn id="3" idx="2"/>
            </p:cNvCxnSpPr>
            <p:nvPr/>
          </p:nvCxnSpPr>
          <p:spPr>
            <a:xfrm flipV="1">
              <a:off x="4629" y="3033"/>
              <a:ext cx="2400" cy="11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9" name="文本框 8"/>
            <p:cNvSpPr txBox="1"/>
            <p:nvPr/>
          </p:nvSpPr>
          <p:spPr>
            <a:xfrm>
              <a:off x="5040" y="323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71600" y="4941570"/>
            <a:ext cx="1524000" cy="726440"/>
            <a:chOff x="4629" y="2885"/>
            <a:chExt cx="2400" cy="1318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4629" y="2885"/>
              <a:ext cx="2400" cy="13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13" name="文本框 12"/>
            <p:cNvSpPr txBox="1"/>
            <p:nvPr/>
          </p:nvSpPr>
          <p:spPr>
            <a:xfrm>
              <a:off x="5040" y="3230"/>
              <a:ext cx="1285" cy="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85800" y="320548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属性：胎生、恒温、肺呼吸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200" y="4343400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属性：姓名、年龄、</a:t>
            </a:r>
          </a:p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身高、体重、国籍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57800" y="4872355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属性：年龄、身高、体重、屁股红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63415" y="3754755"/>
            <a:ext cx="1727200" cy="717550"/>
            <a:chOff x="7029" y="3033"/>
            <a:chExt cx="2720" cy="1130"/>
          </a:xfrm>
        </p:grpSpPr>
        <p:cxnSp>
          <p:nvCxnSpPr>
            <p:cNvPr id="17" name="直接箭头连接符 16"/>
            <p:cNvCxnSpPr>
              <a:stCxn id="5" idx="0"/>
              <a:endCxn id="3" idx="2"/>
            </p:cNvCxnSpPr>
            <p:nvPr/>
          </p:nvCxnSpPr>
          <p:spPr>
            <a:xfrm flipH="1" flipV="1">
              <a:off x="7029" y="3033"/>
              <a:ext cx="2720" cy="11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7650" y="326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39415" y="4941570"/>
            <a:ext cx="1727200" cy="701040"/>
            <a:chOff x="7029" y="2885"/>
            <a:chExt cx="2720" cy="1278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7029" y="2885"/>
              <a:ext cx="2720" cy="12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22" name="文本框 21"/>
            <p:cNvSpPr txBox="1"/>
            <p:nvPr/>
          </p:nvSpPr>
          <p:spPr>
            <a:xfrm>
              <a:off x="7800" y="3210"/>
              <a:ext cx="1285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08610" y="6064885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属性：有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染色体，坏？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57600" y="6062980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属性：有两条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染色体、能生小孩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8770" y="1143000"/>
            <a:ext cx="8432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”is a”</a:t>
            </a:r>
            <a:r>
              <a:rPr lang="zh-CN" altLang="en-US" b="1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关系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：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A is a B 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表示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 “A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是一种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B”</a:t>
            </a:r>
            <a:r>
              <a:rPr lang="zh-CN" altLang="en-US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。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  <a:sym typeface="+mn-ea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  <a:sym typeface="+mn-ea"/>
              </a:rPr>
              <a:t>建立模型：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81400" y="1992630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动物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</p:txBody>
      </p:sp>
      <p:cxnSp>
        <p:nvCxnSpPr>
          <p:cNvPr id="26" name="直接箭头连接符 25"/>
          <p:cNvCxnSpPr>
            <a:stCxn id="3" idx="0"/>
            <a:endCxn id="2" idx="2"/>
          </p:cNvCxnSpPr>
          <p:nvPr/>
        </p:nvCxnSpPr>
        <p:spPr>
          <a:xfrm flipV="1">
            <a:off x="4463415" y="2391410"/>
            <a:ext cx="0" cy="6565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</p:cxnSp>
      <p:sp>
        <p:nvSpPr>
          <p:cNvPr id="27" name="文本框 26"/>
          <p:cNvSpPr txBox="1"/>
          <p:nvPr/>
        </p:nvSpPr>
        <p:spPr>
          <a:xfrm>
            <a:off x="3979545" y="2501900"/>
            <a:ext cx="815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is a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90600" y="206248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属性：有灵魂、能运动</a:t>
            </a:r>
          </a:p>
        </p:txBody>
      </p:sp>
      <p:sp>
        <p:nvSpPr>
          <p:cNvPr id="29" name="上下箭头 28"/>
          <p:cNvSpPr/>
          <p:nvPr/>
        </p:nvSpPr>
        <p:spPr>
          <a:xfrm>
            <a:off x="7543800" y="2475865"/>
            <a:ext cx="355600" cy="3204210"/>
          </a:xfrm>
          <a:prstGeom prst="upDownArrow">
            <a:avLst/>
          </a:prstGeom>
          <a:gradFill>
            <a:gsLst>
              <a:gs pos="0">
                <a:srgbClr val="CFF9AE"/>
              </a:gs>
              <a:gs pos="90000">
                <a:srgbClr val="49E7CE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rgbClr val="39998D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62725" y="1832610"/>
            <a:ext cx="231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/>
              <a:t>更通用、更抽象</a:t>
            </a:r>
          </a:p>
          <a:p>
            <a:pPr algn="ctr"/>
            <a:r>
              <a:rPr lang="zh-CN" altLang="en-US" sz="1800" b="1"/>
              <a:t>（属性和动作更少）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553200" y="5681345"/>
            <a:ext cx="2317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/>
              <a:t>更特殊、更具体</a:t>
            </a:r>
          </a:p>
          <a:p>
            <a:pPr algn="ctr"/>
            <a:r>
              <a:rPr lang="zh-CN" altLang="en-US" sz="1800" b="1"/>
              <a:t>（属性和动作更多）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29" grpId="1" animBg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789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7892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7893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4" name="Rectangle 4"/>
          <p:cNvSpPr/>
          <p:nvPr/>
        </p:nvSpPr>
        <p:spPr>
          <a:xfrm>
            <a:off x="838200" y="3762375"/>
            <a:ext cx="7315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5" name="AutoShape 5"/>
          <p:cNvSpPr/>
          <p:nvPr/>
        </p:nvSpPr>
        <p:spPr>
          <a:xfrm>
            <a:off x="4724400" y="4495800"/>
            <a:ext cx="3505200" cy="457200"/>
          </a:xfrm>
          <a:prstGeom prst="wedgeRoundRectCallout">
            <a:avLst>
              <a:gd name="adj1" fmla="val -91352"/>
              <a:gd name="adj2" fmla="val -172986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被打印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7896" name="组合 7"/>
          <p:cNvGrpSpPr/>
          <p:nvPr/>
        </p:nvGrpSpPr>
        <p:grpSpPr>
          <a:xfrm>
            <a:off x="914400" y="1143000"/>
            <a:ext cx="7848600" cy="2409825"/>
            <a:chOff x="685800" y="-319768"/>
            <a:chExt cx="7848600" cy="2409372"/>
          </a:xfrm>
        </p:grpSpPr>
        <p:sp>
          <p:nvSpPr>
            <p:cNvPr id="37897" name="AutoShape 5"/>
            <p:cNvSpPr/>
            <p:nvPr/>
          </p:nvSpPr>
          <p:spPr>
            <a:xfrm>
              <a:off x="4953000" y="-319768"/>
              <a:ext cx="3581400" cy="609600"/>
            </a:xfrm>
            <a:prstGeom prst="wedgeRoundRectCallout">
              <a:avLst>
                <a:gd name="adj1" fmla="val -110255"/>
                <a:gd name="adj2" fmla="val 348069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原因：构造方法第一条语句系统自动调用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7898" name="直接连接符 10"/>
            <p:cNvCxnSpPr/>
            <p:nvPr/>
          </p:nvCxnSpPr>
          <p:spPr>
            <a:xfrm>
              <a:off x="685800" y="2088016"/>
              <a:ext cx="22098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891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8916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8917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8918" name="Rectangle 4"/>
          <p:cNvSpPr/>
          <p:nvPr/>
        </p:nvSpPr>
        <p:spPr>
          <a:xfrm>
            <a:off x="609600" y="5686425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8919" name="AutoShape 5"/>
          <p:cNvSpPr/>
          <p:nvPr/>
        </p:nvSpPr>
        <p:spPr>
          <a:xfrm>
            <a:off x="5029200" y="4876800"/>
            <a:ext cx="3733800" cy="685800"/>
          </a:xfrm>
          <a:prstGeom prst="wedgeRoundRectCallout">
            <a:avLst>
              <a:gd name="adj1" fmla="val -81435"/>
              <a:gd name="adj2" fmla="val 66097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</a:rPr>
              <a:t>5.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类的构造方法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被打印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8920" name="组合 7"/>
          <p:cNvGrpSpPr/>
          <p:nvPr/>
        </p:nvGrpSpPr>
        <p:grpSpPr>
          <a:xfrm>
            <a:off x="914400" y="2895600"/>
            <a:ext cx="7848600" cy="657225"/>
            <a:chOff x="685800" y="1432832"/>
            <a:chExt cx="7848600" cy="656772"/>
          </a:xfrm>
        </p:grpSpPr>
        <p:sp>
          <p:nvSpPr>
            <p:cNvPr id="38921" name="AutoShape 5"/>
            <p:cNvSpPr/>
            <p:nvPr/>
          </p:nvSpPr>
          <p:spPr>
            <a:xfrm>
              <a:off x="4953000" y="1432832"/>
              <a:ext cx="3581400" cy="609600"/>
            </a:xfrm>
            <a:prstGeom prst="wedgeRoundRectCallout">
              <a:avLst>
                <a:gd name="adj1" fmla="val -108634"/>
                <a:gd name="adj2" fmla="val 57593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</a:p>
            <a:p>
              <a:pPr algn="ctr">
                <a:buNone/>
              </a:pP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Person()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8922" name="直接连接符 10"/>
            <p:cNvCxnSpPr/>
            <p:nvPr/>
          </p:nvCxnSpPr>
          <p:spPr>
            <a:xfrm>
              <a:off x="685800" y="2088016"/>
              <a:ext cx="22098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3993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9940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39941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2" name="Rectangle 4"/>
          <p:cNvSpPr/>
          <p:nvPr/>
        </p:nvSpPr>
        <p:spPr>
          <a:xfrm>
            <a:off x="838200" y="5895975"/>
            <a:ext cx="71628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3" name="AutoShape 5"/>
          <p:cNvSpPr/>
          <p:nvPr/>
        </p:nvSpPr>
        <p:spPr>
          <a:xfrm>
            <a:off x="5029200" y="4953000"/>
            <a:ext cx="3733800" cy="762000"/>
          </a:xfrm>
          <a:prstGeom prst="wedgeRoundRectCallout">
            <a:avLst>
              <a:gd name="adj1" fmla="val -95042"/>
              <a:gd name="adj2" fmla="val 69398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6.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正式执行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打印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</a:rPr>
              <a:t>Person()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已调用结束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9944" name="组合 7"/>
          <p:cNvGrpSpPr/>
          <p:nvPr/>
        </p:nvGrpSpPr>
        <p:grpSpPr>
          <a:xfrm>
            <a:off x="914400" y="2895600"/>
            <a:ext cx="7848600" cy="657225"/>
            <a:chOff x="685800" y="1432832"/>
            <a:chExt cx="7848600" cy="656772"/>
          </a:xfrm>
        </p:grpSpPr>
        <p:sp>
          <p:nvSpPr>
            <p:cNvPr id="39945" name="AutoShape 5"/>
            <p:cNvSpPr/>
            <p:nvPr/>
          </p:nvSpPr>
          <p:spPr>
            <a:xfrm>
              <a:off x="4953000" y="1432832"/>
              <a:ext cx="3581400" cy="609600"/>
            </a:xfrm>
            <a:prstGeom prst="wedgeRoundRectCallout">
              <a:avLst>
                <a:gd name="adj1" fmla="val -108634"/>
                <a:gd name="adj2" fmla="val 57593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</a:p>
            <a:p>
              <a:pPr algn="ctr">
                <a:buNone/>
              </a:pP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Person()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9946" name="直接连接符 10"/>
            <p:cNvCxnSpPr/>
            <p:nvPr/>
          </p:nvCxnSpPr>
          <p:spPr>
            <a:xfrm>
              <a:off x="685800" y="2088016"/>
              <a:ext cx="22098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4096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0964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40965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6" name="Rectangle 4"/>
          <p:cNvSpPr/>
          <p:nvPr/>
        </p:nvSpPr>
        <p:spPr>
          <a:xfrm>
            <a:off x="900113" y="3552825"/>
            <a:ext cx="5715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4"/>
          <p:cNvSpPr/>
          <p:nvPr/>
        </p:nvSpPr>
        <p:spPr>
          <a:xfrm>
            <a:off x="685800" y="4605338"/>
            <a:ext cx="3505200" cy="2428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8" name="AutoShape 5"/>
          <p:cNvSpPr/>
          <p:nvPr/>
        </p:nvSpPr>
        <p:spPr>
          <a:xfrm>
            <a:off x="5257800" y="4695825"/>
            <a:ext cx="3505200" cy="457200"/>
          </a:xfrm>
          <a:prstGeom prst="wedgeRoundRectCallout">
            <a:avLst>
              <a:gd name="adj1" fmla="val -81000"/>
              <a:gd name="adj2" fmla="val -46458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7.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正式执行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打印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1988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41989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0" name="Rectangle 4"/>
          <p:cNvSpPr/>
          <p:nvPr/>
        </p:nvSpPr>
        <p:spPr>
          <a:xfrm>
            <a:off x="609600" y="1433513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1" name="Rectangle 4"/>
          <p:cNvSpPr/>
          <p:nvPr/>
        </p:nvSpPr>
        <p:spPr>
          <a:xfrm>
            <a:off x="838200" y="3762375"/>
            <a:ext cx="7315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2" name="AutoShape 5"/>
          <p:cNvSpPr/>
          <p:nvPr/>
        </p:nvSpPr>
        <p:spPr>
          <a:xfrm>
            <a:off x="4572000" y="4495800"/>
            <a:ext cx="4191000" cy="762000"/>
          </a:xfrm>
          <a:prstGeom prst="wedgeRoundRectCallout">
            <a:avLst>
              <a:gd name="adj1" fmla="val -81324"/>
              <a:gd name="adj2" fmla="val -119653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8.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正式执行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打印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(3)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</a:rPr>
              <a:t>Employee()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已调用结束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1993" name="组合 9"/>
          <p:cNvGrpSpPr/>
          <p:nvPr/>
        </p:nvGrpSpPr>
        <p:grpSpPr>
          <a:xfrm>
            <a:off x="914400" y="1371600"/>
            <a:ext cx="7924800" cy="915988"/>
            <a:chOff x="685800" y="1219200"/>
            <a:chExt cx="7924800" cy="915988"/>
          </a:xfrm>
        </p:grpSpPr>
        <p:sp>
          <p:nvSpPr>
            <p:cNvPr id="41994" name="AutoShape 5"/>
            <p:cNvSpPr/>
            <p:nvPr/>
          </p:nvSpPr>
          <p:spPr>
            <a:xfrm>
              <a:off x="4876800" y="1219200"/>
              <a:ext cx="3733800" cy="609600"/>
            </a:xfrm>
            <a:prstGeom prst="wedgeRoundRectCallout">
              <a:avLst>
                <a:gd name="adj1" fmla="val -78644"/>
                <a:gd name="adj2" fmla="val 99634"/>
                <a:gd name="adj3" fmla="val 16667"/>
              </a:avLst>
            </a:prstGeom>
            <a:solidFill>
              <a:srgbClr val="FFC000">
                <a:alpha val="30196"/>
              </a:srgbClr>
            </a:solidFill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调用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super()</a:t>
              </a:r>
            </a:p>
            <a:p>
              <a:pPr algn="ctr">
                <a:buNone/>
              </a:pP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父类的无参构造方法</a:t>
              </a:r>
              <a:r>
                <a:rPr lang="zh-CN" altLang="en-US" sz="1600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即</a:t>
              </a:r>
              <a:r>
                <a:rPr lang="en-US" altLang="zh-CN" sz="1600" b="1" dirty="0">
                  <a:latin typeface="Courier New" panose="02070309020205020404" pitchFamily="49" charset="0"/>
                  <a:ea typeface="华文楷体" panose="02010600040101010101" pitchFamily="2" charset="-122"/>
                </a:rPr>
                <a:t>Employee()</a:t>
              </a:r>
              <a:endParaRPr lang="en-US" altLang="en-US" sz="1600" b="1" dirty="0">
                <a:latin typeface="Courier New" panose="02070309020205020404" pitchFamily="49" charset="0"/>
                <a:ea typeface="华文楷体" panose="02010600040101010101" pitchFamily="2" charset="-122"/>
              </a:endParaRPr>
            </a:p>
          </p:txBody>
        </p:sp>
        <p:cxnSp>
          <p:nvCxnSpPr>
            <p:cNvPr id="41995" name="直接连接符 11"/>
            <p:cNvCxnSpPr/>
            <p:nvPr/>
          </p:nvCxnSpPr>
          <p:spPr>
            <a:xfrm>
              <a:off x="685800" y="2133600"/>
              <a:ext cx="3276600" cy="1588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跟踪执行</a:t>
            </a:r>
          </a:p>
        </p:txBody>
      </p:sp>
      <p:sp>
        <p:nvSpPr>
          <p:cNvPr id="4301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457200" y="1042988"/>
            <a:ext cx="8229600" cy="558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Faculty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</a:t>
            </a:r>
            <a:r>
              <a:rPr lang="en-US" altLang="en-US" sz="1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("(4) Faculty's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Employee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this("(2) Invoke Employee’s overloaded constructor");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System.out.println("(3) Employee's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System.out.println("(1) Person's no-arg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43013" name="Rectangle 7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/>
            <a:r>
              <a:rPr lang="en-US" altLang="en-US" sz="1800" dirty="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3014" name="Rectangle 4"/>
          <p:cNvSpPr/>
          <p:nvPr/>
        </p:nvSpPr>
        <p:spPr>
          <a:xfrm>
            <a:off x="762000" y="2271713"/>
            <a:ext cx="73152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3015" name="AutoShape 5"/>
          <p:cNvSpPr/>
          <p:nvPr/>
        </p:nvSpPr>
        <p:spPr>
          <a:xfrm>
            <a:off x="4572000" y="2667000"/>
            <a:ext cx="4191000" cy="762000"/>
          </a:xfrm>
          <a:prstGeom prst="wedgeRoundRectCallout">
            <a:avLst>
              <a:gd name="adj1" fmla="val -82019"/>
              <a:gd name="adj2" fmla="val -72037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9. 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正式执行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打印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(4)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号字符串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此时，</a:t>
            </a:r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</a:rPr>
              <a:t>Faculty()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已调用结束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AutoShape 5"/>
          <p:cNvSpPr/>
          <p:nvPr/>
        </p:nvSpPr>
        <p:spPr>
          <a:xfrm>
            <a:off x="3733800" y="1600200"/>
            <a:ext cx="4191000" cy="457200"/>
          </a:xfrm>
          <a:prstGeom prst="wedgeRoundRectCallout">
            <a:avLst>
              <a:gd name="adj1" fmla="val -83750"/>
              <a:gd name="adj2" fmla="val -43463"/>
              <a:gd name="adj3" fmla="val 16667"/>
            </a:avLst>
          </a:prstGeom>
          <a:solidFill>
            <a:srgbClr val="CC3399">
              <a:alpha val="30196"/>
            </a:srgbClr>
          </a:solidFill>
          <a:ln w="12700" cap="flat" cmpd="sng">
            <a:solidFill>
              <a:schemeClr val="tx1"/>
            </a:solidFill>
            <a:prstDash val="dash"/>
            <a:miter/>
            <a:headEnd type="none" w="sm" len="sm"/>
            <a:tailEnd type="none" w="sm" len="sm"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10.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方法执行完毕，程序结束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86400" y="5029200"/>
            <a:ext cx="3124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ClassDemos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Faculty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隐式</a:t>
            </a: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调用父类的无参构造方法</a:t>
            </a:r>
            <a:endParaRPr lang="en-US" altLang="zh-CN" sz="36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4035" name="内容占位符 6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52197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找出下列程序的错误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lang="en-US" altLang="en-US" i="1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eaLnBrk="1" hangingPunct="1">
              <a:buSzPct val="75000"/>
            </a:pPr>
            <a:endParaRPr lang="en-US" altLang="en-US" i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Apple </a:t>
            </a:r>
            <a:r>
              <a:rPr lang="en-US" altLang="en-US" sz="18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extends</a:t>
            </a: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Fruit</a:t>
            </a: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indent="0"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//Apple</a:t>
            </a:r>
            <a:r>
              <a:rPr lang="zh-CN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类没显式定义构造方法</a:t>
            </a:r>
            <a:endParaRPr lang="en-US" altLang="en-US" sz="18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en-US" sz="18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//statements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 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 Fruit 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public Fruit(String name) </a:t>
            </a:r>
            <a:r>
              <a:rPr lang="en-US" altLang="en-US" sz="18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18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显式定义了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Fruit</a:t>
            </a:r>
            <a:r>
              <a:rPr lang="zh-CN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的有参构造方法</a:t>
            </a:r>
            <a:endParaRPr lang="en-US" altLang="en-US" sz="1800" b="1" kern="1200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indent="0"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System.out.println("Fruit's constructor is invoked");</a:t>
            </a:r>
          </a:p>
          <a:p>
            <a:pPr indent="0"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eaLnBrk="1" hangingPunct="1">
              <a:buSzPct val="75000"/>
            </a:pPr>
            <a:endParaRPr lang="en-US" altLang="en-US" i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4038" name="Text Box 4"/>
          <p:cNvSpPr txBox="1"/>
          <p:nvPr/>
        </p:nvSpPr>
        <p:spPr>
          <a:xfrm>
            <a:off x="685800" y="5570538"/>
            <a:ext cx="7772400" cy="830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注意：一般情况下，最好能为每个类提供一个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无参构造方法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，以便于对该类进行扩展，同时避免错误。</a:t>
            </a:r>
            <a:endParaRPr lang="en-US" altLang="en-US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4724400" y="2438400"/>
            <a:ext cx="3919855" cy="620395"/>
          </a:xfrm>
          <a:prstGeom prst="wedgeRoundRectCallout">
            <a:avLst>
              <a:gd name="adj1" fmla="val -77500"/>
              <a:gd name="adj2" fmla="val -58666"/>
              <a:gd name="adj3" fmla="val 16667"/>
            </a:avLst>
          </a:prstGeom>
          <a:solidFill>
            <a:srgbClr val="FFC000">
              <a:alpha val="30196"/>
            </a:srgbClr>
          </a:solidFill>
          <a:ln w="12700">
            <a:noFill/>
          </a:ln>
        </p:spPr>
        <p:txBody>
          <a:bodyPr anchor="ctr" anchorCtr="1"/>
          <a:lstStyle/>
          <a:p>
            <a:pPr algn="ctr"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super(); </a:t>
            </a:r>
            <a:r>
              <a:rPr lang="en-US" altLang="zh-CN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父类的无参构造方法</a:t>
            </a:r>
            <a:endParaRPr lang="zh-CN" altLang="en-US" sz="18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r">
              <a:buNone/>
            </a:pPr>
            <a:r>
              <a:rPr lang="en-US" altLang="zh-CN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会出现在</a:t>
            </a:r>
            <a:r>
              <a:rPr lang="en-US" altLang="zh-CN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Apple()</a:t>
            </a:r>
            <a:r>
              <a:rPr lang="zh-CN" altLang="en-US" sz="1800" b="1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的第一行</a:t>
            </a:r>
            <a:endParaRPr lang="en-US" altLang="zh-CN" sz="1800" b="1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sz="3600" kern="12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super</a:t>
            </a: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关键字调用父类的方法</a:t>
            </a:r>
          </a:p>
        </p:txBody>
      </p:sp>
      <p:sp>
        <p:nvSpPr>
          <p:cNvPr id="45059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调用父类普通方法的语法：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lang="en-US" altLang="zh-CN" b="1" kern="1200" dirty="0"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.methodName(argument)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</a:p>
          <a:p>
            <a:pPr lvl="1" algn="l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super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方法名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参数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endParaRPr lang="en-US" altLang="zh-CN" b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可以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改写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Circle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类中的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printCircle()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如下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5061" name="Text Box 9"/>
          <p:cNvSpPr txBox="1"/>
          <p:nvPr/>
        </p:nvSpPr>
        <p:spPr>
          <a:xfrm>
            <a:off x="1066800" y="4083050"/>
            <a:ext cx="75438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printCircle() {</a:t>
            </a:r>
          </a:p>
          <a:p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System.out.println("The circle is created " + 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getDateCreated()</a:t>
            </a:r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 and the radius is " </a:t>
            </a:r>
          </a:p>
          <a:p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 radius);</a:t>
            </a:r>
          </a:p>
          <a:p>
            <a:r>
              <a:rPr lang="en-US" alt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1600" y="4730750"/>
            <a:ext cx="990600" cy="3048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定义子类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1905" indent="-1905"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子类继承父类，在子类中可以：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744855" lvl="2" indent="-341630"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增加新属性（变量）</a:t>
            </a:r>
          </a:p>
          <a:p>
            <a:pPr marL="744855" lvl="2" indent="-341630"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增加新动作（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方法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</a:p>
          <a:p>
            <a:pPr marL="744855" lvl="2" indent="-341630" eaLnBrk="1" hangingPunct="1">
              <a:spcBef>
                <a:spcPct val="50000"/>
              </a:spcBef>
              <a:buClr>
                <a:schemeClr val="tx2"/>
              </a:buClr>
              <a:buSzPct val="75000"/>
            </a:pPr>
            <a:r>
              <a:rPr lang="en-US" altLang="zh-CN" sz="2400" b="1" kern="1200" dirty="0">
                <a:latin typeface="+mn-lt"/>
                <a:ea typeface="宋体" panose="02010600030101010101" pitchFamily="2" charset="-122"/>
                <a:cs typeface="+mn-cs"/>
              </a:rPr>
              <a:t>重写</a:t>
            </a:r>
            <a:r>
              <a:rPr lang="zh-CN" altLang="en-US" sz="2400" b="1" kern="1200" dirty="0">
                <a:latin typeface="+mn-lt"/>
                <a:ea typeface="宋体" panose="02010600030101010101" pitchFamily="2" charset="-122"/>
                <a:cs typeface="+mn-cs"/>
              </a:rPr>
              <a:t>父类的方法</a:t>
            </a:r>
            <a:endParaRPr lang="en-US" altLang="en-US" sz="24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608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3719513"/>
            <a:ext cx="6172200" cy="243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1905" marR="0" indent="-1905" defTabSz="9144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800" b="1" kern="1200" cap="none" spc="0" normalizeH="0" baseline="0" noProof="0" dirty="0"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方法的定义：</a:t>
            </a:r>
            <a:endParaRPr kumimoji="0" lang="en-US" altLang="zh-CN" sz="2800" b="1" kern="1200" cap="none" spc="0" normalizeH="0" baseline="0" noProof="0" dirty="0"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459105" marR="0" lvl="1" indent="-1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修饰符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返回值类型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参数列表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</a:p>
          <a:p>
            <a:pPr marL="459105" marR="0" lvl="1" indent="-1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9105" marR="0" lvl="1" indent="-1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	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方法体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方法的具体实现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459105" marR="0" lvl="1" indent="-19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｝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4114800" y="3533140"/>
            <a:ext cx="2133600" cy="1067435"/>
            <a:chOff x="4538662" y="3914152"/>
            <a:chExt cx="2133600" cy="1067876"/>
          </a:xfrm>
        </p:grpSpPr>
        <p:sp>
          <p:nvSpPr>
            <p:cNvPr id="46087" name="矩形 5"/>
            <p:cNvSpPr/>
            <p:nvPr/>
          </p:nvSpPr>
          <p:spPr>
            <a:xfrm>
              <a:off x="4538662" y="4601029"/>
              <a:ext cx="2133600" cy="380999"/>
            </a:xfrm>
            <a:prstGeom prst="rect">
              <a:avLst/>
            </a:prstGeom>
            <a:solidFill>
              <a:srgbClr val="FFC000">
                <a:alpha val="29019"/>
              </a:srgbClr>
            </a:solidFill>
            <a:ln w="127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088" name="直接连接符 7"/>
            <p:cNvCxnSpPr>
              <a:endCxn id="46087" idx="0"/>
            </p:cNvCxnSpPr>
            <p:nvPr/>
          </p:nvCxnSpPr>
          <p:spPr>
            <a:xfrm rot="5400000">
              <a:off x="5438548" y="4434114"/>
              <a:ext cx="333828" cy="15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cxnSp>
        <p:sp>
          <p:nvSpPr>
            <p:cNvPr id="46089" name="TextBox 9"/>
            <p:cNvSpPr txBox="1"/>
            <p:nvPr/>
          </p:nvSpPr>
          <p:spPr>
            <a:xfrm>
              <a:off x="4877117" y="3914152"/>
              <a:ext cx="1447800" cy="3709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noAutofit/>
            </a:bodyPr>
            <a:lstStyle/>
            <a:p>
              <a:pPr algn="ctr"/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方法签名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重写父类的方法</a:t>
            </a:r>
          </a:p>
        </p:txBody>
      </p:sp>
      <p:sp>
        <p:nvSpPr>
          <p:cNvPr id="47107" name="内容占位符 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子类从父类中继承方法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构造方法除外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。有时，子类需要修改父类中定义的方法的</a:t>
            </a:r>
            <a:r>
              <a:rPr lang="zh-CN" altLang="en-US" sz="2400" kern="1200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实现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，这称作</a:t>
            </a:r>
            <a:r>
              <a:rPr lang="zh-CN" altLang="en-US" sz="2400" b="1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方法重写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en-US" sz="2400" i="1" kern="1200" dirty="0">
                <a:latin typeface="+mn-lt"/>
                <a:ea typeface="+mn-ea"/>
                <a:cs typeface="+mn-cs"/>
              </a:rPr>
              <a:t>method overriding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en-US" altLang="en-US" sz="2400" i="1" kern="1200" dirty="0">
                <a:latin typeface="+mn-lt"/>
                <a:ea typeface="+mn-ea"/>
                <a:cs typeface="+mn-cs"/>
              </a:rPr>
              <a:t>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子类中重写的方法，将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覆盖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继承自父类的此方法。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子类的对象调用重写的方法时候，执行重写后的方法体</a:t>
            </a:r>
            <a:r>
              <a:rPr lang="en-US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lang="en-US" alt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752600" y="2514600"/>
            <a:ext cx="617220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59105" lvl="1" indent="-1905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9105" lvl="1" indent="-1905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修饰符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返回值类型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方法名 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参数列表 </a:t>
            </a: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459105" lvl="1" indent="-1905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｛</a:t>
            </a:r>
            <a:endParaRPr lang="en-US" altLang="zh-CN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9105" lvl="1" indent="-1905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r>
              <a:rPr lang="zh-CN" altLang="en-US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方法体</a:t>
            </a:r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  </a:t>
            </a:r>
            <a:r>
              <a:rPr lang="en-US" altLang="zh-CN" sz="20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 </a:t>
            </a:r>
            <a:r>
              <a:rPr lang="zh-CN" altLang="en-US" sz="2000" b="1" dirty="0">
                <a:solidFill>
                  <a:srgbClr val="008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方法的重写，只修改方法体</a:t>
            </a:r>
            <a:endParaRPr lang="en-US" altLang="zh-CN" sz="2000" b="1" dirty="0">
              <a:solidFill>
                <a:srgbClr val="008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9105" lvl="1" indent="-1905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｝</a:t>
            </a:r>
            <a:endParaRPr lang="en-US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3800" y="3733800"/>
            <a:ext cx="35814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3149601" y="2438400"/>
            <a:ext cx="3719195" cy="914400"/>
            <a:chOff x="3124201" y="2286000"/>
            <a:chExt cx="3540334" cy="914400"/>
          </a:xfrm>
        </p:grpSpPr>
        <p:grpSp>
          <p:nvGrpSpPr>
            <p:cNvPr id="47112" name="组合 14"/>
            <p:cNvGrpSpPr/>
            <p:nvPr/>
          </p:nvGrpSpPr>
          <p:grpSpPr>
            <a:xfrm>
              <a:off x="3171372" y="2895600"/>
              <a:ext cx="3419954" cy="304800"/>
              <a:chOff x="3171372" y="2895600"/>
              <a:chExt cx="3419954" cy="304800"/>
            </a:xfrm>
          </p:grpSpPr>
          <p:sp>
            <p:nvSpPr>
              <p:cNvPr id="47115" name="矩形 11"/>
              <p:cNvSpPr/>
              <p:nvPr/>
            </p:nvSpPr>
            <p:spPr>
              <a:xfrm>
                <a:off x="3171372" y="2895600"/>
                <a:ext cx="1405979" cy="30480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6" name="矩形 12"/>
              <p:cNvSpPr/>
              <p:nvPr/>
            </p:nvSpPr>
            <p:spPr>
              <a:xfrm>
                <a:off x="4622685" y="2895600"/>
                <a:ext cx="751951" cy="30480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17" name="矩形 13"/>
              <p:cNvSpPr/>
              <p:nvPr/>
            </p:nvSpPr>
            <p:spPr>
              <a:xfrm>
                <a:off x="5524526" y="2895600"/>
                <a:ext cx="1066800" cy="304800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7113" name="矩形 15"/>
            <p:cNvSpPr/>
            <p:nvPr/>
          </p:nvSpPr>
          <p:spPr>
            <a:xfrm>
              <a:off x="4267200" y="2286000"/>
              <a:ext cx="1295400" cy="38100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1"/>
            <a:lstStyle/>
            <a:p>
              <a:r>
                <a:rPr lang="zh-CN" altLang="en-US" sz="2000" dirty="0">
                  <a:latin typeface="方正姚体" panose="02010601030101010101" pitchFamily="2" charset="-122"/>
                  <a:ea typeface="方正姚体" panose="02010601030101010101" pitchFamily="2" charset="-122"/>
                </a:rPr>
                <a:t>均不变</a:t>
              </a:r>
            </a:p>
          </p:txBody>
        </p:sp>
        <p:sp>
          <p:nvSpPr>
            <p:cNvPr id="47114" name="右大括号 17"/>
            <p:cNvSpPr/>
            <p:nvPr/>
          </p:nvSpPr>
          <p:spPr>
            <a:xfrm rot="-5400000">
              <a:off x="4780068" y="1010815"/>
              <a:ext cx="228600" cy="3540334"/>
            </a:xfrm>
            <a:prstGeom prst="rightBrace">
              <a:avLst>
                <a:gd name="adj1" fmla="val 8296"/>
                <a:gd name="adj2" fmla="val 4919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生活中的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”is a”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关系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1400" y="1676400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ym typeface="+mn-ea"/>
              </a:rPr>
              <a:t>人</a:t>
            </a:r>
            <a:r>
              <a:rPr lang="en-US" altLang="zh-CN" sz="2000">
                <a:sym typeface="+mn-ea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Person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7400" y="3049905"/>
            <a:ext cx="194881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学生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0485" y="3024505"/>
            <a:ext cx="1921510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老师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Teacher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4294505"/>
            <a:ext cx="1763395" cy="583565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研究生</a:t>
            </a:r>
          </a:p>
          <a:p>
            <a:pPr algn="ctr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Postgraduate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67200" y="4308475"/>
            <a:ext cx="2134235" cy="583565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中小学生</a:t>
            </a:r>
          </a:p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Schoolchildren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032125" y="2075180"/>
            <a:ext cx="1431290" cy="974725"/>
            <a:chOff x="4775" y="2548"/>
            <a:chExt cx="2254" cy="1535"/>
          </a:xfrm>
        </p:grpSpPr>
        <p:cxnSp>
          <p:nvCxnSpPr>
            <p:cNvPr id="8" name="直接箭头连接符 7"/>
            <p:cNvCxnSpPr>
              <a:stCxn id="4" idx="0"/>
              <a:endCxn id="3" idx="2"/>
            </p:cNvCxnSpPr>
            <p:nvPr/>
          </p:nvCxnSpPr>
          <p:spPr>
            <a:xfrm flipV="1">
              <a:off x="4775" y="2548"/>
              <a:ext cx="2254" cy="15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9" name="文本框 8"/>
            <p:cNvSpPr txBox="1"/>
            <p:nvPr/>
          </p:nvSpPr>
          <p:spPr>
            <a:xfrm rot="19560000">
              <a:off x="4991" y="2919"/>
              <a:ext cx="1288" cy="6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cxnSp>
        <p:nvCxnSpPr>
          <p:cNvPr id="12" name="直接箭头连接符 11"/>
          <p:cNvCxnSpPr/>
          <p:nvPr/>
        </p:nvCxnSpPr>
        <p:spPr>
          <a:xfrm flipV="1">
            <a:off x="1371600" y="3459480"/>
            <a:ext cx="1524000" cy="8369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</p:cxnSp>
      <p:sp>
        <p:nvSpPr>
          <p:cNvPr id="14" name="文本框 13"/>
          <p:cNvSpPr txBox="1"/>
          <p:nvPr/>
        </p:nvSpPr>
        <p:spPr>
          <a:xfrm>
            <a:off x="5181600" y="158242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属性：胎生、恒温、肺呼吸</a:t>
            </a:r>
          </a:p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姓名、年龄、出生日期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200" y="2971800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属性：学号、年级、政治面貌、所在学校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010400" y="2952115"/>
            <a:ext cx="2060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属性：工号、学历、职称、专业、工资、</a:t>
            </a:r>
            <a:b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工作单位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463415" y="2075180"/>
            <a:ext cx="1647825" cy="949325"/>
            <a:chOff x="7029" y="2548"/>
            <a:chExt cx="2595" cy="1495"/>
          </a:xfrm>
        </p:grpSpPr>
        <p:cxnSp>
          <p:nvCxnSpPr>
            <p:cNvPr id="17" name="直接箭头连接符 16"/>
            <p:cNvCxnSpPr>
              <a:stCxn id="5" idx="0"/>
              <a:endCxn id="3" idx="2"/>
            </p:cNvCxnSpPr>
            <p:nvPr/>
          </p:nvCxnSpPr>
          <p:spPr>
            <a:xfrm flipH="1" flipV="1">
              <a:off x="7029" y="2548"/>
              <a:ext cx="2595" cy="14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18" name="文本框 17"/>
            <p:cNvSpPr txBox="1"/>
            <p:nvPr/>
          </p:nvSpPr>
          <p:spPr>
            <a:xfrm rot="2040000">
              <a:off x="8106" y="2946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  <a:sym typeface="+mn-ea"/>
                </a:rPr>
                <a:t>a </a:t>
              </a:r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H="1" flipV="1">
            <a:off x="3429000" y="3429000"/>
            <a:ext cx="14478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</p:cxnSp>
      <p:sp>
        <p:nvSpPr>
          <p:cNvPr id="23" name="文本框 22"/>
          <p:cNvSpPr txBox="1"/>
          <p:nvPr/>
        </p:nvSpPr>
        <p:spPr>
          <a:xfrm>
            <a:off x="186055" y="4953000"/>
            <a:ext cx="2234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属性：研究方向、</a:t>
            </a:r>
          </a:p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导师、层次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硕士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博士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60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71010" y="4947920"/>
            <a:ext cx="2266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属性：是否义务教育阶段、小学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初中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22195" y="4307205"/>
            <a:ext cx="1851025" cy="583565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大学生</a:t>
            </a:r>
          </a:p>
          <a:p>
            <a:pPr algn="ctr"/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Undergraduate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60600" y="4945380"/>
            <a:ext cx="2060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属性：专业、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学院、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层次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本科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</a:t>
            </a:r>
            <a:r>
              <a:rPr lang="zh-CN" altLang="en-US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专科</a:t>
            </a:r>
            <a:r>
              <a:rPr lang="en-US" altLang="zh-CN" sz="16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160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/>
          <p:cNvCxnSpPr>
            <a:stCxn id="2" idx="0"/>
          </p:cNvCxnSpPr>
          <p:nvPr/>
        </p:nvCxnSpPr>
        <p:spPr>
          <a:xfrm flipH="1" flipV="1">
            <a:off x="3124200" y="3429000"/>
            <a:ext cx="123825" cy="8782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</p:cxnSp>
      <p:sp>
        <p:nvSpPr>
          <p:cNvPr id="22" name="文本框 21"/>
          <p:cNvSpPr txBox="1"/>
          <p:nvPr/>
        </p:nvSpPr>
        <p:spPr>
          <a:xfrm rot="19800000">
            <a:off x="1645920" y="3563620"/>
            <a:ext cx="815975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is a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01925" y="3678555"/>
            <a:ext cx="815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is a</a:t>
            </a:r>
          </a:p>
        </p:txBody>
      </p:sp>
      <p:sp>
        <p:nvSpPr>
          <p:cNvPr id="28" name="文本框 27"/>
          <p:cNvSpPr txBox="1"/>
          <p:nvPr/>
        </p:nvSpPr>
        <p:spPr>
          <a:xfrm rot="2040000">
            <a:off x="4004310" y="3660140"/>
            <a:ext cx="815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Consolas" panose="020B0609020204030204" charset="0"/>
                <a:cs typeface="Consolas" panose="020B0609020204030204" charset="0"/>
                <a:sym typeface="+mn-ea"/>
              </a:rPr>
              <a:t>a </a:t>
            </a:r>
            <a:r>
              <a:rPr lang="en-US" altLang="zh-CN" sz="2000">
                <a:latin typeface="Consolas" panose="020B0609020204030204" charset="0"/>
                <a:cs typeface="Consolas" panose="020B0609020204030204" charset="0"/>
              </a:rPr>
              <a:t>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方法重写示例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4191000"/>
            <a:ext cx="3678555" cy="218440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solid"/>
            <a:miter lim="800000"/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mateChoice()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step1: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找到很多颜值高的异性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step2: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从集合中挑选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aPerson;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0066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// It is </a:t>
            </a:r>
            <a:r>
              <a:rPr lang="en-US" altLang="zh-CN" sz="1600" b="1" dirty="0">
                <a:solidFill>
                  <a:srgbClr val="0066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pseudocode </a:t>
            </a:r>
            <a:r>
              <a:rPr lang="zh-CN" altLang="en-US" sz="1600" b="1" dirty="0">
                <a:solidFill>
                  <a:srgbClr val="006600"/>
                </a:solidFill>
                <a:latin typeface="Courier New" panose="02070309020205020404" pitchFamily="49" charset="0"/>
                <a:ea typeface="Courier New" panose="02070309020205020404" pitchFamily="49" charset="0"/>
              </a:rPr>
              <a:t>伪代码</a:t>
            </a: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4191000"/>
            <a:ext cx="3678555" cy="2183765"/>
          </a:xfrm>
          <a:prstGeom prst="rect">
            <a:avLst/>
          </a:prstGeom>
          <a:noFill/>
          <a:ln w="12700" cmpd="sng">
            <a:solidFill>
              <a:srgbClr val="0070C0"/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mateChoice()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step1: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找到很多看得顺眼的异性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step2: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从中筛选三观匹配的异性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step3: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从集合中挑选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aPerson;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85800" y="2362200"/>
            <a:ext cx="36645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父类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DadAndMum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中有方法：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mateChoice()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对应动作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行为：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配偶选择</a:t>
            </a:r>
          </a:p>
          <a:p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父母选择对象原则：颜值至上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752340" y="2362200"/>
            <a:ext cx="36645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子类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中继承有方法：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mateChoice()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对应动作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行为：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配偶选择</a:t>
            </a:r>
          </a:p>
          <a:p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我选择对象原则：三观匹配</a:t>
            </a: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4572000" y="2286000"/>
            <a:ext cx="0" cy="419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2" name="组合 11"/>
          <p:cNvGrpSpPr/>
          <p:nvPr/>
        </p:nvGrpSpPr>
        <p:grpSpPr>
          <a:xfrm>
            <a:off x="3886200" y="1020445"/>
            <a:ext cx="1402080" cy="990600"/>
            <a:chOff x="11640" y="1560"/>
            <a:chExt cx="2208" cy="1560"/>
          </a:xfrm>
        </p:grpSpPr>
        <p:sp>
          <p:nvSpPr>
            <p:cNvPr id="8" name="矩形 7"/>
            <p:cNvSpPr/>
            <p:nvPr/>
          </p:nvSpPr>
          <p:spPr>
            <a:xfrm>
              <a:off x="11640" y="1560"/>
              <a:ext cx="2209" cy="4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DadAndMum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640" y="2640"/>
              <a:ext cx="2209" cy="4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Me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10" idx="0"/>
              <a:endCxn id="8" idx="2"/>
            </p:cNvCxnSpPr>
            <p:nvPr/>
          </p:nvCxnSpPr>
          <p:spPr>
            <a:xfrm flipV="1">
              <a:off x="12745" y="2040"/>
              <a:ext cx="0" cy="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ldLvl="0" animBg="1"/>
      <p:bldP spid="48132" grpId="1" animBg="1"/>
      <p:bldP spid="3" grpId="0" bldLvl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方法重写示例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4191000"/>
            <a:ext cx="3678555" cy="218440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solid"/>
            <a:miter lim="800000"/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Baby </a:t>
            </a:r>
            <a:r>
              <a:rPr lang="en-US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delivery</a:t>
            </a:r>
            <a:r>
              <a:rPr lang="en-US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(Man a)</a:t>
            </a:r>
          </a:p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step1: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的帮助下怀孕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step2: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顺产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Baby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24400" y="4191000"/>
            <a:ext cx="3678555" cy="2185670"/>
          </a:xfrm>
          <a:prstGeom prst="rect">
            <a:avLst/>
          </a:prstGeom>
          <a:noFill/>
          <a:ln w="12700" cmpd="sng">
            <a:solidFill>
              <a:srgbClr val="0070C0"/>
            </a:solidFill>
            <a:prstDash val="solid"/>
            <a:miter lim="800000"/>
          </a:ln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Baby </a:t>
            </a:r>
            <a:r>
              <a:rPr lang="en-US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delivery(Man a)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step1: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在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的帮助下怀孕</a:t>
            </a:r>
            <a:endParaRPr lang="zh-CN" alt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spcBef>
                <a:spcPct val="50000"/>
              </a:spcBef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step2:</a:t>
            </a:r>
            <a:r>
              <a:rPr lang="zh-CN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打麻药、剖腹产</a:t>
            </a:r>
          </a:p>
          <a:p>
            <a:pPr indent="457200"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Baby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85800" y="2362200"/>
            <a:ext cx="36645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父类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Women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中有方法：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delivery(Man a)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对应动作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行为：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分娩</a:t>
            </a:r>
          </a:p>
          <a:p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几千年下来传统分娩：顺产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738370" y="2362200"/>
            <a:ext cx="36645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子类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SensitiveWomen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中继承有方法：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delivery(Man a)</a:t>
            </a: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对应动作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行为：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分娩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现代医学可以支持：剖腹产</a:t>
            </a:r>
          </a:p>
        </p:txBody>
      </p:sp>
      <p:cxnSp>
        <p:nvCxnSpPr>
          <p:cNvPr id="7" name="直接连接符 6"/>
          <p:cNvCxnSpPr/>
          <p:nvPr>
            <p:custDataLst>
              <p:tags r:id="rId5"/>
            </p:custDataLst>
          </p:nvPr>
        </p:nvCxnSpPr>
        <p:spPr>
          <a:xfrm>
            <a:off x="4572000" y="2286000"/>
            <a:ext cx="0" cy="4191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2" name="组合 11"/>
          <p:cNvGrpSpPr/>
          <p:nvPr/>
        </p:nvGrpSpPr>
        <p:grpSpPr>
          <a:xfrm>
            <a:off x="3555365" y="1020445"/>
            <a:ext cx="2065655" cy="990600"/>
            <a:chOff x="11119" y="1560"/>
            <a:chExt cx="3253" cy="1560"/>
          </a:xfrm>
        </p:grpSpPr>
        <p:sp>
          <p:nvSpPr>
            <p:cNvPr id="8" name="矩形 7"/>
            <p:cNvSpPr/>
            <p:nvPr/>
          </p:nvSpPr>
          <p:spPr>
            <a:xfrm>
              <a:off x="11640" y="1560"/>
              <a:ext cx="2209" cy="4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Women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1119" y="2640"/>
              <a:ext cx="3253" cy="48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600" b="1"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SensitiveWomen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>
              <a:stCxn id="10" idx="0"/>
              <a:endCxn id="8" idx="2"/>
            </p:cNvCxnSpPr>
            <p:nvPr/>
          </p:nvCxnSpPr>
          <p:spPr>
            <a:xfrm flipH="1" flipV="1">
              <a:off x="12745" y="2040"/>
              <a:ext cx="1" cy="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5605145" y="1707515"/>
            <a:ext cx="28536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对疼痛特别敏感的女性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ldLvl="0" animBg="1"/>
      <p:bldP spid="48132" grpId="1" animBg="1"/>
      <p:bldP spid="3" grpId="0" bldLvl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方法重写示例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868680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6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GeometricObject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Other methods are omitted</a:t>
            </a:r>
          </a:p>
          <a:p>
            <a:pPr>
              <a:spcBef>
                <a:spcPct val="50000"/>
              </a:spcBef>
              <a:buNone/>
            </a:pP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 Override the toString method defined in GeometricObject */</a:t>
            </a:r>
          </a:p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toString()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super.toString()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radius is " + radius</a:t>
            </a: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16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0" y="2554288"/>
            <a:ext cx="685800" cy="228600"/>
          </a:xfrm>
          <a:prstGeom prst="rect">
            <a:avLst/>
          </a:prstGeom>
          <a:solidFill>
            <a:schemeClr val="bg1">
              <a:alpha val="0"/>
            </a:schemeClr>
          </a:solidFill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457200" y="5113020"/>
            <a:ext cx="7924800" cy="127635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此时，子类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Circle</a:t>
            </a: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toString</a:t>
            </a: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方法等价为：  </a:t>
            </a:r>
            <a:endParaRPr lang="en-US" altLang="en-US" sz="1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public </a:t>
            </a:r>
            <a:r>
              <a:rPr lang="en-US" altLang="en-US" sz="14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华文楷体" panose="02010600040101010101" pitchFamily="2" charset="-122"/>
              </a:rPr>
              <a:t>String </a:t>
            </a:r>
            <a:r>
              <a:rPr lang="en-US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华文楷体" panose="02010600040101010101" pitchFamily="2" charset="-122"/>
              </a:rPr>
              <a:t>toString()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{</a:t>
            </a:r>
            <a:r>
              <a:rPr lang="en-US" altLang="en-US" sz="1400" b="1" dirty="0">
                <a:solidFill>
                  <a:srgbClr val="0066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//</a:t>
            </a:r>
            <a:r>
              <a:rPr lang="zh-CN" altLang="en-US" sz="1400" b="1" dirty="0">
                <a:solidFill>
                  <a:srgbClr val="006600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方法头并未更改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"created on " + dateCreated + "\ncolor: " + color + 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" and filled: " + filled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 radius is " + radius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sz="14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zh-CN" altLang="en-US" sz="14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方法体修改了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2057400" y="2935288"/>
            <a:ext cx="5715000" cy="646112"/>
            <a:chOff x="1981200" y="3316545"/>
            <a:chExt cx="5715000" cy="645855"/>
          </a:xfrm>
        </p:grpSpPr>
        <p:sp>
          <p:nvSpPr>
            <p:cNvPr id="48136" name="线形标注 1 7"/>
            <p:cNvSpPr/>
            <p:nvPr/>
          </p:nvSpPr>
          <p:spPr>
            <a:xfrm>
              <a:off x="2667000" y="3316545"/>
              <a:ext cx="3581400" cy="341176"/>
            </a:xfrm>
            <a:prstGeom prst="borderCallout1">
              <a:avLst>
                <a:gd name="adj1" fmla="val 48116"/>
                <a:gd name="adj2" fmla="val 32"/>
                <a:gd name="adj3" fmla="val -39880"/>
                <a:gd name="adj4" fmla="val -11718"/>
              </a:avLst>
            </a:prstGeom>
            <a:solidFill>
              <a:schemeClr val="bg1">
                <a:alpha val="0"/>
              </a:scheme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zh-CN" altLang="en-US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此处的</a:t>
              </a:r>
              <a:r>
                <a:rPr lang="en-US" altLang="zh-CN" sz="2000" b="1" dirty="0">
                  <a:latin typeface="Courier New" panose="02070309020205020404" pitchFamily="49" charset="0"/>
                  <a:ea typeface="仿宋" panose="02010609060101010101" pitchFamily="49" charset="-122"/>
                </a:rPr>
                <a:t>super</a:t>
              </a:r>
              <a:r>
                <a:rPr lang="zh-CN" altLang="en-US" sz="20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关键字不能省略</a:t>
              </a:r>
              <a:endPara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137" name="矩形 9"/>
            <p:cNvSpPr/>
            <p:nvPr/>
          </p:nvSpPr>
          <p:spPr>
            <a:xfrm>
              <a:off x="1981200" y="3657600"/>
              <a:ext cx="5715000" cy="304800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pPr algn="ctr"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注：蓝色</a:t>
              </a:r>
              <a:r>
                <a:rPr lang="en-US" altLang="zh-CN" sz="1600" b="1" dirty="0">
                  <a:solidFill>
                    <a:srgbClr val="0070C0"/>
                  </a:solidFill>
                  <a:latin typeface="Courier New" panose="02070309020205020404" pitchFamily="49" charset="0"/>
                  <a:ea typeface="华文楷体" panose="02010600040101010101" pitchFamily="2" charset="-122"/>
                </a:rPr>
                <a:t>toString()</a:t>
              </a:r>
              <a:r>
                <a:rPr lang="zh-CN" altLang="en-US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部分详见“程序清单</a:t>
              </a:r>
              <a:r>
                <a:rPr lang="en-US" altLang="zh-CN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11-1</a:t>
              </a:r>
              <a:r>
                <a:rPr lang="zh-CN" altLang="en-US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，第</a:t>
              </a:r>
              <a:r>
                <a:rPr lang="en-US" altLang="zh-CN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46-49</a:t>
              </a:r>
              <a:r>
                <a:rPr lang="zh-CN" altLang="en-US" sz="16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行”</a:t>
              </a:r>
              <a:endParaRPr lang="en-US" altLang="en-US" sz="16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" name="Text Box 4"/>
          <p:cNvSpPr txBox="1"/>
          <p:nvPr/>
        </p:nvSpPr>
        <p:spPr>
          <a:xfrm>
            <a:off x="457200" y="3733800"/>
            <a:ext cx="7924800" cy="1276350"/>
          </a:xfrm>
          <a:prstGeom prst="rect">
            <a:avLst/>
          </a:prstGeom>
          <a:noFill/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父类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GeometricObject</a:t>
            </a: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toString</a:t>
            </a:r>
            <a:r>
              <a:rPr lang="zh-CN" altLang="en-US" sz="1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方法：  </a:t>
            </a:r>
            <a:endParaRPr lang="en-US" altLang="en-US" sz="14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public </a:t>
            </a:r>
            <a:r>
              <a:rPr lang="en-US" altLang="en-US" sz="14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华文楷体" panose="02010600040101010101" pitchFamily="2" charset="-122"/>
              </a:rPr>
              <a:t>String </a:t>
            </a:r>
            <a:r>
              <a:rPr lang="en-US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华文楷体" panose="02010600040101010101" pitchFamily="2" charset="-122"/>
              </a:rPr>
              <a:t>toString()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{</a:t>
            </a:r>
          </a:p>
          <a:p>
            <a:pPr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"created on " + dateCreated + "\ncolor: " + color + </a:t>
            </a:r>
          </a:p>
          <a:p>
            <a:pPr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" and filled: " + filled</a:t>
            </a:r>
            <a:r>
              <a:rPr lang="en-US" altLang="zh-CN" sz="1400" b="1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400" b="1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注意</a:t>
            </a:r>
          </a:p>
        </p:txBody>
      </p:sp>
      <p:sp>
        <p:nvSpPr>
          <p:cNvPr id="4915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仅当实例方法是可访问时，它才能被覆盖。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4163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因为</a:t>
            </a:r>
            <a:r>
              <a:rPr lang="zh-CN" altLang="en-US" sz="28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私有方法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在它的类本身以外是不能访问的，所以它</a:t>
            </a:r>
            <a:r>
              <a:rPr lang="zh-CN" altLang="en-US" sz="28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不能被覆盖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如果子类中定义的方法在父类中是私有的，则这两个方法完全没有关系。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与实例方法一样，静态方法也能被继承。但是，</a:t>
            </a:r>
            <a:r>
              <a:rPr lang="zh-CN" altLang="en-US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静态方法不能被覆盖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重写(</a:t>
            </a:r>
            <a:r>
              <a:rPr lang="en-US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Overriding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)</a:t>
            </a:r>
            <a:r>
              <a:rPr lang="zh-CN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和重载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(</a:t>
            </a:r>
            <a:r>
              <a:rPr lang="en-US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Overloading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)</a:t>
            </a:r>
            <a:endParaRPr lang="en-US" altLang="en-US" sz="28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/>
          <p:nvPr/>
        </p:nvSpPr>
        <p:spPr>
          <a:xfrm>
            <a:off x="2286000" y="3162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9" name="Rectangle 10"/>
          <p:cNvSpPr/>
          <p:nvPr/>
        </p:nvSpPr>
        <p:spPr>
          <a:xfrm>
            <a:off x="0" y="22447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222250" y="990600"/>
          <a:ext cx="8699500" cy="466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73700" imgH="2451100" progId="Word.Picture.8">
                  <p:embed/>
                </p:oleObj>
              </mc:Choice>
              <mc:Fallback>
                <p:oleObj r:id="rId2" imgW="5473700" imgH="245110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250" y="990600"/>
                        <a:ext cx="8699500" cy="466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200400" y="5638800"/>
            <a:ext cx="1295400" cy="762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输出结果：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10.0</a:t>
            </a:r>
          </a:p>
          <a:p>
            <a:pPr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10.0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3800" y="5638800"/>
            <a:ext cx="1295400" cy="762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/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输出结果：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  <a:p>
            <a:pPr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20.0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重写(</a:t>
            </a:r>
            <a:r>
              <a:rPr lang="en-US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Overriding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)</a:t>
            </a:r>
            <a:r>
              <a:rPr lang="zh-CN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和重载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(</a:t>
            </a:r>
            <a:r>
              <a:rPr lang="en-US" altLang="en-US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Overloading</a:t>
            </a:r>
            <a:r>
              <a:rPr lang="en-US" altLang="zh-CN" sz="28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)</a:t>
            </a:r>
            <a:endParaRPr lang="en-US" altLang="en-US" sz="28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注意：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方法重写具有相同的方法签名和返回值类型；</a:t>
            </a:r>
          </a:p>
          <a:p>
            <a:pPr marL="171450" marR="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方法重载具有相同的名字，但是不同的参数列表。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方法重写发生在通过继承而相关的不同类中；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方法重载可以发生在同一个类中，也可以发生在由于继承而相关的不同类中。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了解重写标注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的使用（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override annotation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@override</a:t>
            </a:r>
          </a:p>
          <a:p>
            <a:pPr marL="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该标注表示被标注的方法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必须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重写父类的一个方法。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2286000" y="3162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0182" name="Rectangle 7"/>
          <p:cNvSpPr/>
          <p:nvPr/>
        </p:nvSpPr>
        <p:spPr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0183" name="Rectangle 10"/>
          <p:cNvSpPr/>
          <p:nvPr/>
        </p:nvSpPr>
        <p:spPr>
          <a:xfrm>
            <a:off x="0" y="22447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Object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及其方法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实际上，任何类都有父类。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中的所有类都继承自</a:t>
            </a: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java.lang.Object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类。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顶级父类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indent="0" eaLnBrk="1" hangingPunct="1">
              <a:buSzPct val="75000"/>
            </a:pP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如果在定义一个类时没有指定继承性，则这个类的父类就被默认是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31775" y="3930650"/>
          <a:ext cx="87566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37100" imgH="546100" progId="Word.Picture.8">
                  <p:embed/>
                </p:oleObj>
              </mc:Choice>
              <mc:Fallback>
                <p:oleObj r:id="rId2" imgW="4737100" imgH="54610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" y="3930650"/>
                        <a:ext cx="875665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3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Object</a:t>
            </a:r>
            <a:r>
              <a:rPr lang="en-US" altLang="zh-CN" sz="3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  <a:r>
              <a:rPr lang="zh-CN" altLang="en-US" sz="3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中的</a:t>
            </a:r>
            <a:r>
              <a:rPr lang="en-US" altLang="en-US" sz="3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toString()</a:t>
            </a:r>
            <a:r>
              <a:rPr lang="en-US" altLang="zh-CN" sz="3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</a:t>
            </a:r>
            <a:endParaRPr lang="en-US" altLang="en-US" sz="3200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80000"/>
              </a:lnSpc>
              <a:spcBef>
                <a:spcPct val="75000"/>
              </a:spcBef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调用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对象的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toString()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会返回一个描述对象的字符串。默认情况下，它返回一个由该对象所属的类名、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at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符号</a:t>
            </a:r>
            <a:r>
              <a:rPr lang="en-US" altLang="en-US" kern="1200" dirty="0"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@</a:t>
            </a:r>
            <a:r>
              <a:rPr lang="en-US" altLang="en-US" kern="1200" dirty="0"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以及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该对象十六进制形式的内存地址组成的字符串。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b="1" kern="12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Loan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loan = 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</a:t>
            </a: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Loan();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System.out.println(loan.toString());</a:t>
            </a:r>
          </a:p>
          <a:p>
            <a:pPr marL="0" indent="0" eaLnBrk="1" hangingPunct="1">
              <a:lnSpc>
                <a:spcPct val="80000"/>
              </a:lnSpc>
              <a:spcBef>
                <a:spcPct val="75000"/>
              </a:spcBef>
              <a:buSzPct val="75000"/>
              <a:buFont typeface="Monotype Sorts" pitchFamily="2" charset="2"/>
              <a:buNone/>
            </a:pP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spcBef>
                <a:spcPct val="75000"/>
              </a:spcBef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       这些代码会显示像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Loan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en-US" sz="2400" b="1" kern="1200" dirty="0">
                <a:solidFill>
                  <a:srgbClr val="8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15037e5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字符串。这个信息不是很有用，或者说没什么信息量。通常，应该重写这个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toString()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方法，使得它可以返回一个代表该对象的描述性字符串。</a:t>
            </a:r>
            <a:endParaRPr lang="en-US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多态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Polymorphism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spcBef>
                <a:spcPct val="75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多态意味着父类的变量可以指向子类对象。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spcBef>
                <a:spcPct val="75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一个类实际上定义了一种类型。</a:t>
            </a:r>
          </a:p>
          <a:p>
            <a:pPr marL="0" indent="457200" eaLnBrk="1" hangingPunct="1">
              <a:lnSpc>
                <a:spcPct val="90000"/>
              </a:lnSpc>
              <a:spcBef>
                <a:spcPct val="75000"/>
              </a:spcBef>
              <a:buSzPct val="75000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子类定义的类型称为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子类型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subtype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，而父类定义的类型称为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父类型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supertype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457200" eaLnBrk="1" hangingPunct="1">
              <a:lnSpc>
                <a:spcPct val="90000"/>
              </a:lnSpc>
              <a:spcBef>
                <a:spcPct val="75000"/>
              </a:spcBef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因此，可以说：</a:t>
            </a:r>
          </a:p>
          <a:p>
            <a:pPr marL="0" indent="457200" eaLnBrk="1" hangingPunct="1">
              <a:lnSpc>
                <a:spcPct val="90000"/>
              </a:lnSpc>
              <a:spcBef>
                <a:spcPct val="75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Circle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GeometricObject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子类型，</a:t>
            </a:r>
          </a:p>
          <a:p>
            <a:pPr marL="0" indent="457200" eaLnBrk="1" hangingPunct="1">
              <a:lnSpc>
                <a:spcPct val="90000"/>
              </a:lnSpc>
              <a:spcBef>
                <a:spcPct val="75000"/>
              </a:spcBef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GeometricObject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Circle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的父类型。</a:t>
            </a: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75000"/>
              </a:spcBef>
              <a:buSzPct val="75000"/>
              <a:buFont typeface="Monotype Sorts" pitchFamily="2" charset="2"/>
              <a:buNone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  <a:cs typeface="+mj-cs"/>
                <a:sym typeface="+mn-ea"/>
              </a:rPr>
              <a:t>多态</a:t>
            </a:r>
            <a:r>
              <a:rPr lang="en-US" altLang="zh-CN" dirty="0">
                <a:ea typeface="宋体" panose="02010600030101010101" pitchFamily="2" charset="-122"/>
                <a:cs typeface="+mj-cs"/>
                <a:sym typeface="+mn-ea"/>
              </a:rPr>
              <a:t>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Polymorphism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spcBef>
                <a:spcPct val="75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每个子类的实例都是其父类的实例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spcBef>
                <a:spcPct val="75000"/>
              </a:spcBef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使用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父类对象的地方都可以使用子类对象，这就是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多态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Polymorphism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）。</a:t>
            </a:r>
          </a:p>
          <a:p>
            <a:pPr marL="0" indent="0" eaLnBrk="1" hangingPunct="1">
              <a:spcBef>
                <a:spcPct val="75000"/>
              </a:spcBef>
              <a:buSzPct val="75000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简单来说，多态意味着父类型的变量可以引用子类型对象。</a:t>
            </a: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spcBef>
                <a:spcPct val="75000"/>
              </a:spcBef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9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05400" y="4267200"/>
            <a:ext cx="31242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PolymorphismDemo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4" name="AutoShape 7">
            <a:hlinkClick r:id="rId4" action="ppaction://program"/>
          </p:cNvPr>
          <p:cNvSpPr/>
          <p:nvPr/>
        </p:nvSpPr>
        <p:spPr>
          <a:xfrm>
            <a:off x="5105400" y="4876800"/>
            <a:ext cx="16002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3255" name="AutoShape 8">
            <a:hlinkClick r:id="rId5"/>
          </p:cNvPr>
          <p:cNvSpPr/>
          <p:nvPr/>
        </p:nvSpPr>
        <p:spPr>
          <a:xfrm>
            <a:off x="4495800" y="42672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生活中的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”is a”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关系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7645" y="1676400"/>
            <a:ext cx="1860550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CCC_product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90800" y="3049905"/>
            <a:ext cx="194881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Computer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15940" y="3024505"/>
            <a:ext cx="206692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DigtalCamera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0600" y="4294505"/>
            <a:ext cx="176339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68140" y="4301490"/>
            <a:ext cx="2134235" cy="398780"/>
          </a:xfrm>
          <a:prstGeom prst="rect">
            <a:avLst/>
          </a:prstGeom>
          <a:noFill/>
          <a:ln w="381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Laptop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565525" y="2075180"/>
            <a:ext cx="1382395" cy="974725"/>
            <a:chOff x="4775" y="2548"/>
            <a:chExt cx="2177" cy="1535"/>
          </a:xfrm>
        </p:grpSpPr>
        <p:cxnSp>
          <p:nvCxnSpPr>
            <p:cNvPr id="8" name="直接箭头连接符 7"/>
            <p:cNvCxnSpPr>
              <a:stCxn id="4" idx="0"/>
              <a:endCxn id="3" idx="2"/>
            </p:cNvCxnSpPr>
            <p:nvPr/>
          </p:nvCxnSpPr>
          <p:spPr>
            <a:xfrm flipV="1">
              <a:off x="4775" y="2548"/>
              <a:ext cx="2177" cy="15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9" name="文本框 8"/>
            <p:cNvSpPr txBox="1"/>
            <p:nvPr/>
          </p:nvSpPr>
          <p:spPr>
            <a:xfrm>
              <a:off x="5040" y="299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05000" y="3459480"/>
            <a:ext cx="1524000" cy="836930"/>
            <a:chOff x="4629" y="2885"/>
            <a:chExt cx="2400" cy="1318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4629" y="2885"/>
              <a:ext cx="2400" cy="13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13" name="文本框 12"/>
            <p:cNvSpPr txBox="1"/>
            <p:nvPr/>
          </p:nvSpPr>
          <p:spPr>
            <a:xfrm>
              <a:off x="5040" y="323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47920" y="2075180"/>
            <a:ext cx="1701800" cy="949325"/>
            <a:chOff x="6952" y="2548"/>
            <a:chExt cx="2680" cy="1495"/>
          </a:xfrm>
        </p:grpSpPr>
        <p:cxnSp>
          <p:nvCxnSpPr>
            <p:cNvPr id="17" name="直接箭头连接符 16"/>
            <p:cNvCxnSpPr>
              <a:stCxn id="5" idx="0"/>
              <a:endCxn id="3" idx="2"/>
            </p:cNvCxnSpPr>
            <p:nvPr/>
          </p:nvCxnSpPr>
          <p:spPr>
            <a:xfrm flipH="1" flipV="1">
              <a:off x="6952" y="2548"/>
              <a:ext cx="2680" cy="14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18" name="文本框 17"/>
            <p:cNvSpPr txBox="1"/>
            <p:nvPr/>
          </p:nvSpPr>
          <p:spPr>
            <a:xfrm>
              <a:off x="7800" y="309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72815" y="3459480"/>
            <a:ext cx="1727200" cy="811530"/>
            <a:chOff x="7029" y="2885"/>
            <a:chExt cx="2720" cy="1278"/>
          </a:xfrm>
        </p:grpSpPr>
        <p:cxnSp>
          <p:nvCxnSpPr>
            <p:cNvPr id="21" name="直接箭头连接符 20"/>
            <p:cNvCxnSpPr/>
            <p:nvPr/>
          </p:nvCxnSpPr>
          <p:spPr>
            <a:xfrm flipH="1" flipV="1">
              <a:off x="7029" y="2885"/>
              <a:ext cx="2720" cy="127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sp>
          <p:nvSpPr>
            <p:cNvPr id="22" name="文本框 21"/>
            <p:cNvSpPr txBox="1"/>
            <p:nvPr/>
          </p:nvSpPr>
          <p:spPr>
            <a:xfrm>
              <a:off x="7800" y="3210"/>
              <a:ext cx="128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>
                  <a:latin typeface="Consolas" panose="020B0609020204030204" charset="0"/>
                  <a:cs typeface="Consolas" panose="020B0609020204030204" charset="0"/>
                </a:rPr>
                <a:t>is a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cs typeface="+mj-cs"/>
                <a:sym typeface="+mn-ea"/>
              </a:rPr>
              <a:t>多态</a:t>
            </a:r>
            <a:r>
              <a:rPr lang="en-US" altLang="zh-CN" dirty="0">
                <a:ea typeface="宋体" panose="02010600030101010101" pitchFamily="2" charset="-122"/>
                <a:cs typeface="+mj-cs"/>
                <a:sym typeface="+mn-ea"/>
              </a:rPr>
              <a:t>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Polymorphism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39495"/>
            <a:ext cx="7772400" cy="53232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父类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500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makeSound()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altLang="zh-CN" sz="1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makes a sound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zh-CN" sz="1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子类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：第一种状态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5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500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makeSound()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altLang="zh-CN" sz="1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barks</a:t>
            </a:r>
            <a:r>
              <a:rPr lang="zh-CN" altLang="en-US" sz="15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：汪汪汪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第一种状态的具体表现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1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zh-CN" sz="15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子类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：第二种状态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500" b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500" b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makeSound()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</a:t>
            </a:r>
            <a:r>
              <a:rPr lang="en-US" altLang="zh-CN" sz="1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meows</a:t>
            </a:r>
            <a:r>
              <a:rPr lang="zh-CN" altLang="en-US" sz="1500" b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：喵喵喵</a:t>
            </a: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r>
              <a:rPr lang="en-US" altLang="zh-CN" sz="15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5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第二种状态的具体表现</a:t>
            </a:r>
            <a:endParaRPr lang="en-US" altLang="zh-CN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5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40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cs typeface="+mj-cs"/>
                <a:sym typeface="+mn-ea"/>
              </a:rPr>
              <a:t>多态</a:t>
            </a:r>
            <a:r>
              <a:rPr lang="en-US" altLang="zh-CN" dirty="0">
                <a:ea typeface="宋体" panose="02010600030101010101" pitchFamily="2" charset="-122"/>
                <a:cs typeface="+mj-cs"/>
                <a:sym typeface="+mn-ea"/>
              </a:rPr>
              <a:t> </a:t>
            </a:r>
            <a:r>
              <a:rPr lang="en-US" altLang="zh-CN" i="1" dirty="0">
                <a:latin typeface="+mn-lt"/>
                <a:ea typeface="宋体" panose="02010600030101010101" pitchFamily="2" charset="-122"/>
                <a:cs typeface="+mn-cs"/>
                <a:sym typeface="+mn-ea"/>
              </a:rPr>
              <a:t>Polymorphism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TestPolymorphism {</a:t>
            </a: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zh-CN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myAnimal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= new Animal();  // Animal</a:t>
            </a:r>
            <a:r>
              <a:rPr lang="zh-CN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zh-CN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= new Dog();       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Dog</a:t>
            </a:r>
            <a:r>
              <a:rPr lang="zh-CN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子类型对象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altLang="zh-CN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myCat 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= new Cat();       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Cat</a:t>
            </a:r>
            <a:r>
              <a:rPr lang="zh-CN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</a:t>
            </a:r>
            <a:r>
              <a:rPr lang="zh-CN" alt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子类型对象</a:t>
            </a:r>
            <a:r>
              <a:rPr lang="en-US" altLang="zh-CN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zh-CN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myAnimal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.makeSound();  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Animal makes a sound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.makeSound();     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Dog barks</a:t>
            </a:r>
            <a:r>
              <a:rPr lang="zh-CN" altLang="en-US" sz="16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：汪汪汪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.makeSound();     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Cat meows</a:t>
            </a:r>
            <a:r>
              <a:rPr lang="zh-CN" altLang="en-US" sz="1600" b="1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：喵喵喵</a:t>
            </a:r>
            <a:endParaRPr lang="en-US" altLang="zh-CN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41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81000" y="1905000"/>
            <a:ext cx="2209800" cy="609600"/>
            <a:chOff x="600" y="3000"/>
            <a:chExt cx="3480" cy="960"/>
          </a:xfrm>
        </p:grpSpPr>
        <p:sp>
          <p:nvSpPr>
            <p:cNvPr id="5" name="矩形 4"/>
            <p:cNvSpPr/>
            <p:nvPr/>
          </p:nvSpPr>
          <p:spPr>
            <a:xfrm>
              <a:off x="600" y="3000"/>
              <a:ext cx="1069" cy="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父类型的变量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endParaRPr>
            </a:p>
          </p:txBody>
        </p:sp>
        <p:cxnSp>
          <p:nvCxnSpPr>
            <p:cNvPr id="6" name="直接连接符 5"/>
            <p:cNvCxnSpPr>
              <a:stCxn id="5" idx="3"/>
            </p:cNvCxnSpPr>
            <p:nvPr/>
          </p:nvCxnSpPr>
          <p:spPr>
            <a:xfrm flipV="1">
              <a:off x="1669" y="3000"/>
              <a:ext cx="2411" cy="3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1680" y="3380"/>
              <a:ext cx="2400" cy="5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直接连接符 7"/>
            <p:cNvCxnSpPr/>
            <p:nvPr/>
          </p:nvCxnSpPr>
          <p:spPr>
            <a:xfrm>
              <a:off x="1680" y="3360"/>
              <a:ext cx="2400" cy="1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动态绑定</a:t>
            </a:r>
            <a:endParaRPr lang="en-US" altLang="en-US" kern="1200" dirty="0">
              <a:latin typeface="Courier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4275" name="内容占位符 1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变量在声明的时候指定的类型，称为变量的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声明类型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declared type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实际类型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actual type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）是被变量引用的对象的实际类。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F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Object  o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SimpleGeometricObject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System.out.println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o.toString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());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zh-CN" sz="1800" b="1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Object  o;	</a:t>
            </a:r>
            <a:r>
              <a:rPr lang="en-US" altLang="zh-CN" sz="1800" b="1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800" b="1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声明变量</a:t>
            </a:r>
            <a:r>
              <a:rPr lang="en-US" altLang="zh-CN" sz="1800" b="1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o</a:t>
            </a:r>
            <a:endParaRPr lang="en-US" altLang="zh-CN" sz="1800" b="1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  <a:p>
            <a:pPr marL="74295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lang="en-US" altLang="zh-CN" sz="1800" b="1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o = </a:t>
            </a:r>
            <a:r>
              <a:rPr lang="en-US" altLang="zh-CN" sz="1800" b="1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new</a:t>
            </a:r>
            <a:r>
              <a:rPr lang="en-US" altLang="zh-CN" sz="1800" b="1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800" b="1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SimpleGeometricObject</a:t>
            </a:r>
            <a:r>
              <a:rPr lang="en-US" altLang="zh-CN" sz="1800" b="1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();	</a:t>
            </a:r>
            <a:r>
              <a:rPr lang="en-US" altLang="zh-CN" sz="1800" b="1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800" b="1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实际赋值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对象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调用哪个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toString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由实际类型决定。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这称为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动态绑定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dynamic binding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）。</a:t>
            </a:r>
          </a:p>
        </p:txBody>
      </p:sp>
      <p:sp>
        <p:nvSpPr>
          <p:cNvPr id="542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5400" y="3512185"/>
            <a:ext cx="15240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4200" y="3512185"/>
            <a:ext cx="44196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12700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66800" y="4343400"/>
            <a:ext cx="7315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动态绑定</a:t>
            </a:r>
            <a:endParaRPr lang="zh-CN" altLang="en-US" kern="1200" dirty="0">
              <a:latin typeface="Courier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动态绑定工作机制如下</a:t>
            </a: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: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假设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,...,C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n-1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的实例，其中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子类，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子类，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...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n-1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子类，也就是说，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最通用的类，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最特殊的类。在</a:t>
            </a:r>
            <a:r>
              <a:rPr lang="en-US" altLang="en-US" sz="2400" kern="1200" dirty="0">
                <a:latin typeface="+mn-lt"/>
                <a:ea typeface="+mn-ea"/>
                <a:cs typeface="Courier New" panose="02070309020205020404" pitchFamily="49" charset="0"/>
              </a:rPr>
              <a:t>Java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Object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。如果对象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调用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一个方法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那么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JVM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会依次在类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,...,C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n-1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lang="en-US" altLang="en-US" sz="2400" b="1" kern="1200" baseline="-30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中查找方法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的实现，直到找到为止。一旦找到一个实现，就停止查找，然后调用这个首先找到的实现。</a:t>
            </a:r>
            <a:endParaRPr lang="en-US" altLang="en-US" sz="2400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76200" y="4337050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15385" imgH="857885" progId="Word.Picture.8">
                  <p:embed/>
                </p:oleObj>
              </mc:Choice>
              <mc:Fallback>
                <p:oleObj r:id="rId2" imgW="3715385" imgH="85788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4337050"/>
                        <a:ext cx="9144000" cy="206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164070" y="4038600"/>
            <a:ext cx="1216660" cy="914400"/>
            <a:chOff x="11282" y="6360"/>
            <a:chExt cx="1916" cy="1440"/>
          </a:xfrm>
        </p:grpSpPr>
        <p:cxnSp>
          <p:nvCxnSpPr>
            <p:cNvPr id="2" name="直接连接符 1"/>
            <p:cNvCxnSpPr/>
            <p:nvPr/>
          </p:nvCxnSpPr>
          <p:spPr>
            <a:xfrm>
              <a:off x="12240" y="7200"/>
              <a:ext cx="0" cy="600"/>
            </a:xfrm>
            <a:prstGeom prst="line">
              <a:avLst/>
            </a:prstGeom>
            <a:ln w="6350" cap="flat" cmpd="sng" algn="ctr">
              <a:solidFill>
                <a:schemeClr val="accent1"/>
              </a:solidFill>
              <a:prstDash val="dash"/>
              <a:miter lim="800000"/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11282" y="6360"/>
              <a:ext cx="191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/>
                <a:t>对象</a:t>
              </a:r>
              <a:r>
                <a:rPr lang="en-US" altLang="zh-CN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zh-CN" altLang="en-US" sz="1400"/>
                <a:t>是类</a:t>
              </a:r>
              <a:r>
                <a:rPr lang="en-US" altLang="zh-CN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zh-CN" sz="1400" b="1" baseline="-2500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altLang="zh-CN" sz="1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zh-CN" altLang="en-US" sz="1400"/>
                <a:t>的一个实例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5299" name="Text Box 5"/>
          <p:cNvSpPr txBox="1"/>
          <p:nvPr/>
        </p:nvSpPr>
        <p:spPr>
          <a:xfrm>
            <a:off x="304800" y="1011238"/>
            <a:ext cx="4267200" cy="549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 PolymorphismDemo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public static void main(String[] args)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</a:t>
            </a:r>
            <a:r>
              <a:rPr lang="en-US" altLang="en-US" sz="1300" b="1" dirty="0">
                <a:solidFill>
                  <a:srgbClr val="CC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GraduateStudent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m(new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m(</a:t>
            </a:r>
            <a:r>
              <a:rPr lang="en-US" altLang="en-US" sz="13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Object x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</a:t>
            </a:r>
            <a:r>
              <a:rPr lang="en-US" altLang="en-US" sz="1300" b="1" dirty="0">
                <a:solidFill>
                  <a:srgbClr val="C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x.toString()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300" b="1" dirty="0">
                <a:solidFill>
                  <a:srgbClr val="CC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GraduateStudent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Student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String </a:t>
            </a:r>
            <a:r>
              <a:rPr lang="en-US" alt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return "Student";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Person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Object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String </a:t>
            </a:r>
            <a:r>
              <a:rPr lang="en-US" alt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return "Person";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300" b="1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300" b="1" dirty="0">
              <a:solidFill>
                <a:schemeClr val="tx2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276600" y="1981200"/>
            <a:ext cx="5562600" cy="609600"/>
            <a:chOff x="3581400" y="914400"/>
            <a:chExt cx="5562600" cy="609600"/>
          </a:xfrm>
        </p:grpSpPr>
        <p:sp>
          <p:nvSpPr>
            <p:cNvPr id="55322" name="Text Box 7"/>
            <p:cNvSpPr txBox="1"/>
            <p:nvPr/>
          </p:nvSpPr>
          <p:spPr>
            <a:xfrm>
              <a:off x="4724400" y="914400"/>
              <a:ext cx="4419600" cy="584775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>
              <a:noFill/>
            </a:ln>
          </p:spPr>
          <p:txBody>
            <a:bodyPr anchor="ctr" anchorCtr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方法</a:t>
              </a:r>
              <a:r>
                <a:rPr lang="en-US" alt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采用</a:t>
              </a: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Object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类型的形式参数，可以使用任何对象作为实际参数来调用</a:t>
              </a: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m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方法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55323" name="Line 8"/>
            <p:cNvSpPr/>
            <p:nvPr/>
          </p:nvSpPr>
          <p:spPr>
            <a:xfrm flipH="1">
              <a:off x="3581400" y="1219200"/>
              <a:ext cx="1143000" cy="3048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</p:grpSp>
      <p:sp>
        <p:nvSpPr>
          <p:cNvPr id="32462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410200" y="5592445"/>
            <a:ext cx="3048000" cy="3810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DynamicBindingDemo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AutoShape 14">
            <a:hlinkClick r:id="rId3" action="ppaction://program"/>
          </p:cNvPr>
          <p:cNvSpPr/>
          <p:nvPr/>
        </p:nvSpPr>
        <p:spPr>
          <a:xfrm>
            <a:off x="6553200" y="6049645"/>
            <a:ext cx="1600200" cy="3810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3" name="AutoShape 15">
            <a:hlinkClick r:id="rId4"/>
          </p:cNvPr>
          <p:cNvSpPr/>
          <p:nvPr/>
        </p:nvSpPr>
        <p:spPr>
          <a:xfrm>
            <a:off x="4800600" y="544004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AutoShape 4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4800600" y="6049645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动态绑定</a:t>
            </a:r>
            <a:endParaRPr lang="zh-CN" altLang="en-US" kern="1200" dirty="0">
              <a:latin typeface="Courier" charset="0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3352800" y="990600"/>
            <a:ext cx="5486400" cy="1219200"/>
            <a:chOff x="3352800" y="1066800"/>
            <a:chExt cx="5486400" cy="1219200"/>
          </a:xfrm>
        </p:grpSpPr>
        <p:grpSp>
          <p:nvGrpSpPr>
            <p:cNvPr id="55318" name="组合 13"/>
            <p:cNvGrpSpPr/>
            <p:nvPr/>
          </p:nvGrpSpPr>
          <p:grpSpPr>
            <a:xfrm>
              <a:off x="3581400" y="1066800"/>
              <a:ext cx="5257800" cy="838200"/>
              <a:chOff x="4114800" y="914400"/>
              <a:chExt cx="5257800" cy="838200"/>
            </a:xfrm>
          </p:grpSpPr>
          <p:sp>
            <p:nvSpPr>
              <p:cNvPr id="55320" name="Text Box 7"/>
              <p:cNvSpPr txBox="1"/>
              <p:nvPr/>
            </p:nvSpPr>
            <p:spPr>
              <a:xfrm>
                <a:off x="4953000" y="914400"/>
                <a:ext cx="4419600" cy="757130"/>
              </a:xfrm>
              <a:prstGeom prst="rect">
                <a:avLst/>
              </a:prstGeom>
              <a:solidFill>
                <a:srgbClr val="FFFF00">
                  <a:alpha val="20000"/>
                </a:srgbClr>
              </a:solidFill>
              <a:ln w="12700">
                <a:noFill/>
              </a:ln>
            </p:spPr>
            <p:txBody>
              <a:bodyPr anchor="ctr" anchorCtr="1"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执行方法</a:t>
                </a:r>
                <a:r>
                  <a:rPr lang="en-US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en-US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m(Object x)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时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，调用参数</a:t>
                </a:r>
                <a:r>
                  <a:rPr lang="en-US" altLang="zh-CN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en-US" altLang="zh-CN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toString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方法。</a:t>
                </a:r>
                <a:r>
                  <a:rPr lang="en-US" altLang="zh-CN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分别是</a:t>
                </a:r>
                <a:r>
                  <a:rPr lang="en-US" altLang="en-US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GraduateStudent</a:t>
                </a:r>
                <a:r>
                  <a:rPr lang="en-US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en-US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Student</a:t>
                </a:r>
                <a:r>
                  <a:rPr lang="en-US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</a:t>
                </a:r>
                <a:r>
                  <a:rPr lang="en-US" altLang="en-US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Person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en-US" sz="1600" b="1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Object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实例。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1" name="Line 8"/>
              <p:cNvSpPr/>
              <p:nvPr/>
            </p:nvSpPr>
            <p:spPr>
              <a:xfrm flipH="1">
                <a:off x="4114800" y="1295400"/>
                <a:ext cx="914400" cy="4572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</p:grpSp>
        <p:sp>
          <p:nvSpPr>
            <p:cNvPr id="55319" name="右大括号 20"/>
            <p:cNvSpPr/>
            <p:nvPr/>
          </p:nvSpPr>
          <p:spPr>
            <a:xfrm>
              <a:off x="3352800" y="1524000"/>
              <a:ext cx="228600" cy="762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31"/>
          <p:cNvGrpSpPr/>
          <p:nvPr/>
        </p:nvGrpSpPr>
        <p:grpSpPr>
          <a:xfrm>
            <a:off x="4343400" y="3657600"/>
            <a:ext cx="3620135" cy="1981200"/>
            <a:chOff x="4343400" y="3733800"/>
            <a:chExt cx="2537169" cy="1981200"/>
          </a:xfrm>
        </p:grpSpPr>
        <p:sp>
          <p:nvSpPr>
            <p:cNvPr id="55316" name="Text Box 7"/>
            <p:cNvSpPr txBox="1"/>
            <p:nvPr/>
          </p:nvSpPr>
          <p:spPr>
            <a:xfrm>
              <a:off x="4648311" y="4174808"/>
              <a:ext cx="2232258" cy="107632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12700">
              <a:noFill/>
            </a:ln>
          </p:spPr>
          <p:txBody>
            <a:bodyPr wrap="square" anchor="ctr" anchorCtr="1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</a:t>
              </a:r>
              <a:r>
                <a:rPr lang="en-US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Object</a:t>
              </a:r>
              <a:r>
                <a:rPr lang="en-US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GraduateStudent</a:t>
              </a:r>
              <a:r>
                <a:rPr lang="en-US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Student</a:t>
              </a:r>
              <a:r>
                <a:rPr lang="en-US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en-US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Person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都有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它们自己对</a:t>
              </a: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toString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方法的实现</a:t>
              </a:r>
              <a:endParaRPr lang="en-US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7" name="右大括号 30"/>
            <p:cNvSpPr/>
            <p:nvPr/>
          </p:nvSpPr>
          <p:spPr>
            <a:xfrm>
              <a:off x="4343400" y="3733800"/>
              <a:ext cx="228600" cy="1981200"/>
            </a:xfrm>
            <a:prstGeom prst="rightBrace">
              <a:avLst>
                <a:gd name="adj1" fmla="val 8345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3113088" y="4300538"/>
            <a:ext cx="695325" cy="1457325"/>
            <a:chOff x="3113316" y="4408716"/>
            <a:chExt cx="694472" cy="1458684"/>
          </a:xfrm>
        </p:grpSpPr>
        <p:sp>
          <p:nvSpPr>
            <p:cNvPr id="55314" name="TextBox 22"/>
            <p:cNvSpPr txBox="1"/>
            <p:nvPr/>
          </p:nvSpPr>
          <p:spPr>
            <a:xfrm>
              <a:off x="3113316" y="4408716"/>
              <a:ext cx="678391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1">
              <a:spAutoFit/>
            </a:bodyPr>
            <a:lstStyle/>
            <a:p>
              <a:pPr>
                <a:buNone/>
              </a:pPr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//</a:t>
              </a:r>
              <a:r>
                <a:rPr lang="zh-CN" altLang="en-US" sz="12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重写</a:t>
              </a:r>
            </a:p>
          </p:txBody>
        </p:sp>
        <p:sp>
          <p:nvSpPr>
            <p:cNvPr id="55315" name="TextBox 23"/>
            <p:cNvSpPr txBox="1"/>
            <p:nvPr/>
          </p:nvSpPr>
          <p:spPr>
            <a:xfrm>
              <a:off x="3129397" y="5590401"/>
              <a:ext cx="678391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1">
              <a:spAutoFit/>
            </a:bodyPr>
            <a:lstStyle/>
            <a:p>
              <a:pPr>
                <a:buNone/>
              </a:pPr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//</a:t>
              </a:r>
              <a:r>
                <a:rPr lang="zh-CN" altLang="en-US" sz="12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重写</a:t>
              </a:r>
            </a:p>
          </p:txBody>
        </p:sp>
      </p:grpSp>
      <p:grpSp>
        <p:nvGrpSpPr>
          <p:cNvPr id="7" name="组合 26"/>
          <p:cNvGrpSpPr/>
          <p:nvPr/>
        </p:nvGrpSpPr>
        <p:grpSpPr>
          <a:xfrm>
            <a:off x="2895600" y="2971800"/>
            <a:ext cx="5943600" cy="609600"/>
            <a:chOff x="2895600" y="2971800"/>
            <a:chExt cx="5943600" cy="609600"/>
          </a:xfrm>
        </p:grpSpPr>
        <p:sp>
          <p:nvSpPr>
            <p:cNvPr id="55312" name="矩形 12"/>
            <p:cNvSpPr/>
            <p:nvPr/>
          </p:nvSpPr>
          <p:spPr>
            <a:xfrm>
              <a:off x="4343400" y="2971800"/>
              <a:ext cx="4495800" cy="5334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noFill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en-US" sz="1600" b="1" dirty="0">
                  <a:solidFill>
                    <a:srgbClr val="CC3399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GraduateStudent</a:t>
              </a:r>
              <a:r>
                <a:rPr lang="zh-CN" altLang="en-US" sz="1600" dirty="0">
                  <a:latin typeface="Courier New" panose="02070309020205020404" pitchFamily="49" charset="0"/>
                  <a:ea typeface="宋体" panose="02010600030101010101" pitchFamily="2" charset="-122"/>
                </a:rPr>
                <a:t>的</a:t>
              </a:r>
              <a:r>
                <a:rPr lang="en-US" altLang="zh-CN" sz="16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toString()</a:t>
              </a:r>
              <a:r>
                <a:rPr lang="zh-CN" altLang="en-US" sz="1600" dirty="0">
                  <a:latin typeface="Courier New" panose="02070309020205020404" pitchFamily="49" charset="0"/>
                  <a:ea typeface="宋体" panose="02010600030101010101" pitchFamily="2" charset="-122"/>
                </a:rPr>
                <a:t>方法从其父类</a:t>
              </a:r>
              <a:r>
                <a:rPr lang="en-US" altLang="en-US" sz="1600" b="1" dirty="0">
                  <a:solidFill>
                    <a:srgbClr val="0070C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Student</a:t>
              </a:r>
              <a:r>
                <a:rPr lang="zh-CN" altLang="en-US" sz="1600" dirty="0">
                  <a:latin typeface="Courier New" panose="02070309020205020404" pitchFamily="49" charset="0"/>
                  <a:ea typeface="宋体" panose="02010600030101010101" pitchFamily="2" charset="-122"/>
                </a:rPr>
                <a:t>类继承而来</a:t>
              </a:r>
            </a:p>
          </p:txBody>
        </p:sp>
        <p:sp>
          <p:nvSpPr>
            <p:cNvPr id="55313" name="Line 8"/>
            <p:cNvSpPr/>
            <p:nvPr/>
          </p:nvSpPr>
          <p:spPr>
            <a:xfrm flipH="1">
              <a:off x="2895600" y="3124200"/>
              <a:ext cx="1524000" cy="4572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匹配方法与绑定方法</a:t>
            </a:r>
            <a:endParaRPr lang="zh-CN" altLang="en-US" kern="1200" dirty="0">
              <a:latin typeface="Courier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</a:pPr>
            <a:r>
              <a:rPr lang="zh-CN" altLang="en-US" sz="3000" kern="1200" dirty="0">
                <a:latin typeface="+mn-lt"/>
                <a:ea typeface="宋体" panose="02010600030101010101" pitchFamily="2" charset="-122"/>
                <a:cs typeface="+mn-cs"/>
              </a:rPr>
              <a:t>匹配方法的签名和绑定方法的实现是两个不同的问题。</a:t>
            </a:r>
          </a:p>
          <a:p>
            <a:pPr marL="0" indent="0" eaLnBrk="1" hangingPunct="1">
              <a:buSzPct val="75000"/>
            </a:pPr>
            <a:r>
              <a:rPr lang="zh-CN" altLang="en-US" sz="3000" kern="1200" dirty="0">
                <a:latin typeface="+mn-lt"/>
                <a:ea typeface="宋体" panose="02010600030101010101" pitchFamily="2" charset="-122"/>
                <a:cs typeface="+mn-cs"/>
              </a:rPr>
              <a:t>引用变量的声明类型决定了编译时匹配哪个方法。在编译时，编译器会根据参数的类型、参数个数和参数顺序找到匹配的方法。</a:t>
            </a:r>
          </a:p>
          <a:p>
            <a:pPr marL="0" indent="0" eaLnBrk="1" hangingPunct="1">
              <a:buSzPct val="75000"/>
            </a:pPr>
            <a:r>
              <a:rPr lang="zh-CN" altLang="en-US" sz="3000" kern="1200" dirty="0">
                <a:latin typeface="+mn-lt"/>
                <a:ea typeface="宋体" panose="02010600030101010101" pitchFamily="2" charset="-122"/>
                <a:cs typeface="+mn-cs"/>
              </a:rPr>
              <a:t>一个方法可能在沿着继承链的多个类中实现。</a:t>
            </a:r>
            <a:r>
              <a:rPr lang="en-US" altLang="zh-CN" sz="30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3000" kern="1200" dirty="0">
                <a:latin typeface="+mn-lt"/>
                <a:ea typeface="宋体" panose="02010600030101010101" pitchFamily="2" charset="-122"/>
                <a:cs typeface="+mn-cs"/>
              </a:rPr>
              <a:t>虚拟机在运行时动态绑定方法的实现，这是由变量的实际类型决定的。</a:t>
            </a:r>
          </a:p>
        </p:txBody>
      </p:sp>
      <p:sp>
        <p:nvSpPr>
          <p:cNvPr id="563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对象转换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defTabSz="914400" eaLnBrk="1" hangingPunct="1">
              <a:buSzPct val="75000"/>
              <a:tabLst>
                <a:tab pos="57150" algn="l"/>
                <a:tab pos="285750" algn="l"/>
              </a:tabLst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对象的引用可以类型转换为另一种对象的引用，称为对象转换。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  <a:tabLst>
                <a:tab pos="57150" algn="l"/>
                <a:tab pos="285750" algn="l"/>
              </a:tabLst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buSzPct val="75000"/>
              <a:buFont typeface="Wingdings" panose="05000000000000000000" pitchFamily="2" charset="2"/>
              <a:buNone/>
              <a:tabLst>
                <a:tab pos="57150" algn="l"/>
                <a:tab pos="285750" algn="l"/>
              </a:tabLst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如上一节的语句</a:t>
            </a: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628650" lvl="1" indent="-171450" defTabSz="914400" eaLnBrk="1" hangingPunct="1"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m(new Student());</a:t>
            </a:r>
          </a:p>
          <a:p>
            <a:pPr marL="628650" lvl="1" indent="-171450" defTabSz="914400" eaLnBrk="1" hangingPunct="1"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注意：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方法的形式参数是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类型</a:t>
            </a:r>
            <a:endParaRPr lang="en-US" altLang="en-US" sz="2000" kern="1200" dirty="0">
              <a:solidFill>
                <a:srgbClr val="008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将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 Student()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赋值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给一个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类型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的参数。这条语句等价于</a:t>
            </a: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endParaRPr lang="en-US" altLang="en-US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Object o = new Student(); </a:t>
            </a: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//Implicit casting</a:t>
            </a: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m(o);</a:t>
            </a: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2209800" y="5006975"/>
            <a:ext cx="5334000" cy="1165225"/>
            <a:chOff x="2362200" y="4114800"/>
            <a:chExt cx="5334000" cy="1165086"/>
          </a:xfrm>
        </p:grpSpPr>
        <p:sp>
          <p:nvSpPr>
            <p:cNvPr id="57350" name="Text Box 4"/>
            <p:cNvSpPr txBox="1"/>
            <p:nvPr/>
          </p:nvSpPr>
          <p:spPr>
            <a:xfrm>
              <a:off x="2590800" y="4572000"/>
              <a:ext cx="5105400" cy="70788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由于</a:t>
              </a: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Student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的实例也是</a:t>
              </a:r>
              <a:r>
                <a: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Object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的实例，所以该句是合法的，称为</a:t>
              </a:r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隐式转换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</a:p>
          </p:txBody>
        </p:sp>
        <p:sp>
          <p:nvSpPr>
            <p:cNvPr id="57351" name="Line 5"/>
            <p:cNvSpPr/>
            <p:nvPr/>
          </p:nvSpPr>
          <p:spPr>
            <a:xfrm flipH="1" flipV="1">
              <a:off x="2362200" y="4114800"/>
              <a:ext cx="304800" cy="6096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为什么必须转换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?</a:t>
            </a: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defTabSz="914400" eaLnBrk="1" hangingPunct="1">
              <a:spcBef>
                <a:spcPct val="0"/>
              </a:spcBef>
              <a:buSzPct val="75000"/>
              <a:buFont typeface="Monotype Sorts" pitchFamily="2" charset="2"/>
              <a:buNone/>
              <a:tabLst>
                <a:tab pos="57150" algn="l"/>
                <a:tab pos="285750" algn="l"/>
              </a:tabLst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假设想使用下面的语句把对象引用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赋值给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类型的变量</a:t>
            </a: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defTabSz="914400" eaLnBrk="1" hangingPunct="1">
              <a:spcBef>
                <a:spcPct val="0"/>
              </a:spcBef>
              <a:buSzPct val="75000"/>
              <a:buFont typeface="Monotype Sorts" pitchFamily="2" charset="2"/>
              <a:buNone/>
              <a:tabLst>
                <a:tab pos="57150" algn="l"/>
                <a:tab pos="285750" algn="l"/>
              </a:tabLst>
            </a:pP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 o = new Student(); </a:t>
            </a: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//It is OK</a:t>
            </a:r>
          </a:p>
          <a:p>
            <a:pPr marL="0" indent="0" defTabSz="914400" eaLnBrk="1" hangingPunct="1">
              <a:spcBef>
                <a:spcPct val="0"/>
              </a:spcBef>
              <a:buSzPct val="75000"/>
              <a:buFont typeface="Monotype Sorts" pitchFamily="2" charset="2"/>
              <a:buNone/>
              <a:tabLst>
                <a:tab pos="57150" algn="l"/>
                <a:tab pos="285750" algn="l"/>
              </a:tabLst>
            </a:pP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 b = o; </a:t>
            </a: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计算机识别</a:t>
            </a:r>
            <a:r>
              <a:rPr lang="en-US" altLang="zh-CN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</a:t>
            </a:r>
            <a:r>
              <a:rPr lang="zh-CN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的类型是根据其申明类型</a:t>
            </a:r>
            <a:endParaRPr lang="en-US" altLang="en-US" sz="2000" b="1" kern="1200" dirty="0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 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这种情况会发生编译错误。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tabLst>
                <a:tab pos="57150" algn="l"/>
                <a:tab pos="285750" algn="l"/>
              </a:tabLst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为什么语句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 o = new Student()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可以运行，而语句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 b = o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不行呢？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原因是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实例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总是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的实例，但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Object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实例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不一定是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的实例。为了告诉编译器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就是一个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对象，需要使用显式转换。它的语法与基本类型转换的语法类似，用圆括号把目标对象的类型括住，并放到要转换的对象的前面，如下所示：</a:t>
            </a:r>
          </a:p>
          <a:p>
            <a:pPr marL="0" indent="0" defTabSz="9144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57150" algn="l"/>
                <a:tab pos="285750" algn="l"/>
              </a:tabLst>
            </a:pPr>
            <a:endParaRPr lang="en-US" altLang="en-US" sz="2400" kern="1200" dirty="0">
              <a:latin typeface="+mn-lt"/>
              <a:ea typeface="+mn-ea"/>
              <a:cs typeface="Courier New" panose="02070309020205020404" pitchFamily="49" charset="0"/>
            </a:endParaRPr>
          </a:p>
          <a:p>
            <a:pPr marL="628650" lvl="1" indent="-171450" defTabSz="914400" eaLnBrk="1" hangingPunct="1">
              <a:buFontTx/>
              <a:buNone/>
              <a:tabLst>
                <a:tab pos="57150" algn="l"/>
                <a:tab pos="285750" algn="l"/>
              </a:tabLst>
            </a:pP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 b = (Student)o; </a:t>
            </a:r>
            <a:r>
              <a:rPr lang="en-US" altLang="en-US" sz="2000" b="1" kern="120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//Explicit casting</a:t>
            </a:r>
          </a:p>
        </p:txBody>
      </p:sp>
      <p:sp>
        <p:nvSpPr>
          <p:cNvPr id="583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将父类对象转换为子类对象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总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可以将子类对象转换为父类对象，称为向上转换。因为子类的实例永远是它父类的实例。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 当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把一个父类对象转换为它的子类对象（称为向下转换）时，必须使用转换记号“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子类名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”进行显示转换。且必须确保要转换的对象是子类的一个实例。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显式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转换不是总能成功。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Fruit</a:t>
            </a:r>
            <a:r>
              <a:rPr lang="en-US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fruit 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= new Apple(); </a:t>
            </a:r>
            <a:r>
              <a:rPr lang="en-US" altLang="en-US" sz="1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//</a:t>
            </a:r>
            <a:r>
              <a:rPr lang="zh-CN" altLang="en-US" sz="1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声明类型是</a:t>
            </a:r>
            <a:r>
              <a:rPr lang="en-US" altLang="en-US" sz="1000" b="1" dirty="0">
                <a:solidFill>
                  <a:srgbClr val="006600"/>
                </a:solidFill>
                <a:latin typeface="Courier New" panose="02070309020205020404" pitchFamily="49" charset="0"/>
                <a:sym typeface="+mn-ea"/>
              </a:rPr>
              <a:t>Fruit</a:t>
            </a:r>
            <a:r>
              <a:rPr lang="en-US" altLang="en-US" sz="10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0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，实际类型是</a:t>
            </a:r>
            <a:r>
              <a:rPr lang="en-US" altLang="en-US" sz="1000" b="1" dirty="0">
                <a:solidFill>
                  <a:srgbClr val="006600"/>
                </a:solidFill>
                <a:latin typeface="Courier New" panose="02070309020205020404" pitchFamily="49" charset="0"/>
                <a:sym typeface="+mn-ea"/>
              </a:rPr>
              <a:t>Apple</a:t>
            </a: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  <a:buSzPct val="65000"/>
              <a:buFontTx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Apple x = (Apple)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fruit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lvl="2" eaLnBrk="1" hangingPunct="1">
              <a:lnSpc>
                <a:spcPct val="90000"/>
              </a:lnSpc>
              <a:spcBef>
                <a:spcPct val="100000"/>
              </a:spcBef>
              <a:buSzPct val="65000"/>
              <a:buFontTx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Orange y = (Orange)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fruit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;</a:t>
            </a:r>
            <a:endParaRPr lang="en-US" altLang="en-US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pic>
        <p:nvPicPr>
          <p:cNvPr id="5" name="图片 4" descr="错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53340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7244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instanceof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05000"/>
              </a:lnSpc>
              <a:buSzPct val="75000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instanceof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操作符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检测一个对象是否是一个类的实例（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instanceof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的关键字）：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语法：</a:t>
            </a:r>
            <a:r>
              <a:rPr lang="zh-CN" altLang="en-US" sz="2000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对象引用变量名 </a:t>
            </a:r>
            <a:r>
              <a:rPr lang="en-US" altLang="en-US" sz="2000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instanceof </a:t>
            </a:r>
            <a:r>
              <a:rPr lang="zh-CN" altLang="en-US" sz="2000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类名</a:t>
            </a:r>
            <a:endParaRPr lang="en-US" altLang="zh-CN" sz="2000" b="1" kern="1200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返回值类型：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boolean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（判断变量名的</a:t>
            </a:r>
            <a:r>
              <a:rPr lang="zh-CN" altLang="en-US" sz="2000" u="sng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实际类型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是否是属于某个类）</a:t>
            </a:r>
            <a:endParaRPr lang="en-US" altLang="en-US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105000"/>
              </a:lnSpc>
              <a:buSzPct val="75000"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04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0421" name="Rectangle 4"/>
          <p:cNvSpPr/>
          <p:nvPr/>
        </p:nvSpPr>
        <p:spPr>
          <a:xfrm>
            <a:off x="457200" y="3581400"/>
            <a:ext cx="8686800" cy="3048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Object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myObject 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Circle();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... // Some lines of code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endParaRPr lang="en-US" altLang="en-US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/** Perform casting if myObject is an instance of Circle */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myObject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Circle) {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System.out.println("The circle diameter is " +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(</a:t>
            </a:r>
            <a:r>
              <a:rPr lang="en-US" altLang="en-US" sz="18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(Circle)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myObject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).getDiameter());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 ...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线形标注 1 1"/>
          <p:cNvSpPr/>
          <p:nvPr/>
        </p:nvSpPr>
        <p:spPr>
          <a:xfrm>
            <a:off x="2971800" y="5943600"/>
            <a:ext cx="5437505" cy="381000"/>
          </a:xfrm>
          <a:prstGeom prst="borderCallout1">
            <a:avLst>
              <a:gd name="adj1" fmla="val 48000"/>
              <a:gd name="adj2" fmla="val -23"/>
              <a:gd name="adj3" fmla="val -71500"/>
              <a:gd name="adj4" fmla="val -1284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确定变量实际类型确实是</a:t>
            </a:r>
            <a:r>
              <a:rPr lang="en-US" altLang="en-US" sz="1400" b="1" dirty="0">
                <a:solidFill>
                  <a:schemeClr val="tx2"/>
                </a:solidFill>
                <a:latin typeface="Courier New" panose="02070309020205020404" pitchFamily="49" charset="0"/>
                <a:sym typeface="+mn-ea"/>
              </a:rPr>
              <a:t>Circle</a:t>
            </a:r>
            <a:r>
              <a:rPr lang="zh-CN" altLang="en-US" sz="14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，此处可以放心进行强制转换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990600" y="2057400"/>
            <a:ext cx="7467600" cy="121920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生活中的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”is a”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关系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2" name="图片 1" descr="垃圾分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14400"/>
            <a:ext cx="5121910" cy="549592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3124200" y="1371600"/>
            <a:ext cx="3200400" cy="1676400"/>
            <a:chOff x="5040" y="2280"/>
            <a:chExt cx="5040" cy="2640"/>
          </a:xfrm>
        </p:grpSpPr>
        <p:sp>
          <p:nvSpPr>
            <p:cNvPr id="14" name="矩形 13"/>
            <p:cNvSpPr/>
            <p:nvPr/>
          </p:nvSpPr>
          <p:spPr>
            <a:xfrm>
              <a:off x="6000" y="2280"/>
              <a:ext cx="3000" cy="6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垃圾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5040" y="3000"/>
              <a:ext cx="1560" cy="192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cxnSp>
          <p:nvCxnSpPr>
            <p:cNvPr id="16" name="直接箭头连接符 15"/>
            <p:cNvCxnSpPr/>
            <p:nvPr/>
          </p:nvCxnSpPr>
          <p:spPr>
            <a:xfrm flipH="1" flipV="1">
              <a:off x="8470" y="3000"/>
              <a:ext cx="1610" cy="192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cxnSp>
          <p:nvCxnSpPr>
            <p:cNvPr id="23" name="直接箭头连接符 22"/>
            <p:cNvCxnSpPr/>
            <p:nvPr/>
          </p:nvCxnSpPr>
          <p:spPr>
            <a:xfrm flipH="1" flipV="1">
              <a:off x="7680" y="2955"/>
              <a:ext cx="600" cy="1965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</p:spPr>
        </p:cxnSp>
        <p:cxnSp>
          <p:nvCxnSpPr>
            <p:cNvPr id="24" name="直接箭头连接符 23"/>
            <p:cNvCxnSpPr/>
            <p:nvPr/>
          </p:nvCxnSpPr>
          <p:spPr>
            <a:xfrm flipV="1">
              <a:off x="6840" y="2963"/>
              <a:ext cx="360" cy="1957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学习：演示多态和转换</a:t>
            </a:r>
            <a:endParaRPr lang="en-US" altLang="en-US" kern="1200" dirty="0">
              <a:latin typeface="Times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sz="3400" kern="1200" dirty="0">
                <a:latin typeface="+mn-lt"/>
                <a:ea typeface="宋体" panose="02010600030101010101" pitchFamily="2" charset="-122"/>
                <a:cs typeface="+mn-cs"/>
              </a:rPr>
              <a:t>程序</a:t>
            </a:r>
            <a:r>
              <a:rPr lang="zh-CN" altLang="en-US" sz="3400" kern="1200" dirty="0">
                <a:latin typeface="+mn-lt"/>
                <a:ea typeface="宋体" panose="02010600030101010101" pitchFamily="2" charset="-122"/>
                <a:cs typeface="+mn-cs"/>
              </a:rPr>
              <a:t>创建两个对象，一个圆和一个矩形，然后调用</a:t>
            </a:r>
            <a:r>
              <a:rPr lang="en-US" altLang="en-US" sz="3400" kern="1200" dirty="0">
                <a:latin typeface="+mn-lt"/>
                <a:ea typeface="+mn-ea"/>
                <a:cs typeface="+mn-cs"/>
              </a:rPr>
              <a:t>displayGeometricObject </a:t>
            </a:r>
            <a:r>
              <a:rPr lang="en-US" altLang="zh-CN" sz="3400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sz="3400" kern="1200" dirty="0">
                <a:latin typeface="+mn-lt"/>
                <a:ea typeface="宋体" panose="02010600030101010101" pitchFamily="2" charset="-122"/>
                <a:cs typeface="+mn-cs"/>
              </a:rPr>
              <a:t>显示它们。如果对象是一个圆， </a:t>
            </a:r>
            <a:r>
              <a:rPr lang="en-US" altLang="en-US" sz="3400" kern="1200" dirty="0">
                <a:latin typeface="+mn-lt"/>
                <a:ea typeface="+mn-ea"/>
                <a:cs typeface="+mn-cs"/>
              </a:rPr>
              <a:t>displayGeometricObject </a:t>
            </a:r>
            <a:r>
              <a:rPr lang="en-US" altLang="zh-CN" sz="3400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sz="3400" kern="1200" dirty="0">
                <a:latin typeface="+mn-lt"/>
                <a:ea typeface="宋体" panose="02010600030101010101" pitchFamily="2" charset="-122"/>
                <a:cs typeface="+mn-cs"/>
              </a:rPr>
              <a:t>显示它的面积和周长；而如果对象是矩形，这个方法显示它的面积。</a:t>
            </a:r>
            <a:endParaRPr lang="en-US" altLang="en-US" sz="34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3382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33600" y="5562600"/>
            <a:ext cx="3886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CastingDemo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AutoShape 5">
            <a:hlinkClick r:id="rId3" action="ppaction://program"/>
          </p:cNvPr>
          <p:cNvSpPr/>
          <p:nvPr/>
        </p:nvSpPr>
        <p:spPr>
          <a:xfrm>
            <a:off x="6248400" y="5562600"/>
            <a:ext cx="16002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47" name="AutoShape 6">
            <a:hlinkClick r:id="rId4"/>
          </p:cNvPr>
          <p:cNvSpPr/>
          <p:nvPr/>
        </p:nvSpPr>
        <p:spPr>
          <a:xfrm>
            <a:off x="1600200" y="55626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Object</a:t>
            </a:r>
            <a:r>
              <a:rPr lang="zh-CN" altLang="en-US" sz="4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类的</a:t>
            </a: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equals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spcBef>
                <a:spcPct val="75000"/>
              </a:spcBef>
              <a:buSzPct val="75000"/>
            </a:pPr>
            <a:r>
              <a:rPr lang="en-US" altLang="en-US" sz="2400" kern="1200" dirty="0">
                <a:latin typeface="+mn-lt"/>
                <a:ea typeface="+mn-ea"/>
                <a:cs typeface="+mn-cs"/>
              </a:rPr>
              <a:t> 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语法：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en-US" altLang="en-US" sz="2400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+mn-ea"/>
                <a:cs typeface="+mn-cs"/>
              </a:rPr>
              <a:t>object1.equals(object2);</a:t>
            </a:r>
          </a:p>
          <a:p>
            <a:pPr marL="0" indent="0" eaLnBrk="1" hangingPunct="1">
              <a:spcBef>
                <a:spcPct val="75000"/>
              </a:spcBef>
              <a:buSzPct val="75000"/>
            </a:pPr>
            <a:endParaRPr lang="en-US" altLang="en-US" sz="2400" b="1" kern="1200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0" indent="0" eaLnBrk="1" hangingPunct="1">
              <a:spcBef>
                <a:spcPct val="75000"/>
              </a:spcBef>
              <a:buSzPct val="75000"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 equals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 API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的许多类中被重写，比如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java.lang.String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java.lang.Date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4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spcBef>
                <a:spcPct val="75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  equals()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方法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用于比较两个对象的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内容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是否相等。</a:t>
            </a:r>
            <a:endParaRPr lang="en-US" altLang="en-US" sz="2400" b="1" kern="1200" dirty="0">
              <a:solidFill>
                <a:srgbClr val="C00000"/>
              </a:solidFill>
              <a:effectLst>
                <a:outerShdw blurRad="38100" dist="38100" dir="2700000">
                  <a:srgbClr val="C0C0C0"/>
                </a:outerShdw>
              </a:effectLst>
              <a:latin typeface="Courier New" panose="02070309020205020404" pitchFamily="49" charset="0"/>
              <a:ea typeface="+mn-ea"/>
              <a:cs typeface="+mn-cs"/>
            </a:endParaRPr>
          </a:p>
          <a:p>
            <a:pPr marL="0" indent="0" eaLnBrk="1" hangingPunct="1">
              <a:spcBef>
                <a:spcPct val="75000"/>
              </a:spcBef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624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ArrayList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80000"/>
              </a:lnSpc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可以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创建一个数组存储对象，但是这个数组一旦创建，它的大小就固定了。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提供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类来存储不限定个数的对象。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150" name="Rectangle 5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2" name="Rectangle 9"/>
          <p:cNvSpPr/>
          <p:nvPr/>
        </p:nvSpPr>
        <p:spPr>
          <a:xfrm>
            <a:off x="0" y="22145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1143000" y="2270125"/>
          <a:ext cx="7391400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67200" imgH="2425700" progId="Word.Picture.8">
                  <p:embed/>
                </p:oleObj>
              </mc:Choice>
              <mc:Fallback>
                <p:oleObj r:id="rId2" imgW="4267200" imgH="24257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2270125"/>
                        <a:ext cx="7391400" cy="420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泛型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</a:pPr>
            <a:r>
              <a:rPr lang="en-US" altLang="en-US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是一种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泛型类，具有泛型类型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。创建一个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时，可以指定一个具体的类型来替换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>
              <a:spcBef>
                <a:spcPct val="40000"/>
              </a:spcBef>
              <a:spcAft>
                <a:spcPts val="1200"/>
              </a:spcAft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定义一个列表的语法：</a:t>
            </a:r>
            <a:endParaRPr lang="en-US" alt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ArrayList&lt;</a:t>
            </a: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  list</a:t>
            </a:r>
            <a:r>
              <a:rPr lang="zh-CN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变量名 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 new ArrayList&lt;</a:t>
            </a: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&gt;();</a:t>
            </a: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3493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3494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0" y="4191000"/>
            <a:ext cx="8077200" cy="914400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ArrayList&lt;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AConcreteType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&gt; list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变量名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ArrayList&lt;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AConcreteType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&gt;();</a:t>
            </a:r>
          </a:p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ArrayList&lt;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AConcreteType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&gt; list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变量名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new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ArrayList&lt;&gt;();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泛型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例如，下面语句创建一个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，并将其引用赋值给变量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cities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。该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对象可以用于存储字符串。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ArrayList&lt;String&gt; cities = new ArrayList&lt;String&gt;();</a:t>
            </a: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en-US" sz="18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ArrayList&lt;String&gt; cities = new ArrayList&lt;&gt;();</a:t>
            </a: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45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4517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4518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352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47800" y="4300538"/>
            <a:ext cx="37338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TestArrayList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0" name="AutoShape 8">
            <a:hlinkClick r:id="rId3" action="ppaction://program"/>
          </p:cNvPr>
          <p:cNvSpPr/>
          <p:nvPr/>
        </p:nvSpPr>
        <p:spPr>
          <a:xfrm>
            <a:off x="5562600" y="4300538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4521" name="AutoShape 10">
            <a:hlinkClick r:id="rId4"/>
          </p:cNvPr>
          <p:cNvSpPr/>
          <p:nvPr/>
        </p:nvSpPr>
        <p:spPr>
          <a:xfrm>
            <a:off x="914400" y="43005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36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Arrays</a:t>
            </a: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en-US" sz="36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ArrayList</a:t>
            </a: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的异同点</a:t>
            </a:r>
            <a:endParaRPr lang="en-US" altLang="en-US" sz="3600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7172" name="内容占位符 1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7174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5" name="Rectangle 6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6" name="Rectangle 10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7" name="Rectangle 12"/>
          <p:cNvSpPr/>
          <p:nvPr/>
        </p:nvSpPr>
        <p:spPr>
          <a:xfrm>
            <a:off x="0" y="24479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152400" y="1676400"/>
          <a:ext cx="891540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00700" imgH="1968500" progId="Word.Picture.8">
                  <p:embed/>
                </p:oleObj>
              </mc:Choice>
              <mc:Fallback>
                <p:oleObj r:id="rId2" imgW="5600700" imgH="1968500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676400"/>
                        <a:ext cx="8915400" cy="312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algn="ctr" defTabSz="914400"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9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algn="ctr" defTabSz="914400"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algn="ctr" defTabSz="914400">
              <a:tabLst>
                <a:tab pos="2286000" algn="l"/>
                <a:tab pos="3943350" algn="l"/>
              </a:tabLst>
            </a:pPr>
            <a:endParaRPr lang="en-US" altLang="en-US" sz="4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1185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447800" y="5715000"/>
            <a:ext cx="37338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4" action="ppaction://program"/>
              </a:rPr>
              <a:t>DistinctNumbers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2" name="AutoShape 18">
            <a:hlinkClick r:id="rId5" action="ppaction://program"/>
          </p:cNvPr>
          <p:cNvSpPr/>
          <p:nvPr/>
        </p:nvSpPr>
        <p:spPr>
          <a:xfrm>
            <a:off x="55626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83" name="AutoShape 19">
            <a:hlinkClick r:id="rId6"/>
          </p:cNvPr>
          <p:cNvSpPr/>
          <p:nvPr/>
        </p:nvSpPr>
        <p:spPr>
          <a:xfrm>
            <a:off x="914400" y="57150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36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ArrayLists</a:t>
            </a:r>
            <a:r>
              <a:rPr lang="en-US" altLang="zh-CN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en-US" sz="36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Arrays</a:t>
            </a: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的互换</a:t>
            </a:r>
            <a:endParaRPr lang="en-US" altLang="en-US" sz="3600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从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对象中创建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String[] array = {"red", "green", "blue"};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ArrayList&lt;String&gt; list = 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  new ArrayList&lt;&gt;(Arrays.</a:t>
            </a: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asList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(array));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18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>
              <a:spcBef>
                <a:spcPct val="40000"/>
              </a:spcBef>
              <a:spcAft>
                <a:spcPts val="1200"/>
              </a:spcAft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从 </a:t>
            </a: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ArrayList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对象中创建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Array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对象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String[] array1 = new String[list.size()];</a:t>
            </a:r>
          </a:p>
          <a:p>
            <a:pPr marL="0" indent="0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list.toArray(array1);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1800" b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5541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5542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对于列表有用的方法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String[] array = {"red", "green", "blue"};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System.out.pritnln(java.util.Collections.max(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new ArrayList&lt;String&gt;(Arrays.asList(array)));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>
              <a:spcBef>
                <a:spcPct val="40000"/>
              </a:spcBef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String[] array = {"red", "green", "blue"};</a:t>
            </a:r>
          </a:p>
          <a:p>
            <a:pPr marL="0" indent="0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System.out.pritnln(java.util.Collections.min(</a:t>
            </a:r>
          </a:p>
          <a:p>
            <a:pPr marL="0" indent="0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new ArrayList&lt;String&gt;(Arrays.asList(array)));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665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6565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6566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对于列表有用的方法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Integer[] array = {3, 5, 95, 4, 15, 34, 3, 6, 5};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ArrayList&lt;Integer&gt; list = 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  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ArrayList&lt;&gt;(Arrays.asList(array));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java.util.Collections.shuffle(list);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System.out.println(list);</a:t>
            </a:r>
            <a:endParaRPr lang="en-US" altLang="en-US" sz="2000" b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675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7589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7590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学习：自定义栈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80000"/>
              </a:lnSpc>
              <a:spcAft>
                <a:spcPts val="1200"/>
              </a:spcAft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设计一个栈类，用于存放对象。</a:t>
            </a:r>
          </a:p>
        </p:txBody>
      </p:sp>
      <p:sp>
        <p:nvSpPr>
          <p:cNvPr id="819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8198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9" name="Rectangle 5"/>
          <p:cNvSpPr/>
          <p:nvPr/>
        </p:nvSpPr>
        <p:spPr>
          <a:xfrm>
            <a:off x="0" y="22621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200" name="Rectangle 6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4247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62600" y="1752600"/>
            <a:ext cx="1752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MyStack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2" name="Rectangle 8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457200" y="2438400"/>
          <a:ext cx="8610600" cy="372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46830" imgH="1387475" progId="Word.Picture.8">
                  <p:embed/>
                </p:oleObj>
              </mc:Choice>
              <mc:Fallback>
                <p:oleObj r:id="rId3" imgW="3846830" imgH="138747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438400"/>
                        <a:ext cx="8610600" cy="372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10">
            <a:hlinkClick r:id="rId5"/>
          </p:cNvPr>
          <p:cNvSpPr/>
          <p:nvPr/>
        </p:nvSpPr>
        <p:spPr>
          <a:xfrm>
            <a:off x="4953000" y="17097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父类和子类</a:t>
            </a:r>
          </a:p>
        </p:txBody>
      </p:sp>
      <p:sp>
        <p:nvSpPr>
          <p:cNvPr id="25603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父类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parent 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：也叫超类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highlight>
                  <a:srgbClr val="FFFF00"/>
                </a:highlight>
                <a:latin typeface="+mn-lt"/>
                <a:ea typeface="宋体" panose="02010600030101010101" pitchFamily="2" charset="-122"/>
                <a:cs typeface="+mn-cs"/>
              </a:rPr>
              <a:t>super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、基类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base 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，用来定义多个不同类，但这些类是具有共同特征和行为的类。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子类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child 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：也叫次类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subclass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、扩展类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highlight>
                  <a:srgbClr val="FFFF00"/>
                </a:highlight>
                <a:latin typeface="+mn-lt"/>
                <a:ea typeface="宋体" panose="02010600030101010101" pitchFamily="2" charset="-122"/>
                <a:cs typeface="+mn-cs"/>
              </a:rPr>
              <a:t>extend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ed 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、派生类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derived class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，用来从它的父类中继承可访问的数据和方法，还可以添加新数据域和新方法。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l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例题：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设计一个几何对象类（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GeometricObject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），从几何对象类中派生出圆类（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Circle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）和矩形类（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Rectangle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），使得之间存在一定的逻辑关系。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6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protected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数据和方法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spcAft>
                <a:spcPts val="1200"/>
              </a:spcAft>
              <a:buSzPct val="75000"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rotected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（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受保护的）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修饰符可以修饰类中的数据和方法。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kern="1200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</a:t>
            </a:r>
            <a:r>
              <a:rPr lang="zh-CN" altLang="en-US" kern="1200" dirty="0">
                <a:solidFill>
                  <a:srgbClr val="0066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不能修饰类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Aft>
                <a:spcPts val="1200"/>
              </a:spcAft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一个公有类中的受保护数据或方法可以被同一包中的其它类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或者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它的子类访问，即使这个子类在不同的包中。</a:t>
            </a:r>
            <a:endParaRPr lang="en-US" altLang="en-US" kern="1200" dirty="0">
              <a:latin typeface="Courier" charset="0"/>
              <a:ea typeface="+mn-ea"/>
              <a:cs typeface="+mn-cs"/>
            </a:endParaRPr>
          </a:p>
          <a:p>
            <a:pPr eaLnBrk="1" hangingPunct="1">
              <a:spcAft>
                <a:spcPts val="1200"/>
              </a:spcAft>
              <a:buSzPct val="75000"/>
            </a:pPr>
            <a:endParaRPr lang="en-US" altLang="en-US" sz="2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spcAft>
                <a:spcPts val="1200"/>
              </a:spcAft>
              <a:buSzPct val="75000"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private, default, protected, public</a:t>
            </a:r>
            <a:endParaRPr lang="en-US" altLang="en-US" sz="2400" b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609600" y="4770438"/>
          <a:ext cx="777557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4100" imgH="736600" progId="Word.Picture.8">
                  <p:embed/>
                </p:oleObj>
              </mc:Choice>
              <mc:Fallback>
                <p:oleObj r:id="rId2" imgW="4864100" imgH="736600" progId="Word.Picture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4770438"/>
                        <a:ext cx="7775575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访问性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(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可见性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)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一览</a:t>
            </a:r>
          </a:p>
        </p:txBody>
      </p:sp>
      <p:sp>
        <p:nvSpPr>
          <p:cNvPr id="10244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246" name="Rectangle 4"/>
          <p:cNvSpPr/>
          <p:nvPr/>
        </p:nvSpPr>
        <p:spPr>
          <a:xfrm>
            <a:off x="1643063" y="30622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7" name="Rectangle 8"/>
          <p:cNvSpPr/>
          <p:nvPr/>
        </p:nvSpPr>
        <p:spPr>
          <a:xfrm>
            <a:off x="224790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248" name="组合 12"/>
          <p:cNvGrpSpPr/>
          <p:nvPr/>
        </p:nvGrpSpPr>
        <p:grpSpPr>
          <a:xfrm>
            <a:off x="381000" y="1752600"/>
            <a:ext cx="8382000" cy="4167188"/>
            <a:chOff x="381000" y="1981200"/>
            <a:chExt cx="8382000" cy="4167187"/>
          </a:xfrm>
        </p:grpSpPr>
        <p:graphicFrame>
          <p:nvGraphicFramePr>
            <p:cNvPr id="52230" name="Object 7"/>
            <p:cNvGraphicFramePr>
              <a:graphicFrameLocks noChangeAspect="1"/>
            </p:cNvGraphicFramePr>
            <p:nvPr/>
          </p:nvGraphicFramePr>
          <p:xfrm>
            <a:off x="381000" y="2438400"/>
            <a:ext cx="8382000" cy="3709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648200" imgH="2057400" progId="Word.Picture.8">
                    <p:embed/>
                  </p:oleObj>
                </mc:Choice>
                <mc:Fallback>
                  <p:oleObj r:id="rId2" imgW="4648200" imgH="2057400" progId="Word.Picture.8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81000" y="2438400"/>
                          <a:ext cx="8382000" cy="3709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9" name="组合 11"/>
            <p:cNvGrpSpPr/>
            <p:nvPr/>
          </p:nvGrpSpPr>
          <p:grpSpPr>
            <a:xfrm>
              <a:off x="1905000" y="1981200"/>
              <a:ext cx="6172200" cy="609600"/>
              <a:chOff x="1905000" y="1905000"/>
              <a:chExt cx="6172200" cy="609600"/>
            </a:xfrm>
          </p:grpSpPr>
          <p:sp>
            <p:nvSpPr>
              <p:cNvPr id="10250" name="矩形 7"/>
              <p:cNvSpPr/>
              <p:nvPr/>
            </p:nvSpPr>
            <p:spPr>
              <a:xfrm>
                <a:off x="1905000" y="1905000"/>
                <a:ext cx="1295400" cy="6096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1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在同一类内可访问</a:t>
                </a:r>
              </a:p>
            </p:txBody>
          </p:sp>
          <p:sp>
            <p:nvSpPr>
              <p:cNvPr id="10251" name="矩形 8"/>
              <p:cNvSpPr/>
              <p:nvPr/>
            </p:nvSpPr>
            <p:spPr>
              <a:xfrm>
                <a:off x="3581400" y="1905000"/>
                <a:ext cx="1295400" cy="6096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1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在同一包内可访问</a:t>
                </a:r>
              </a:p>
            </p:txBody>
          </p:sp>
          <p:sp>
            <p:nvSpPr>
              <p:cNvPr id="10252" name="矩形 9"/>
              <p:cNvSpPr/>
              <p:nvPr/>
            </p:nvSpPr>
            <p:spPr>
              <a:xfrm>
                <a:off x="5105400" y="1905000"/>
                <a:ext cx="1295400" cy="6096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1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在子类内可访问</a:t>
                </a:r>
              </a:p>
            </p:txBody>
          </p:sp>
          <p:sp>
            <p:nvSpPr>
              <p:cNvPr id="10253" name="矩形 10"/>
              <p:cNvSpPr/>
              <p:nvPr/>
            </p:nvSpPr>
            <p:spPr>
              <a:xfrm>
                <a:off x="6781800" y="1905000"/>
                <a:ext cx="1295400" cy="6096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sz="1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在不同包可访问</a:t>
                </a:r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可见性修饰符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112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1684338" y="2686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70" name="Rectangle 7"/>
          <p:cNvSpPr/>
          <p:nvPr/>
        </p:nvSpPr>
        <p:spPr>
          <a:xfrm>
            <a:off x="1914525" y="19145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71" name="Rectangle 9"/>
          <p:cNvSpPr/>
          <p:nvPr/>
        </p:nvSpPr>
        <p:spPr>
          <a:xfrm>
            <a:off x="0" y="19129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157163" y="990600"/>
          <a:ext cx="8828087" cy="504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08600" imgH="3022600" progId="Word.Picture.8">
                  <p:embed/>
                </p:oleObj>
              </mc:Choice>
              <mc:Fallback>
                <p:oleObj r:id="rId2" imgW="5308600" imgH="302260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163" y="990600"/>
                        <a:ext cx="8828087" cy="5043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9"/>
          <p:cNvGrpSpPr/>
          <p:nvPr/>
        </p:nvGrpSpPr>
        <p:grpSpPr>
          <a:xfrm>
            <a:off x="1295400" y="1676400"/>
            <a:ext cx="1633538" cy="1095375"/>
            <a:chOff x="1295400" y="1676400"/>
            <a:chExt cx="1632858" cy="1095828"/>
          </a:xfrm>
        </p:grpSpPr>
        <p:sp>
          <p:nvSpPr>
            <p:cNvPr id="11287" name="矩形 7"/>
            <p:cNvSpPr/>
            <p:nvPr/>
          </p:nvSpPr>
          <p:spPr>
            <a:xfrm>
              <a:off x="2057400" y="1676400"/>
              <a:ext cx="685800" cy="152400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矩形 8"/>
            <p:cNvSpPr/>
            <p:nvPr/>
          </p:nvSpPr>
          <p:spPr>
            <a:xfrm>
              <a:off x="2133600" y="2209800"/>
              <a:ext cx="609600" cy="1524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矩形 9"/>
            <p:cNvSpPr/>
            <p:nvPr/>
          </p:nvSpPr>
          <p:spPr>
            <a:xfrm>
              <a:off x="1295400" y="2057400"/>
              <a:ext cx="762000" cy="152400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矩形 10"/>
            <p:cNvSpPr/>
            <p:nvPr/>
          </p:nvSpPr>
          <p:spPr>
            <a:xfrm>
              <a:off x="2362200" y="1875972"/>
              <a:ext cx="3810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矩形 10"/>
            <p:cNvSpPr/>
            <p:nvPr/>
          </p:nvSpPr>
          <p:spPr>
            <a:xfrm>
              <a:off x="2699658" y="2619828"/>
              <a:ext cx="2286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1"/>
          <p:cNvGrpSpPr/>
          <p:nvPr/>
        </p:nvGrpSpPr>
        <p:grpSpPr>
          <a:xfrm>
            <a:off x="5105400" y="2057400"/>
            <a:ext cx="533400" cy="914400"/>
            <a:chOff x="5105400" y="2057400"/>
            <a:chExt cx="533400" cy="914400"/>
          </a:xfrm>
        </p:grpSpPr>
        <p:sp>
          <p:nvSpPr>
            <p:cNvPr id="11285" name="矩形 12"/>
            <p:cNvSpPr/>
            <p:nvPr/>
          </p:nvSpPr>
          <p:spPr>
            <a:xfrm>
              <a:off x="5105400" y="2057400"/>
              <a:ext cx="4572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矩形 20"/>
            <p:cNvSpPr/>
            <p:nvPr/>
          </p:nvSpPr>
          <p:spPr>
            <a:xfrm>
              <a:off x="5257800" y="2819400"/>
              <a:ext cx="3810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23"/>
          <p:cNvGrpSpPr/>
          <p:nvPr/>
        </p:nvGrpSpPr>
        <p:grpSpPr>
          <a:xfrm>
            <a:off x="5181600" y="4543425"/>
            <a:ext cx="609600" cy="928688"/>
            <a:chOff x="5181600" y="4543425"/>
            <a:chExt cx="609600" cy="928461"/>
          </a:xfrm>
        </p:grpSpPr>
        <p:sp>
          <p:nvSpPr>
            <p:cNvPr id="11283" name="矩形 14"/>
            <p:cNvSpPr/>
            <p:nvPr/>
          </p:nvSpPr>
          <p:spPr>
            <a:xfrm>
              <a:off x="5181600" y="4543425"/>
              <a:ext cx="4572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矩形 22"/>
            <p:cNvSpPr/>
            <p:nvPr/>
          </p:nvSpPr>
          <p:spPr>
            <a:xfrm>
              <a:off x="5334000" y="5319486"/>
              <a:ext cx="457200" cy="152400"/>
            </a:xfrm>
            <a:prstGeom prst="rect">
              <a:avLst/>
            </a:prstGeom>
            <a:solidFill>
              <a:srgbClr val="CC3399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27"/>
          <p:cNvGrpSpPr/>
          <p:nvPr/>
        </p:nvGrpSpPr>
        <p:grpSpPr>
          <a:xfrm>
            <a:off x="1981200" y="4524375"/>
            <a:ext cx="947738" cy="944563"/>
            <a:chOff x="1981200" y="4524375"/>
            <a:chExt cx="947511" cy="943881"/>
          </a:xfrm>
        </p:grpSpPr>
        <p:grpSp>
          <p:nvGrpSpPr>
            <p:cNvPr id="11277" name="组合 16"/>
            <p:cNvGrpSpPr/>
            <p:nvPr/>
          </p:nvGrpSpPr>
          <p:grpSpPr>
            <a:xfrm>
              <a:off x="1981200" y="4524375"/>
              <a:ext cx="947511" cy="152400"/>
              <a:chOff x="1981200" y="4524828"/>
              <a:chExt cx="947065" cy="152400"/>
            </a:xfrm>
          </p:grpSpPr>
          <p:sp>
            <p:nvSpPr>
              <p:cNvPr id="11281" name="矩形 13"/>
              <p:cNvSpPr/>
              <p:nvPr/>
            </p:nvSpPr>
            <p:spPr>
              <a:xfrm>
                <a:off x="1981200" y="4524828"/>
                <a:ext cx="457200" cy="152400"/>
              </a:xfrm>
              <a:prstGeom prst="rect">
                <a:avLst/>
              </a:prstGeom>
              <a:solidFill>
                <a:srgbClr val="CC33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2" name="矩形 15"/>
              <p:cNvSpPr/>
              <p:nvPr/>
            </p:nvSpPr>
            <p:spPr>
              <a:xfrm>
                <a:off x="2471065" y="4524828"/>
                <a:ext cx="457200" cy="152400"/>
              </a:xfrm>
              <a:prstGeom prst="rect">
                <a:avLst/>
              </a:prstGeom>
              <a:solidFill>
                <a:srgbClr val="CC33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8" name="组合 16"/>
            <p:cNvGrpSpPr/>
            <p:nvPr/>
          </p:nvGrpSpPr>
          <p:grpSpPr>
            <a:xfrm>
              <a:off x="2209801" y="5315856"/>
              <a:ext cx="667418" cy="152400"/>
              <a:chOff x="2057363" y="4524828"/>
              <a:chExt cx="667103" cy="152400"/>
            </a:xfrm>
          </p:grpSpPr>
          <p:sp>
            <p:nvSpPr>
              <p:cNvPr id="11279" name="矩形 13"/>
              <p:cNvSpPr/>
              <p:nvPr/>
            </p:nvSpPr>
            <p:spPr>
              <a:xfrm>
                <a:off x="2057363" y="4524828"/>
                <a:ext cx="304655" cy="152400"/>
              </a:xfrm>
              <a:prstGeom prst="rect">
                <a:avLst/>
              </a:prstGeom>
              <a:solidFill>
                <a:srgbClr val="CC33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0" name="矩形 15"/>
              <p:cNvSpPr/>
              <p:nvPr/>
            </p:nvSpPr>
            <p:spPr>
              <a:xfrm>
                <a:off x="2391033" y="4524828"/>
                <a:ext cx="333433" cy="152400"/>
              </a:xfrm>
              <a:prstGeom prst="rect">
                <a:avLst/>
              </a:prstGeom>
              <a:solidFill>
                <a:srgbClr val="CC3399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组合 29"/>
          <p:cNvGrpSpPr/>
          <p:nvPr/>
        </p:nvGrpSpPr>
        <p:grpSpPr>
          <a:xfrm>
            <a:off x="8305800" y="4572000"/>
            <a:ext cx="471714" cy="928914"/>
            <a:chOff x="8305800" y="4572000"/>
            <a:chExt cx="471714" cy="928914"/>
          </a:xfrm>
          <a:solidFill>
            <a:schemeClr val="tx1"/>
          </a:solidFill>
        </p:grpSpPr>
        <p:sp>
          <p:nvSpPr>
            <p:cNvPr id="18" name="矩形 17"/>
            <p:cNvSpPr/>
            <p:nvPr/>
          </p:nvSpPr>
          <p:spPr bwMode="auto">
            <a:xfrm>
              <a:off x="8305800" y="4572000"/>
              <a:ext cx="4572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8472714" y="5348514"/>
              <a:ext cx="3048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子类不能削弱可访问性</a:t>
            </a:r>
          </a:p>
        </p:txBody>
      </p:sp>
      <p:sp>
        <p:nvSpPr>
          <p:cNvPr id="68611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子类可以重写它父类的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protected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方法，并把它的可见性改为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。但是，子类不能削弱父类中定义的方法的可访问性。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50000"/>
              </a:spcBef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例如，如果一个方法在父类中定义为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，在子类中也必须定义为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686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防止扩展和重写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963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 修饰符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可以用于类和类中的成员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数据和方法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，此外，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修饰符可以用于方法中的局部变量。被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修饰的局部变量成为一个常量，其值一旦定义即不能修改。</a:t>
            </a:r>
          </a:p>
        </p:txBody>
      </p:sp>
      <p:sp>
        <p:nvSpPr>
          <p:cNvPr id="696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防止扩展和重写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一个被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修饰的类和方法都不能被扩展（继承）。被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修饰的数据域是一个常量。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endParaRPr lang="en-US" altLang="zh-CN" sz="31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修饰的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类不能被继承，即是最终类，不能作为父类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pPr lvl="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final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class Math {</a:t>
            </a:r>
          </a:p>
          <a:p>
            <a:pPr lvl="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   ...</a:t>
            </a:r>
          </a:p>
          <a:p>
            <a:pPr lvl="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  }</a:t>
            </a:r>
            <a:endParaRPr lang="en-US" alt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修饰的方法称为最终方法，不能在子类中重写。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修饰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一个常量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pPr eaLnBrk="1" hangingPunct="1">
              <a:lnSpc>
                <a:spcPct val="80000"/>
              </a:lnSpc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latin typeface="+mn-lt"/>
                <a:ea typeface="+mn-ea"/>
                <a:cs typeface="+mn-cs"/>
              </a:rPr>
              <a:t>       	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final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+mn-cs"/>
              </a:rPr>
              <a:t> static double PI = 3.14159;</a:t>
            </a:r>
            <a:endParaRPr lang="en-US" altLang="en-US" sz="20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06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11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683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66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71685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父类和子类</a:t>
            </a:r>
          </a:p>
        </p:txBody>
      </p:sp>
      <p:sp>
        <p:nvSpPr>
          <p:cNvPr id="26627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子类继承父类的语法是：</a:t>
            </a: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en-US" sz="2400" b="1" kern="1200" dirty="0"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subclassName </a:t>
            </a:r>
            <a:r>
              <a:rPr lang="en-US" altLang="zh-CN" sz="2400" b="1" kern="1200" dirty="0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extends</a:t>
            </a:r>
            <a:r>
              <a:rPr lang="en-US" altLang="zh-CN" sz="2400" b="1" kern="1200" dirty="0">
                <a:effectLst>
                  <a:outerShdw blurRad="38100" dist="38100" dir="2700000">
                    <a:srgbClr val="C0C0C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superclassName</a:t>
            </a:r>
          </a:p>
          <a:p>
            <a:pPr algn="ctr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子类名 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extends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父类名</a:t>
            </a:r>
            <a:endParaRPr lang="en-US" altLang="zh-CN" sz="24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spcBef>
                <a:spcPct val="50000"/>
              </a:spcBef>
              <a:buSzPct val="75000"/>
            </a:pPr>
            <a:endParaRPr lang="en-US" altLang="en-US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子类继承父类，子类便具有父类的</a:t>
            </a:r>
            <a:r>
              <a:rPr lang="zh-CN" altLang="en-US" sz="2400" u="sng" kern="1200" dirty="0">
                <a:latin typeface="+mn-lt"/>
                <a:ea typeface="宋体" panose="02010600030101010101" pitchFamily="2" charset="-122"/>
                <a:cs typeface="+mn-cs"/>
              </a:rPr>
              <a:t>所有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状态、属性、特征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（变量）和</a:t>
            </a: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动作、行为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（普通方法），注意父类的构造方法不会被子类继承！此外，在子类中还可以：</a:t>
            </a:r>
            <a:endParaRPr lang="en-US" altLang="en-US" sz="2400" kern="1200" dirty="0">
              <a:latin typeface="+mn-lt"/>
              <a:ea typeface="+mn-ea"/>
              <a:cs typeface="+mn-cs"/>
            </a:endParaRPr>
          </a:p>
          <a:p>
            <a:pPr marL="1716405" lvl="4" indent="-341630" eaLnBrk="1" hangingPunct="1">
              <a:spcBef>
                <a:spcPct val="50000"/>
              </a:spcBef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增加新属性（变量）</a:t>
            </a:r>
            <a:r>
              <a:rPr lang="en-US" altLang="zh-CN" sz="2400" kern="1200" dirty="0">
                <a:solidFill>
                  <a:srgbClr val="006600"/>
                </a:solidFill>
                <a:latin typeface="+mn-lt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400" kern="1200" dirty="0">
                <a:solidFill>
                  <a:srgbClr val="006600"/>
                </a:solidFill>
                <a:latin typeface="+mn-lt"/>
                <a:ea typeface="宋体" panose="02010600030101010101" pitchFamily="2" charset="-122"/>
                <a:cs typeface="+mn-cs"/>
              </a:rPr>
              <a:t>越往下，属性越多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1716405" lvl="4" indent="-341630" eaLnBrk="1" hangingPunct="1">
              <a:spcBef>
                <a:spcPct val="50000"/>
              </a:spcBef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增加新动作（方法）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  <a:sym typeface="+mn-ea"/>
              </a:rPr>
              <a:t>越往下，动作越多</a:t>
            </a:r>
            <a:endParaRPr lang="en-US" altLang="en-US" sz="24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1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32" name="矩形 7"/>
          <p:cNvSpPr>
            <a:spLocks noChangeArrowheads="1"/>
          </p:cNvSpPr>
          <p:nvPr/>
        </p:nvSpPr>
        <p:spPr bwMode="auto">
          <a:xfrm>
            <a:off x="609600" y="1676400"/>
            <a:ext cx="8001000" cy="609600"/>
          </a:xfrm>
          <a:prstGeom prst="rect">
            <a:avLst/>
          </a:prstGeom>
          <a:noFill/>
          <a:ln w="12700" algn="ctr">
            <a:solidFill>
              <a:schemeClr val="bg1">
                <a:lumMod val="75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父类和子类</a:t>
            </a:r>
          </a:p>
        </p:txBody>
      </p:sp>
      <p:sp>
        <p:nvSpPr>
          <p:cNvPr id="10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20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43600" y="1785938"/>
            <a:ext cx="3124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2" action="ppaction://program"/>
              </a:rPr>
              <a:t>GeometricObject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11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172200" y="4648200"/>
            <a:ext cx="27432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TestCircleRectangle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AutoShape 12">
            <a:hlinkClick r:id="rId4" action="ppaction://program"/>
          </p:cNvPr>
          <p:cNvSpPr/>
          <p:nvPr/>
        </p:nvSpPr>
        <p:spPr>
          <a:xfrm>
            <a:off x="6705600" y="5410200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2" name="Rectangle 14"/>
          <p:cNvSpPr/>
          <p:nvPr/>
        </p:nvSpPr>
        <p:spPr>
          <a:xfrm>
            <a:off x="0" y="11239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228600" y="990600"/>
          <a:ext cx="54467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526280" imgH="4608830" progId="Word.Picture.8">
                  <p:embed/>
                </p:oleObj>
              </mc:Choice>
              <mc:Fallback>
                <p:oleObj r:id="rId5" imgW="4526280" imgH="460883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990600"/>
                        <a:ext cx="5446713" cy="556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53000" y="2471738"/>
            <a:ext cx="41148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7" action="ppaction://program"/>
              </a:rPr>
              <a:t>CircleFromSimpleGeometricObject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1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953000" y="3081338"/>
            <a:ext cx="41148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8" action="ppaction://program"/>
              </a:rPr>
              <a:t>RectangleFromSimpleGeometricObject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15">
            <a:hlinkClick r:id="rId9"/>
          </p:cNvPr>
          <p:cNvSpPr/>
          <p:nvPr/>
        </p:nvSpPr>
        <p:spPr>
          <a:xfrm>
            <a:off x="4419600" y="30051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6" name="AutoShape 16">
            <a:hlinkClick r:id="rId10"/>
          </p:cNvPr>
          <p:cNvSpPr/>
          <p:nvPr/>
        </p:nvSpPr>
        <p:spPr>
          <a:xfrm>
            <a:off x="4419600" y="23622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7" name="AutoShape 17">
            <a:hlinkClick r:id="rId11"/>
          </p:cNvPr>
          <p:cNvSpPr/>
          <p:nvPr/>
        </p:nvSpPr>
        <p:spPr>
          <a:xfrm>
            <a:off x="5438775" y="167640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8" name="AutoShape 18">
            <a:hlinkClick r:id="rId12"/>
          </p:cNvPr>
          <p:cNvSpPr/>
          <p:nvPr/>
        </p:nvSpPr>
        <p:spPr>
          <a:xfrm>
            <a:off x="5627688" y="457200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lvl="1" eaLnBrk="1" hangingPunct="1">
              <a:buFont typeface="Wingdings" panose="05000000000000000000" pitchFamily="2" charset="2"/>
              <a:buChar char="F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子类并不是父类的一个子集，相反，子类比它的父类包含更多的属性和方法。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子类同样不能访问父类中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private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的成员（虽然被继承，但不能直接访问或者调用）。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继承是用来为“是一种”关系（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is-a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）建模的，但是不是所有的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is-a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关系都适合通过继承关系来实现，如几何图形、矩形、正方形之间的关系。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buFont typeface="Wingdings" panose="05000000000000000000" pitchFamily="2" charset="2"/>
              <a:buChar char="F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</a:t>
            </a:r>
            <a:r>
              <a:rPr lang="zh-CN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不支持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多重继承。</a:t>
            </a:r>
          </a:p>
          <a:p>
            <a:pPr marL="0" eaLnBrk="1" hangingPunct="1"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6" name="图片 35" descr="错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556260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" name="图片 36" descr="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56260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关于继承的注意点</a:t>
            </a:r>
          </a:p>
        </p:txBody>
      </p:sp>
      <p:sp>
        <p:nvSpPr>
          <p:cNvPr id="2765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7655" name="Rectangle 5"/>
          <p:cNvSpPr/>
          <p:nvPr/>
        </p:nvSpPr>
        <p:spPr>
          <a:xfrm>
            <a:off x="251460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6" name="Rectangle 7"/>
          <p:cNvSpPr/>
          <p:nvPr/>
        </p:nvSpPr>
        <p:spPr>
          <a:xfrm>
            <a:off x="2514600" y="30527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7" name="Rectangle 9"/>
          <p:cNvSpPr/>
          <p:nvPr/>
        </p:nvSpPr>
        <p:spPr>
          <a:xfrm>
            <a:off x="0" y="3128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7658" name="组合 33"/>
          <p:cNvGrpSpPr/>
          <p:nvPr/>
        </p:nvGrpSpPr>
        <p:grpSpPr>
          <a:xfrm>
            <a:off x="4267200" y="5029200"/>
            <a:ext cx="1828800" cy="914400"/>
            <a:chOff x="4267200" y="5029200"/>
            <a:chExt cx="1828800" cy="914400"/>
          </a:xfrm>
        </p:grpSpPr>
        <p:sp>
          <p:nvSpPr>
            <p:cNvPr id="27670" name="矩形 7"/>
            <p:cNvSpPr/>
            <p:nvPr/>
          </p:nvSpPr>
          <p:spPr>
            <a:xfrm>
              <a:off x="4876800" y="50292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 algn="ctr"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endPara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71" name="矩形 9"/>
            <p:cNvSpPr/>
            <p:nvPr/>
          </p:nvSpPr>
          <p:spPr>
            <a:xfrm>
              <a:off x="4876800" y="57150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 anchorCtr="1"/>
            <a:lstStyle/>
            <a:p>
              <a:r>
                <a:rPr lang="en-US" altLang="zh-CN" sz="1400" dirty="0">
                  <a:latin typeface="Arial Black" panose="020B0A04020102020204" pitchFamily="34" charset="0"/>
                  <a:ea typeface="宋体" panose="02010600030101010101" pitchFamily="2" charset="-122"/>
                </a:rPr>
                <a:t>……</a:t>
              </a:r>
              <a:endParaRPr lang="zh-CN" altLang="en-US" sz="1400" dirty="0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矩形 12"/>
            <p:cNvSpPr/>
            <p:nvPr/>
          </p:nvSpPr>
          <p:spPr>
            <a:xfrm>
              <a:off x="5486400" y="57150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  <a:endParaRPr lang="zh-CN" altLang="en-US" sz="1400" b="1" baseline="-250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27673" name="组合 31"/>
            <p:cNvGrpSpPr/>
            <p:nvPr/>
          </p:nvGrpSpPr>
          <p:grpSpPr>
            <a:xfrm>
              <a:off x="4572000" y="5257800"/>
              <a:ext cx="533400" cy="457200"/>
              <a:chOff x="4572000" y="5257800"/>
              <a:chExt cx="533400" cy="457200"/>
            </a:xfrm>
          </p:grpSpPr>
          <p:sp>
            <p:nvSpPr>
              <p:cNvPr id="27678" name="等腰三角形 16"/>
              <p:cNvSpPr/>
              <p:nvPr/>
            </p:nvSpPr>
            <p:spPr>
              <a:xfrm>
                <a:off x="4876800" y="5257800"/>
                <a:ext cx="228600" cy="762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679" name="直接连接符 19"/>
              <p:cNvCxnSpPr>
                <a:stCxn id="27675" idx="0"/>
                <a:endCxn id="27678" idx="3"/>
              </p:cNvCxnSpPr>
              <p:nvPr/>
            </p:nvCxnSpPr>
            <p:spPr>
              <a:xfrm rot="5400000" flipH="1" flipV="1">
                <a:off x="4591050" y="5314950"/>
                <a:ext cx="381000" cy="4191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grpSp>
          <p:nvGrpSpPr>
            <p:cNvPr id="27674" name="组合 32"/>
            <p:cNvGrpSpPr/>
            <p:nvPr/>
          </p:nvGrpSpPr>
          <p:grpSpPr>
            <a:xfrm>
              <a:off x="5257800" y="5257800"/>
              <a:ext cx="533400" cy="457200"/>
              <a:chOff x="5257800" y="5257800"/>
              <a:chExt cx="533400" cy="457200"/>
            </a:xfrm>
          </p:grpSpPr>
          <p:sp>
            <p:nvSpPr>
              <p:cNvPr id="27676" name="等腰三角形 17"/>
              <p:cNvSpPr/>
              <p:nvPr/>
            </p:nvSpPr>
            <p:spPr>
              <a:xfrm>
                <a:off x="5257800" y="5257800"/>
                <a:ext cx="228600" cy="762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677" name="直接连接符 20"/>
              <p:cNvCxnSpPr>
                <a:stCxn id="27672" idx="0"/>
                <a:endCxn id="27676" idx="3"/>
              </p:cNvCxnSpPr>
              <p:nvPr/>
            </p:nvCxnSpPr>
            <p:spPr>
              <a:xfrm rot="-5400000" flipV="1">
                <a:off x="5391150" y="5314950"/>
                <a:ext cx="381000" cy="4191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27675" name="矩形 8"/>
            <p:cNvSpPr/>
            <p:nvPr/>
          </p:nvSpPr>
          <p:spPr>
            <a:xfrm>
              <a:off x="4267200" y="57150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400" b="1" baseline="-250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659" name="组合 34"/>
          <p:cNvGrpSpPr/>
          <p:nvPr/>
        </p:nvGrpSpPr>
        <p:grpSpPr>
          <a:xfrm>
            <a:off x="6553200" y="5029200"/>
            <a:ext cx="1828800" cy="914400"/>
            <a:chOff x="6553200" y="5029200"/>
            <a:chExt cx="1828800" cy="914400"/>
          </a:xfrm>
        </p:grpSpPr>
        <p:sp>
          <p:nvSpPr>
            <p:cNvPr id="27660" name="矩形 25"/>
            <p:cNvSpPr/>
            <p:nvPr/>
          </p:nvSpPr>
          <p:spPr>
            <a:xfrm>
              <a:off x="7162800" y="50292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anchor="ctr" anchorCtr="1"/>
            <a:lstStyle/>
            <a:p>
              <a:r>
                <a:rPr lang="en-US" altLang="zh-CN" sz="1400" dirty="0">
                  <a:latin typeface="Arial Black" panose="020B0A04020102020204" pitchFamily="34" charset="0"/>
                  <a:ea typeface="宋体" panose="02010600030101010101" pitchFamily="2" charset="-122"/>
                </a:rPr>
                <a:t>……</a:t>
              </a:r>
              <a:endPara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矩形 10"/>
            <p:cNvSpPr/>
            <p:nvPr/>
          </p:nvSpPr>
          <p:spPr>
            <a:xfrm>
              <a:off x="6553200" y="50292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r>
                <a:rPr lang="en-US" altLang="zh-CN" sz="1400" b="1" baseline="-25000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lang="zh-CN" altLang="en-US" sz="1400" b="1" baseline="-250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矩形 11"/>
            <p:cNvSpPr/>
            <p:nvPr/>
          </p:nvSpPr>
          <p:spPr>
            <a:xfrm>
              <a:off x="7772400" y="50292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r>
                <a:rPr lang="en-US" altLang="zh-CN" sz="1400" b="1" baseline="-25000" dirty="0">
                  <a:latin typeface="Courier New" panose="02070309020205020404" pitchFamily="49" charset="0"/>
                  <a:ea typeface="宋体" panose="02010600030101010101" pitchFamily="2" charset="-122"/>
                </a:rPr>
                <a:t>n</a:t>
              </a:r>
              <a:endParaRPr lang="zh-CN" altLang="en-US" sz="1400" b="1" baseline="-250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矩形 24"/>
            <p:cNvSpPr/>
            <p:nvPr/>
          </p:nvSpPr>
          <p:spPr>
            <a:xfrm>
              <a:off x="7162800" y="5715000"/>
              <a:ext cx="609600" cy="2286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en-US" altLang="zh-CN" sz="1400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  <a:endParaRPr lang="zh-CN" altLang="en-US" sz="14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27664" name="组合 30"/>
            <p:cNvGrpSpPr/>
            <p:nvPr/>
          </p:nvGrpSpPr>
          <p:grpSpPr>
            <a:xfrm>
              <a:off x="7667172" y="5257800"/>
              <a:ext cx="533400" cy="457200"/>
              <a:chOff x="7667172" y="5257800"/>
              <a:chExt cx="533400" cy="457200"/>
            </a:xfrm>
          </p:grpSpPr>
          <p:sp>
            <p:nvSpPr>
              <p:cNvPr id="27668" name="等腰三角形 23"/>
              <p:cNvSpPr/>
              <p:nvPr/>
            </p:nvSpPr>
            <p:spPr>
              <a:xfrm>
                <a:off x="7971972" y="5257800"/>
                <a:ext cx="228600" cy="762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669" name="直接连接符 27"/>
              <p:cNvCxnSpPr/>
              <p:nvPr/>
            </p:nvCxnSpPr>
            <p:spPr>
              <a:xfrm rot="5400000" flipH="1" flipV="1">
                <a:off x="7686222" y="5314950"/>
                <a:ext cx="381000" cy="4191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grpSp>
          <p:nvGrpSpPr>
            <p:cNvPr id="27665" name="组合 29"/>
            <p:cNvGrpSpPr/>
            <p:nvPr/>
          </p:nvGrpSpPr>
          <p:grpSpPr>
            <a:xfrm>
              <a:off x="6767286" y="5257800"/>
              <a:ext cx="524328" cy="457201"/>
              <a:chOff x="6767286" y="5257800"/>
              <a:chExt cx="524328" cy="457201"/>
            </a:xfrm>
          </p:grpSpPr>
          <p:sp>
            <p:nvSpPr>
              <p:cNvPr id="27666" name="等腰三角形 22"/>
              <p:cNvSpPr/>
              <p:nvPr/>
            </p:nvSpPr>
            <p:spPr>
              <a:xfrm>
                <a:off x="6767286" y="5257800"/>
                <a:ext cx="228600" cy="762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7667" name="直接连接符 28"/>
              <p:cNvCxnSpPr/>
              <p:nvPr/>
            </p:nvCxnSpPr>
            <p:spPr>
              <a:xfrm rot="-5400000" flipV="1">
                <a:off x="6891564" y="5314951"/>
                <a:ext cx="381000" cy="41910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884,4364947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,&quot;left&quot;:54,&quot;top&quot;:180,&quot;width&quot;:607.6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,&quot;left&quot;:54,&quot;top&quot;:180,&quot;width&quot;:607.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6,&quot;left&quot;:54,&quot;top&quot;:186,&quot;width&quot;:608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6,&quot;left&quot;:54,&quot;top&quot;:186,&quot;width&quot;:608.7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6,&quot;left&quot;:54,&quot;top&quot;:186,&quot;width&quot;:608.7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6,&quot;left&quot;:54,&quot;top&quot;:186,&quot;width&quot;:608.7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6,&quot;left&quot;:54,&quot;top&quot;:186,&quot;width&quot;:608.7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,&quot;left&quot;:54,&quot;top&quot;:180,&quot;width&quot;:607.6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,&quot;left&quot;:54,&quot;top&quot;:180,&quot;width&quot;:607.6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,&quot;left&quot;:54,&quot;top&quot;:180,&quot;width&quot;:607.65}"/>
</p:tagLst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6325</Words>
  <Application>Microsoft Office PowerPoint</Application>
  <PresentationFormat>全屏显示(4:3)</PresentationFormat>
  <Paragraphs>959</Paragraphs>
  <Slides>66</Slides>
  <Notes>5</Notes>
  <HiddenSlides>11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7" baseType="lpstr">
      <vt:lpstr>Courier</vt:lpstr>
      <vt:lpstr>Monotype Sorts</vt:lpstr>
      <vt:lpstr>OPTICopperplate Heavy</vt:lpstr>
      <vt:lpstr>方正姚体</vt:lpstr>
      <vt:lpstr>仿宋</vt:lpstr>
      <vt:lpstr>华文仿宋</vt:lpstr>
      <vt:lpstr>华文楷体</vt:lpstr>
      <vt:lpstr>华文隶书</vt:lpstr>
      <vt:lpstr>楷体</vt:lpstr>
      <vt:lpstr>宋体</vt:lpstr>
      <vt:lpstr>Arial</vt:lpstr>
      <vt:lpstr>Arial Black</vt:lpstr>
      <vt:lpstr>Book Antiqua</vt:lpstr>
      <vt:lpstr>Consolas</vt:lpstr>
      <vt:lpstr>Courier New</vt:lpstr>
      <vt:lpstr>Forte</vt:lpstr>
      <vt:lpstr>Times</vt:lpstr>
      <vt:lpstr>Times New Roman</vt:lpstr>
      <vt:lpstr>Wingdings</vt:lpstr>
      <vt:lpstr>CQUT_JAVA</vt:lpstr>
      <vt:lpstr>Microsoft Word Picture</vt:lpstr>
      <vt:lpstr>第11章  继承和多态</vt:lpstr>
      <vt:lpstr>生物学中的”is a”关系</vt:lpstr>
      <vt:lpstr>生活中的”is a”关系</vt:lpstr>
      <vt:lpstr>生活中的”is a”关系</vt:lpstr>
      <vt:lpstr>生活中的”is a”关系</vt:lpstr>
      <vt:lpstr>父类和子类</vt:lpstr>
      <vt:lpstr>父类和子类</vt:lpstr>
      <vt:lpstr>父类和子类</vt:lpstr>
      <vt:lpstr>关于继承的注意点</vt:lpstr>
      <vt:lpstr>关键字super</vt:lpstr>
      <vt:lpstr>super调用父类的构造方法</vt:lpstr>
      <vt:lpstr>super调用父类的构造方法</vt:lpstr>
      <vt:lpstr>警告</vt:lpstr>
      <vt:lpstr>构造方法链</vt:lpstr>
      <vt:lpstr>构造方法链</vt:lpstr>
      <vt:lpstr>跟踪执行</vt:lpstr>
      <vt:lpstr>跟踪执行</vt:lpstr>
      <vt:lpstr>跟踪执行</vt:lpstr>
      <vt:lpstr>跟踪执行</vt:lpstr>
      <vt:lpstr>跟踪执行</vt:lpstr>
      <vt:lpstr>跟踪执行</vt:lpstr>
      <vt:lpstr>跟踪执行</vt:lpstr>
      <vt:lpstr>跟踪执行</vt:lpstr>
      <vt:lpstr>跟踪执行</vt:lpstr>
      <vt:lpstr>跟踪执行</vt:lpstr>
      <vt:lpstr>隐式调用父类的无参构造方法</vt:lpstr>
      <vt:lpstr>super关键字调用父类的方法</vt:lpstr>
      <vt:lpstr>定义子类</vt:lpstr>
      <vt:lpstr>重写父类的方法</vt:lpstr>
      <vt:lpstr>方法重写示例</vt:lpstr>
      <vt:lpstr>方法重写示例</vt:lpstr>
      <vt:lpstr>方法重写示例</vt:lpstr>
      <vt:lpstr>注意</vt:lpstr>
      <vt:lpstr>重写(Overriding)和重载(Overloading)</vt:lpstr>
      <vt:lpstr>重写(Overriding)和重载(Overloading)</vt:lpstr>
      <vt:lpstr>Object类及其方法</vt:lpstr>
      <vt:lpstr>Object类中的toString()方法</vt:lpstr>
      <vt:lpstr>多态 Polymorphism</vt:lpstr>
      <vt:lpstr>多态 Polymorphism</vt:lpstr>
      <vt:lpstr>多态 Polymorphism</vt:lpstr>
      <vt:lpstr>多态 Polymorphism</vt:lpstr>
      <vt:lpstr>动态绑定</vt:lpstr>
      <vt:lpstr>动态绑定</vt:lpstr>
      <vt:lpstr>动态绑定</vt:lpstr>
      <vt:lpstr>匹配方法与绑定方法</vt:lpstr>
      <vt:lpstr>对象转换</vt:lpstr>
      <vt:lpstr>为什么必须转换?</vt:lpstr>
      <vt:lpstr>将父类对象转换为子类对象</vt:lpstr>
      <vt:lpstr>instanceof操作符</vt:lpstr>
      <vt:lpstr>示例学习：演示多态和转换</vt:lpstr>
      <vt:lpstr>Object类的equals方法</vt:lpstr>
      <vt:lpstr>ArrayList类</vt:lpstr>
      <vt:lpstr>泛型 </vt:lpstr>
      <vt:lpstr>泛型 </vt:lpstr>
      <vt:lpstr>Arrays和ArrayList的异同点</vt:lpstr>
      <vt:lpstr>ArrayLists和Arrays的互换</vt:lpstr>
      <vt:lpstr>对于列表有用的方法</vt:lpstr>
      <vt:lpstr>对于列表有用的方法</vt:lpstr>
      <vt:lpstr>示例学习：自定义栈</vt:lpstr>
      <vt:lpstr>protected数据和方法</vt:lpstr>
      <vt:lpstr>访问性(可见性)一览</vt:lpstr>
      <vt:lpstr>可见性修饰符 </vt:lpstr>
      <vt:lpstr>子类不能削弱可访问性</vt:lpstr>
      <vt:lpstr>防止扩展和重写</vt:lpstr>
      <vt:lpstr>防止扩展和重写</vt:lpstr>
      <vt:lpstr>Chapter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W. Lucas Chen</cp:lastModifiedBy>
  <cp:revision>661</cp:revision>
  <dcterms:created xsi:type="dcterms:W3CDTF">1995-06-10T17:31:00Z</dcterms:created>
  <dcterms:modified xsi:type="dcterms:W3CDTF">2025-06-07T14:56:20Z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B3DDD28DD53144619D290413D8BA4A61_13</vt:lpwstr>
  </property>
  <property fmtid="{D5CDD505-2E9C-101B-9397-08002B2CF9AE}" pid="3" name="KSOProductBuildVer">
    <vt:lpwstr>2052-12.1.0.20784</vt:lpwstr>
  </property>
</Properties>
</file>