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0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79" r:id="rId3"/>
    <p:sldId id="284" r:id="rId4"/>
    <p:sldId id="280" r:id="rId5"/>
    <p:sldId id="302" r:id="rId6"/>
    <p:sldId id="301" r:id="rId7"/>
    <p:sldId id="303" r:id="rId8"/>
    <p:sldId id="304" r:id="rId9"/>
    <p:sldId id="305" r:id="rId10"/>
    <p:sldId id="306" r:id="rId11"/>
    <p:sldId id="307" r:id="rId12"/>
    <p:sldId id="308" r:id="rId13"/>
    <p:sldId id="282" r:id="rId14"/>
    <p:sldId id="363" r:id="rId15"/>
    <p:sldId id="364" r:id="rId16"/>
    <p:sldId id="365" r:id="rId17"/>
    <p:sldId id="312" r:id="rId18"/>
    <p:sldId id="369" r:id="rId19"/>
    <p:sldId id="368" r:id="rId20"/>
    <p:sldId id="371" r:id="rId21"/>
    <p:sldId id="370" r:id="rId22"/>
    <p:sldId id="395" r:id="rId23"/>
    <p:sldId id="372" r:id="rId24"/>
    <p:sldId id="316" r:id="rId25"/>
    <p:sldId id="374" r:id="rId26"/>
    <p:sldId id="375" r:id="rId27"/>
    <p:sldId id="317" r:id="rId28"/>
    <p:sldId id="318" r:id="rId29"/>
    <p:sldId id="322" r:id="rId30"/>
    <p:sldId id="323" r:id="rId31"/>
    <p:sldId id="324" r:id="rId32"/>
    <p:sldId id="325" r:id="rId33"/>
    <p:sldId id="326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93" r:id="rId42"/>
    <p:sldId id="386" r:id="rId43"/>
    <p:sldId id="389" r:id="rId44"/>
    <p:sldId id="394" r:id="rId45"/>
    <p:sldId id="391" r:id="rId46"/>
    <p:sldId id="392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1pPr>
    <a:lvl2pPr marL="411476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2pPr>
    <a:lvl3pPr marL="822952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3pPr>
    <a:lvl4pPr marL="1234427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4pPr>
    <a:lvl5pPr marL="1645904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5pPr>
    <a:lvl6pPr marL="2057379" algn="l" defTabSz="411476" rtl="0" eaLnBrk="1" latinLnBrk="0" hangingPunct="1"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6pPr>
    <a:lvl7pPr marL="2468856" algn="l" defTabSz="411476" rtl="0" eaLnBrk="1" latinLnBrk="0" hangingPunct="1"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7pPr>
    <a:lvl8pPr marL="2880331" algn="l" defTabSz="411476" rtl="0" eaLnBrk="1" latinLnBrk="0" hangingPunct="1"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8pPr>
    <a:lvl9pPr marL="3291807" algn="l" defTabSz="411476" rtl="0" eaLnBrk="1" latinLnBrk="0" hangingPunct="1"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97" autoAdjust="0"/>
    <p:restoredTop sz="95302" autoAdjust="0"/>
  </p:normalViewPr>
  <p:slideViewPr>
    <p:cSldViewPr>
      <p:cViewPr varScale="1">
        <p:scale>
          <a:sx n="88" d="100"/>
          <a:sy n="88" d="100"/>
        </p:scale>
        <p:origin x="936" y="84"/>
      </p:cViewPr>
      <p:guideLst>
        <p:guide orient="horz" pos="1920"/>
        <p:guide pos="25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FF580-CE2E-6C48-9DCD-FF43B75B08BF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09FBF-8809-7C45-9CAA-C12E09C731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12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D3BC3-DF98-B647-8C3F-8EC5AB2F5D16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47FE3-57FB-934D-8A28-46416482A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1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1476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22952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34427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45904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57379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8856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80331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91807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47FE3-57FB-934D-8A28-46416482A7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8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FB2505-8693-46A1-B53F-987B1EC6ED59}" type="slidenum">
              <a:rPr lang="en-US"/>
              <a:pPr/>
              <a:t>37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Two</a:t>
            </a:r>
            <a:r>
              <a:rPr lang="en-US" sz="2000" baseline="0" dirty="0" smtClean="0"/>
              <a:t> of these displays face each other in a shallow pond in Millennium Park.</a:t>
            </a:r>
          </a:p>
          <a:p>
            <a:endParaRPr lang="en-US" sz="2000" baseline="0" dirty="0" smtClean="0"/>
          </a:p>
          <a:p>
            <a:r>
              <a:rPr lang="en-US" sz="2000" baseline="0" dirty="0" err="1" smtClean="0"/>
              <a:t>Tbe</a:t>
            </a:r>
            <a:r>
              <a:rPr lang="en-US" sz="2000" baseline="0" dirty="0" smtClean="0"/>
              <a:t> display is comprised of many separate “bricks” in clear plastic.</a:t>
            </a:r>
          </a:p>
          <a:p>
            <a:endParaRPr lang="en-US" sz="20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And each brick contains red, green and blue lights.</a:t>
            </a:r>
          </a:p>
          <a:p>
            <a:endParaRPr lang="en-US" sz="20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5625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433BEE-B6CE-4089-B577-05ACDC12DC1B}" type="slidenum">
              <a:rPr lang="en-US"/>
              <a:pPr/>
              <a:t>38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A</a:t>
            </a:r>
            <a:r>
              <a:rPr lang="en-US" sz="2000" baseline="0" dirty="0" smtClean="0"/>
              <a:t> computer display combines red, green and blue light at varying levels of intensity to determine the color of each pixel.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Red, green and blue are “primary” colors, because you cannot make them by mixing other colors, but you can create other colors by mixing them.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5467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EEB64-1013-46FC-8832-4D89BA4AC7DA}" type="slidenum">
              <a:rPr lang="en-US"/>
              <a:pPr/>
              <a:t>39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Here we see examples of the color</a:t>
            </a:r>
            <a:r>
              <a:rPr lang="en-US" sz="2000" baseline="0" dirty="0" smtClean="0"/>
              <a:t> resulting from varying light intensities.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Setting red to 255 and the others results in a red pixel.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Mixing all three results in white.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No light results in black.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Other mixes result in other colors.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4134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000" dirty="0" smtClean="0"/>
              <a:t>What are those “hex” numbers in an</a:t>
            </a:r>
            <a:r>
              <a:rPr lang="en-US" sz="2000" baseline="0" dirty="0" smtClean="0"/>
              <a:t> earlier slide?</a:t>
            </a:r>
          </a:p>
          <a:p>
            <a:endParaRPr lang="en-US" sz="2000" baseline="0" dirty="0" smtClean="0"/>
          </a:p>
          <a:p>
            <a:r>
              <a:rPr lang="en-US" sz="2000" dirty="0" smtClean="0"/>
              <a:t>You</a:t>
            </a:r>
            <a:r>
              <a:rPr lang="en-US" sz="2000" baseline="0" dirty="0" smtClean="0"/>
              <a:t> are used to counting using our familiar decimal number system, which has ten symbols (glyphs):  0, 1, 2, … 9.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Programmers and Web developers often count in hexadecimal, which has 16 glyphs:  0, 1, 2, … 9, A, B, C, D, E, F.  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What happens in decimal when we move from nine to ten?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Since there is no symbol for the quantity </a:t>
            </a:r>
            <a:r>
              <a:rPr lang="en-US" sz="2000" i="1" baseline="0" dirty="0" smtClean="0"/>
              <a:t>10</a:t>
            </a:r>
            <a:r>
              <a:rPr lang="en-US" sz="2000" i="0" baseline="0" dirty="0" smtClean="0"/>
              <a:t> in the decimal number system,</a:t>
            </a:r>
            <a:r>
              <a:rPr lang="en-US" sz="2000" baseline="0" dirty="0" smtClean="0"/>
              <a:t> we write </a:t>
            </a:r>
            <a:r>
              <a:rPr lang="en-US" sz="2000" i="1" baseline="0" dirty="0" smtClean="0"/>
              <a:t>zero</a:t>
            </a:r>
            <a:r>
              <a:rPr lang="en-US" sz="2000" baseline="0" dirty="0" smtClean="0"/>
              <a:t> and carry </a:t>
            </a:r>
            <a:r>
              <a:rPr lang="en-US" sz="2000" i="1" baseline="0" dirty="0" smtClean="0"/>
              <a:t>one</a:t>
            </a:r>
            <a:r>
              <a:rPr lang="en-US" sz="2000" baseline="0" dirty="0" smtClean="0"/>
              <a:t> to the next position to the left.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The same thing happens with hexadecimal numbers,  but we do not run out of glyphs until we reach F.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The number that comes after </a:t>
            </a:r>
            <a:r>
              <a:rPr lang="en-US" sz="2000" i="1" baseline="0" dirty="0" smtClean="0"/>
              <a:t>F</a:t>
            </a:r>
            <a:r>
              <a:rPr lang="en-US" sz="2000" baseline="0" dirty="0" smtClean="0"/>
              <a:t> is written a </a:t>
            </a:r>
            <a:r>
              <a:rPr lang="en-US" sz="2000" i="1" baseline="0" dirty="0" smtClean="0"/>
              <a:t>zero</a:t>
            </a:r>
            <a:r>
              <a:rPr lang="en-US" sz="2000" baseline="0" dirty="0" smtClean="0"/>
              <a:t> carry </a:t>
            </a:r>
            <a:r>
              <a:rPr lang="en-US" sz="2000" i="1" baseline="0" dirty="0" smtClean="0"/>
              <a:t>one</a:t>
            </a:r>
            <a:r>
              <a:rPr lang="en-US" sz="2000" i="0" baseline="0" dirty="0" smtClean="0"/>
              <a:t>.</a:t>
            </a:r>
            <a:endParaRPr lang="en-US" sz="2000" baseline="0" dirty="0" smtClean="0"/>
          </a:p>
          <a:p>
            <a:endParaRPr lang="en-US" sz="2000" baseline="0" dirty="0" smtClean="0"/>
          </a:p>
          <a:p>
            <a:r>
              <a:rPr lang="en-US" sz="2000" baseline="0" dirty="0" smtClean="0"/>
              <a:t>The bottom line is that hexadecimal is just a different way to write numbers.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Since there are more glyphs, hexadecimal numbers are generally shorter than decimal numbers.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71822-4C48-4054-802C-DE4A10B77D1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22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93328A-31AD-844F-BCE9-DFFD2ACB835D}" type="slidenum">
              <a:rPr lang="en-US"/>
              <a:pPr/>
              <a:t>42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Consider the 9-bit microcontroller by QuickCores.com</a:t>
            </a:r>
          </a:p>
        </p:txBody>
      </p:sp>
    </p:spTree>
    <p:extLst>
      <p:ext uri="{BB962C8B-B14F-4D97-AF65-F5344CB8AC3E}">
        <p14:creationId xmlns:p14="http://schemas.microsoft.com/office/powerpoint/2010/main" val="2136355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CAF56F-C54F-3A40-A9DB-B002541B8429}" type="slidenum">
              <a:rPr lang="en-US"/>
              <a:pPr/>
              <a:t>43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44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This</a:t>
            </a:r>
            <a:r>
              <a:rPr lang="en-US" sz="2000" baseline="0" dirty="0" smtClean="0"/>
              <a:t> program lets you set and see RGB colors and also helps you pick colors that go well together.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71822-4C48-4054-802C-DE4A10B77D1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3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47FE3-57FB-934D-8A28-46416482A7E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6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47FE3-57FB-934D-8A28-46416482A7E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63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47FE3-57FB-934D-8A28-46416482A7E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93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47FE3-57FB-934D-8A28-46416482A7E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63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47FE3-57FB-934D-8A28-46416482A7E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88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47FE3-57FB-934D-8A28-46416482A7E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6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When mixing</a:t>
            </a:r>
            <a:r>
              <a:rPr lang="en-US" sz="2000" baseline="0" dirty="0" smtClean="0"/>
              <a:t> finger paint, you were mixing different color paint (pigments).  When light hits a surface that is painted a certain color, all the other wavelengths are absorbed and that color is </a:t>
            </a:r>
            <a:r>
              <a:rPr lang="en-US" sz="2000" baseline="0" dirty="0" err="1" smtClean="0"/>
              <a:t>reflected.The</a:t>
            </a:r>
            <a:r>
              <a:rPr lang="en-US" sz="2000" baseline="0" dirty="0" smtClean="0"/>
              <a:t> more colors you add to the mix, the more light is absorbed – the color gets darker and darker.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This is in contrast to the computer display, which adds different colors of light. </a:t>
            </a:r>
            <a:r>
              <a:rPr lang="en-US" sz="2000" dirty="0" smtClean="0"/>
              <a:t>Additive color systems start without light (black).</a:t>
            </a:r>
            <a:r>
              <a:rPr lang="en-US" sz="2000" baseline="0" dirty="0" smtClean="0"/>
              <a:t>  </a:t>
            </a:r>
            <a:r>
              <a:rPr lang="en-US" sz="2000" dirty="0" smtClean="0"/>
              <a:t>Light sources combine to make a color.</a:t>
            </a:r>
            <a:r>
              <a:rPr lang="en-US" sz="2000" baseline="0" dirty="0" smtClean="0"/>
              <a:t>  </a:t>
            </a:r>
            <a:r>
              <a:rPr lang="en-US" sz="2000" dirty="0" smtClean="0"/>
              <a:t>As colors are added, the resulting color is brighter.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71822-4C48-4054-802C-DE4A10B77D1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30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Magnifying</a:t>
            </a:r>
            <a:r>
              <a:rPr lang="en-US" sz="2000" baseline="0" dirty="0" smtClean="0"/>
              <a:t> a screen about twenty times makes the sub-pixels </a:t>
            </a:r>
            <a:r>
              <a:rPr lang="en-US" sz="2000" baseline="0" smtClean="0"/>
              <a:t>visible.</a:t>
            </a:r>
            <a:endParaRPr lang="en-US" sz="2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71822-4C48-4054-802C-DE4A10B77D1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7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19B3-BC6D-4E56-93BC-B9B0EF1523FC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1667-7291-42E8-B00B-345BA5840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DBA4-89B2-DB4D-8FA8-0569ADBD2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68C5-62F8-5744-9737-5DFC8D478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805D-935D-E44B-8CFB-8DEBE16654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3F3C-36C2-6C40-B5F9-552838FBC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A2-9537-4F11-903A-9D7FEDBB449A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E551-17B1-8E43-80F2-576CAE95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D91C-FDC3-114E-893D-971C2A6B3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9717-FF9C-E847-82C9-B89F7CEA3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3B60-AEA5-E345-AB2D-51A641652E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F4-184B-1A4B-8D10-6D9F49337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914400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2743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86000"/>
            <a:ext cx="8039100" cy="398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46B0D6-5D32-6E42-A2AD-65091F1512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07" r:id="rId2"/>
    <p:sldLayoutId id="2147484408" r:id="rId3"/>
    <p:sldLayoutId id="2147484409" r:id="rId4"/>
    <p:sldLayoutId id="2147484410" r:id="rId5"/>
    <p:sldLayoutId id="2147484411" r:id="rId6"/>
    <p:sldLayoutId id="2147484412" r:id="rId7"/>
    <p:sldLayoutId id="2147484413" r:id="rId8"/>
    <p:sldLayoutId id="2147484414" r:id="rId9"/>
    <p:sldLayoutId id="2147484415" r:id="rId10"/>
    <p:sldLayoutId id="2147484416" r:id="rId11"/>
    <p:sldLayoutId id="2147484417" r:id="rId12"/>
    <p:sldLayoutId id="2147484418" r:id="rId13"/>
    <p:sldLayoutId id="2147484419" r:id="rId14"/>
    <p:sldLayoutId id="2147484420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62965" y="2377440"/>
            <a:ext cx="7603808" cy="1303020"/>
          </a:xfrm>
        </p:spPr>
        <p:txBody>
          <a:bodyPr lIns="274320" tIns="0" rIns="0" bIns="0" anchor="t"/>
          <a:lstStyle/>
          <a:p>
            <a:pPr>
              <a:lnSpc>
                <a:spcPct val="95000"/>
              </a:lnSpc>
            </a:pPr>
            <a:r>
              <a:rPr lang="en-US" sz="4300" dirty="0" smtClean="0">
                <a:solidFill>
                  <a:srgbClr val="FFFFFF"/>
                </a:solidFill>
                <a:latin typeface="Arial" pitchFamily="-112" charset="0"/>
              </a:rPr>
              <a:t>Digital Technology</a:t>
            </a:r>
            <a:endParaRPr lang="en-US" sz="4300" dirty="0">
              <a:solidFill>
                <a:srgbClr val="FFFFFF"/>
              </a:solidFill>
              <a:latin typeface="Arial" pitchFamily="-112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91628" y="4106229"/>
            <a:ext cx="5960745" cy="888683"/>
          </a:xfrm>
        </p:spPr>
        <p:txBody>
          <a:bodyPr lIns="0" tIns="0" rIns="0" bIns="0"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i="1" dirty="0" smtClean="0">
                <a:solidFill>
                  <a:schemeClr val="tx1"/>
                </a:solidFill>
                <a:latin typeface="Arial" pitchFamily="-112" charset="0"/>
              </a:rPr>
              <a:t>Carlo </a:t>
            </a:r>
            <a:r>
              <a:rPr lang="en-US" i="1" dirty="0" err="1" smtClean="0">
                <a:solidFill>
                  <a:schemeClr val="tx1"/>
                </a:solidFill>
                <a:latin typeface="Arial" pitchFamily="-112" charset="0"/>
              </a:rPr>
              <a:t>Mobarak</a:t>
            </a:r>
            <a:endParaRPr lang="en-US" i="1" dirty="0">
              <a:solidFill>
                <a:schemeClr val="tx1"/>
              </a:solidFill>
              <a:latin typeface="Arial" pitchFamily="-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Moving bits in time (“bandwidth”)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83081"/>
            <a:ext cx="7583487" cy="4208930"/>
          </a:xfrm>
        </p:spPr>
        <p:txBody>
          <a:bodyPr>
            <a:normAutofit/>
          </a:bodyPr>
          <a:lstStyle/>
          <a:p>
            <a:r>
              <a:rPr lang="en-US" dirty="0" smtClean="0"/>
              <a:t>From Comcast                          From </a:t>
            </a:r>
            <a:r>
              <a:rPr lang="en-US" dirty="0" err="1" smtClean="0"/>
              <a:t>QWest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40" y="2209800"/>
            <a:ext cx="2891790" cy="405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690" y="2362200"/>
            <a:ext cx="2251710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6198513"/>
            <a:ext cx="81344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Remember: Mbps (lowercase “b”) means mega </a:t>
            </a:r>
            <a:r>
              <a:rPr lang="en-US" b="1" dirty="0" smtClean="0">
                <a:latin typeface="Arial"/>
                <a:cs typeface="Arial"/>
              </a:rPr>
              <a:t>bits </a:t>
            </a:r>
            <a:r>
              <a:rPr lang="en-US" dirty="0" smtClean="0">
                <a:latin typeface="Arial"/>
                <a:cs typeface="Arial"/>
              </a:rPr>
              <a:t>per second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Moving bits in time (“bandwidth”)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76400"/>
            <a:ext cx="7583487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Wireless networking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Approx. how many megabytes should you theoretically (i.e., perfect connection, no other users, etc.) be able to transfer wireless per second, using this router?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2133600"/>
            <a:ext cx="7372350" cy="306324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680460" y="2057400"/>
            <a:ext cx="754380" cy="480060"/>
          </a:xfrm>
          <a:prstGeom prst="rect">
            <a:avLst/>
          </a:prstGeom>
          <a:solidFill>
            <a:schemeClr val="accent2">
              <a:alpha val="49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2296" tIns="41148" rIns="82296" bIns="4114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/>
          <a:lstStyle/>
          <a:p>
            <a:r>
              <a:rPr lang="en-US" dirty="0" smtClean="0"/>
              <a:t>Be an informed consumer of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83080"/>
            <a:ext cx="8153399" cy="45948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example, consider interface bandwidths</a:t>
            </a:r>
          </a:p>
          <a:p>
            <a:pPr lvl="1"/>
            <a:r>
              <a:rPr lang="en-US" sz="2000" dirty="0" smtClean="0"/>
              <a:t>USB2 : 480 Mbps </a:t>
            </a:r>
          </a:p>
          <a:p>
            <a:pPr lvl="1"/>
            <a:r>
              <a:rPr lang="en-US" sz="2000" dirty="0" smtClean="0"/>
              <a:t>Firewire-400 : 400 Mbps</a:t>
            </a:r>
          </a:p>
          <a:p>
            <a:r>
              <a:rPr lang="en-US" sz="2400" dirty="0" smtClean="0"/>
              <a:t>The latest</a:t>
            </a:r>
          </a:p>
          <a:p>
            <a:pPr lvl="1"/>
            <a:r>
              <a:rPr lang="en-US" sz="2000" dirty="0" smtClean="0"/>
              <a:t>USB3 : 5,000 Mbps</a:t>
            </a:r>
          </a:p>
          <a:p>
            <a:pPr lvl="1"/>
            <a:r>
              <a:rPr lang="en-US" sz="2000" dirty="0" smtClean="0"/>
              <a:t>Thunderbolt (Apple/Intel collaboration) : 10,000 Mbps</a:t>
            </a:r>
          </a:p>
          <a:p>
            <a:r>
              <a:rPr lang="en-US" sz="2200" dirty="0" smtClean="0"/>
              <a:t>Important concept: these speeds are virtually never realized due to </a:t>
            </a:r>
            <a:r>
              <a:rPr lang="en-US" sz="2200" b="1" i="1" dirty="0" smtClean="0">
                <a:solidFill>
                  <a:schemeClr val="accent2"/>
                </a:solidFill>
              </a:rPr>
              <a:t>congestion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913813" cy="914400"/>
          </a:xfrm>
        </p:spPr>
        <p:txBody>
          <a:bodyPr lIns="274320">
            <a:normAutofit fontScale="90000"/>
          </a:bodyPr>
          <a:lstStyle/>
          <a:p>
            <a:r>
              <a:rPr lang="en-US" dirty="0"/>
              <a:t>Using 0’s and 1’s to represent other #’s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752600"/>
            <a:ext cx="8191500" cy="4285129"/>
          </a:xfrm>
        </p:spPr>
        <p:txBody>
          <a:bodyPr>
            <a:normAutofit/>
          </a:bodyPr>
          <a:lstStyle/>
          <a:p>
            <a:r>
              <a:rPr lang="en-US" dirty="0" smtClean="0"/>
              <a:t>Using 0’s and 1’s and a scheme that we devise, we can create correspondences between these bits and our real-world stuff (our “normal” numbers, text, and pictures) </a:t>
            </a:r>
          </a:p>
          <a:p>
            <a:r>
              <a:rPr lang="en-US" dirty="0" smtClean="0">
                <a:sym typeface="Lucida Grande" pitchFamily="-112" charset="0"/>
              </a:rPr>
              <a:t>For example, consider the </a:t>
            </a:r>
            <a:r>
              <a:rPr lang="en-US" dirty="0" smtClean="0">
                <a:solidFill>
                  <a:srgbClr val="FF0000"/>
                </a:solidFill>
              </a:rPr>
              <a:t>binary counting</a:t>
            </a:r>
            <a:r>
              <a:rPr lang="en-US" dirty="0"/>
              <a:t> </a:t>
            </a:r>
            <a:r>
              <a:rPr lang="en-US" dirty="0" smtClean="0"/>
              <a:t>scheme in contrast with our more familiar </a:t>
            </a:r>
            <a:r>
              <a:rPr lang="en-US" dirty="0">
                <a:solidFill>
                  <a:srgbClr val="FF0000"/>
                </a:solidFill>
              </a:rPr>
              <a:t>decimal counting</a:t>
            </a:r>
            <a:r>
              <a:rPr lang="en-US" dirty="0" smtClean="0"/>
              <a:t> scheme.</a:t>
            </a:r>
          </a:p>
          <a:p>
            <a:r>
              <a:rPr lang="en-US" dirty="0" smtClean="0"/>
              <a:t>Consider the bits:   1   1    0    0    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7303"/>
              </p:ext>
            </p:extLst>
          </p:nvPr>
        </p:nvGraphicFramePr>
        <p:xfrm>
          <a:off x="914400" y="4343400"/>
          <a:ext cx="7543800" cy="2236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219200"/>
                <a:gridCol w="1151164"/>
                <a:gridCol w="1077686"/>
                <a:gridCol w="1010330"/>
                <a:gridCol w="875620"/>
              </a:tblGrid>
              <a:tr h="3391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22621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counting</a:t>
                      </a:r>
                      <a:r>
                        <a:rPr lang="en-US" baseline="0" dirty="0" smtClean="0"/>
                        <a:t> scheme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16 (2^4)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8 (2^3)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one</a:t>
                      </a:r>
                      <a:endParaRPr lang="en-US" dirty="0"/>
                    </a:p>
                  </a:txBody>
                  <a:tcPr/>
                </a:tc>
              </a:tr>
              <a:tr h="847985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 counting scheme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10000 (10^4)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A1000</a:t>
                      </a:r>
                      <a:r>
                        <a:rPr lang="en-US" baseline="0" dirty="0" smtClean="0"/>
                        <a:t> (10^3)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913813" cy="914400"/>
          </a:xfrm>
        </p:spPr>
        <p:txBody>
          <a:bodyPr lIns="274320">
            <a:normAutofit fontScale="90000"/>
          </a:bodyPr>
          <a:lstStyle/>
          <a:p>
            <a:r>
              <a:rPr lang="en-US" dirty="0"/>
              <a:t>Using 0’s and 1’s to represent other #’s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752600"/>
            <a:ext cx="8191500" cy="4285129"/>
          </a:xfrm>
        </p:spPr>
        <p:txBody>
          <a:bodyPr>
            <a:normAutofit/>
          </a:bodyPr>
          <a:lstStyle/>
          <a:p>
            <a:r>
              <a:rPr lang="en-US" dirty="0" smtClean="0"/>
              <a:t>Therefore, looking at the string of values 1 1 0 0 1, using…</a:t>
            </a:r>
          </a:p>
          <a:p>
            <a:pPr lvl="1"/>
            <a:r>
              <a:rPr lang="en-US" dirty="0" smtClean="0"/>
              <a:t>Decimal counting, we interpret that string as meaning the quantity eleven thousand and one</a:t>
            </a:r>
          </a:p>
          <a:p>
            <a:pPr lvl="1"/>
            <a:r>
              <a:rPr lang="en-US" dirty="0" smtClean="0"/>
              <a:t>Binary counting, we interpret that string as meaning twenty five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8639"/>
              </p:ext>
            </p:extLst>
          </p:nvPr>
        </p:nvGraphicFramePr>
        <p:xfrm>
          <a:off x="457200" y="3733800"/>
          <a:ext cx="6096000" cy="2236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066800"/>
                <a:gridCol w="990600"/>
                <a:gridCol w="990600"/>
                <a:gridCol w="838200"/>
                <a:gridCol w="990600"/>
              </a:tblGrid>
              <a:tr h="3391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22621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</a:t>
                      </a:r>
                      <a:br>
                        <a:rPr lang="en-US" dirty="0" smtClean="0"/>
                      </a:br>
                      <a:r>
                        <a:rPr lang="en-US" baseline="0" dirty="0" smtClean="0"/>
                        <a:t>scheme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16 (2^4)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8 (2^3)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one</a:t>
                      </a:r>
                      <a:endParaRPr lang="en-US" dirty="0"/>
                    </a:p>
                  </a:txBody>
                  <a:tcPr/>
                </a:tc>
              </a:tr>
              <a:tr h="847985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scheme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10000 (10^4)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A1000</a:t>
                      </a:r>
                      <a:r>
                        <a:rPr lang="en-US" baseline="0" dirty="0" smtClean="0"/>
                        <a:t> (10^3)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Line Callout 2 2"/>
          <p:cNvSpPr/>
          <p:nvPr/>
        </p:nvSpPr>
        <p:spPr>
          <a:xfrm>
            <a:off x="7467600" y="3352800"/>
            <a:ext cx="1524000" cy="838200"/>
          </a:xfrm>
          <a:prstGeom prst="borderCallout2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Sum = twenty five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7162800" y="5029200"/>
            <a:ext cx="1905000" cy="1219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61"/>
              <a:gd name="adj6" fmla="val -3022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Sum = eleven thousand &amp;  one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52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913813" cy="914400"/>
          </a:xfrm>
        </p:spPr>
        <p:txBody>
          <a:bodyPr lIns="274320">
            <a:normAutofit fontScale="90000"/>
          </a:bodyPr>
          <a:lstStyle/>
          <a:p>
            <a:r>
              <a:rPr lang="en-US" dirty="0"/>
              <a:t>Using 0’s and 1’s to represent other #’s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752600"/>
            <a:ext cx="81915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Let’s consider a </a:t>
            </a:r>
            <a:r>
              <a:rPr lang="en-US" b="1" dirty="0" smtClean="0">
                <a:solidFill>
                  <a:srgbClr val="FF0000"/>
                </a:solidFill>
              </a:rPr>
              <a:t>byte</a:t>
            </a:r>
            <a:r>
              <a:rPr lang="en-US" dirty="0" smtClean="0"/>
              <a:t>’s worth of bits</a:t>
            </a:r>
          </a:p>
          <a:p>
            <a:r>
              <a:rPr lang="en-US" dirty="0" smtClean="0"/>
              <a:t>Minimum possible value: </a:t>
            </a:r>
            <a:r>
              <a:rPr lang="en-US" b="1" dirty="0" smtClean="0"/>
              <a:t>0 0 0 0 0 0 0 0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byte represents the value _______?</a:t>
            </a:r>
          </a:p>
          <a:p>
            <a:r>
              <a:rPr lang="en-US" dirty="0" smtClean="0"/>
              <a:t>Maximum possible value: </a:t>
            </a:r>
            <a:r>
              <a:rPr lang="en-US" b="1" dirty="0" smtClean="0"/>
              <a:t>1 1 1 1 1 1 1 1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byte represents the </a:t>
            </a:r>
            <a:r>
              <a:rPr lang="en-US" dirty="0" smtClean="0"/>
              <a:t>value </a:t>
            </a:r>
            <a:r>
              <a:rPr lang="en-US" dirty="0"/>
              <a:t>_______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Mathematically, this is 2^8 – 1.</a:t>
            </a:r>
          </a:p>
          <a:p>
            <a:pPr lvl="1"/>
            <a:endParaRPr lang="en-US" dirty="0"/>
          </a:p>
          <a:p>
            <a:r>
              <a:rPr lang="en-US" dirty="0"/>
              <a:t>Let’s </a:t>
            </a:r>
            <a:r>
              <a:rPr lang="en-US" dirty="0" smtClean="0"/>
              <a:t>consider </a:t>
            </a:r>
            <a:r>
              <a:rPr lang="en-US" b="1" dirty="0" smtClean="0">
                <a:solidFill>
                  <a:srgbClr val="FF0000"/>
                </a:solidFill>
              </a:rPr>
              <a:t>two bytes </a:t>
            </a:r>
            <a:r>
              <a:rPr lang="en-US" dirty="0" smtClean="0"/>
              <a:t>worth </a:t>
            </a:r>
            <a:r>
              <a:rPr lang="en-US" dirty="0"/>
              <a:t>of </a:t>
            </a:r>
            <a:r>
              <a:rPr lang="en-US" dirty="0" smtClean="0"/>
              <a:t>bits</a:t>
            </a:r>
          </a:p>
          <a:p>
            <a:pPr marL="594360" lvl="1">
              <a:spcAft>
                <a:spcPts val="600"/>
              </a:spcAft>
            </a:pPr>
            <a:r>
              <a:rPr lang="en-US" dirty="0" smtClean="0"/>
              <a:t>Consider the string</a:t>
            </a:r>
          </a:p>
          <a:p>
            <a:pPr lvl="1"/>
            <a:r>
              <a:rPr lang="en-US" dirty="0" smtClean="0"/>
              <a:t>What number does this represent?</a:t>
            </a:r>
          </a:p>
          <a:p>
            <a:pPr lvl="1"/>
            <a:r>
              <a:rPr lang="en-US" dirty="0" smtClean="0"/>
              <a:t>2^16 – 1 is 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906870"/>
              </p:ext>
            </p:extLst>
          </p:nvPr>
        </p:nvGraphicFramePr>
        <p:xfrm>
          <a:off x="3505200" y="5257800"/>
          <a:ext cx="3657600" cy="3810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82496"/>
                <a:gridCol w="1975104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1 1 1 1 1 1 1 1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1 1 1 1 1 1 1 1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335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913813" cy="914400"/>
          </a:xfrm>
        </p:spPr>
        <p:txBody>
          <a:bodyPr lIns="274320">
            <a:normAutofit fontScale="90000"/>
          </a:bodyPr>
          <a:lstStyle/>
          <a:p>
            <a:r>
              <a:rPr lang="en-US" dirty="0"/>
              <a:t>Using 0’s and 1’s to represent other #’s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752600"/>
            <a:ext cx="81915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Let’s consider another </a:t>
            </a:r>
            <a:r>
              <a:rPr lang="en-US" b="1" dirty="0" smtClean="0">
                <a:solidFill>
                  <a:srgbClr val="FF0000"/>
                </a:solidFill>
              </a:rPr>
              <a:t>byte</a:t>
            </a:r>
            <a:endParaRPr lang="en-US" dirty="0" smtClean="0"/>
          </a:p>
          <a:p>
            <a:r>
              <a:rPr lang="en-US" dirty="0" smtClean="0"/>
              <a:t>Consider: </a:t>
            </a:r>
            <a:r>
              <a:rPr lang="en-US" b="1" dirty="0" smtClean="0"/>
              <a:t>0 1 0 0 1 </a:t>
            </a:r>
            <a:r>
              <a:rPr lang="en-US" b="1" dirty="0"/>
              <a:t>1</a:t>
            </a:r>
            <a:r>
              <a:rPr lang="en-US" b="1" dirty="0" smtClean="0"/>
              <a:t> 0 0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byte represents what value?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sz="3200" dirty="0" smtClean="0"/>
              <a:t>             </a:t>
            </a:r>
            <a:r>
              <a:rPr lang="en-US" sz="3200" b="1" dirty="0"/>
              <a:t>0 1 0 0 1 1 0 </a:t>
            </a:r>
            <a:r>
              <a:rPr lang="en-US" sz="3200" b="1" dirty="0" smtClean="0"/>
              <a:t>0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Line Callout 2 1"/>
          <p:cNvSpPr/>
          <p:nvPr/>
        </p:nvSpPr>
        <p:spPr>
          <a:xfrm>
            <a:off x="762000" y="5029200"/>
            <a:ext cx="1981200" cy="1295400"/>
          </a:xfrm>
          <a:prstGeom prst="borderCallout2">
            <a:avLst>
              <a:gd name="adj1" fmla="val 18750"/>
              <a:gd name="adj2" fmla="val -8333"/>
              <a:gd name="adj3" fmla="val -46609"/>
              <a:gd name="adj4" fmla="val 126923"/>
              <a:gd name="adj5" fmla="val -97958"/>
              <a:gd name="adj6" fmla="val 14478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2^6, or sixty four</a:t>
            </a:r>
            <a:endParaRPr lang="en-US" dirty="0"/>
          </a:p>
        </p:txBody>
      </p:sp>
      <p:sp>
        <p:nvSpPr>
          <p:cNvPr id="6" name="Line Callout 2 5"/>
          <p:cNvSpPr/>
          <p:nvPr/>
        </p:nvSpPr>
        <p:spPr>
          <a:xfrm>
            <a:off x="3048000" y="5105400"/>
            <a:ext cx="1981200" cy="1295400"/>
          </a:xfrm>
          <a:prstGeom prst="borderCallout2">
            <a:avLst>
              <a:gd name="adj1" fmla="val 18750"/>
              <a:gd name="adj2" fmla="val -8333"/>
              <a:gd name="adj3" fmla="val -50531"/>
              <a:gd name="adj4" fmla="val 67949"/>
              <a:gd name="adj5" fmla="val -101880"/>
              <a:gd name="adj6" fmla="val 841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2^3, or eight</a:t>
            </a:r>
            <a:endParaRPr 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5638800" y="5029200"/>
            <a:ext cx="1981200" cy="1295400"/>
          </a:xfrm>
          <a:prstGeom prst="borderCallout2">
            <a:avLst>
              <a:gd name="adj1" fmla="val 18750"/>
              <a:gd name="adj2" fmla="val -8333"/>
              <a:gd name="adj3" fmla="val -41381"/>
              <a:gd name="adj4" fmla="val -22650"/>
              <a:gd name="adj5" fmla="val -96651"/>
              <a:gd name="adj6" fmla="val -2786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2^2, or four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9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Assigning #’s to keyboard </a:t>
            </a:r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Storing text in a computer (in a “text file”) requires storing all keyboard characters… a-z, A-Z, 0-9, etc. in a file, using bits/bytes</a:t>
            </a:r>
          </a:p>
          <a:p>
            <a:r>
              <a:rPr lang="en-US" dirty="0" smtClean="0"/>
              <a:t>Industry has defined tables (the most popular two being the so-called </a:t>
            </a:r>
            <a:r>
              <a:rPr lang="en-US" b="1" dirty="0" smtClean="0">
                <a:solidFill>
                  <a:srgbClr val="FF0000"/>
                </a:solidFill>
              </a:rPr>
              <a:t>ASCII table </a:t>
            </a:r>
            <a:r>
              <a:rPr lang="en-US" dirty="0" smtClean="0"/>
              <a:t>and the </a:t>
            </a:r>
            <a:r>
              <a:rPr lang="en-US" b="1" dirty="0" smtClean="0">
                <a:solidFill>
                  <a:srgbClr val="FF0000"/>
                </a:solidFill>
              </a:rPr>
              <a:t>UNICODE table</a:t>
            </a:r>
            <a:r>
              <a:rPr lang="en-US" dirty="0" smtClean="0"/>
              <a:t>) that show an agreed-upon # for every keyboard character</a:t>
            </a:r>
          </a:p>
          <a:p>
            <a:pPr lvl="1"/>
            <a:r>
              <a:rPr lang="en-US" dirty="0" smtClean="0"/>
              <a:t>For example, the </a:t>
            </a:r>
            <a:r>
              <a:rPr lang="en-US" b="1" dirty="0" smtClean="0"/>
              <a:t>ASCII table </a:t>
            </a:r>
            <a:r>
              <a:rPr lang="en-US" dirty="0" smtClean="0"/>
              <a:t>says…</a:t>
            </a:r>
          </a:p>
          <a:p>
            <a:pPr lvl="1"/>
            <a:r>
              <a:rPr lang="en-US" dirty="0" smtClean="0"/>
              <a:t>the “</a:t>
            </a:r>
            <a:r>
              <a:rPr lang="en-US" b="1" dirty="0" smtClean="0"/>
              <a:t>G</a:t>
            </a:r>
            <a:r>
              <a:rPr lang="en-US" dirty="0" smtClean="0"/>
              <a:t>” key has been assigned the # 71</a:t>
            </a:r>
          </a:p>
          <a:p>
            <a:pPr lvl="1"/>
            <a:r>
              <a:rPr lang="en-US" dirty="0" smtClean="0"/>
              <a:t>the “</a:t>
            </a:r>
            <a:r>
              <a:rPr lang="en-US" b="1" dirty="0" smtClean="0"/>
              <a:t>4</a:t>
            </a:r>
            <a:r>
              <a:rPr lang="en-US" dirty="0" smtClean="0"/>
              <a:t>” key has been assigned the # 52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space</a:t>
            </a:r>
            <a:r>
              <a:rPr lang="en-US" dirty="0" smtClean="0"/>
              <a:t> key has been </a:t>
            </a:r>
            <a:r>
              <a:rPr lang="en-US" dirty="0"/>
              <a:t>assigned the # </a:t>
            </a:r>
            <a:r>
              <a:rPr lang="en-US" dirty="0" smtClean="0"/>
              <a:t>32</a:t>
            </a:r>
          </a:p>
          <a:p>
            <a:r>
              <a:rPr lang="en-US" b="1" dirty="0" smtClean="0"/>
              <a:t>ASCII</a:t>
            </a:r>
            <a:r>
              <a:rPr lang="en-US" dirty="0" smtClean="0"/>
              <a:t> table assigns #’s to fewer than 256 characters, and therefore </a:t>
            </a:r>
            <a:r>
              <a:rPr lang="en-US" b="1" dirty="0" smtClean="0"/>
              <a:t>1 byte </a:t>
            </a:r>
            <a:r>
              <a:rPr lang="en-US" dirty="0" smtClean="0"/>
              <a:t>is sufficient per character.  The </a:t>
            </a:r>
            <a:r>
              <a:rPr lang="en-US" b="1" dirty="0" smtClean="0"/>
              <a:t>UNICODE</a:t>
            </a:r>
            <a:r>
              <a:rPr lang="en-US" dirty="0" smtClean="0"/>
              <a:t> table assigns #’s to thousands of different keyboard characters (including many languages), and therefore uses </a:t>
            </a:r>
            <a:r>
              <a:rPr lang="en-US" b="1" dirty="0" smtClean="0"/>
              <a:t>two bytes </a:t>
            </a:r>
            <a:r>
              <a:rPr lang="en-US" dirty="0" smtClean="0"/>
              <a:t>per character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Assigning #’s to keyboard </a:t>
            </a:r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78486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Here is a portion of the </a:t>
            </a:r>
            <a:r>
              <a:rPr lang="en-US" b="1" dirty="0" smtClean="0">
                <a:solidFill>
                  <a:srgbClr val="FF0000"/>
                </a:solidFill>
              </a:rPr>
              <a:t>ASCII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table</a:t>
            </a:r>
            <a:endParaRPr 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68342"/>
              </p:ext>
            </p:extLst>
          </p:nvPr>
        </p:nvGraphicFramePr>
        <p:xfrm>
          <a:off x="4572000" y="3048000"/>
          <a:ext cx="2875359" cy="2182952"/>
        </p:xfrm>
        <a:graphic>
          <a:graphicData uri="http://schemas.openxmlformats.org/drawingml/2006/table">
            <a:tbl>
              <a:tblPr/>
              <a:tblGrid>
                <a:gridCol w="1080492"/>
                <a:gridCol w="612799"/>
                <a:gridCol w="1182068"/>
              </a:tblGrid>
              <a:tr h="2544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Binary</a:t>
                      </a:r>
                    </a:p>
                  </a:txBody>
                  <a:tcPr marL="17860" marR="17860" marT="17860" marB="17860" anchor="b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Dec</a:t>
                      </a:r>
                    </a:p>
                  </a:txBody>
                  <a:tcPr marL="17860" marR="17860" marT="17860" marB="17860" anchor="b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Keyboard “letter”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Grande" pitchFamily="-112" charset="0"/>
                        <a:ea typeface="Lucida Grande" pitchFamily="-112" charset="0"/>
                        <a:cs typeface="Lucida Grande" pitchFamily="-112" charset="0"/>
                        <a:sym typeface="Lucida Grande" pitchFamily="-112" charset="0"/>
                      </a:endParaRPr>
                    </a:p>
                  </a:txBody>
                  <a:tcPr marL="17860" marR="17860" marT="17860" marB="17860" anchor="b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44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0011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0000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48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0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44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0011 0001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49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1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44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0011 0010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50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2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44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0011 0011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51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3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44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0011 0100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52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4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44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0011 0101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53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5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44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0011 0110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54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6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73314"/>
              </p:ext>
            </p:extLst>
          </p:nvPr>
        </p:nvGraphicFramePr>
        <p:xfrm>
          <a:off x="1066800" y="3048000"/>
          <a:ext cx="2822599" cy="2182952"/>
        </p:xfrm>
        <a:graphic>
          <a:graphicData uri="http://schemas.openxmlformats.org/drawingml/2006/table">
            <a:tbl>
              <a:tblPr/>
              <a:tblGrid>
                <a:gridCol w="1064567"/>
                <a:gridCol w="628427"/>
                <a:gridCol w="1129605"/>
              </a:tblGrid>
              <a:tr h="2544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Binary</a:t>
                      </a:r>
                    </a:p>
                  </a:txBody>
                  <a:tcPr marL="17860" marR="17860" marT="17860" marB="17860" anchor="b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Dec</a:t>
                      </a:r>
                    </a:p>
                  </a:txBody>
                  <a:tcPr marL="17860" marR="17860" marT="17860" marB="17860" anchor="b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Keyboard “letter”</a:t>
                      </a:r>
                    </a:p>
                  </a:txBody>
                  <a:tcPr marL="17860" marR="17860" marT="17860" marB="17860" anchor="b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44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0100 0001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65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A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44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0100 0010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66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B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44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0100 0011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67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C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44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0100 0100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68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D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44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0100 0101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69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E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44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0100 0110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70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F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44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0100 0111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71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2" charset="0"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Grande" pitchFamily="-112" charset="0"/>
                          <a:ea typeface="Lucida Grande" pitchFamily="-112" charset="0"/>
                          <a:cs typeface="Lucida Grande" pitchFamily="-112" charset="0"/>
                          <a:sym typeface="Lucida Grande" pitchFamily="-112" charset="0"/>
                        </a:rPr>
                        <a:t>G</a:t>
                      </a:r>
                    </a:p>
                  </a:txBody>
                  <a:tcPr marL="17860" marR="17860" marT="17860" marB="17860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4516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Assigning #’s to keyboard </a:t>
            </a:r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7848600" cy="4114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Example:  Stored as an ASCII text file (e.g., a standard .txt file), the word “</a:t>
            </a:r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Hello</a:t>
            </a:r>
            <a:r>
              <a:rPr lang="en-US" dirty="0" smtClean="0">
                <a:latin typeface="Arial"/>
                <a:cs typeface="Arial"/>
              </a:rPr>
              <a:t>” is stored on your computer’s disk as:</a:t>
            </a:r>
          </a:p>
          <a:p>
            <a:pPr marL="349250" lvl="1" indent="0">
              <a:buNone/>
            </a:pPr>
            <a:r>
              <a:rPr lang="en-US" dirty="0" smtClean="0">
                <a:latin typeface="Arial"/>
                <a:cs typeface="Arial"/>
              </a:rPr>
              <a:t> 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         </a:t>
            </a:r>
            <a:r>
              <a:rPr lang="en-US" dirty="0" smtClean="0">
                <a:solidFill>
                  <a:srgbClr val="E07602"/>
                </a:solidFill>
                <a:latin typeface="Arial"/>
                <a:cs typeface="Arial"/>
              </a:rPr>
              <a:t>01001000 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E07602"/>
                </a:solidFill>
                <a:latin typeface="Arial"/>
                <a:cs typeface="Arial"/>
              </a:rPr>
              <a:t>01100101 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E07602"/>
                </a:solidFill>
                <a:latin typeface="Arial"/>
                <a:cs typeface="Arial"/>
              </a:rPr>
              <a:t>01101100 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E07602"/>
                </a:solidFill>
                <a:latin typeface="Arial"/>
                <a:cs typeface="Arial"/>
              </a:rPr>
              <a:t>01101100 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E07602"/>
                </a:solidFill>
                <a:latin typeface="Arial"/>
                <a:cs typeface="Arial"/>
              </a:rPr>
              <a:t>01101111</a:t>
            </a:r>
          </a:p>
          <a:p>
            <a:pPr marL="349250" lvl="1" indent="0">
              <a:buNone/>
            </a:pPr>
            <a:endParaRPr lang="en-US" dirty="0">
              <a:solidFill>
                <a:srgbClr val="E07602"/>
              </a:solidFill>
              <a:latin typeface="Arial"/>
              <a:cs typeface="Arial"/>
            </a:endParaRPr>
          </a:p>
          <a:p>
            <a:pPr marL="349250" lvl="1" indent="0">
              <a:buNone/>
            </a:pPr>
            <a:r>
              <a:rPr lang="en-US" dirty="0" smtClean="0">
                <a:solidFill>
                  <a:srgbClr val="E07602"/>
                </a:solidFill>
                <a:latin typeface="Arial"/>
                <a:cs typeface="Arial"/>
              </a:rPr>
              <a:t>                H               e                l                  l                o</a:t>
            </a:r>
            <a:endParaRPr lang="en-US" dirty="0">
              <a:solidFill>
                <a:srgbClr val="E07602"/>
              </a:solidFill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Example:  Stored as an ASCII text file (e.g., a standard .txt file), the word </a:t>
            </a:r>
            <a:r>
              <a:rPr lang="en-US" dirty="0" smtClean="0">
                <a:latin typeface="Arial"/>
                <a:cs typeface="Arial"/>
              </a:rPr>
              <a:t>“240” </a:t>
            </a:r>
            <a:r>
              <a:rPr lang="en-US" dirty="0">
                <a:latin typeface="Arial"/>
                <a:cs typeface="Arial"/>
              </a:rPr>
              <a:t>is stored on your computer’s disk as</a:t>
            </a:r>
            <a:r>
              <a:rPr lang="en-US" dirty="0" smtClean="0">
                <a:latin typeface="Arial"/>
                <a:cs typeface="Arial"/>
              </a:rPr>
              <a:t>: 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               </a:t>
            </a:r>
            <a:r>
              <a:rPr lang="en-US" dirty="0" smtClean="0">
                <a:latin typeface="Arial"/>
                <a:cs typeface="Arial"/>
                <a:sym typeface="Lucida Grande" pitchFamily="-112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00110010    00110100     00110000</a:t>
            </a:r>
            <a:endParaRPr lang="en-US" dirty="0" smtClean="0">
              <a:solidFill>
                <a:srgbClr val="FF0000"/>
              </a:solidFill>
              <a:latin typeface="Arial"/>
              <a:cs typeface="Arial"/>
              <a:sym typeface="Lucida Grande" pitchFamily="-112" charset="0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1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This shows that storing numbers as text is not very efficient. “240” in a .txt (ASCII) text file requires 3 bytes, but a computer could store the same # using the binary counting scheme as simply: </a:t>
            </a:r>
            <a:r>
              <a:rPr lang="en-US" dirty="0" smtClean="0">
                <a:solidFill>
                  <a:srgbClr val="FF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11110000</a:t>
            </a:r>
            <a:r>
              <a:rPr lang="en-US" dirty="0" smtClean="0">
                <a:solidFill>
                  <a:schemeClr val="tx1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.</a:t>
            </a:r>
            <a:endParaRPr lang="en-US" dirty="0">
              <a:solidFill>
                <a:schemeClr val="tx1"/>
              </a:solidFill>
              <a:latin typeface="Lucida Grande" pitchFamily="-112" charset="0"/>
              <a:ea typeface="Lucida Grande" pitchFamily="-112" charset="0"/>
              <a:cs typeface="Lucida Grande" pitchFamily="-112" charset="0"/>
              <a:sym typeface="Lucida Grande" pitchFamily="-112" charset="0"/>
            </a:endParaRPr>
          </a:p>
        </p:txBody>
      </p:sp>
      <p:sp>
        <p:nvSpPr>
          <p:cNvPr id="23" name="Right Brace 22"/>
          <p:cNvSpPr/>
          <p:nvPr/>
        </p:nvSpPr>
        <p:spPr>
          <a:xfrm rot="5400000">
            <a:off x="1866900" y="2857500"/>
            <a:ext cx="304800" cy="990600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ight Brace 25"/>
          <p:cNvSpPr/>
          <p:nvPr/>
        </p:nvSpPr>
        <p:spPr>
          <a:xfrm rot="5400000">
            <a:off x="3009900" y="2857500"/>
            <a:ext cx="304800" cy="990600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ight Brace 26"/>
          <p:cNvSpPr/>
          <p:nvPr/>
        </p:nvSpPr>
        <p:spPr>
          <a:xfrm rot="5400000">
            <a:off x="4114800" y="2895600"/>
            <a:ext cx="304800" cy="914400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ight Brace 27"/>
          <p:cNvSpPr/>
          <p:nvPr/>
        </p:nvSpPr>
        <p:spPr>
          <a:xfrm rot="5400000">
            <a:off x="5295900" y="2857500"/>
            <a:ext cx="304800" cy="990600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ight Brace 28"/>
          <p:cNvSpPr/>
          <p:nvPr/>
        </p:nvSpPr>
        <p:spPr>
          <a:xfrm rot="5400000">
            <a:off x="6362700" y="2857500"/>
            <a:ext cx="304800" cy="990600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6829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Storing data in a digital computer</a:t>
            </a: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All computers are based on the concept of “digital”.</a:t>
            </a:r>
          </a:p>
          <a:p>
            <a:endParaRPr lang="en-US" sz="3200" dirty="0" smtClean="0"/>
          </a:p>
          <a:p>
            <a:r>
              <a:rPr lang="en-US" sz="3200" dirty="0" smtClean="0"/>
              <a:t>What does </a:t>
            </a:r>
            <a:r>
              <a:rPr lang="en-US" sz="3200" b="1" i="1" dirty="0" smtClean="0"/>
              <a:t>digital </a:t>
            </a:r>
            <a:r>
              <a:rPr lang="en-US" sz="3200" dirty="0" smtClean="0"/>
              <a:t>mean?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Assigning #’s to keyboard </a:t>
            </a:r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001000" cy="457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An implication of storing info. as an ASCII table file (e.g., .standard .txt):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Text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stored as ASCII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can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be opened with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any text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editor (e.g., MS-Notepad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) that uses the industry-standard ASCII table to interpret the data in your file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.  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This is key if long</a:t>
            </a:r>
            <a:r>
              <a:rPr lang="en-US" sz="2800" b="1" dirty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-term accessibility of </a:t>
            </a:r>
            <a:r>
              <a:rPr lang="en-US" sz="2800" b="1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data is important </a:t>
            </a:r>
            <a:r>
              <a:rPr lang="en-US" sz="2800" b="1" dirty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to </a:t>
            </a:r>
            <a:r>
              <a:rPr lang="en-US" sz="2800" b="1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you.</a:t>
            </a:r>
            <a:endParaRPr lang="en-US" sz="2800" dirty="0">
              <a:solidFill>
                <a:srgbClr val="E0760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010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Assigning #’s to keyboard </a:t>
            </a:r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0010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Another implication: A file may </a:t>
            </a:r>
            <a:r>
              <a:rPr lang="en-US" b="1" dirty="0" smtClean="0">
                <a:solidFill>
                  <a:srgbClr val="FF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look as if it’s corrupted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simply because the computer, perhaps due to a file-extension issue, is interpreting the 0’s and 1’s using the wrong scheme.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For example, consider some normal text such as my initials </a:t>
            </a:r>
            <a:r>
              <a:rPr lang="en-US" b="1" dirty="0" smtClean="0">
                <a:solidFill>
                  <a:srgbClr val="FF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MP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.  Stored as a standard ASCII file, M = 77 and P = 80, so this would be stored in a standard (ASCII) text file as: “01001101 01010000”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If I loaded this data file into a program that use a UNICODE table to interpret the data, the program </a:t>
            </a:r>
            <a:r>
              <a:rPr lang="en-US" dirty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will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show           because  that is the Chinese character the UNICODE table</a:t>
            </a:r>
            <a:br>
              <a:rPr lang="en-US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assigns to 0100110101010000.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If I loaded the same file into a program that applies the binary counting scheme to the 16 bits, it will show that data as </a:t>
            </a:r>
            <a:r>
              <a:rPr lang="en-US" b="1" dirty="0" smtClean="0">
                <a:solidFill>
                  <a:srgbClr val="FF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19792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, because that is the decimal equivalent of that 16-bit value..</a:t>
            </a:r>
            <a:endParaRPr lang="en-US" dirty="0">
              <a:latin typeface="Arial"/>
              <a:cs typeface="Arial"/>
            </a:endParaRPr>
          </a:p>
          <a:p>
            <a:pPr marL="349250" lvl="1" indent="0">
              <a:buNone/>
            </a:pPr>
            <a:endParaRPr lang="en-US" dirty="0">
              <a:solidFill>
                <a:srgbClr val="E07602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0" y="4419600"/>
            <a:ext cx="6223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675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7696200" cy="838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Aside: how I determined the character is: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39100" cy="45899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see how I determined </a:t>
            </a:r>
            <a:r>
              <a:rPr lang="en-US" dirty="0" smtClean="0"/>
              <a:t>the Unicode character, we will learn later in these slides that </a:t>
            </a:r>
            <a:r>
              <a:rPr lang="en-US" dirty="0"/>
              <a:t>0100 1101 0101 0000 </a:t>
            </a:r>
            <a:r>
              <a:rPr lang="en-US" dirty="0" smtClean="0"/>
              <a:t>can be written as: </a:t>
            </a:r>
            <a:r>
              <a:rPr lang="en-US" dirty="0"/>
              <a:t>4 D 5 </a:t>
            </a:r>
            <a:r>
              <a:rPr lang="en-US" dirty="0" smtClean="0"/>
              <a:t>0 (in “Hex”).  </a:t>
            </a:r>
          </a:p>
          <a:p>
            <a:r>
              <a:rPr lang="en-US" dirty="0" smtClean="0"/>
              <a:t>Nearly </a:t>
            </a:r>
            <a:r>
              <a:rPr lang="en-US" dirty="0"/>
              <a:t>all web lookups for Unicode characters are based on </a:t>
            </a:r>
            <a:r>
              <a:rPr lang="en-US" dirty="0" smtClean="0"/>
              <a:t>Hex representations, </a:t>
            </a:r>
            <a:r>
              <a:rPr lang="en-US" dirty="0"/>
              <a:t>and the syntax for signaling you are looking up a Unicode character is to put a “</a:t>
            </a:r>
            <a:r>
              <a:rPr lang="en-US" b="1" dirty="0"/>
              <a:t>U+</a:t>
            </a:r>
            <a:r>
              <a:rPr lang="en-US" dirty="0"/>
              <a:t>” in front of the Hex code.  So, in </a:t>
            </a:r>
            <a:r>
              <a:rPr lang="en-US" dirty="0" smtClean="0"/>
              <a:t>Google, try the </a:t>
            </a:r>
            <a:r>
              <a:rPr lang="en-US" dirty="0"/>
              <a:t>query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will see by running this Google query that you can find out the UNICODE character for 4D50 (=01001101 01010000) is indeed the Chinese character shown.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191000"/>
            <a:ext cx="82296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533400"/>
            <a:ext cx="1066801" cy="82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52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Assigning #’s to keyboard </a:t>
            </a:r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0010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Summing up the prior slide, the disk data: 0100110101010000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…interpreted as two 8-bit #’s: </a:t>
            </a:r>
            <a:r>
              <a:rPr lang="en-US" b="1" dirty="0" smtClean="0">
                <a:solidFill>
                  <a:srgbClr val="FF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77 80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…interpreted as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one 16-bit #: </a:t>
            </a:r>
            <a:r>
              <a:rPr lang="en-US" b="1" dirty="0" smtClean="0">
                <a:solidFill>
                  <a:srgbClr val="FF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19792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…</a:t>
            </a:r>
            <a:r>
              <a:rPr lang="en-US" dirty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interpreted as two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ASCII letters</a:t>
            </a:r>
            <a:r>
              <a:rPr lang="en-US" dirty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: </a:t>
            </a:r>
            <a:r>
              <a:rPr lang="en-US" b="1" dirty="0" smtClean="0">
                <a:solidFill>
                  <a:srgbClr val="FF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M P</a:t>
            </a:r>
            <a:endParaRPr lang="en-US" dirty="0" smtClean="0">
              <a:solidFill>
                <a:srgbClr val="000000"/>
              </a:solidFill>
              <a:latin typeface="Arial"/>
              <a:ea typeface="Lucida Grande" pitchFamily="-112" charset="0"/>
              <a:cs typeface="Arial"/>
              <a:sym typeface="Lucida Grande" pitchFamily="-112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…interpreted as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one 16-bit UNICODE letter: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As we will see, the value could even represent a color or even sound.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R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emember that a data file may appear corrupted when in fact the issue is that your app is interpreting the bits/bytes using the wrong scheme.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ea typeface="Lucida Grande" pitchFamily="-112" charset="0"/>
                <a:cs typeface="Arial"/>
                <a:sym typeface="Lucida Grande" pitchFamily="-112" charset="0"/>
              </a:rPr>
              <a:t>Changing the file extension or an import setting may be all that is required to “recover”/view your data correctly</a:t>
            </a:r>
            <a:endParaRPr lang="en-US" dirty="0">
              <a:latin typeface="Arial"/>
              <a:cs typeface="Arial"/>
            </a:endParaRPr>
          </a:p>
          <a:p>
            <a:pPr marL="349250" lvl="1" indent="0">
              <a:buNone/>
            </a:pPr>
            <a:endParaRPr lang="en-US" dirty="0">
              <a:solidFill>
                <a:srgbClr val="E07602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276600"/>
            <a:ext cx="6223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941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 lIns="274320">
            <a:normAutofit/>
          </a:bodyPr>
          <a:lstStyle/>
          <a:p>
            <a:r>
              <a:rPr lang="en-US" dirty="0" smtClean="0"/>
              <a:t>ASCII / UNICODE text is “dense”</a:t>
            </a:r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267700" cy="451372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As we will see, a nice thing about ASCII (or UNICODE) text storage, compared to storing pages as pictures, is that relatively little data is required when each character requires only 1 (or 2) byte(s).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Example: </a:t>
            </a:r>
            <a:r>
              <a:rPr lang="en-US" dirty="0" smtClean="0"/>
              <a:t>assume 20,000 pages of text will be scanned per month with OCR (optical character recognition) software, and archived as simple ASCII text.  Assume 2500 characters per page.</a:t>
            </a:r>
          </a:p>
          <a:p>
            <a:r>
              <a:rPr lang="en-US" dirty="0" smtClean="0"/>
              <a:t>Estimated requirement over next year:</a:t>
            </a:r>
          </a:p>
          <a:p>
            <a:pPr lvl="1"/>
            <a:r>
              <a:rPr lang="en-US" dirty="0" smtClean="0"/>
              <a:t>20,000pages/month * 2500 characters per page * 12 months = 600,000,000 characters</a:t>
            </a:r>
          </a:p>
          <a:p>
            <a:pPr lvl="1"/>
            <a:r>
              <a:rPr lang="en-US" dirty="0" smtClean="0"/>
              <a:t>Stored using an ASCII table, each character requires 1 byte.</a:t>
            </a:r>
          </a:p>
          <a:p>
            <a:pPr lvl="1"/>
            <a:r>
              <a:rPr lang="en-US" dirty="0" smtClean="0"/>
              <a:t>Therefore, 600 million characters * (1 byte / character) = 600 million bytes = 600 MB.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867400"/>
            <a:ext cx="689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Note: the annual archive will fit on 1 CD-ROM with space to spare!</a:t>
            </a:r>
            <a:endParaRPr lang="en-US" sz="18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dirty="0" smtClean="0"/>
              <a:t>Digital storage of images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429871"/>
            <a:ext cx="8039100" cy="3980329"/>
          </a:xfrm>
        </p:spPr>
        <p:txBody>
          <a:bodyPr>
            <a:normAutofit/>
          </a:bodyPr>
          <a:lstStyle/>
          <a:p>
            <a:r>
              <a:rPr lang="en-US" sz="1800" dirty="0"/>
              <a:t>A bitmap image is a grid of dots called </a:t>
            </a:r>
            <a:r>
              <a:rPr lang="en-US" sz="1800" b="1" dirty="0" smtClean="0">
                <a:solidFill>
                  <a:srgbClr val="FF0000"/>
                </a:solidFill>
              </a:rPr>
              <a:t>pixels</a:t>
            </a:r>
            <a:r>
              <a:rPr lang="en-US" sz="1800" dirty="0" smtClean="0"/>
              <a:t>.</a:t>
            </a:r>
          </a:p>
          <a:p>
            <a:pPr lvl="1"/>
            <a:r>
              <a:rPr lang="en-US" sz="1600" dirty="0" smtClean="0"/>
              <a:t>Below is a representation of a 10 x 10 image, consisting of 100 pixels</a:t>
            </a:r>
          </a:p>
          <a:p>
            <a:pPr lvl="1"/>
            <a:r>
              <a:rPr lang="en-US" sz="1600" dirty="0" smtClean="0"/>
              <a:t>If each pixel is restricted to be of only 1 of 2 possible colors, for example black or white, then only 1 bit would be needed to store the information about each pixel.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80809"/>
              </p:ext>
            </p:extLst>
          </p:nvPr>
        </p:nvGraphicFramePr>
        <p:xfrm>
          <a:off x="2438400" y="2971800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271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8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Digital storage of images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each pixel can be one of 256 colors, then 8 bits are needed for each pixel.</a:t>
            </a:r>
          </a:p>
          <a:p>
            <a:r>
              <a:rPr lang="en-US" dirty="0" smtClean="0"/>
              <a:t>More possible colors requires more bits per pixel.</a:t>
            </a:r>
          </a:p>
          <a:p>
            <a:r>
              <a:rPr lang="en-US" dirty="0" smtClean="0"/>
              <a:t>The # of bits per pixel is referred to as “color depth.”</a:t>
            </a:r>
          </a:p>
          <a:p>
            <a:pPr lvl="1"/>
            <a:r>
              <a:rPr lang="en-US" dirty="0" smtClean="0"/>
              <a:t>8 bit </a:t>
            </a:r>
            <a:r>
              <a:rPr lang="en-US" dirty="0" smtClean="0">
                <a:sym typeface="Wingdings" pitchFamily="-112" charset="2"/>
              </a:rPr>
              <a:t></a:t>
            </a:r>
            <a:r>
              <a:rPr lang="en-US" dirty="0" smtClean="0"/>
              <a:t> 2^8, or 256 different colors</a:t>
            </a:r>
          </a:p>
          <a:p>
            <a:pPr lvl="1"/>
            <a:r>
              <a:rPr lang="en-US" dirty="0" smtClean="0"/>
              <a:t>24 bit </a:t>
            </a:r>
            <a:r>
              <a:rPr lang="en-US" dirty="0" smtClean="0">
                <a:sym typeface="Wingdings" pitchFamily="-112" charset="2"/>
              </a:rPr>
              <a:t></a:t>
            </a:r>
            <a:r>
              <a:rPr lang="en-US" dirty="0" smtClean="0"/>
              <a:t> 2^24 (or 16,777,216 to be exact!)</a:t>
            </a:r>
          </a:p>
          <a:p>
            <a:pPr lvl="1"/>
            <a:r>
              <a:rPr lang="en-US" dirty="0" smtClean="0"/>
              <a:t>32 bit </a:t>
            </a:r>
            <a:r>
              <a:rPr lang="en-US" dirty="0" smtClean="0">
                <a:sym typeface="Wingdings" pitchFamily="-112" charset="2"/>
              </a:rPr>
              <a:t></a:t>
            </a:r>
            <a:r>
              <a:rPr lang="en-US" dirty="0" smtClean="0"/>
              <a:t> 2^32 (or 4,294,967,296 to be exact!) </a:t>
            </a:r>
          </a:p>
          <a:p>
            <a:r>
              <a:rPr lang="en-US" dirty="0" smtClean="0"/>
              <a:t>24 bit color depth is called “True Color”</a:t>
            </a:r>
            <a:endParaRPr lang="en-US" dirty="0"/>
          </a:p>
          <a:p>
            <a:pPr lvl="1"/>
            <a:r>
              <a:rPr lang="en-US" dirty="0" smtClean="0"/>
              <a:t>This is a standard for magazine layouts / publishing</a:t>
            </a:r>
          </a:p>
        </p:txBody>
      </p:sp>
    </p:spTree>
    <p:extLst>
      <p:ext uri="{BB962C8B-B14F-4D97-AF65-F5344CB8AC3E}">
        <p14:creationId xmlns:p14="http://schemas.microsoft.com/office/powerpoint/2010/main" val="17595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3813" cy="914400"/>
          </a:xfrm>
          <a:ln/>
        </p:spPr>
        <p:txBody>
          <a:bodyPr>
            <a:normAutofit/>
          </a:bodyPr>
          <a:lstStyle/>
          <a:p>
            <a:r>
              <a:rPr lang="en-US" sz="3556" dirty="0"/>
              <a:t>P</a:t>
            </a:r>
            <a:r>
              <a:rPr lang="en-US" sz="3556" dirty="0" smtClean="0"/>
              <a:t>icture </a:t>
            </a:r>
            <a:r>
              <a:rPr lang="en-US" sz="3500" dirty="0" smtClean="0"/>
              <a:t>storage </a:t>
            </a:r>
            <a:r>
              <a:rPr lang="en-US" sz="3500" dirty="0"/>
              <a:t>requirements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2209800"/>
            <a:ext cx="8152805" cy="2944565"/>
            <a:chOff x="0" y="0"/>
            <a:chExt cx="7304" cy="2638"/>
          </a:xfrm>
        </p:grpSpPr>
        <p:sp>
          <p:nvSpPr>
            <p:cNvPr id="35843" name="AutoShape 3"/>
            <p:cNvSpPr>
              <a:spLocks/>
            </p:cNvSpPr>
            <p:nvPr/>
          </p:nvSpPr>
          <p:spPr bwMode="auto">
            <a:xfrm>
              <a:off x="0" y="0"/>
              <a:ext cx="7304" cy="1245"/>
            </a:xfrm>
            <a:prstGeom prst="roundRect">
              <a:avLst>
                <a:gd name="adj" fmla="val 527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Lucida Grande" pitchFamily="-112" charset="0"/>
                  <a:ea typeface="Lucida Grande" pitchFamily="-112" charset="0"/>
                  <a:cs typeface="Lucida Grande" pitchFamily="-112" charset="0"/>
                  <a:sym typeface="Lucida Grande" pitchFamily="-112" charset="0"/>
                </a:rPr>
                <a:t>How many bytes are required to define all the pixels in a standard </a:t>
              </a:r>
              <a:r>
                <a:rPr lang="en-US" sz="2600" dirty="0" smtClean="0">
                  <a:solidFill>
                    <a:srgbClr val="000000"/>
                  </a:solidFill>
                  <a:latin typeface="Lucida Grande" pitchFamily="-112" charset="0"/>
                  <a:ea typeface="Lucida Grande" pitchFamily="-112" charset="0"/>
                  <a:cs typeface="Lucida Grande" pitchFamily="-112" charset="0"/>
                  <a:sym typeface="Lucida Grande" pitchFamily="-112" charset="0"/>
                </a:rPr>
                <a:t>bitmap </a:t>
              </a:r>
              <a:r>
                <a:rPr lang="en-US" sz="2600" dirty="0">
                  <a:solidFill>
                    <a:srgbClr val="000000"/>
                  </a:solidFill>
                  <a:latin typeface="Lucida Grande" pitchFamily="-112" charset="0"/>
                  <a:ea typeface="Lucida Grande" pitchFamily="-112" charset="0"/>
                  <a:cs typeface="Lucida Grande" pitchFamily="-112" charset="0"/>
                  <a:sym typeface="Lucida Grande" pitchFamily="-112" charset="0"/>
                </a:rPr>
                <a:t>picture (.bmp)?</a:t>
              </a:r>
            </a:p>
          </p:txBody>
        </p:sp>
        <p:sp>
          <p:nvSpPr>
            <p:cNvPr id="35844" name="AutoShape 4"/>
            <p:cNvSpPr>
              <a:spLocks/>
            </p:cNvSpPr>
            <p:nvPr/>
          </p:nvSpPr>
          <p:spPr bwMode="auto">
            <a:xfrm>
              <a:off x="0" y="1392"/>
              <a:ext cx="7304" cy="1246"/>
            </a:xfrm>
            <a:prstGeom prst="roundRect">
              <a:avLst>
                <a:gd name="adj" fmla="val 527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l"/>
              <a:r>
                <a:rPr lang="en-US" dirty="0">
                  <a:solidFill>
                    <a:srgbClr val="000000"/>
                  </a:solidFill>
                  <a:latin typeface="Lucida Grande" pitchFamily="-112" charset="0"/>
                  <a:ea typeface="Lucida Grande" pitchFamily="-112" charset="0"/>
                  <a:cs typeface="Lucida Grande" pitchFamily="-112" charset="0"/>
                  <a:sym typeface="Lucida Grande" pitchFamily="-112" charset="0"/>
                </a:rPr>
                <a:t>Formula</a:t>
              </a:r>
            </a:p>
            <a:p>
              <a:pPr marL="285732" lvl="2" indent="276802"/>
              <a:r>
                <a:rPr lang="en-US" dirty="0">
                  <a:solidFill>
                    <a:srgbClr val="000000"/>
                  </a:solidFill>
                  <a:latin typeface="Lucida Grande" pitchFamily="-112" charset="0"/>
                  <a:ea typeface="Lucida Grande" pitchFamily="-112" charset="0"/>
                  <a:cs typeface="Lucida Grande" pitchFamily="-112" charset="0"/>
                  <a:sym typeface="Lucida Grande" pitchFamily="-112" charset="0"/>
                </a:rPr>
                <a:t>           </a:t>
              </a:r>
              <a:r>
                <a:rPr lang="en-US" dirty="0" smtClean="0">
                  <a:solidFill>
                    <a:srgbClr val="000000"/>
                  </a:solidFill>
                  <a:latin typeface="Lucida Grande" pitchFamily="-112" charset="0"/>
                  <a:ea typeface="Lucida Grande" pitchFamily="-112" charset="0"/>
                  <a:cs typeface="Lucida Grande" pitchFamily="-112" charset="0"/>
                  <a:sym typeface="Lucida Grande" pitchFamily="-112" charset="0"/>
                </a:rPr>
                <a:t>    (</a:t>
              </a:r>
              <a:r>
                <a:rPr lang="en-US" dirty="0">
                  <a:solidFill>
                    <a:srgbClr val="000000"/>
                  </a:solidFill>
                  <a:latin typeface="Lucida Grande" pitchFamily="-112" charset="0"/>
                  <a:ea typeface="Lucida Grande" pitchFamily="-112" charset="0"/>
                  <a:cs typeface="Lucida Grande" pitchFamily="-112" charset="0"/>
                  <a:sym typeface="Lucida Grande" pitchFamily="-112" charset="0"/>
                </a:rPr>
                <a:t># pixels)</a:t>
              </a:r>
              <a:r>
                <a:rPr lang="en-US" dirty="0" smtClean="0">
                  <a:solidFill>
                    <a:srgbClr val="000000"/>
                  </a:solidFill>
                  <a:latin typeface="Lucida Grande" pitchFamily="-112" charset="0"/>
                  <a:ea typeface="Lucida Grande" pitchFamily="-112" charset="0"/>
                  <a:cs typeface="Lucida Grande" pitchFamily="-112" charset="0"/>
                  <a:sym typeface="Lucida Grande" pitchFamily="-112" charset="0"/>
                </a:rPr>
                <a:t>      *        (color depth)</a:t>
              </a:r>
              <a:endParaRPr lang="en-US" dirty="0">
                <a:solidFill>
                  <a:srgbClr val="000000"/>
                </a:solidFill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endParaRPr>
            </a:p>
            <a:p>
              <a:pPr marL="285732" lvl="2" indent="276802"/>
              <a:r>
                <a:rPr lang="en-US" dirty="0">
                  <a:solidFill>
                    <a:srgbClr val="000000"/>
                  </a:solidFill>
                  <a:latin typeface="Lucida Grande" pitchFamily="-112" charset="0"/>
                  <a:ea typeface="Lucida Grande" pitchFamily="-112" charset="0"/>
                  <a:cs typeface="Lucida Grande" pitchFamily="-112" charset="0"/>
                  <a:sym typeface="Lucida Grande" pitchFamily="-112" charset="0"/>
                </a:rPr>
                <a:t>  </a:t>
              </a:r>
              <a:r>
                <a:rPr lang="en-US" dirty="0" smtClean="0">
                  <a:solidFill>
                    <a:srgbClr val="000000"/>
                  </a:solidFill>
                  <a:latin typeface="Lucida Grande" pitchFamily="-112" charset="0"/>
                  <a:ea typeface="Lucida Grande" pitchFamily="-112" charset="0"/>
                  <a:cs typeface="Lucida Grande" pitchFamily="-112" charset="0"/>
                  <a:sym typeface="Lucida Grande" pitchFamily="-112" charset="0"/>
                </a:rPr>
                <a:t>=  (</a:t>
              </a:r>
              <a:r>
                <a:rPr lang="en-US" dirty="0">
                  <a:solidFill>
                    <a:srgbClr val="000000"/>
                  </a:solidFill>
                  <a:latin typeface="Lucida Grande" pitchFamily="-112" charset="0"/>
                  <a:ea typeface="Lucida Grande" pitchFamily="-112" charset="0"/>
                  <a:cs typeface="Lucida Grande" pitchFamily="-112" charset="0"/>
                  <a:sym typeface="Lucida Grande" pitchFamily="-112" charset="0"/>
                </a:rPr>
                <a:t># rows) * (# columns)  * </a:t>
              </a:r>
              <a:r>
                <a:rPr lang="en-US" dirty="0" smtClean="0">
                  <a:solidFill>
                    <a:srgbClr val="000000"/>
                  </a:solidFill>
                  <a:latin typeface="Lucida Grande" pitchFamily="-112" charset="0"/>
                  <a:ea typeface="Lucida Grande" pitchFamily="-112" charset="0"/>
                  <a:cs typeface="Lucida Grande" pitchFamily="-112" charset="0"/>
                  <a:sym typeface="Lucida Grande" pitchFamily="-112" charset="0"/>
                </a:rPr>
                <a:t>(bits or bytes </a:t>
              </a:r>
              <a:r>
                <a:rPr lang="en-US" dirty="0">
                  <a:solidFill>
                    <a:srgbClr val="000000"/>
                  </a:solidFill>
                  <a:latin typeface="Lucida Grande" pitchFamily="-112" charset="0"/>
                  <a:ea typeface="Lucida Grande" pitchFamily="-112" charset="0"/>
                  <a:cs typeface="Lucida Grande" pitchFamily="-112" charset="0"/>
                  <a:sym typeface="Lucida Grande" pitchFamily="-112" charset="0"/>
                </a:rPr>
                <a:t>per pixel)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Estimating picture storage requirements</a:t>
            </a:r>
            <a:endParaRPr lang="en-US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594360" y="1828800"/>
            <a:ext cx="7886700" cy="441198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Example:</a:t>
            </a:r>
            <a:r>
              <a:rPr lang="en-US" dirty="0" smtClean="0"/>
              <a:t> a high resolution 2000 </a:t>
            </a:r>
            <a:r>
              <a:rPr lang="en-US" dirty="0" err="1" smtClean="0"/>
              <a:t>x</a:t>
            </a:r>
            <a:r>
              <a:rPr lang="en-US" dirty="0" smtClean="0"/>
              <a:t> 1500 “wall-paper” image with 24-bit color depth</a:t>
            </a:r>
          </a:p>
          <a:p>
            <a:r>
              <a:rPr lang="en-US" dirty="0" smtClean="0"/>
              <a:t>How many pixels are in the image?</a:t>
            </a:r>
          </a:p>
          <a:p>
            <a:pPr lvl="1"/>
            <a:r>
              <a:rPr lang="en-US" dirty="0" smtClean="0"/>
              <a:t>2000 * 1500 = 3,000,000 pixels</a:t>
            </a:r>
          </a:p>
          <a:p>
            <a:r>
              <a:rPr lang="en-US" dirty="0" smtClean="0"/>
              <a:t>How many </a:t>
            </a:r>
            <a:r>
              <a:rPr lang="en-US" b="1" dirty="0" smtClean="0">
                <a:solidFill>
                  <a:srgbClr val="FF0000"/>
                </a:solidFill>
              </a:rPr>
              <a:t>bits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are implied?</a:t>
            </a:r>
          </a:p>
          <a:p>
            <a:pPr lvl="1"/>
            <a:r>
              <a:rPr lang="en-US" dirty="0" smtClean="0"/>
              <a:t>(3,000,000pixels) * 24 bits/pixel = 72,000,000 bits</a:t>
            </a:r>
          </a:p>
          <a:p>
            <a:r>
              <a:rPr lang="en-US" dirty="0" smtClean="0"/>
              <a:t>How many </a:t>
            </a:r>
            <a:r>
              <a:rPr lang="en-US" b="1" dirty="0" smtClean="0">
                <a:solidFill>
                  <a:srgbClr val="FF0000"/>
                </a:solidFill>
              </a:rPr>
              <a:t>megabytes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72,000,000 bits * (1 byte / 8 bits) = 9,000,000 bytes = 9MB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3813" cy="914400"/>
          </a:xfrm>
          <a:ln/>
        </p:spPr>
        <p:txBody>
          <a:bodyPr>
            <a:normAutofit fontScale="90000"/>
          </a:bodyPr>
          <a:lstStyle/>
          <a:p>
            <a:r>
              <a:rPr lang="en-US" sz="3200" dirty="0" smtClean="0"/>
              <a:t>Understanding audio storage requirements</a:t>
            </a:r>
            <a:endParaRPr lang="en-US" sz="3200" dirty="0"/>
          </a:p>
        </p:txBody>
      </p:sp>
      <p:sp>
        <p:nvSpPr>
          <p:cNvPr id="40963" name="AutoShape 3"/>
          <p:cNvSpPr>
            <a:spLocks/>
          </p:cNvSpPr>
          <p:nvPr/>
        </p:nvSpPr>
        <p:spPr bwMode="auto">
          <a:xfrm>
            <a:off x="594360" y="1714501"/>
            <a:ext cx="7886700" cy="1854683"/>
          </a:xfrm>
          <a:prstGeom prst="roundRect">
            <a:avLst>
              <a:gd name="adj" fmla="val 527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3100" dirty="0">
                <a:solidFill>
                  <a:srgbClr val="000000"/>
                </a:solidFill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How many bytes are required to record sound?</a:t>
            </a:r>
          </a:p>
        </p:txBody>
      </p:sp>
      <p:sp>
        <p:nvSpPr>
          <p:cNvPr id="40964" name="AutoShape 4"/>
          <p:cNvSpPr>
            <a:spLocks/>
          </p:cNvSpPr>
          <p:nvPr/>
        </p:nvSpPr>
        <p:spPr bwMode="auto">
          <a:xfrm>
            <a:off x="594360" y="3703321"/>
            <a:ext cx="7886700" cy="2125979"/>
          </a:xfrm>
          <a:prstGeom prst="roundRect">
            <a:avLst>
              <a:gd name="adj" fmla="val 527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900" dirty="0">
                <a:solidFill>
                  <a:srgbClr val="000000"/>
                </a:solidFill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Intuitive </a:t>
            </a:r>
            <a:r>
              <a:rPr lang="en-US" sz="2900" dirty="0">
                <a:solidFill>
                  <a:srgbClr val="FF0000"/>
                </a:solidFill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Per-channel </a:t>
            </a:r>
            <a:r>
              <a:rPr lang="en-US" sz="2900" dirty="0">
                <a:solidFill>
                  <a:srgbClr val="000000"/>
                </a:solidFill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formula</a:t>
            </a:r>
            <a:r>
              <a:rPr lang="en-US" sz="2900" dirty="0" smtClean="0">
                <a:solidFill>
                  <a:srgbClr val="000000"/>
                </a:solidFill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:</a:t>
            </a:r>
            <a:br>
              <a:rPr lang="en-US" sz="2900" dirty="0" smtClean="0">
                <a:solidFill>
                  <a:srgbClr val="000000"/>
                </a:solidFill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</a:br>
            <a:r>
              <a:rPr lang="en-US" sz="2900" dirty="0" smtClean="0">
                <a:solidFill>
                  <a:srgbClr val="000000"/>
                </a:solidFill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/>
            </a:r>
            <a:br>
              <a:rPr lang="en-US" sz="2900" dirty="0" smtClean="0">
                <a:solidFill>
                  <a:srgbClr val="000000"/>
                </a:solidFill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</a:br>
            <a:r>
              <a:rPr lang="en-US" dirty="0" smtClean="0">
                <a:solidFill>
                  <a:srgbClr val="000000"/>
                </a:solidFill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(# of seconds of audio) * (sample rate per second) * </a:t>
            </a:r>
            <a:br>
              <a:rPr lang="en-US" dirty="0" smtClean="0">
                <a:solidFill>
                  <a:srgbClr val="000000"/>
                </a:solidFill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</a:br>
            <a:r>
              <a:rPr lang="en-US" dirty="0" smtClean="0">
                <a:solidFill>
                  <a:srgbClr val="000000"/>
                </a:solidFill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              (sample depth)</a:t>
            </a:r>
            <a:endParaRPr lang="en-US" sz="2900" dirty="0" smtClean="0">
              <a:solidFill>
                <a:srgbClr val="000000"/>
              </a:solidFill>
              <a:latin typeface="Lucida Grande" pitchFamily="-112" charset="0"/>
              <a:ea typeface="Lucida Grande" pitchFamily="-112" charset="0"/>
              <a:cs typeface="Lucida Grande" pitchFamily="-112" charset="0"/>
              <a:sym typeface="Lucida Grande" pitchFamily="-112" charset="0"/>
            </a:endParaRPr>
          </a:p>
          <a:p>
            <a:endParaRPr lang="en-US" sz="2900" dirty="0">
              <a:solidFill>
                <a:srgbClr val="000000"/>
              </a:solidFill>
              <a:latin typeface="Lucida Grande" pitchFamily="-112" charset="0"/>
              <a:ea typeface="Lucida Grande" pitchFamily="-112" charset="0"/>
              <a:cs typeface="Lucida Grande" pitchFamily="-112" charset="0"/>
              <a:sym typeface="Lucida Grande" pitchFamily="-11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 and Bytes</a:t>
            </a:r>
            <a:endParaRPr 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single 0 or 1 is called a </a:t>
            </a:r>
            <a:r>
              <a:rPr lang="en-US" b="1" dirty="0" smtClean="0">
                <a:solidFill>
                  <a:srgbClr val="FF0000"/>
                </a:solidFill>
              </a:rPr>
              <a:t>bit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With one bit, you can’t do a whole lot</a:t>
            </a:r>
          </a:p>
          <a:p>
            <a:pPr lvl="1"/>
            <a:r>
              <a:rPr lang="en-US" dirty="0" smtClean="0"/>
              <a:t> The power of computers comes from working with millions, billions, or even trillions of bits per second!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The word </a:t>
            </a:r>
            <a:r>
              <a:rPr lang="en-US" sz="2000" b="1" dirty="0" smtClean="0">
                <a:solidFill>
                  <a:srgbClr val="FF0000"/>
                </a:solidFill>
              </a:rPr>
              <a:t>byte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implies a sequence of 8 </a:t>
            </a:r>
            <a:r>
              <a:rPr lang="en-US" sz="2000" dirty="0"/>
              <a:t>bits </a:t>
            </a:r>
            <a:r>
              <a:rPr lang="en-US" sz="2000" dirty="0" smtClean="0"/>
              <a:t>(a </a:t>
            </a:r>
            <a:r>
              <a:rPr lang="en-US" sz="2000" dirty="0"/>
              <a:t>block of 4 bits is called a </a:t>
            </a:r>
            <a:r>
              <a:rPr lang="en-US" sz="2000" dirty="0" smtClean="0"/>
              <a:t>nibble)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Standard abbreviations for bits and bytes</a:t>
            </a:r>
          </a:p>
          <a:p>
            <a:pPr marL="692150" lvl="2" indent="-342900">
              <a:spcBef>
                <a:spcPts val="2000"/>
              </a:spcBef>
            </a:pPr>
            <a:r>
              <a:rPr lang="en-US" sz="2000" dirty="0" smtClean="0"/>
              <a:t>Lowercase “</a:t>
            </a:r>
            <a:r>
              <a:rPr lang="en-US" sz="2000" dirty="0" smtClean="0">
                <a:solidFill>
                  <a:srgbClr val="FF0000"/>
                </a:solidFill>
              </a:rPr>
              <a:t>b</a:t>
            </a:r>
            <a:r>
              <a:rPr lang="en-US" sz="2000" dirty="0" smtClean="0"/>
              <a:t>” means bits</a:t>
            </a:r>
          </a:p>
          <a:p>
            <a:pPr marL="692150" lvl="2" indent="-342900">
              <a:spcBef>
                <a:spcPts val="2000"/>
              </a:spcBef>
            </a:pPr>
            <a:r>
              <a:rPr lang="en-US" sz="2000" dirty="0" smtClean="0"/>
              <a:t>Uppercase “</a:t>
            </a:r>
            <a:r>
              <a:rPr lang="en-US" sz="2000" dirty="0" smtClean="0">
                <a:solidFill>
                  <a:srgbClr val="FF0000"/>
                </a:solidFill>
              </a:rPr>
              <a:t>B</a:t>
            </a:r>
            <a:r>
              <a:rPr lang="en-US" sz="2000" dirty="0" smtClean="0"/>
              <a:t>” means bytes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-76200" y="533400"/>
            <a:ext cx="9067800" cy="803672"/>
          </a:xfrm>
          <a:ln/>
        </p:spPr>
        <p:txBody>
          <a:bodyPr/>
          <a:lstStyle/>
          <a:p>
            <a:r>
              <a:rPr lang="en-US"/>
              <a:t>Sample Rate</a:t>
            </a:r>
          </a:p>
        </p:txBody>
      </p:sp>
      <p:pic>
        <p:nvPicPr>
          <p:cNvPr id="41987" name="Picture 3"/>
          <p:cNvPicPr>
            <a:picLocks noChangeArrowheads="1"/>
          </p:cNvPicPr>
          <p:nvPr/>
        </p:nvPicPr>
        <p:blipFill>
          <a:blip r:embed="rId2"/>
          <a:srcRect t="10358"/>
          <a:stretch>
            <a:fillRect/>
          </a:stretch>
        </p:blipFill>
        <p:spPr bwMode="auto">
          <a:xfrm>
            <a:off x="404069" y="2504777"/>
            <a:ext cx="3762747" cy="32102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1988" name="Picture 4"/>
          <p:cNvPicPr>
            <a:picLocks noChangeArrowheads="1"/>
          </p:cNvPicPr>
          <p:nvPr/>
        </p:nvPicPr>
        <p:blipFill>
          <a:blip r:embed="rId3"/>
          <a:srcRect t="12204"/>
          <a:stretch>
            <a:fillRect/>
          </a:stretch>
        </p:blipFill>
        <p:spPr bwMode="auto">
          <a:xfrm>
            <a:off x="4742780" y="2419350"/>
            <a:ext cx="3772793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Rectangle 5"/>
          <p:cNvSpPr>
            <a:spLocks/>
          </p:cNvSpPr>
          <p:nvPr/>
        </p:nvSpPr>
        <p:spPr bwMode="auto">
          <a:xfrm>
            <a:off x="1571625" y="5769055"/>
            <a:ext cx="6429375" cy="707945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000" dirty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Typical sampling rates vary from 10kHz to 100kHz.   44,1000Hz, or 44.1kHz, is the CD-audio standard</a:t>
            </a:r>
            <a:r>
              <a:rPr lang="en-US" sz="2000" dirty="0" smtClean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.</a:t>
            </a:r>
            <a:endParaRPr lang="en-US" sz="2000" dirty="0">
              <a:latin typeface="Lucida Grande" pitchFamily="-112" charset="0"/>
              <a:ea typeface="Lucida Grande" pitchFamily="-112" charset="0"/>
              <a:cs typeface="Lucida Grande" pitchFamily="-112" charset="0"/>
              <a:sym typeface="Lucida Grande" pitchFamily="-11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524000"/>
            <a:ext cx="7848600" cy="9910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Sampling is the process of representing the original analog wave using digitized points.</a:t>
            </a:r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Each dot below is a sample.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8913813" cy="914400"/>
          </a:xfrm>
        </p:spPr>
        <p:txBody>
          <a:bodyPr/>
          <a:lstStyle/>
          <a:p>
            <a:r>
              <a:rPr lang="en-US" smtClean="0"/>
              <a:t>Sample Depth</a:t>
            </a: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88620" y="1783081"/>
            <a:ext cx="4272597" cy="420893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sampled audio wave position must be assigned a value.</a:t>
            </a:r>
          </a:p>
          <a:p>
            <a:r>
              <a:rPr lang="en-US" dirty="0" smtClean="0"/>
              <a:t>How many possible values can we assign to that wave position?</a:t>
            </a:r>
          </a:p>
          <a:p>
            <a:pPr lvl="1"/>
            <a:r>
              <a:rPr lang="en-US" dirty="0" smtClean="0"/>
              <a:t>Depends on the sampling depth</a:t>
            </a:r>
          </a:p>
          <a:p>
            <a:pPr lvl="1"/>
            <a:r>
              <a:rPr lang="en-US" dirty="0" smtClean="0"/>
              <a:t>Analogous concept to color depth </a:t>
            </a:r>
          </a:p>
          <a:p>
            <a:r>
              <a:rPr lang="en-US" dirty="0" smtClean="0"/>
              <a:t>E.g., rather than record the sound level 28.3 as 28 (or 29), we would prefer to have, say, 2 more bits of sample depth, which would give us 4X more values (for example: 28, 28.25, 28.5, and 28.75 rather than just 28).  In that case, the round-off error from storing 28.3 as 28.25 would be very small</a:t>
            </a:r>
          </a:p>
        </p:txBody>
      </p:sp>
      <p:pic>
        <p:nvPicPr>
          <p:cNvPr id="43010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6654" y="1783795"/>
            <a:ext cx="4098727" cy="383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8913813" cy="914400"/>
          </a:xfrm>
        </p:spPr>
        <p:txBody>
          <a:bodyPr/>
          <a:lstStyle/>
          <a:p>
            <a:r>
              <a:rPr lang="en-US" smtClean="0"/>
              <a:t>Sample Depth</a:t>
            </a:r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610476" cy="3670767"/>
          </a:xfrm>
        </p:spPr>
        <p:txBody>
          <a:bodyPr>
            <a:noAutofit/>
          </a:bodyPr>
          <a:lstStyle/>
          <a:p>
            <a:r>
              <a:rPr lang="en-US" sz="2400" dirty="0" smtClean="0"/>
              <a:t>Greater sampling depth provides more possible values</a:t>
            </a:r>
          </a:p>
          <a:p>
            <a:pPr lvl="1"/>
            <a:r>
              <a:rPr lang="en-US" sz="2000" dirty="0" smtClean="0"/>
              <a:t>Common sampling depth is 16 bits</a:t>
            </a:r>
          </a:p>
          <a:p>
            <a:pPr lvl="2"/>
            <a:r>
              <a:rPr lang="en-US" sz="2000" dirty="0" smtClean="0"/>
              <a:t>How many possible values?</a:t>
            </a:r>
          </a:p>
          <a:p>
            <a:r>
              <a:rPr lang="en-US" sz="2400" dirty="0" smtClean="0"/>
              <a:t>As with color depth limitations due to people’s eyes, people’s ears have trouble discerning benefits from going above 16 bits</a:t>
            </a:r>
          </a:p>
          <a:p>
            <a:r>
              <a:rPr lang="en-US" sz="2400" dirty="0" smtClean="0"/>
              <a:t>Standard CD audio uses 16-bit sampling depth</a:t>
            </a:r>
          </a:p>
          <a:p>
            <a:pPr lvl="1"/>
            <a:r>
              <a:rPr lang="en-US" sz="2000" dirty="0" smtClean="0"/>
              <a:t>High-definition DVD-Audio standard employs 24-bit sampling depth (and 96,000 Hz sampling rate)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Estimating audio storage requirements</a:t>
            </a:r>
            <a:endParaRPr lang="en-US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7610476" cy="3670767"/>
          </a:xfrm>
        </p:spPr>
        <p:txBody>
          <a:bodyPr>
            <a:normAutofit/>
          </a:bodyPr>
          <a:lstStyle/>
          <a:p>
            <a:r>
              <a:rPr lang="en-US" sz="2500" dirty="0" smtClean="0"/>
              <a:t>Example: estimate bytes needed for 5 channels of CD-quality sound (i.e., 44,100 sampling rate, with 16 bit sampling depth), assuming a 50 minute performance.</a:t>
            </a:r>
          </a:p>
          <a:p>
            <a:pPr lvl="1"/>
            <a:r>
              <a:rPr lang="en-US" sz="2200" dirty="0" smtClean="0"/>
              <a:t>For each of the 5 channels, we have: </a:t>
            </a:r>
            <a:br>
              <a:rPr lang="en-US" sz="2200" dirty="0" smtClean="0"/>
            </a:br>
            <a:r>
              <a:rPr lang="en-US" sz="2200" dirty="0" smtClean="0"/>
              <a:t>    (sec.) * (sample rate) * (sample depth)</a:t>
            </a:r>
          </a:p>
          <a:p>
            <a:pPr lvl="1"/>
            <a:r>
              <a:rPr lang="en-US" sz="2200" dirty="0" smtClean="0"/>
              <a:t>= (50min * 60sec/min) * 44.1kHz * 2 bytes</a:t>
            </a:r>
          </a:p>
          <a:p>
            <a:pPr lvl="1"/>
            <a:r>
              <a:rPr lang="en-US" sz="2200" dirty="0" smtClean="0"/>
              <a:t>=264,600k bytes = 264 MB</a:t>
            </a:r>
          </a:p>
          <a:p>
            <a:pPr lvl="1"/>
            <a:r>
              <a:rPr lang="en-US" sz="2200" dirty="0" smtClean="0"/>
              <a:t>So, for all 5 channels, we have 5 * 264MB = 1.3 GB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100055" y="5943600"/>
            <a:ext cx="8967745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Related question: why did SONY/Philips decide to make CD-audio a</a:t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>2-channel standard, rather than a surround sound (e.g., 5 channel) standard?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Addendum: the RGB color scheme</a:t>
            </a:r>
            <a:endParaRPr lang="en-US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610476" cy="36707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web pages (and other contexts), each color is represented as some combination of red, green, and blue.  The scheme is called RGB.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0"/>
            <a:ext cx="4953000" cy="2126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251" y="5791200"/>
            <a:ext cx="5323349" cy="61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126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6" y="2044256"/>
            <a:ext cx="7320987" cy="3507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74156" y="933944"/>
            <a:ext cx="1634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Mix light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511477" y="933945"/>
            <a:ext cx="2288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Mix pigment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76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44" y="2238579"/>
            <a:ext cx="3327556" cy="290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159" y="735980"/>
            <a:ext cx="75697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Display sub-pixels show red, green, and blue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202" y="2238578"/>
            <a:ext cx="2974998" cy="291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5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3" y="708589"/>
            <a:ext cx="4541838" cy="6053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76200" y="185369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800" dirty="0" smtClean="0"/>
              <a:t>RGB displays at Millennium Park, Chicago</a:t>
            </a:r>
            <a:endParaRPr lang="en-US" sz="2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341" y="732105"/>
            <a:ext cx="5327900" cy="3668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02" y="3601488"/>
            <a:ext cx="5157739" cy="3256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887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140" y="1252119"/>
            <a:ext cx="4369720" cy="436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0" y="263525"/>
            <a:ext cx="91440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dirty="0" smtClean="0"/>
              <a:t>For each pixel, combine </a:t>
            </a:r>
            <a:r>
              <a:rPr lang="en-US" sz="3200" dirty="0"/>
              <a:t>three </a:t>
            </a:r>
            <a:r>
              <a:rPr lang="en-US" sz="3200" dirty="0" smtClean="0"/>
              <a:t>primary colors</a:t>
            </a:r>
            <a:endParaRPr lang="en-US" sz="3200" dirty="0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0" y="59864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Intensities of each color can range from 0 - 255</a:t>
            </a:r>
          </a:p>
        </p:txBody>
      </p:sp>
    </p:spTree>
    <p:extLst>
      <p:ext uri="{BB962C8B-B14F-4D97-AF65-F5344CB8AC3E}">
        <p14:creationId xmlns:p14="http://schemas.microsoft.com/office/powerpoint/2010/main" val="194900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93" name="Group 333"/>
          <p:cNvGraphicFramePr>
            <a:graphicFrameLocks noGrp="1"/>
          </p:cNvGraphicFramePr>
          <p:nvPr/>
        </p:nvGraphicFramePr>
        <p:xfrm>
          <a:off x="1557338" y="1422400"/>
          <a:ext cx="5840412" cy="4629151"/>
        </p:xfrm>
        <a:graphic>
          <a:graphicData uri="http://schemas.openxmlformats.org/drawingml/2006/table">
            <a:tbl>
              <a:tblPr/>
              <a:tblGrid>
                <a:gridCol w="1509712"/>
                <a:gridCol w="1047750"/>
                <a:gridCol w="1190625"/>
                <a:gridCol w="1044575"/>
                <a:gridCol w="1047750"/>
              </a:tblGrid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Color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Red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Green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Blue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Green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Yellow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Cyan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Magenta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White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Black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5525" name="Text Box 165"/>
          <p:cNvSpPr txBox="1">
            <a:spLocks noChangeArrowheads="1"/>
          </p:cNvSpPr>
          <p:nvPr/>
        </p:nvSpPr>
        <p:spPr bwMode="auto">
          <a:xfrm>
            <a:off x="0" y="35560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/>
              <a:t>A few examples</a:t>
            </a:r>
          </a:p>
        </p:txBody>
      </p:sp>
    </p:spTree>
    <p:extLst>
      <p:ext uri="{BB962C8B-B14F-4D97-AF65-F5344CB8AC3E}">
        <p14:creationId xmlns:p14="http://schemas.microsoft.com/office/powerpoint/2010/main" val="36439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Bits/Bytes prefixes</a:t>
            </a:r>
            <a:endParaRPr lang="en-US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525780" y="2224087"/>
            <a:ext cx="8092440" cy="3643313"/>
          </a:xfrm>
          <a:ln/>
        </p:spPr>
        <p:txBody>
          <a:bodyPr rIns="40638">
            <a:normAutofit/>
          </a:bodyPr>
          <a:lstStyle/>
          <a:p>
            <a:pPr marL="268990" indent="-241086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itchFamily="-112" charset="0"/>
              <a:buChar char="•"/>
            </a:pPr>
            <a:r>
              <a:rPr lang="en-US" sz="2100" dirty="0" smtClean="0">
                <a:solidFill>
                  <a:schemeClr val="accent2"/>
                </a:solidFill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Prefix      Abbr</a:t>
            </a:r>
            <a:r>
              <a:rPr lang="en-US" sz="2100" dirty="0">
                <a:solidFill>
                  <a:schemeClr val="accent2"/>
                </a:solidFill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.</a:t>
            </a:r>
            <a:r>
              <a:rPr lang="en-US" sz="2100" dirty="0" smtClean="0">
                <a:solidFill>
                  <a:schemeClr val="accent2"/>
                </a:solidFill>
                <a:latin typeface="Lucida Grande" pitchFamily="-112" charset="0"/>
                <a:sym typeface="Lucida Grande" pitchFamily="-112" charset="0"/>
              </a:rPr>
              <a:t>	  </a:t>
            </a:r>
            <a:r>
              <a:rPr lang="en-US" sz="2100" dirty="0" smtClean="0">
                <a:solidFill>
                  <a:schemeClr val="accent2"/>
                </a:solidFill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Size</a:t>
            </a:r>
            <a:r>
              <a:rPr lang="en-US" sz="2100" dirty="0">
                <a:solidFill>
                  <a:srgbClr val="000090"/>
                </a:solidFill>
                <a:latin typeface="Lucida Grande" pitchFamily="-112" charset="0"/>
                <a:sym typeface="Lucida Grande" pitchFamily="-112" charset="0"/>
              </a:rPr>
              <a:t>	</a:t>
            </a:r>
            <a:endParaRPr lang="en-US" sz="2100" dirty="0" smtClean="0">
              <a:solidFill>
                <a:srgbClr val="000090"/>
              </a:solidFill>
              <a:latin typeface="Lucida Grande" pitchFamily="-112" charset="0"/>
              <a:sym typeface="Lucida Grande" pitchFamily="-112" charset="0"/>
            </a:endParaRPr>
          </a:p>
          <a:p>
            <a:pPr marL="783530" lvl="1" indent="-285732">
              <a:lnSpc>
                <a:spcPct val="80000"/>
              </a:lnSpc>
              <a:spcBef>
                <a:spcPts val="703"/>
              </a:spcBef>
              <a:buNone/>
            </a:pPr>
            <a:r>
              <a:rPr lang="en-US" sz="1800" dirty="0" smtClean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Kilo</a:t>
            </a:r>
            <a:r>
              <a:rPr lang="en-US" sz="1800" dirty="0">
                <a:latin typeface="Lucida Grande" pitchFamily="-112" charset="0"/>
                <a:sym typeface="Lucida Grande" pitchFamily="-112" charset="0"/>
              </a:rPr>
              <a:t>	</a:t>
            </a:r>
            <a:r>
              <a:rPr lang="en-US" sz="1800" dirty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K</a:t>
            </a:r>
            <a:r>
              <a:rPr lang="en-US" sz="1800" dirty="0" smtClean="0">
                <a:latin typeface="Lucida Grande" pitchFamily="-112" charset="0"/>
                <a:sym typeface="Lucida Grande" pitchFamily="-112" charset="0"/>
              </a:rPr>
              <a:t>	</a:t>
            </a:r>
            <a:r>
              <a:rPr lang="en-US" sz="1800" dirty="0" smtClean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2</a:t>
            </a:r>
            <a:r>
              <a:rPr lang="en-US" sz="1800" dirty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^10 = 1,024</a:t>
            </a:r>
            <a:r>
              <a:rPr lang="en-US" sz="1800" dirty="0">
                <a:latin typeface="Lucida Grande" pitchFamily="-112" charset="0"/>
                <a:sym typeface="Lucida Grande" pitchFamily="-112" charset="0"/>
              </a:rPr>
              <a:t>	</a:t>
            </a:r>
            <a:endParaRPr lang="en-US" sz="1800" dirty="0" smtClean="0">
              <a:latin typeface="Lucida Grande" pitchFamily="-112" charset="0"/>
              <a:sym typeface="Lucida Grande" pitchFamily="-112" charset="0"/>
            </a:endParaRPr>
          </a:p>
          <a:p>
            <a:pPr marL="783530" lvl="1" indent="-285732">
              <a:lnSpc>
                <a:spcPct val="80000"/>
              </a:lnSpc>
              <a:spcBef>
                <a:spcPts val="703"/>
              </a:spcBef>
              <a:buNone/>
            </a:pPr>
            <a:r>
              <a:rPr lang="en-US" sz="1800" dirty="0" smtClean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Mega</a:t>
            </a:r>
            <a:r>
              <a:rPr lang="en-US" sz="1800" dirty="0">
                <a:latin typeface="Lucida Grande" pitchFamily="-112" charset="0"/>
                <a:sym typeface="Lucida Grande" pitchFamily="-112" charset="0"/>
              </a:rPr>
              <a:t>	</a:t>
            </a:r>
            <a:r>
              <a:rPr lang="en-US" sz="1800" dirty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M</a:t>
            </a:r>
            <a:r>
              <a:rPr lang="en-US" sz="1800" dirty="0" smtClean="0">
                <a:latin typeface="Lucida Grande" pitchFamily="-112" charset="0"/>
                <a:sym typeface="Lucida Grande" pitchFamily="-112" charset="0"/>
              </a:rPr>
              <a:t>	</a:t>
            </a:r>
            <a:r>
              <a:rPr lang="en-US" sz="1800" dirty="0" smtClean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2</a:t>
            </a:r>
            <a:r>
              <a:rPr lang="en-US" sz="1800" dirty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^20 = 1,048,576</a:t>
            </a:r>
            <a:r>
              <a:rPr lang="en-US" sz="1800" dirty="0">
                <a:latin typeface="Lucida Grande" pitchFamily="-112" charset="0"/>
                <a:sym typeface="Lucida Grande" pitchFamily="-112" charset="0"/>
              </a:rPr>
              <a:t>	</a:t>
            </a:r>
            <a:endParaRPr lang="en-US" sz="1800" dirty="0" smtClean="0">
              <a:latin typeface="Lucida Grande" pitchFamily="-112" charset="0"/>
              <a:sym typeface="Lucida Grande" pitchFamily="-112" charset="0"/>
            </a:endParaRPr>
          </a:p>
          <a:p>
            <a:pPr marL="783530" lvl="1" indent="-285732">
              <a:lnSpc>
                <a:spcPct val="80000"/>
              </a:lnSpc>
              <a:spcBef>
                <a:spcPts val="703"/>
              </a:spcBef>
              <a:buNone/>
            </a:pPr>
            <a:r>
              <a:rPr lang="en-US" sz="1800" dirty="0" smtClean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Giga</a:t>
            </a:r>
            <a:r>
              <a:rPr lang="en-US" sz="1800" dirty="0">
                <a:latin typeface="Lucida Grande" pitchFamily="-112" charset="0"/>
                <a:sym typeface="Lucida Grande" pitchFamily="-112" charset="0"/>
              </a:rPr>
              <a:t>	</a:t>
            </a:r>
            <a:r>
              <a:rPr lang="en-US" sz="1800" dirty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G</a:t>
            </a:r>
            <a:r>
              <a:rPr lang="en-US" sz="1800" dirty="0" smtClean="0">
                <a:latin typeface="Lucida Grande" pitchFamily="-112" charset="0"/>
                <a:sym typeface="Lucida Grande" pitchFamily="-112" charset="0"/>
              </a:rPr>
              <a:t>	</a:t>
            </a:r>
            <a:r>
              <a:rPr lang="en-US" sz="1800" dirty="0" smtClean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2</a:t>
            </a:r>
            <a:r>
              <a:rPr lang="en-US" sz="1800" dirty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^30 = 1,073,741,824</a:t>
            </a:r>
            <a:r>
              <a:rPr lang="en-US" sz="1800" dirty="0">
                <a:latin typeface="Lucida Grande" pitchFamily="-112" charset="0"/>
                <a:sym typeface="Lucida Grande" pitchFamily="-112" charset="0"/>
              </a:rPr>
              <a:t>	</a:t>
            </a:r>
            <a:endParaRPr lang="en-US" sz="1800" dirty="0" smtClean="0">
              <a:latin typeface="Lucida Grande" pitchFamily="-112" charset="0"/>
              <a:sym typeface="Lucida Grande" pitchFamily="-112" charset="0"/>
            </a:endParaRPr>
          </a:p>
          <a:p>
            <a:pPr marL="783530" lvl="1" indent="-285732">
              <a:lnSpc>
                <a:spcPct val="80000"/>
              </a:lnSpc>
              <a:spcBef>
                <a:spcPts val="703"/>
              </a:spcBef>
              <a:buNone/>
            </a:pPr>
            <a:r>
              <a:rPr lang="en-US" sz="1800" dirty="0" err="1" smtClean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Tera</a:t>
            </a:r>
            <a:r>
              <a:rPr lang="en-US" sz="1800" dirty="0">
                <a:latin typeface="Lucida Grande" pitchFamily="-112" charset="0"/>
                <a:sym typeface="Lucida Grande" pitchFamily="-112" charset="0"/>
              </a:rPr>
              <a:t>	</a:t>
            </a:r>
            <a:r>
              <a:rPr lang="en-US" sz="1800" dirty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T</a:t>
            </a:r>
            <a:r>
              <a:rPr lang="en-US" sz="1800" dirty="0" smtClean="0">
                <a:latin typeface="Lucida Grande" pitchFamily="-112" charset="0"/>
                <a:sym typeface="Lucida Grande" pitchFamily="-112" charset="0"/>
              </a:rPr>
              <a:t>	</a:t>
            </a:r>
            <a:r>
              <a:rPr lang="en-US" sz="1800" dirty="0" smtClean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2</a:t>
            </a:r>
            <a:r>
              <a:rPr lang="en-US" sz="1800" dirty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^40 = 1,099,511,627,776</a:t>
            </a:r>
            <a:r>
              <a:rPr lang="en-US" sz="1800" dirty="0">
                <a:latin typeface="Lucida Grande" pitchFamily="-112" charset="0"/>
                <a:sym typeface="Lucida Grande" pitchFamily="-112" charset="0"/>
              </a:rPr>
              <a:t>	</a:t>
            </a:r>
            <a:endParaRPr lang="en-US" sz="1800" dirty="0" smtClean="0">
              <a:latin typeface="Lucida Grande" pitchFamily="-112" charset="0"/>
              <a:sym typeface="Lucida Grande" pitchFamily="-112" charset="0"/>
            </a:endParaRPr>
          </a:p>
          <a:p>
            <a:pPr marL="783530" lvl="1" indent="-285732">
              <a:lnSpc>
                <a:spcPct val="80000"/>
              </a:lnSpc>
              <a:spcBef>
                <a:spcPts val="703"/>
              </a:spcBef>
              <a:buNone/>
            </a:pPr>
            <a:r>
              <a:rPr lang="en-US" sz="1800" dirty="0" err="1" smtClean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Peta</a:t>
            </a:r>
            <a:r>
              <a:rPr lang="en-US" sz="1800" dirty="0">
                <a:latin typeface="Lucida Grande" pitchFamily="-112" charset="0"/>
                <a:sym typeface="Lucida Grande" pitchFamily="-112" charset="0"/>
              </a:rPr>
              <a:t>	</a:t>
            </a:r>
            <a:r>
              <a:rPr lang="en-US" sz="1800" dirty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P</a:t>
            </a:r>
            <a:r>
              <a:rPr lang="en-US" sz="1800" dirty="0" smtClean="0">
                <a:latin typeface="Lucida Grande" pitchFamily="-112" charset="0"/>
                <a:sym typeface="Lucida Grande" pitchFamily="-112" charset="0"/>
              </a:rPr>
              <a:t>	</a:t>
            </a:r>
            <a:r>
              <a:rPr lang="en-US" sz="1800" dirty="0" smtClean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2</a:t>
            </a:r>
            <a:r>
              <a:rPr lang="en-US" sz="1800" dirty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^50 = 1,125,899,906,842,624</a:t>
            </a:r>
            <a:r>
              <a:rPr lang="en-US" sz="1800" dirty="0">
                <a:latin typeface="Lucida Grande" pitchFamily="-112" charset="0"/>
                <a:sym typeface="Lucida Grande" pitchFamily="-112" charset="0"/>
              </a:rPr>
              <a:t>	</a:t>
            </a:r>
            <a:endParaRPr lang="en-US" sz="1800" dirty="0" smtClean="0">
              <a:latin typeface="Lucida Grande" pitchFamily="-112" charset="0"/>
              <a:sym typeface="Lucida Grande" pitchFamily="-112" charset="0"/>
            </a:endParaRPr>
          </a:p>
          <a:p>
            <a:pPr marL="783530" lvl="1" indent="-285732">
              <a:lnSpc>
                <a:spcPct val="80000"/>
              </a:lnSpc>
              <a:spcBef>
                <a:spcPts val="703"/>
              </a:spcBef>
              <a:buNone/>
            </a:pPr>
            <a:r>
              <a:rPr lang="en-US" sz="1800" dirty="0" err="1" smtClean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Exa</a:t>
            </a:r>
            <a:r>
              <a:rPr lang="en-US" sz="1800" dirty="0" smtClean="0">
                <a:latin typeface="Lucida Grande" pitchFamily="-112" charset="0"/>
                <a:sym typeface="Lucida Grande" pitchFamily="-112" charset="0"/>
              </a:rPr>
              <a:t>		</a:t>
            </a:r>
            <a:r>
              <a:rPr lang="en-US" sz="1800" dirty="0" smtClean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E</a:t>
            </a:r>
            <a:r>
              <a:rPr lang="en-US" sz="1800" dirty="0" smtClean="0">
                <a:latin typeface="Lucida Grande" pitchFamily="-112" charset="0"/>
                <a:sym typeface="Lucida Grande" pitchFamily="-112" charset="0"/>
              </a:rPr>
              <a:t>	</a:t>
            </a:r>
            <a:r>
              <a:rPr lang="en-US" sz="1800" dirty="0" smtClean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2</a:t>
            </a:r>
            <a:r>
              <a:rPr lang="en-US" sz="1800" dirty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^60 = </a:t>
            </a:r>
            <a:r>
              <a:rPr lang="en-US" sz="1800" dirty="0" smtClean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1,152,921,504,606,846,976</a:t>
            </a:r>
            <a:endParaRPr lang="en-US" sz="1800" dirty="0" smtClean="0">
              <a:latin typeface="Lucida Grande" pitchFamily="-112" charset="0"/>
              <a:sym typeface="Lucida Grande" pitchFamily="-112" charset="0"/>
            </a:endParaRPr>
          </a:p>
          <a:p>
            <a:pPr marL="783530" lvl="1" indent="-285732">
              <a:lnSpc>
                <a:spcPct val="80000"/>
              </a:lnSpc>
              <a:spcBef>
                <a:spcPts val="703"/>
              </a:spcBef>
              <a:buNone/>
            </a:pPr>
            <a:r>
              <a:rPr lang="en-US" sz="1800" dirty="0" err="1" smtClean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Zetta</a:t>
            </a:r>
            <a:r>
              <a:rPr lang="en-US" sz="1800" dirty="0">
                <a:latin typeface="Lucida Grande" pitchFamily="-112" charset="0"/>
                <a:sym typeface="Lucida Grande" pitchFamily="-112" charset="0"/>
              </a:rPr>
              <a:t>	</a:t>
            </a:r>
            <a:r>
              <a:rPr lang="en-US" sz="1800" dirty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Z</a:t>
            </a:r>
            <a:r>
              <a:rPr lang="en-US" sz="1800" dirty="0" smtClean="0">
                <a:latin typeface="Lucida Grande" pitchFamily="-112" charset="0"/>
                <a:sym typeface="Lucida Grande" pitchFamily="-112" charset="0"/>
              </a:rPr>
              <a:t>	</a:t>
            </a:r>
            <a:r>
              <a:rPr lang="en-US" sz="1800" dirty="0" smtClean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2</a:t>
            </a:r>
            <a:r>
              <a:rPr lang="en-US" sz="1800" dirty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^</a:t>
            </a:r>
            <a:r>
              <a:rPr lang="en-US" sz="1800" dirty="0" smtClean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70 =1,180,591,620,717,411,303,424</a:t>
            </a:r>
            <a:r>
              <a:rPr lang="en-US" sz="1800" dirty="0">
                <a:latin typeface="Lucida Grande" pitchFamily="-112" charset="0"/>
                <a:sym typeface="Lucida Grande" pitchFamily="-112" charset="0"/>
              </a:rPr>
              <a:t>	</a:t>
            </a:r>
            <a:endParaRPr lang="en-US" sz="1800" dirty="0" smtClean="0">
              <a:latin typeface="Lucida Grande" pitchFamily="-112" charset="0"/>
              <a:sym typeface="Lucida Grande" pitchFamily="-112" charset="0"/>
            </a:endParaRPr>
          </a:p>
          <a:p>
            <a:pPr marL="783530" lvl="1" indent="-285732">
              <a:lnSpc>
                <a:spcPct val="80000"/>
              </a:lnSpc>
              <a:spcBef>
                <a:spcPts val="703"/>
              </a:spcBef>
              <a:buNone/>
            </a:pPr>
            <a:r>
              <a:rPr lang="en-US" sz="1800" dirty="0" err="1" smtClean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Yotta</a:t>
            </a:r>
            <a:r>
              <a:rPr lang="en-US" sz="1800" dirty="0">
                <a:latin typeface="Lucida Grande" pitchFamily="-112" charset="0"/>
                <a:sym typeface="Lucida Grande" pitchFamily="-112" charset="0"/>
              </a:rPr>
              <a:t>	</a:t>
            </a:r>
            <a:r>
              <a:rPr lang="en-US" sz="1800" dirty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Y</a:t>
            </a:r>
            <a:r>
              <a:rPr lang="en-US" sz="1800" dirty="0" smtClean="0">
                <a:latin typeface="Lucida Grande" pitchFamily="-112" charset="0"/>
                <a:sym typeface="Lucida Grande" pitchFamily="-112" charset="0"/>
              </a:rPr>
              <a:t>	</a:t>
            </a:r>
            <a:r>
              <a:rPr lang="en-US" sz="1800" dirty="0" smtClean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2</a:t>
            </a:r>
            <a:r>
              <a:rPr lang="en-US" sz="1800" dirty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^80 </a:t>
            </a:r>
            <a:r>
              <a:rPr lang="en-US" sz="1800" dirty="0" smtClean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= 1,208,925,819,614,629,174,706,176</a:t>
            </a:r>
            <a:endParaRPr lang="en-US" sz="1800" dirty="0" smtClean="0">
              <a:latin typeface="Lucida Grande" pitchFamily="-112" charset="0"/>
              <a:sym typeface="Lucida Grande" pitchFamily="-112" charset="0"/>
            </a:endParaRPr>
          </a:p>
          <a:p>
            <a:pPr marL="2097227" lvl="4" indent="-285732">
              <a:lnSpc>
                <a:spcPct val="80000"/>
              </a:lnSpc>
              <a:spcBef>
                <a:spcPts val="703"/>
              </a:spcBef>
              <a:buNone/>
            </a:pPr>
            <a:r>
              <a:rPr lang="en-US" dirty="0" smtClean="0">
                <a:latin typeface="Lucida Grande" pitchFamily="-112" charset="0"/>
                <a:ea typeface="Lucida Grande" pitchFamily="-112" charset="0"/>
                <a:cs typeface="Lucida Grande" pitchFamily="-112" charset="0"/>
                <a:sym typeface="Lucida Grande" pitchFamily="-112" charset="0"/>
              </a:rPr>
              <a:t>		</a:t>
            </a:r>
            <a:endParaRPr lang="en-US" dirty="0">
              <a:latin typeface="Lucida Grande" pitchFamily="-112" charset="0"/>
              <a:sym typeface="Lucida Grande" pitchFamily="-112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/>
          <a:lstStyle/>
          <a:p>
            <a:r>
              <a:rPr lang="en-US" smtClean="0"/>
              <a:t>Example: representing Magenta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039100" cy="4437529"/>
          </a:xfrm>
        </p:spPr>
        <p:txBody>
          <a:bodyPr/>
          <a:lstStyle/>
          <a:p>
            <a:r>
              <a:rPr lang="en-US" dirty="0" smtClean="0"/>
              <a:t>In decimal (base-10):  255 0 255</a:t>
            </a:r>
          </a:p>
          <a:p>
            <a:r>
              <a:rPr lang="en-US" dirty="0" smtClean="0"/>
              <a:t>In bytes (base-2): </a:t>
            </a:r>
            <a:br>
              <a:rPr lang="en-US" dirty="0" smtClean="0"/>
            </a:br>
            <a:r>
              <a:rPr lang="en-US" dirty="0" smtClean="0"/>
              <a:t>         11111111 00000000 11111111</a:t>
            </a:r>
          </a:p>
          <a:p>
            <a:pPr lvl="1"/>
            <a:r>
              <a:rPr lang="en-US" dirty="0" smtClean="0"/>
              <a:t>Notice that the binary representation is very long!</a:t>
            </a:r>
          </a:p>
          <a:p>
            <a:r>
              <a:rPr lang="en-US" dirty="0" smtClean="0"/>
              <a:t>IT users want a less cumbersome form, so they use the base-16 (“Hexadecimal”) format:</a:t>
            </a:r>
            <a:br>
              <a:rPr lang="en-US" dirty="0" smtClean="0"/>
            </a:br>
            <a:r>
              <a:rPr lang="en-US" dirty="0" smtClean="0"/>
              <a:t>	               FF 00 FF</a:t>
            </a:r>
          </a:p>
          <a:p>
            <a:r>
              <a:rPr lang="en-US" dirty="0" smtClean="0"/>
              <a:t>Check out a popular website such as </a:t>
            </a:r>
            <a:r>
              <a:rPr lang="en-US" dirty="0" err="1" smtClean="0"/>
              <a:t>Amazon.com</a:t>
            </a:r>
            <a:endParaRPr lang="en-US" dirty="0" smtClean="0"/>
          </a:p>
          <a:p>
            <a:pPr lvl="1"/>
            <a:r>
              <a:rPr lang="en-US" dirty="0" smtClean="0"/>
              <a:t>view the HTML; you see many 6-hex-character strings!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10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3630" y="50674"/>
            <a:ext cx="415498" cy="6463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0</a:t>
            </a:r>
          </a:p>
          <a:p>
            <a:r>
              <a:rPr lang="en-US" sz="1800" dirty="0" smtClean="0"/>
              <a:t>1</a:t>
            </a:r>
          </a:p>
          <a:p>
            <a:r>
              <a:rPr lang="en-US" sz="1800" dirty="0" smtClean="0"/>
              <a:t>2</a:t>
            </a:r>
          </a:p>
          <a:p>
            <a:r>
              <a:rPr lang="en-US" sz="1800" dirty="0" smtClean="0"/>
              <a:t>3</a:t>
            </a:r>
          </a:p>
          <a:p>
            <a:r>
              <a:rPr lang="en-US" sz="1800" dirty="0" smtClean="0"/>
              <a:t>4</a:t>
            </a:r>
          </a:p>
          <a:p>
            <a:r>
              <a:rPr lang="en-US" sz="1800" dirty="0" smtClean="0"/>
              <a:t>5</a:t>
            </a:r>
          </a:p>
          <a:p>
            <a:r>
              <a:rPr lang="en-US" sz="1800" dirty="0" smtClean="0"/>
              <a:t>6</a:t>
            </a:r>
          </a:p>
          <a:p>
            <a:r>
              <a:rPr lang="en-US" sz="1800" dirty="0" smtClean="0"/>
              <a:t>7</a:t>
            </a:r>
          </a:p>
          <a:p>
            <a:r>
              <a:rPr lang="en-US" sz="1800" dirty="0" smtClean="0"/>
              <a:t>8</a:t>
            </a:r>
          </a:p>
          <a:p>
            <a:r>
              <a:rPr lang="en-US" sz="1800" dirty="0" smtClean="0"/>
              <a:t>9</a:t>
            </a:r>
          </a:p>
          <a:p>
            <a:r>
              <a:rPr lang="en-US" sz="1800" dirty="0" smtClean="0"/>
              <a:t>10</a:t>
            </a:r>
          </a:p>
          <a:p>
            <a:r>
              <a:rPr lang="en-US" sz="1800" dirty="0" smtClean="0"/>
              <a:t>11</a:t>
            </a:r>
          </a:p>
          <a:p>
            <a:r>
              <a:rPr lang="en-US" sz="1800" dirty="0" smtClean="0"/>
              <a:t>12</a:t>
            </a:r>
          </a:p>
          <a:p>
            <a:r>
              <a:rPr lang="en-US" sz="1800" dirty="0" smtClean="0"/>
              <a:t>13</a:t>
            </a:r>
          </a:p>
          <a:p>
            <a:r>
              <a:rPr lang="en-US" sz="1800" dirty="0" smtClean="0"/>
              <a:t>14</a:t>
            </a:r>
          </a:p>
          <a:p>
            <a:r>
              <a:rPr lang="en-US" sz="1800" dirty="0" smtClean="0"/>
              <a:t>15</a:t>
            </a:r>
          </a:p>
          <a:p>
            <a:r>
              <a:rPr lang="en-US" sz="1800" dirty="0" smtClean="0"/>
              <a:t>16</a:t>
            </a:r>
          </a:p>
          <a:p>
            <a:r>
              <a:rPr lang="en-US" sz="1800" dirty="0" smtClean="0"/>
              <a:t>17</a:t>
            </a:r>
          </a:p>
          <a:p>
            <a:r>
              <a:rPr lang="en-US" sz="1800" dirty="0" smtClean="0"/>
              <a:t>18</a:t>
            </a:r>
          </a:p>
          <a:p>
            <a:r>
              <a:rPr lang="en-US" sz="1800" dirty="0" smtClean="0"/>
              <a:t>19</a:t>
            </a:r>
          </a:p>
          <a:p>
            <a:r>
              <a:rPr lang="en-US" sz="1800" dirty="0" smtClean="0"/>
              <a:t>20</a:t>
            </a:r>
          </a:p>
          <a:p>
            <a:r>
              <a:rPr lang="en-US" sz="1800" dirty="0" smtClean="0"/>
              <a:t>21</a:t>
            </a:r>
          </a:p>
          <a:p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6865507" y="50674"/>
            <a:ext cx="415498" cy="6186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0</a:t>
            </a:r>
          </a:p>
          <a:p>
            <a:r>
              <a:rPr lang="en-US" sz="1800" dirty="0" smtClean="0"/>
              <a:t>1</a:t>
            </a:r>
          </a:p>
          <a:p>
            <a:r>
              <a:rPr lang="en-US" sz="1800" dirty="0" smtClean="0"/>
              <a:t>2</a:t>
            </a:r>
          </a:p>
          <a:p>
            <a:r>
              <a:rPr lang="en-US" sz="1800" dirty="0" smtClean="0"/>
              <a:t>3</a:t>
            </a:r>
          </a:p>
          <a:p>
            <a:r>
              <a:rPr lang="en-US" sz="1800" dirty="0" smtClean="0"/>
              <a:t>4</a:t>
            </a:r>
          </a:p>
          <a:p>
            <a:r>
              <a:rPr lang="en-US" sz="1800" dirty="0" smtClean="0"/>
              <a:t>5</a:t>
            </a:r>
          </a:p>
          <a:p>
            <a:r>
              <a:rPr lang="en-US" sz="1800" dirty="0" smtClean="0"/>
              <a:t>6</a:t>
            </a:r>
          </a:p>
          <a:p>
            <a:r>
              <a:rPr lang="en-US" sz="1800" dirty="0" smtClean="0"/>
              <a:t>7</a:t>
            </a:r>
          </a:p>
          <a:p>
            <a:r>
              <a:rPr lang="en-US" sz="1800" dirty="0" smtClean="0"/>
              <a:t>8</a:t>
            </a:r>
          </a:p>
          <a:p>
            <a:r>
              <a:rPr lang="en-US" sz="1800" dirty="0" smtClean="0"/>
              <a:t>9</a:t>
            </a:r>
          </a:p>
          <a:p>
            <a:r>
              <a:rPr lang="en-US" sz="1800" dirty="0" smtClean="0"/>
              <a:t>A</a:t>
            </a:r>
          </a:p>
          <a:p>
            <a:r>
              <a:rPr lang="en-US" sz="1800" dirty="0"/>
              <a:t>B</a:t>
            </a:r>
            <a:endParaRPr lang="en-US" sz="1800" dirty="0" smtClean="0"/>
          </a:p>
          <a:p>
            <a:r>
              <a:rPr lang="en-US" sz="1800" dirty="0"/>
              <a:t>C</a:t>
            </a:r>
            <a:endParaRPr lang="en-US" sz="1800" dirty="0" smtClean="0"/>
          </a:p>
          <a:p>
            <a:r>
              <a:rPr lang="en-US" sz="1800" dirty="0"/>
              <a:t>D</a:t>
            </a:r>
            <a:endParaRPr lang="en-US" sz="1800" dirty="0" smtClean="0"/>
          </a:p>
          <a:p>
            <a:r>
              <a:rPr lang="en-US" sz="1800" dirty="0"/>
              <a:t>E</a:t>
            </a:r>
            <a:endParaRPr lang="en-US" sz="1800" dirty="0" smtClean="0"/>
          </a:p>
          <a:p>
            <a:r>
              <a:rPr lang="en-US" sz="1800" dirty="0"/>
              <a:t>F</a:t>
            </a:r>
            <a:endParaRPr lang="en-US" sz="1800" dirty="0" smtClean="0"/>
          </a:p>
          <a:p>
            <a:r>
              <a:rPr lang="en-US" sz="1800" dirty="0" smtClean="0"/>
              <a:t>10</a:t>
            </a:r>
          </a:p>
          <a:p>
            <a:r>
              <a:rPr lang="en-US" sz="1800" dirty="0" smtClean="0"/>
              <a:t>11</a:t>
            </a:r>
          </a:p>
          <a:p>
            <a:r>
              <a:rPr lang="en-US" sz="1800" dirty="0" smtClean="0"/>
              <a:t>12</a:t>
            </a:r>
          </a:p>
          <a:p>
            <a:r>
              <a:rPr lang="en-US" sz="1800" dirty="0" smtClean="0"/>
              <a:t>13</a:t>
            </a:r>
          </a:p>
          <a:p>
            <a:r>
              <a:rPr lang="en-US" sz="1800" dirty="0" smtClean="0"/>
              <a:t>24</a:t>
            </a:r>
          </a:p>
          <a:p>
            <a:r>
              <a:rPr lang="en-US" sz="1800" dirty="0" smtClean="0"/>
              <a:t>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5200" y="59436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22370" y="59436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456610" y="635465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255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6869315" y="6354653"/>
            <a:ext cx="441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FF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288481" y="616513"/>
            <a:ext cx="110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Decimal counting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7448892" y="616513"/>
            <a:ext cx="142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Hexadecimal counting</a:t>
            </a:r>
            <a:endParaRPr lang="en-US" sz="18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17987" y="4640917"/>
            <a:ext cx="40438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69247" y="3000680"/>
            <a:ext cx="40438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1742" y="369936"/>
            <a:ext cx="1825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ounting in</a:t>
            </a:r>
          </a:p>
          <a:p>
            <a:r>
              <a:rPr lang="en-US" sz="2400" b="1" dirty="0" smtClean="0"/>
              <a:t>hexadecimal</a:t>
            </a:r>
          </a:p>
        </p:txBody>
      </p:sp>
    </p:spTree>
    <p:extLst>
      <p:ext uri="{BB962C8B-B14F-4D97-AF65-F5344CB8AC3E}">
        <p14:creationId xmlns:p14="http://schemas.microsoft.com/office/powerpoint/2010/main" val="34680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953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One reason: because it’s dense (short)</a:t>
            </a:r>
          </a:p>
          <a:p>
            <a:r>
              <a:rPr lang="en-US" sz="2400" dirty="0" smtClean="0"/>
              <a:t>Another reason: because </a:t>
            </a:r>
            <a:r>
              <a:rPr lang="en-US" sz="2400" dirty="0"/>
              <a:t>it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s trivial to convert from binary to </a:t>
            </a:r>
            <a:r>
              <a:rPr lang="en-US" sz="2400" dirty="0" smtClean="0"/>
              <a:t>hex, by working </a:t>
            </a:r>
            <a:r>
              <a:rPr lang="en-US" sz="2400" dirty="0"/>
              <a:t>with four bits </a:t>
            </a:r>
            <a:r>
              <a:rPr lang="en-US" sz="2400" dirty="0" smtClean="0"/>
              <a:t>(a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 err="1"/>
              <a:t>nybble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) at a time.</a:t>
            </a:r>
          </a:p>
          <a:p>
            <a:pPr lvl="1"/>
            <a:r>
              <a:rPr lang="en-US" sz="2000" dirty="0"/>
              <a:t>Given any bit string, start from the right and replace each block of four bits with the corresponding hex symbol</a:t>
            </a:r>
            <a:r>
              <a:rPr lang="en-US" sz="20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Example: 1101 0011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Converting to decimal is </a:t>
            </a:r>
            <a:r>
              <a:rPr lang="en-US" dirty="0" smtClean="0">
                <a:solidFill>
                  <a:srgbClr val="000000"/>
                </a:solidFill>
              </a:rPr>
              <a:t>hard </a:t>
            </a:r>
            <a:r>
              <a:rPr lang="en-US" dirty="0">
                <a:solidFill>
                  <a:srgbClr val="000000"/>
                </a:solidFill>
              </a:rPr>
              <a:t>work!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</a:rPr>
              <a:t>= 1*2</a:t>
            </a:r>
            <a:r>
              <a:rPr lang="en-US" baseline="30000" dirty="0">
                <a:solidFill>
                  <a:srgbClr val="000000"/>
                </a:solidFill>
              </a:rPr>
              <a:t>7</a:t>
            </a:r>
            <a:r>
              <a:rPr lang="en-US" dirty="0">
                <a:solidFill>
                  <a:srgbClr val="000000"/>
                </a:solidFill>
              </a:rPr>
              <a:t> + 1*2</a:t>
            </a:r>
            <a:r>
              <a:rPr lang="en-US" baseline="30000" dirty="0">
                <a:solidFill>
                  <a:srgbClr val="000000"/>
                </a:solidFill>
              </a:rPr>
              <a:t>6</a:t>
            </a:r>
            <a:r>
              <a:rPr lang="en-US" dirty="0">
                <a:solidFill>
                  <a:srgbClr val="000000"/>
                </a:solidFill>
              </a:rPr>
              <a:t> + 1*2</a:t>
            </a:r>
            <a:r>
              <a:rPr lang="en-US" baseline="30000" dirty="0">
                <a:solidFill>
                  <a:srgbClr val="000000"/>
                </a:solidFill>
              </a:rPr>
              <a:t>4</a:t>
            </a:r>
            <a:r>
              <a:rPr lang="en-US" dirty="0">
                <a:solidFill>
                  <a:srgbClr val="000000"/>
                </a:solidFill>
              </a:rPr>
              <a:t> + 1*2</a:t>
            </a:r>
            <a:r>
              <a:rPr lang="en-US" baseline="30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+ 1*</a:t>
            </a:r>
            <a:r>
              <a:rPr lang="en-US" dirty="0" smtClean="0">
                <a:solidFill>
                  <a:srgbClr val="000000"/>
                </a:solidFill>
              </a:rPr>
              <a:t>2</a:t>
            </a:r>
            <a:r>
              <a:rPr lang="en-US" baseline="30000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00000"/>
                </a:solidFill>
              </a:rPr>
              <a:t>128 + 64 + 16 + 2 + 1 = 211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In contrast, converting to hex is trivial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1101 0011 </a:t>
            </a:r>
            <a:r>
              <a:rPr lang="en-US" dirty="0" smtClean="0">
                <a:solidFill>
                  <a:srgbClr val="000000"/>
                </a:solidFill>
              </a:rPr>
              <a:t>converts </a:t>
            </a:r>
            <a:r>
              <a:rPr lang="en-US" dirty="0">
                <a:solidFill>
                  <a:srgbClr val="000000"/>
                </a:solidFill>
              </a:rPr>
              <a:t>to the hex string </a:t>
            </a:r>
            <a:r>
              <a:rPr lang="en-US" b="1" dirty="0">
                <a:solidFill>
                  <a:srgbClr val="000000"/>
                </a:solidFill>
              </a:rPr>
              <a:t>D3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b="1" i="1" dirty="0">
              <a:solidFill>
                <a:srgbClr val="000000"/>
              </a:solidFill>
            </a:endParaRPr>
          </a:p>
          <a:p>
            <a:pPr lvl="3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0011 is </a:t>
            </a:r>
            <a:r>
              <a:rPr lang="en-US" dirty="0" smtClean="0">
                <a:solidFill>
                  <a:srgbClr val="000000"/>
                </a:solidFill>
              </a:rPr>
              <a:t>the value 3 </a:t>
            </a:r>
            <a:r>
              <a:rPr lang="en-US" dirty="0">
                <a:solidFill>
                  <a:srgbClr val="000000"/>
                </a:solidFill>
              </a:rPr>
              <a:t>which we </a:t>
            </a:r>
            <a:r>
              <a:rPr lang="en-US" dirty="0" smtClean="0">
                <a:solidFill>
                  <a:srgbClr val="000000"/>
                </a:solidFill>
              </a:rPr>
              <a:t>(also) write as 3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in </a:t>
            </a:r>
            <a:r>
              <a:rPr lang="en-US" dirty="0">
                <a:solidFill>
                  <a:srgbClr val="000000"/>
                </a:solidFill>
              </a:rPr>
              <a:t>hex.</a:t>
            </a:r>
          </a:p>
          <a:p>
            <a:pPr lvl="3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1101 is </a:t>
            </a:r>
            <a:r>
              <a:rPr lang="en-US" dirty="0" smtClean="0">
                <a:solidFill>
                  <a:srgbClr val="000000"/>
                </a:solidFill>
              </a:rPr>
              <a:t>the value 13 which </a:t>
            </a:r>
            <a:r>
              <a:rPr lang="en-US" dirty="0">
                <a:solidFill>
                  <a:srgbClr val="000000"/>
                </a:solidFill>
              </a:rPr>
              <a:t>we write as </a:t>
            </a:r>
            <a:r>
              <a:rPr lang="en-US" dirty="0" smtClean="0">
                <a:solidFill>
                  <a:srgbClr val="000000"/>
                </a:solidFill>
              </a:rPr>
              <a:t>D </a:t>
            </a:r>
            <a:r>
              <a:rPr lang="en-US" dirty="0">
                <a:solidFill>
                  <a:srgbClr val="000000"/>
                </a:solidFill>
              </a:rPr>
              <a:t>in hex.</a:t>
            </a:r>
          </a:p>
          <a:p>
            <a:endParaRPr lang="en-US" sz="2200" dirty="0"/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0" y="304800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274320" tIns="45720" rIns="274320" bIns="45720" rtlCol="0" anchor="ctr">
            <a:normAutofit fontScale="90000"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Why the heck do IT folks bother with hex?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0203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/>
          <a:lstStyle/>
          <a:p>
            <a:r>
              <a:rPr lang="en-US"/>
              <a:t>The sixteen hex symbols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9725"/>
            <a:ext cx="4038600" cy="48768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Binary    Hex    </a:t>
            </a:r>
            <a:r>
              <a:rPr lang="en-US" dirty="0" smtClean="0"/>
              <a:t>          Decimal</a:t>
            </a:r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0000       0		0</a:t>
            </a:r>
          </a:p>
          <a:p>
            <a:pPr>
              <a:buFont typeface="Wingdings" charset="0"/>
              <a:buNone/>
            </a:pPr>
            <a:r>
              <a:rPr lang="en-US" dirty="0"/>
              <a:t>0001       1		1 </a:t>
            </a:r>
          </a:p>
          <a:p>
            <a:pPr>
              <a:buFont typeface="Wingdings" charset="0"/>
              <a:buNone/>
            </a:pPr>
            <a:r>
              <a:rPr lang="en-US" dirty="0"/>
              <a:t>0010       2		2</a:t>
            </a:r>
          </a:p>
          <a:p>
            <a:pPr>
              <a:buFont typeface="Wingdings" charset="0"/>
              <a:buNone/>
            </a:pPr>
            <a:r>
              <a:rPr lang="en-US" dirty="0"/>
              <a:t>0011       3		3</a:t>
            </a:r>
          </a:p>
          <a:p>
            <a:pPr>
              <a:buFont typeface="Wingdings" charset="0"/>
              <a:buNone/>
            </a:pPr>
            <a:r>
              <a:rPr lang="en-US" dirty="0"/>
              <a:t>0100       4		4</a:t>
            </a:r>
          </a:p>
          <a:p>
            <a:pPr>
              <a:buFont typeface="Wingdings" charset="0"/>
              <a:buNone/>
            </a:pPr>
            <a:r>
              <a:rPr lang="en-US" dirty="0"/>
              <a:t>0101       5		5</a:t>
            </a:r>
          </a:p>
          <a:p>
            <a:pPr>
              <a:buFont typeface="Wingdings" charset="0"/>
              <a:buNone/>
            </a:pPr>
            <a:r>
              <a:rPr lang="en-US" dirty="0"/>
              <a:t>0110       6		6</a:t>
            </a:r>
          </a:p>
          <a:p>
            <a:pPr>
              <a:buFont typeface="Wingdings" charset="0"/>
              <a:buNone/>
            </a:pPr>
            <a:r>
              <a:rPr lang="en-US" dirty="0"/>
              <a:t>0111       7		7</a:t>
            </a:r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622425"/>
            <a:ext cx="40386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Binary    Hex      </a:t>
            </a:r>
            <a:r>
              <a:rPr lang="en-US" dirty="0" smtClean="0"/>
              <a:t>        Decimal</a:t>
            </a:r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1000        8		8</a:t>
            </a:r>
          </a:p>
          <a:p>
            <a:pPr>
              <a:buFont typeface="Wingdings" charset="0"/>
              <a:buNone/>
            </a:pPr>
            <a:r>
              <a:rPr lang="en-US" dirty="0"/>
              <a:t>1001        9		9</a:t>
            </a:r>
          </a:p>
          <a:p>
            <a:pPr>
              <a:buFont typeface="Wingdings" charset="0"/>
              <a:buNone/>
            </a:pPr>
            <a:r>
              <a:rPr lang="en-US" dirty="0"/>
              <a:t>1010        A		10</a:t>
            </a:r>
          </a:p>
          <a:p>
            <a:pPr>
              <a:buFont typeface="Wingdings" charset="0"/>
              <a:buNone/>
            </a:pPr>
            <a:r>
              <a:rPr lang="en-US" dirty="0"/>
              <a:t>1011        B		11</a:t>
            </a:r>
          </a:p>
          <a:p>
            <a:pPr>
              <a:buFont typeface="Wingdings" charset="0"/>
              <a:buNone/>
            </a:pPr>
            <a:r>
              <a:rPr lang="en-US" dirty="0"/>
              <a:t>1100        C		12</a:t>
            </a:r>
          </a:p>
          <a:p>
            <a:pPr>
              <a:buFont typeface="Wingdings" charset="0"/>
              <a:buNone/>
            </a:pPr>
            <a:r>
              <a:rPr lang="en-US" dirty="0"/>
              <a:t>1101        D		13</a:t>
            </a:r>
          </a:p>
          <a:p>
            <a:pPr>
              <a:buFont typeface="Wingdings" charset="0"/>
              <a:buNone/>
            </a:pPr>
            <a:r>
              <a:rPr lang="en-US" dirty="0"/>
              <a:t>1110        E		14</a:t>
            </a:r>
          </a:p>
          <a:p>
            <a:pPr>
              <a:buFont typeface="Wingdings" charset="0"/>
              <a:buNone/>
            </a:pPr>
            <a:r>
              <a:rPr lang="en-US" dirty="0"/>
              <a:t>1111        F		15</a:t>
            </a:r>
          </a:p>
        </p:txBody>
      </p:sp>
    </p:spTree>
    <p:extLst>
      <p:ext uri="{BB962C8B-B14F-4D97-AF65-F5344CB8AC3E}">
        <p14:creationId xmlns:p14="http://schemas.microsoft.com/office/powerpoint/2010/main" val="39182378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from </a:t>
            </a:r>
            <a:r>
              <a:rPr lang="en-US" dirty="0" err="1" smtClean="0"/>
              <a:t>Amazon.com</a:t>
            </a:r>
            <a:r>
              <a:rPr lang="en-US" dirty="0" smtClean="0"/>
              <a:t> homepage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67700" cy="47423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a:link</a:t>
            </a:r>
            <a:r>
              <a:rPr lang="en-US" dirty="0"/>
              <a:t> { font-family: </a:t>
            </a:r>
            <a:r>
              <a:rPr lang="en-US" dirty="0" err="1" smtClean="0"/>
              <a:t>arial</a:t>
            </a:r>
            <a:r>
              <a:rPr lang="en-US" dirty="0" smtClean="0"/>
              <a:t>; color</a:t>
            </a:r>
            <a:r>
              <a:rPr lang="en-US" dirty="0"/>
              <a:t>: #</a:t>
            </a:r>
            <a:r>
              <a:rPr lang="en-US" b="1" dirty="0"/>
              <a:t>004B91</a:t>
            </a:r>
            <a:r>
              <a:rPr lang="en-US" dirty="0"/>
              <a:t>; }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a:active</a:t>
            </a:r>
            <a:r>
              <a:rPr lang="en-US" dirty="0"/>
              <a:t> { font-family: </a:t>
            </a:r>
            <a:r>
              <a:rPr lang="en-US" dirty="0" err="1"/>
              <a:t>arial</a:t>
            </a:r>
            <a:r>
              <a:rPr lang="en-US" dirty="0"/>
              <a:t>; color: #</a:t>
            </a:r>
            <a:r>
              <a:rPr lang="en-US" b="1" dirty="0"/>
              <a:t>FF9933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 err="1" smtClean="0"/>
              <a:t>a:visited</a:t>
            </a:r>
            <a:r>
              <a:rPr lang="en-US" dirty="0" smtClean="0"/>
              <a:t> </a:t>
            </a:r>
            <a:r>
              <a:rPr lang="en-US" dirty="0"/>
              <a:t>{ font-family: </a:t>
            </a:r>
            <a:r>
              <a:rPr lang="en-US" dirty="0" err="1" smtClean="0"/>
              <a:t>arial</a:t>
            </a:r>
            <a:r>
              <a:rPr lang="en-US" dirty="0" smtClean="0"/>
              <a:t>; </a:t>
            </a:r>
            <a:r>
              <a:rPr lang="en-US" dirty="0"/>
              <a:t>color: #</a:t>
            </a:r>
            <a:r>
              <a:rPr lang="en-US" b="1" dirty="0"/>
              <a:t>996633</a:t>
            </a:r>
            <a:r>
              <a:rPr lang="en-US" dirty="0"/>
              <a:t>; } </a:t>
            </a:r>
          </a:p>
          <a:p>
            <a:pPr marL="0" indent="0">
              <a:buNone/>
            </a:pPr>
            <a:r>
              <a:rPr lang="en-US" dirty="0" smtClean="0"/>
              <a:t>These three lines set colors for hyperlinks before visited, the moment the link is clicked, and after the link has been click.  What are these colors?</a:t>
            </a:r>
          </a:p>
          <a:p>
            <a:pPr marL="0" indent="0">
              <a:buNone/>
            </a:pPr>
            <a:r>
              <a:rPr lang="en-US" dirty="0" smtClean="0"/>
              <a:t>Using the first example:</a:t>
            </a:r>
          </a:p>
          <a:p>
            <a:pPr marL="0" indent="0">
              <a:buNone/>
            </a:pPr>
            <a:r>
              <a:rPr lang="en-US" sz="2200" dirty="0" smtClean="0"/>
              <a:t>004B91 </a:t>
            </a:r>
            <a:r>
              <a:rPr lang="en-US" sz="2200" dirty="0" smtClean="0">
                <a:sym typeface="Wingdings"/>
              </a:rPr>
              <a:t> 0000 0000  0100 1011 1001 0001 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Decimal…         0                75              145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So, no red, some green, more blue… </a:t>
            </a:r>
            <a:r>
              <a:rPr lang="en-US" dirty="0" err="1" smtClean="0">
                <a:sym typeface="Wingdings"/>
              </a:rPr>
              <a:t>colorpicker.com</a:t>
            </a:r>
            <a:r>
              <a:rPr lang="en-US" dirty="0" smtClean="0">
                <a:sym typeface="Wingdings"/>
              </a:rPr>
              <a:t> shows: 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2286000" y="4419601"/>
            <a:ext cx="228600" cy="1143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3581400" y="4419601"/>
            <a:ext cx="228600" cy="1143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4876800" y="4419601"/>
            <a:ext cx="228600" cy="1143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5562600"/>
            <a:ext cx="6477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38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952297"/>
            <a:ext cx="61849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32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9766" y="505326"/>
            <a:ext cx="7444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Podcast on color philosophy and physiology</a:t>
            </a:r>
            <a:endParaRPr lang="en-US" sz="3200" dirty="0"/>
          </a:p>
        </p:txBody>
      </p:sp>
      <p:pic>
        <p:nvPicPr>
          <p:cNvPr id="1026" name="Picture 2" descr="Dark side of the ey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10" y="1663430"/>
            <a:ext cx="7209581" cy="263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1577" y="5050967"/>
            <a:ext cx="58008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what extent is color a physical thing in the physical world, and to what extent is it created in our minds? </a:t>
            </a:r>
          </a:p>
        </p:txBody>
      </p:sp>
    </p:spTree>
    <p:extLst>
      <p:ext uri="{BB962C8B-B14F-4D97-AF65-F5344CB8AC3E}">
        <p14:creationId xmlns:p14="http://schemas.microsoft.com/office/powerpoint/2010/main" val="36534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Where are these bits/bytes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1" y="1714501"/>
            <a:ext cx="7583487" cy="4208930"/>
          </a:xfrm>
        </p:spPr>
        <p:txBody>
          <a:bodyPr>
            <a:normAutofit/>
          </a:bodyPr>
          <a:lstStyle/>
          <a:p>
            <a:r>
              <a:rPr lang="en-US" dirty="0" smtClean="0"/>
              <a:t>Here are some examples</a:t>
            </a:r>
          </a:p>
          <a:p>
            <a:pPr lvl="1"/>
            <a:r>
              <a:rPr lang="en-US" dirty="0" smtClean="0"/>
              <a:t>Ports: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Processor 64 bit CPU versus </a:t>
            </a:r>
            <a:br>
              <a:rPr lang="en-US" dirty="0" smtClean="0"/>
            </a:br>
            <a:r>
              <a:rPr lang="en-US" dirty="0" smtClean="0"/>
              <a:t>32 bit CPU</a:t>
            </a:r>
          </a:p>
          <a:p>
            <a:pPr lvl="2"/>
            <a:r>
              <a:rPr lang="en-US" dirty="0" smtClean="0"/>
              <a:t>Process 8 bytes at a time vs. 4 bytes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660" y="4800600"/>
            <a:ext cx="2720340" cy="1794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2209800"/>
            <a:ext cx="48387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Where are these bits/bytes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1" y="1645921"/>
            <a:ext cx="7583487" cy="4208930"/>
          </a:xfrm>
        </p:spPr>
        <p:txBody>
          <a:bodyPr/>
          <a:lstStyle/>
          <a:p>
            <a:r>
              <a:rPr lang="en-US" dirty="0" smtClean="0"/>
              <a:t>Primary Memory (RAM)</a:t>
            </a:r>
          </a:p>
          <a:p>
            <a:endParaRPr lang="en-US" dirty="0" smtClean="0"/>
          </a:p>
          <a:p>
            <a:r>
              <a:rPr lang="en-US" dirty="0" smtClean="0"/>
              <a:t>Secondary Hard disks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Other places as well…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314" y="2971801"/>
            <a:ext cx="4206686" cy="1537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520" y="4937760"/>
            <a:ext cx="3958046" cy="1539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668" y="1600199"/>
            <a:ext cx="4052460" cy="990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583487" cy="762000"/>
          </a:xfrm>
        </p:spPr>
        <p:txBody>
          <a:bodyPr lIns="457200">
            <a:normAutofit fontScale="90000"/>
          </a:bodyPr>
          <a:lstStyle/>
          <a:p>
            <a:r>
              <a:rPr lang="en-US" dirty="0" smtClean="0"/>
              <a:t>Moving bits in time (“bandwidth”)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447800"/>
            <a:ext cx="7754936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Two standard ways to introduce time into the discussion</a:t>
            </a:r>
          </a:p>
          <a:p>
            <a:pPr marL="411480" indent="-411480">
              <a:buFont typeface="+mj-lt"/>
              <a:buAutoNum type="arabicPeriod"/>
            </a:pPr>
            <a:r>
              <a:rPr lang="en-US" dirty="0" smtClean="0"/>
              <a:t>State </a:t>
            </a:r>
            <a:r>
              <a:rPr lang="en-US" sz="2200" b="1" dirty="0" smtClean="0">
                <a:solidFill>
                  <a:srgbClr val="FF0000"/>
                </a:solidFill>
              </a:rPr>
              <a:t>Hz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(i.e., </a:t>
            </a:r>
            <a:r>
              <a:rPr lang="en-US" b="1" dirty="0" smtClean="0">
                <a:solidFill>
                  <a:srgbClr val="FF0000"/>
                </a:solidFill>
              </a:rPr>
              <a:t>cycles per sec</a:t>
            </a:r>
            <a:r>
              <a:rPr lang="en-US" dirty="0" smtClean="0"/>
              <a:t>) rate, with each cycle moving some # of bits)</a:t>
            </a:r>
            <a:br>
              <a:rPr lang="en-US" dirty="0" smtClean="0"/>
            </a:br>
            <a:r>
              <a:rPr lang="en-US" dirty="0" smtClean="0"/>
              <a:t>e.g., “DDR-400” memory cards have the following </a:t>
            </a:r>
            <a:r>
              <a:rPr lang="en-US" dirty="0" smtClean="0">
                <a:solidFill>
                  <a:srgbClr val="0000FF"/>
                </a:solidFill>
              </a:rPr>
              <a:t>specs: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     Data Transfer Rate: 400 MHz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     # of bits moved at a time: 64 bits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What data bandwidth does that imply?	</a:t>
            </a:r>
            <a:br>
              <a:rPr lang="en-US" dirty="0" smtClean="0"/>
            </a:br>
            <a:r>
              <a:rPr lang="en-US" dirty="0" smtClean="0"/>
              <a:t>               64 bits * 400 M cycles/sec = 25,600 M bits /sec</a:t>
            </a:r>
            <a:br>
              <a:rPr lang="en-US" dirty="0" smtClean="0"/>
            </a:br>
            <a:r>
              <a:rPr lang="en-US" dirty="0" smtClean="0"/>
              <a:t>                                                          =  3,200 MB/sec</a:t>
            </a:r>
            <a:br>
              <a:rPr lang="en-US" dirty="0" smtClean="0"/>
            </a:br>
            <a:r>
              <a:rPr lang="en-US" sz="1600" b="1" dirty="0" smtClean="0"/>
              <a:t>3,200 MB/sec is in fact the “Peak Transfer Rate” of DDR-400 memory</a:t>
            </a:r>
          </a:p>
          <a:p>
            <a:pPr marL="411480" indent="-411480">
              <a:buFont typeface="+mj-lt"/>
              <a:buAutoNum type="arabicPeriod"/>
            </a:pPr>
            <a:r>
              <a:rPr lang="en-US" dirty="0" smtClean="0"/>
              <a:t>We sometimes see the more directly stated </a:t>
            </a:r>
            <a:r>
              <a:rPr lang="en-US" dirty="0" smtClean="0">
                <a:solidFill>
                  <a:schemeClr val="accent2"/>
                </a:solidFill>
              </a:rPr>
              <a:t>Bits/sec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(or </a:t>
            </a:r>
            <a:r>
              <a:rPr lang="en-US" dirty="0" smtClean="0">
                <a:solidFill>
                  <a:schemeClr val="accent2"/>
                </a:solidFill>
              </a:rPr>
              <a:t>bytes/sec</a:t>
            </a:r>
            <a:r>
              <a:rPr lang="en-US" dirty="0" smtClean="0"/>
              <a:t>) values</a:t>
            </a:r>
          </a:p>
          <a:p>
            <a:pPr marL="411480" indent="-411480">
              <a:buNone/>
            </a:pPr>
            <a:r>
              <a:rPr lang="en-US" dirty="0" smtClean="0"/>
              <a:t>       …see example on next slide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Moving bits in time (“bandwidth”)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583487" cy="4208930"/>
          </a:xfrm>
        </p:spPr>
        <p:txBody>
          <a:bodyPr>
            <a:normAutofit/>
          </a:bodyPr>
          <a:lstStyle/>
          <a:p>
            <a:r>
              <a:rPr lang="en-US" dirty="0" smtClean="0"/>
              <a:t>From iTunes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6248400"/>
            <a:ext cx="4760706" cy="421654"/>
          </a:xfrm>
          <a:prstGeom prst="rect">
            <a:avLst/>
          </a:prstGeom>
          <a:noFill/>
        </p:spPr>
        <p:txBody>
          <a:bodyPr wrap="none" lIns="82296" tIns="41148" rIns="82296" bIns="41148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80 kbps (mono) … 160 kbps (stereo)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61" y="1828800"/>
            <a:ext cx="6987759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33400"/>
            <a:ext cx="6095999" cy="914400"/>
          </a:xfrm>
        </p:spPr>
        <p:txBody>
          <a:bodyPr/>
          <a:lstStyle/>
          <a:p>
            <a:pPr algn="l"/>
            <a:r>
              <a:rPr lang="en-US" dirty="0" smtClean="0"/>
              <a:t>How many mp3 songs?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7583487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Does 7,000 songs make sense?</a:t>
            </a:r>
            <a:br>
              <a:rPr lang="en-US" dirty="0" smtClean="0"/>
            </a:br>
            <a:r>
              <a:rPr lang="en-US" dirty="0" smtClean="0"/>
              <a:t>(Apple assume 4 min/song)</a:t>
            </a:r>
          </a:p>
          <a:p>
            <a:r>
              <a:rPr lang="en-US" dirty="0" smtClean="0"/>
              <a:t>Each song takes ? MB</a:t>
            </a:r>
          </a:p>
          <a:p>
            <a:r>
              <a:rPr lang="en-US" dirty="0" smtClean="0"/>
              <a:t>Apple-assumed 128 Kbps MP3 = 16 KB / sec * 4 min</a:t>
            </a:r>
            <a:br>
              <a:rPr lang="en-US" dirty="0" smtClean="0"/>
            </a:br>
            <a:r>
              <a:rPr lang="en-US" dirty="0" smtClean="0"/>
              <a:t>= 16 KB/sec * 240 sec = 3840 KB</a:t>
            </a:r>
            <a:br>
              <a:rPr lang="en-US" dirty="0" smtClean="0"/>
            </a:br>
            <a:r>
              <a:rPr lang="en-US" dirty="0" smtClean="0"/>
              <a:t>= 3.84 MB</a:t>
            </a:r>
          </a:p>
          <a:p>
            <a:r>
              <a:rPr lang="en-US" dirty="0" smtClean="0"/>
              <a:t>32,000 MB / 3.84 MB/song</a:t>
            </a:r>
            <a:br>
              <a:rPr lang="en-US" dirty="0" smtClean="0"/>
            </a:br>
            <a:r>
              <a:rPr lang="en-US" dirty="0" smtClean="0"/>
              <a:t> = approx. 8,000 songs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330" y="0"/>
            <a:ext cx="3074670" cy="3909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3977861"/>
            <a:ext cx="3048000" cy="1203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2480</TotalTime>
  <Words>3026</Words>
  <Application>Microsoft Office PowerPoint</Application>
  <PresentationFormat>On-screen Show (4:3)</PresentationFormat>
  <Paragraphs>488</Paragraphs>
  <Slides>46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メイリオ</vt:lpstr>
      <vt:lpstr>Arial</vt:lpstr>
      <vt:lpstr>Calibri</vt:lpstr>
      <vt:lpstr>Century Gothic</vt:lpstr>
      <vt:lpstr>Gill Sans</vt:lpstr>
      <vt:lpstr>Lucida Grande</vt:lpstr>
      <vt:lpstr>Times New Roman</vt:lpstr>
      <vt:lpstr>Wingdings</vt:lpstr>
      <vt:lpstr>Wingdings 2</vt:lpstr>
      <vt:lpstr>Perspective</vt:lpstr>
      <vt:lpstr>Digital Technology</vt:lpstr>
      <vt:lpstr>Storing data in a digital computer</vt:lpstr>
      <vt:lpstr>Bits and Bytes</vt:lpstr>
      <vt:lpstr>Bits/Bytes prefixes</vt:lpstr>
      <vt:lpstr>Where are these bits/bytes used?</vt:lpstr>
      <vt:lpstr>Where are these bits/bytes used?</vt:lpstr>
      <vt:lpstr>Moving bits in time (“bandwidth”)</vt:lpstr>
      <vt:lpstr>Moving bits in time (“bandwidth”)</vt:lpstr>
      <vt:lpstr>How many mp3 songs?</vt:lpstr>
      <vt:lpstr>Moving bits in time (“bandwidth”)</vt:lpstr>
      <vt:lpstr>Moving bits in time (“bandwidth”)</vt:lpstr>
      <vt:lpstr>Be an informed consumer of IT</vt:lpstr>
      <vt:lpstr>Using 0’s and 1’s to represent other #’s</vt:lpstr>
      <vt:lpstr>Using 0’s and 1’s to represent other #’s</vt:lpstr>
      <vt:lpstr>Using 0’s and 1’s to represent other #’s</vt:lpstr>
      <vt:lpstr>Using 0’s and 1’s to represent other #’s</vt:lpstr>
      <vt:lpstr>Assigning #’s to keyboard characters</vt:lpstr>
      <vt:lpstr>Assigning #’s to keyboard characters</vt:lpstr>
      <vt:lpstr>Assigning #’s to keyboard characters</vt:lpstr>
      <vt:lpstr>Assigning #’s to keyboard characters</vt:lpstr>
      <vt:lpstr>Assigning #’s to keyboard characters</vt:lpstr>
      <vt:lpstr>Aside: how I determined the character is:</vt:lpstr>
      <vt:lpstr>Assigning #’s to keyboard characters</vt:lpstr>
      <vt:lpstr>ASCII / UNICODE text is “dense”</vt:lpstr>
      <vt:lpstr>Digital storage of images</vt:lpstr>
      <vt:lpstr>Digital storage of images</vt:lpstr>
      <vt:lpstr>Picture storage requirements</vt:lpstr>
      <vt:lpstr>Estimating picture storage requirements</vt:lpstr>
      <vt:lpstr>Understanding audio storage requirements</vt:lpstr>
      <vt:lpstr>Sample Rate</vt:lpstr>
      <vt:lpstr>Sample Depth</vt:lpstr>
      <vt:lpstr>Sample Depth</vt:lpstr>
      <vt:lpstr>Estimating audio storage requirements</vt:lpstr>
      <vt:lpstr>Addendum: the RGB color scheme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representing Magenta</vt:lpstr>
      <vt:lpstr>PowerPoint Presentation</vt:lpstr>
      <vt:lpstr>PowerPoint Presentation</vt:lpstr>
      <vt:lpstr>The sixteen hex symbols</vt:lpstr>
      <vt:lpstr>Examples from Amazon.com homepage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Technology</dc:title>
  <dc:creator>Carlo Mobarak</dc:creator>
  <cp:lastModifiedBy>Carlo Moubarak</cp:lastModifiedBy>
  <cp:revision>103</cp:revision>
  <cp:lastPrinted>2012-01-12T17:41:03Z</cp:lastPrinted>
  <dcterms:created xsi:type="dcterms:W3CDTF">2011-09-29T23:19:03Z</dcterms:created>
  <dcterms:modified xsi:type="dcterms:W3CDTF">2018-09-07T08:11:14Z</dcterms:modified>
</cp:coreProperties>
</file>