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99" r:id="rId5"/>
    <p:sldId id="412" r:id="rId6"/>
    <p:sldId id="410" r:id="rId7"/>
    <p:sldId id="373" r:id="rId8"/>
    <p:sldId id="407" r:id="rId9"/>
    <p:sldId id="408" r:id="rId10"/>
    <p:sldId id="381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82933" autoAdjust="0"/>
  </p:normalViewPr>
  <p:slideViewPr>
    <p:cSldViewPr snapToGrid="0" showGuides="1">
      <p:cViewPr varScale="1">
        <p:scale>
          <a:sx n="67" d="100"/>
          <a:sy n="67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8/14/2025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32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0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2C0B5-B8E7-9941-EFC2-33D454A71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8EFD04-EBCE-AADA-B9C0-CBD5804E0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E694F3-42D5-3726-B074-D9D2BEF41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B181A-D0B9-7D0E-307A-D834B2647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44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22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09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3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8/14/2025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628" y="482261"/>
            <a:ext cx="5824186" cy="3987799"/>
          </a:xfrm>
        </p:spPr>
        <p:txBody>
          <a:bodyPr/>
          <a:lstStyle/>
          <a:p>
            <a:r>
              <a:rPr lang="en-US" altLang="zh-CN" dirty="0"/>
              <a:t>User Behavior</a:t>
            </a:r>
            <a:br>
              <a:rPr lang="en-US" altLang="zh-CN" dirty="0"/>
            </a:br>
            <a:r>
              <a:rPr lang="en-US" altLang="zh-CN" dirty="0"/>
              <a:t>Analysis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7F6AC-EE87-E45E-E130-6DCA56A81A2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253" y="1207763"/>
            <a:ext cx="3773856" cy="50335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4000C-3234-1F58-E480-55A57866D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7B84-6560-DE23-8EAC-C9DF9F74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616" y="346364"/>
            <a:ext cx="6357939" cy="1051535"/>
          </a:xfrm>
        </p:spPr>
        <p:txBody>
          <a:bodyPr/>
          <a:lstStyle/>
          <a:p>
            <a:r>
              <a:rPr lang="en-ID" b="0" dirty="0"/>
              <a:t>Executive Summary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5B64-3280-29DC-4F91-A984BCFD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616" y="1945111"/>
            <a:ext cx="6359525" cy="3956924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Demographics: </a:t>
            </a:r>
            <a:r>
              <a:rPr lang="en-US" sz="1800" dirty="0"/>
              <a:t>Majority of users are aged 45–65, with balanced gender distribution.</a:t>
            </a:r>
          </a:p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Financial Risk: </a:t>
            </a:r>
            <a:r>
              <a:rPr lang="en-US" sz="1800" dirty="0"/>
              <a:t>Over 584,000 users have debt-to-income ratio &gt;100% — extreme financial stress.</a:t>
            </a:r>
          </a:p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Spending Behavior: </a:t>
            </a:r>
            <a:r>
              <a:rPr lang="en-US" sz="1800" dirty="0"/>
              <a:t>Regular debit cards dominate transaction volume.</a:t>
            </a:r>
          </a:p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Popular Merchants: </a:t>
            </a:r>
            <a:r>
              <a:rPr lang="en-US" sz="1800" dirty="0"/>
              <a:t>MCC 5411 (Grocery) and 5499 (Convenience Stores) are most used.</a:t>
            </a:r>
          </a:p>
          <a:p>
            <a:pPr marL="285750" indent="-285750" algn="l">
              <a:buFont typeface="Arial" panose="020B0604020202020204" pitchFamily="34" charset="0"/>
              <a:buChar char="●"/>
            </a:pPr>
            <a:r>
              <a:rPr lang="en-US" sz="1800" b="1" dirty="0"/>
              <a:t>Transaction Method: </a:t>
            </a:r>
            <a:r>
              <a:rPr lang="en-US" sz="1800" dirty="0"/>
              <a:t>Swipe is the dominant payment method — higher fraud risk.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335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A8AF6-2DF8-AEA9-6EA5-1FACCF54A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814B-DBA4-270A-7789-1D99755C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2" y="641226"/>
            <a:ext cx="9386351" cy="1132258"/>
          </a:xfrm>
        </p:spPr>
        <p:txBody>
          <a:bodyPr/>
          <a:lstStyle/>
          <a:p>
            <a:r>
              <a:rPr lang="en-ID" b="0" dirty="0"/>
              <a:t>User Demographics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C786B3C-AC1A-F00D-B46C-A89D28A85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1363" y="2403083"/>
            <a:ext cx="3769273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853E4F-B2BA-E8C0-6825-62DBD3B61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28" y="2414267"/>
            <a:ext cx="3869404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C6E98E-106E-9D4E-A858-FBF75DC89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667" y="2403083"/>
            <a:ext cx="3876557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8A2330-7E9F-75BD-BCD1-19CCA40A5860}"/>
              </a:ext>
            </a:extLst>
          </p:cNvPr>
          <p:cNvSpPr txBox="1">
            <a:spLocks/>
          </p:cNvSpPr>
          <p:nvPr/>
        </p:nvSpPr>
        <p:spPr>
          <a:xfrm>
            <a:off x="860630" y="1908270"/>
            <a:ext cx="2520000" cy="3358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Gender Distribution</a:t>
            </a:r>
            <a:endParaRPr lang="zh-CN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B0905-3231-442D-B6FC-BA45344FEBEC}"/>
              </a:ext>
            </a:extLst>
          </p:cNvPr>
          <p:cNvSpPr txBox="1"/>
          <p:nvPr/>
        </p:nvSpPr>
        <p:spPr>
          <a:xfrm>
            <a:off x="4765694" y="1874761"/>
            <a:ext cx="25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Age Distribution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68D04E-F2A5-32D1-03AF-03986B718049}"/>
              </a:ext>
            </a:extLst>
          </p:cNvPr>
          <p:cNvSpPr txBox="1"/>
          <p:nvPr/>
        </p:nvSpPr>
        <p:spPr>
          <a:xfrm>
            <a:off x="8577042" y="1874761"/>
            <a:ext cx="28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 Credit Score Categories</a:t>
            </a:r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B0C004-B73A-9C4F-432B-ACC3695B30B6}"/>
              </a:ext>
            </a:extLst>
          </p:cNvPr>
          <p:cNvSpPr txBox="1"/>
          <p:nvPr/>
        </p:nvSpPr>
        <p:spPr>
          <a:xfrm>
            <a:off x="185928" y="4693616"/>
            <a:ext cx="386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/>
              <a:t>➤ Nearly equal split — marketing should be gender-neutral.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BA0C42-BCD3-1A9A-D427-14089C28E545}"/>
              </a:ext>
            </a:extLst>
          </p:cNvPr>
          <p:cNvSpPr txBox="1"/>
          <p:nvPr/>
        </p:nvSpPr>
        <p:spPr>
          <a:xfrm>
            <a:off x="4211363" y="4693616"/>
            <a:ext cx="3769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/>
              <a:t>➤ Core user base is middle-aged to senior — focus on stability and trust.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00BBD-FAA3-34CB-9644-33FB4D093559}"/>
              </a:ext>
            </a:extLst>
          </p:cNvPr>
          <p:cNvSpPr txBox="1"/>
          <p:nvPr/>
        </p:nvSpPr>
        <p:spPr>
          <a:xfrm>
            <a:off x="8078763" y="4693616"/>
            <a:ext cx="38765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/>
              <a:t>➤ Most users have fair to good credit — eligible for credit products with caution.</a:t>
            </a:r>
          </a:p>
        </p:txBody>
      </p:sp>
    </p:spTree>
    <p:extLst>
      <p:ext uri="{BB962C8B-B14F-4D97-AF65-F5344CB8AC3E}">
        <p14:creationId xmlns:p14="http://schemas.microsoft.com/office/powerpoint/2010/main" val="14058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83EB8B-FC80-831B-CAAA-09A758A2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2" y="641226"/>
            <a:ext cx="9386351" cy="1132258"/>
          </a:xfrm>
        </p:spPr>
        <p:txBody>
          <a:bodyPr/>
          <a:lstStyle/>
          <a:p>
            <a:r>
              <a:rPr lang="en-ID" b="0" dirty="0"/>
              <a:t>Financial Health &amp; Risk Profile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98F4E4-1E4D-10FB-7152-33079CDC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6" y="2280577"/>
            <a:ext cx="5565504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651A13-D3FF-CD73-8D4A-DB6518E82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222" y="2280577"/>
            <a:ext cx="520871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4A3D66-0745-82E1-0F45-58399DD90B6F}"/>
              </a:ext>
            </a:extLst>
          </p:cNvPr>
          <p:cNvSpPr txBox="1">
            <a:spLocks/>
          </p:cNvSpPr>
          <p:nvPr/>
        </p:nvSpPr>
        <p:spPr>
          <a:xfrm>
            <a:off x="2053248" y="1841388"/>
            <a:ext cx="25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Income Distribution</a:t>
            </a:r>
            <a:endParaRPr lang="zh-CN" altLang="en-US" sz="18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3730800-37A3-7A42-CF56-4DFD6089D0D5}"/>
              </a:ext>
            </a:extLst>
          </p:cNvPr>
          <p:cNvSpPr txBox="1">
            <a:spLocks/>
          </p:cNvSpPr>
          <p:nvPr/>
        </p:nvSpPr>
        <p:spPr>
          <a:xfrm>
            <a:off x="7211877" y="1841388"/>
            <a:ext cx="386940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Debt-to-Income Risk Categories</a:t>
            </a:r>
            <a:endParaRPr lang="zh-CN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10C684-240B-CF5D-7861-B23B4E3CDAB2}"/>
              </a:ext>
            </a:extLst>
          </p:cNvPr>
          <p:cNvSpPr txBox="1"/>
          <p:nvPr/>
        </p:nvSpPr>
        <p:spPr>
          <a:xfrm>
            <a:off x="1378545" y="5409852"/>
            <a:ext cx="3869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Majority are low to middle-income — affordability is key.</a:t>
            </a:r>
            <a:endParaRPr lang="en-ID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5EDC3-753A-6F21-3AE8-45C4121F34F4}"/>
              </a:ext>
            </a:extLst>
          </p:cNvPr>
          <p:cNvSpPr txBox="1"/>
          <p:nvPr/>
        </p:nvSpPr>
        <p:spPr>
          <a:xfrm>
            <a:off x="7211877" y="5409852"/>
            <a:ext cx="3869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Over half a million users spend more than they earn — urgent financial wellness programs needed.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51766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73F42-F579-1F78-4606-B32C7824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E5C36C-5AB3-252A-EB60-F6B912F9B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924" y="1993788"/>
            <a:ext cx="3240000" cy="41225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9B0CF0-7B21-D70C-30EB-160DAA0F9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839" y="2769608"/>
            <a:ext cx="3700892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C277A44-6A69-EB16-2729-AFE5BD328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46" y="2769608"/>
            <a:ext cx="392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22786A0-CC71-A763-A4FC-8F17894D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2" y="641226"/>
            <a:ext cx="9386351" cy="1132258"/>
          </a:xfrm>
        </p:spPr>
        <p:txBody>
          <a:bodyPr anchor="ctr"/>
          <a:lstStyle/>
          <a:p>
            <a:pPr algn="ctr"/>
            <a:r>
              <a:rPr lang="en-ID" b="0" dirty="0"/>
              <a:t>Transaction </a:t>
            </a:r>
            <a:r>
              <a:rPr lang="en-ID" b="0" dirty="0" err="1"/>
              <a:t>Behavior</a:t>
            </a:r>
            <a:endParaRPr lang="en-ID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2C6FDA9-BE07-952F-62C7-7D4D41CC3308}"/>
              </a:ext>
            </a:extLst>
          </p:cNvPr>
          <p:cNvSpPr txBox="1">
            <a:spLocks/>
          </p:cNvSpPr>
          <p:nvPr/>
        </p:nvSpPr>
        <p:spPr>
          <a:xfrm>
            <a:off x="5207285" y="2409608"/>
            <a:ext cx="25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Card Type Usage</a:t>
            </a:r>
            <a:endParaRPr lang="zh-CN" altLang="en-US" sz="18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344BF20-90ED-1598-811F-DD048FD0F5FB}"/>
              </a:ext>
            </a:extLst>
          </p:cNvPr>
          <p:cNvSpPr txBox="1">
            <a:spLocks/>
          </p:cNvSpPr>
          <p:nvPr/>
        </p:nvSpPr>
        <p:spPr>
          <a:xfrm>
            <a:off x="4116567" y="2161707"/>
            <a:ext cx="25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D79F83-7DC6-7F6F-9B3A-C5C05FF691B8}"/>
              </a:ext>
            </a:extLst>
          </p:cNvPr>
          <p:cNvSpPr txBox="1">
            <a:spLocks/>
          </p:cNvSpPr>
          <p:nvPr/>
        </p:nvSpPr>
        <p:spPr>
          <a:xfrm>
            <a:off x="8412001" y="1627436"/>
            <a:ext cx="3681845" cy="36635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Top 5 MCC</a:t>
            </a:r>
            <a:endParaRPr lang="zh-CN" altLang="en-US" sz="18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721E5EF-5709-C2CF-1DFD-FF830816DE66}"/>
              </a:ext>
            </a:extLst>
          </p:cNvPr>
          <p:cNvSpPr txBox="1">
            <a:spLocks/>
          </p:cNvSpPr>
          <p:nvPr/>
        </p:nvSpPr>
        <p:spPr>
          <a:xfrm>
            <a:off x="891852" y="2409608"/>
            <a:ext cx="25200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Transaction Method</a:t>
            </a:r>
            <a:endParaRPr lang="zh-CN" altLang="en-US" sz="1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42D80-A6F2-51E4-05AD-D2CA13BE4BE7}"/>
              </a:ext>
            </a:extLst>
          </p:cNvPr>
          <p:cNvSpPr txBox="1"/>
          <p:nvPr/>
        </p:nvSpPr>
        <p:spPr>
          <a:xfrm>
            <a:off x="8632922" y="6116301"/>
            <a:ext cx="3240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Focus loyalty programs on daily essentials.</a:t>
            </a:r>
            <a:endParaRPr lang="en-ID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D4F9F2-5DE3-58A5-DD07-EB21E44C33A5}"/>
              </a:ext>
            </a:extLst>
          </p:cNvPr>
          <p:cNvSpPr txBox="1"/>
          <p:nvPr/>
        </p:nvSpPr>
        <p:spPr>
          <a:xfrm>
            <a:off x="4616839" y="4977464"/>
            <a:ext cx="37008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Regular debit cards dominate — users prefer direct access to bank funds.</a:t>
            </a:r>
            <a:endParaRPr lang="en-ID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57753B-B541-BDB2-32D5-BDDE26CF1456}"/>
              </a:ext>
            </a:extLst>
          </p:cNvPr>
          <p:cNvSpPr txBox="1"/>
          <p:nvPr/>
        </p:nvSpPr>
        <p:spPr>
          <a:xfrm>
            <a:off x="381646" y="4977464"/>
            <a:ext cx="3920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➤ Swipe is the dominant method — but higher fraud risk. Push for chip/online adoption.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71765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1B36A-AA03-E398-B0F4-ED9B9D3E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099ED1-71F8-B7EB-23B9-FAD0441E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2" y="641226"/>
            <a:ext cx="9386351" cy="1132258"/>
          </a:xfrm>
        </p:spPr>
        <p:txBody>
          <a:bodyPr anchor="ctr"/>
          <a:lstStyle/>
          <a:p>
            <a:r>
              <a:rPr lang="en-ID" b="0" dirty="0"/>
              <a:t>Key Insights &amp; Patterns</a:t>
            </a:r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11185D-DCC2-E0EA-A8D8-93A82456B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56221"/>
              </p:ext>
            </p:extLst>
          </p:nvPr>
        </p:nvGraphicFramePr>
        <p:xfrm>
          <a:off x="2032000" y="2125556"/>
          <a:ext cx="8128000" cy="328083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64724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04861753"/>
                    </a:ext>
                  </a:extLst>
                </a:gridCol>
              </a:tblGrid>
              <a:tr h="480484">
                <a:tc>
                  <a:txBody>
                    <a:bodyPr/>
                    <a:lstStyle/>
                    <a:p>
                      <a:r>
                        <a:rPr lang="en-US" dirty="0"/>
                        <a:t>Insight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</a:t>
                      </a:r>
                      <a:endParaRPr lang="en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275818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Older users dominate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Tailor UX for simplicity and trust.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1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High DTI risk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Launch financial wellness tools or debt counseling.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91041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Regular debit cards = most used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Expand </a:t>
                      </a: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regular debit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benefits.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2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Swipe = primary method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Educate users on chip/contactless safety.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652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Grocery &amp; </a:t>
                      </a:r>
                      <a:r>
                        <a:rPr lang="en-US" sz="1800" dirty="0"/>
                        <a:t>convenience stores</a:t>
                      </a:r>
                      <a:r>
                        <a:rPr lang="en-ID" b="0" dirty="0">
                          <a:solidFill>
                            <a:schemeClr val="tx1"/>
                          </a:solidFill>
                          <a:effectLst/>
                        </a:rPr>
                        <a:t> = top spend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Partner with convenience stores for cashback.</a:t>
                      </a:r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497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51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64" y="1532081"/>
            <a:ext cx="5273221" cy="3793838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GB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306CDC66-A956-9DAD-903D-E7C00749814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3457" y="1326812"/>
            <a:ext cx="3778434" cy="4924193"/>
          </a:xfrm>
        </p:spPr>
      </p:pic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333B44-FF7C-4DD4-AB3A-1FC68C05FF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292</Words>
  <Application>Microsoft Office PowerPoint</Application>
  <PresentationFormat>Widescreen</PresentationFormat>
  <Paragraphs>46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Arial</vt:lpstr>
      <vt:lpstr>Segoe UI Black</vt:lpstr>
      <vt:lpstr>Custom</vt:lpstr>
      <vt:lpstr>User Behavior Analysis</vt:lpstr>
      <vt:lpstr>Executive Summary</vt:lpstr>
      <vt:lpstr>User Demographics</vt:lpstr>
      <vt:lpstr>Financial Health &amp; Risk Profile</vt:lpstr>
      <vt:lpstr>Transaction Behavior</vt:lpstr>
      <vt:lpstr>Key Insights &amp; Patterns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Royhan H</dc:creator>
  <cp:lastModifiedBy>Muhammad Royhan H</cp:lastModifiedBy>
  <cp:revision>20</cp:revision>
  <dcterms:modified xsi:type="dcterms:W3CDTF">2025-08-14T18:56:34Z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