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d-ID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id-ID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id-ID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d-ID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id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d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d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id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d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d-ID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id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d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F5CD238-62F8-409E-8CCC-8F1E137DA585}" type="slidenum">
              <a:rPr b="0" lang="id-ID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id-ID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2388EB-48A3-45B1-9BF8-C20B19102B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id-ID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A25479-F140-4A57-A5C0-459F581543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id-ID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136884-F7DF-4A7A-96E0-1587CB6969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id-ID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E58A4C-626A-4A9B-9B98-DE60CB47FD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id-ID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9B9351-67CA-4436-99E1-EEAC5044D9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id-ID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DB512A-9553-4996-A087-7BF92E3CE3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id-ID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31436D3-2AC1-4671-A68D-6DDC7EE148F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id-ID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d-ID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id-I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d-ID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d-ID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d-ID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d-ID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d-ID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d-ID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d-ID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2"/>
          <p:cNvSpPr/>
          <p:nvPr/>
        </p:nvSpPr>
        <p:spPr>
          <a:xfrm>
            <a:off x="6319440" y="3034440"/>
            <a:ext cx="71550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272d45"/>
                </a:solidFill>
                <a:latin typeface="Kanit"/>
                <a:ea typeface="Kanit"/>
              </a:rPr>
              <a:t>Comparative Case Study</a:t>
            </a:r>
            <a:endParaRPr b="0" lang="id-ID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3"/>
          <p:cNvSpPr/>
          <p:nvPr/>
        </p:nvSpPr>
        <p:spPr>
          <a:xfrm>
            <a:off x="6319440" y="4200840"/>
            <a:ext cx="7477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Twitter vs. WhatsApp - Communication Models in Distributed Systems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4"/>
          <p:cNvSpPr/>
          <p:nvPr/>
        </p:nvSpPr>
        <p:spPr>
          <a:xfrm>
            <a:off x="6319440" y="4822920"/>
            <a:ext cx="354960" cy="35496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 0" descr="preencoded.png"/>
          <p:cNvPicPr/>
          <p:nvPr/>
        </p:nvPicPr>
        <p:blipFill>
          <a:blip r:embed="rId1"/>
          <a:stretch/>
        </p:blipFill>
        <p:spPr>
          <a:xfrm>
            <a:off x="6327360" y="4830480"/>
            <a:ext cx="339840" cy="339840"/>
          </a:xfrm>
          <a:prstGeom prst="rect">
            <a:avLst/>
          </a:prstGeom>
          <a:ln w="0">
            <a:noFill/>
          </a:ln>
        </p:spPr>
      </p:pic>
      <p:sp>
        <p:nvSpPr>
          <p:cNvPr id="50" name="Text 5"/>
          <p:cNvSpPr/>
          <p:nvPr/>
        </p:nvSpPr>
        <p:spPr>
          <a:xfrm>
            <a:off x="6786000" y="4806360"/>
            <a:ext cx="412956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61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2c3249"/>
                </a:solidFill>
                <a:latin typeface="Martel Sans"/>
                <a:ea typeface="Martel Sans"/>
              </a:rPr>
              <a:t>by Riska Kurniyanto Abdullah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Shape 1"/>
          <p:cNvSpPr/>
          <p:nvPr/>
        </p:nvSpPr>
        <p:spPr>
          <a:xfrm>
            <a:off x="0" y="0"/>
            <a:ext cx="14630040" cy="9657360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2"/>
          <p:cNvSpPr/>
          <p:nvPr/>
        </p:nvSpPr>
        <p:spPr>
          <a:xfrm>
            <a:off x="3621240" y="427680"/>
            <a:ext cx="49604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827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272d45"/>
                </a:solidFill>
                <a:latin typeface="Kanit"/>
                <a:ea typeface="Kanit"/>
              </a:rPr>
              <a:t>The Publish-Subscribe Model</a:t>
            </a:r>
            <a:endParaRPr b="0" lang="id-ID" sz="30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3"/>
          <p:cNvSpPr/>
          <p:nvPr/>
        </p:nvSpPr>
        <p:spPr>
          <a:xfrm>
            <a:off x="3621240" y="1224720"/>
            <a:ext cx="738756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1" strike="noStrike">
                <a:solidFill>
                  <a:srgbClr val="2c3249"/>
                </a:solidFill>
                <a:latin typeface="Martel Sans"/>
                <a:ea typeface="Martel Sans"/>
              </a:rPr>
              <a:t>Twitter uses the publish-subscribe model where users publish tweets, and their followers receive these tweets in their feed. This model allows real-time updates and efficient distribution of tweets to a large number of followers.</a:t>
            </a:r>
            <a:endParaRPr b="0" lang="id-ID" sz="1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Image 0" descr="preencoded.png"/>
          <p:cNvPicPr/>
          <p:nvPr/>
        </p:nvPicPr>
        <p:blipFill>
          <a:blip r:embed="rId1"/>
          <a:stretch/>
        </p:blipFill>
        <p:spPr>
          <a:xfrm>
            <a:off x="3621240" y="2145600"/>
            <a:ext cx="3576960" cy="2210400"/>
          </a:xfrm>
          <a:prstGeom prst="rect">
            <a:avLst/>
          </a:prstGeom>
          <a:ln w="0">
            <a:noFill/>
          </a:ln>
        </p:spPr>
      </p:pic>
      <p:sp>
        <p:nvSpPr>
          <p:cNvPr id="57" name="Text 4"/>
          <p:cNvSpPr/>
          <p:nvPr/>
        </p:nvSpPr>
        <p:spPr>
          <a:xfrm>
            <a:off x="3621240" y="4550760"/>
            <a:ext cx="325332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272d45"/>
                </a:solidFill>
                <a:latin typeface="Kanit"/>
                <a:ea typeface="Kanit"/>
              </a:rPr>
              <a:t>Scalable and Distributed Architecture</a:t>
            </a:r>
            <a:endParaRPr b="0" lang="id-ID" sz="1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5"/>
          <p:cNvSpPr/>
          <p:nvPr/>
        </p:nvSpPr>
        <p:spPr>
          <a:xfrm>
            <a:off x="3621240" y="4949280"/>
            <a:ext cx="357696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publish-subscribe model in Twitter enables a large number of users to follow different accounts.</a:t>
            </a:r>
            <a:endParaRPr b="0" lang="id-ID" sz="1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Image 1" descr="preencoded.png"/>
          <p:cNvPicPr/>
          <p:nvPr/>
        </p:nvPicPr>
        <p:blipFill>
          <a:blip r:embed="rId2"/>
          <a:stretch/>
        </p:blipFill>
        <p:spPr>
          <a:xfrm>
            <a:off x="7431840" y="2145600"/>
            <a:ext cx="3576960" cy="2210760"/>
          </a:xfrm>
          <a:prstGeom prst="rect">
            <a:avLst/>
          </a:prstGeom>
          <a:ln w="0">
            <a:noFill/>
          </a:ln>
        </p:spPr>
      </p:pic>
      <p:sp>
        <p:nvSpPr>
          <p:cNvPr id="60" name="Text 6"/>
          <p:cNvSpPr/>
          <p:nvPr/>
        </p:nvSpPr>
        <p:spPr>
          <a:xfrm>
            <a:off x="7431840" y="4551120"/>
            <a:ext cx="326088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272d45"/>
                </a:solidFill>
                <a:latin typeface="Kanit"/>
                <a:ea typeface="Kanit"/>
              </a:rPr>
              <a:t>Real-Time Information Dissemination</a:t>
            </a:r>
            <a:endParaRPr b="0" lang="id-ID" sz="1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 7"/>
          <p:cNvSpPr/>
          <p:nvPr/>
        </p:nvSpPr>
        <p:spPr>
          <a:xfrm>
            <a:off x="7431840" y="4949640"/>
            <a:ext cx="357696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1" strike="noStrike">
                <a:solidFill>
                  <a:srgbClr val="2c3249"/>
                </a:solidFill>
                <a:latin typeface="Martel Sans"/>
                <a:ea typeface="Martel Sans"/>
              </a:rPr>
              <a:t>Twitter's publish-subscribe model allows celebrities, news organizations, and individuals to reach a wide audience instantly.</a:t>
            </a:r>
            <a:endParaRPr b="0" lang="id-ID" sz="1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Image 2" descr="preencoded.png"/>
          <p:cNvPicPr/>
          <p:nvPr/>
        </p:nvPicPr>
        <p:blipFill>
          <a:blip r:embed="rId3"/>
          <a:stretch/>
        </p:blipFill>
        <p:spPr>
          <a:xfrm>
            <a:off x="3621240" y="5928840"/>
            <a:ext cx="3576960" cy="2210400"/>
          </a:xfrm>
          <a:prstGeom prst="rect">
            <a:avLst/>
          </a:prstGeom>
          <a:ln w="0">
            <a:noFill/>
          </a:ln>
        </p:spPr>
      </p:pic>
      <p:sp>
        <p:nvSpPr>
          <p:cNvPr id="63" name="Text 8"/>
          <p:cNvSpPr/>
          <p:nvPr/>
        </p:nvSpPr>
        <p:spPr>
          <a:xfrm>
            <a:off x="3621240" y="8334000"/>
            <a:ext cx="286488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272d45"/>
                </a:solidFill>
                <a:latin typeface="Kanit"/>
                <a:ea typeface="Kanit"/>
              </a:rPr>
              <a:t>Rapid Distribution of Information</a:t>
            </a:r>
            <a:endParaRPr b="0" lang="id-ID" sz="1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9"/>
          <p:cNvSpPr/>
          <p:nvPr/>
        </p:nvSpPr>
        <p:spPr>
          <a:xfrm>
            <a:off x="3621240" y="8732520"/>
            <a:ext cx="35769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publish-subscribe model allows for real-time updates and the efficient distribution of tweets.</a:t>
            </a:r>
            <a:endParaRPr b="0" lang="id-ID" sz="1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2"/>
          <p:cNvSpPr/>
          <p:nvPr/>
        </p:nvSpPr>
        <p:spPr>
          <a:xfrm>
            <a:off x="2037960" y="1478160"/>
            <a:ext cx="59432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The Peer-to-Peer Model</a:t>
            </a:r>
            <a:endParaRPr b="0" lang="id-ID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3"/>
          <p:cNvSpPr/>
          <p:nvPr/>
        </p:nvSpPr>
        <p:spPr>
          <a:xfrm>
            <a:off x="2037960" y="2616840"/>
            <a:ext cx="1055412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WhatsApp employs a peer-to-peer model where messages are directly sent to the recipient's device. This model provides end-to-end encryption for privacy and direct communication between users.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Shape 4"/>
          <p:cNvSpPr/>
          <p:nvPr/>
        </p:nvSpPr>
        <p:spPr>
          <a:xfrm>
            <a:off x="2037960" y="3577680"/>
            <a:ext cx="3369600" cy="3173400"/>
          </a:xfrm>
          <a:prstGeom prst="roundRect">
            <a:avLst>
              <a:gd name="adj" fmla="val 3151"/>
            </a:avLst>
          </a:prstGeom>
          <a:solidFill>
            <a:srgbClr val="dfece9"/>
          </a:solidFill>
          <a:ln w="13811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5"/>
          <p:cNvSpPr/>
          <p:nvPr/>
        </p:nvSpPr>
        <p:spPr>
          <a:xfrm>
            <a:off x="2274120" y="3813480"/>
            <a:ext cx="2658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Privacy and Reliability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2274120" y="4383000"/>
            <a:ext cx="289764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peer-to-peer model in WhatsApp reduces the need for centralized servers for message relay, enhancing privacy and reliability.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Shape 7"/>
          <p:cNvSpPr/>
          <p:nvPr/>
        </p:nvSpPr>
        <p:spPr>
          <a:xfrm>
            <a:off x="5630400" y="3577680"/>
            <a:ext cx="3369600" cy="3173400"/>
          </a:xfrm>
          <a:prstGeom prst="roundRect">
            <a:avLst>
              <a:gd name="adj" fmla="val 3151"/>
            </a:avLst>
          </a:prstGeom>
          <a:solidFill>
            <a:srgbClr val="dfece9"/>
          </a:solidFill>
          <a:ln w="13811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8"/>
          <p:cNvSpPr/>
          <p:nvPr/>
        </p:nvSpPr>
        <p:spPr>
          <a:xfrm>
            <a:off x="5866200" y="381348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Low-Latency Conversations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9"/>
          <p:cNvSpPr/>
          <p:nvPr/>
        </p:nvSpPr>
        <p:spPr>
          <a:xfrm>
            <a:off x="5866200" y="4730040"/>
            <a:ext cx="28976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Direct communication between devices ensure low-latency conversations.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hape 10"/>
          <p:cNvSpPr/>
          <p:nvPr/>
        </p:nvSpPr>
        <p:spPr>
          <a:xfrm>
            <a:off x="9222480" y="3577680"/>
            <a:ext cx="3369600" cy="3173400"/>
          </a:xfrm>
          <a:prstGeom prst="roundRect">
            <a:avLst>
              <a:gd name="adj" fmla="val 3151"/>
            </a:avLst>
          </a:prstGeom>
          <a:solidFill>
            <a:srgbClr val="dfece9"/>
          </a:solidFill>
          <a:ln w="13811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 11"/>
          <p:cNvSpPr/>
          <p:nvPr/>
        </p:nvSpPr>
        <p:spPr>
          <a:xfrm>
            <a:off x="9458280" y="381348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Consistent Conversation History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2"/>
          <p:cNvSpPr/>
          <p:nvPr/>
        </p:nvSpPr>
        <p:spPr>
          <a:xfrm>
            <a:off x="9458280" y="4730040"/>
            <a:ext cx="289764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The messages are synchronized across devices, ensuring that the conversation history is consistent on each device.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12502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2"/>
          <p:cNvSpPr/>
          <p:nvPr/>
        </p:nvSpPr>
        <p:spPr>
          <a:xfrm>
            <a:off x="2561760" y="551520"/>
            <a:ext cx="400248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4924"/>
              </a:lnSpc>
              <a:tabLst>
                <a:tab algn="l" pos="0"/>
              </a:tabLst>
            </a:pPr>
            <a:r>
              <a:rPr b="0" lang="en-US" sz="3940" spc="-1" strike="noStrike">
                <a:solidFill>
                  <a:srgbClr val="272d45"/>
                </a:solidFill>
                <a:latin typeface="Kanit"/>
                <a:ea typeface="Kanit"/>
              </a:rPr>
              <a:t>Impact on Design</a:t>
            </a:r>
            <a:endParaRPr b="0" lang="id-ID" sz="3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3"/>
          <p:cNvSpPr/>
          <p:nvPr/>
        </p:nvSpPr>
        <p:spPr>
          <a:xfrm>
            <a:off x="2561760" y="1577160"/>
            <a:ext cx="9506520" cy="9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523"/>
              </a:lnSpc>
              <a:tabLst>
                <a:tab algn="l" pos="0"/>
              </a:tabLst>
            </a:pPr>
            <a:r>
              <a:rPr b="0" lang="en-US" sz="1580" spc="-1" strike="noStrike">
                <a:solidFill>
                  <a:srgbClr val="2c3249"/>
                </a:solidFill>
                <a:latin typeface="Martel Sans"/>
                <a:ea typeface="Martel Sans"/>
              </a:rPr>
              <a:t>The choice of communication model significantly influences the design of distributed systems. Let's examine how the publish-subscribe model in Twitter and the peer-to-peer model in WhatsApp impact their design.</a:t>
            </a:r>
            <a:endParaRPr b="0" lang="id-ID" sz="1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4"/>
          <p:cNvSpPr/>
          <p:nvPr/>
        </p:nvSpPr>
        <p:spPr>
          <a:xfrm>
            <a:off x="2561760" y="3062880"/>
            <a:ext cx="9506520" cy="39600"/>
          </a:xfrm>
          <a:prstGeom prst="rect">
            <a:avLst/>
          </a:prstGeom>
          <a:solidFill>
            <a:srgbClr val="bfd9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5040" bIns="-504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hape 5"/>
          <p:cNvSpPr/>
          <p:nvPr/>
        </p:nvSpPr>
        <p:spPr>
          <a:xfrm>
            <a:off x="3655080" y="3062880"/>
            <a:ext cx="39600" cy="700200"/>
          </a:xfrm>
          <a:prstGeom prst="rect">
            <a:avLst/>
          </a:prstGeom>
          <a:solidFill>
            <a:srgbClr val="bfd9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hape 6"/>
          <p:cNvSpPr/>
          <p:nvPr/>
        </p:nvSpPr>
        <p:spPr>
          <a:xfrm>
            <a:off x="3449880" y="2837880"/>
            <a:ext cx="450000" cy="450000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12502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7"/>
          <p:cNvSpPr/>
          <p:nvPr/>
        </p:nvSpPr>
        <p:spPr>
          <a:xfrm>
            <a:off x="3629160" y="2875320"/>
            <a:ext cx="9108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54"/>
              </a:lnSpc>
              <a:tabLst>
                <a:tab algn="l" pos="0"/>
              </a:tabLst>
            </a:pPr>
            <a:r>
              <a:rPr b="0" lang="en-US" sz="2360" spc="-1" strike="noStrike">
                <a:solidFill>
                  <a:srgbClr val="2c3249"/>
                </a:solidFill>
                <a:latin typeface="Kanit"/>
                <a:ea typeface="Kanit"/>
              </a:rPr>
              <a:t>1</a:t>
            </a:r>
            <a:endParaRPr b="0" lang="id-ID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8"/>
          <p:cNvSpPr/>
          <p:nvPr/>
        </p:nvSpPr>
        <p:spPr>
          <a:xfrm>
            <a:off x="2761920" y="3963600"/>
            <a:ext cx="182592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463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2c3249"/>
                </a:solidFill>
                <a:latin typeface="Kanit"/>
                <a:ea typeface="Kanit"/>
              </a:rPr>
              <a:t>Twitter</a:t>
            </a:r>
            <a:endParaRPr b="0" lang="id-ID" sz="19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9"/>
          <p:cNvSpPr/>
          <p:nvPr/>
        </p:nvSpPr>
        <p:spPr>
          <a:xfrm>
            <a:off x="2761920" y="4476240"/>
            <a:ext cx="1825920" cy="32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ts val="2523"/>
              </a:lnSpc>
              <a:tabLst>
                <a:tab algn="l" pos="0"/>
              </a:tabLst>
            </a:pPr>
            <a:r>
              <a:rPr b="0" lang="en-US" sz="158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publish-subscribe model in Twitter enables a large number of users to follow different accounts, leading to a scalable and distributed architecture.</a:t>
            </a:r>
            <a:endParaRPr b="0" lang="id-ID" sz="1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hape 10"/>
          <p:cNvSpPr/>
          <p:nvPr/>
        </p:nvSpPr>
        <p:spPr>
          <a:xfrm>
            <a:off x="6081840" y="3062880"/>
            <a:ext cx="39600" cy="700200"/>
          </a:xfrm>
          <a:prstGeom prst="rect">
            <a:avLst/>
          </a:prstGeom>
          <a:solidFill>
            <a:srgbClr val="bfd9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hape 11"/>
          <p:cNvSpPr/>
          <p:nvPr/>
        </p:nvSpPr>
        <p:spPr>
          <a:xfrm>
            <a:off x="5876640" y="2837880"/>
            <a:ext cx="450000" cy="450000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12502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12"/>
          <p:cNvSpPr/>
          <p:nvPr/>
        </p:nvSpPr>
        <p:spPr>
          <a:xfrm>
            <a:off x="6025680" y="2875320"/>
            <a:ext cx="1519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54"/>
              </a:lnSpc>
              <a:tabLst>
                <a:tab algn="l" pos="0"/>
              </a:tabLst>
            </a:pPr>
            <a:r>
              <a:rPr b="0" lang="en-US" sz="2360" spc="-1" strike="noStrike">
                <a:solidFill>
                  <a:srgbClr val="2c3249"/>
                </a:solidFill>
                <a:latin typeface="Kanit"/>
                <a:ea typeface="Kanit"/>
              </a:rPr>
              <a:t>2</a:t>
            </a:r>
            <a:endParaRPr b="0" lang="id-ID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13"/>
          <p:cNvSpPr/>
          <p:nvPr/>
        </p:nvSpPr>
        <p:spPr>
          <a:xfrm>
            <a:off x="5188680" y="3963600"/>
            <a:ext cx="182592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463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2c3249"/>
                </a:solidFill>
                <a:latin typeface="Kanit"/>
                <a:ea typeface="Kanit"/>
              </a:rPr>
              <a:t>WhatsApp</a:t>
            </a:r>
            <a:endParaRPr b="0" lang="id-ID" sz="19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14"/>
          <p:cNvSpPr/>
          <p:nvPr/>
        </p:nvSpPr>
        <p:spPr>
          <a:xfrm>
            <a:off x="5188680" y="4476240"/>
            <a:ext cx="1825920" cy="28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ts val="2523"/>
              </a:lnSpc>
              <a:tabLst>
                <a:tab algn="l" pos="0"/>
              </a:tabLst>
            </a:pPr>
            <a:r>
              <a:rPr b="0" lang="en-US" sz="158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peer-to-peer model in WhatsApp reduces the need for centralized servers for message relay, enhancing privacy and reliability.</a:t>
            </a:r>
            <a:endParaRPr b="0" lang="id-ID" sz="1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hape 15"/>
          <p:cNvSpPr/>
          <p:nvPr/>
        </p:nvSpPr>
        <p:spPr>
          <a:xfrm>
            <a:off x="8508600" y="3062880"/>
            <a:ext cx="39600" cy="700200"/>
          </a:xfrm>
          <a:prstGeom prst="rect">
            <a:avLst/>
          </a:prstGeom>
          <a:solidFill>
            <a:srgbClr val="bfd9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hape 16"/>
          <p:cNvSpPr/>
          <p:nvPr/>
        </p:nvSpPr>
        <p:spPr>
          <a:xfrm>
            <a:off x="8303400" y="2837880"/>
            <a:ext cx="450000" cy="450000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12502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7"/>
          <p:cNvSpPr/>
          <p:nvPr/>
        </p:nvSpPr>
        <p:spPr>
          <a:xfrm>
            <a:off x="8452080" y="2875320"/>
            <a:ext cx="1519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54"/>
              </a:lnSpc>
              <a:tabLst>
                <a:tab algn="l" pos="0"/>
              </a:tabLst>
            </a:pPr>
            <a:r>
              <a:rPr b="0" lang="en-US" sz="2360" spc="-1" strike="noStrike">
                <a:solidFill>
                  <a:srgbClr val="2c3249"/>
                </a:solidFill>
                <a:latin typeface="Kanit"/>
                <a:ea typeface="Kanit"/>
              </a:rPr>
              <a:t>3</a:t>
            </a:r>
            <a:endParaRPr b="0" lang="id-ID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18"/>
          <p:cNvSpPr/>
          <p:nvPr/>
        </p:nvSpPr>
        <p:spPr>
          <a:xfrm>
            <a:off x="7615440" y="3963600"/>
            <a:ext cx="182592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463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2c3249"/>
                </a:solidFill>
                <a:latin typeface="Kanit"/>
                <a:ea typeface="Kanit"/>
              </a:rPr>
              <a:t>Twitter</a:t>
            </a:r>
            <a:endParaRPr b="0" lang="id-ID" sz="19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19"/>
          <p:cNvSpPr/>
          <p:nvPr/>
        </p:nvSpPr>
        <p:spPr>
          <a:xfrm>
            <a:off x="7615440" y="4476240"/>
            <a:ext cx="1825920" cy="16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ts val="2523"/>
              </a:lnSpc>
              <a:tabLst>
                <a:tab algn="l" pos="0"/>
              </a:tabLst>
            </a:pPr>
            <a:r>
              <a:rPr b="0" lang="en-US" sz="158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publish-subscribe model excels in real-time information dissemination.</a:t>
            </a:r>
            <a:endParaRPr b="0" lang="id-ID" sz="1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20"/>
          <p:cNvSpPr/>
          <p:nvPr/>
        </p:nvSpPr>
        <p:spPr>
          <a:xfrm>
            <a:off x="10935360" y="3062880"/>
            <a:ext cx="39600" cy="700200"/>
          </a:xfrm>
          <a:prstGeom prst="rect">
            <a:avLst/>
          </a:prstGeom>
          <a:solidFill>
            <a:srgbClr val="bfd9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hape 21"/>
          <p:cNvSpPr/>
          <p:nvPr/>
        </p:nvSpPr>
        <p:spPr>
          <a:xfrm>
            <a:off x="10730160" y="2837880"/>
            <a:ext cx="450000" cy="450000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12502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22"/>
          <p:cNvSpPr/>
          <p:nvPr/>
        </p:nvSpPr>
        <p:spPr>
          <a:xfrm>
            <a:off x="10875240" y="2875320"/>
            <a:ext cx="15984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54"/>
              </a:lnSpc>
              <a:tabLst>
                <a:tab algn="l" pos="0"/>
              </a:tabLst>
            </a:pPr>
            <a:r>
              <a:rPr b="0" lang="en-US" sz="2360" spc="-1" strike="noStrike">
                <a:solidFill>
                  <a:srgbClr val="2c3249"/>
                </a:solidFill>
                <a:latin typeface="Kanit"/>
                <a:ea typeface="Kanit"/>
              </a:rPr>
              <a:t>4</a:t>
            </a:r>
            <a:endParaRPr b="0" lang="id-ID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23"/>
          <p:cNvSpPr/>
          <p:nvPr/>
        </p:nvSpPr>
        <p:spPr>
          <a:xfrm>
            <a:off x="10042200" y="3963600"/>
            <a:ext cx="182592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463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2c3249"/>
                </a:solidFill>
                <a:latin typeface="Kanit"/>
                <a:ea typeface="Kanit"/>
              </a:rPr>
              <a:t>WhatsApp</a:t>
            </a:r>
            <a:endParaRPr b="0" lang="id-ID" sz="19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24"/>
          <p:cNvSpPr/>
          <p:nvPr/>
        </p:nvSpPr>
        <p:spPr>
          <a:xfrm>
            <a:off x="10042200" y="4476240"/>
            <a:ext cx="1825920" cy="12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ts val="2523"/>
              </a:lnSpc>
              <a:tabLst>
                <a:tab algn="l" pos="0"/>
              </a:tabLst>
            </a:pPr>
            <a:r>
              <a:rPr b="0" lang="en-US" sz="158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peer-to-peer model prioritizes privacy and direct interaction.</a:t>
            </a:r>
            <a:endParaRPr b="0" lang="id-ID" sz="15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Shape 1"/>
          <p:cNvSpPr/>
          <p:nvPr/>
        </p:nvSpPr>
        <p:spPr>
          <a:xfrm>
            <a:off x="0" y="0"/>
            <a:ext cx="14630040" cy="8233200"/>
          </a:xfrm>
          <a:prstGeom prst="rect">
            <a:avLst/>
          </a:prstGeom>
          <a:solidFill>
            <a:srgbClr val="ffffff"/>
          </a:solidFill>
          <a:ln w="13573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2"/>
          <p:cNvSpPr/>
          <p:nvPr/>
        </p:nvSpPr>
        <p:spPr>
          <a:xfrm>
            <a:off x="2138760" y="599400"/>
            <a:ext cx="435888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363"/>
              </a:lnSpc>
              <a:tabLst>
                <a:tab algn="l" pos="0"/>
              </a:tabLst>
            </a:pPr>
            <a:r>
              <a:rPr b="0" lang="en-US" sz="4290" spc="-1" strike="noStrike">
                <a:solidFill>
                  <a:srgbClr val="272d45"/>
                </a:solidFill>
                <a:latin typeface="Kanit"/>
                <a:ea typeface="Kanit"/>
              </a:rPr>
              <a:t>Efficiency</a:t>
            </a:r>
            <a:endParaRPr b="0" lang="id-ID" sz="42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3"/>
          <p:cNvSpPr/>
          <p:nvPr/>
        </p:nvSpPr>
        <p:spPr>
          <a:xfrm>
            <a:off x="2138760" y="1716480"/>
            <a:ext cx="1035288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47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2c3249"/>
                </a:solidFill>
                <a:latin typeface="Martel Sans"/>
                <a:ea typeface="Martel Sans"/>
              </a:rPr>
              <a:t>Communication models can significantly affect efficiency, too. Let's see how.</a:t>
            </a:r>
            <a:endParaRPr b="0" lang="id-ID" sz="17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 0" descr="preencoded.png"/>
          <p:cNvPicPr/>
          <p:nvPr/>
        </p:nvPicPr>
        <p:blipFill>
          <a:blip r:embed="rId1"/>
          <a:stretch/>
        </p:blipFill>
        <p:spPr>
          <a:xfrm>
            <a:off x="2138760" y="2310120"/>
            <a:ext cx="5012640" cy="3097800"/>
          </a:xfrm>
          <a:prstGeom prst="rect">
            <a:avLst/>
          </a:prstGeom>
          <a:ln w="0">
            <a:noFill/>
          </a:ln>
        </p:spPr>
      </p:pic>
      <p:sp>
        <p:nvSpPr>
          <p:cNvPr id="108" name="Text 4"/>
          <p:cNvSpPr/>
          <p:nvPr/>
        </p:nvSpPr>
        <p:spPr>
          <a:xfrm>
            <a:off x="2138760" y="5680800"/>
            <a:ext cx="217908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682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272d45"/>
                </a:solidFill>
                <a:latin typeface="Kanit"/>
                <a:ea typeface="Kanit"/>
              </a:rPr>
              <a:t>Twitter</a:t>
            </a:r>
            <a:endParaRPr b="0" lang="id-ID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5"/>
          <p:cNvSpPr/>
          <p:nvPr/>
        </p:nvSpPr>
        <p:spPr>
          <a:xfrm>
            <a:off x="2138760" y="6239520"/>
            <a:ext cx="5012640" cy="10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47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2c3249"/>
                </a:solidFill>
                <a:latin typeface="Martel Sans"/>
                <a:ea typeface="Martel Sans"/>
              </a:rPr>
              <a:t>Users receive real-time updates, but the order of tweets in the feed may vary due to network delays.</a:t>
            </a:r>
            <a:endParaRPr b="0" lang="id-ID" sz="17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 1" descr="preencoded.png"/>
          <p:cNvPicPr/>
          <p:nvPr/>
        </p:nvPicPr>
        <p:blipFill>
          <a:blip r:embed="rId2"/>
          <a:stretch/>
        </p:blipFill>
        <p:spPr>
          <a:xfrm>
            <a:off x="7478640" y="2310120"/>
            <a:ext cx="5012640" cy="3097800"/>
          </a:xfrm>
          <a:prstGeom prst="rect">
            <a:avLst/>
          </a:prstGeom>
          <a:ln w="0">
            <a:noFill/>
          </a:ln>
        </p:spPr>
      </p:pic>
      <p:sp>
        <p:nvSpPr>
          <p:cNvPr id="111" name="Text 6"/>
          <p:cNvSpPr/>
          <p:nvPr/>
        </p:nvSpPr>
        <p:spPr>
          <a:xfrm>
            <a:off x="7478640" y="5680800"/>
            <a:ext cx="217908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682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272d45"/>
                </a:solidFill>
                <a:latin typeface="Kanit"/>
                <a:ea typeface="Kanit"/>
              </a:rPr>
              <a:t>WhatsApp</a:t>
            </a:r>
            <a:endParaRPr b="0" lang="id-ID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7"/>
          <p:cNvSpPr/>
          <p:nvPr/>
        </p:nvSpPr>
        <p:spPr>
          <a:xfrm>
            <a:off x="7478640" y="6239520"/>
            <a:ext cx="5012640" cy="13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47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2c3249"/>
                </a:solidFill>
                <a:latin typeface="Martel Sans"/>
                <a:ea typeface="Martel Sans"/>
              </a:rPr>
              <a:t>Synchronization across devices can lead to data consistency challenges, but direct communication between devices ensures low-latency conversations.</a:t>
            </a:r>
            <a:endParaRPr b="0" lang="id-ID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2"/>
          <p:cNvSpPr/>
          <p:nvPr/>
        </p:nvSpPr>
        <p:spPr>
          <a:xfrm>
            <a:off x="6319440" y="1123920"/>
            <a:ext cx="58748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Real-World Implications</a:t>
            </a:r>
            <a:endParaRPr b="0" lang="id-ID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3"/>
          <p:cNvSpPr/>
          <p:nvPr/>
        </p:nvSpPr>
        <p:spPr>
          <a:xfrm>
            <a:off x="6319440" y="2151720"/>
            <a:ext cx="74772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Twitter and WhatsApp appeal to different audiences. Let's uncover why.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hape 4"/>
          <p:cNvSpPr/>
          <p:nvPr/>
        </p:nvSpPr>
        <p:spPr>
          <a:xfrm>
            <a:off x="6319440" y="32860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5"/>
          <p:cNvSpPr/>
          <p:nvPr/>
        </p:nvSpPr>
        <p:spPr>
          <a:xfrm>
            <a:off x="6519960" y="3327840"/>
            <a:ext cx="9864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1</a:t>
            </a:r>
            <a:endParaRPr b="0" lang="id-ID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6"/>
          <p:cNvSpPr/>
          <p:nvPr/>
        </p:nvSpPr>
        <p:spPr>
          <a:xfrm>
            <a:off x="7041600" y="33624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Twitter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7"/>
          <p:cNvSpPr/>
          <p:nvPr/>
        </p:nvSpPr>
        <p:spPr>
          <a:xfrm>
            <a:off x="7041600" y="3931560"/>
            <a:ext cx="67550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Twitter's publish-subscribe model allows celebrities, news organizations, and individuals to reach a wide audience instantly, making it ideal for broadcasting information.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8"/>
          <p:cNvSpPr/>
          <p:nvPr/>
        </p:nvSpPr>
        <p:spPr>
          <a:xfrm>
            <a:off x="6319440" y="53935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9"/>
          <p:cNvSpPr/>
          <p:nvPr/>
        </p:nvSpPr>
        <p:spPr>
          <a:xfrm>
            <a:off x="6485760" y="5435280"/>
            <a:ext cx="1674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2</a:t>
            </a:r>
            <a:endParaRPr b="0" lang="id-ID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10"/>
          <p:cNvSpPr/>
          <p:nvPr/>
        </p:nvSpPr>
        <p:spPr>
          <a:xfrm>
            <a:off x="7041600" y="54698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WhatsApp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11"/>
          <p:cNvSpPr/>
          <p:nvPr/>
        </p:nvSpPr>
        <p:spPr>
          <a:xfrm>
            <a:off x="7041600" y="6039360"/>
            <a:ext cx="67550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WhatsApp's peer-to-peer model prioritizes privacy and direct communication, suitable for one-on-one conversations or small groups.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d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2"/>
          <p:cNvSpPr/>
          <p:nvPr/>
        </p:nvSpPr>
        <p:spPr>
          <a:xfrm>
            <a:off x="2037960" y="150300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Conclusion</a:t>
            </a:r>
            <a:endParaRPr b="0" lang="id-ID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3"/>
          <p:cNvSpPr/>
          <p:nvPr/>
        </p:nvSpPr>
        <p:spPr>
          <a:xfrm>
            <a:off x="2037960" y="2642040"/>
            <a:ext cx="105541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The choice of communication model significantly influences the design, efficiency and real-world implications of distributed systems. Understanding these models helps create effective and tailored distributed systems for specific use cases.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4"/>
          <p:cNvSpPr/>
          <p:nvPr/>
        </p:nvSpPr>
        <p:spPr>
          <a:xfrm>
            <a:off x="2037960" y="4180320"/>
            <a:ext cx="32914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Scalability and Consistency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5"/>
          <p:cNvSpPr/>
          <p:nvPr/>
        </p:nvSpPr>
        <p:spPr>
          <a:xfrm>
            <a:off x="2037960" y="4749480"/>
            <a:ext cx="50058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publish-subscribe model leads to a scalable, distributed architecture, but can result in network delays. The peer-to-peer model can lead to data consistency challenges but ensures low-latency conversations.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6"/>
          <p:cNvSpPr/>
          <p:nvPr/>
        </p:nvSpPr>
        <p:spPr>
          <a:xfrm>
            <a:off x="7593840" y="4180320"/>
            <a:ext cx="3405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Privacy and Communication</a:t>
            </a:r>
            <a:endParaRPr b="0" lang="id-ID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7"/>
          <p:cNvSpPr/>
          <p:nvPr/>
        </p:nvSpPr>
        <p:spPr>
          <a:xfrm>
            <a:off x="7593840" y="4749480"/>
            <a:ext cx="500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The peer-to-peer model prioritizes privacy, while the publish-subscribe model is ideal for broadcasting information. Both models ensure direct communication.</a:t>
            </a:r>
            <a:endParaRPr b="0" lang="id-ID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LibreOffice/7.5.5.2$Linux_X86_64 LibreOffice_project/50$Build-2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2023-08-28T09:06:55Z</dcterms:created>
  <dc:creator>PptxGenJS</dc:creator>
  <dc:description/>
  <dc:language>id-ID</dc:language>
  <cp:lastModifiedBy>Riska Kurniyanto Abdullah</cp:lastModifiedBy>
  <dcterms:modified xsi:type="dcterms:W3CDTF">2023-08-28T17:30:17Z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