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0" r:id="rId4"/>
    <p:sldId id="261" r:id="rId5"/>
    <p:sldId id="262" r:id="rId6"/>
    <p:sldId id="263" r:id="rId7"/>
    <p:sldId id="271" r:id="rId8"/>
    <p:sldId id="264" r:id="rId9"/>
    <p:sldId id="270" r:id="rId10"/>
  </p:sldIdLst>
  <p:sldSz cx="18288000" cy="10287000"/>
  <p:notesSz cx="6858000" cy="9144000"/>
  <p:embeddedFontLst>
    <p:embeddedFont>
      <p:font typeface="Inter Bold" panose="020B0604020202020204" charset="0"/>
      <p:regular r:id="rId11"/>
    </p:embeddedFont>
    <p:embeddedFont>
      <p:font typeface="Open Sans Semi-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7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56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sp>
      <p:grpSp>
        <p:nvGrpSpPr>
          <p:cNvPr id="6" name="Group 6"/>
          <p:cNvGrpSpPr/>
          <p:nvPr/>
        </p:nvGrpSpPr>
        <p:grpSpPr>
          <a:xfrm>
            <a:off x="10785978" y="1231643"/>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074658" y="5553371"/>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5" name="Freeform 15"/>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981075" y="2988821"/>
            <a:ext cx="14166687" cy="1708151"/>
          </a:xfrm>
          <a:prstGeom prst="rect">
            <a:avLst/>
          </a:prstGeom>
        </p:spPr>
        <p:txBody>
          <a:bodyPr lIns="0" tIns="0" rIns="0" bIns="0" rtlCol="0" anchor="t">
            <a:spAutoFit/>
          </a:bodyPr>
          <a:lstStyle/>
          <a:p>
            <a:pPr>
              <a:lnSpc>
                <a:spcPts val="13999"/>
              </a:lnSpc>
            </a:pPr>
            <a:r>
              <a:rPr lang="en-US" sz="9999">
                <a:solidFill>
                  <a:srgbClr val="17726D"/>
                </a:solidFill>
                <a:latin typeface="Inter Bold"/>
              </a:rPr>
              <a:t>STOCK OPTIMATE</a:t>
            </a:r>
          </a:p>
        </p:txBody>
      </p:sp>
      <p:sp>
        <p:nvSpPr>
          <p:cNvPr id="17" name="TextBox 17"/>
          <p:cNvSpPr txBox="1"/>
          <p:nvPr/>
        </p:nvSpPr>
        <p:spPr>
          <a:xfrm>
            <a:off x="1798373" y="4865544"/>
            <a:ext cx="12298869" cy="3970831"/>
          </a:xfrm>
          <a:prstGeom prst="rect">
            <a:avLst/>
          </a:prstGeom>
        </p:spPr>
        <p:txBody>
          <a:bodyPr lIns="0" tIns="0" rIns="0" bIns="0" rtlCol="0" anchor="t">
            <a:spAutoFit/>
          </a:bodyPr>
          <a:lstStyle/>
          <a:p>
            <a:pPr>
              <a:lnSpc>
                <a:spcPts val="3919"/>
              </a:lnSpc>
            </a:pPr>
            <a:r>
              <a:rPr lang="en-US" sz="3200" b="1" spc="207" dirty="0">
                <a:solidFill>
                  <a:srgbClr val="000000"/>
                </a:solidFill>
                <a:latin typeface="+mj-lt"/>
              </a:rPr>
              <a:t>DATA MANAGEMENT AND DATABASE DESIGN</a:t>
            </a:r>
          </a:p>
          <a:p>
            <a:pPr>
              <a:lnSpc>
                <a:spcPts val="3919"/>
              </a:lnSpc>
            </a:pPr>
            <a:r>
              <a:rPr lang="en-US" sz="3200" b="1" spc="207" dirty="0">
                <a:solidFill>
                  <a:srgbClr val="000000"/>
                </a:solidFill>
                <a:latin typeface="+mj-lt"/>
              </a:rPr>
              <a:t>GROUP-4</a:t>
            </a:r>
          </a:p>
          <a:p>
            <a:pPr>
              <a:lnSpc>
                <a:spcPts val="3919"/>
              </a:lnSpc>
            </a:pPr>
            <a:r>
              <a:rPr lang="en-US" sz="3200" b="1" spc="207" dirty="0">
                <a:solidFill>
                  <a:srgbClr val="000000"/>
                </a:solidFill>
                <a:latin typeface="+mj-lt"/>
              </a:rPr>
              <a:t>TEAM MEMBERS</a:t>
            </a:r>
          </a:p>
          <a:p>
            <a:pPr marL="457200" indent="-457200">
              <a:lnSpc>
                <a:spcPts val="3919"/>
              </a:lnSpc>
              <a:buFont typeface="Arial" pitchFamily="34" charset="0"/>
              <a:buChar char="•"/>
            </a:pPr>
            <a:r>
              <a:rPr lang="en-US" sz="2799" spc="207" dirty="0">
                <a:solidFill>
                  <a:srgbClr val="000000"/>
                </a:solidFill>
                <a:latin typeface="+mj-lt"/>
              </a:rPr>
              <a:t>AMRESH SINGH</a:t>
            </a:r>
          </a:p>
          <a:p>
            <a:pPr marL="457200" indent="-457200">
              <a:lnSpc>
                <a:spcPts val="3919"/>
              </a:lnSpc>
              <a:buFont typeface="Arial" pitchFamily="34" charset="0"/>
              <a:buChar char="•"/>
            </a:pPr>
            <a:r>
              <a:rPr lang="en-US" sz="2799" spc="207" dirty="0">
                <a:solidFill>
                  <a:srgbClr val="000000"/>
                </a:solidFill>
                <a:latin typeface="+mj-lt"/>
              </a:rPr>
              <a:t>GEETA TIRUMALASETTY</a:t>
            </a:r>
          </a:p>
          <a:p>
            <a:pPr marL="457200" indent="-457200">
              <a:lnSpc>
                <a:spcPts val="3919"/>
              </a:lnSpc>
              <a:buFont typeface="Arial" pitchFamily="34" charset="0"/>
              <a:buChar char="•"/>
            </a:pPr>
            <a:r>
              <a:rPr lang="en-US" sz="2799" spc="207" dirty="0">
                <a:solidFill>
                  <a:srgbClr val="000000"/>
                </a:solidFill>
                <a:latin typeface="+mj-lt"/>
              </a:rPr>
              <a:t>NILANJAN ROY</a:t>
            </a:r>
          </a:p>
          <a:p>
            <a:pPr marL="457200" indent="-457200">
              <a:lnSpc>
                <a:spcPts val="3919"/>
              </a:lnSpc>
              <a:buFont typeface="Arial" pitchFamily="34" charset="0"/>
              <a:buChar char="•"/>
            </a:pPr>
            <a:r>
              <a:rPr lang="en-US" sz="2799" spc="207" dirty="0">
                <a:solidFill>
                  <a:srgbClr val="000000"/>
                </a:solidFill>
                <a:latin typeface="+mj-lt"/>
              </a:rPr>
              <a:t>SUYESHA LAMNE</a:t>
            </a:r>
          </a:p>
          <a:p>
            <a:pPr>
              <a:lnSpc>
                <a:spcPts val="3919"/>
              </a:lnSpc>
            </a:pPr>
            <a:endParaRPr lang="en-US" sz="2799" spc="207" dirty="0">
              <a:solidFill>
                <a:srgbClr val="000000"/>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0"/>
            <a:ext cx="4800600" cy="10287000"/>
            <a:chOff x="0" y="0"/>
            <a:chExt cx="1661493" cy="2709333"/>
          </a:xfrm>
        </p:grpSpPr>
        <p:sp>
          <p:nvSpPr>
            <p:cNvPr id="3" name="Freeform 3"/>
            <p:cNvSpPr/>
            <p:nvPr/>
          </p:nvSpPr>
          <p:spPr>
            <a:xfrm>
              <a:off x="0" y="0"/>
              <a:ext cx="1661494" cy="2709333"/>
            </a:xfrm>
            <a:custGeom>
              <a:avLst/>
              <a:gdLst/>
              <a:ahLst/>
              <a:cxnLst/>
              <a:rect l="l" t="t" r="r" b="b"/>
              <a:pathLst>
                <a:path w="1661494" h="2709333">
                  <a:moveTo>
                    <a:pt x="0" y="0"/>
                  </a:moveTo>
                  <a:lnTo>
                    <a:pt x="1661494" y="0"/>
                  </a:lnTo>
                  <a:lnTo>
                    <a:pt x="1661494" y="2709333"/>
                  </a:lnTo>
                  <a:lnTo>
                    <a:pt x="0" y="2709333"/>
                  </a:lnTo>
                  <a:close/>
                </a:path>
              </a:pathLst>
            </a:custGeom>
            <a:solidFill>
              <a:srgbClr val="17726D"/>
            </a:solidFill>
          </p:spPr>
        </p:sp>
        <p:sp>
          <p:nvSpPr>
            <p:cNvPr id="4" name="TextBox 4"/>
            <p:cNvSpPr txBox="1"/>
            <p:nvPr/>
          </p:nvSpPr>
          <p:spPr>
            <a:xfrm>
              <a:off x="0" y="-47625"/>
              <a:ext cx="1661493" cy="27569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609600" y="2653260"/>
            <a:ext cx="5279783" cy="5108178"/>
            <a:chOff x="0" y="0"/>
            <a:chExt cx="6350000" cy="6349975"/>
          </a:xfrm>
        </p:grpSpPr>
        <p:sp>
          <p:nvSpPr>
            <p:cNvPr id="6" name="Freeform 6"/>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134438"/>
              </a:stretch>
            </a:blipFill>
          </p:spPr>
        </p:sp>
      </p:grpSp>
      <p:sp>
        <p:nvSpPr>
          <p:cNvPr id="7" name="AutoShape 7"/>
          <p:cNvSpPr/>
          <p:nvPr/>
        </p:nvSpPr>
        <p:spPr>
          <a:xfrm flipV="1">
            <a:off x="8915400" y="1714500"/>
            <a:ext cx="2842350" cy="0"/>
          </a:xfrm>
          <a:prstGeom prst="line">
            <a:avLst/>
          </a:prstGeom>
          <a:ln w="76200" cap="flat">
            <a:solidFill>
              <a:srgbClr val="EAE4D2"/>
            </a:solidFill>
            <a:prstDash val="solid"/>
            <a:headEnd type="none" w="sm" len="sm"/>
            <a:tailEnd type="none" w="sm" len="sm"/>
          </a:ln>
        </p:spPr>
      </p:sp>
      <p:sp>
        <p:nvSpPr>
          <p:cNvPr id="8" name="Freeform 8"/>
          <p:cNvSpPr/>
          <p:nvPr/>
        </p:nvSpPr>
        <p:spPr>
          <a:xfrm>
            <a:off x="1028700" y="1559323"/>
            <a:ext cx="1189176" cy="1137285"/>
          </a:xfrm>
          <a:custGeom>
            <a:avLst/>
            <a:gdLst/>
            <a:ahLst/>
            <a:cxnLst/>
            <a:rect l="l" t="t" r="r" b="b"/>
            <a:pathLst>
              <a:path w="1189176" h="1137285">
                <a:moveTo>
                  <a:pt x="0" y="0"/>
                </a:moveTo>
                <a:lnTo>
                  <a:pt x="1189176" y="0"/>
                </a:lnTo>
                <a:lnTo>
                  <a:pt x="1189176" y="1137285"/>
                </a:lnTo>
                <a:lnTo>
                  <a:pt x="0" y="113728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9" name="Group 9"/>
          <p:cNvGrpSpPr/>
          <p:nvPr/>
        </p:nvGrpSpPr>
        <p:grpSpPr>
          <a:xfrm>
            <a:off x="1028700" y="8881660"/>
            <a:ext cx="715180" cy="71518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2" name="Group 12"/>
          <p:cNvGrpSpPr/>
          <p:nvPr/>
        </p:nvGrpSpPr>
        <p:grpSpPr>
          <a:xfrm>
            <a:off x="14859000" y="6057900"/>
            <a:ext cx="5402508" cy="540250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5" name="TextBox 15"/>
          <p:cNvSpPr txBox="1"/>
          <p:nvPr/>
        </p:nvSpPr>
        <p:spPr>
          <a:xfrm>
            <a:off x="7010400" y="243840"/>
            <a:ext cx="9220199" cy="974626"/>
          </a:xfrm>
          <a:prstGeom prst="rect">
            <a:avLst/>
          </a:prstGeom>
        </p:spPr>
        <p:txBody>
          <a:bodyPr wrap="square" lIns="0" tIns="0" rIns="0" bIns="0" rtlCol="0" anchor="t">
            <a:spAutoFit/>
          </a:bodyPr>
          <a:lstStyle/>
          <a:p>
            <a:pPr>
              <a:lnSpc>
                <a:spcPts val="7560"/>
              </a:lnSpc>
            </a:pPr>
            <a:r>
              <a:rPr lang="en-US" sz="7200" dirty="0">
                <a:solidFill>
                  <a:srgbClr val="17726D"/>
                </a:solidFill>
                <a:latin typeface="Inter Bold"/>
              </a:rPr>
              <a:t>Purpose and Design</a:t>
            </a:r>
          </a:p>
        </p:txBody>
      </p:sp>
      <p:sp>
        <p:nvSpPr>
          <p:cNvPr id="16" name="TextBox 15"/>
          <p:cNvSpPr txBox="1"/>
          <p:nvPr/>
        </p:nvSpPr>
        <p:spPr>
          <a:xfrm>
            <a:off x="6019800" y="2653260"/>
            <a:ext cx="11941417" cy="6079613"/>
          </a:xfrm>
          <a:prstGeom prst="rect">
            <a:avLst/>
          </a:prstGeom>
          <a:noFill/>
        </p:spPr>
        <p:txBody>
          <a:bodyPr wrap="square" rtlCol="0">
            <a:spAutoFit/>
          </a:bodyPr>
          <a:lstStyle/>
          <a:p>
            <a:pPr algn="just">
              <a:lnSpc>
                <a:spcPct val="107000"/>
              </a:lnSpc>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Project’s Significance</a:t>
            </a:r>
          </a:p>
          <a:p>
            <a:pPr marL="342900" indent="-342900" algn="just">
              <a:lnSpc>
                <a:spcPct val="107000"/>
              </a:lnSpc>
              <a:spcAft>
                <a:spcPts val="800"/>
              </a:spcAft>
              <a:buFont typeface="Arial"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The project encompasses a complete inventory management system, monitoring stock levels, product details, and warehouse information, while also managing sales, purchase orders, and shipping logistics.</a:t>
            </a:r>
          </a:p>
          <a:p>
            <a:pPr marL="342900" indent="-342900" algn="just">
              <a:lnSpc>
                <a:spcPct val="107000"/>
              </a:lnSpc>
              <a:spcAft>
                <a:spcPts val="800"/>
              </a:spcAft>
              <a:buFont typeface="Arial" pitchFamily="34" charset="0"/>
              <a:buChar char="•"/>
            </a:pPr>
            <a:r>
              <a:rPr lang="en-US" sz="2000" kern="100" dirty="0">
                <a:latin typeface="Calibri" panose="020F0502020204030204" pitchFamily="34" charset="0"/>
                <a:ea typeface="Calibri" panose="020F0502020204030204" pitchFamily="34" charset="0"/>
                <a:cs typeface="Times New Roman" panose="02020603050405020304" pitchFamily="18" charset="0"/>
              </a:rPr>
              <a:t> It provides financial insights through profit and loss analysis and maintains a database of relationships with employees, customers, and suppliers, essential for business operations and strategic decision-making.</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kern="100" dirty="0">
                <a:latin typeface="Calibri" panose="020F0502020204030204" pitchFamily="34" charset="0"/>
                <a:ea typeface="Calibri" panose="020F0502020204030204" pitchFamily="34" charset="0"/>
                <a:cs typeface="Times New Roman" panose="02020603050405020304" pitchFamily="18" charset="0"/>
              </a:rPr>
              <a:t>Design Aspects</a:t>
            </a:r>
          </a:p>
          <a:p>
            <a:pPr marL="342900" indent="-342900" algn="just">
              <a:lnSpc>
                <a:spcPct val="107000"/>
              </a:lnSpc>
              <a:spcAft>
                <a:spcPts val="800"/>
              </a:spcAft>
              <a:buFont typeface="Arial" pitchFamily="34" charset="0"/>
              <a:buChar char="•"/>
            </a:pPr>
            <a:r>
              <a:rPr lang="en-IN" sz="2000" kern="100" dirty="0">
                <a:latin typeface="Calibri" panose="020F0502020204030204" pitchFamily="34" charset="0"/>
                <a:ea typeface="Calibri" panose="020F0502020204030204" pitchFamily="34" charset="0"/>
                <a:cs typeface="Times New Roman" panose="02020603050405020304" pitchFamily="18" charset="0"/>
              </a:rPr>
              <a:t>Designed Entity-Relationship (ER) diagram to model the database schema and Data Visualization to Integrate Power BI for advanced analysis and to generate dashboards to track inventory trends and sales.</a:t>
            </a:r>
          </a:p>
          <a:p>
            <a:pPr marL="342900" indent="-342900" algn="just">
              <a:lnSpc>
                <a:spcPct val="107000"/>
              </a:lnSpc>
              <a:spcAft>
                <a:spcPts val="800"/>
              </a:spcAft>
              <a:buFont typeface="Arial" pitchFamily="34" charset="0"/>
              <a:buChar char="•"/>
            </a:pPr>
            <a:r>
              <a:rPr lang="en-IN" sz="2000" kern="100" dirty="0">
                <a:latin typeface="Calibri" panose="020F0502020204030204" pitchFamily="34" charset="0"/>
                <a:ea typeface="Calibri" panose="020F0502020204030204" pitchFamily="34" charset="0"/>
                <a:cs typeface="Times New Roman" panose="02020603050405020304" pitchFamily="18" charset="0"/>
              </a:rPr>
              <a:t> Developed SQL Triggers to automate database actions like updating inventory after transactions and enhance data integrity and enforce business rules. Stored Procedures to Encapsulate SQL queries for routine tasks and Improve performance and security for inventory management. User-Defined Functions to Offer reusable logic for complex data tasks and Increase system flexibility and maintainability. SQL Views to present tailored data subsets to users and simplify data access by abstracting database complexity.</a:t>
            </a:r>
          </a:p>
          <a:p>
            <a:pPr marL="342900" indent="-342900" algn="just">
              <a:lnSpc>
                <a:spcPct val="107000"/>
              </a:lnSpc>
              <a:spcAft>
                <a:spcPts val="800"/>
              </a:spcAft>
              <a:buFont typeface="Arial" pitchFamily="34" charset="0"/>
              <a:buChar char="•"/>
            </a:pPr>
            <a:r>
              <a:rPr lang="en-IN" sz="2000" kern="100" dirty="0">
                <a:latin typeface="Calibri" panose="020F0502020204030204" pitchFamily="34" charset="0"/>
                <a:ea typeface="Calibri" panose="020F0502020204030204" pitchFamily="34" charset="0"/>
                <a:cs typeface="Times New Roman" panose="02020603050405020304" pitchFamily="18" charset="0"/>
              </a:rPr>
              <a:t>Frontend Development is created with the use HTML and CSS for a responsive, visually appealing interface and backend development is done by employing Node.js for server-side logic and use React for dynamic and interactive UIs.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757868"/>
            <a:ext cx="18288000" cy="4529132"/>
            <a:chOff x="0" y="0"/>
            <a:chExt cx="4816593" cy="1192858"/>
          </a:xfrm>
        </p:grpSpPr>
        <p:sp>
          <p:nvSpPr>
            <p:cNvPr id="3" name="Freeform 3"/>
            <p:cNvSpPr/>
            <p:nvPr/>
          </p:nvSpPr>
          <p:spPr>
            <a:xfrm>
              <a:off x="0" y="0"/>
              <a:ext cx="4816592" cy="1192858"/>
            </a:xfrm>
            <a:custGeom>
              <a:avLst/>
              <a:gdLst/>
              <a:ahLst/>
              <a:cxnLst/>
              <a:rect l="l" t="t" r="r" b="b"/>
              <a:pathLst>
                <a:path w="4816592" h="1192858">
                  <a:moveTo>
                    <a:pt x="0" y="0"/>
                  </a:moveTo>
                  <a:lnTo>
                    <a:pt x="4816592" y="0"/>
                  </a:lnTo>
                  <a:lnTo>
                    <a:pt x="4816592" y="1192858"/>
                  </a:lnTo>
                  <a:lnTo>
                    <a:pt x="0" y="1192858"/>
                  </a:lnTo>
                  <a:close/>
                </a:path>
              </a:pathLst>
            </a:custGeom>
            <a:solidFill>
              <a:srgbClr val="17726D"/>
            </a:solidFill>
          </p:spPr>
        </p:sp>
        <p:sp>
          <p:nvSpPr>
            <p:cNvPr id="4" name="TextBox 4"/>
            <p:cNvSpPr txBox="1"/>
            <p:nvPr/>
          </p:nvSpPr>
          <p:spPr>
            <a:xfrm>
              <a:off x="0" y="-47625"/>
              <a:ext cx="4816593" cy="1240483"/>
            </a:xfrm>
            <a:prstGeom prst="rect">
              <a:avLst/>
            </a:prstGeom>
          </p:spPr>
          <p:txBody>
            <a:bodyPr lIns="50800" tIns="50800" rIns="50800" bIns="50800" rtlCol="0" anchor="ctr"/>
            <a:lstStyle/>
            <a:p>
              <a:pPr algn="ctr">
                <a:lnSpc>
                  <a:spcPts val="2479"/>
                </a:lnSpc>
              </a:pPr>
              <a:endParaRPr/>
            </a:p>
          </p:txBody>
        </p:sp>
      </p:grpSp>
      <p:grpSp>
        <p:nvGrpSpPr>
          <p:cNvPr id="7" name="Group 7"/>
          <p:cNvGrpSpPr/>
          <p:nvPr/>
        </p:nvGrpSpPr>
        <p:grpSpPr>
          <a:xfrm>
            <a:off x="15853048" y="-912528"/>
            <a:ext cx="3803190" cy="380319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0" name="TextBox 10"/>
          <p:cNvSpPr txBox="1"/>
          <p:nvPr/>
        </p:nvSpPr>
        <p:spPr>
          <a:xfrm>
            <a:off x="80478" y="693650"/>
            <a:ext cx="6167922" cy="2923877"/>
          </a:xfrm>
          <a:prstGeom prst="rect">
            <a:avLst/>
          </a:prstGeom>
        </p:spPr>
        <p:txBody>
          <a:bodyPr wrap="square" lIns="0" tIns="0" rIns="0" bIns="0" rtlCol="0" anchor="t">
            <a:spAutoFit/>
          </a:bodyPr>
          <a:lstStyle/>
          <a:p>
            <a:pPr>
              <a:lnSpc>
                <a:spcPts val="7560"/>
              </a:lnSpc>
            </a:pPr>
            <a:r>
              <a:rPr lang="en-US" sz="5400" dirty="0">
                <a:solidFill>
                  <a:srgbClr val="17726D"/>
                </a:solidFill>
                <a:latin typeface="Inter Bold"/>
              </a:rPr>
              <a:t>ENTITY</a:t>
            </a:r>
          </a:p>
          <a:p>
            <a:pPr>
              <a:lnSpc>
                <a:spcPts val="7560"/>
              </a:lnSpc>
            </a:pPr>
            <a:r>
              <a:rPr lang="en-US" sz="5400" dirty="0">
                <a:solidFill>
                  <a:srgbClr val="17726D"/>
                </a:solidFill>
                <a:latin typeface="Inter Bold"/>
              </a:rPr>
              <a:t>RELATIONSHIP </a:t>
            </a:r>
          </a:p>
          <a:p>
            <a:pPr>
              <a:lnSpc>
                <a:spcPts val="7560"/>
              </a:lnSpc>
            </a:pPr>
            <a:r>
              <a:rPr lang="en-US" sz="5400" dirty="0">
                <a:solidFill>
                  <a:srgbClr val="17726D"/>
                </a:solidFill>
                <a:latin typeface="Inter Bold"/>
              </a:rPr>
              <a:t>DIAGRAM</a:t>
            </a:r>
          </a:p>
        </p:txBody>
      </p:sp>
      <p:grpSp>
        <p:nvGrpSpPr>
          <p:cNvPr id="16" name="Group 16"/>
          <p:cNvGrpSpPr/>
          <p:nvPr/>
        </p:nvGrpSpPr>
        <p:grpSpPr>
          <a:xfrm>
            <a:off x="0" y="9258300"/>
            <a:ext cx="1028700" cy="1028700"/>
            <a:chOff x="0" y="0"/>
            <a:chExt cx="270933" cy="270933"/>
          </a:xfrm>
        </p:grpSpPr>
        <p:sp>
          <p:nvSpPr>
            <p:cNvPr id="17" name="Freeform 1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EAE4D2"/>
            </a:solidFill>
          </p:spPr>
        </p:sp>
        <p:sp>
          <p:nvSpPr>
            <p:cNvPr id="18" name="TextBox 18"/>
            <p:cNvSpPr txBox="1"/>
            <p:nvPr/>
          </p:nvSpPr>
          <p:spPr>
            <a:xfrm>
              <a:off x="0" y="-47625"/>
              <a:ext cx="270933" cy="318558"/>
            </a:xfrm>
            <a:prstGeom prst="rect">
              <a:avLst/>
            </a:prstGeom>
          </p:spPr>
          <p:txBody>
            <a:bodyPr lIns="50800" tIns="50800" rIns="50800" bIns="50800" rtlCol="0" anchor="ctr"/>
            <a:lstStyle/>
            <a:p>
              <a:pPr algn="ctr">
                <a:lnSpc>
                  <a:spcPts val="2479"/>
                </a:lnSpc>
              </a:pPr>
              <a:endParaRPr/>
            </a:p>
          </p:txBody>
        </p:sp>
      </p:gr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12954000" cy="10287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2634610" y="0"/>
            <a:ext cx="5653390" cy="10287000"/>
          </a:xfrm>
          <a:custGeom>
            <a:avLst/>
            <a:gdLst/>
            <a:ahLst/>
            <a:cxnLst/>
            <a:rect l="l" t="t" r="r" b="b"/>
            <a:pathLst>
              <a:path w="1488959" h="2709333">
                <a:moveTo>
                  <a:pt x="0" y="0"/>
                </a:moveTo>
                <a:lnTo>
                  <a:pt x="1488959" y="0"/>
                </a:lnTo>
                <a:lnTo>
                  <a:pt x="1488959" y="2709333"/>
                </a:lnTo>
                <a:lnTo>
                  <a:pt x="0" y="2709333"/>
                </a:lnTo>
                <a:close/>
              </a:path>
            </a:pathLst>
          </a:custGeom>
          <a:solidFill>
            <a:srgbClr val="F6F6F6"/>
          </a:solidFill>
        </p:spPr>
      </p:sp>
      <p:grpSp>
        <p:nvGrpSpPr>
          <p:cNvPr id="16" name="Group 16"/>
          <p:cNvGrpSpPr/>
          <p:nvPr/>
        </p:nvGrpSpPr>
        <p:grpSpPr>
          <a:xfrm>
            <a:off x="17400866" y="0"/>
            <a:ext cx="863406" cy="1914819"/>
            <a:chOff x="0" y="0"/>
            <a:chExt cx="227399" cy="504314"/>
          </a:xfrm>
        </p:grpSpPr>
        <p:sp>
          <p:nvSpPr>
            <p:cNvPr id="17" name="Freeform 17"/>
            <p:cNvSpPr/>
            <p:nvPr/>
          </p:nvSpPr>
          <p:spPr>
            <a:xfrm>
              <a:off x="0" y="0"/>
              <a:ext cx="227399" cy="504314"/>
            </a:xfrm>
            <a:custGeom>
              <a:avLst/>
              <a:gdLst/>
              <a:ahLst/>
              <a:cxnLst/>
              <a:rect l="l" t="t" r="r" b="b"/>
              <a:pathLst>
                <a:path w="227399" h="504314">
                  <a:moveTo>
                    <a:pt x="0" y="0"/>
                  </a:moveTo>
                  <a:lnTo>
                    <a:pt x="227399" y="0"/>
                  </a:lnTo>
                  <a:lnTo>
                    <a:pt x="227399" y="504314"/>
                  </a:lnTo>
                  <a:lnTo>
                    <a:pt x="0" y="504314"/>
                  </a:lnTo>
                  <a:close/>
                </a:path>
              </a:pathLst>
            </a:custGeom>
            <a:solidFill>
              <a:srgbClr val="17726D"/>
            </a:solidFill>
          </p:spPr>
        </p:sp>
        <p:sp>
          <p:nvSpPr>
            <p:cNvPr id="18" name="TextBox 18"/>
            <p:cNvSpPr txBox="1"/>
            <p:nvPr/>
          </p:nvSpPr>
          <p:spPr>
            <a:xfrm>
              <a:off x="0" y="-47625"/>
              <a:ext cx="227399" cy="551939"/>
            </a:xfrm>
            <a:prstGeom prst="rect">
              <a:avLst/>
            </a:prstGeom>
          </p:spPr>
          <p:txBody>
            <a:bodyPr lIns="50800" tIns="50800" rIns="50800" bIns="50800" rtlCol="0" anchor="ctr"/>
            <a:lstStyle/>
            <a:p>
              <a:pPr algn="ctr">
                <a:lnSpc>
                  <a:spcPts val="2479"/>
                </a:lnSpc>
              </a:pPr>
              <a:endParaRPr/>
            </a:p>
          </p:txBody>
        </p:sp>
      </p:grpSp>
      <p:grpSp>
        <p:nvGrpSpPr>
          <p:cNvPr id="19" name="Group 19"/>
          <p:cNvGrpSpPr/>
          <p:nvPr/>
        </p:nvGrpSpPr>
        <p:grpSpPr>
          <a:xfrm>
            <a:off x="-1061650" y="8036778"/>
            <a:ext cx="3803190" cy="380319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22" name="Group 22"/>
          <p:cNvGrpSpPr/>
          <p:nvPr/>
        </p:nvGrpSpPr>
        <p:grpSpPr>
          <a:xfrm>
            <a:off x="0" y="10094695"/>
            <a:ext cx="18264272" cy="192305"/>
            <a:chOff x="0" y="0"/>
            <a:chExt cx="4810343" cy="50648"/>
          </a:xfrm>
        </p:grpSpPr>
        <p:sp>
          <p:nvSpPr>
            <p:cNvPr id="23" name="Freeform 23"/>
            <p:cNvSpPr/>
            <p:nvPr/>
          </p:nvSpPr>
          <p:spPr>
            <a:xfrm>
              <a:off x="0" y="0"/>
              <a:ext cx="4810343" cy="50648"/>
            </a:xfrm>
            <a:custGeom>
              <a:avLst/>
              <a:gdLst/>
              <a:ahLst/>
              <a:cxnLst/>
              <a:rect l="l" t="t" r="r" b="b"/>
              <a:pathLst>
                <a:path w="4810343" h="50648">
                  <a:moveTo>
                    <a:pt x="0" y="0"/>
                  </a:moveTo>
                  <a:lnTo>
                    <a:pt x="4810343" y="0"/>
                  </a:lnTo>
                  <a:lnTo>
                    <a:pt x="4810343" y="50648"/>
                  </a:lnTo>
                  <a:lnTo>
                    <a:pt x="0" y="50648"/>
                  </a:lnTo>
                  <a:close/>
                </a:path>
              </a:pathLst>
            </a:custGeom>
            <a:solidFill>
              <a:srgbClr val="17726D"/>
            </a:solidFill>
          </p:spPr>
        </p:sp>
        <p:sp>
          <p:nvSpPr>
            <p:cNvPr id="24" name="TextBox 24"/>
            <p:cNvSpPr txBox="1"/>
            <p:nvPr/>
          </p:nvSpPr>
          <p:spPr>
            <a:xfrm>
              <a:off x="0" y="-47625"/>
              <a:ext cx="4810343" cy="98273"/>
            </a:xfrm>
            <a:prstGeom prst="rect">
              <a:avLst/>
            </a:prstGeom>
          </p:spPr>
          <p:txBody>
            <a:bodyPr lIns="50800" tIns="50800" rIns="50800" bIns="50800" rtlCol="0" anchor="ctr"/>
            <a:lstStyle/>
            <a:p>
              <a:pPr algn="ctr">
                <a:lnSpc>
                  <a:spcPts val="2479"/>
                </a:lnSpc>
              </a:pPr>
              <a:endParaRPr/>
            </a:p>
          </p:txBody>
        </p:sp>
      </p:grpSp>
      <p:sp>
        <p:nvSpPr>
          <p:cNvPr id="25" name="TextBox 25"/>
          <p:cNvSpPr txBox="1"/>
          <p:nvPr/>
        </p:nvSpPr>
        <p:spPr>
          <a:xfrm>
            <a:off x="188259" y="123133"/>
            <a:ext cx="8077200" cy="875689"/>
          </a:xfrm>
          <a:prstGeom prst="rect">
            <a:avLst/>
          </a:prstGeom>
        </p:spPr>
        <p:txBody>
          <a:bodyPr wrap="square" lIns="0" tIns="0" rIns="0" bIns="0" rtlCol="0" anchor="t">
            <a:spAutoFit/>
          </a:bodyPr>
          <a:lstStyle/>
          <a:p>
            <a:pPr>
              <a:lnSpc>
                <a:spcPts val="7559"/>
              </a:lnSpc>
            </a:pPr>
            <a:r>
              <a:rPr lang="en-US" sz="4800" dirty="0">
                <a:solidFill>
                  <a:srgbClr val="17726D"/>
                </a:solidFill>
                <a:latin typeface="Inter Bold"/>
              </a:rPr>
              <a:t>STORED PROCEDURES</a:t>
            </a:r>
          </a:p>
        </p:txBody>
      </p:sp>
      <p:grpSp>
        <p:nvGrpSpPr>
          <p:cNvPr id="32" name="Group 32"/>
          <p:cNvGrpSpPr/>
          <p:nvPr/>
        </p:nvGrpSpPr>
        <p:grpSpPr>
          <a:xfrm>
            <a:off x="6466176" y="5053087"/>
            <a:ext cx="715180" cy="715180"/>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id="34" name="TextBox 3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pic>
        <p:nvPicPr>
          <p:cNvPr id="1026" name="Picture 2" descr="C:\Users\91790\Pictures\Screenshots\Screenshot (19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65" y="5882458"/>
            <a:ext cx="6850063" cy="4305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91790\Pictures\Screenshots\Screenshot (1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06" y="998822"/>
            <a:ext cx="6850063" cy="49637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C:\Users\91790\Pictures\Screenshots\Screenshot (18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4762499"/>
            <a:ext cx="6261655" cy="54283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91790\Pictures\Screenshots\Screenshot (18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764" y="160551"/>
            <a:ext cx="6486115" cy="475434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91790\Pictures\Screenshots\Screenshot (19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0" y="160551"/>
            <a:ext cx="6611937" cy="386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319297" y="1006936"/>
            <a:ext cx="6096528" cy="893771"/>
          </a:xfrm>
          <a:prstGeom prst="rect">
            <a:avLst/>
          </a:prstGeom>
        </p:spPr>
        <p:txBody>
          <a:bodyPr wrap="square" lIns="0" tIns="0" rIns="0" bIns="0" rtlCol="0" anchor="t">
            <a:spAutoFit/>
          </a:bodyPr>
          <a:lstStyle/>
          <a:p>
            <a:pPr>
              <a:lnSpc>
                <a:spcPts val="7559"/>
              </a:lnSpc>
            </a:pPr>
            <a:r>
              <a:rPr lang="en-US" sz="5400" dirty="0">
                <a:solidFill>
                  <a:srgbClr val="17726D"/>
                </a:solidFill>
                <a:latin typeface="Inter Bold"/>
              </a:rPr>
              <a:t>TRIGGERS</a:t>
            </a:r>
          </a:p>
        </p:txBody>
      </p:sp>
      <p:grpSp>
        <p:nvGrpSpPr>
          <p:cNvPr id="7" name="Group 7"/>
          <p:cNvGrpSpPr/>
          <p:nvPr/>
        </p:nvGrpSpPr>
        <p:grpSpPr>
          <a:xfrm>
            <a:off x="7718306" y="0"/>
            <a:ext cx="10569694" cy="10287000"/>
            <a:chOff x="0" y="0"/>
            <a:chExt cx="2783788" cy="2709333"/>
          </a:xfrm>
        </p:grpSpPr>
        <p:sp>
          <p:nvSpPr>
            <p:cNvPr id="8" name="Freeform 8"/>
            <p:cNvSpPr/>
            <p:nvPr/>
          </p:nvSpPr>
          <p:spPr>
            <a:xfrm>
              <a:off x="0" y="0"/>
              <a:ext cx="2783788" cy="2709333"/>
            </a:xfrm>
            <a:custGeom>
              <a:avLst/>
              <a:gdLst/>
              <a:ahLst/>
              <a:cxnLst/>
              <a:rect l="l" t="t" r="r" b="b"/>
              <a:pathLst>
                <a:path w="2783788" h="2709333">
                  <a:moveTo>
                    <a:pt x="0" y="0"/>
                  </a:moveTo>
                  <a:lnTo>
                    <a:pt x="2783788" y="0"/>
                  </a:lnTo>
                  <a:lnTo>
                    <a:pt x="2783788" y="2709333"/>
                  </a:lnTo>
                  <a:lnTo>
                    <a:pt x="0" y="2709333"/>
                  </a:lnTo>
                  <a:close/>
                </a:path>
              </a:pathLst>
            </a:custGeom>
            <a:solidFill>
              <a:srgbClr val="17726D"/>
            </a:solidFill>
          </p:spPr>
        </p:sp>
        <p:sp>
          <p:nvSpPr>
            <p:cNvPr id="9" name="TextBox 9"/>
            <p:cNvSpPr txBox="1"/>
            <p:nvPr/>
          </p:nvSpPr>
          <p:spPr>
            <a:xfrm>
              <a:off x="0" y="-47625"/>
              <a:ext cx="2783788" cy="2756958"/>
            </a:xfrm>
            <a:prstGeom prst="rect">
              <a:avLst/>
            </a:prstGeom>
          </p:spPr>
          <p:txBody>
            <a:bodyPr lIns="50800" tIns="50800" rIns="50800" bIns="50800" rtlCol="0" anchor="ctr"/>
            <a:lstStyle/>
            <a:p>
              <a:pPr algn="ctr">
                <a:lnSpc>
                  <a:spcPts val="2479"/>
                </a:lnSpc>
              </a:pPr>
              <a:endParaRPr/>
            </a:p>
          </p:txBody>
        </p:sp>
      </p:grpSp>
      <p:pic>
        <p:nvPicPr>
          <p:cNvPr id="2050" name="Picture 2" descr="C:\Users\91790\Pictures\Screenshots\Screenshot (18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38500"/>
            <a:ext cx="8534400" cy="691705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91790\Pictures\Screenshots\Screenshot (18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1900707"/>
            <a:ext cx="9296400" cy="82548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3273834" y="0"/>
            <a:ext cx="5014166" cy="10287000"/>
            <a:chOff x="0" y="0"/>
            <a:chExt cx="1320603" cy="2709333"/>
          </a:xfrm>
        </p:grpSpPr>
        <p:sp>
          <p:nvSpPr>
            <p:cNvPr id="5" name="Freeform 5"/>
            <p:cNvSpPr/>
            <p:nvPr/>
          </p:nvSpPr>
          <p:spPr>
            <a:xfrm>
              <a:off x="0" y="0"/>
              <a:ext cx="1320603" cy="2709333"/>
            </a:xfrm>
            <a:custGeom>
              <a:avLst/>
              <a:gdLst/>
              <a:ahLst/>
              <a:cxnLst/>
              <a:rect l="l" t="t" r="r" b="b"/>
              <a:pathLst>
                <a:path w="1320603" h="2709333">
                  <a:moveTo>
                    <a:pt x="0" y="0"/>
                  </a:moveTo>
                  <a:lnTo>
                    <a:pt x="1320603" y="0"/>
                  </a:lnTo>
                  <a:lnTo>
                    <a:pt x="1320603" y="2709333"/>
                  </a:lnTo>
                  <a:lnTo>
                    <a:pt x="0" y="2709333"/>
                  </a:lnTo>
                  <a:close/>
                </a:path>
              </a:pathLst>
            </a:custGeom>
            <a:solidFill>
              <a:srgbClr val="F6F6F6"/>
            </a:solidFill>
          </p:spPr>
        </p:sp>
        <p:sp>
          <p:nvSpPr>
            <p:cNvPr id="6" name="TextBox 6"/>
            <p:cNvSpPr txBox="1"/>
            <p:nvPr/>
          </p:nvSpPr>
          <p:spPr>
            <a:xfrm>
              <a:off x="0" y="-47625"/>
              <a:ext cx="1320603" cy="2756958"/>
            </a:xfrm>
            <a:prstGeom prst="rect">
              <a:avLst/>
            </a:prstGeom>
          </p:spPr>
          <p:txBody>
            <a:bodyPr lIns="50800" tIns="50800" rIns="50800" bIns="50800" rtlCol="0" anchor="ctr"/>
            <a:lstStyle/>
            <a:p>
              <a:pPr algn="ctr">
                <a:lnSpc>
                  <a:spcPts val="2479"/>
                </a:lnSpc>
              </a:pPr>
              <a:endParaRPr/>
            </a:p>
          </p:txBody>
        </p:sp>
      </p:grpSp>
      <p:grpSp>
        <p:nvGrpSpPr>
          <p:cNvPr id="7" name="Group 7"/>
          <p:cNvGrpSpPr/>
          <p:nvPr/>
        </p:nvGrpSpPr>
        <p:grpSpPr>
          <a:xfrm>
            <a:off x="0" y="-180826"/>
            <a:ext cx="17297399" cy="1942951"/>
            <a:chOff x="0" y="-47625"/>
            <a:chExt cx="4555693" cy="511724"/>
          </a:xfrm>
        </p:grpSpPr>
        <p:sp>
          <p:nvSpPr>
            <p:cNvPr id="8" name="Freeform 8"/>
            <p:cNvSpPr/>
            <p:nvPr/>
          </p:nvSpPr>
          <p:spPr>
            <a:xfrm>
              <a:off x="2147397" y="70242"/>
              <a:ext cx="2408296" cy="393857"/>
            </a:xfrm>
            <a:custGeom>
              <a:avLst/>
              <a:gdLst/>
              <a:ahLst/>
              <a:cxnLst/>
              <a:rect l="l" t="t" r="r" b="b"/>
              <a:pathLst>
                <a:path w="2408296" h="393857">
                  <a:moveTo>
                    <a:pt x="0" y="0"/>
                  </a:moveTo>
                  <a:lnTo>
                    <a:pt x="2408296" y="0"/>
                  </a:lnTo>
                  <a:lnTo>
                    <a:pt x="2408296" y="393857"/>
                  </a:lnTo>
                  <a:lnTo>
                    <a:pt x="0" y="393857"/>
                  </a:lnTo>
                  <a:close/>
                </a:path>
              </a:pathLst>
            </a:custGeom>
            <a:solidFill>
              <a:srgbClr val="17726D"/>
            </a:solidFill>
          </p:spPr>
        </p:sp>
        <p:sp>
          <p:nvSpPr>
            <p:cNvPr id="9" name="TextBox 9"/>
            <p:cNvSpPr txBox="1"/>
            <p:nvPr/>
          </p:nvSpPr>
          <p:spPr>
            <a:xfrm>
              <a:off x="0" y="-47625"/>
              <a:ext cx="2408296" cy="441482"/>
            </a:xfrm>
            <a:prstGeom prst="rect">
              <a:avLst/>
            </a:prstGeom>
          </p:spPr>
          <p:txBody>
            <a:bodyPr lIns="50800" tIns="50800" rIns="50800" bIns="50800" rtlCol="0" anchor="ctr"/>
            <a:lstStyle/>
            <a:p>
              <a:pPr algn="ctr">
                <a:lnSpc>
                  <a:spcPts val="2479"/>
                </a:lnSpc>
              </a:pPr>
              <a:endParaRPr/>
            </a:p>
          </p:txBody>
        </p:sp>
      </p:grpSp>
      <p:grpSp>
        <p:nvGrpSpPr>
          <p:cNvPr id="19" name="Group 19"/>
          <p:cNvGrpSpPr/>
          <p:nvPr/>
        </p:nvGrpSpPr>
        <p:grpSpPr>
          <a:xfrm>
            <a:off x="-1061650" y="8036778"/>
            <a:ext cx="3803190" cy="380319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29" name="TextBox 6"/>
          <p:cNvSpPr txBox="1"/>
          <p:nvPr/>
        </p:nvSpPr>
        <p:spPr>
          <a:xfrm>
            <a:off x="533400" y="266700"/>
            <a:ext cx="6096528" cy="1949252"/>
          </a:xfrm>
          <a:prstGeom prst="rect">
            <a:avLst/>
          </a:prstGeom>
        </p:spPr>
        <p:txBody>
          <a:bodyPr wrap="square" lIns="0" tIns="0" rIns="0" bIns="0" rtlCol="0" anchor="t">
            <a:spAutoFit/>
          </a:bodyPr>
          <a:lstStyle/>
          <a:p>
            <a:pPr>
              <a:lnSpc>
                <a:spcPts val="7559"/>
              </a:lnSpc>
            </a:pPr>
            <a:r>
              <a:rPr lang="en-US" sz="5400" dirty="0">
                <a:solidFill>
                  <a:srgbClr val="17726D"/>
                </a:solidFill>
                <a:latin typeface="Inter Bold"/>
              </a:rPr>
              <a:t>USER DEFINED </a:t>
            </a:r>
          </a:p>
          <a:p>
            <a:pPr>
              <a:lnSpc>
                <a:spcPts val="7559"/>
              </a:lnSpc>
            </a:pPr>
            <a:r>
              <a:rPr lang="en-US" sz="5400" dirty="0">
                <a:solidFill>
                  <a:srgbClr val="17726D"/>
                </a:solidFill>
                <a:latin typeface="Inter Bold"/>
              </a:rPr>
              <a:t>FUNCTION</a:t>
            </a:r>
          </a:p>
        </p:txBody>
      </p:sp>
      <p:pic>
        <p:nvPicPr>
          <p:cNvPr id="2" name="Picture 2" descr="C:\Users\91790\Pictures\Screenshots\Screenshot (1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4118" y="3857624"/>
            <a:ext cx="8274151" cy="5562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91790\Pictures\Screenshots\Screenshot (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6043" y="2400300"/>
            <a:ext cx="2314575" cy="77358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91790\Pictures\Screenshots\Screenshot (18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60" y="3857624"/>
            <a:ext cx="7657640" cy="6278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757868"/>
            <a:ext cx="18288000" cy="4529132"/>
            <a:chOff x="0" y="0"/>
            <a:chExt cx="4816593" cy="1192858"/>
          </a:xfrm>
        </p:grpSpPr>
        <p:sp>
          <p:nvSpPr>
            <p:cNvPr id="3" name="Freeform 3"/>
            <p:cNvSpPr/>
            <p:nvPr/>
          </p:nvSpPr>
          <p:spPr>
            <a:xfrm>
              <a:off x="0" y="0"/>
              <a:ext cx="4816592" cy="1192858"/>
            </a:xfrm>
            <a:custGeom>
              <a:avLst/>
              <a:gdLst/>
              <a:ahLst/>
              <a:cxnLst/>
              <a:rect l="l" t="t" r="r" b="b"/>
              <a:pathLst>
                <a:path w="4816592" h="1192858">
                  <a:moveTo>
                    <a:pt x="0" y="0"/>
                  </a:moveTo>
                  <a:lnTo>
                    <a:pt x="4816592" y="0"/>
                  </a:lnTo>
                  <a:lnTo>
                    <a:pt x="4816592" y="1192858"/>
                  </a:lnTo>
                  <a:lnTo>
                    <a:pt x="0" y="1192858"/>
                  </a:lnTo>
                  <a:close/>
                </a:path>
              </a:pathLst>
            </a:custGeom>
            <a:solidFill>
              <a:srgbClr val="17726D"/>
            </a:solidFill>
          </p:spPr>
        </p:sp>
        <p:sp>
          <p:nvSpPr>
            <p:cNvPr id="4" name="TextBox 4"/>
            <p:cNvSpPr txBox="1"/>
            <p:nvPr/>
          </p:nvSpPr>
          <p:spPr>
            <a:xfrm>
              <a:off x="0" y="-47625"/>
              <a:ext cx="4816593" cy="1240483"/>
            </a:xfrm>
            <a:prstGeom prst="rect">
              <a:avLst/>
            </a:prstGeom>
          </p:spPr>
          <p:txBody>
            <a:bodyPr lIns="50800" tIns="50800" rIns="50800" bIns="50800" rtlCol="0" anchor="ctr"/>
            <a:lstStyle/>
            <a:p>
              <a:pPr algn="ctr">
                <a:lnSpc>
                  <a:spcPts val="2479"/>
                </a:lnSpc>
              </a:pPr>
              <a:endParaRPr/>
            </a:p>
          </p:txBody>
        </p:sp>
      </p:grpSp>
      <p:grpSp>
        <p:nvGrpSpPr>
          <p:cNvPr id="7" name="Group 7"/>
          <p:cNvGrpSpPr/>
          <p:nvPr/>
        </p:nvGrpSpPr>
        <p:grpSpPr>
          <a:xfrm>
            <a:off x="15853048" y="-912528"/>
            <a:ext cx="3803190" cy="380319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6" name="Group 16"/>
          <p:cNvGrpSpPr/>
          <p:nvPr/>
        </p:nvGrpSpPr>
        <p:grpSpPr>
          <a:xfrm>
            <a:off x="0" y="9258300"/>
            <a:ext cx="1028700" cy="1028700"/>
            <a:chOff x="0" y="0"/>
            <a:chExt cx="270933" cy="270933"/>
          </a:xfrm>
        </p:grpSpPr>
        <p:sp>
          <p:nvSpPr>
            <p:cNvPr id="17" name="Freeform 1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EAE4D2"/>
            </a:solidFill>
          </p:spPr>
        </p:sp>
        <p:sp>
          <p:nvSpPr>
            <p:cNvPr id="18" name="TextBox 18"/>
            <p:cNvSpPr txBox="1"/>
            <p:nvPr/>
          </p:nvSpPr>
          <p:spPr>
            <a:xfrm>
              <a:off x="0" y="-47625"/>
              <a:ext cx="270933" cy="318558"/>
            </a:xfrm>
            <a:prstGeom prst="rect">
              <a:avLst/>
            </a:prstGeom>
          </p:spPr>
          <p:txBody>
            <a:bodyPr lIns="50800" tIns="50800" rIns="50800" bIns="50800" rtlCol="0" anchor="ctr"/>
            <a:lstStyle/>
            <a:p>
              <a:pPr algn="ctr">
                <a:lnSpc>
                  <a:spcPts val="2479"/>
                </a:lnSpc>
              </a:pPr>
              <a:endParaRPr/>
            </a:p>
          </p:txBody>
        </p:sp>
      </p:grpSp>
      <p:sp>
        <p:nvSpPr>
          <p:cNvPr id="19" name="TextBox 6"/>
          <p:cNvSpPr txBox="1"/>
          <p:nvPr/>
        </p:nvSpPr>
        <p:spPr>
          <a:xfrm>
            <a:off x="762000" y="266700"/>
            <a:ext cx="2895600" cy="974626"/>
          </a:xfrm>
          <a:prstGeom prst="rect">
            <a:avLst/>
          </a:prstGeom>
        </p:spPr>
        <p:txBody>
          <a:bodyPr wrap="square" lIns="0" tIns="0" rIns="0" bIns="0" rtlCol="0" anchor="t">
            <a:spAutoFit/>
          </a:bodyPr>
          <a:lstStyle/>
          <a:p>
            <a:pPr>
              <a:lnSpc>
                <a:spcPts val="7559"/>
              </a:lnSpc>
            </a:pPr>
            <a:r>
              <a:rPr lang="en-US" sz="5400" dirty="0">
                <a:solidFill>
                  <a:srgbClr val="17726D"/>
                </a:solidFill>
                <a:latin typeface="Inter Bold"/>
              </a:rPr>
              <a:t>VIEWS</a:t>
            </a:r>
          </a:p>
        </p:txBody>
      </p:sp>
      <p:pic>
        <p:nvPicPr>
          <p:cNvPr id="4098" name="Picture 2" descr="C:\Users\91790\Pictures\Screenshots\Screenshot (1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54952"/>
            <a:ext cx="9144000" cy="55365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91790\Pictures\Screenshots\Screenshot (1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5067299"/>
            <a:ext cx="8305843" cy="5029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91790\Pictures\Screenshots\Screenshot (18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8799" y="266699"/>
            <a:ext cx="8305843" cy="464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00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945152"/>
            <a:chOff x="0" y="0"/>
            <a:chExt cx="4816593" cy="775678"/>
          </a:xfrm>
        </p:grpSpPr>
        <p:sp>
          <p:nvSpPr>
            <p:cNvPr id="3" name="Freeform 3"/>
            <p:cNvSpPr/>
            <p:nvPr/>
          </p:nvSpPr>
          <p:spPr>
            <a:xfrm>
              <a:off x="0" y="0"/>
              <a:ext cx="4816592" cy="775678"/>
            </a:xfrm>
            <a:custGeom>
              <a:avLst/>
              <a:gdLst/>
              <a:ahLst/>
              <a:cxnLst/>
              <a:rect l="l" t="t" r="r" b="b"/>
              <a:pathLst>
                <a:path w="4816592" h="775678">
                  <a:moveTo>
                    <a:pt x="0" y="0"/>
                  </a:moveTo>
                  <a:lnTo>
                    <a:pt x="4816592" y="0"/>
                  </a:lnTo>
                  <a:lnTo>
                    <a:pt x="4816592" y="775678"/>
                  </a:lnTo>
                  <a:lnTo>
                    <a:pt x="0" y="775678"/>
                  </a:lnTo>
                  <a:close/>
                </a:path>
              </a:pathLst>
            </a:custGeom>
            <a:solidFill>
              <a:srgbClr val="17726D"/>
            </a:solidFill>
          </p:spPr>
        </p:sp>
        <p:sp>
          <p:nvSpPr>
            <p:cNvPr id="4" name="TextBox 4"/>
            <p:cNvSpPr txBox="1"/>
            <p:nvPr/>
          </p:nvSpPr>
          <p:spPr>
            <a:xfrm>
              <a:off x="0" y="-47625"/>
              <a:ext cx="4816593" cy="823303"/>
            </a:xfrm>
            <a:prstGeom prst="rect">
              <a:avLst/>
            </a:prstGeom>
          </p:spPr>
          <p:txBody>
            <a:bodyPr lIns="50800" tIns="50800" rIns="50800" bIns="50800" rtlCol="0" anchor="ctr"/>
            <a:lstStyle/>
            <a:p>
              <a:pPr algn="ctr">
                <a:lnSpc>
                  <a:spcPts val="2479"/>
                </a:lnSpc>
              </a:pPr>
              <a:endParaRPr/>
            </a:p>
          </p:txBody>
        </p:sp>
      </p:grpSp>
      <p:sp>
        <p:nvSpPr>
          <p:cNvPr id="5" name="TextBox 5"/>
          <p:cNvSpPr txBox="1"/>
          <p:nvPr/>
        </p:nvSpPr>
        <p:spPr>
          <a:xfrm>
            <a:off x="533400" y="260526"/>
            <a:ext cx="6127720" cy="994410"/>
          </a:xfrm>
          <a:prstGeom prst="rect">
            <a:avLst/>
          </a:prstGeom>
        </p:spPr>
        <p:txBody>
          <a:bodyPr lIns="0" tIns="0" rIns="0" bIns="0" rtlCol="0" anchor="t">
            <a:spAutoFit/>
          </a:bodyPr>
          <a:lstStyle/>
          <a:p>
            <a:pPr>
              <a:lnSpc>
                <a:spcPts val="7560"/>
              </a:lnSpc>
            </a:pPr>
            <a:r>
              <a:rPr lang="en-US" sz="7200" dirty="0">
                <a:solidFill>
                  <a:schemeClr val="bg1"/>
                </a:solidFill>
                <a:latin typeface="Inter Bold"/>
              </a:rPr>
              <a:t>POWER</a:t>
            </a:r>
            <a:r>
              <a:rPr lang="en-US" sz="7200" dirty="0">
                <a:solidFill>
                  <a:srgbClr val="17726D"/>
                </a:solidFill>
                <a:latin typeface="Inter Bold"/>
              </a:rPr>
              <a:t> </a:t>
            </a:r>
            <a:r>
              <a:rPr lang="en-US" sz="7200" dirty="0">
                <a:solidFill>
                  <a:schemeClr val="bg1"/>
                </a:solidFill>
                <a:latin typeface="Inter Bold"/>
              </a:rPr>
              <a:t>BI</a:t>
            </a:r>
          </a:p>
        </p:txBody>
      </p:sp>
      <p:grpSp>
        <p:nvGrpSpPr>
          <p:cNvPr id="7" name="Group 7"/>
          <p:cNvGrpSpPr/>
          <p:nvPr/>
        </p:nvGrpSpPr>
        <p:grpSpPr>
          <a:xfrm>
            <a:off x="15745226" y="-1332365"/>
            <a:ext cx="3803190" cy="380319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pic>
        <p:nvPicPr>
          <p:cNvPr id="10" name="Picture 9">
            <a:extLst>
              <a:ext uri="{FF2B5EF4-FFF2-40B4-BE49-F238E27FC236}">
                <a16:creationId xmlns:a16="http://schemas.microsoft.com/office/drawing/2014/main" id="{5D39F9D4-6ECA-7E52-262A-CF1F91DDBAC9}"/>
              </a:ext>
            </a:extLst>
          </p:cNvPr>
          <p:cNvPicPr>
            <a:picLocks noChangeAspect="1"/>
          </p:cNvPicPr>
          <p:nvPr/>
        </p:nvPicPr>
        <p:blipFill>
          <a:blip r:embed="rId2"/>
          <a:stretch>
            <a:fillRect/>
          </a:stretch>
        </p:blipFill>
        <p:spPr>
          <a:xfrm>
            <a:off x="800100" y="1254936"/>
            <a:ext cx="16687800" cy="86129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78921" y="6644530"/>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sp>
      <p:grpSp>
        <p:nvGrpSpPr>
          <p:cNvPr id="6" name="Group 6"/>
          <p:cNvGrpSpPr/>
          <p:nvPr/>
        </p:nvGrpSpPr>
        <p:grpSpPr>
          <a:xfrm>
            <a:off x="10785978" y="1231643"/>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074658" y="5553371"/>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7" name="TextBox 17"/>
          <p:cNvSpPr txBox="1"/>
          <p:nvPr/>
        </p:nvSpPr>
        <p:spPr>
          <a:xfrm>
            <a:off x="981075" y="2874521"/>
            <a:ext cx="14166687" cy="2678850"/>
          </a:xfrm>
          <a:prstGeom prst="rect">
            <a:avLst/>
          </a:prstGeom>
        </p:spPr>
        <p:txBody>
          <a:bodyPr lIns="0" tIns="0" rIns="0" bIns="0" rtlCol="0" anchor="t">
            <a:spAutoFit/>
          </a:bodyPr>
          <a:lstStyle/>
          <a:p>
            <a:pPr>
              <a:lnSpc>
                <a:spcPts val="21873"/>
              </a:lnSpc>
            </a:pPr>
            <a:r>
              <a:rPr lang="en-US" sz="15624">
                <a:solidFill>
                  <a:srgbClr val="17726D"/>
                </a:solidFill>
                <a:latin typeface="Inter Bold"/>
              </a:rPr>
              <a:t>THANK YOU</a:t>
            </a:r>
          </a:p>
        </p:txBody>
      </p:sp>
      <p:sp>
        <p:nvSpPr>
          <p:cNvPr id="25" name="TextBox 25"/>
          <p:cNvSpPr txBox="1"/>
          <p:nvPr/>
        </p:nvSpPr>
        <p:spPr>
          <a:xfrm>
            <a:off x="1690843" y="5507968"/>
            <a:ext cx="8069342" cy="500137"/>
          </a:xfrm>
          <a:prstGeom prst="rect">
            <a:avLst/>
          </a:prstGeom>
        </p:spPr>
        <p:txBody>
          <a:bodyPr lIns="0" tIns="0" rIns="0" bIns="0" rtlCol="0" anchor="t">
            <a:spAutoFit/>
          </a:bodyPr>
          <a:lstStyle/>
          <a:p>
            <a:pPr marL="0" lvl="0" indent="0">
              <a:lnSpc>
                <a:spcPts val="3919"/>
              </a:lnSpc>
            </a:pPr>
            <a:r>
              <a:rPr lang="en-US" sz="2799" spc="207" dirty="0">
                <a:solidFill>
                  <a:srgbClr val="000000"/>
                </a:solidFill>
                <a:latin typeface="Open Sans Semi-Bold"/>
              </a:rPr>
              <a:t>FOR YOUR ATTENTION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TotalTime>
  <Words>252</Words>
  <Application>Microsoft Office PowerPoint</Application>
  <PresentationFormat>Custom</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Inter Bold</vt:lpstr>
      <vt:lpstr>Open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Suyesha Lamne</dc:creator>
  <cp:lastModifiedBy>GEETA TIRUMALASETTY</cp:lastModifiedBy>
  <cp:revision>21</cp:revision>
  <dcterms:created xsi:type="dcterms:W3CDTF">2006-08-16T00:00:00Z</dcterms:created>
  <dcterms:modified xsi:type="dcterms:W3CDTF">2024-04-22T21:45:29Z</dcterms:modified>
  <dc:identifier>DAGC_BpXjUk</dc:identifier>
</cp:coreProperties>
</file>