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1"/>
  </p:sldMasterIdLst>
  <p:notesMasterIdLst>
    <p:notesMasterId r:id="rId32"/>
  </p:notesMasterIdLst>
  <p:sldIdLst>
    <p:sldId id="256" r:id="rId2"/>
    <p:sldId id="257" r:id="rId3"/>
    <p:sldId id="258" r:id="rId4"/>
    <p:sldId id="260" r:id="rId5"/>
    <p:sldId id="286" r:id="rId6"/>
    <p:sldId id="287" r:id="rId7"/>
    <p:sldId id="259" r:id="rId8"/>
    <p:sldId id="288" r:id="rId9"/>
    <p:sldId id="289" r:id="rId10"/>
    <p:sldId id="262" r:id="rId11"/>
    <p:sldId id="290" r:id="rId12"/>
    <p:sldId id="291" r:id="rId13"/>
    <p:sldId id="292" r:id="rId14"/>
    <p:sldId id="293" r:id="rId15"/>
    <p:sldId id="267" r:id="rId16"/>
    <p:sldId id="268" r:id="rId17"/>
    <p:sldId id="269" r:id="rId18"/>
    <p:sldId id="271" r:id="rId19"/>
    <p:sldId id="272" r:id="rId20"/>
    <p:sldId id="303" r:id="rId21"/>
    <p:sldId id="294" r:id="rId22"/>
    <p:sldId id="296" r:id="rId23"/>
    <p:sldId id="297" r:id="rId24"/>
    <p:sldId id="298" r:id="rId25"/>
    <p:sldId id="295" r:id="rId26"/>
    <p:sldId id="299" r:id="rId27"/>
    <p:sldId id="281" r:id="rId28"/>
    <p:sldId id="300" r:id="rId29"/>
    <p:sldId id="301"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14652-0640-4B9F-8329-F54B5668B13D}" type="datetimeFigureOut">
              <a:rPr lang="ko-KR" altLang="en-US" smtClean="0"/>
              <a:t>2024-04-09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10CD4-1E81-4ED6-964F-B8476BA43C19}" type="slidenum">
              <a:rPr lang="ko-KR" altLang="en-US" smtClean="0"/>
              <a:t>‹#›</a:t>
            </a:fld>
            <a:endParaRPr lang="ko-KR" altLang="en-US"/>
          </a:p>
        </p:txBody>
      </p:sp>
    </p:spTree>
    <p:extLst>
      <p:ext uri="{BB962C8B-B14F-4D97-AF65-F5344CB8AC3E}">
        <p14:creationId xmlns:p14="http://schemas.microsoft.com/office/powerpoint/2010/main" val="24699576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ko-KR" altLang="en-US"/>
              <a:t>마스터 제목 스타일 편집</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331195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87194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9360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ko-KR" altLang="en-US"/>
              <a:t>마스터 제목 스타일 편집</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5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4672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ko-KR" altLang="en-US"/>
              <a:t>마스터 제목 스타일 편집</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58932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ko-KR" altLang="en-US"/>
              <a:t>마스터 제목 스타일 편집</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5516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6079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9347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3933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7335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0399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7095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63449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066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52447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ko-KR" altLang="en-US"/>
              <a:t>마스터 제목 스타일 편집</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E3BC414-17B5-4277-8E41-7FB35EEA877F}" type="datetime1">
              <a:rPr lang="en-US" altLang="ko-KR"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1172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BC414-17B5-4277-8E41-7FB35EEA877F}" type="datetime1">
              <a:rPr lang="en-US" altLang="ko-KR" smtClean="0"/>
              <a:t>4/9/2024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1460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ctr" defTabSz="457200" rtl="0" eaLnBrk="1" latinLnBrk="1"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85750" indent="-285750" algn="l" defTabSz="457200" rtl="0" eaLnBrk="1" latinLnBrk="1"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1"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1"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1"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The Seattle Mariners and the numbness of nothing | Sports | Spokane | The  Pacific Northwest Inlander | News, Politics, Music, Calendar, Events in  Spokane, Coeur d'Alene and the Inland Northwest">
            <a:extLst>
              <a:ext uri="{FF2B5EF4-FFF2-40B4-BE49-F238E27FC236}">
                <a16:creationId xmlns:a16="http://schemas.microsoft.com/office/drawing/2014/main" id="{558BCBC1-DE31-4627-8283-5B48A49B9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075A21-ED9C-A974-DE53-83B0A76935AF}"/>
              </a:ext>
            </a:extLst>
          </p:cNvPr>
          <p:cNvSpPr>
            <a:spLocks noGrp="1"/>
          </p:cNvSpPr>
          <p:nvPr>
            <p:ph type="ctrTitle"/>
          </p:nvPr>
        </p:nvSpPr>
        <p:spPr>
          <a:xfrm>
            <a:off x="1477576" y="4073326"/>
            <a:ext cx="9700301" cy="767658"/>
          </a:xfrm>
        </p:spPr>
        <p:txBody>
          <a:bodyPr>
            <a:noAutofit/>
          </a:bodyPr>
          <a:lstStyle/>
          <a:p>
            <a:r>
              <a:rPr lang="en-US" sz="4400" dirty="0">
                <a:solidFill>
                  <a:schemeClr val="tx1"/>
                </a:solidFill>
              </a:rPr>
              <a:t>Predicting Major League Baseball Playoff</a:t>
            </a:r>
          </a:p>
        </p:txBody>
      </p:sp>
      <p:sp>
        <p:nvSpPr>
          <p:cNvPr id="3" name="Subtitle 2">
            <a:extLst>
              <a:ext uri="{FF2B5EF4-FFF2-40B4-BE49-F238E27FC236}">
                <a16:creationId xmlns:a16="http://schemas.microsoft.com/office/drawing/2014/main" id="{FA558BA5-F690-5944-68C8-131EF0DA6B94}"/>
              </a:ext>
            </a:extLst>
          </p:cNvPr>
          <p:cNvSpPr>
            <a:spLocks noGrp="1"/>
          </p:cNvSpPr>
          <p:nvPr>
            <p:ph type="subTitle" idx="1"/>
          </p:nvPr>
        </p:nvSpPr>
        <p:spPr>
          <a:xfrm>
            <a:off x="5110211" y="4906413"/>
            <a:ext cx="1850392" cy="605256"/>
          </a:xfrm>
        </p:spPr>
        <p:txBody>
          <a:bodyPr>
            <a:normAutofit/>
          </a:bodyPr>
          <a:lstStyle/>
          <a:p>
            <a:r>
              <a:rPr lang="en-US" dirty="0"/>
              <a:t>Roy </a:t>
            </a:r>
            <a:r>
              <a:rPr lang="en-US" dirty="0" err="1"/>
              <a:t>Pyo</a:t>
            </a:r>
            <a:endParaRPr lang="en-US" dirty="0"/>
          </a:p>
        </p:txBody>
      </p:sp>
    </p:spTree>
    <p:extLst>
      <p:ext uri="{BB962C8B-B14F-4D97-AF65-F5344CB8AC3E}">
        <p14:creationId xmlns:p14="http://schemas.microsoft.com/office/powerpoint/2010/main" val="31063895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6C2-E225-432D-710F-F229681E1E20}"/>
              </a:ext>
            </a:extLst>
          </p:cNvPr>
          <p:cNvSpPr>
            <a:spLocks noGrp="1"/>
          </p:cNvSpPr>
          <p:nvPr>
            <p:ph type="title"/>
          </p:nvPr>
        </p:nvSpPr>
        <p:spPr/>
        <p:txBody>
          <a:bodyPr>
            <a:noAutofit/>
          </a:bodyPr>
          <a:lstStyle/>
          <a:p>
            <a:r>
              <a:rPr lang="en-US" sz="3600" dirty="0"/>
              <a:t>Comparisons between </a:t>
            </a:r>
            <a:br>
              <a:rPr lang="en-US" sz="3600" dirty="0"/>
            </a:br>
            <a:r>
              <a:rPr lang="en-US" sz="3600" dirty="0"/>
              <a:t>Playoff Qualified teams vs Non Qualified teams</a:t>
            </a:r>
          </a:p>
        </p:txBody>
      </p:sp>
      <p:sp>
        <p:nvSpPr>
          <p:cNvPr id="3" name="슬라이드 번호 개체 틀 2">
            <a:extLst>
              <a:ext uri="{FF2B5EF4-FFF2-40B4-BE49-F238E27FC236}">
                <a16:creationId xmlns:a16="http://schemas.microsoft.com/office/drawing/2014/main" id="{919A529E-F0C7-462B-BD37-68C63C975209}"/>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그림 5">
            <a:extLst>
              <a:ext uri="{FF2B5EF4-FFF2-40B4-BE49-F238E27FC236}">
                <a16:creationId xmlns:a16="http://schemas.microsoft.com/office/drawing/2014/main" id="{38D9F64E-E058-4FE3-8211-7CD56E55D16B}"/>
              </a:ext>
            </a:extLst>
          </p:cNvPr>
          <p:cNvPicPr>
            <a:picLocks noChangeAspect="1"/>
          </p:cNvPicPr>
          <p:nvPr/>
        </p:nvPicPr>
        <p:blipFill>
          <a:blip r:embed="rId2"/>
          <a:stretch>
            <a:fillRect/>
          </a:stretch>
        </p:blipFill>
        <p:spPr>
          <a:xfrm>
            <a:off x="268170" y="2540406"/>
            <a:ext cx="3799653" cy="3106876"/>
          </a:xfrm>
          <a:prstGeom prst="rect">
            <a:avLst/>
          </a:prstGeom>
        </p:spPr>
      </p:pic>
      <p:pic>
        <p:nvPicPr>
          <p:cNvPr id="7" name="그림 6">
            <a:extLst>
              <a:ext uri="{FF2B5EF4-FFF2-40B4-BE49-F238E27FC236}">
                <a16:creationId xmlns:a16="http://schemas.microsoft.com/office/drawing/2014/main" id="{4E2D08BF-369F-496E-957E-0B1416F1FDA8}"/>
              </a:ext>
            </a:extLst>
          </p:cNvPr>
          <p:cNvPicPr>
            <a:picLocks noChangeAspect="1"/>
          </p:cNvPicPr>
          <p:nvPr/>
        </p:nvPicPr>
        <p:blipFill>
          <a:blip r:embed="rId3"/>
          <a:stretch>
            <a:fillRect/>
          </a:stretch>
        </p:blipFill>
        <p:spPr>
          <a:xfrm>
            <a:off x="4166446" y="2540406"/>
            <a:ext cx="3855933" cy="3106877"/>
          </a:xfrm>
          <a:prstGeom prst="rect">
            <a:avLst/>
          </a:prstGeom>
        </p:spPr>
      </p:pic>
      <p:pic>
        <p:nvPicPr>
          <p:cNvPr id="8" name="그림 7">
            <a:extLst>
              <a:ext uri="{FF2B5EF4-FFF2-40B4-BE49-F238E27FC236}">
                <a16:creationId xmlns:a16="http://schemas.microsoft.com/office/drawing/2014/main" id="{2C139516-79B3-4BDB-B0C1-24C1D9EABBCF}"/>
              </a:ext>
            </a:extLst>
          </p:cNvPr>
          <p:cNvPicPr>
            <a:picLocks noChangeAspect="1"/>
          </p:cNvPicPr>
          <p:nvPr/>
        </p:nvPicPr>
        <p:blipFill>
          <a:blip r:embed="rId4"/>
          <a:stretch>
            <a:fillRect/>
          </a:stretch>
        </p:blipFill>
        <p:spPr>
          <a:xfrm>
            <a:off x="8138152" y="2538773"/>
            <a:ext cx="3827754" cy="3108445"/>
          </a:xfrm>
          <a:prstGeom prst="rect">
            <a:avLst/>
          </a:prstGeom>
        </p:spPr>
      </p:pic>
    </p:spTree>
    <p:extLst>
      <p:ext uri="{BB962C8B-B14F-4D97-AF65-F5344CB8AC3E}">
        <p14:creationId xmlns:p14="http://schemas.microsoft.com/office/powerpoint/2010/main" val="172514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6C2-E225-432D-710F-F229681E1E20}"/>
              </a:ext>
            </a:extLst>
          </p:cNvPr>
          <p:cNvSpPr>
            <a:spLocks noGrp="1"/>
          </p:cNvSpPr>
          <p:nvPr>
            <p:ph type="title"/>
          </p:nvPr>
        </p:nvSpPr>
        <p:spPr/>
        <p:txBody>
          <a:bodyPr>
            <a:noAutofit/>
          </a:bodyPr>
          <a:lstStyle/>
          <a:p>
            <a:r>
              <a:rPr lang="en-US" sz="3600" dirty="0"/>
              <a:t>Comparisons between </a:t>
            </a:r>
            <a:br>
              <a:rPr lang="en-US" sz="3600" dirty="0"/>
            </a:br>
            <a:r>
              <a:rPr lang="en-US" sz="3600" dirty="0"/>
              <a:t>Playoff Qualified teams vs Non Qualified teams</a:t>
            </a:r>
          </a:p>
        </p:txBody>
      </p:sp>
      <p:sp>
        <p:nvSpPr>
          <p:cNvPr id="3" name="슬라이드 번호 개체 틀 2">
            <a:extLst>
              <a:ext uri="{FF2B5EF4-FFF2-40B4-BE49-F238E27FC236}">
                <a16:creationId xmlns:a16="http://schemas.microsoft.com/office/drawing/2014/main" id="{919A529E-F0C7-462B-BD37-68C63C975209}"/>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4" name="그림 3">
            <a:extLst>
              <a:ext uri="{FF2B5EF4-FFF2-40B4-BE49-F238E27FC236}">
                <a16:creationId xmlns:a16="http://schemas.microsoft.com/office/drawing/2014/main" id="{A9393498-B77A-4B61-9431-BF09DEFB3B7F}"/>
              </a:ext>
            </a:extLst>
          </p:cNvPr>
          <p:cNvPicPr>
            <a:picLocks noChangeAspect="1"/>
          </p:cNvPicPr>
          <p:nvPr/>
        </p:nvPicPr>
        <p:blipFill>
          <a:blip r:embed="rId2"/>
          <a:stretch>
            <a:fillRect/>
          </a:stretch>
        </p:blipFill>
        <p:spPr>
          <a:xfrm>
            <a:off x="322738" y="2522621"/>
            <a:ext cx="3747172" cy="3047196"/>
          </a:xfrm>
          <a:prstGeom prst="rect">
            <a:avLst/>
          </a:prstGeom>
        </p:spPr>
      </p:pic>
      <p:pic>
        <p:nvPicPr>
          <p:cNvPr id="5" name="그림 4">
            <a:extLst>
              <a:ext uri="{FF2B5EF4-FFF2-40B4-BE49-F238E27FC236}">
                <a16:creationId xmlns:a16="http://schemas.microsoft.com/office/drawing/2014/main" id="{7E74D838-0C28-4C57-ABEC-2A466A17419D}"/>
              </a:ext>
            </a:extLst>
          </p:cNvPr>
          <p:cNvPicPr>
            <a:picLocks noChangeAspect="1"/>
          </p:cNvPicPr>
          <p:nvPr/>
        </p:nvPicPr>
        <p:blipFill>
          <a:blip r:embed="rId3"/>
          <a:stretch>
            <a:fillRect/>
          </a:stretch>
        </p:blipFill>
        <p:spPr>
          <a:xfrm>
            <a:off x="4337752" y="2522621"/>
            <a:ext cx="3740121" cy="3047196"/>
          </a:xfrm>
          <a:prstGeom prst="rect">
            <a:avLst/>
          </a:prstGeom>
        </p:spPr>
      </p:pic>
      <p:pic>
        <p:nvPicPr>
          <p:cNvPr id="6" name="그림 5">
            <a:extLst>
              <a:ext uri="{FF2B5EF4-FFF2-40B4-BE49-F238E27FC236}">
                <a16:creationId xmlns:a16="http://schemas.microsoft.com/office/drawing/2014/main" id="{C9797EE6-D444-4F90-BC11-4FBC4287A84C}"/>
              </a:ext>
            </a:extLst>
          </p:cNvPr>
          <p:cNvPicPr>
            <a:picLocks noChangeAspect="1"/>
          </p:cNvPicPr>
          <p:nvPr/>
        </p:nvPicPr>
        <p:blipFill>
          <a:blip r:embed="rId4"/>
          <a:stretch>
            <a:fillRect/>
          </a:stretch>
        </p:blipFill>
        <p:spPr>
          <a:xfrm>
            <a:off x="8250832" y="2522621"/>
            <a:ext cx="3745250" cy="3047196"/>
          </a:xfrm>
          <a:prstGeom prst="rect">
            <a:avLst/>
          </a:prstGeom>
        </p:spPr>
      </p:pic>
    </p:spTree>
    <p:extLst>
      <p:ext uri="{BB962C8B-B14F-4D97-AF65-F5344CB8AC3E}">
        <p14:creationId xmlns:p14="http://schemas.microsoft.com/office/powerpoint/2010/main" val="43987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6C2-E225-432D-710F-F229681E1E20}"/>
              </a:ext>
            </a:extLst>
          </p:cNvPr>
          <p:cNvSpPr>
            <a:spLocks noGrp="1"/>
          </p:cNvSpPr>
          <p:nvPr>
            <p:ph type="title"/>
          </p:nvPr>
        </p:nvSpPr>
        <p:spPr/>
        <p:txBody>
          <a:bodyPr>
            <a:noAutofit/>
          </a:bodyPr>
          <a:lstStyle/>
          <a:p>
            <a:r>
              <a:rPr lang="en-US" sz="3600" dirty="0"/>
              <a:t>Comparisons between </a:t>
            </a:r>
            <a:br>
              <a:rPr lang="en-US" sz="3600" dirty="0"/>
            </a:br>
            <a:r>
              <a:rPr lang="en-US" sz="3600" dirty="0"/>
              <a:t>Playoff Qualified teams vs Non Qualified teams</a:t>
            </a:r>
          </a:p>
        </p:txBody>
      </p:sp>
      <p:sp>
        <p:nvSpPr>
          <p:cNvPr id="3" name="슬라이드 번호 개체 틀 2">
            <a:extLst>
              <a:ext uri="{FF2B5EF4-FFF2-40B4-BE49-F238E27FC236}">
                <a16:creationId xmlns:a16="http://schemas.microsoft.com/office/drawing/2014/main" id="{919A529E-F0C7-462B-BD37-68C63C975209}"/>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4" name="그림 3">
            <a:extLst>
              <a:ext uri="{FF2B5EF4-FFF2-40B4-BE49-F238E27FC236}">
                <a16:creationId xmlns:a16="http://schemas.microsoft.com/office/drawing/2014/main" id="{2F4198AD-A788-4B75-BC25-15780688C10D}"/>
              </a:ext>
            </a:extLst>
          </p:cNvPr>
          <p:cNvPicPr>
            <a:picLocks noChangeAspect="1"/>
          </p:cNvPicPr>
          <p:nvPr/>
        </p:nvPicPr>
        <p:blipFill>
          <a:blip r:embed="rId2"/>
          <a:stretch>
            <a:fillRect/>
          </a:stretch>
        </p:blipFill>
        <p:spPr>
          <a:xfrm>
            <a:off x="210156" y="2552655"/>
            <a:ext cx="3832391" cy="3139529"/>
          </a:xfrm>
          <a:prstGeom prst="rect">
            <a:avLst/>
          </a:prstGeom>
        </p:spPr>
      </p:pic>
      <p:pic>
        <p:nvPicPr>
          <p:cNvPr id="5" name="그림 4">
            <a:extLst>
              <a:ext uri="{FF2B5EF4-FFF2-40B4-BE49-F238E27FC236}">
                <a16:creationId xmlns:a16="http://schemas.microsoft.com/office/drawing/2014/main" id="{995843A1-065F-4F15-9B9B-3C9741F9C789}"/>
              </a:ext>
            </a:extLst>
          </p:cNvPr>
          <p:cNvPicPr>
            <a:picLocks noChangeAspect="1"/>
          </p:cNvPicPr>
          <p:nvPr/>
        </p:nvPicPr>
        <p:blipFill>
          <a:blip r:embed="rId3"/>
          <a:stretch>
            <a:fillRect/>
          </a:stretch>
        </p:blipFill>
        <p:spPr>
          <a:xfrm>
            <a:off x="4223408" y="2552655"/>
            <a:ext cx="3806142" cy="3139529"/>
          </a:xfrm>
          <a:prstGeom prst="rect">
            <a:avLst/>
          </a:prstGeom>
        </p:spPr>
      </p:pic>
      <p:pic>
        <p:nvPicPr>
          <p:cNvPr id="6" name="그림 5">
            <a:extLst>
              <a:ext uri="{FF2B5EF4-FFF2-40B4-BE49-F238E27FC236}">
                <a16:creationId xmlns:a16="http://schemas.microsoft.com/office/drawing/2014/main" id="{57C790A5-2DB2-4EDF-A40A-D625E7A9C9C8}"/>
              </a:ext>
            </a:extLst>
          </p:cNvPr>
          <p:cNvPicPr>
            <a:picLocks noChangeAspect="1"/>
          </p:cNvPicPr>
          <p:nvPr/>
        </p:nvPicPr>
        <p:blipFill>
          <a:blip r:embed="rId4"/>
          <a:stretch>
            <a:fillRect/>
          </a:stretch>
        </p:blipFill>
        <p:spPr>
          <a:xfrm>
            <a:off x="8185348" y="2552655"/>
            <a:ext cx="3816263" cy="3139529"/>
          </a:xfrm>
          <a:prstGeom prst="rect">
            <a:avLst/>
          </a:prstGeom>
        </p:spPr>
      </p:pic>
    </p:spTree>
    <p:extLst>
      <p:ext uri="{BB962C8B-B14F-4D97-AF65-F5344CB8AC3E}">
        <p14:creationId xmlns:p14="http://schemas.microsoft.com/office/powerpoint/2010/main" val="1165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6C2-E225-432D-710F-F229681E1E20}"/>
              </a:ext>
            </a:extLst>
          </p:cNvPr>
          <p:cNvSpPr>
            <a:spLocks noGrp="1"/>
          </p:cNvSpPr>
          <p:nvPr>
            <p:ph type="title"/>
          </p:nvPr>
        </p:nvSpPr>
        <p:spPr/>
        <p:txBody>
          <a:bodyPr>
            <a:noAutofit/>
          </a:bodyPr>
          <a:lstStyle/>
          <a:p>
            <a:r>
              <a:rPr lang="en-US" sz="3600" dirty="0"/>
              <a:t>Comparisons between </a:t>
            </a:r>
            <a:br>
              <a:rPr lang="en-US" sz="3600" dirty="0"/>
            </a:br>
            <a:r>
              <a:rPr lang="en-US" sz="3600" dirty="0"/>
              <a:t>Playoff Qualified teams vs Non Qualified teams</a:t>
            </a:r>
          </a:p>
        </p:txBody>
      </p:sp>
      <p:sp>
        <p:nvSpPr>
          <p:cNvPr id="3" name="슬라이드 번호 개체 틀 2">
            <a:extLst>
              <a:ext uri="{FF2B5EF4-FFF2-40B4-BE49-F238E27FC236}">
                <a16:creationId xmlns:a16="http://schemas.microsoft.com/office/drawing/2014/main" id="{919A529E-F0C7-462B-BD37-68C63C975209}"/>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그림 6">
            <a:extLst>
              <a:ext uri="{FF2B5EF4-FFF2-40B4-BE49-F238E27FC236}">
                <a16:creationId xmlns:a16="http://schemas.microsoft.com/office/drawing/2014/main" id="{D7FED61E-4162-40B6-8D47-B5D13802F112}"/>
              </a:ext>
            </a:extLst>
          </p:cNvPr>
          <p:cNvPicPr>
            <a:picLocks noChangeAspect="1"/>
          </p:cNvPicPr>
          <p:nvPr/>
        </p:nvPicPr>
        <p:blipFill>
          <a:blip r:embed="rId2"/>
          <a:stretch>
            <a:fillRect/>
          </a:stretch>
        </p:blipFill>
        <p:spPr>
          <a:xfrm>
            <a:off x="248129" y="2666955"/>
            <a:ext cx="3760535" cy="3139529"/>
          </a:xfrm>
          <a:prstGeom prst="rect">
            <a:avLst/>
          </a:prstGeom>
        </p:spPr>
      </p:pic>
      <p:pic>
        <p:nvPicPr>
          <p:cNvPr id="8" name="그림 7">
            <a:extLst>
              <a:ext uri="{FF2B5EF4-FFF2-40B4-BE49-F238E27FC236}">
                <a16:creationId xmlns:a16="http://schemas.microsoft.com/office/drawing/2014/main" id="{217A60C5-C99A-47C0-89DE-1BDD440348A2}"/>
              </a:ext>
            </a:extLst>
          </p:cNvPr>
          <p:cNvPicPr>
            <a:picLocks noChangeAspect="1"/>
          </p:cNvPicPr>
          <p:nvPr/>
        </p:nvPicPr>
        <p:blipFill>
          <a:blip r:embed="rId3"/>
          <a:stretch>
            <a:fillRect/>
          </a:stretch>
        </p:blipFill>
        <p:spPr>
          <a:xfrm>
            <a:off x="4128390" y="2666955"/>
            <a:ext cx="3782875" cy="3139529"/>
          </a:xfrm>
          <a:prstGeom prst="rect">
            <a:avLst/>
          </a:prstGeom>
        </p:spPr>
      </p:pic>
      <p:pic>
        <p:nvPicPr>
          <p:cNvPr id="9" name="그림 8">
            <a:extLst>
              <a:ext uri="{FF2B5EF4-FFF2-40B4-BE49-F238E27FC236}">
                <a16:creationId xmlns:a16="http://schemas.microsoft.com/office/drawing/2014/main" id="{29F44FCC-402C-49DB-90FD-97D33D0CF39F}"/>
              </a:ext>
            </a:extLst>
          </p:cNvPr>
          <p:cNvPicPr>
            <a:picLocks noChangeAspect="1"/>
          </p:cNvPicPr>
          <p:nvPr/>
        </p:nvPicPr>
        <p:blipFill>
          <a:blip r:embed="rId4"/>
          <a:stretch>
            <a:fillRect/>
          </a:stretch>
        </p:blipFill>
        <p:spPr>
          <a:xfrm>
            <a:off x="8063107" y="2666955"/>
            <a:ext cx="3729537" cy="3139529"/>
          </a:xfrm>
          <a:prstGeom prst="rect">
            <a:avLst/>
          </a:prstGeom>
        </p:spPr>
      </p:pic>
    </p:spTree>
    <p:extLst>
      <p:ext uri="{BB962C8B-B14F-4D97-AF65-F5344CB8AC3E}">
        <p14:creationId xmlns:p14="http://schemas.microsoft.com/office/powerpoint/2010/main" val="231224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6C2-E225-432D-710F-F229681E1E20}"/>
              </a:ext>
            </a:extLst>
          </p:cNvPr>
          <p:cNvSpPr>
            <a:spLocks noGrp="1"/>
          </p:cNvSpPr>
          <p:nvPr>
            <p:ph type="title"/>
          </p:nvPr>
        </p:nvSpPr>
        <p:spPr/>
        <p:txBody>
          <a:bodyPr>
            <a:noAutofit/>
          </a:bodyPr>
          <a:lstStyle/>
          <a:p>
            <a:r>
              <a:rPr lang="en-US" sz="3600" dirty="0"/>
              <a:t>Comparisons between </a:t>
            </a:r>
            <a:br>
              <a:rPr lang="en-US" sz="3600" dirty="0"/>
            </a:br>
            <a:r>
              <a:rPr lang="en-US" sz="3600" dirty="0"/>
              <a:t>Playoff Qualified teams vs Non Qualified teams</a:t>
            </a:r>
          </a:p>
        </p:txBody>
      </p:sp>
      <p:sp>
        <p:nvSpPr>
          <p:cNvPr id="3" name="슬라이드 번호 개체 틀 2">
            <a:extLst>
              <a:ext uri="{FF2B5EF4-FFF2-40B4-BE49-F238E27FC236}">
                <a16:creationId xmlns:a16="http://schemas.microsoft.com/office/drawing/2014/main" id="{919A529E-F0C7-462B-BD37-68C63C975209}"/>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7" name="그림 6">
            <a:extLst>
              <a:ext uri="{FF2B5EF4-FFF2-40B4-BE49-F238E27FC236}">
                <a16:creationId xmlns:a16="http://schemas.microsoft.com/office/drawing/2014/main" id="{8F8184B4-6A11-4C78-B159-EFB07A3C4FFE}"/>
              </a:ext>
            </a:extLst>
          </p:cNvPr>
          <p:cNvPicPr>
            <a:picLocks noChangeAspect="1"/>
          </p:cNvPicPr>
          <p:nvPr/>
        </p:nvPicPr>
        <p:blipFill>
          <a:blip r:embed="rId2"/>
          <a:stretch>
            <a:fillRect/>
          </a:stretch>
        </p:blipFill>
        <p:spPr>
          <a:xfrm>
            <a:off x="1308344" y="2496569"/>
            <a:ext cx="3978832" cy="3366000"/>
          </a:xfrm>
          <a:prstGeom prst="rect">
            <a:avLst/>
          </a:prstGeom>
        </p:spPr>
      </p:pic>
      <p:pic>
        <p:nvPicPr>
          <p:cNvPr id="8" name="그림 7">
            <a:extLst>
              <a:ext uri="{FF2B5EF4-FFF2-40B4-BE49-F238E27FC236}">
                <a16:creationId xmlns:a16="http://schemas.microsoft.com/office/drawing/2014/main" id="{75D0B57F-6B19-442D-A932-1CEF6D73A5D0}"/>
              </a:ext>
            </a:extLst>
          </p:cNvPr>
          <p:cNvPicPr>
            <a:picLocks noChangeAspect="1"/>
          </p:cNvPicPr>
          <p:nvPr/>
        </p:nvPicPr>
        <p:blipFill>
          <a:blip r:embed="rId3"/>
          <a:stretch>
            <a:fillRect/>
          </a:stretch>
        </p:blipFill>
        <p:spPr>
          <a:xfrm>
            <a:off x="5285211" y="2496569"/>
            <a:ext cx="4101887" cy="3366000"/>
          </a:xfrm>
          <a:prstGeom prst="rect">
            <a:avLst/>
          </a:prstGeom>
        </p:spPr>
      </p:pic>
    </p:spTree>
    <p:extLst>
      <p:ext uri="{BB962C8B-B14F-4D97-AF65-F5344CB8AC3E}">
        <p14:creationId xmlns:p14="http://schemas.microsoft.com/office/powerpoint/2010/main" val="106436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E46-48C4-6BFE-E8FA-28F64131ED9A}"/>
              </a:ext>
            </a:extLst>
          </p:cNvPr>
          <p:cNvSpPr>
            <a:spLocks noGrp="1"/>
          </p:cNvSpPr>
          <p:nvPr>
            <p:ph type="title"/>
          </p:nvPr>
        </p:nvSpPr>
        <p:spPr>
          <a:xfrm>
            <a:off x="1096963" y="758826"/>
            <a:ext cx="10058400" cy="4062326"/>
          </a:xfrm>
        </p:spPr>
        <p:txBody>
          <a:bodyPr vert="horz" lIns="91440" tIns="45720" rIns="91440" bIns="45720" rtlCol="0" anchor="b">
            <a:normAutofit/>
          </a:bodyPr>
          <a:lstStyle/>
          <a:p>
            <a:pPr>
              <a:lnSpc>
                <a:spcPct val="90000"/>
              </a:lnSpc>
            </a:pPr>
            <a:r>
              <a:rPr lang="en-US" sz="8800" dirty="0">
                <a:solidFill>
                  <a:schemeClr val="tx1">
                    <a:lumMod val="85000"/>
                    <a:lumOff val="15000"/>
                  </a:schemeClr>
                </a:solidFill>
              </a:rPr>
              <a:t>Pre-Processing Steps</a:t>
            </a:r>
          </a:p>
        </p:txBody>
      </p:sp>
      <p:sp>
        <p:nvSpPr>
          <p:cNvPr id="3" name="슬라이드 번호 개체 틀 2">
            <a:extLst>
              <a:ext uri="{FF2B5EF4-FFF2-40B4-BE49-F238E27FC236}">
                <a16:creationId xmlns:a16="http://schemas.microsoft.com/office/drawing/2014/main" id="{B62F1DF7-57B9-4910-8918-8FDA2F76A102}"/>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7785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A0CD-828F-0748-6462-4CCFE47C2D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540BB50-9818-DC76-BC88-B59B39B79CAA}"/>
              </a:ext>
            </a:extLst>
          </p:cNvPr>
          <p:cNvSpPr>
            <a:spLocks noGrp="1"/>
          </p:cNvSpPr>
          <p:nvPr>
            <p:ph idx="1"/>
          </p:nvPr>
        </p:nvSpPr>
        <p:spPr/>
        <p:txBody>
          <a:bodyPr>
            <a:normAutofit fontScale="92500" lnSpcReduction="10000"/>
          </a:bodyPr>
          <a:lstStyle/>
          <a:p>
            <a:r>
              <a:rPr lang="en-US" dirty="0"/>
              <a:t>There were 7% missing values in the dataset.</a:t>
            </a:r>
          </a:p>
          <a:p>
            <a:r>
              <a:rPr lang="en-US" dirty="0"/>
              <a:t>Most of the missing values were due to changes in team names resulting from relocation or other issues.</a:t>
            </a:r>
          </a:p>
          <a:p>
            <a:r>
              <a:rPr lang="en-US" dirty="0"/>
              <a:t>As previously mentioned, the 1994 and 2020 seasons were excluded due to their shortened nature, which could introduce noise into the analysis.</a:t>
            </a:r>
          </a:p>
          <a:p>
            <a:r>
              <a:rPr lang="en-US" dirty="0"/>
              <a:t>The Wild Card game was established starting from the 2012 season.</a:t>
            </a:r>
          </a:p>
          <a:p>
            <a:r>
              <a:rPr lang="en-US" dirty="0"/>
              <a:t>Additionally, a few more advanced statistics for hitting, pitching, and fielding were added to the dataset.</a:t>
            </a:r>
          </a:p>
        </p:txBody>
      </p:sp>
      <p:sp>
        <p:nvSpPr>
          <p:cNvPr id="4" name="슬라이드 번호 개체 틀 3">
            <a:extLst>
              <a:ext uri="{FF2B5EF4-FFF2-40B4-BE49-F238E27FC236}">
                <a16:creationId xmlns:a16="http://schemas.microsoft.com/office/drawing/2014/main" id="{F19351D3-411B-49DE-9FBA-4137EC206BA7}"/>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72532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2173-FBF2-9C93-5640-A1060E6ED533}"/>
              </a:ext>
            </a:extLst>
          </p:cNvPr>
          <p:cNvSpPr>
            <a:spLocks noGrp="1"/>
          </p:cNvSpPr>
          <p:nvPr>
            <p:ph type="title"/>
          </p:nvPr>
        </p:nvSpPr>
        <p:spPr/>
        <p:txBody>
          <a:bodyPr/>
          <a:lstStyle/>
          <a:p>
            <a:r>
              <a:rPr lang="en-US" dirty="0"/>
              <a:t>Pre-Processing for Model Build-Out</a:t>
            </a:r>
          </a:p>
        </p:txBody>
      </p:sp>
      <p:sp>
        <p:nvSpPr>
          <p:cNvPr id="3" name="Content Placeholder 2">
            <a:extLst>
              <a:ext uri="{FF2B5EF4-FFF2-40B4-BE49-F238E27FC236}">
                <a16:creationId xmlns:a16="http://schemas.microsoft.com/office/drawing/2014/main" id="{6A1F2BEE-C5C1-EC3C-D55B-8E75865E1259}"/>
              </a:ext>
            </a:extLst>
          </p:cNvPr>
          <p:cNvSpPr>
            <a:spLocks noGrp="1"/>
          </p:cNvSpPr>
          <p:nvPr>
            <p:ph idx="1"/>
          </p:nvPr>
        </p:nvSpPr>
        <p:spPr>
          <a:xfrm>
            <a:off x="1078230" y="2487509"/>
            <a:ext cx="10256520" cy="3760891"/>
          </a:xfrm>
        </p:spPr>
        <p:txBody>
          <a:bodyPr>
            <a:normAutofit fontScale="92500" lnSpcReduction="20000"/>
          </a:bodyPr>
          <a:lstStyle/>
          <a:p>
            <a:r>
              <a:rPr lang="en-US" altLang="ko-KR" dirty="0"/>
              <a:t>The new data frame contains 880 observations with 13 columns, totaling 11,440 data points. </a:t>
            </a:r>
          </a:p>
          <a:p>
            <a:r>
              <a:rPr lang="en-US" altLang="ko-KR" dirty="0"/>
              <a:t>Even though there are enough observations for a train-test split without resampling, due to the limited number of observations, 10-fold cross-validation resampling will be used for more robust model evaluation.</a:t>
            </a:r>
          </a:p>
          <a:p>
            <a:r>
              <a:rPr lang="en-US" altLang="ko-KR" dirty="0"/>
              <a:t>To achieve this, the following steps can be taken:</a:t>
            </a:r>
          </a:p>
          <a:p>
            <a:r>
              <a:rPr lang="en-US" altLang="ko-KR" dirty="0"/>
              <a:t>Remove columns that are highly correlated, categorized, or not meaningful for the model.</a:t>
            </a:r>
          </a:p>
          <a:p>
            <a:r>
              <a:rPr lang="en-US" altLang="ko-KR" dirty="0"/>
              <a:t>Perform 10-fold cross-validation resampling for model evaluation.</a:t>
            </a:r>
          </a:p>
          <a:p>
            <a:r>
              <a:rPr lang="en-US" altLang="ko-KR" dirty="0"/>
              <a:t>This approach ensures that the model is adequately trained and tested on the available data while accounting for the limited number of observations.</a:t>
            </a:r>
          </a:p>
        </p:txBody>
      </p:sp>
      <p:sp>
        <p:nvSpPr>
          <p:cNvPr id="4" name="슬라이드 번호 개체 틀 3">
            <a:extLst>
              <a:ext uri="{FF2B5EF4-FFF2-40B4-BE49-F238E27FC236}">
                <a16:creationId xmlns:a16="http://schemas.microsoft.com/office/drawing/2014/main" id="{DED6C2D4-F886-4083-9886-344864B014CE}"/>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317315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E46-48C4-6BFE-E8FA-28F64131ED9A}"/>
              </a:ext>
            </a:extLst>
          </p:cNvPr>
          <p:cNvSpPr>
            <a:spLocks noGrp="1"/>
          </p:cNvSpPr>
          <p:nvPr>
            <p:ph type="title"/>
          </p:nvPr>
        </p:nvSpPr>
        <p:spPr>
          <a:xfrm>
            <a:off x="1096963" y="758826"/>
            <a:ext cx="10058400" cy="4062326"/>
          </a:xfrm>
        </p:spPr>
        <p:txBody>
          <a:bodyPr vert="horz" lIns="91440" tIns="45720" rIns="91440" bIns="45720" rtlCol="0" anchor="b">
            <a:normAutofit/>
          </a:bodyPr>
          <a:lstStyle/>
          <a:p>
            <a:pPr>
              <a:lnSpc>
                <a:spcPct val="90000"/>
              </a:lnSpc>
            </a:pPr>
            <a:r>
              <a:rPr lang="en-US" sz="9600" dirty="0">
                <a:solidFill>
                  <a:schemeClr val="tx1">
                    <a:lumMod val="85000"/>
                    <a:lumOff val="15000"/>
                  </a:schemeClr>
                </a:solidFill>
              </a:rPr>
              <a:t>Model Build-Out</a:t>
            </a:r>
          </a:p>
        </p:txBody>
      </p:sp>
      <p:sp>
        <p:nvSpPr>
          <p:cNvPr id="3" name="슬라이드 번호 개체 틀 2">
            <a:extLst>
              <a:ext uri="{FF2B5EF4-FFF2-40B4-BE49-F238E27FC236}">
                <a16:creationId xmlns:a16="http://schemas.microsoft.com/office/drawing/2014/main" id="{5D3FC0C4-0790-4449-9ECC-A84320E1B9C7}"/>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29005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Model Descriptions</a:t>
            </a:r>
          </a:p>
        </p:txBody>
      </p:sp>
      <p:sp>
        <p:nvSpPr>
          <p:cNvPr id="3" name="Content Placeholder 2">
            <a:extLst>
              <a:ext uri="{FF2B5EF4-FFF2-40B4-BE49-F238E27FC236}">
                <a16:creationId xmlns:a16="http://schemas.microsoft.com/office/drawing/2014/main" id="{C89C35E1-9242-5AE6-5D05-E724C5DCBD36}"/>
              </a:ext>
            </a:extLst>
          </p:cNvPr>
          <p:cNvSpPr>
            <a:spLocks noGrp="1"/>
          </p:cNvSpPr>
          <p:nvPr>
            <p:ph idx="1"/>
          </p:nvPr>
        </p:nvSpPr>
        <p:spPr>
          <a:xfrm>
            <a:off x="1066800" y="2501901"/>
            <a:ext cx="10058400" cy="3606799"/>
          </a:xfrm>
        </p:spPr>
        <p:txBody>
          <a:bodyPr/>
          <a:lstStyle/>
          <a:p>
            <a:r>
              <a:rPr lang="en-US" b="1" dirty="0"/>
              <a:t>Logistic Regression</a:t>
            </a:r>
          </a:p>
          <a:p>
            <a:r>
              <a:rPr lang="en-US" b="1" dirty="0"/>
              <a:t>Random Forest Classifier</a:t>
            </a:r>
          </a:p>
          <a:p>
            <a:r>
              <a:rPr lang="en-US" b="1" dirty="0" err="1"/>
              <a:t>XGBoost</a:t>
            </a:r>
            <a:endParaRPr lang="en-US" b="1" dirty="0"/>
          </a:p>
          <a:p>
            <a:r>
              <a:rPr lang="en-US" b="1" dirty="0"/>
              <a:t>Support Vector Machine</a:t>
            </a:r>
          </a:p>
          <a:p>
            <a:r>
              <a:rPr lang="en-US" altLang="ko-KR" b="1" dirty="0"/>
              <a:t>K-Nearest Neighbors(KNN)</a:t>
            </a:r>
            <a:endParaRPr lang="en-US" dirty="0"/>
          </a:p>
        </p:txBody>
      </p:sp>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98696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05E4-B064-820B-28CC-8694CCEF83AB}"/>
              </a:ext>
            </a:extLst>
          </p:cNvPr>
          <p:cNvSpPr>
            <a:spLocks noGrp="1"/>
          </p:cNvSpPr>
          <p:nvPr>
            <p:ph type="title"/>
          </p:nvPr>
        </p:nvSpPr>
        <p:spPr>
          <a:xfrm>
            <a:off x="5172074" y="286603"/>
            <a:ext cx="5983605" cy="1450757"/>
          </a:xfrm>
        </p:spPr>
        <p:txBody>
          <a:bodyPr>
            <a:normAutofit/>
          </a:bodyPr>
          <a:lstStyle/>
          <a:p>
            <a:r>
              <a:rPr lang="en-US" dirty="0"/>
              <a:t>MLB</a:t>
            </a:r>
            <a:r>
              <a:rPr lang="ko-KR" altLang="en-US" dirty="0"/>
              <a:t> </a:t>
            </a:r>
            <a:r>
              <a:rPr lang="en-US" altLang="ko-KR" dirty="0"/>
              <a:t>Postseason</a:t>
            </a:r>
            <a:r>
              <a:rPr lang="ko-KR" altLang="en-US" dirty="0"/>
              <a:t> </a:t>
            </a:r>
            <a:r>
              <a:rPr lang="en-US" altLang="ko-KR" dirty="0"/>
              <a:t>Bracket</a:t>
            </a:r>
            <a:endParaRPr lang="en-US" dirty="0"/>
          </a:p>
        </p:txBody>
      </p:sp>
      <p:sp>
        <p:nvSpPr>
          <p:cNvPr id="3" name="Content Placeholder 2">
            <a:extLst>
              <a:ext uri="{FF2B5EF4-FFF2-40B4-BE49-F238E27FC236}">
                <a16:creationId xmlns:a16="http://schemas.microsoft.com/office/drawing/2014/main" id="{39E2A726-2736-3AAD-0CD9-86353B6641C6}"/>
              </a:ext>
            </a:extLst>
          </p:cNvPr>
          <p:cNvSpPr>
            <a:spLocks noGrp="1"/>
          </p:cNvSpPr>
          <p:nvPr>
            <p:ph idx="1"/>
          </p:nvPr>
        </p:nvSpPr>
        <p:spPr>
          <a:xfrm>
            <a:off x="5170222" y="2487509"/>
            <a:ext cx="5983606" cy="3760891"/>
          </a:xfrm>
        </p:spPr>
        <p:txBody>
          <a:bodyPr>
            <a:normAutofit/>
          </a:bodyPr>
          <a:lstStyle/>
          <a:p>
            <a:r>
              <a:rPr lang="en-US" dirty="0"/>
              <a:t>Every year, MLB plays 162 regular-season games for each team. There are four divisions in each league: the American League and the National League. The team with the most wins from each division goes directly to the playoffs. </a:t>
            </a:r>
          </a:p>
          <a:p>
            <a:r>
              <a:rPr lang="en-US" dirty="0"/>
              <a:t>The last 2 spots for the playoffs are decided by winning percentage. In total, 6 teams go to the playoffs.</a:t>
            </a:r>
          </a:p>
          <a:p>
            <a:endParaRPr lang="en-US" sz="2100" dirty="0"/>
          </a:p>
        </p:txBody>
      </p:sp>
      <p:sp>
        <p:nvSpPr>
          <p:cNvPr id="5" name="슬라이드 번호 개체 틀 4">
            <a:extLst>
              <a:ext uri="{FF2B5EF4-FFF2-40B4-BE49-F238E27FC236}">
                <a16:creationId xmlns:a16="http://schemas.microsoft.com/office/drawing/2014/main" id="{35DD2DAD-AB60-4294-9C2C-63C2630C5ACE}"/>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4" name="Picture 2" descr="How MLB playoffs work: How many teams, format and more">
            <a:extLst>
              <a:ext uri="{FF2B5EF4-FFF2-40B4-BE49-F238E27FC236}">
                <a16:creationId xmlns:a16="http://schemas.microsoft.com/office/drawing/2014/main" id="{9215F32D-2B81-40BD-A6BA-AEA49F24F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701" y="733403"/>
            <a:ext cx="4033852" cy="499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1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Model </a:t>
            </a:r>
            <a:r>
              <a:rPr lang="en-US" altLang="ko-KR" dirty="0"/>
              <a:t>Assumptions</a:t>
            </a:r>
            <a:endParaRPr lang="en-US" dirty="0"/>
          </a:p>
        </p:txBody>
      </p:sp>
      <p:sp>
        <p:nvSpPr>
          <p:cNvPr id="3" name="Content Placeholder 2">
            <a:extLst>
              <a:ext uri="{FF2B5EF4-FFF2-40B4-BE49-F238E27FC236}">
                <a16:creationId xmlns:a16="http://schemas.microsoft.com/office/drawing/2014/main" id="{C89C35E1-9242-5AE6-5D05-E724C5DCBD36}"/>
              </a:ext>
            </a:extLst>
          </p:cNvPr>
          <p:cNvSpPr>
            <a:spLocks noGrp="1"/>
          </p:cNvSpPr>
          <p:nvPr>
            <p:ph idx="1"/>
          </p:nvPr>
        </p:nvSpPr>
        <p:spPr>
          <a:xfrm>
            <a:off x="1066800" y="2501901"/>
            <a:ext cx="10058400" cy="3606799"/>
          </a:xfrm>
        </p:spPr>
        <p:txBody>
          <a:bodyPr>
            <a:normAutofit/>
          </a:bodyPr>
          <a:lstStyle/>
          <a:p>
            <a:r>
              <a:rPr lang="en-US" sz="2000" b="1" dirty="0"/>
              <a:t>Random Forest Classifier : </a:t>
            </a:r>
            <a:r>
              <a:rPr lang="en-US" sz="2000" dirty="0"/>
              <a:t>Non-parametric, normality not needed. Predictions from each tree have low correlations.</a:t>
            </a:r>
            <a:endParaRPr lang="en-US" sz="2000" b="1" dirty="0"/>
          </a:p>
          <a:p>
            <a:r>
              <a:rPr lang="en-US" sz="2000" b="1" dirty="0" err="1"/>
              <a:t>XGBoost</a:t>
            </a:r>
            <a:r>
              <a:rPr lang="en-US" sz="2000" b="1" dirty="0"/>
              <a:t> : </a:t>
            </a:r>
            <a:r>
              <a:rPr lang="en-US" sz="2000" dirty="0"/>
              <a:t>Non-parametric, normality not needed. Tree based ensemble method. Easily handle non-linear relationships between variables.</a:t>
            </a:r>
            <a:endParaRPr lang="en-US" sz="2000" b="1" dirty="0"/>
          </a:p>
          <a:p>
            <a:r>
              <a:rPr lang="en-US" sz="2000" b="1" dirty="0"/>
              <a:t>Support Vector Machine : </a:t>
            </a:r>
            <a:r>
              <a:rPr lang="en-US" sz="2000" dirty="0"/>
              <a:t>Parametric, Distance from the classification boundary to the nearest data point should be large.</a:t>
            </a:r>
            <a:endParaRPr lang="en-US" sz="2000" b="1" dirty="0"/>
          </a:p>
          <a:p>
            <a:r>
              <a:rPr lang="en-US" altLang="ko-KR" sz="2000" b="1" dirty="0"/>
              <a:t>K-Nearest Neighbors(KNN) : </a:t>
            </a:r>
            <a:r>
              <a:rPr lang="en-US" altLang="ko-KR" sz="2000" dirty="0"/>
              <a:t>Non-parametric, no distributional assumptions needed. Data points exist in close to each other are similar.</a:t>
            </a:r>
            <a:endParaRPr lang="en-US" altLang="ko-KR" sz="2000" b="1" dirty="0"/>
          </a:p>
          <a:p>
            <a:endParaRPr lang="en-US" sz="2000" dirty="0"/>
          </a:p>
        </p:txBody>
      </p:sp>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6208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Logistic Regression Results</a:t>
            </a:r>
          </a:p>
        </p:txBody>
      </p:sp>
      <p:graphicFrame>
        <p:nvGraphicFramePr>
          <p:cNvPr id="5" name="내용 개체 틀 4">
            <a:extLst>
              <a:ext uri="{FF2B5EF4-FFF2-40B4-BE49-F238E27FC236}">
                <a16:creationId xmlns:a16="http://schemas.microsoft.com/office/drawing/2014/main" id="{57E153F3-463C-4DE6-81D8-A6153D68A6CB}"/>
              </a:ext>
            </a:extLst>
          </p:cNvPr>
          <p:cNvGraphicFramePr>
            <a:graphicFrameLocks noGrp="1"/>
          </p:cNvGraphicFramePr>
          <p:nvPr>
            <p:ph idx="1"/>
            <p:extLst>
              <p:ext uri="{D42A27DB-BD31-4B8C-83A1-F6EECF244321}">
                <p14:modId xmlns:p14="http://schemas.microsoft.com/office/powerpoint/2010/main" val="132862980"/>
              </p:ext>
            </p:extLst>
          </p:nvPr>
        </p:nvGraphicFramePr>
        <p:xfrm>
          <a:off x="1295402" y="2527300"/>
          <a:ext cx="2532062" cy="1112520"/>
        </p:xfrm>
        <a:graphic>
          <a:graphicData uri="http://schemas.openxmlformats.org/drawingml/2006/table">
            <a:tbl>
              <a:tblPr firstRow="1" bandRow="1">
                <a:tableStyleId>{5C22544A-7EE6-4342-B048-85BDC9FD1C3A}</a:tableStyleId>
              </a:tblPr>
              <a:tblGrid>
                <a:gridCol w="1266031">
                  <a:extLst>
                    <a:ext uri="{9D8B030D-6E8A-4147-A177-3AD203B41FA5}">
                      <a16:colId xmlns:a16="http://schemas.microsoft.com/office/drawing/2014/main" val="452996566"/>
                    </a:ext>
                  </a:extLst>
                </a:gridCol>
                <a:gridCol w="1266031">
                  <a:extLst>
                    <a:ext uri="{9D8B030D-6E8A-4147-A177-3AD203B41FA5}">
                      <a16:colId xmlns:a16="http://schemas.microsoft.com/office/drawing/2014/main" val="3278691867"/>
                    </a:ext>
                  </a:extLst>
                </a:gridCol>
              </a:tblGrid>
              <a:tr h="370840">
                <a:tc gridSpan="2">
                  <a:txBody>
                    <a:bodyPr/>
                    <a:lstStyle/>
                    <a:p>
                      <a:pPr algn="ctr" latinLnBrk="1"/>
                      <a:r>
                        <a:rPr lang="en-US" altLang="ko-KR" dirty="0">
                          <a:solidFill>
                            <a:sysClr val="windowText" lastClr="000000"/>
                          </a:solidFill>
                        </a:rPr>
                        <a:t>Confusion Matrix</a:t>
                      </a:r>
                      <a:endParaRPr lang="ko-KR" altLang="en-US" dirty="0">
                        <a:solidFill>
                          <a:sysClr val="windowText" lastClr="000000"/>
                        </a:solidFill>
                      </a:endParaRPr>
                    </a:p>
                  </a:txBody>
                  <a:tcPr>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val="3436181484"/>
                  </a:ext>
                </a:extLst>
              </a:tr>
              <a:tr h="370840">
                <a:tc>
                  <a:txBody>
                    <a:bodyPr/>
                    <a:lstStyle/>
                    <a:p>
                      <a:pPr algn="ctr" latinLnBrk="1"/>
                      <a:r>
                        <a:rPr lang="en-US" altLang="ko-KR" dirty="0">
                          <a:solidFill>
                            <a:sysClr val="windowText" lastClr="000000"/>
                          </a:solidFill>
                        </a:rPr>
                        <a:t>49</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4</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607074656"/>
                  </a:ext>
                </a:extLst>
              </a:tr>
              <a:tr h="370840">
                <a:tc>
                  <a:txBody>
                    <a:bodyPr/>
                    <a:lstStyle/>
                    <a:p>
                      <a:pPr algn="ctr" latinLnBrk="1"/>
                      <a:r>
                        <a:rPr lang="en-US" altLang="ko-KR" dirty="0">
                          <a:solidFill>
                            <a:sysClr val="windowText" lastClr="000000"/>
                          </a:solidFill>
                        </a:rPr>
                        <a:t>6</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11</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453956964"/>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6" name="그림 5">
            <a:extLst>
              <a:ext uri="{FF2B5EF4-FFF2-40B4-BE49-F238E27FC236}">
                <a16:creationId xmlns:a16="http://schemas.microsoft.com/office/drawing/2014/main" id="{05766424-0C48-40C1-AE32-169E12BBC34F}"/>
              </a:ext>
            </a:extLst>
          </p:cNvPr>
          <p:cNvPicPr>
            <a:picLocks noChangeAspect="1"/>
          </p:cNvPicPr>
          <p:nvPr/>
        </p:nvPicPr>
        <p:blipFill>
          <a:blip r:embed="rId2"/>
          <a:stretch>
            <a:fillRect/>
          </a:stretch>
        </p:blipFill>
        <p:spPr>
          <a:xfrm>
            <a:off x="1059180" y="3715385"/>
            <a:ext cx="4753638" cy="2324424"/>
          </a:xfrm>
          <a:prstGeom prst="rect">
            <a:avLst/>
          </a:prstGeom>
        </p:spPr>
      </p:pic>
    </p:spTree>
    <p:extLst>
      <p:ext uri="{BB962C8B-B14F-4D97-AF65-F5344CB8AC3E}">
        <p14:creationId xmlns:p14="http://schemas.microsoft.com/office/powerpoint/2010/main" val="25954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Random Forest Results</a:t>
            </a:r>
          </a:p>
        </p:txBody>
      </p:sp>
      <p:graphicFrame>
        <p:nvGraphicFramePr>
          <p:cNvPr id="5" name="내용 개체 틀 4">
            <a:extLst>
              <a:ext uri="{FF2B5EF4-FFF2-40B4-BE49-F238E27FC236}">
                <a16:creationId xmlns:a16="http://schemas.microsoft.com/office/drawing/2014/main" id="{57E153F3-463C-4DE6-81D8-A6153D68A6CB}"/>
              </a:ext>
            </a:extLst>
          </p:cNvPr>
          <p:cNvGraphicFramePr>
            <a:graphicFrameLocks noGrp="1"/>
          </p:cNvGraphicFramePr>
          <p:nvPr>
            <p:ph idx="1"/>
            <p:extLst>
              <p:ext uri="{D42A27DB-BD31-4B8C-83A1-F6EECF244321}">
                <p14:modId xmlns:p14="http://schemas.microsoft.com/office/powerpoint/2010/main" val="1044596568"/>
              </p:ext>
            </p:extLst>
          </p:nvPr>
        </p:nvGraphicFramePr>
        <p:xfrm>
          <a:off x="1097280" y="2316480"/>
          <a:ext cx="2532062" cy="1112520"/>
        </p:xfrm>
        <a:graphic>
          <a:graphicData uri="http://schemas.openxmlformats.org/drawingml/2006/table">
            <a:tbl>
              <a:tblPr firstRow="1" bandRow="1">
                <a:tableStyleId>{5C22544A-7EE6-4342-B048-85BDC9FD1C3A}</a:tableStyleId>
              </a:tblPr>
              <a:tblGrid>
                <a:gridCol w="1266031">
                  <a:extLst>
                    <a:ext uri="{9D8B030D-6E8A-4147-A177-3AD203B41FA5}">
                      <a16:colId xmlns:a16="http://schemas.microsoft.com/office/drawing/2014/main" val="452996566"/>
                    </a:ext>
                  </a:extLst>
                </a:gridCol>
                <a:gridCol w="1266031">
                  <a:extLst>
                    <a:ext uri="{9D8B030D-6E8A-4147-A177-3AD203B41FA5}">
                      <a16:colId xmlns:a16="http://schemas.microsoft.com/office/drawing/2014/main" val="3278691867"/>
                    </a:ext>
                  </a:extLst>
                </a:gridCol>
              </a:tblGrid>
              <a:tr h="370840">
                <a:tc gridSpan="2">
                  <a:txBody>
                    <a:bodyPr/>
                    <a:lstStyle/>
                    <a:p>
                      <a:pPr algn="ctr" latinLnBrk="1"/>
                      <a:r>
                        <a:rPr lang="en-US" altLang="ko-KR" dirty="0">
                          <a:solidFill>
                            <a:sysClr val="windowText" lastClr="000000"/>
                          </a:solidFill>
                        </a:rPr>
                        <a:t>Confusion Matrix</a:t>
                      </a:r>
                      <a:endParaRPr lang="ko-KR" altLang="en-US" dirty="0">
                        <a:solidFill>
                          <a:sysClr val="windowText" lastClr="000000"/>
                        </a:solidFill>
                      </a:endParaRPr>
                    </a:p>
                  </a:txBody>
                  <a:tcPr>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val="3436181484"/>
                  </a:ext>
                </a:extLst>
              </a:tr>
              <a:tr h="370840">
                <a:tc>
                  <a:txBody>
                    <a:bodyPr/>
                    <a:lstStyle/>
                    <a:p>
                      <a:pPr algn="ctr" latinLnBrk="1"/>
                      <a:r>
                        <a:rPr lang="en-US" altLang="ko-KR" dirty="0">
                          <a:solidFill>
                            <a:sysClr val="windowText" lastClr="000000"/>
                          </a:solidFill>
                        </a:rPr>
                        <a:t>50</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3</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607074656"/>
                  </a:ext>
                </a:extLst>
              </a:tr>
              <a:tr h="370840">
                <a:tc>
                  <a:txBody>
                    <a:bodyPr/>
                    <a:lstStyle/>
                    <a:p>
                      <a:pPr algn="ctr" latinLnBrk="1"/>
                      <a:r>
                        <a:rPr lang="en-US" altLang="ko-KR" dirty="0">
                          <a:solidFill>
                            <a:sysClr val="windowText" lastClr="000000"/>
                          </a:solidFill>
                        </a:rPr>
                        <a:t>3</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14</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453956964"/>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22</a:t>
            </a:fld>
            <a:endParaRPr lang="en-US" dirty="0"/>
          </a:p>
        </p:txBody>
      </p:sp>
      <p:pic>
        <p:nvPicPr>
          <p:cNvPr id="3" name="그림 2">
            <a:extLst>
              <a:ext uri="{FF2B5EF4-FFF2-40B4-BE49-F238E27FC236}">
                <a16:creationId xmlns:a16="http://schemas.microsoft.com/office/drawing/2014/main" id="{144087F9-A02D-40A0-AB91-D286D8309302}"/>
              </a:ext>
            </a:extLst>
          </p:cNvPr>
          <p:cNvPicPr>
            <a:picLocks noChangeAspect="1"/>
          </p:cNvPicPr>
          <p:nvPr/>
        </p:nvPicPr>
        <p:blipFill>
          <a:blip r:embed="rId2"/>
          <a:stretch>
            <a:fillRect/>
          </a:stretch>
        </p:blipFill>
        <p:spPr>
          <a:xfrm>
            <a:off x="1097280" y="3429000"/>
            <a:ext cx="6925642" cy="2800741"/>
          </a:xfrm>
          <a:prstGeom prst="rect">
            <a:avLst/>
          </a:prstGeom>
        </p:spPr>
      </p:pic>
    </p:spTree>
    <p:extLst>
      <p:ext uri="{BB962C8B-B14F-4D97-AF65-F5344CB8AC3E}">
        <p14:creationId xmlns:p14="http://schemas.microsoft.com/office/powerpoint/2010/main" val="207527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err="1"/>
              <a:t>XGBoost</a:t>
            </a:r>
            <a:r>
              <a:rPr lang="en-US" dirty="0"/>
              <a:t> Results</a:t>
            </a:r>
          </a:p>
        </p:txBody>
      </p:sp>
      <p:graphicFrame>
        <p:nvGraphicFramePr>
          <p:cNvPr id="5" name="내용 개체 틀 4">
            <a:extLst>
              <a:ext uri="{FF2B5EF4-FFF2-40B4-BE49-F238E27FC236}">
                <a16:creationId xmlns:a16="http://schemas.microsoft.com/office/drawing/2014/main" id="{57E153F3-463C-4DE6-81D8-A6153D68A6CB}"/>
              </a:ext>
            </a:extLst>
          </p:cNvPr>
          <p:cNvGraphicFramePr>
            <a:graphicFrameLocks noGrp="1"/>
          </p:cNvGraphicFramePr>
          <p:nvPr>
            <p:ph idx="1"/>
            <p:extLst>
              <p:ext uri="{D42A27DB-BD31-4B8C-83A1-F6EECF244321}">
                <p14:modId xmlns:p14="http://schemas.microsoft.com/office/powerpoint/2010/main" val="2266171178"/>
              </p:ext>
            </p:extLst>
          </p:nvPr>
        </p:nvGraphicFramePr>
        <p:xfrm>
          <a:off x="1097280" y="2591752"/>
          <a:ext cx="2532062" cy="1112520"/>
        </p:xfrm>
        <a:graphic>
          <a:graphicData uri="http://schemas.openxmlformats.org/drawingml/2006/table">
            <a:tbl>
              <a:tblPr firstRow="1" bandRow="1">
                <a:tableStyleId>{5C22544A-7EE6-4342-B048-85BDC9FD1C3A}</a:tableStyleId>
              </a:tblPr>
              <a:tblGrid>
                <a:gridCol w="1266031">
                  <a:extLst>
                    <a:ext uri="{9D8B030D-6E8A-4147-A177-3AD203B41FA5}">
                      <a16:colId xmlns:a16="http://schemas.microsoft.com/office/drawing/2014/main" val="452996566"/>
                    </a:ext>
                  </a:extLst>
                </a:gridCol>
                <a:gridCol w="1266031">
                  <a:extLst>
                    <a:ext uri="{9D8B030D-6E8A-4147-A177-3AD203B41FA5}">
                      <a16:colId xmlns:a16="http://schemas.microsoft.com/office/drawing/2014/main" val="3278691867"/>
                    </a:ext>
                  </a:extLst>
                </a:gridCol>
              </a:tblGrid>
              <a:tr h="370840">
                <a:tc gridSpan="2">
                  <a:txBody>
                    <a:bodyPr/>
                    <a:lstStyle/>
                    <a:p>
                      <a:pPr algn="ctr" latinLnBrk="1"/>
                      <a:r>
                        <a:rPr lang="en-US" altLang="ko-KR" dirty="0">
                          <a:solidFill>
                            <a:sysClr val="windowText" lastClr="000000"/>
                          </a:solidFill>
                        </a:rPr>
                        <a:t>Confusion Matrix</a:t>
                      </a:r>
                      <a:endParaRPr lang="ko-KR" altLang="en-US" dirty="0">
                        <a:solidFill>
                          <a:sysClr val="windowText" lastClr="000000"/>
                        </a:solidFill>
                      </a:endParaRPr>
                    </a:p>
                  </a:txBody>
                  <a:tcPr>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val="3436181484"/>
                  </a:ext>
                </a:extLst>
              </a:tr>
              <a:tr h="370840">
                <a:tc>
                  <a:txBody>
                    <a:bodyPr/>
                    <a:lstStyle/>
                    <a:p>
                      <a:pPr algn="ctr" latinLnBrk="1"/>
                      <a:r>
                        <a:rPr lang="en-US" altLang="ko-KR" dirty="0">
                          <a:solidFill>
                            <a:sysClr val="windowText" lastClr="000000"/>
                          </a:solidFill>
                        </a:rPr>
                        <a:t>49</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4</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607074656"/>
                  </a:ext>
                </a:extLst>
              </a:tr>
              <a:tr h="370840">
                <a:tc>
                  <a:txBody>
                    <a:bodyPr/>
                    <a:lstStyle/>
                    <a:p>
                      <a:pPr algn="ctr" latinLnBrk="1"/>
                      <a:r>
                        <a:rPr lang="en-US" altLang="ko-KR" dirty="0">
                          <a:solidFill>
                            <a:sysClr val="windowText" lastClr="000000"/>
                          </a:solidFill>
                        </a:rPr>
                        <a:t>5</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12</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453956964"/>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3" name="그림 2">
            <a:extLst>
              <a:ext uri="{FF2B5EF4-FFF2-40B4-BE49-F238E27FC236}">
                <a16:creationId xmlns:a16="http://schemas.microsoft.com/office/drawing/2014/main" id="{84648B7B-91D6-473C-91BF-95D034505310}"/>
              </a:ext>
            </a:extLst>
          </p:cNvPr>
          <p:cNvPicPr>
            <a:picLocks noChangeAspect="1"/>
          </p:cNvPicPr>
          <p:nvPr/>
        </p:nvPicPr>
        <p:blipFill>
          <a:blip r:embed="rId2"/>
          <a:stretch>
            <a:fillRect/>
          </a:stretch>
        </p:blipFill>
        <p:spPr>
          <a:xfrm>
            <a:off x="1097280" y="4010025"/>
            <a:ext cx="2934109" cy="485843"/>
          </a:xfrm>
          <a:prstGeom prst="rect">
            <a:avLst/>
          </a:prstGeom>
        </p:spPr>
      </p:pic>
    </p:spTree>
    <p:extLst>
      <p:ext uri="{BB962C8B-B14F-4D97-AF65-F5344CB8AC3E}">
        <p14:creationId xmlns:p14="http://schemas.microsoft.com/office/powerpoint/2010/main" val="2608745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SVM Results</a:t>
            </a:r>
          </a:p>
        </p:txBody>
      </p:sp>
      <p:graphicFrame>
        <p:nvGraphicFramePr>
          <p:cNvPr id="5" name="내용 개체 틀 4">
            <a:extLst>
              <a:ext uri="{FF2B5EF4-FFF2-40B4-BE49-F238E27FC236}">
                <a16:creationId xmlns:a16="http://schemas.microsoft.com/office/drawing/2014/main" id="{57E153F3-463C-4DE6-81D8-A6153D68A6CB}"/>
              </a:ext>
            </a:extLst>
          </p:cNvPr>
          <p:cNvGraphicFramePr>
            <a:graphicFrameLocks noGrp="1"/>
          </p:cNvGraphicFramePr>
          <p:nvPr>
            <p:ph idx="1"/>
            <p:extLst>
              <p:ext uri="{D42A27DB-BD31-4B8C-83A1-F6EECF244321}">
                <p14:modId xmlns:p14="http://schemas.microsoft.com/office/powerpoint/2010/main" val="1742247100"/>
              </p:ext>
            </p:extLst>
          </p:nvPr>
        </p:nvGraphicFramePr>
        <p:xfrm>
          <a:off x="1097280" y="2531109"/>
          <a:ext cx="2532062" cy="1112520"/>
        </p:xfrm>
        <a:graphic>
          <a:graphicData uri="http://schemas.openxmlformats.org/drawingml/2006/table">
            <a:tbl>
              <a:tblPr firstRow="1" bandRow="1">
                <a:tableStyleId>{5C22544A-7EE6-4342-B048-85BDC9FD1C3A}</a:tableStyleId>
              </a:tblPr>
              <a:tblGrid>
                <a:gridCol w="1266031">
                  <a:extLst>
                    <a:ext uri="{9D8B030D-6E8A-4147-A177-3AD203B41FA5}">
                      <a16:colId xmlns:a16="http://schemas.microsoft.com/office/drawing/2014/main" val="452996566"/>
                    </a:ext>
                  </a:extLst>
                </a:gridCol>
                <a:gridCol w="1266031">
                  <a:extLst>
                    <a:ext uri="{9D8B030D-6E8A-4147-A177-3AD203B41FA5}">
                      <a16:colId xmlns:a16="http://schemas.microsoft.com/office/drawing/2014/main" val="3278691867"/>
                    </a:ext>
                  </a:extLst>
                </a:gridCol>
              </a:tblGrid>
              <a:tr h="370840">
                <a:tc gridSpan="2">
                  <a:txBody>
                    <a:bodyPr/>
                    <a:lstStyle/>
                    <a:p>
                      <a:pPr algn="ctr" latinLnBrk="1"/>
                      <a:r>
                        <a:rPr lang="en-US" altLang="ko-KR" dirty="0">
                          <a:solidFill>
                            <a:sysClr val="windowText" lastClr="000000"/>
                          </a:solidFill>
                        </a:rPr>
                        <a:t>Confusion Matrix</a:t>
                      </a:r>
                      <a:endParaRPr lang="ko-KR" altLang="en-US" dirty="0">
                        <a:solidFill>
                          <a:sysClr val="windowText" lastClr="000000"/>
                        </a:solidFill>
                      </a:endParaRPr>
                    </a:p>
                  </a:txBody>
                  <a:tcPr>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val="3436181484"/>
                  </a:ext>
                </a:extLst>
              </a:tr>
              <a:tr h="370840">
                <a:tc>
                  <a:txBody>
                    <a:bodyPr/>
                    <a:lstStyle/>
                    <a:p>
                      <a:pPr algn="ctr" latinLnBrk="1"/>
                      <a:r>
                        <a:rPr lang="en-US" altLang="ko-KR" dirty="0">
                          <a:solidFill>
                            <a:sysClr val="windowText" lastClr="000000"/>
                          </a:solidFill>
                        </a:rPr>
                        <a:t>53</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0</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607074656"/>
                  </a:ext>
                </a:extLst>
              </a:tr>
              <a:tr h="370840">
                <a:tc>
                  <a:txBody>
                    <a:bodyPr/>
                    <a:lstStyle/>
                    <a:p>
                      <a:pPr algn="ctr" latinLnBrk="1"/>
                      <a:r>
                        <a:rPr lang="en-US" altLang="ko-KR" dirty="0">
                          <a:solidFill>
                            <a:sysClr val="windowText" lastClr="000000"/>
                          </a:solidFill>
                        </a:rPr>
                        <a:t>17</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0</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453956964"/>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3" name="그림 2">
            <a:extLst>
              <a:ext uri="{FF2B5EF4-FFF2-40B4-BE49-F238E27FC236}">
                <a16:creationId xmlns:a16="http://schemas.microsoft.com/office/drawing/2014/main" id="{D572CFB1-04C4-4E14-8AFE-BAE8EA9C625A}"/>
              </a:ext>
            </a:extLst>
          </p:cNvPr>
          <p:cNvPicPr>
            <a:picLocks noChangeAspect="1"/>
          </p:cNvPicPr>
          <p:nvPr/>
        </p:nvPicPr>
        <p:blipFill>
          <a:blip r:embed="rId2"/>
          <a:stretch>
            <a:fillRect/>
          </a:stretch>
        </p:blipFill>
        <p:spPr>
          <a:xfrm>
            <a:off x="1097280" y="3770631"/>
            <a:ext cx="4782217" cy="2286319"/>
          </a:xfrm>
          <a:prstGeom prst="rect">
            <a:avLst/>
          </a:prstGeom>
        </p:spPr>
      </p:pic>
    </p:spTree>
    <p:extLst>
      <p:ext uri="{BB962C8B-B14F-4D97-AF65-F5344CB8AC3E}">
        <p14:creationId xmlns:p14="http://schemas.microsoft.com/office/powerpoint/2010/main" val="1614380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KNN Results</a:t>
            </a:r>
          </a:p>
        </p:txBody>
      </p:sp>
      <p:graphicFrame>
        <p:nvGraphicFramePr>
          <p:cNvPr id="5" name="내용 개체 틀 4">
            <a:extLst>
              <a:ext uri="{FF2B5EF4-FFF2-40B4-BE49-F238E27FC236}">
                <a16:creationId xmlns:a16="http://schemas.microsoft.com/office/drawing/2014/main" id="{57E153F3-463C-4DE6-81D8-A6153D68A6CB}"/>
              </a:ext>
            </a:extLst>
          </p:cNvPr>
          <p:cNvGraphicFramePr>
            <a:graphicFrameLocks noGrp="1"/>
          </p:cNvGraphicFramePr>
          <p:nvPr>
            <p:ph idx="1"/>
            <p:extLst>
              <p:ext uri="{D42A27DB-BD31-4B8C-83A1-F6EECF244321}">
                <p14:modId xmlns:p14="http://schemas.microsoft.com/office/powerpoint/2010/main" val="3015322862"/>
              </p:ext>
            </p:extLst>
          </p:nvPr>
        </p:nvGraphicFramePr>
        <p:xfrm>
          <a:off x="1097280" y="2421602"/>
          <a:ext cx="2532062" cy="1112520"/>
        </p:xfrm>
        <a:graphic>
          <a:graphicData uri="http://schemas.openxmlformats.org/drawingml/2006/table">
            <a:tbl>
              <a:tblPr firstRow="1" bandRow="1">
                <a:tableStyleId>{5C22544A-7EE6-4342-B048-85BDC9FD1C3A}</a:tableStyleId>
              </a:tblPr>
              <a:tblGrid>
                <a:gridCol w="1266031">
                  <a:extLst>
                    <a:ext uri="{9D8B030D-6E8A-4147-A177-3AD203B41FA5}">
                      <a16:colId xmlns:a16="http://schemas.microsoft.com/office/drawing/2014/main" val="452996566"/>
                    </a:ext>
                  </a:extLst>
                </a:gridCol>
                <a:gridCol w="1266031">
                  <a:extLst>
                    <a:ext uri="{9D8B030D-6E8A-4147-A177-3AD203B41FA5}">
                      <a16:colId xmlns:a16="http://schemas.microsoft.com/office/drawing/2014/main" val="3278691867"/>
                    </a:ext>
                  </a:extLst>
                </a:gridCol>
              </a:tblGrid>
              <a:tr h="370840">
                <a:tc gridSpan="2">
                  <a:txBody>
                    <a:bodyPr/>
                    <a:lstStyle/>
                    <a:p>
                      <a:pPr algn="ctr" latinLnBrk="1"/>
                      <a:r>
                        <a:rPr lang="en-US" altLang="ko-KR" dirty="0">
                          <a:solidFill>
                            <a:sysClr val="windowText" lastClr="000000"/>
                          </a:solidFill>
                        </a:rPr>
                        <a:t>Confusion Matrix</a:t>
                      </a:r>
                      <a:endParaRPr lang="ko-KR" altLang="en-US" dirty="0">
                        <a:solidFill>
                          <a:sysClr val="windowText" lastClr="000000"/>
                        </a:solidFill>
                      </a:endParaRPr>
                    </a:p>
                  </a:txBody>
                  <a:tcPr>
                    <a:solidFill>
                      <a:schemeClr val="bg1">
                        <a:lumMod val="85000"/>
                      </a:schemeClr>
                    </a:solidFill>
                  </a:tcPr>
                </a:tc>
                <a:tc hMerge="1">
                  <a:txBody>
                    <a:bodyPr/>
                    <a:lstStyle/>
                    <a:p>
                      <a:pPr latinLnBrk="1"/>
                      <a:endParaRPr lang="ko-KR" altLang="en-US" dirty="0"/>
                    </a:p>
                  </a:txBody>
                  <a:tcPr>
                    <a:solidFill>
                      <a:schemeClr val="bg1">
                        <a:lumMod val="85000"/>
                      </a:schemeClr>
                    </a:solidFill>
                  </a:tcPr>
                </a:tc>
                <a:extLst>
                  <a:ext uri="{0D108BD9-81ED-4DB2-BD59-A6C34878D82A}">
                    <a16:rowId xmlns:a16="http://schemas.microsoft.com/office/drawing/2014/main" val="3436181484"/>
                  </a:ext>
                </a:extLst>
              </a:tr>
              <a:tr h="370840">
                <a:tc>
                  <a:txBody>
                    <a:bodyPr/>
                    <a:lstStyle/>
                    <a:p>
                      <a:pPr algn="ctr" latinLnBrk="1"/>
                      <a:r>
                        <a:rPr lang="en-US" altLang="ko-KR" dirty="0">
                          <a:solidFill>
                            <a:sysClr val="windowText" lastClr="000000"/>
                          </a:solidFill>
                        </a:rPr>
                        <a:t>119</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6</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607074656"/>
                  </a:ext>
                </a:extLst>
              </a:tr>
              <a:tr h="370840">
                <a:tc>
                  <a:txBody>
                    <a:bodyPr/>
                    <a:lstStyle/>
                    <a:p>
                      <a:pPr algn="ctr" latinLnBrk="1"/>
                      <a:r>
                        <a:rPr lang="en-US" altLang="ko-KR" dirty="0">
                          <a:solidFill>
                            <a:sysClr val="windowText" lastClr="000000"/>
                          </a:solidFill>
                        </a:rPr>
                        <a:t>15</a:t>
                      </a:r>
                      <a:endParaRPr lang="ko-KR" altLang="en-US" dirty="0">
                        <a:solidFill>
                          <a:sysClr val="windowText" lastClr="000000"/>
                        </a:solidFill>
                      </a:endParaRPr>
                    </a:p>
                  </a:txBody>
                  <a:tcPr>
                    <a:solidFill>
                      <a:schemeClr val="bg1">
                        <a:lumMod val="85000"/>
                      </a:schemeClr>
                    </a:solidFill>
                  </a:tcPr>
                </a:tc>
                <a:tc>
                  <a:txBody>
                    <a:bodyPr/>
                    <a:lstStyle/>
                    <a:p>
                      <a:pPr algn="ctr" latinLnBrk="1"/>
                      <a:r>
                        <a:rPr lang="en-US" altLang="ko-KR" dirty="0">
                          <a:solidFill>
                            <a:sysClr val="windowText" lastClr="000000"/>
                          </a:solidFill>
                        </a:rPr>
                        <a:t>36</a:t>
                      </a:r>
                      <a:endParaRPr lang="ko-KR" altLang="en-US" dirty="0">
                        <a:solidFill>
                          <a:sysClr val="windowText" lastClr="000000"/>
                        </a:solidFill>
                      </a:endParaRPr>
                    </a:p>
                  </a:txBody>
                  <a:tcPr>
                    <a:solidFill>
                      <a:schemeClr val="bg1">
                        <a:lumMod val="85000"/>
                      </a:schemeClr>
                    </a:solidFill>
                  </a:tcPr>
                </a:tc>
                <a:extLst>
                  <a:ext uri="{0D108BD9-81ED-4DB2-BD59-A6C34878D82A}">
                    <a16:rowId xmlns:a16="http://schemas.microsoft.com/office/drawing/2014/main" val="1453956964"/>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3" name="그림 2">
            <a:extLst>
              <a:ext uri="{FF2B5EF4-FFF2-40B4-BE49-F238E27FC236}">
                <a16:creationId xmlns:a16="http://schemas.microsoft.com/office/drawing/2014/main" id="{CB0062CC-C9C5-4587-9CC3-62A5CCD31272}"/>
              </a:ext>
            </a:extLst>
          </p:cNvPr>
          <p:cNvPicPr>
            <a:picLocks noChangeAspect="1"/>
          </p:cNvPicPr>
          <p:nvPr/>
        </p:nvPicPr>
        <p:blipFill>
          <a:blip r:embed="rId2"/>
          <a:stretch>
            <a:fillRect/>
          </a:stretch>
        </p:blipFill>
        <p:spPr>
          <a:xfrm>
            <a:off x="1097280" y="3458806"/>
            <a:ext cx="4801270" cy="2333951"/>
          </a:xfrm>
          <a:prstGeom prst="rect">
            <a:avLst/>
          </a:prstGeom>
        </p:spPr>
      </p:pic>
      <p:pic>
        <p:nvPicPr>
          <p:cNvPr id="6" name="그림 5">
            <a:extLst>
              <a:ext uri="{FF2B5EF4-FFF2-40B4-BE49-F238E27FC236}">
                <a16:creationId xmlns:a16="http://schemas.microsoft.com/office/drawing/2014/main" id="{14756199-42FE-4A12-9575-84B0D7A3AF7F}"/>
              </a:ext>
            </a:extLst>
          </p:cNvPr>
          <p:cNvPicPr>
            <a:picLocks noChangeAspect="1"/>
          </p:cNvPicPr>
          <p:nvPr/>
        </p:nvPicPr>
        <p:blipFill>
          <a:blip r:embed="rId3"/>
          <a:stretch>
            <a:fillRect/>
          </a:stretch>
        </p:blipFill>
        <p:spPr>
          <a:xfrm>
            <a:off x="1097280" y="5735605"/>
            <a:ext cx="3067478" cy="466790"/>
          </a:xfrm>
          <a:prstGeom prst="rect">
            <a:avLst/>
          </a:prstGeom>
        </p:spPr>
      </p:pic>
    </p:spTree>
    <p:extLst>
      <p:ext uri="{BB962C8B-B14F-4D97-AF65-F5344CB8AC3E}">
        <p14:creationId xmlns:p14="http://schemas.microsoft.com/office/powerpoint/2010/main" val="314630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Overall Results</a:t>
            </a:r>
          </a:p>
        </p:txBody>
      </p:sp>
      <p:graphicFrame>
        <p:nvGraphicFramePr>
          <p:cNvPr id="7" name="내용 개체 틀 6">
            <a:extLst>
              <a:ext uri="{FF2B5EF4-FFF2-40B4-BE49-F238E27FC236}">
                <a16:creationId xmlns:a16="http://schemas.microsoft.com/office/drawing/2014/main" id="{C0C83F92-BFEA-49AD-89DB-60A448BB5DA9}"/>
              </a:ext>
            </a:extLst>
          </p:cNvPr>
          <p:cNvGraphicFramePr>
            <a:graphicFrameLocks noGrp="1"/>
          </p:cNvGraphicFramePr>
          <p:nvPr>
            <p:ph idx="1"/>
            <p:extLst>
              <p:ext uri="{D42A27DB-BD31-4B8C-83A1-F6EECF244321}">
                <p14:modId xmlns:p14="http://schemas.microsoft.com/office/powerpoint/2010/main" val="2234048526"/>
              </p:ext>
            </p:extLst>
          </p:nvPr>
        </p:nvGraphicFramePr>
        <p:xfrm>
          <a:off x="1295400" y="2557463"/>
          <a:ext cx="9601200" cy="221488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312790404"/>
                    </a:ext>
                  </a:extLst>
                </a:gridCol>
                <a:gridCol w="4800600">
                  <a:extLst>
                    <a:ext uri="{9D8B030D-6E8A-4147-A177-3AD203B41FA5}">
                      <a16:colId xmlns:a16="http://schemas.microsoft.com/office/drawing/2014/main" val="1179678066"/>
                    </a:ext>
                  </a:extLst>
                </a:gridCol>
              </a:tblGrid>
              <a:tr h="370840">
                <a:tc gridSpan="2">
                  <a:txBody>
                    <a:bodyPr/>
                    <a:lstStyle/>
                    <a:p>
                      <a:pPr algn="ctr" latinLnBrk="1"/>
                      <a:r>
                        <a:rPr lang="en-US" altLang="ko-KR" dirty="0">
                          <a:solidFill>
                            <a:sysClr val="windowText" lastClr="000000"/>
                          </a:solidFill>
                        </a:rPr>
                        <a:t>Overall Accuracy</a:t>
                      </a:r>
                      <a:endParaRPr lang="ko-KR" altLang="en-US" dirty="0">
                        <a:solidFill>
                          <a:sysClr val="windowText" lastClr="000000"/>
                        </a:solidFill>
                      </a:endParaRPr>
                    </a:p>
                  </a:txBody>
                  <a:tcPr marL="87284" marR="87284">
                    <a:solidFill>
                      <a:schemeClr val="bg1">
                        <a:lumMod val="75000"/>
                      </a:schemeClr>
                    </a:solidFill>
                  </a:tcPr>
                </a:tc>
                <a:tc hMerge="1">
                  <a:txBody>
                    <a:bodyPr/>
                    <a:lstStyle/>
                    <a:p>
                      <a:pPr latinLnBrk="1"/>
                      <a:endParaRPr lang="ko-KR" altLang="en-US" dirty="0"/>
                    </a:p>
                  </a:txBody>
                  <a:tcPr/>
                </a:tc>
                <a:extLst>
                  <a:ext uri="{0D108BD9-81ED-4DB2-BD59-A6C34878D82A}">
                    <a16:rowId xmlns:a16="http://schemas.microsoft.com/office/drawing/2014/main" val="517419963"/>
                  </a:ext>
                </a:extLst>
              </a:tr>
              <a:tr h="370840">
                <a:tc>
                  <a:txBody>
                    <a:bodyPr/>
                    <a:lstStyle/>
                    <a:p>
                      <a:pPr algn="ctr" latinLnBrk="1"/>
                      <a:r>
                        <a:rPr lang="en-US" altLang="ko-KR" dirty="0">
                          <a:solidFill>
                            <a:sysClr val="windowText" lastClr="000000"/>
                          </a:solidFill>
                        </a:rPr>
                        <a:t>Logistic Regression</a:t>
                      </a:r>
                      <a:endParaRPr lang="ko-KR" altLang="en-US" dirty="0">
                        <a:solidFill>
                          <a:sysClr val="windowText" lastClr="000000"/>
                        </a:solidFill>
                      </a:endParaRPr>
                    </a:p>
                  </a:txBody>
                  <a:tcPr marL="87284" marR="87284">
                    <a:solidFill>
                      <a:schemeClr val="bg1">
                        <a:lumMod val="75000"/>
                      </a:schemeClr>
                    </a:solidFill>
                  </a:tcPr>
                </a:tc>
                <a:tc>
                  <a:txBody>
                    <a:bodyPr/>
                    <a:lstStyle/>
                    <a:p>
                      <a:pPr algn="ctr" latinLnBrk="1"/>
                      <a:r>
                        <a:rPr lang="en-US" altLang="ko-KR" dirty="0">
                          <a:solidFill>
                            <a:sysClr val="windowText" lastClr="000000"/>
                          </a:solidFill>
                        </a:rPr>
                        <a:t>0.857</a:t>
                      </a:r>
                      <a:endParaRPr lang="ko-KR" altLang="en-US" dirty="0">
                        <a:solidFill>
                          <a:sysClr val="windowText" lastClr="000000"/>
                        </a:solidFill>
                      </a:endParaRPr>
                    </a:p>
                  </a:txBody>
                  <a:tcPr marL="87284" marR="87284">
                    <a:solidFill>
                      <a:schemeClr val="bg1">
                        <a:lumMod val="75000"/>
                      </a:schemeClr>
                    </a:solidFill>
                  </a:tcPr>
                </a:tc>
                <a:extLst>
                  <a:ext uri="{0D108BD9-81ED-4DB2-BD59-A6C34878D82A}">
                    <a16:rowId xmlns:a16="http://schemas.microsoft.com/office/drawing/2014/main" val="51759425"/>
                  </a:ext>
                </a:extLst>
              </a:tr>
              <a:tr h="370840">
                <a:tc>
                  <a:txBody>
                    <a:bodyPr/>
                    <a:lstStyle/>
                    <a:p>
                      <a:pPr algn="ctr" latinLnBrk="1"/>
                      <a:r>
                        <a:rPr lang="en-US" altLang="ko-KR" dirty="0">
                          <a:solidFill>
                            <a:sysClr val="windowText" lastClr="000000"/>
                          </a:solidFill>
                        </a:rPr>
                        <a:t>Random Forest</a:t>
                      </a:r>
                      <a:endParaRPr lang="ko-KR" altLang="en-US" dirty="0">
                        <a:solidFill>
                          <a:sysClr val="windowText" lastClr="000000"/>
                        </a:solidFill>
                      </a:endParaRPr>
                    </a:p>
                  </a:txBody>
                  <a:tcPr marL="87284" marR="87284">
                    <a:solidFill>
                      <a:schemeClr val="bg1">
                        <a:lumMod val="75000"/>
                      </a:schemeClr>
                    </a:solidFill>
                  </a:tcPr>
                </a:tc>
                <a:tc>
                  <a:txBody>
                    <a:bodyPr/>
                    <a:lstStyle/>
                    <a:p>
                      <a:pPr algn="ctr" latinLnBrk="1"/>
                      <a:r>
                        <a:rPr lang="en-US" altLang="ko-KR" dirty="0">
                          <a:solidFill>
                            <a:sysClr val="windowText" lastClr="000000"/>
                          </a:solidFill>
                        </a:rPr>
                        <a:t>0.914</a:t>
                      </a:r>
                      <a:endParaRPr lang="ko-KR" altLang="en-US" dirty="0">
                        <a:solidFill>
                          <a:sysClr val="windowText" lastClr="000000"/>
                        </a:solidFill>
                      </a:endParaRPr>
                    </a:p>
                  </a:txBody>
                  <a:tcPr marL="87284" marR="87284">
                    <a:solidFill>
                      <a:schemeClr val="bg1">
                        <a:lumMod val="75000"/>
                      </a:schemeClr>
                    </a:solidFill>
                  </a:tcPr>
                </a:tc>
                <a:extLst>
                  <a:ext uri="{0D108BD9-81ED-4DB2-BD59-A6C34878D82A}">
                    <a16:rowId xmlns:a16="http://schemas.microsoft.com/office/drawing/2014/main" val="1879309907"/>
                  </a:ext>
                </a:extLst>
              </a:tr>
              <a:tr h="370840">
                <a:tc>
                  <a:txBody>
                    <a:bodyPr/>
                    <a:lstStyle/>
                    <a:p>
                      <a:pPr algn="ctr" latinLnBrk="1"/>
                      <a:r>
                        <a:rPr lang="en-US" altLang="ko-KR" dirty="0" err="1">
                          <a:solidFill>
                            <a:sysClr val="windowText" lastClr="000000"/>
                          </a:solidFill>
                        </a:rPr>
                        <a:t>XGBoost</a:t>
                      </a:r>
                      <a:endParaRPr lang="ko-KR" altLang="en-US" dirty="0">
                        <a:solidFill>
                          <a:sysClr val="windowText" lastClr="000000"/>
                        </a:solidFill>
                      </a:endParaRPr>
                    </a:p>
                  </a:txBody>
                  <a:tcPr marL="87284" marR="87284">
                    <a:solidFill>
                      <a:schemeClr val="bg1">
                        <a:lumMod val="75000"/>
                      </a:schemeClr>
                    </a:solidFill>
                  </a:tcPr>
                </a:tc>
                <a:tc>
                  <a:txBody>
                    <a:bodyPr/>
                    <a:lstStyle/>
                    <a:p>
                      <a:pPr algn="ctr" latinLnBrk="1"/>
                      <a:r>
                        <a:rPr lang="en-US" altLang="ko-KR" dirty="0">
                          <a:solidFill>
                            <a:sysClr val="windowText" lastClr="000000"/>
                          </a:solidFill>
                        </a:rPr>
                        <a:t>0.871</a:t>
                      </a:r>
                      <a:endParaRPr lang="ko-KR" altLang="en-US" dirty="0">
                        <a:solidFill>
                          <a:sysClr val="windowText" lastClr="000000"/>
                        </a:solidFill>
                      </a:endParaRPr>
                    </a:p>
                  </a:txBody>
                  <a:tcPr marL="87284" marR="87284">
                    <a:solidFill>
                      <a:schemeClr val="bg1">
                        <a:lumMod val="75000"/>
                      </a:schemeClr>
                    </a:solidFill>
                  </a:tcPr>
                </a:tc>
                <a:extLst>
                  <a:ext uri="{0D108BD9-81ED-4DB2-BD59-A6C34878D82A}">
                    <a16:rowId xmlns:a16="http://schemas.microsoft.com/office/drawing/2014/main" val="500650091"/>
                  </a:ext>
                </a:extLst>
              </a:tr>
              <a:tr h="185420">
                <a:tc>
                  <a:txBody>
                    <a:bodyPr/>
                    <a:lstStyle/>
                    <a:p>
                      <a:pPr algn="ctr" latinLnBrk="1"/>
                      <a:r>
                        <a:rPr lang="en-US" altLang="ko-KR" dirty="0">
                          <a:solidFill>
                            <a:sysClr val="windowText" lastClr="000000"/>
                          </a:solidFill>
                        </a:rPr>
                        <a:t>SVM</a:t>
                      </a:r>
                      <a:endParaRPr lang="ko-KR" altLang="en-US" dirty="0">
                        <a:solidFill>
                          <a:sysClr val="windowText" lastClr="000000"/>
                        </a:solidFill>
                      </a:endParaRPr>
                    </a:p>
                  </a:txBody>
                  <a:tcPr marL="87284" marR="87284">
                    <a:solidFill>
                      <a:schemeClr val="bg1">
                        <a:lumMod val="75000"/>
                      </a:schemeClr>
                    </a:solidFill>
                  </a:tcPr>
                </a:tc>
                <a:tc>
                  <a:txBody>
                    <a:bodyPr/>
                    <a:lstStyle/>
                    <a:p>
                      <a:pPr algn="ctr" latinLnBrk="1"/>
                      <a:r>
                        <a:rPr lang="en-US" altLang="ko-KR" dirty="0">
                          <a:solidFill>
                            <a:sysClr val="windowText" lastClr="000000"/>
                          </a:solidFill>
                        </a:rPr>
                        <a:t>0.757</a:t>
                      </a:r>
                      <a:endParaRPr lang="ko-KR" altLang="en-US" dirty="0">
                        <a:solidFill>
                          <a:sysClr val="windowText" lastClr="000000"/>
                        </a:solidFill>
                      </a:endParaRPr>
                    </a:p>
                  </a:txBody>
                  <a:tcPr marL="87284" marR="87284">
                    <a:solidFill>
                      <a:schemeClr val="bg1">
                        <a:lumMod val="75000"/>
                      </a:schemeClr>
                    </a:solidFill>
                  </a:tcPr>
                </a:tc>
                <a:extLst>
                  <a:ext uri="{0D108BD9-81ED-4DB2-BD59-A6C34878D82A}">
                    <a16:rowId xmlns:a16="http://schemas.microsoft.com/office/drawing/2014/main" val="1284732287"/>
                  </a:ext>
                </a:extLst>
              </a:tr>
              <a:tr h="185420">
                <a:tc>
                  <a:txBody>
                    <a:bodyPr/>
                    <a:lstStyle/>
                    <a:p>
                      <a:pPr algn="ctr" latinLnBrk="1"/>
                      <a:r>
                        <a:rPr lang="en-US" altLang="ko-KR" dirty="0">
                          <a:solidFill>
                            <a:sysClr val="windowText" lastClr="000000"/>
                          </a:solidFill>
                        </a:rPr>
                        <a:t>KNN</a:t>
                      </a:r>
                      <a:endParaRPr lang="ko-KR" altLang="en-US" dirty="0">
                        <a:solidFill>
                          <a:sysClr val="windowText" lastClr="000000"/>
                        </a:solidFill>
                      </a:endParaRPr>
                    </a:p>
                  </a:txBody>
                  <a:tcPr marL="87284" marR="87284">
                    <a:solidFill>
                      <a:schemeClr val="bg1">
                        <a:lumMod val="75000"/>
                      </a:schemeClr>
                    </a:solidFill>
                  </a:tcPr>
                </a:tc>
                <a:tc>
                  <a:txBody>
                    <a:bodyPr/>
                    <a:lstStyle/>
                    <a:p>
                      <a:pPr algn="ctr" latinLnBrk="1"/>
                      <a:r>
                        <a:rPr lang="en-US" altLang="ko-KR" dirty="0">
                          <a:solidFill>
                            <a:sysClr val="windowText" lastClr="000000"/>
                          </a:solidFill>
                        </a:rPr>
                        <a:t>0.880</a:t>
                      </a:r>
                      <a:endParaRPr lang="ko-KR" altLang="en-US" dirty="0">
                        <a:solidFill>
                          <a:sysClr val="windowText" lastClr="000000"/>
                        </a:solidFill>
                      </a:endParaRPr>
                    </a:p>
                  </a:txBody>
                  <a:tcPr marL="87284" marR="87284">
                    <a:solidFill>
                      <a:schemeClr val="bg1">
                        <a:lumMod val="75000"/>
                      </a:schemeClr>
                    </a:solidFill>
                  </a:tcPr>
                </a:tc>
                <a:extLst>
                  <a:ext uri="{0D108BD9-81ED-4DB2-BD59-A6C34878D82A}">
                    <a16:rowId xmlns:a16="http://schemas.microsoft.com/office/drawing/2014/main" val="1663738998"/>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72372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E46-48C4-6BFE-E8FA-28F64131ED9A}"/>
              </a:ext>
            </a:extLst>
          </p:cNvPr>
          <p:cNvSpPr>
            <a:spLocks noGrp="1"/>
          </p:cNvSpPr>
          <p:nvPr>
            <p:ph type="title"/>
          </p:nvPr>
        </p:nvSpPr>
        <p:spPr>
          <a:xfrm>
            <a:off x="1096963" y="758826"/>
            <a:ext cx="10058400" cy="4062326"/>
          </a:xfrm>
        </p:spPr>
        <p:txBody>
          <a:bodyPr vert="horz" lIns="91440" tIns="45720" rIns="91440" bIns="45720" rtlCol="0" anchor="b">
            <a:normAutofit/>
          </a:bodyPr>
          <a:lstStyle/>
          <a:p>
            <a:pPr>
              <a:lnSpc>
                <a:spcPct val="90000"/>
              </a:lnSpc>
            </a:pPr>
            <a:r>
              <a:rPr lang="en-US" sz="9600" dirty="0">
                <a:solidFill>
                  <a:schemeClr val="tx1">
                    <a:lumMod val="85000"/>
                    <a:lumOff val="15000"/>
                  </a:schemeClr>
                </a:solidFill>
              </a:rPr>
              <a:t>Conclusion</a:t>
            </a:r>
          </a:p>
        </p:txBody>
      </p:sp>
      <p:sp>
        <p:nvSpPr>
          <p:cNvPr id="3" name="슬라이드 번호 개체 틀 2">
            <a:extLst>
              <a:ext uri="{FF2B5EF4-FFF2-40B4-BE49-F238E27FC236}">
                <a16:creationId xmlns:a16="http://schemas.microsoft.com/office/drawing/2014/main" id="{841135BE-73C5-46A4-A21B-B3886D5D80E9}"/>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99087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Variable Importance</a:t>
            </a:r>
          </a:p>
        </p:txBody>
      </p:sp>
      <p:graphicFrame>
        <p:nvGraphicFramePr>
          <p:cNvPr id="7" name="내용 개체 틀 6">
            <a:extLst>
              <a:ext uri="{FF2B5EF4-FFF2-40B4-BE49-F238E27FC236}">
                <a16:creationId xmlns:a16="http://schemas.microsoft.com/office/drawing/2014/main" id="{C0C83F92-BFEA-49AD-89DB-60A448BB5DA9}"/>
              </a:ext>
            </a:extLst>
          </p:cNvPr>
          <p:cNvGraphicFramePr>
            <a:graphicFrameLocks noGrp="1"/>
          </p:cNvGraphicFramePr>
          <p:nvPr>
            <p:ph idx="1"/>
            <p:extLst>
              <p:ext uri="{D42A27DB-BD31-4B8C-83A1-F6EECF244321}">
                <p14:modId xmlns:p14="http://schemas.microsoft.com/office/powerpoint/2010/main" val="47607645"/>
              </p:ext>
            </p:extLst>
          </p:nvPr>
        </p:nvGraphicFramePr>
        <p:xfrm>
          <a:off x="833435" y="2065024"/>
          <a:ext cx="7686676" cy="4080398"/>
        </p:xfrm>
        <a:graphic>
          <a:graphicData uri="http://schemas.openxmlformats.org/drawingml/2006/table">
            <a:tbl>
              <a:tblPr firstRow="1" bandRow="1">
                <a:tableStyleId>{5C22544A-7EE6-4342-B048-85BDC9FD1C3A}</a:tableStyleId>
              </a:tblPr>
              <a:tblGrid>
                <a:gridCol w="3843338">
                  <a:extLst>
                    <a:ext uri="{9D8B030D-6E8A-4147-A177-3AD203B41FA5}">
                      <a16:colId xmlns:a16="http://schemas.microsoft.com/office/drawing/2014/main" val="2312790404"/>
                    </a:ext>
                  </a:extLst>
                </a:gridCol>
                <a:gridCol w="3843338">
                  <a:extLst>
                    <a:ext uri="{9D8B030D-6E8A-4147-A177-3AD203B41FA5}">
                      <a16:colId xmlns:a16="http://schemas.microsoft.com/office/drawing/2014/main" val="1179678066"/>
                    </a:ext>
                  </a:extLst>
                </a:gridCol>
              </a:tblGrid>
              <a:tr h="257119">
                <a:tc gridSpan="2">
                  <a:txBody>
                    <a:bodyPr/>
                    <a:lstStyle/>
                    <a:p>
                      <a:pPr algn="ctr" latinLnBrk="1"/>
                      <a:r>
                        <a:rPr lang="en-US" altLang="ko-KR" sz="1200" dirty="0">
                          <a:solidFill>
                            <a:sysClr val="windowText" lastClr="000000"/>
                          </a:solidFill>
                        </a:rPr>
                        <a:t>Variable Importance Features</a:t>
                      </a:r>
                      <a:endParaRPr lang="ko-KR" altLang="en-US" sz="1200" dirty="0">
                        <a:solidFill>
                          <a:sysClr val="windowText" lastClr="000000"/>
                        </a:solidFill>
                      </a:endParaRPr>
                    </a:p>
                  </a:txBody>
                  <a:tcPr anchor="ctr">
                    <a:solidFill>
                      <a:schemeClr val="bg1">
                        <a:lumMod val="75000"/>
                      </a:schemeClr>
                    </a:solidFill>
                  </a:tcPr>
                </a:tc>
                <a:tc hMerge="1">
                  <a:txBody>
                    <a:bodyPr/>
                    <a:lstStyle/>
                    <a:p>
                      <a:pPr latinLnBrk="1"/>
                      <a:endParaRPr lang="ko-KR" altLang="en-US" dirty="0"/>
                    </a:p>
                  </a:txBody>
                  <a:tcPr/>
                </a:tc>
                <a:extLst>
                  <a:ext uri="{0D108BD9-81ED-4DB2-BD59-A6C34878D82A}">
                    <a16:rowId xmlns:a16="http://schemas.microsoft.com/office/drawing/2014/main" val="517419963"/>
                  </a:ext>
                </a:extLst>
              </a:tr>
              <a:tr h="514238">
                <a:tc>
                  <a:txBody>
                    <a:bodyPr/>
                    <a:lstStyle/>
                    <a:p>
                      <a:pPr algn="ctr" latinLnBrk="1"/>
                      <a:r>
                        <a:rPr lang="en-US" altLang="ko-KR" sz="1200" dirty="0">
                          <a:solidFill>
                            <a:sysClr val="windowText" lastClr="000000"/>
                          </a:solidFill>
                        </a:rPr>
                        <a:t>Logistic Regression</a:t>
                      </a:r>
                      <a:endParaRPr lang="ko-KR" altLang="en-US" sz="1200" dirty="0">
                        <a:solidFill>
                          <a:sysClr val="windowText" lastClr="000000"/>
                        </a:solidFill>
                      </a:endParaRPr>
                    </a:p>
                  </a:txBody>
                  <a:tcPr anchor="ctr">
                    <a:solidFill>
                      <a:schemeClr val="bg1">
                        <a:lumMod val="75000"/>
                      </a:schemeClr>
                    </a:solidFill>
                  </a:tcPr>
                </a:tc>
                <a:tc>
                  <a:txBody>
                    <a:bodyPr/>
                    <a:lstStyle/>
                    <a:p>
                      <a:pPr algn="ctr" latinLnBrk="1"/>
                      <a:r>
                        <a:rPr lang="en-US" altLang="ko-KR" sz="1200" dirty="0">
                          <a:solidFill>
                            <a:sysClr val="windowText" lastClr="000000"/>
                          </a:solidFill>
                        </a:rPr>
                        <a:t>'BB/</a:t>
                      </a:r>
                      <a:r>
                        <a:rPr lang="en-US" altLang="ko-KR" sz="1200" dirty="0" err="1">
                          <a:solidFill>
                            <a:sysClr val="windowText" lastClr="000000"/>
                          </a:solidFill>
                        </a:rPr>
                        <a:t>HBP_ratio</a:t>
                      </a:r>
                      <a:r>
                        <a:rPr lang="en-US" altLang="ko-KR" sz="1200" dirty="0">
                          <a:solidFill>
                            <a:sysClr val="windowText" lastClr="000000"/>
                          </a:solidFill>
                        </a:rPr>
                        <a:t>', 'K/BB', 'BAA', 'BABIP', 'TA', 'GPA', 'ERA', 'WHIP', ‘ISO’,  ‘P%’</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51759425"/>
                  </a:ext>
                </a:extLst>
              </a:tr>
              <a:tr h="257119">
                <a:tc rowSpan="12">
                  <a:txBody>
                    <a:bodyPr/>
                    <a:lstStyle/>
                    <a:p>
                      <a:pPr algn="ctr" latinLnBrk="1"/>
                      <a:r>
                        <a:rPr lang="en-US" altLang="ko-KR" sz="1200" dirty="0">
                          <a:solidFill>
                            <a:sysClr val="windowText" lastClr="000000"/>
                          </a:solidFill>
                        </a:rPr>
                        <a:t>Random Forest</a:t>
                      </a:r>
                      <a:endParaRPr lang="ko-KR" altLang="en-US" sz="1200" dirty="0">
                        <a:solidFill>
                          <a:sysClr val="windowText" lastClr="000000"/>
                        </a:solidFill>
                      </a:endParaRPr>
                    </a:p>
                  </a:txBody>
                  <a:tcPr anchor="ctr">
                    <a:solidFill>
                      <a:schemeClr val="bg1">
                        <a:lumMod val="75000"/>
                      </a:schemeClr>
                    </a:solidFill>
                  </a:tcPr>
                </a:tc>
                <a:tc>
                  <a:txBody>
                    <a:bodyPr/>
                    <a:lstStyle/>
                    <a:p>
                      <a:pPr algn="ctr" latinLnBrk="1"/>
                      <a:r>
                        <a:rPr lang="en-US" altLang="ko-KR" sz="1200" dirty="0">
                          <a:solidFill>
                            <a:sysClr val="windowText" lastClr="000000"/>
                          </a:solidFill>
                        </a:rPr>
                        <a:t>'BB/</a:t>
                      </a:r>
                      <a:r>
                        <a:rPr lang="en-US" altLang="ko-KR" sz="1200" dirty="0" err="1">
                          <a:solidFill>
                            <a:sysClr val="windowText" lastClr="000000"/>
                          </a:solidFill>
                        </a:rPr>
                        <a:t>HBP_ratio</a:t>
                      </a:r>
                      <a:r>
                        <a:rPr lang="en-US" altLang="ko-KR" sz="1200" dirty="0">
                          <a:solidFill>
                            <a:sysClr val="windowText" lastClr="000000"/>
                          </a:solidFill>
                        </a:rPr>
                        <a:t>’  : 0.05</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1879309907"/>
                  </a:ext>
                </a:extLst>
              </a:tr>
              <a:tr h="257119">
                <a:tc vMerge="1">
                  <a:txBody>
                    <a:bodyPr/>
                    <a:lstStyle/>
                    <a:p>
                      <a:pPr algn="ctr" latinLnBrk="1"/>
                      <a:endParaRPr lang="ko-KR" altLang="en-US" dirty="0">
                        <a:solidFill>
                          <a:sysClr val="windowText" lastClr="000000"/>
                        </a:solidFill>
                      </a:endParaRPr>
                    </a:p>
                  </a:txBody>
                  <a:tcPr>
                    <a:solidFill>
                      <a:schemeClr val="bg1">
                        <a:lumMod val="75000"/>
                      </a:schemeClr>
                    </a:solidFill>
                  </a:tcPr>
                </a:tc>
                <a:tc>
                  <a:txBody>
                    <a:bodyPr/>
                    <a:lstStyle/>
                    <a:p>
                      <a:pPr algn="ctr" latinLnBrk="1"/>
                      <a:r>
                        <a:rPr lang="en-US" altLang="ko-KR" sz="1200" dirty="0">
                          <a:solidFill>
                            <a:sysClr val="windowText" lastClr="000000"/>
                          </a:solidFill>
                        </a:rPr>
                        <a:t>'K/BB’ : 0.05</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500650091"/>
                  </a:ext>
                </a:extLst>
              </a:tr>
              <a:tr h="243962">
                <a:tc vMerge="1">
                  <a:txBody>
                    <a:bodyPr/>
                    <a:lstStyle/>
                    <a:p>
                      <a:pPr algn="ctr" latinLnBrk="1"/>
                      <a:endParaRPr lang="ko-KR" altLang="en-US" dirty="0">
                        <a:solidFill>
                          <a:sysClr val="windowText" lastClr="000000"/>
                        </a:solidFill>
                      </a:endParaRPr>
                    </a:p>
                  </a:txBody>
                  <a:tcPr>
                    <a:solidFill>
                      <a:schemeClr val="bg1">
                        <a:lumMod val="75000"/>
                      </a:schemeClr>
                    </a:solidFill>
                  </a:tcPr>
                </a:tc>
                <a:tc>
                  <a:txBody>
                    <a:bodyPr/>
                    <a:lstStyle/>
                    <a:p>
                      <a:pPr algn="ctr" latinLnBrk="1"/>
                      <a:r>
                        <a:rPr lang="en-US" altLang="ko-KR" sz="1200" dirty="0">
                          <a:solidFill>
                            <a:sysClr val="windowText" lastClr="000000"/>
                          </a:solidFill>
                        </a:rPr>
                        <a:t>'BAA’ : 0.07</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1284732287"/>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'BABIP’ : 0.05</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4156869611"/>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'PSN’ : 0.04</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812302586"/>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'TA’ : 0.11</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125588457"/>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'GPA’ : 0.08</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1833136432"/>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'ERA’ : 0.10</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883186684"/>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'WHIP’ : 0.11</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462629626"/>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'FP’ : 0.03</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1265860396"/>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‘ISO’ : 0.05</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149758067"/>
                  </a:ext>
                </a:extLst>
              </a:tr>
              <a:tr h="24396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‘P%’ : 0.25</a:t>
                      </a:r>
                      <a:endParaRPr lang="ko-KR" altLang="en-US" sz="1200" dirty="0">
                        <a:solidFill>
                          <a:sysClr val="windowText" lastClr="000000"/>
                        </a:solidFill>
                      </a:endParaRPr>
                    </a:p>
                  </a:txBody>
                  <a:tcPr anchor="ctr">
                    <a:solidFill>
                      <a:schemeClr val="bg1">
                        <a:lumMod val="75000"/>
                      </a:schemeClr>
                    </a:solidFill>
                  </a:tcPr>
                </a:tc>
                <a:extLst>
                  <a:ext uri="{0D108BD9-81ED-4DB2-BD59-A6C34878D82A}">
                    <a16:rowId xmlns:a16="http://schemas.microsoft.com/office/drawing/2014/main" val="3733153906"/>
                  </a:ext>
                </a:extLst>
              </a:tr>
            </a:tbl>
          </a:graphicData>
        </a:graphic>
      </p:graphicFrame>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5" name="Content Placeholder 2">
            <a:extLst>
              <a:ext uri="{FF2B5EF4-FFF2-40B4-BE49-F238E27FC236}">
                <a16:creationId xmlns:a16="http://schemas.microsoft.com/office/drawing/2014/main" id="{78CAB002-6EF7-4545-AEE8-1ADFB6BC4DE1}"/>
              </a:ext>
            </a:extLst>
          </p:cNvPr>
          <p:cNvSpPr txBox="1">
            <a:spLocks/>
          </p:cNvSpPr>
          <p:nvPr/>
        </p:nvSpPr>
        <p:spPr>
          <a:xfrm>
            <a:off x="8520112" y="2375957"/>
            <a:ext cx="2976564" cy="3872443"/>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600" dirty="0"/>
              <a:t>Logistic regression is favored for its simplicity in modeling. From the variable importance analysis using Logistic regression, most features were selected except 'PSN' and 'FP'. 'PSN' is related to home runs and stolen bases, which can be assumed to be correlated with 'Runs'.</a:t>
            </a:r>
          </a:p>
          <a:p>
            <a:pPr>
              <a:lnSpc>
                <a:spcPct val="100000"/>
              </a:lnSpc>
            </a:pPr>
            <a:r>
              <a:rPr lang="en-US" sz="1600" dirty="0"/>
              <a:t>On the other hand, Random Forest exhibits the highest accuracy, with 'P%' identified as the most important feature in the model. This observation aligns with the high correlation observed in the heatmap for this variable.</a:t>
            </a:r>
            <a:endParaRPr lang="en-US" sz="2000" dirty="0"/>
          </a:p>
        </p:txBody>
      </p:sp>
    </p:spTree>
    <p:extLst>
      <p:ext uri="{BB962C8B-B14F-4D97-AF65-F5344CB8AC3E}">
        <p14:creationId xmlns:p14="http://schemas.microsoft.com/office/powerpoint/2010/main" val="367419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FA5-B053-69E6-F997-4D8C2F0B8EF0}"/>
              </a:ext>
            </a:extLst>
          </p:cNvPr>
          <p:cNvSpPr>
            <a:spLocks noGrp="1"/>
          </p:cNvSpPr>
          <p:nvPr>
            <p:ph type="title"/>
          </p:nvPr>
        </p:nvSpPr>
        <p:spPr/>
        <p:txBody>
          <a:bodyPr/>
          <a:lstStyle/>
          <a:p>
            <a:r>
              <a:rPr lang="en-US" dirty="0"/>
              <a:t>Conclusion/Limitations</a:t>
            </a:r>
          </a:p>
        </p:txBody>
      </p:sp>
      <p:sp>
        <p:nvSpPr>
          <p:cNvPr id="6" name="내용 개체 틀 5">
            <a:extLst>
              <a:ext uri="{FF2B5EF4-FFF2-40B4-BE49-F238E27FC236}">
                <a16:creationId xmlns:a16="http://schemas.microsoft.com/office/drawing/2014/main" id="{7D02EF1C-D373-4417-BC51-2FD9DE3EC42A}"/>
              </a:ext>
            </a:extLst>
          </p:cNvPr>
          <p:cNvSpPr>
            <a:spLocks noGrp="1"/>
          </p:cNvSpPr>
          <p:nvPr>
            <p:ph idx="1"/>
          </p:nvPr>
        </p:nvSpPr>
        <p:spPr>
          <a:xfrm>
            <a:off x="1295401" y="2556931"/>
            <a:ext cx="9601196" cy="3605743"/>
          </a:xfrm>
        </p:spPr>
        <p:txBody>
          <a:bodyPr>
            <a:normAutofit fontScale="92500" lnSpcReduction="20000"/>
          </a:bodyPr>
          <a:lstStyle/>
          <a:p>
            <a:r>
              <a:rPr lang="en-US" altLang="ko-KR" sz="1400" dirty="0"/>
              <a:t>For the accuracy, Random Forest has the highest accuracy and SVM has the lowest accuracy</a:t>
            </a:r>
          </a:p>
          <a:p>
            <a:r>
              <a:rPr lang="en-US" altLang="ko-KR" sz="1400" dirty="0"/>
              <a:t>P% has the highly correlated to make playoff</a:t>
            </a:r>
          </a:p>
          <a:p>
            <a:r>
              <a:rPr lang="en-US" altLang="ko-KR" sz="1400" dirty="0"/>
              <a:t>Pitching Stats such as EPA, WHIP and BAA has the negative impact on making playoff</a:t>
            </a:r>
          </a:p>
          <a:p>
            <a:endParaRPr lang="en-US" altLang="ko-KR" sz="1400" dirty="0"/>
          </a:p>
          <a:p>
            <a:r>
              <a:rPr lang="en-US" altLang="ko-KR" sz="1400" b="1" dirty="0"/>
              <a:t>Limitations</a:t>
            </a:r>
          </a:p>
          <a:p>
            <a:r>
              <a:rPr lang="en-US" altLang="ko-KR" sz="1400" dirty="0"/>
              <a:t>Small sample size</a:t>
            </a:r>
          </a:p>
          <a:p>
            <a:r>
              <a:rPr lang="en-US" altLang="ko-KR" sz="1400" dirty="0"/>
              <a:t>Difficulty in comparing the two teams individually in the playoff, therefore it is hard to predict which team will advance to the World Series and ultimately become the world champion.</a:t>
            </a:r>
          </a:p>
          <a:p>
            <a:endParaRPr lang="en-US" altLang="ko-KR" sz="1400" dirty="0"/>
          </a:p>
          <a:p>
            <a:r>
              <a:rPr lang="en-US" altLang="ko-KR" sz="1400" b="1" dirty="0"/>
              <a:t>Future Research</a:t>
            </a:r>
          </a:p>
          <a:p>
            <a:r>
              <a:rPr lang="en-US" altLang="ko-KR" sz="1400" dirty="0"/>
              <a:t>To overcome the limitation, gather more data and explore more advanced stats</a:t>
            </a:r>
          </a:p>
          <a:p>
            <a:r>
              <a:rPr lang="en-US" altLang="ko-KR" sz="1400"/>
              <a:t>Finding methods </a:t>
            </a:r>
            <a:r>
              <a:rPr lang="en-US" altLang="ko-KR" sz="1400" dirty="0"/>
              <a:t>to compare the two teams in the playoff to predict which team will win the game and advance to the world series and become the world champion.</a:t>
            </a:r>
          </a:p>
          <a:p>
            <a:endParaRPr lang="ko-KR" altLang="en-US" sz="1400" dirty="0"/>
          </a:p>
        </p:txBody>
      </p:sp>
      <p:sp>
        <p:nvSpPr>
          <p:cNvPr id="4" name="슬라이드 번호 개체 틀 3">
            <a:extLst>
              <a:ext uri="{FF2B5EF4-FFF2-40B4-BE49-F238E27FC236}">
                <a16:creationId xmlns:a16="http://schemas.microsoft.com/office/drawing/2014/main" id="{A5DBFC92-5A57-49F0-B443-BFCEB68A8A3E}"/>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76156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3773-DE71-65E8-48D9-6328F7087133}"/>
              </a:ext>
            </a:extLst>
          </p:cNvPr>
          <p:cNvSpPr>
            <a:spLocks noGrp="1"/>
          </p:cNvSpPr>
          <p:nvPr>
            <p:ph type="title"/>
          </p:nvPr>
        </p:nvSpPr>
        <p:spPr>
          <a:xfrm>
            <a:off x="6411685" y="634946"/>
            <a:ext cx="5127171" cy="1450757"/>
          </a:xfrm>
        </p:spPr>
        <p:txBody>
          <a:bodyPr>
            <a:normAutofit/>
          </a:bodyPr>
          <a:lstStyle/>
          <a:p>
            <a:r>
              <a:rPr lang="en-US" dirty="0"/>
              <a:t>Project Goal</a:t>
            </a:r>
          </a:p>
        </p:txBody>
      </p:sp>
      <p:sp>
        <p:nvSpPr>
          <p:cNvPr id="3" name="Content Placeholder 2">
            <a:extLst>
              <a:ext uri="{FF2B5EF4-FFF2-40B4-BE49-F238E27FC236}">
                <a16:creationId xmlns:a16="http://schemas.microsoft.com/office/drawing/2014/main" id="{46D5C655-F97A-531B-6398-5AA408F699F0}"/>
              </a:ext>
            </a:extLst>
          </p:cNvPr>
          <p:cNvSpPr>
            <a:spLocks noGrp="1"/>
          </p:cNvSpPr>
          <p:nvPr>
            <p:ph idx="1"/>
          </p:nvPr>
        </p:nvSpPr>
        <p:spPr>
          <a:xfrm>
            <a:off x="6190016" y="2407436"/>
            <a:ext cx="5127172" cy="3461658"/>
          </a:xfrm>
        </p:spPr>
        <p:txBody>
          <a:bodyPr>
            <a:normAutofit/>
          </a:bodyPr>
          <a:lstStyle/>
          <a:p>
            <a:r>
              <a:rPr lang="en-US" sz="1800" b="0" i="0" dirty="0">
                <a:effectLst/>
              </a:rPr>
              <a:t>The goal is to predict </a:t>
            </a:r>
            <a:r>
              <a:rPr lang="en-US" sz="1800" dirty="0"/>
              <a:t>which teams make playoff</a:t>
            </a:r>
            <a:r>
              <a:rPr lang="en-US" sz="1800" b="0" i="0" dirty="0">
                <a:effectLst/>
              </a:rPr>
              <a:t> through </a:t>
            </a:r>
            <a:r>
              <a:rPr lang="en-US" sz="1800" dirty="0"/>
              <a:t>5 classification models (Logistic Regression, </a:t>
            </a:r>
            <a:r>
              <a:rPr lang="en-US" altLang="ko-KR" sz="1800" dirty="0"/>
              <a:t>k-Nearest Neighbors, Random Forest , </a:t>
            </a:r>
            <a:r>
              <a:rPr lang="en-US" altLang="ko-KR" sz="1800" dirty="0" err="1"/>
              <a:t>XGBoost</a:t>
            </a:r>
            <a:r>
              <a:rPr lang="en-US" altLang="ko-KR" sz="1800" dirty="0"/>
              <a:t>, and </a:t>
            </a:r>
            <a:r>
              <a:rPr lang="en-US" sz="1800" dirty="0"/>
              <a:t>Support Vector Machine) </a:t>
            </a:r>
            <a:r>
              <a:rPr lang="en-US" sz="1800" b="0" i="0" dirty="0">
                <a:effectLst/>
              </a:rPr>
              <a:t>given a slew of input features related to each team’s hitting/pitching/fielding.</a:t>
            </a:r>
          </a:p>
          <a:p>
            <a:r>
              <a:rPr lang="en-US" sz="1800" dirty="0"/>
              <a:t>This is important because it can help every team rebuild their roster after the season. When they trade players, they can analyze which parts of the team's statistics are lacking for playoff contention and make informed decisions on trades.</a:t>
            </a:r>
          </a:p>
        </p:txBody>
      </p:sp>
      <p:sp>
        <p:nvSpPr>
          <p:cNvPr id="4" name="슬라이드 번호 개체 틀 3">
            <a:extLst>
              <a:ext uri="{FF2B5EF4-FFF2-40B4-BE49-F238E27FC236}">
                <a16:creationId xmlns:a16="http://schemas.microsoft.com/office/drawing/2014/main" id="{3360D55B-3ED6-4FB3-BB4E-36B95E85B366}"/>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5" name="Picture 2" descr="2021 MLB Playoff and World Series Schedule">
            <a:extLst>
              <a:ext uri="{FF2B5EF4-FFF2-40B4-BE49-F238E27FC236}">
                <a16:creationId xmlns:a16="http://schemas.microsoft.com/office/drawing/2014/main" id="{9B67186F-9FA7-4663-986E-B9C900DDF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52" y="708293"/>
            <a:ext cx="5010484" cy="509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733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42366B-85E1-4E3E-8F21-CEFD4ADD4319}"/>
              </a:ext>
            </a:extLst>
          </p:cNvPr>
          <p:cNvSpPr>
            <a:spLocks noGrp="1"/>
          </p:cNvSpPr>
          <p:nvPr>
            <p:ph type="title"/>
          </p:nvPr>
        </p:nvSpPr>
        <p:spPr/>
        <p:txBody>
          <a:bodyPr/>
          <a:lstStyle/>
          <a:p>
            <a:r>
              <a:rPr lang="en-US" altLang="ko-KR" dirty="0"/>
              <a:t>	</a:t>
            </a:r>
            <a:endParaRPr lang="ko-KR" altLang="en-US" dirty="0"/>
          </a:p>
        </p:txBody>
      </p:sp>
      <p:sp>
        <p:nvSpPr>
          <p:cNvPr id="3" name="내용 개체 틀 2">
            <a:extLst>
              <a:ext uri="{FF2B5EF4-FFF2-40B4-BE49-F238E27FC236}">
                <a16:creationId xmlns:a16="http://schemas.microsoft.com/office/drawing/2014/main" id="{3745D245-7F05-476A-86BB-06C5AC0EDE47}"/>
              </a:ext>
            </a:extLst>
          </p:cNvPr>
          <p:cNvSpPr>
            <a:spLocks noGrp="1"/>
          </p:cNvSpPr>
          <p:nvPr>
            <p:ph idx="1"/>
          </p:nvPr>
        </p:nvSpPr>
        <p:spPr>
          <a:xfrm>
            <a:off x="1144905" y="1011981"/>
            <a:ext cx="10058400" cy="3760891"/>
          </a:xfrm>
        </p:spPr>
        <p:txBody>
          <a:bodyPr>
            <a:normAutofit/>
          </a:bodyPr>
          <a:lstStyle/>
          <a:p>
            <a:pPr algn="ctr"/>
            <a:r>
              <a:rPr lang="en-US" altLang="ko-KR" sz="6000" b="1" dirty="0"/>
              <a:t>Thank You</a:t>
            </a:r>
          </a:p>
          <a:p>
            <a:pPr algn="ctr"/>
            <a:endParaRPr lang="en-US" altLang="ko-KR" sz="4400" b="1" dirty="0"/>
          </a:p>
          <a:p>
            <a:pPr algn="ctr"/>
            <a:r>
              <a:rPr lang="en-US" altLang="ko-KR" sz="4400" b="1" dirty="0"/>
              <a:t>Q&amp;A</a:t>
            </a:r>
            <a:endParaRPr lang="ko-KR" altLang="en-US" sz="4400" b="1" dirty="0"/>
          </a:p>
        </p:txBody>
      </p:sp>
      <p:sp>
        <p:nvSpPr>
          <p:cNvPr id="4" name="슬라이드 번호 개체 틀 3">
            <a:extLst>
              <a:ext uri="{FF2B5EF4-FFF2-40B4-BE49-F238E27FC236}">
                <a16:creationId xmlns:a16="http://schemas.microsoft.com/office/drawing/2014/main" id="{3ED2BA09-BE55-4B2F-A9AE-06BD5711405D}"/>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183607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3773-DE71-65E8-48D9-6328F7087133}"/>
              </a:ext>
            </a:extLst>
          </p:cNvPr>
          <p:cNvSpPr>
            <a:spLocks noGrp="1"/>
          </p:cNvSpPr>
          <p:nvPr>
            <p:ph type="title"/>
          </p:nvPr>
        </p:nvSpPr>
        <p:spPr/>
        <p:txBody>
          <a:bodyPr>
            <a:normAutofit/>
          </a:bodyPr>
          <a:lstStyle/>
          <a:p>
            <a:r>
              <a:rPr lang="en-US"/>
              <a:t>Dataset Info</a:t>
            </a:r>
          </a:p>
        </p:txBody>
      </p:sp>
      <p:sp>
        <p:nvSpPr>
          <p:cNvPr id="5" name="내용 개체 틀 4">
            <a:extLst>
              <a:ext uri="{FF2B5EF4-FFF2-40B4-BE49-F238E27FC236}">
                <a16:creationId xmlns:a16="http://schemas.microsoft.com/office/drawing/2014/main" id="{91C6A4BB-E1E3-445C-B7C6-9D14D78B6040}"/>
              </a:ext>
            </a:extLst>
          </p:cNvPr>
          <p:cNvSpPr>
            <a:spLocks noGrp="1"/>
          </p:cNvSpPr>
          <p:nvPr>
            <p:ph idx="1"/>
          </p:nvPr>
        </p:nvSpPr>
        <p:spPr/>
        <p:txBody>
          <a:bodyPr>
            <a:normAutofit/>
          </a:bodyPr>
          <a:lstStyle/>
          <a:p>
            <a:r>
              <a:rPr lang="en-US" altLang="ko-KR" dirty="0"/>
              <a:t>The original dataset contains 2985 observations and 48 columns of team statistic information. </a:t>
            </a:r>
          </a:p>
          <a:p>
            <a:r>
              <a:rPr lang="en-US" altLang="ko-KR" dirty="0"/>
              <a:t>Additionally, I included several more advanced statistics that are now utilized in the games, along with other important features that help evaluate the team more accurately.</a:t>
            </a:r>
          </a:p>
          <a:p>
            <a:pPr marL="85725" indent="-85725">
              <a:buNone/>
            </a:pPr>
            <a:r>
              <a:rPr lang="en-US" altLang="ko-KR" dirty="0"/>
              <a:t> The MLB faced closures in 1994 due to a player strike and in 2020 due to the COVID-19 pandemic, resulting in the exclusion of these seasons from the dataset. These events underscore the sport's adaptability to external challenges.</a:t>
            </a:r>
            <a:endParaRPr lang="ko-KR" altLang="en-US" dirty="0"/>
          </a:p>
        </p:txBody>
      </p:sp>
      <p:sp>
        <p:nvSpPr>
          <p:cNvPr id="3" name="슬라이드 번호 개체 틀 2">
            <a:extLst>
              <a:ext uri="{FF2B5EF4-FFF2-40B4-BE49-F238E27FC236}">
                <a16:creationId xmlns:a16="http://schemas.microsoft.com/office/drawing/2014/main" id="{59A95276-FCD2-4A5C-9EBC-6CC0AFB1E662}"/>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5303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3586B6-57EF-4C96-B66C-5484BE8CF608}"/>
              </a:ext>
            </a:extLst>
          </p:cNvPr>
          <p:cNvSpPr>
            <a:spLocks noGrp="1"/>
          </p:cNvSpPr>
          <p:nvPr>
            <p:ph type="title"/>
          </p:nvPr>
        </p:nvSpPr>
        <p:spPr/>
        <p:txBody>
          <a:bodyPr/>
          <a:lstStyle/>
          <a:p>
            <a:r>
              <a:rPr lang="en-US" altLang="ko-KR" dirty="0"/>
              <a:t>Feature Engineering (Hitting)</a:t>
            </a:r>
            <a:endParaRPr lang="ko-KR" altLang="en-US" dirty="0"/>
          </a:p>
        </p:txBody>
      </p:sp>
      <p:sp>
        <p:nvSpPr>
          <p:cNvPr id="3" name="내용 개체 틀 2">
            <a:extLst>
              <a:ext uri="{FF2B5EF4-FFF2-40B4-BE49-F238E27FC236}">
                <a16:creationId xmlns:a16="http://schemas.microsoft.com/office/drawing/2014/main" id="{6D5F5165-1894-44F0-9AFD-8F905A8AA73B}"/>
              </a:ext>
            </a:extLst>
          </p:cNvPr>
          <p:cNvSpPr>
            <a:spLocks noGrp="1"/>
          </p:cNvSpPr>
          <p:nvPr>
            <p:ph idx="1"/>
          </p:nvPr>
        </p:nvSpPr>
        <p:spPr/>
        <p:txBody>
          <a:bodyPr>
            <a:normAutofit fontScale="62500" lnSpcReduction="20000"/>
          </a:bodyPr>
          <a:lstStyle/>
          <a:p>
            <a:r>
              <a:rPr lang="en-US" altLang="ko-KR" dirty="0"/>
              <a:t>### [Hitting]</a:t>
            </a:r>
          </a:p>
          <a:p>
            <a:r>
              <a:rPr lang="en-US" altLang="ko-KR" dirty="0"/>
              <a:t>OBP: On-Base Percentage   (The percentage of plate appearances resulting in the batter reaching bases)</a:t>
            </a:r>
          </a:p>
          <a:p>
            <a:r>
              <a:rPr lang="en-US" altLang="ko-KR" dirty="0"/>
              <a:t>SLG: Slugging Percentage   (A measure of the team's power-hitting ability, calculated as total bases divided by at-bats)</a:t>
            </a:r>
          </a:p>
          <a:p>
            <a:r>
              <a:rPr lang="en-US" altLang="ko-KR" dirty="0"/>
              <a:t>TB: Total Bases   (The sum of bases earned through singles, doubles, triples, and home runs)</a:t>
            </a:r>
          </a:p>
          <a:p>
            <a:r>
              <a:rPr lang="en-US" altLang="ko-KR" dirty="0"/>
              <a:t>OPS: On-Base Plus Slugging   (The sum of OBP and SLG)</a:t>
            </a:r>
          </a:p>
          <a:p>
            <a:r>
              <a:rPr lang="en-US" altLang="ko-KR" dirty="0"/>
              <a:t>GPA: Gross Production Average   (A measure of a player's overall offensive production, combining OBP and SLG)</a:t>
            </a:r>
          </a:p>
          <a:p>
            <a:r>
              <a:rPr lang="en-US" altLang="ko-KR" dirty="0"/>
              <a:t>TA: Total Average   (A metric considering total bases, walks, hit by pitch, stolen bases, and other factors per plate appearance)</a:t>
            </a:r>
          </a:p>
          <a:p>
            <a:r>
              <a:rPr lang="en-US" altLang="ko-KR" dirty="0"/>
              <a:t>PSN: Power-Speed Number   (A combined measure of player's home run and stolen base proficiency)</a:t>
            </a:r>
          </a:p>
          <a:p>
            <a:r>
              <a:rPr lang="en-US" altLang="ko-KR" dirty="0"/>
              <a:t>ISO: Isolated Power   (A measure of a team's raw power, calculated as SLG minus BA)</a:t>
            </a:r>
          </a:p>
          <a:p>
            <a:r>
              <a:rPr lang="en-US" altLang="ko-KR" dirty="0"/>
              <a:t>BABIP: Batting Average on Balls in Play   (The ratio of walks and hit by pitch to </a:t>
            </a:r>
            <a:r>
              <a:rPr lang="en-US" altLang="ko-KR" dirty="0" err="1"/>
              <a:t>toal</a:t>
            </a:r>
            <a:r>
              <a:rPr lang="en-US" altLang="ko-KR" dirty="0"/>
              <a:t> at-bats)</a:t>
            </a:r>
          </a:p>
          <a:p>
            <a:endParaRPr lang="en-US" altLang="ko-KR" dirty="0"/>
          </a:p>
        </p:txBody>
      </p:sp>
      <p:sp>
        <p:nvSpPr>
          <p:cNvPr id="4" name="슬라이드 번호 개체 틀 3">
            <a:extLst>
              <a:ext uri="{FF2B5EF4-FFF2-40B4-BE49-F238E27FC236}">
                <a16:creationId xmlns:a16="http://schemas.microsoft.com/office/drawing/2014/main" id="{6B83A94A-44FF-4483-9609-161CEB7729F2}"/>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71384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635CBF-752F-40A3-85F5-800011B6E11B}"/>
              </a:ext>
            </a:extLst>
          </p:cNvPr>
          <p:cNvSpPr>
            <a:spLocks noGrp="1"/>
          </p:cNvSpPr>
          <p:nvPr>
            <p:ph type="title"/>
          </p:nvPr>
        </p:nvSpPr>
        <p:spPr/>
        <p:txBody>
          <a:bodyPr/>
          <a:lstStyle/>
          <a:p>
            <a:r>
              <a:rPr lang="en-US" altLang="ko-KR" dirty="0"/>
              <a:t>Feature Engineering (Pitching)</a:t>
            </a:r>
            <a:endParaRPr lang="ko-KR" altLang="en-US" dirty="0"/>
          </a:p>
        </p:txBody>
      </p:sp>
      <p:sp>
        <p:nvSpPr>
          <p:cNvPr id="3" name="내용 개체 틀 2">
            <a:extLst>
              <a:ext uri="{FF2B5EF4-FFF2-40B4-BE49-F238E27FC236}">
                <a16:creationId xmlns:a16="http://schemas.microsoft.com/office/drawing/2014/main" id="{170E674A-43B3-4B22-8A5B-5621F104A715}"/>
              </a:ext>
            </a:extLst>
          </p:cNvPr>
          <p:cNvSpPr>
            <a:spLocks noGrp="1"/>
          </p:cNvSpPr>
          <p:nvPr>
            <p:ph idx="1"/>
          </p:nvPr>
        </p:nvSpPr>
        <p:spPr/>
        <p:txBody>
          <a:bodyPr>
            <a:normAutofit fontScale="62500" lnSpcReduction="20000"/>
          </a:bodyPr>
          <a:lstStyle/>
          <a:p>
            <a:r>
              <a:rPr lang="en-US" altLang="ko-KR" dirty="0"/>
              <a:t>### [Pitching]</a:t>
            </a:r>
          </a:p>
          <a:p>
            <a:r>
              <a:rPr lang="en-US" altLang="ko-KR" dirty="0"/>
              <a:t>WHIP: Walks plus Hits per Inning Pitched   (A measure of a pitcher's effectiveness in preventing baserunners)</a:t>
            </a:r>
          </a:p>
          <a:p>
            <a:r>
              <a:rPr lang="en-US" altLang="ko-KR" dirty="0"/>
              <a:t>BAA: Batting Average Against   (The opposing batters' batting average against the team's pitchers)</a:t>
            </a:r>
          </a:p>
          <a:p>
            <a:r>
              <a:rPr lang="en-US" altLang="ko-KR" dirty="0"/>
              <a:t>K/BB: Strikeouts per Walk   (The ratio of strikeouts to walks, indicating a pitcher's control and dominance)</a:t>
            </a:r>
          </a:p>
          <a:p>
            <a:r>
              <a:rPr lang="en-US" altLang="ko-KR" dirty="0"/>
              <a:t>BB/</a:t>
            </a:r>
            <a:r>
              <a:rPr lang="en-US" altLang="ko-KR" dirty="0" err="1"/>
              <a:t>HBP_ratio</a:t>
            </a:r>
            <a:r>
              <a:rPr lang="en-US" altLang="ko-KR" dirty="0"/>
              <a:t>: Walks and Hit by Pitch Ratio   (The ratio of walks and hit by pitch to total at-bats)</a:t>
            </a:r>
          </a:p>
          <a:p>
            <a:r>
              <a:rPr lang="en-US" altLang="ko-KR" dirty="0"/>
              <a:t>IP: Inning Pitched   (The total number of innings pitched by the team's pitchers, converted from outs)</a:t>
            </a:r>
          </a:p>
          <a:p>
            <a:endParaRPr lang="en-US" altLang="ko-KR" dirty="0"/>
          </a:p>
          <a:p>
            <a:r>
              <a:rPr lang="en-US" altLang="ko-KR" dirty="0"/>
              <a:t>### [Team]</a:t>
            </a:r>
          </a:p>
          <a:p>
            <a:r>
              <a:rPr lang="en-US" altLang="ko-KR" dirty="0"/>
              <a:t>P%: Power Percentage   (The percentage of runs squared divided by the sum of runs squared and runs allowed squared, providing a measure of a team's power)</a:t>
            </a:r>
          </a:p>
          <a:p>
            <a:r>
              <a:rPr lang="en-US" altLang="ko-KR" dirty="0"/>
              <a:t>WP: The ratio of wins to total games played, indicating the team's winning rate.</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642D0C64-40E1-411F-877D-80C1109C7178}"/>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13197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E46-48C4-6BFE-E8FA-28F64131ED9A}"/>
              </a:ext>
            </a:extLst>
          </p:cNvPr>
          <p:cNvSpPr>
            <a:spLocks noGrp="1"/>
          </p:cNvSpPr>
          <p:nvPr>
            <p:ph type="title"/>
          </p:nvPr>
        </p:nvSpPr>
        <p:spPr>
          <a:xfrm>
            <a:off x="1096963" y="758826"/>
            <a:ext cx="10058400" cy="4062326"/>
          </a:xfrm>
        </p:spPr>
        <p:txBody>
          <a:bodyPr vert="horz" lIns="91440" tIns="45720" rIns="91440" bIns="45720" rtlCol="0" anchor="b">
            <a:normAutofit/>
          </a:bodyPr>
          <a:lstStyle/>
          <a:p>
            <a:pPr>
              <a:lnSpc>
                <a:spcPct val="90000"/>
              </a:lnSpc>
            </a:pPr>
            <a:r>
              <a:rPr lang="en-US" sz="9600">
                <a:solidFill>
                  <a:schemeClr val="tx1">
                    <a:lumMod val="85000"/>
                    <a:lumOff val="15000"/>
                  </a:schemeClr>
                </a:solidFill>
              </a:rPr>
              <a:t>EDA</a:t>
            </a:r>
          </a:p>
        </p:txBody>
      </p:sp>
      <p:sp>
        <p:nvSpPr>
          <p:cNvPr id="3" name="슬라이드 번호 개체 틀 2">
            <a:extLst>
              <a:ext uri="{FF2B5EF4-FFF2-40B4-BE49-F238E27FC236}">
                <a16:creationId xmlns:a16="http://schemas.microsoft.com/office/drawing/2014/main" id="{B36A1DC4-FD23-414A-9496-9DD5DAA60119}"/>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400985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2BA8B6-6F85-4947-B039-CEB5F2C5C62B}"/>
              </a:ext>
            </a:extLst>
          </p:cNvPr>
          <p:cNvSpPr>
            <a:spLocks noGrp="1"/>
          </p:cNvSpPr>
          <p:nvPr>
            <p:ph type="title"/>
          </p:nvPr>
        </p:nvSpPr>
        <p:spPr/>
        <p:txBody>
          <a:bodyPr/>
          <a:lstStyle/>
          <a:p>
            <a:r>
              <a:rPr lang="en-US" altLang="ko-KR" dirty="0"/>
              <a:t>Playoff Qualifiers by Franchise</a:t>
            </a:r>
            <a:endParaRPr lang="ko-KR" altLang="en-US" dirty="0"/>
          </a:p>
        </p:txBody>
      </p:sp>
      <p:sp>
        <p:nvSpPr>
          <p:cNvPr id="3" name="내용 개체 틀 2">
            <a:extLst>
              <a:ext uri="{FF2B5EF4-FFF2-40B4-BE49-F238E27FC236}">
                <a16:creationId xmlns:a16="http://schemas.microsoft.com/office/drawing/2014/main" id="{BDB9F198-DFA3-4487-BF43-16AAEF8A6AAE}"/>
              </a:ext>
            </a:extLst>
          </p:cNvPr>
          <p:cNvSpPr>
            <a:spLocks noGrp="1"/>
          </p:cNvSpPr>
          <p:nvPr>
            <p:ph idx="1"/>
          </p:nvPr>
        </p:nvSpPr>
        <p:spPr>
          <a:xfrm>
            <a:off x="1066800" y="2448178"/>
            <a:ext cx="10058400" cy="1678794"/>
          </a:xfrm>
        </p:spPr>
        <p:txBody>
          <a:bodyPr>
            <a:normAutofit/>
          </a:bodyPr>
          <a:lstStyle/>
          <a:p>
            <a:r>
              <a:rPr lang="en-US" altLang="ko-KR" sz="2000" dirty="0"/>
              <a:t>The figure indicates that the New York Yankees qualified for the playoffs the most (over 20 times), followed by the Atlanta Braves (about 20 times). On the other hand, the Miami Marlins and Kansas City Royals appeared the least, only making it to the playoffs twice.</a:t>
            </a:r>
            <a:endParaRPr lang="ko-KR" altLang="en-US" sz="2000" dirty="0"/>
          </a:p>
        </p:txBody>
      </p:sp>
      <p:sp>
        <p:nvSpPr>
          <p:cNvPr id="4" name="슬라이드 번호 개체 틀 3">
            <a:extLst>
              <a:ext uri="{FF2B5EF4-FFF2-40B4-BE49-F238E27FC236}">
                <a16:creationId xmlns:a16="http://schemas.microsoft.com/office/drawing/2014/main" id="{2319B880-918D-4731-BF0C-D730C9C2DC29}"/>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그림 4">
            <a:extLst>
              <a:ext uri="{FF2B5EF4-FFF2-40B4-BE49-F238E27FC236}">
                <a16:creationId xmlns:a16="http://schemas.microsoft.com/office/drawing/2014/main" id="{F1C5135E-FD87-4381-A870-3BF15B79000C}"/>
              </a:ext>
            </a:extLst>
          </p:cNvPr>
          <p:cNvPicPr>
            <a:picLocks noChangeAspect="1"/>
          </p:cNvPicPr>
          <p:nvPr/>
        </p:nvPicPr>
        <p:blipFill>
          <a:blip r:embed="rId2"/>
          <a:stretch>
            <a:fillRect/>
          </a:stretch>
        </p:blipFill>
        <p:spPr>
          <a:xfrm>
            <a:off x="2994608" y="3714980"/>
            <a:ext cx="6485889" cy="2393720"/>
          </a:xfrm>
          <a:prstGeom prst="rect">
            <a:avLst/>
          </a:prstGeom>
        </p:spPr>
      </p:pic>
    </p:spTree>
    <p:extLst>
      <p:ext uri="{BB962C8B-B14F-4D97-AF65-F5344CB8AC3E}">
        <p14:creationId xmlns:p14="http://schemas.microsoft.com/office/powerpoint/2010/main" val="145934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14E684-8A43-4027-B0EF-BCF9D0E5EEE3}"/>
              </a:ext>
            </a:extLst>
          </p:cNvPr>
          <p:cNvSpPr>
            <a:spLocks noGrp="1"/>
          </p:cNvSpPr>
          <p:nvPr>
            <p:ph type="title"/>
          </p:nvPr>
        </p:nvSpPr>
        <p:spPr/>
        <p:txBody>
          <a:bodyPr/>
          <a:lstStyle/>
          <a:p>
            <a:r>
              <a:rPr lang="en-US" altLang="ko-KR" dirty="0"/>
              <a:t>Correlation Matrix</a:t>
            </a:r>
            <a:endParaRPr lang="ko-KR" altLang="en-US" dirty="0"/>
          </a:p>
        </p:txBody>
      </p:sp>
      <p:sp>
        <p:nvSpPr>
          <p:cNvPr id="3" name="내용 개체 틀 2">
            <a:extLst>
              <a:ext uri="{FF2B5EF4-FFF2-40B4-BE49-F238E27FC236}">
                <a16:creationId xmlns:a16="http://schemas.microsoft.com/office/drawing/2014/main" id="{4D67D0FE-3CF7-4766-ADE6-66C40113B815}"/>
              </a:ext>
            </a:extLst>
          </p:cNvPr>
          <p:cNvSpPr>
            <a:spLocks noGrp="1"/>
          </p:cNvSpPr>
          <p:nvPr>
            <p:ph idx="1"/>
          </p:nvPr>
        </p:nvSpPr>
        <p:spPr>
          <a:xfrm>
            <a:off x="1097280" y="2108201"/>
            <a:ext cx="6200667" cy="4144815"/>
          </a:xfrm>
        </p:spPr>
        <p:txBody>
          <a:bodyPr/>
          <a:lstStyle/>
          <a:p>
            <a:endParaRPr lang="en-US" altLang="ko-KR" dirty="0"/>
          </a:p>
          <a:p>
            <a:r>
              <a:rPr lang="en-US" altLang="ko-KR" dirty="0"/>
              <a:t>Following the correlation analysis, the statistic P%, which measures a team's power, shows the highest correlation with making the playoffs. Conversely, ERA, WHIP, and BAA exhibit negative correlations with playoff qualification. This underscores the significant impact of pitching statistics on a team's ability to make the playoffs.</a:t>
            </a:r>
            <a:endParaRPr lang="ko-KR" altLang="en-US" dirty="0"/>
          </a:p>
        </p:txBody>
      </p:sp>
      <p:sp>
        <p:nvSpPr>
          <p:cNvPr id="4" name="슬라이드 번호 개체 틀 3">
            <a:extLst>
              <a:ext uri="{FF2B5EF4-FFF2-40B4-BE49-F238E27FC236}">
                <a16:creationId xmlns:a16="http://schemas.microsoft.com/office/drawing/2014/main" id="{DAB48719-88FF-458D-8B0A-C0F2E14A2726}"/>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3076" name="Picture 4">
            <a:extLst>
              <a:ext uri="{FF2B5EF4-FFF2-40B4-BE49-F238E27FC236}">
                <a16:creationId xmlns:a16="http://schemas.microsoft.com/office/drawing/2014/main" id="{F0DB784B-E0B4-46C9-AEB6-EDD50DD6A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672" y="2408086"/>
            <a:ext cx="3672048" cy="383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645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자연주의">
  <a:themeElements>
    <a:clrScheme name="자연주의">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자연주의">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자연주의">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3758</TotalTime>
  <Words>1473</Words>
  <Application>Microsoft Office PowerPoint</Application>
  <PresentationFormat>와이드스크린</PresentationFormat>
  <Paragraphs>178</Paragraphs>
  <Slides>30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30</vt:i4>
      </vt:variant>
    </vt:vector>
  </HeadingPairs>
  <TitlesOfParts>
    <vt:vector size="37" baseType="lpstr">
      <vt:lpstr>돋움</vt:lpstr>
      <vt:lpstr>맑은 고딕</vt:lpstr>
      <vt:lpstr>바탕</vt:lpstr>
      <vt:lpstr>Arial</vt:lpstr>
      <vt:lpstr>Calibri</vt:lpstr>
      <vt:lpstr>Garamond</vt:lpstr>
      <vt:lpstr>자연주의</vt:lpstr>
      <vt:lpstr>Predicting Major League Baseball Playoff</vt:lpstr>
      <vt:lpstr>MLB Postseason Bracket</vt:lpstr>
      <vt:lpstr>Project Goal</vt:lpstr>
      <vt:lpstr>Dataset Info</vt:lpstr>
      <vt:lpstr>Feature Engineering (Hitting)</vt:lpstr>
      <vt:lpstr>Feature Engineering (Pitching)</vt:lpstr>
      <vt:lpstr>EDA</vt:lpstr>
      <vt:lpstr>Playoff Qualifiers by Franchise</vt:lpstr>
      <vt:lpstr>Correlation Matrix</vt:lpstr>
      <vt:lpstr>Comparisons between  Playoff Qualified teams vs Non Qualified teams</vt:lpstr>
      <vt:lpstr>Comparisons between  Playoff Qualified teams vs Non Qualified teams</vt:lpstr>
      <vt:lpstr>Comparisons between  Playoff Qualified teams vs Non Qualified teams</vt:lpstr>
      <vt:lpstr>Comparisons between  Playoff Qualified teams vs Non Qualified teams</vt:lpstr>
      <vt:lpstr>Comparisons between  Playoff Qualified teams vs Non Qualified teams</vt:lpstr>
      <vt:lpstr>Pre-Processing Steps</vt:lpstr>
      <vt:lpstr>Data Pre-Processing</vt:lpstr>
      <vt:lpstr>Pre-Processing for Model Build-Out</vt:lpstr>
      <vt:lpstr>Model Build-Out</vt:lpstr>
      <vt:lpstr>Model Descriptions</vt:lpstr>
      <vt:lpstr>Model Assumptions</vt:lpstr>
      <vt:lpstr>Logistic Regression Results</vt:lpstr>
      <vt:lpstr>Random Forest Results</vt:lpstr>
      <vt:lpstr>XGBoost Results</vt:lpstr>
      <vt:lpstr>SVM Results</vt:lpstr>
      <vt:lpstr>KNN Results</vt:lpstr>
      <vt:lpstr>Overall Results</vt:lpstr>
      <vt:lpstr>Conclusion</vt:lpstr>
      <vt:lpstr>Variable Importance</vt:lpstr>
      <vt:lpstr>Conclusion/Limitations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Earthquake Damage Grade</dc:title>
  <dc:creator>Allison King</dc:creator>
  <cp:lastModifiedBy>Roy Pyo</cp:lastModifiedBy>
  <cp:revision>122</cp:revision>
  <dcterms:created xsi:type="dcterms:W3CDTF">2023-04-09T20:31:44Z</dcterms:created>
  <dcterms:modified xsi:type="dcterms:W3CDTF">2024-04-09T15:46:50Z</dcterms:modified>
</cp:coreProperties>
</file>