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4"/>
    <p:sldMasterId id="2147484128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7" r:id="rId7"/>
    <p:sldId id="288" r:id="rId8"/>
    <p:sldId id="285" r:id="rId9"/>
    <p:sldId id="273" r:id="rId10"/>
    <p:sldId id="276" r:id="rId11"/>
    <p:sldId id="274" r:id="rId12"/>
    <p:sldId id="282" r:id="rId13"/>
    <p:sldId id="258" r:id="rId14"/>
    <p:sldId id="289" r:id="rId15"/>
    <p:sldId id="280" r:id="rId16"/>
    <p:sldId id="275" r:id="rId17"/>
    <p:sldId id="286" r:id="rId18"/>
    <p:sldId id="287" r:id="rId19"/>
    <p:sldId id="259" r:id="rId20"/>
    <p:sldId id="270" r:id="rId21"/>
    <p:sldId id="269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5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88183" autoAdjust="0"/>
  </p:normalViewPr>
  <p:slideViewPr>
    <p:cSldViewPr>
      <p:cViewPr>
        <p:scale>
          <a:sx n="70" d="100"/>
          <a:sy n="70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200400" y="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Digital </a:t>
            </a:r>
            <a:r>
              <a:rPr lang="en-US" smtClean="0"/>
              <a:t>Electronics</a:t>
            </a:r>
            <a:r>
              <a:rPr lang="en-US" smtClean="0">
                <a:sym typeface="Symbol"/>
              </a:rPr>
              <a:t></a:t>
            </a:r>
            <a:r>
              <a:rPr lang="en-US" smtClean="0"/>
              <a:t>  </a:t>
            </a:r>
            <a:endParaRPr lang="en-US"/>
          </a:p>
          <a:p>
            <a:pPr>
              <a:defRPr/>
            </a:pPr>
            <a:r>
              <a:rPr lang="en-US"/>
              <a:t>Lesson 2.4 – Specific Comb Circuit &amp; Misc Topics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25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</a:t>
            </a:r>
            <a:r>
              <a:rPr lang="en-US" smtClean="0"/>
              <a:t>2009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70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50DED885-A2AB-4952-9693-35E629411C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8642350"/>
            <a:ext cx="4746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7371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200400" y="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r>
              <a:rPr lang="en-US"/>
              <a:t>Digital Electronics</a:t>
            </a:r>
            <a:r>
              <a:rPr lang="en-US">
                <a:sym typeface="Symbol"/>
              </a:rPr>
              <a:t>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Lesson 2.4 – Specific Comb Circuit &amp; Misc Topics</a:t>
            </a:r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0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70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EB5C034C-6852-49D4-8401-6D63C23619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8642350"/>
            <a:ext cx="4746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33632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3584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0CACD5-156C-4252-AD1B-EE2F0E2498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5846" name="Slide Image Placeholder 1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7" name="Notes Placeholder 1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Examples of the 10’s Complement Process.</a:t>
            </a:r>
          </a:p>
        </p:txBody>
      </p:sp>
      <p:sp>
        <p:nvSpPr>
          <p:cNvPr id="4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cs typeface="+mn-cs"/>
              </a:rPr>
              <a:t>2's Complement Arithmetic</a:t>
            </a:r>
          </a:p>
        </p:txBody>
      </p:sp>
      <p:sp>
        <p:nvSpPr>
          <p:cNvPr id="45061" name="Date Placeholder 4"/>
          <p:cNvSpPr txBox="1">
            <a:spLocks noGrp="1"/>
          </p:cNvSpPr>
          <p:nvPr/>
        </p:nvSpPr>
        <p:spPr bwMode="auto">
          <a:xfrm>
            <a:off x="3200400" y="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/>
              <a:t>Digital Electronics </a:t>
            </a:r>
            <a:r>
              <a:rPr lang="en-US" sz="1000">
                <a:sym typeface="Symbol" pitchFamily="18" charset="2"/>
              </a:rPr>
              <a:t></a:t>
            </a:r>
            <a:r>
              <a:rPr lang="en-US" sz="1000"/>
              <a:t> </a:t>
            </a:r>
          </a:p>
          <a:p>
            <a:pPr algn="r"/>
            <a:r>
              <a:rPr lang="en-US" sz="1000"/>
              <a:t>Lesson 2.4 – Specific Comb Circuit &amp; Misc Topics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0" y="8670925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050" dirty="0"/>
              <a:t>Project Lead The Way, Inc.</a:t>
            </a:r>
            <a:endParaRPr lang="en-US" sz="1050" baseline="30000" dirty="0"/>
          </a:p>
          <a:p>
            <a:pPr>
              <a:defRPr/>
            </a:pPr>
            <a:r>
              <a:rPr lang="en-US" sz="1050" dirty="0"/>
              <a:t>Copyright 2009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3884613" y="8670925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D89203B-1D63-4E9D-8955-8134A53C3EE8}" type="slidenum">
              <a:rPr lang="en-US" sz="1050">
                <a:cs typeface="+mn-cs"/>
              </a:rPr>
              <a:pPr algn="r">
                <a:defRPr/>
              </a:pPr>
              <a:t>10</a:t>
            </a:fld>
            <a:endParaRPr lang="en-US" sz="1050" dirty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Introduction to the 8-Bit Binary Number system and how negative numbers are represented.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608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1567A1-3AC4-4627-84E5-A19247B29FF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Explanation of the sign bit.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6E1120-C04B-47E4-AF1C-AFFFB325191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describes the 2’s complement conversion process.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A5815-72B1-4B8C-9FB3-3BAC3014451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Examples of the 2’s Complement Process.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915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568A0B-C003-4199-8F73-14FDA550A5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show that there are only four possible combinations for adding together two signed numbers. The next four slides demonstrate each of these examples.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018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41F7A-936B-4F05-87C3-B49DAC7BEC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Addition of two Positive numbers.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81A62-F098-4D9D-90B9-A8617CD318D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example shows the addition of one positive and one negative numbers. Note that this is done in the same way as subtracting a positive number from a positive number.  In this case, the answer is positive.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223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865F33-9AB7-444E-B3AB-3160F7A25C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demonstrates the addition of one positive and one negative number.  Again, this is is the same a subtracting a positive number from a positive number. In this case the answer happens to be negative.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58BA7B-3430-4B3F-83CC-F45587AA6F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demonstrates the addition of two negative numbers. 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427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C9559D-B8D2-48D8-BE2C-7A0CB446CE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Introductory Slide / Overview of Presentation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D3912-DAF1-456E-ADE9-E2A78101C0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explains the need to negative number and why we don’t have subtract-er circuits.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0C746-CFDD-446A-869D-47445DE846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explains why we need a way to represent negative numbers. It introduces the concept of a fixed-length number system.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F80666-BFB2-42CE-8C12-91406504E4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900" smtClean="0"/>
              <a:t>Before we examine negative </a:t>
            </a:r>
            <a:r>
              <a:rPr lang="en-US" sz="900" i="1" smtClean="0"/>
              <a:t>binary</a:t>
            </a:r>
            <a:r>
              <a:rPr lang="en-US" sz="900" smtClean="0"/>
              <a:t> numbers, let’s first look at something we understand very well: the </a:t>
            </a:r>
            <a:r>
              <a:rPr lang="en-US" sz="900" i="1" smtClean="0"/>
              <a:t>decimal</a:t>
            </a:r>
            <a:r>
              <a:rPr lang="en-US" sz="900" smtClean="0"/>
              <a:t> number system.</a:t>
            </a:r>
            <a:endParaRPr lang="en-US" smtClean="0"/>
          </a:p>
          <a:p>
            <a:r>
              <a:rPr lang="en-US" smtClean="0"/>
              <a:t>This slide uses a fixed-length </a:t>
            </a:r>
            <a:r>
              <a:rPr lang="en-US" i="1" smtClean="0"/>
              <a:t>decimal</a:t>
            </a:r>
            <a:r>
              <a:rPr lang="en-US" smtClean="0"/>
              <a:t> number system to illustrate the limitation of not being able to use a minus sign.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0C3D3C-BEDA-44FF-916C-52444DC5F6B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explains how to represent negative numbers in a fix-length </a:t>
            </a:r>
            <a:r>
              <a:rPr lang="en-US" i="1" smtClean="0"/>
              <a:t>decimal</a:t>
            </a:r>
            <a:r>
              <a:rPr lang="en-US" smtClean="0"/>
              <a:t> number system.</a:t>
            </a:r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9C011-1187-4DF9-94A1-866F2D1B0EF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Here are four example of adding two numbers in the odometer number system (i.e., 3-digit decimal number system).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32F4EC-F3AE-4724-A2B1-D65E2727B8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4FDCB7-3827-4FB2-9F6F-C618FABF3F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This slide describes the 10’s complement conversion process.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Project Lead The Way, Inc.</a:t>
            </a:r>
            <a:endParaRPr lang="en-US" baseline="30000" smtClean="0"/>
          </a:p>
          <a:p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2209C-C7AD-427A-8641-203A394170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F3687-D95D-4EF8-A9C9-771F3D1C8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7B4C-0F1B-43DE-B514-F80E426A84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8E745-5784-4B74-8A8E-97E1212C4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0D861-5CDC-44A8-8BDA-079965C080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41EE-8D2C-462E-9C78-49A91C765F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CAED9-B1E8-47A4-A296-27F3F26937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AF617-14A6-4EBB-8DF3-C80DD9F21A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00A8-D8BE-4B5B-9EE0-EB699A1646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5E357-BC68-4329-8918-022F51FCFC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B1812-7EE1-42D7-BDCC-C7E99C249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A18DC-4555-49D2-906F-9086A08530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85F7-3766-4F8C-8E8E-1C8F75F1B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C5357-CD46-413F-AEC5-766DC3E6B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F3A13-0AD5-463F-B05F-5C71E0B3C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7084-CF21-4995-A415-D5243131A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75C30-7A8D-40A8-A4AA-DA14C5AA4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ACF1-ED16-4FAA-B3AC-1809FEB58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CF09C-5F5A-4BF5-B951-80CC989094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91495-AA13-4D93-BF10-3735590142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DA73D-ED83-4B0D-AEDD-3CFA651C0D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95A2D-C5FE-4954-95A5-921602209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4F8E-B123-49DD-A8F3-A18EB2EB27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7C44-E6FE-43AC-B5B4-5CCB932B5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916E4-DE35-4C44-AEE8-F67865C6D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597EB3C-C8FF-4751-ACEB-1582256F2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22" r:id="rId3"/>
    <p:sldLayoutId id="2147484636" r:id="rId4"/>
    <p:sldLayoutId id="2147484637" r:id="rId5"/>
    <p:sldLayoutId id="2147484638" r:id="rId6"/>
    <p:sldLayoutId id="2147484623" r:id="rId7"/>
    <p:sldLayoutId id="2147484624" r:id="rId8"/>
    <p:sldLayoutId id="2147484625" r:id="rId9"/>
    <p:sldLayoutId id="2147484639" r:id="rId10"/>
    <p:sldLayoutId id="21474846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794B747-3E79-4BAD-AF2C-8A9E02FD3C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27" r:id="rId3"/>
    <p:sldLayoutId id="2147484642" r:id="rId4"/>
    <p:sldLayoutId id="2147484643" r:id="rId5"/>
    <p:sldLayoutId id="2147484644" r:id="rId6"/>
    <p:sldLayoutId id="2147484628" r:id="rId7"/>
    <p:sldLayoutId id="2147484629" r:id="rId8"/>
    <p:sldLayoutId id="2147484630" r:id="rId9"/>
    <p:sldLayoutId id="2147484645" r:id="rId10"/>
    <p:sldLayoutId id="2147484631" r:id="rId11"/>
    <p:sldLayoutId id="2147484632" r:id="rId12"/>
    <p:sldLayoutId id="214748463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762000" y="24161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2’s Complement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10’s Complement Examples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125E5C4-3598-49A7-BD80-4EBF7C8D5F9E}" type="slidenum">
              <a:rPr lang="en-US" sz="1400">
                <a:cs typeface="+mn-cs"/>
              </a:rPr>
              <a:pPr algn="r">
                <a:defRPr/>
              </a:pPr>
              <a:t>10</a:t>
            </a:fld>
            <a:endParaRPr lang="en-US" sz="1400" dirty="0">
              <a:cs typeface="+mn-cs"/>
            </a:endParaRPr>
          </a:p>
        </p:txBody>
      </p:sp>
      <p:sp>
        <p:nvSpPr>
          <p:cNvPr id="24580" name="Text Box 17"/>
          <p:cNvSpPr txBox="1">
            <a:spLocks noChangeArrowheads="1"/>
          </p:cNvSpPr>
          <p:nvPr/>
        </p:nvSpPr>
        <p:spPr bwMode="auto">
          <a:xfrm>
            <a:off x="2266950" y="1828800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-003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66950" y="3048000"/>
            <a:ext cx="1905000" cy="523875"/>
            <a:chOff x="1295400" y="5903893"/>
            <a:chExt cx="1905000" cy="523220"/>
          </a:xfrm>
        </p:grpSpPr>
        <p:sp>
          <p:nvSpPr>
            <p:cNvPr id="24606" name="Line 18"/>
            <p:cNvSpPr>
              <a:spLocks noChangeShapeType="1"/>
            </p:cNvSpPr>
            <p:nvPr/>
          </p:nvSpPr>
          <p:spPr bwMode="auto">
            <a:xfrm>
              <a:off x="2286000" y="6324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7" name="Text Box 17"/>
            <p:cNvSpPr txBox="1">
              <a:spLocks noChangeArrowheads="1"/>
            </p:cNvSpPr>
            <p:nvPr/>
          </p:nvSpPr>
          <p:spPr bwMode="auto">
            <a:xfrm>
              <a:off x="1295400" y="5903893"/>
              <a:ext cx="190500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2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800350" y="2295525"/>
            <a:ext cx="139065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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266950" y="2667000"/>
            <a:ext cx="19050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996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266950" y="3514725"/>
            <a:ext cx="19050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997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4585" name="Text Box 17"/>
          <p:cNvSpPr txBox="1">
            <a:spLocks noChangeArrowheads="1"/>
          </p:cNvSpPr>
          <p:nvPr/>
        </p:nvSpPr>
        <p:spPr bwMode="auto">
          <a:xfrm>
            <a:off x="2266950" y="4724400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-214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266950" y="5943600"/>
            <a:ext cx="1905000" cy="523875"/>
            <a:chOff x="1295400" y="5903893"/>
            <a:chExt cx="1905000" cy="523220"/>
          </a:xfrm>
        </p:grpSpPr>
        <p:sp>
          <p:nvSpPr>
            <p:cNvPr id="24604" name="Line 18"/>
            <p:cNvSpPr>
              <a:spLocks noChangeShapeType="1"/>
            </p:cNvSpPr>
            <p:nvPr/>
          </p:nvSpPr>
          <p:spPr bwMode="auto">
            <a:xfrm>
              <a:off x="2286000" y="6324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5" name="Text Box 17"/>
            <p:cNvSpPr txBox="1">
              <a:spLocks noChangeArrowheads="1"/>
            </p:cNvSpPr>
            <p:nvPr/>
          </p:nvSpPr>
          <p:spPr bwMode="auto">
            <a:xfrm>
              <a:off x="1295400" y="5903893"/>
              <a:ext cx="1905000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2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2800350" y="5162550"/>
            <a:ext cx="139065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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2266950" y="5562600"/>
            <a:ext cx="19050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785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2266950" y="6410325"/>
            <a:ext cx="19050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786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4590" name="TextBox 19"/>
          <p:cNvSpPr txBox="1">
            <a:spLocks noChangeArrowheads="1"/>
          </p:cNvSpPr>
          <p:nvPr/>
        </p:nvSpPr>
        <p:spPr bwMode="auto">
          <a:xfrm>
            <a:off x="609600" y="14478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Example  #1</a:t>
            </a:r>
          </a:p>
        </p:txBody>
      </p:sp>
      <p:sp>
        <p:nvSpPr>
          <p:cNvPr id="24591" name="TextBox 20"/>
          <p:cNvSpPr txBox="1">
            <a:spLocks noChangeArrowheads="1"/>
          </p:cNvSpPr>
          <p:nvPr/>
        </p:nvSpPr>
        <p:spPr bwMode="auto">
          <a:xfrm>
            <a:off x="609600" y="420052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Example  #2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191000" y="1905000"/>
            <a:ext cx="3124200" cy="914400"/>
            <a:chOff x="4191000" y="1905000"/>
            <a:chExt cx="3124200" cy="914400"/>
          </a:xfrm>
        </p:grpSpPr>
        <p:sp>
          <p:nvSpPr>
            <p:cNvPr id="24602" name="TextBox 31"/>
            <p:cNvSpPr txBox="1">
              <a:spLocks noChangeArrowheads="1"/>
            </p:cNvSpPr>
            <p:nvPr/>
          </p:nvSpPr>
          <p:spPr bwMode="auto">
            <a:xfrm>
              <a:off x="4648200" y="2162145"/>
              <a:ext cx="266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Complement Digits</a:t>
              </a: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4191000" y="19050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191000" y="2895600"/>
            <a:ext cx="2819400" cy="914400"/>
            <a:chOff x="4191000" y="2895600"/>
            <a:chExt cx="2819400" cy="914400"/>
          </a:xfrm>
        </p:grpSpPr>
        <p:sp>
          <p:nvSpPr>
            <p:cNvPr id="24600" name="TextBox 35"/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Add 1</a:t>
              </a:r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210050" y="4838700"/>
            <a:ext cx="3124200" cy="914400"/>
            <a:chOff x="4191000" y="1905000"/>
            <a:chExt cx="3124200" cy="914400"/>
          </a:xfrm>
        </p:grpSpPr>
        <p:sp>
          <p:nvSpPr>
            <p:cNvPr id="24598" name="TextBox 41"/>
            <p:cNvSpPr txBox="1">
              <a:spLocks noChangeArrowheads="1"/>
            </p:cNvSpPr>
            <p:nvPr/>
          </p:nvSpPr>
          <p:spPr bwMode="auto">
            <a:xfrm>
              <a:off x="4648200" y="2162145"/>
              <a:ext cx="266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Complement Digits</a:t>
              </a:r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4191000" y="19050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210050" y="5829300"/>
            <a:ext cx="2819400" cy="914400"/>
            <a:chOff x="4191000" y="2895600"/>
            <a:chExt cx="2819400" cy="914400"/>
          </a:xfrm>
        </p:grpSpPr>
        <p:sp>
          <p:nvSpPr>
            <p:cNvPr id="24596" name="TextBox 44"/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Add 1</a:t>
              </a:r>
            </a:p>
          </p:txBody>
        </p:sp>
        <p:sp>
          <p:nvSpPr>
            <p:cNvPr id="46" name="Right Brace 45"/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8-Bit Binary Number System</a:t>
            </a:r>
          </a:p>
        </p:txBody>
      </p:sp>
      <p:sp>
        <p:nvSpPr>
          <p:cNvPr id="25603" name="Content Placeholder 4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5715000" cy="5257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smtClean="0"/>
              <a:t>Apply what you have learned to the binary number systems. How do you represent negative numbers in this 8-bit binary system?</a:t>
            </a:r>
          </a:p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Cut the number system in half.</a:t>
            </a:r>
          </a:p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Use 00000001 – 01111111 to indicate positive numbers.</a:t>
            </a:r>
          </a:p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Use 10000000 – 11111111 to indicate negative numbers.</a:t>
            </a:r>
          </a:p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Notice that 00000000 is not positive or negative.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B7A9-3A26-4EB9-B77F-B5365D0B3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5605" name="Group 34"/>
          <p:cNvGrpSpPr>
            <a:grpSpLocks/>
          </p:cNvGrpSpPr>
          <p:nvPr/>
        </p:nvGrpSpPr>
        <p:grpSpPr bwMode="auto">
          <a:xfrm>
            <a:off x="7010400" y="1600200"/>
            <a:ext cx="1371600" cy="4572000"/>
            <a:chOff x="800100" y="1676400"/>
            <a:chExt cx="990600" cy="4572000"/>
          </a:xfrm>
        </p:grpSpPr>
        <p:sp>
          <p:nvSpPr>
            <p:cNvPr id="6" name="Rectangle 5"/>
            <p:cNvSpPr/>
            <p:nvPr/>
          </p:nvSpPr>
          <p:spPr>
            <a:xfrm>
              <a:off x="800100" y="16764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" y="21034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0100" y="25304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01111101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0100" y="33829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00000001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0100" y="38100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00000000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0100" y="42370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11111111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0100" y="46640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11111110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0100" y="55165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10000001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0100" y="59436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10000000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1104901" y="3123053"/>
              <a:ext cx="381000" cy="2293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1104901" y="5256653"/>
              <a:ext cx="381000" cy="2293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5400000" flipH="1" flipV="1">
            <a:off x="8031163" y="2847975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8031163" y="4921250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05800" y="17526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pos(+)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05800" y="571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FF0000"/>
                </a:solidFill>
              </a:rPr>
              <a:t>neg</a:t>
            </a:r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43600" y="16002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3600" y="20272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43600" y="24542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43600" y="33067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43600" y="3733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43600" y="41608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43600" y="45878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43600" y="54403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-127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43600" y="5867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-128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248401" y="3046412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248401" y="5180012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Bit 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5562600" cy="5562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What did do you notice about the most significant bit of the binary numbers?  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The MSB is (0) for all positive numbers.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The MSB is (1) for all negative numbers.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The MSB is called the sign bit.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In a signed number system, this allows you to instantly determine whether a number is positive or negative.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644DE-8676-4590-ABBF-F0133E7D86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6629" name="Group 34"/>
          <p:cNvGrpSpPr>
            <a:grpSpLocks/>
          </p:cNvGrpSpPr>
          <p:nvPr/>
        </p:nvGrpSpPr>
        <p:grpSpPr bwMode="auto">
          <a:xfrm>
            <a:off x="7010400" y="1600200"/>
            <a:ext cx="1371600" cy="4572000"/>
            <a:chOff x="800100" y="1676400"/>
            <a:chExt cx="990600" cy="4572000"/>
          </a:xfrm>
        </p:grpSpPr>
        <p:sp>
          <p:nvSpPr>
            <p:cNvPr id="34" name="Rectangle 33"/>
            <p:cNvSpPr/>
            <p:nvPr/>
          </p:nvSpPr>
          <p:spPr>
            <a:xfrm>
              <a:off x="800100" y="16764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01111111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0100" y="21034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0100" y="25304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01111101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0100" y="33829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00000001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100" y="38100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00000000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0100" y="42370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11111111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0100" y="46640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11111110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100" y="55165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10000001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100" y="59436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10000000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1104901" y="3123053"/>
              <a:ext cx="381000" cy="2293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1104901" y="5256653"/>
              <a:ext cx="381000" cy="2293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rot="5400000" flipH="1" flipV="1">
            <a:off x="8031163" y="2847975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8031163" y="4921250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05800" y="17526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pos(+)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05800" y="571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FF0000"/>
                </a:solidFill>
              </a:rPr>
              <a:t>neg</a:t>
            </a:r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943600" y="16002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943600" y="20272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43600" y="24542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43600" y="33067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43600" y="3733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43600" y="41608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3600" y="45878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43600" y="54403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-127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43600" y="5867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-128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248401" y="3046412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6248401" y="5180012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2’S Complement Process </a:t>
            </a:r>
          </a:p>
        </p:txBody>
      </p:sp>
      <p:sp>
        <p:nvSpPr>
          <p:cNvPr id="27651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600" smtClean="0"/>
              <a:t>The steps in the </a:t>
            </a:r>
            <a:r>
              <a:rPr lang="en-US" sz="2600" b="1" smtClean="0"/>
              <a:t>2’s Complement </a:t>
            </a:r>
            <a:r>
              <a:rPr lang="en-US" sz="2600" smtClean="0"/>
              <a:t>process</a:t>
            </a:r>
            <a:r>
              <a:rPr lang="en-US" sz="2600" b="1" smtClean="0"/>
              <a:t> </a:t>
            </a:r>
            <a:r>
              <a:rPr lang="en-US" sz="2600" smtClean="0"/>
              <a:t>are similar to the 10’s Complement process. However, you will now use the base two.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600" b="1" smtClean="0"/>
              <a:t>First, complement all of the digits in a number</a:t>
            </a:r>
            <a:r>
              <a:rPr lang="en-US" sz="2600" smtClean="0"/>
              <a:t>. </a:t>
            </a:r>
          </a:p>
          <a:p>
            <a:pPr marL="628650" lvl="1" indent="-228600">
              <a:spcBef>
                <a:spcPct val="0"/>
              </a:spcBef>
              <a:spcAft>
                <a:spcPts val="1200"/>
              </a:spcAft>
            </a:pPr>
            <a:r>
              <a:rPr lang="en-US" sz="2200" smtClean="0"/>
              <a:t>A digit’s complement is the number you add to the digit to make it equal to the largest digit in the base (i.e., 1 for binary). In binary language, the complement of 0 is 1, and the complement of 1 is 0.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600" b="1" smtClean="0"/>
              <a:t>Second, add 1.</a:t>
            </a:r>
          </a:p>
          <a:p>
            <a:pPr marL="628650" lvl="1" indent="-228600">
              <a:spcBef>
                <a:spcPct val="0"/>
              </a:spcBef>
              <a:spcAft>
                <a:spcPts val="1200"/>
              </a:spcAft>
            </a:pPr>
            <a:r>
              <a:rPr lang="en-US" sz="2200" smtClean="0"/>
              <a:t>Without this step, our number system would have two zeroes (+0 &amp; -0), which no number system has.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030B3-4F5C-4CFB-A7E4-215B293118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2’s Complement Examples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0BCF8-42F1-4060-BEBE-BAB1B4A897B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8676" name="TextBox 19"/>
          <p:cNvSpPr txBox="1">
            <a:spLocks noChangeArrowheads="1"/>
          </p:cNvSpPr>
          <p:nvPr/>
        </p:nvSpPr>
        <p:spPr bwMode="auto">
          <a:xfrm>
            <a:off x="609600" y="14478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Example  #1</a:t>
            </a:r>
          </a:p>
        </p:txBody>
      </p:sp>
      <p:sp>
        <p:nvSpPr>
          <p:cNvPr id="28677" name="TextBox 20"/>
          <p:cNvSpPr txBox="1">
            <a:spLocks noChangeArrowheads="1"/>
          </p:cNvSpPr>
          <p:nvPr/>
        </p:nvSpPr>
        <p:spPr bwMode="auto">
          <a:xfrm>
            <a:off x="609600" y="420052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Example  #2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953000" y="2019300"/>
            <a:ext cx="3124200" cy="822325"/>
            <a:chOff x="4953000" y="1981200"/>
            <a:chExt cx="3124200" cy="822960"/>
          </a:xfrm>
        </p:grpSpPr>
        <p:sp>
          <p:nvSpPr>
            <p:cNvPr id="28702" name="TextBox 31"/>
            <p:cNvSpPr txBox="1">
              <a:spLocks noChangeArrowheads="1"/>
            </p:cNvSpPr>
            <p:nvPr/>
          </p:nvSpPr>
          <p:spPr bwMode="auto">
            <a:xfrm>
              <a:off x="5410200" y="2162145"/>
              <a:ext cx="266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Complement Digits</a:t>
              </a: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4953000" y="1981200"/>
              <a:ext cx="381000" cy="82296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53000" y="2895600"/>
            <a:ext cx="2819400" cy="914400"/>
            <a:chOff x="4191000" y="2895600"/>
            <a:chExt cx="2819400" cy="914400"/>
          </a:xfrm>
        </p:grpSpPr>
        <p:sp>
          <p:nvSpPr>
            <p:cNvPr id="28700" name="TextBox 35"/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Add 1</a:t>
              </a:r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1695450" y="19050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5 = 00000101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95450" y="3424238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-5 =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11111011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695450" y="2319338"/>
            <a:ext cx="32004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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1676400" y="2649538"/>
            <a:ext cx="32004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11111010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352800" y="2986088"/>
            <a:ext cx="1504950" cy="400050"/>
            <a:chOff x="2114550" y="5353061"/>
            <a:chExt cx="1504953" cy="399509"/>
          </a:xfrm>
        </p:grpSpPr>
        <p:sp>
          <p:nvSpPr>
            <p:cNvPr id="28698" name="Line 18"/>
            <p:cNvSpPr>
              <a:spLocks noChangeShapeType="1"/>
            </p:cNvSpPr>
            <p:nvPr/>
          </p:nvSpPr>
          <p:spPr bwMode="auto">
            <a:xfrm>
              <a:off x="2114550" y="5715000"/>
              <a:ext cx="146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Rectangle 22"/>
            <p:cNvSpPr>
              <a:spLocks noChangeArrowheads="1"/>
            </p:cNvSpPr>
            <p:nvPr/>
          </p:nvSpPr>
          <p:spPr bwMode="auto">
            <a:xfrm>
              <a:off x="3127060" y="5353061"/>
              <a:ext cx="492443" cy="399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953000" y="4838700"/>
            <a:ext cx="3124200" cy="822325"/>
            <a:chOff x="4953000" y="1981200"/>
            <a:chExt cx="3124200" cy="822960"/>
          </a:xfrm>
        </p:grpSpPr>
        <p:sp>
          <p:nvSpPr>
            <p:cNvPr id="28696" name="TextBox 59"/>
            <p:cNvSpPr txBox="1">
              <a:spLocks noChangeArrowheads="1"/>
            </p:cNvSpPr>
            <p:nvPr/>
          </p:nvSpPr>
          <p:spPr bwMode="auto">
            <a:xfrm>
              <a:off x="5410200" y="2162145"/>
              <a:ext cx="266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Complement Digits</a:t>
              </a:r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4953000" y="1981200"/>
              <a:ext cx="381000" cy="82296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953000" y="5715000"/>
            <a:ext cx="2819400" cy="914400"/>
            <a:chOff x="4191000" y="2895600"/>
            <a:chExt cx="2819400" cy="914400"/>
          </a:xfrm>
        </p:grpSpPr>
        <p:sp>
          <p:nvSpPr>
            <p:cNvPr id="28694" name="TextBox 62"/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Add 1</a:t>
              </a:r>
            </a:p>
          </p:txBody>
        </p:sp>
        <p:sp>
          <p:nvSpPr>
            <p:cNvPr id="64" name="Right Brace 63"/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1447800" y="4724400"/>
            <a:ext cx="3448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-13 = 11110011</a:t>
            </a: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1695450" y="6243638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 = 00001101</a:t>
            </a: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1695450" y="5138738"/>
            <a:ext cx="32004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</a:t>
            </a: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676400" y="5468938"/>
            <a:ext cx="32004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00001100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352800" y="5805488"/>
            <a:ext cx="1504950" cy="400050"/>
            <a:chOff x="2114550" y="5353061"/>
            <a:chExt cx="1504953" cy="399509"/>
          </a:xfrm>
        </p:grpSpPr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2114550" y="5715000"/>
              <a:ext cx="146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3" name="Rectangle 22"/>
            <p:cNvSpPr>
              <a:spLocks noChangeArrowheads="1"/>
            </p:cNvSpPr>
            <p:nvPr/>
          </p:nvSpPr>
          <p:spPr bwMode="auto">
            <a:xfrm>
              <a:off x="3127060" y="5353061"/>
              <a:ext cx="492443" cy="399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Using The 2’s Compliment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F08D2-5BC6-4FF2-A689-AB3C0E91BB1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9700" name="Group 6"/>
          <p:cNvGrpSpPr>
            <a:grpSpLocks/>
          </p:cNvGrpSpPr>
          <p:nvPr/>
        </p:nvGrpSpPr>
        <p:grpSpPr bwMode="auto">
          <a:xfrm>
            <a:off x="2682875" y="4997450"/>
            <a:ext cx="1165225" cy="1676400"/>
            <a:chOff x="1906" y="1488"/>
            <a:chExt cx="734" cy="1056"/>
          </a:xfrm>
        </p:grpSpPr>
        <p:sp>
          <p:nvSpPr>
            <p:cNvPr id="29731" name="Text Box 7"/>
            <p:cNvSpPr txBox="1">
              <a:spLocks noChangeArrowheads="1"/>
            </p:cNvSpPr>
            <p:nvPr/>
          </p:nvSpPr>
          <p:spPr bwMode="auto">
            <a:xfrm>
              <a:off x="1906" y="1488"/>
              <a:ext cx="734" cy="10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9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(-5)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4 </a:t>
              </a:r>
              <a:endParaRPr lang="en-US" sz="2400"/>
            </a:p>
          </p:txBody>
        </p:sp>
        <p:sp>
          <p:nvSpPr>
            <p:cNvPr id="29732" name="Line 8"/>
            <p:cNvSpPr>
              <a:spLocks noChangeShapeType="1"/>
            </p:cNvSpPr>
            <p:nvPr/>
          </p:nvSpPr>
          <p:spPr bwMode="auto">
            <a:xfrm>
              <a:off x="202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6813550" y="2606675"/>
            <a:ext cx="1236663" cy="1676400"/>
            <a:chOff x="2855" y="1488"/>
            <a:chExt cx="779" cy="1056"/>
          </a:xfrm>
        </p:grpSpPr>
        <p:sp>
          <p:nvSpPr>
            <p:cNvPr id="29729" name="Text Box 10"/>
            <p:cNvSpPr txBox="1">
              <a:spLocks noChangeArrowheads="1"/>
            </p:cNvSpPr>
            <p:nvPr/>
          </p:nvSpPr>
          <p:spPr bwMode="auto">
            <a:xfrm>
              <a:off x="2855" y="1488"/>
              <a:ext cx="779" cy="10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(-9)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 5  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- 4  </a:t>
              </a:r>
              <a:endParaRPr lang="en-US" sz="2400"/>
            </a:p>
          </p:txBody>
        </p:sp>
        <p:sp>
          <p:nvSpPr>
            <p:cNvPr id="29730" name="Line 11"/>
            <p:cNvSpPr>
              <a:spLocks noChangeShapeType="1"/>
            </p:cNvSpPr>
            <p:nvPr/>
          </p:nvSpPr>
          <p:spPr bwMode="auto">
            <a:xfrm>
              <a:off x="3016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2" name="Group 12"/>
          <p:cNvGrpSpPr>
            <a:grpSpLocks/>
          </p:cNvGrpSpPr>
          <p:nvPr/>
        </p:nvGrpSpPr>
        <p:grpSpPr bwMode="auto">
          <a:xfrm>
            <a:off x="6884988" y="4997450"/>
            <a:ext cx="1165225" cy="1676400"/>
            <a:chOff x="3922" y="1488"/>
            <a:chExt cx="734" cy="1056"/>
          </a:xfrm>
        </p:grpSpPr>
        <p:sp>
          <p:nvSpPr>
            <p:cNvPr id="29727" name="Text Box 13"/>
            <p:cNvSpPr txBox="1">
              <a:spLocks noChangeArrowheads="1"/>
            </p:cNvSpPr>
            <p:nvPr/>
          </p:nvSpPr>
          <p:spPr bwMode="auto">
            <a:xfrm>
              <a:off x="3922" y="1488"/>
              <a:ext cx="734" cy="10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(-9)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(-5)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- 14 </a:t>
              </a:r>
              <a:endParaRPr lang="en-US" sz="2400"/>
            </a:p>
          </p:txBody>
        </p:sp>
        <p:sp>
          <p:nvSpPr>
            <p:cNvPr id="29728" name="Line 14"/>
            <p:cNvSpPr>
              <a:spLocks noChangeShapeType="1"/>
            </p:cNvSpPr>
            <p:nvPr/>
          </p:nvSpPr>
          <p:spPr bwMode="auto">
            <a:xfrm>
              <a:off x="4038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3" name="Group 23"/>
          <p:cNvGrpSpPr>
            <a:grpSpLocks/>
          </p:cNvGrpSpPr>
          <p:nvPr/>
        </p:nvGrpSpPr>
        <p:grpSpPr bwMode="auto">
          <a:xfrm>
            <a:off x="2743200" y="2606675"/>
            <a:ext cx="1108075" cy="1692275"/>
            <a:chOff x="1942" y="1488"/>
            <a:chExt cx="698" cy="1066"/>
          </a:xfrm>
        </p:grpSpPr>
        <p:sp>
          <p:nvSpPr>
            <p:cNvPr id="29725" name="Text Box 7"/>
            <p:cNvSpPr txBox="1">
              <a:spLocks noChangeArrowheads="1"/>
            </p:cNvSpPr>
            <p:nvPr/>
          </p:nvSpPr>
          <p:spPr bwMode="auto">
            <a:xfrm>
              <a:off x="1942" y="1488"/>
              <a:ext cx="698" cy="10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9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  5 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14 </a:t>
              </a:r>
              <a:endParaRPr lang="en-US" sz="2400"/>
            </a:p>
          </p:txBody>
        </p:sp>
        <p:sp>
          <p:nvSpPr>
            <p:cNvPr id="29726" name="Line 8"/>
            <p:cNvSpPr>
              <a:spLocks noChangeShapeType="1"/>
            </p:cNvSpPr>
            <p:nvPr/>
          </p:nvSpPr>
          <p:spPr bwMode="auto">
            <a:xfrm>
              <a:off x="202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4" name="Group 35"/>
          <p:cNvGrpSpPr>
            <a:grpSpLocks/>
          </p:cNvGrpSpPr>
          <p:nvPr/>
        </p:nvGrpSpPr>
        <p:grpSpPr bwMode="auto">
          <a:xfrm>
            <a:off x="457200" y="2590800"/>
            <a:ext cx="2362200" cy="1692275"/>
            <a:chOff x="461962" y="2041525"/>
            <a:chExt cx="2362853" cy="1692275"/>
          </a:xfrm>
        </p:grpSpPr>
        <p:grpSp>
          <p:nvGrpSpPr>
            <p:cNvPr id="29721" name="Group 26"/>
            <p:cNvGrpSpPr>
              <a:grpSpLocks/>
            </p:cNvGrpSpPr>
            <p:nvPr/>
          </p:nvGrpSpPr>
          <p:grpSpPr bwMode="auto">
            <a:xfrm>
              <a:off x="461962" y="2041525"/>
              <a:ext cx="1747838" cy="1692275"/>
              <a:chOff x="1539" y="1488"/>
              <a:chExt cx="1101" cy="1066"/>
            </a:xfrm>
          </p:grpSpPr>
          <p:sp>
            <p:nvSpPr>
              <p:cNvPr id="29723" name="Text Box 7"/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1101" cy="10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 POS </a:t>
                </a:r>
              </a:p>
              <a:p>
                <a:pPr algn="r"/>
                <a:r>
                  <a:rPr lang="en-US" sz="3200">
                    <a:solidFill>
                      <a:srgbClr val="FF0000"/>
                    </a:solidFill>
                  </a:rPr>
                  <a:t>+   POS </a:t>
                </a:r>
              </a:p>
              <a:p>
                <a:pPr algn="r">
                  <a:lnSpc>
                    <a:spcPct val="125000"/>
                  </a:lnSpc>
                </a:pPr>
                <a:r>
                  <a:rPr lang="en-US" sz="3200">
                    <a:solidFill>
                      <a:srgbClr val="FF0000"/>
                    </a:solidFill>
                  </a:rPr>
                  <a:t>POS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24" name="Line 8"/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22" name="TextBox 29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6912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0000"/>
                  </a:solidFill>
                  <a:sym typeface="Symbol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29705" name="Group 34"/>
          <p:cNvGrpSpPr>
            <a:grpSpLocks/>
          </p:cNvGrpSpPr>
          <p:nvPr/>
        </p:nvGrpSpPr>
        <p:grpSpPr bwMode="auto">
          <a:xfrm>
            <a:off x="439738" y="4997450"/>
            <a:ext cx="2384425" cy="1570038"/>
            <a:chOff x="473076" y="4191001"/>
            <a:chExt cx="2385077" cy="1570038"/>
          </a:xfrm>
        </p:grpSpPr>
        <p:grpSp>
          <p:nvGrpSpPr>
            <p:cNvPr id="29717" name="Group 30"/>
            <p:cNvGrpSpPr>
              <a:grpSpLocks/>
            </p:cNvGrpSpPr>
            <p:nvPr/>
          </p:nvGrpSpPr>
          <p:grpSpPr bwMode="auto">
            <a:xfrm>
              <a:off x="473076" y="4191001"/>
              <a:ext cx="1770064" cy="1570038"/>
              <a:chOff x="1525" y="1488"/>
              <a:chExt cx="1115" cy="989"/>
            </a:xfrm>
          </p:grpSpPr>
          <p:sp>
            <p:nvSpPr>
              <p:cNvPr id="29719" name="Text Box 7"/>
              <p:cNvSpPr txBox="1">
                <a:spLocks noChangeArrowheads="1"/>
              </p:cNvSpPr>
              <p:nvPr/>
            </p:nvSpPr>
            <p:spPr bwMode="auto">
              <a:xfrm>
                <a:off x="1525" y="1488"/>
                <a:ext cx="1115" cy="98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 POS </a:t>
                </a:r>
              </a:p>
              <a:p>
                <a:pPr algn="r"/>
                <a:r>
                  <a:rPr lang="en-US" sz="3200">
                    <a:solidFill>
                      <a:srgbClr val="FF0000"/>
                    </a:solidFill>
                  </a:rPr>
                  <a:t>+   NEG </a:t>
                </a:r>
              </a:p>
              <a:p>
                <a:pPr algn="r"/>
                <a:r>
                  <a:rPr lang="en-US" sz="3200">
                    <a:solidFill>
                      <a:srgbClr val="FF0000"/>
                    </a:solidFill>
                  </a:rPr>
                  <a:t>POS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20" name="Line 8"/>
              <p:cNvSpPr>
                <a:spLocks noChangeShapeType="1"/>
              </p:cNvSpPr>
              <p:nvPr/>
            </p:nvSpPr>
            <p:spPr bwMode="auto">
              <a:xfrm>
                <a:off x="1632" y="2136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18" name="TextBox 33"/>
            <p:cNvSpPr txBox="1">
              <a:spLocks noChangeArrowheads="1"/>
            </p:cNvSpPr>
            <p:nvPr/>
          </p:nvSpPr>
          <p:spPr bwMode="auto">
            <a:xfrm>
              <a:off x="2166938" y="4511675"/>
              <a:ext cx="6912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0000"/>
                  </a:solidFill>
                  <a:sym typeface="Symbol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29706" name="Group 36"/>
          <p:cNvGrpSpPr>
            <a:grpSpLocks/>
          </p:cNvGrpSpPr>
          <p:nvPr/>
        </p:nvGrpSpPr>
        <p:grpSpPr bwMode="auto">
          <a:xfrm>
            <a:off x="4648200" y="2606675"/>
            <a:ext cx="2362200" cy="1692275"/>
            <a:chOff x="461961" y="2041525"/>
            <a:chExt cx="2362854" cy="1692275"/>
          </a:xfrm>
        </p:grpSpPr>
        <p:grpSp>
          <p:nvGrpSpPr>
            <p:cNvPr id="29713" name="Group 26"/>
            <p:cNvGrpSpPr>
              <a:grpSpLocks/>
            </p:cNvGrpSpPr>
            <p:nvPr/>
          </p:nvGrpSpPr>
          <p:grpSpPr bwMode="auto">
            <a:xfrm>
              <a:off x="461961" y="2041525"/>
              <a:ext cx="1747838" cy="1692275"/>
              <a:chOff x="1539" y="1488"/>
              <a:chExt cx="1101" cy="1066"/>
            </a:xfrm>
          </p:grpSpPr>
          <p:sp>
            <p:nvSpPr>
              <p:cNvPr id="29715" name="Text Box 7"/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1101" cy="10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 NEG </a:t>
                </a:r>
              </a:p>
              <a:p>
                <a:pPr algn="r"/>
                <a:r>
                  <a:rPr lang="en-US" sz="3200">
                    <a:solidFill>
                      <a:srgbClr val="FF0000"/>
                    </a:solidFill>
                  </a:rPr>
                  <a:t>+   POS </a:t>
                </a:r>
              </a:p>
              <a:p>
                <a:pPr algn="r">
                  <a:lnSpc>
                    <a:spcPct val="125000"/>
                  </a:lnSpc>
                </a:pPr>
                <a:r>
                  <a:rPr lang="en-US" sz="3200">
                    <a:solidFill>
                      <a:srgbClr val="FF0000"/>
                    </a:solidFill>
                  </a:rPr>
                  <a:t>NEG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16" name="Line 8"/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14" name="TextBox 38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6912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0000"/>
                  </a:solidFill>
                  <a:sym typeface="Symbol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29707" name="Group 41"/>
          <p:cNvGrpSpPr>
            <a:grpSpLocks/>
          </p:cNvGrpSpPr>
          <p:nvPr/>
        </p:nvGrpSpPr>
        <p:grpSpPr bwMode="auto">
          <a:xfrm>
            <a:off x="4625975" y="5013325"/>
            <a:ext cx="2384425" cy="1692275"/>
            <a:chOff x="473074" y="4191000"/>
            <a:chExt cx="2385079" cy="1692275"/>
          </a:xfrm>
        </p:grpSpPr>
        <p:grpSp>
          <p:nvGrpSpPr>
            <p:cNvPr id="29709" name="Group 30"/>
            <p:cNvGrpSpPr>
              <a:grpSpLocks/>
            </p:cNvGrpSpPr>
            <p:nvPr/>
          </p:nvGrpSpPr>
          <p:grpSpPr bwMode="auto">
            <a:xfrm>
              <a:off x="473074" y="4191000"/>
              <a:ext cx="1770063" cy="1692275"/>
              <a:chOff x="1525" y="1488"/>
              <a:chExt cx="1115" cy="1066"/>
            </a:xfrm>
          </p:grpSpPr>
          <p:sp>
            <p:nvSpPr>
              <p:cNvPr id="29711" name="Text Box 7"/>
              <p:cNvSpPr txBox="1">
                <a:spLocks noChangeArrowheads="1"/>
              </p:cNvSpPr>
              <p:nvPr/>
            </p:nvSpPr>
            <p:spPr bwMode="auto">
              <a:xfrm>
                <a:off x="1525" y="1488"/>
                <a:ext cx="1115" cy="10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NEG </a:t>
                </a:r>
              </a:p>
              <a:p>
                <a:pPr algn="r"/>
                <a:r>
                  <a:rPr lang="en-US" sz="3200">
                    <a:solidFill>
                      <a:srgbClr val="FF0000"/>
                    </a:solidFill>
                  </a:rPr>
                  <a:t>+   NEG </a:t>
                </a:r>
              </a:p>
              <a:p>
                <a:pPr algn="r">
                  <a:lnSpc>
                    <a:spcPct val="125000"/>
                  </a:lnSpc>
                </a:pPr>
                <a:r>
                  <a:rPr lang="en-US" sz="3200">
                    <a:solidFill>
                      <a:srgbClr val="FF0000"/>
                    </a:solidFill>
                  </a:rPr>
                  <a:t>NEG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12" name="Line 8"/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10" name="TextBox 43"/>
            <p:cNvSpPr txBox="1">
              <a:spLocks noChangeArrowheads="1"/>
            </p:cNvSpPr>
            <p:nvPr/>
          </p:nvSpPr>
          <p:spPr bwMode="auto">
            <a:xfrm>
              <a:off x="2166938" y="4511675"/>
              <a:ext cx="6912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0000"/>
                  </a:solidFill>
                  <a:sym typeface="Symbol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sp>
        <p:nvSpPr>
          <p:cNvPr id="29708" name="TextBox 46"/>
          <p:cNvSpPr txBox="1">
            <a:spLocks noChangeArrowheads="1"/>
          </p:cNvSpPr>
          <p:nvPr/>
        </p:nvSpPr>
        <p:spPr bwMode="auto">
          <a:xfrm>
            <a:off x="533400" y="13716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Use the 2’s complement process to add together the following numbers.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+ POS → POS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150FF-CD43-4E75-ACC8-52F1F7C4B0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If no 2’s complement is needed, use regular binary addition.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00001001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726" name="Group 7"/>
          <p:cNvGrpSpPr>
            <a:grpSpLocks/>
          </p:cNvGrpSpPr>
          <p:nvPr/>
        </p:nvGrpSpPr>
        <p:grpSpPr bwMode="auto">
          <a:xfrm>
            <a:off x="1925638" y="2438400"/>
            <a:ext cx="1419225" cy="1692275"/>
            <a:chOff x="724" y="1488"/>
            <a:chExt cx="894" cy="1066"/>
          </a:xfrm>
        </p:grpSpPr>
        <p:sp>
          <p:nvSpPr>
            <p:cNvPr id="30735" name="Text Box 8"/>
            <p:cNvSpPr txBox="1">
              <a:spLocks noChangeArrowheads="1"/>
            </p:cNvSpPr>
            <p:nvPr/>
          </p:nvSpPr>
          <p:spPr bwMode="auto">
            <a:xfrm>
              <a:off x="724" y="1488"/>
              <a:ext cx="894" cy="10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9 </a:t>
              </a:r>
            </a:p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 5 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14 </a:t>
              </a:r>
              <a:endParaRPr lang="en-US" sz="2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>
              <a:off x="802" y="2160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481263"/>
            <a:ext cx="78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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48175" y="3506788"/>
            <a:ext cx="2159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00001110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00000101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19450" y="2925763"/>
            <a:ext cx="78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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0733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+ NEG → POS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1908B-02D5-4AF6-B63B-EFA8BD2BE1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Take the 2’s complement of the negative number and use regular binary addition.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00001001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750" name="Group 7"/>
          <p:cNvGrpSpPr>
            <a:grpSpLocks/>
          </p:cNvGrpSpPr>
          <p:nvPr/>
        </p:nvGrpSpPr>
        <p:grpSpPr bwMode="auto">
          <a:xfrm>
            <a:off x="1431925" y="2438400"/>
            <a:ext cx="1912938" cy="1692275"/>
            <a:chOff x="413" y="1488"/>
            <a:chExt cx="1205" cy="1066"/>
          </a:xfrm>
        </p:grpSpPr>
        <p:sp>
          <p:nvSpPr>
            <p:cNvPr id="31770" name="Text Box 8"/>
            <p:cNvSpPr txBox="1">
              <a:spLocks noChangeArrowheads="1"/>
            </p:cNvSpPr>
            <p:nvPr/>
          </p:nvSpPr>
          <p:spPr bwMode="auto">
            <a:xfrm>
              <a:off x="413" y="1488"/>
              <a:ext cx="1205" cy="10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9  </a:t>
              </a:r>
            </a:p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(-5) 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  </a:t>
              </a:r>
              <a:endParaRPr lang="en-US" sz="2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771" name="Line 9"/>
            <p:cNvSpPr>
              <a:spLocks noChangeShapeType="1"/>
            </p:cNvSpPr>
            <p:nvPr/>
          </p:nvSpPr>
          <p:spPr bwMode="auto">
            <a:xfrm>
              <a:off x="509" y="2160"/>
              <a:ext cx="9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481263"/>
            <a:ext cx="78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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11111011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1768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9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4800600"/>
            <a:ext cx="3370263" cy="1816100"/>
            <a:chOff x="3312" y="2985"/>
            <a:chExt cx="2123" cy="1144"/>
          </a:xfrm>
        </p:grpSpPr>
        <p:sp>
          <p:nvSpPr>
            <p:cNvPr id="31764" name="Text Box 17"/>
            <p:cNvSpPr txBox="1">
              <a:spLocks noChangeArrowheads="1"/>
            </p:cNvSpPr>
            <p:nvPr/>
          </p:nvSpPr>
          <p:spPr bwMode="auto">
            <a:xfrm>
              <a:off x="3312" y="2985"/>
              <a:ext cx="1104" cy="11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00000101</a:t>
              </a:r>
            </a:p>
            <a:p>
              <a:pPr algn="r"/>
              <a:r>
                <a:rPr lang="en-US" sz="22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itchFamily="18" charset="2"/>
                </a:rPr>
                <a:t>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11111010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11111011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31765" name="Line 18"/>
            <p:cNvSpPr>
              <a:spLocks noChangeShapeType="1"/>
            </p:cNvSpPr>
            <p:nvPr/>
          </p:nvSpPr>
          <p:spPr bwMode="auto">
            <a:xfrm>
              <a:off x="3497" y="383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6" name="AutoShape 19"/>
            <p:cNvSpPr>
              <a:spLocks/>
            </p:cNvSpPr>
            <p:nvPr/>
          </p:nvSpPr>
          <p:spPr bwMode="auto">
            <a:xfrm>
              <a:off x="4416" y="303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Text Box 20"/>
            <p:cNvSpPr txBox="1">
              <a:spLocks noChangeArrowheads="1"/>
            </p:cNvSpPr>
            <p:nvPr/>
          </p:nvSpPr>
          <p:spPr bwMode="auto">
            <a:xfrm>
              <a:off x="4608" y="3264"/>
              <a:ext cx="82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2’s 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Complement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Process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67163" y="3475038"/>
            <a:ext cx="2978150" cy="1249362"/>
            <a:chOff x="4986668" y="3276604"/>
            <a:chExt cx="2977433" cy="1249357"/>
          </a:xfrm>
        </p:grpSpPr>
        <p:sp>
          <p:nvSpPr>
            <p:cNvPr id="31759" name="Rectangle 29"/>
            <p:cNvSpPr>
              <a:spLocks noChangeArrowheads="1"/>
            </p:cNvSpPr>
            <p:nvPr/>
          </p:nvSpPr>
          <p:spPr bwMode="auto">
            <a:xfrm>
              <a:off x="4986668" y="3276604"/>
              <a:ext cx="265271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1]00000100</a:t>
              </a:r>
            </a:p>
          </p:txBody>
        </p:sp>
        <p:grpSp>
          <p:nvGrpSpPr>
            <p:cNvPr id="31760" name="Group 23"/>
            <p:cNvGrpSpPr>
              <a:grpSpLocks/>
            </p:cNvGrpSpPr>
            <p:nvPr/>
          </p:nvGrpSpPr>
          <p:grpSpPr bwMode="auto">
            <a:xfrm>
              <a:off x="5105410" y="3438523"/>
              <a:ext cx="2858691" cy="1087438"/>
              <a:chOff x="3198" y="2166"/>
              <a:chExt cx="1668" cy="685"/>
            </a:xfrm>
          </p:grpSpPr>
          <p:sp>
            <p:nvSpPr>
              <p:cNvPr id="31761" name="Line 24"/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2" name="Text Box 25"/>
              <p:cNvSpPr txBox="1">
                <a:spLocks noChangeArrowheads="1"/>
              </p:cNvSpPr>
              <p:nvPr/>
            </p:nvSpPr>
            <p:spPr bwMode="auto">
              <a:xfrm>
                <a:off x="3595" y="2563"/>
                <a:ext cx="12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ahoma" pitchFamily="34" charset="0"/>
                  </a:rPr>
                  <a:t>8</a:t>
                </a:r>
                <a:r>
                  <a:rPr lang="en-US" sz="1200" baseline="30000">
                    <a:latin typeface="Tahoma" pitchFamily="34" charset="0"/>
                  </a:rPr>
                  <a:t>th</a:t>
                </a:r>
                <a:r>
                  <a:rPr lang="en-US" sz="1200">
                    <a:latin typeface="Tahoma" pitchFamily="34" charset="0"/>
                  </a:rPr>
                  <a:t> Bit = 0: Answer is Positive</a:t>
                </a:r>
              </a:p>
              <a:p>
                <a:pPr algn="ctr"/>
                <a:r>
                  <a:rPr lang="en-US" sz="1200">
                    <a:latin typeface="Tahoma" pitchFamily="34" charset="0"/>
                  </a:rPr>
                  <a:t>Disregard 9</a:t>
                </a:r>
                <a:r>
                  <a:rPr lang="en-US" sz="1200" baseline="30000">
                    <a:latin typeface="Tahoma" pitchFamily="34" charset="0"/>
                  </a:rPr>
                  <a:t>th</a:t>
                </a:r>
                <a:r>
                  <a:rPr lang="en-US" sz="1200">
                    <a:latin typeface="Tahoma" pitchFamily="34" charset="0"/>
                  </a:rPr>
                  <a:t> Bit</a:t>
                </a:r>
              </a:p>
            </p:txBody>
          </p:sp>
          <p:sp>
            <p:nvSpPr>
              <p:cNvPr id="31763" name="Line 26"/>
              <p:cNvSpPr>
                <a:spLocks noChangeShapeType="1"/>
              </p:cNvSpPr>
              <p:nvPr/>
            </p:nvSpPr>
            <p:spPr bwMode="auto">
              <a:xfrm>
                <a:off x="3198" y="2166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8" name="Freeform 47"/>
          <p:cNvSpPr/>
          <p:nvPr/>
        </p:nvSpPr>
        <p:spPr>
          <a:xfrm>
            <a:off x="3289300" y="3275013"/>
            <a:ext cx="1460500" cy="1685925"/>
          </a:xfrm>
          <a:custGeom>
            <a:avLst/>
            <a:gdLst>
              <a:gd name="connsiteX0" fmla="*/ 0 w 1460311"/>
              <a:gd name="connsiteY0" fmla="*/ 6825 h 1685499"/>
              <a:gd name="connsiteX1" fmla="*/ 197893 w 1460311"/>
              <a:gd name="connsiteY1" fmla="*/ 13648 h 1685499"/>
              <a:gd name="connsiteX2" fmla="*/ 436729 w 1460311"/>
              <a:gd name="connsiteY2" fmla="*/ 88711 h 1685499"/>
              <a:gd name="connsiteX3" fmla="*/ 620974 w 1460311"/>
              <a:gd name="connsiteY3" fmla="*/ 232013 h 1685499"/>
              <a:gd name="connsiteX4" fmla="*/ 709684 w 1460311"/>
              <a:gd name="connsiteY4" fmla="*/ 382138 h 1685499"/>
              <a:gd name="connsiteX5" fmla="*/ 682389 w 1460311"/>
              <a:gd name="connsiteY5" fmla="*/ 614150 h 1685499"/>
              <a:gd name="connsiteX6" fmla="*/ 511791 w 1460311"/>
              <a:gd name="connsiteY6" fmla="*/ 812042 h 1685499"/>
              <a:gd name="connsiteX7" fmla="*/ 423081 w 1460311"/>
              <a:gd name="connsiteY7" fmla="*/ 1050878 h 1685499"/>
              <a:gd name="connsiteX8" fmla="*/ 518615 w 1460311"/>
              <a:gd name="connsiteY8" fmla="*/ 1289714 h 1685499"/>
              <a:gd name="connsiteX9" fmla="*/ 682389 w 1460311"/>
              <a:gd name="connsiteY9" fmla="*/ 1433016 h 1685499"/>
              <a:gd name="connsiteX10" fmla="*/ 934872 w 1460311"/>
              <a:gd name="connsiteY10" fmla="*/ 1528550 h 1685499"/>
              <a:gd name="connsiteX11" fmla="*/ 1276066 w 1460311"/>
              <a:gd name="connsiteY11" fmla="*/ 1630908 h 1685499"/>
              <a:gd name="connsiteX12" fmla="*/ 1460311 w 1460311"/>
              <a:gd name="connsiteY12" fmla="*/ 1685499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0311" h="1685499">
                <a:moveTo>
                  <a:pt x="0" y="6825"/>
                </a:moveTo>
                <a:cubicBezTo>
                  <a:pt x="62552" y="3412"/>
                  <a:pt x="125105" y="0"/>
                  <a:pt x="197893" y="13648"/>
                </a:cubicBezTo>
                <a:cubicBezTo>
                  <a:pt x="270681" y="27296"/>
                  <a:pt x="366216" y="52317"/>
                  <a:pt x="436729" y="88711"/>
                </a:cubicBezTo>
                <a:cubicBezTo>
                  <a:pt x="507243" y="125105"/>
                  <a:pt x="575482" y="183109"/>
                  <a:pt x="620974" y="232013"/>
                </a:cubicBezTo>
                <a:cubicBezTo>
                  <a:pt x="666466" y="280917"/>
                  <a:pt x="699448" y="318449"/>
                  <a:pt x="709684" y="382138"/>
                </a:cubicBezTo>
                <a:cubicBezTo>
                  <a:pt x="719920" y="445827"/>
                  <a:pt x="715371" y="542499"/>
                  <a:pt x="682389" y="614150"/>
                </a:cubicBezTo>
                <a:cubicBezTo>
                  <a:pt x="649407" y="685801"/>
                  <a:pt x="555009" y="739254"/>
                  <a:pt x="511791" y="812042"/>
                </a:cubicBezTo>
                <a:cubicBezTo>
                  <a:pt x="468573" y="884830"/>
                  <a:pt x="421944" y="971266"/>
                  <a:pt x="423081" y="1050878"/>
                </a:cubicBezTo>
                <a:cubicBezTo>
                  <a:pt x="424218" y="1130490"/>
                  <a:pt x="475397" y="1226024"/>
                  <a:pt x="518615" y="1289714"/>
                </a:cubicBezTo>
                <a:cubicBezTo>
                  <a:pt x="561833" y="1353404"/>
                  <a:pt x="613013" y="1393210"/>
                  <a:pt x="682389" y="1433016"/>
                </a:cubicBezTo>
                <a:cubicBezTo>
                  <a:pt x="751765" y="1472822"/>
                  <a:pt x="835926" y="1495568"/>
                  <a:pt x="934872" y="1528550"/>
                </a:cubicBezTo>
                <a:cubicBezTo>
                  <a:pt x="1033818" y="1561532"/>
                  <a:pt x="1276066" y="1630908"/>
                  <a:pt x="1276066" y="1630908"/>
                </a:cubicBezTo>
                <a:lnTo>
                  <a:pt x="1460311" y="168549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6477000" y="3189288"/>
            <a:ext cx="1625600" cy="3182937"/>
          </a:xfrm>
          <a:custGeom>
            <a:avLst/>
            <a:gdLst>
              <a:gd name="connsiteX0" fmla="*/ 0 w 1854404"/>
              <a:gd name="connsiteY0" fmla="*/ 3174797 h 3182112"/>
              <a:gd name="connsiteX1" fmla="*/ 716890 w 1854404"/>
              <a:gd name="connsiteY1" fmla="*/ 3152851 h 3182112"/>
              <a:gd name="connsiteX2" fmla="*/ 1302106 w 1854404"/>
              <a:gd name="connsiteY2" fmla="*/ 2999232 h 3182112"/>
              <a:gd name="connsiteX3" fmla="*/ 1689812 w 1854404"/>
              <a:gd name="connsiteY3" fmla="*/ 2626157 h 3182112"/>
              <a:gd name="connsiteX4" fmla="*/ 1821485 w 1854404"/>
              <a:gd name="connsiteY4" fmla="*/ 2077517 h 3182112"/>
              <a:gd name="connsiteX5" fmla="*/ 1799540 w 1854404"/>
              <a:gd name="connsiteY5" fmla="*/ 1492301 h 3182112"/>
              <a:gd name="connsiteX6" fmla="*/ 1492301 w 1854404"/>
              <a:gd name="connsiteY6" fmla="*/ 753466 h 3182112"/>
              <a:gd name="connsiteX7" fmla="*/ 929031 w 1854404"/>
              <a:gd name="connsiteY7" fmla="*/ 241402 h 3182112"/>
              <a:gd name="connsiteX8" fmla="*/ 343815 w 1854404"/>
              <a:gd name="connsiteY8" fmla="*/ 0 h 3182112"/>
              <a:gd name="connsiteX0" fmla="*/ 0 w 1625804"/>
              <a:gd name="connsiteY0" fmla="*/ 3174797 h 3182112"/>
              <a:gd name="connsiteX1" fmla="*/ 488290 w 1625804"/>
              <a:gd name="connsiteY1" fmla="*/ 3152851 h 3182112"/>
              <a:gd name="connsiteX2" fmla="*/ 1073506 w 1625804"/>
              <a:gd name="connsiteY2" fmla="*/ 2999232 h 3182112"/>
              <a:gd name="connsiteX3" fmla="*/ 1461212 w 1625804"/>
              <a:gd name="connsiteY3" fmla="*/ 2626157 h 3182112"/>
              <a:gd name="connsiteX4" fmla="*/ 1592885 w 1625804"/>
              <a:gd name="connsiteY4" fmla="*/ 2077517 h 3182112"/>
              <a:gd name="connsiteX5" fmla="*/ 1570940 w 1625804"/>
              <a:gd name="connsiteY5" fmla="*/ 1492301 h 3182112"/>
              <a:gd name="connsiteX6" fmla="*/ 1263701 w 1625804"/>
              <a:gd name="connsiteY6" fmla="*/ 753466 h 3182112"/>
              <a:gd name="connsiteX7" fmla="*/ 700431 w 1625804"/>
              <a:gd name="connsiteY7" fmla="*/ 241402 h 3182112"/>
              <a:gd name="connsiteX8" fmla="*/ 115215 w 1625804"/>
              <a:gd name="connsiteY8" fmla="*/ 0 h 31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3182112">
                <a:moveTo>
                  <a:pt x="0" y="3174797"/>
                </a:moveTo>
                <a:cubicBezTo>
                  <a:pt x="249936" y="3178454"/>
                  <a:pt x="309372" y="3182112"/>
                  <a:pt x="488290" y="3152851"/>
                </a:cubicBezTo>
                <a:cubicBezTo>
                  <a:pt x="667208" y="3123590"/>
                  <a:pt x="911352" y="3087014"/>
                  <a:pt x="1073506" y="2999232"/>
                </a:cubicBezTo>
                <a:cubicBezTo>
                  <a:pt x="1235660" y="2911450"/>
                  <a:pt x="1374649" y="2779776"/>
                  <a:pt x="1461212" y="2626157"/>
                </a:cubicBezTo>
                <a:cubicBezTo>
                  <a:pt x="1547775" y="2472538"/>
                  <a:pt x="1574597" y="2266493"/>
                  <a:pt x="1592885" y="2077517"/>
                </a:cubicBezTo>
                <a:cubicBezTo>
                  <a:pt x="1611173" y="1888541"/>
                  <a:pt x="1625804" y="1712976"/>
                  <a:pt x="1570940" y="1492301"/>
                </a:cubicBezTo>
                <a:cubicBezTo>
                  <a:pt x="1516076" y="1271626"/>
                  <a:pt x="1408786" y="961949"/>
                  <a:pt x="1263701" y="753466"/>
                </a:cubicBezTo>
                <a:cubicBezTo>
                  <a:pt x="1118616" y="544983"/>
                  <a:pt x="891845" y="366980"/>
                  <a:pt x="700431" y="241402"/>
                </a:cubicBezTo>
                <a:cubicBezTo>
                  <a:pt x="509017" y="115824"/>
                  <a:pt x="312116" y="57912"/>
                  <a:pt x="115215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+ NEG → NEG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0507D-4344-42BC-9899-291E373532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Take the 2’s complement of the negative number and use regular binary addition.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11110111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2774" name="Group 7"/>
          <p:cNvGrpSpPr>
            <a:grpSpLocks/>
          </p:cNvGrpSpPr>
          <p:nvPr/>
        </p:nvGrpSpPr>
        <p:grpSpPr bwMode="auto">
          <a:xfrm>
            <a:off x="1185863" y="2438400"/>
            <a:ext cx="2159000" cy="1692275"/>
            <a:chOff x="258" y="1488"/>
            <a:chExt cx="1360" cy="1066"/>
          </a:xfrm>
        </p:grpSpPr>
        <p:sp>
          <p:nvSpPr>
            <p:cNvPr id="32801" name="Text Box 8"/>
            <p:cNvSpPr txBox="1">
              <a:spLocks noChangeArrowheads="1"/>
            </p:cNvSpPr>
            <p:nvPr/>
          </p:nvSpPr>
          <p:spPr bwMode="auto">
            <a:xfrm>
              <a:off x="258" y="1488"/>
              <a:ext cx="1360" cy="10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(-9) </a:t>
              </a:r>
            </a:p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 5  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-4  </a:t>
              </a:r>
              <a:endParaRPr lang="en-US" sz="2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802" name="Line 9"/>
            <p:cNvSpPr>
              <a:spLocks noChangeShapeType="1"/>
            </p:cNvSpPr>
            <p:nvPr/>
          </p:nvSpPr>
          <p:spPr bwMode="auto">
            <a:xfrm>
              <a:off x="663" y="2160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935288"/>
            <a:ext cx="78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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00000101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2799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0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4800600"/>
            <a:ext cx="3370263" cy="1816100"/>
            <a:chOff x="3312" y="2985"/>
            <a:chExt cx="2123" cy="1144"/>
          </a:xfrm>
        </p:grpSpPr>
        <p:sp>
          <p:nvSpPr>
            <p:cNvPr id="32795" name="Text Box 17"/>
            <p:cNvSpPr txBox="1">
              <a:spLocks noChangeArrowheads="1"/>
            </p:cNvSpPr>
            <p:nvPr/>
          </p:nvSpPr>
          <p:spPr bwMode="auto">
            <a:xfrm>
              <a:off x="3312" y="2985"/>
              <a:ext cx="1104" cy="11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00001001</a:t>
              </a:r>
            </a:p>
            <a:p>
              <a:pPr algn="r"/>
              <a:r>
                <a:rPr lang="en-US" sz="22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itchFamily="18" charset="2"/>
                </a:rPr>
                <a:t>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11110110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11110111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32796" name="Line 18"/>
            <p:cNvSpPr>
              <a:spLocks noChangeShapeType="1"/>
            </p:cNvSpPr>
            <p:nvPr/>
          </p:nvSpPr>
          <p:spPr bwMode="auto">
            <a:xfrm>
              <a:off x="3497" y="383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7" name="AutoShape 19"/>
            <p:cNvSpPr>
              <a:spLocks/>
            </p:cNvSpPr>
            <p:nvPr/>
          </p:nvSpPr>
          <p:spPr bwMode="auto">
            <a:xfrm>
              <a:off x="4416" y="303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4608" y="3264"/>
              <a:ext cx="82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2’s 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Complement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Process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495800" y="3475038"/>
            <a:ext cx="2446338" cy="1066800"/>
            <a:chOff x="4495800" y="3475041"/>
            <a:chExt cx="2447088" cy="1066795"/>
          </a:xfrm>
        </p:grpSpPr>
        <p:sp>
          <p:nvSpPr>
            <p:cNvPr id="32791" name="Rectangle 29"/>
            <p:cNvSpPr>
              <a:spLocks noChangeArrowheads="1"/>
            </p:cNvSpPr>
            <p:nvPr/>
          </p:nvSpPr>
          <p:spPr bwMode="auto">
            <a:xfrm>
              <a:off x="4495800" y="3475041"/>
              <a:ext cx="2286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11111100</a:t>
              </a:r>
            </a:p>
          </p:txBody>
        </p:sp>
        <p:grpSp>
          <p:nvGrpSpPr>
            <p:cNvPr id="32792" name="Group 23"/>
            <p:cNvGrpSpPr>
              <a:grpSpLocks/>
            </p:cNvGrpSpPr>
            <p:nvPr/>
          </p:nvGrpSpPr>
          <p:grpSpPr bwMode="auto">
            <a:xfrm>
              <a:off x="4687469" y="3932236"/>
              <a:ext cx="2255419" cy="609600"/>
              <a:chOff x="3549" y="2352"/>
              <a:chExt cx="1316" cy="384"/>
            </a:xfrm>
          </p:grpSpPr>
          <p:sp>
            <p:nvSpPr>
              <p:cNvPr id="32793" name="Line 24"/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4" name="Text Box 25"/>
              <p:cNvSpPr txBox="1">
                <a:spLocks noChangeArrowheads="1"/>
              </p:cNvSpPr>
              <p:nvPr/>
            </p:nvSpPr>
            <p:spPr bwMode="auto">
              <a:xfrm>
                <a:off x="3549" y="2563"/>
                <a:ext cx="13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ahoma" pitchFamily="34" charset="0"/>
                  </a:rPr>
                  <a:t>8</a:t>
                </a:r>
                <a:r>
                  <a:rPr lang="en-US" sz="1200" baseline="30000">
                    <a:latin typeface="Tahoma" pitchFamily="34" charset="0"/>
                  </a:rPr>
                  <a:t>th</a:t>
                </a:r>
                <a:r>
                  <a:rPr lang="en-US" sz="1200">
                    <a:latin typeface="Tahoma" pitchFamily="34" charset="0"/>
                  </a:rPr>
                  <a:t> Bit = 1: Answer is Negative</a:t>
                </a:r>
              </a:p>
            </p:txBody>
          </p:sp>
        </p:grpSp>
      </p:grpSp>
      <p:sp>
        <p:nvSpPr>
          <p:cNvPr id="49" name="Freeform 48"/>
          <p:cNvSpPr/>
          <p:nvPr/>
        </p:nvSpPr>
        <p:spPr>
          <a:xfrm>
            <a:off x="6477000" y="2743200"/>
            <a:ext cx="1625600" cy="3629025"/>
          </a:xfrm>
          <a:custGeom>
            <a:avLst/>
            <a:gdLst>
              <a:gd name="connsiteX0" fmla="*/ 0 w 1854404"/>
              <a:gd name="connsiteY0" fmla="*/ 3174797 h 3182112"/>
              <a:gd name="connsiteX1" fmla="*/ 716890 w 1854404"/>
              <a:gd name="connsiteY1" fmla="*/ 3152851 h 3182112"/>
              <a:gd name="connsiteX2" fmla="*/ 1302106 w 1854404"/>
              <a:gd name="connsiteY2" fmla="*/ 2999232 h 3182112"/>
              <a:gd name="connsiteX3" fmla="*/ 1689812 w 1854404"/>
              <a:gd name="connsiteY3" fmla="*/ 2626157 h 3182112"/>
              <a:gd name="connsiteX4" fmla="*/ 1821485 w 1854404"/>
              <a:gd name="connsiteY4" fmla="*/ 2077517 h 3182112"/>
              <a:gd name="connsiteX5" fmla="*/ 1799540 w 1854404"/>
              <a:gd name="connsiteY5" fmla="*/ 1492301 h 3182112"/>
              <a:gd name="connsiteX6" fmla="*/ 1492301 w 1854404"/>
              <a:gd name="connsiteY6" fmla="*/ 753466 h 3182112"/>
              <a:gd name="connsiteX7" fmla="*/ 929031 w 1854404"/>
              <a:gd name="connsiteY7" fmla="*/ 241402 h 3182112"/>
              <a:gd name="connsiteX8" fmla="*/ 343815 w 1854404"/>
              <a:gd name="connsiteY8" fmla="*/ 0 h 3182112"/>
              <a:gd name="connsiteX0" fmla="*/ 0 w 1625804"/>
              <a:gd name="connsiteY0" fmla="*/ 3174797 h 3182112"/>
              <a:gd name="connsiteX1" fmla="*/ 488290 w 1625804"/>
              <a:gd name="connsiteY1" fmla="*/ 3152851 h 3182112"/>
              <a:gd name="connsiteX2" fmla="*/ 1073506 w 1625804"/>
              <a:gd name="connsiteY2" fmla="*/ 2999232 h 3182112"/>
              <a:gd name="connsiteX3" fmla="*/ 1461212 w 1625804"/>
              <a:gd name="connsiteY3" fmla="*/ 2626157 h 3182112"/>
              <a:gd name="connsiteX4" fmla="*/ 1592885 w 1625804"/>
              <a:gd name="connsiteY4" fmla="*/ 2077517 h 3182112"/>
              <a:gd name="connsiteX5" fmla="*/ 1570940 w 1625804"/>
              <a:gd name="connsiteY5" fmla="*/ 1492301 h 3182112"/>
              <a:gd name="connsiteX6" fmla="*/ 1263701 w 1625804"/>
              <a:gd name="connsiteY6" fmla="*/ 753466 h 3182112"/>
              <a:gd name="connsiteX7" fmla="*/ 700431 w 1625804"/>
              <a:gd name="connsiteY7" fmla="*/ 241402 h 3182112"/>
              <a:gd name="connsiteX8" fmla="*/ 115215 w 1625804"/>
              <a:gd name="connsiteY8" fmla="*/ 0 h 31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3182112">
                <a:moveTo>
                  <a:pt x="0" y="3174797"/>
                </a:moveTo>
                <a:cubicBezTo>
                  <a:pt x="249936" y="3178454"/>
                  <a:pt x="309372" y="3182112"/>
                  <a:pt x="488290" y="3152851"/>
                </a:cubicBezTo>
                <a:cubicBezTo>
                  <a:pt x="667208" y="3123590"/>
                  <a:pt x="911352" y="3087014"/>
                  <a:pt x="1073506" y="2999232"/>
                </a:cubicBezTo>
                <a:cubicBezTo>
                  <a:pt x="1235660" y="2911450"/>
                  <a:pt x="1374649" y="2779776"/>
                  <a:pt x="1461212" y="2626157"/>
                </a:cubicBezTo>
                <a:cubicBezTo>
                  <a:pt x="1547775" y="2472538"/>
                  <a:pt x="1574597" y="2266493"/>
                  <a:pt x="1592885" y="2077517"/>
                </a:cubicBezTo>
                <a:cubicBezTo>
                  <a:pt x="1611173" y="1888541"/>
                  <a:pt x="1625804" y="1712976"/>
                  <a:pt x="1570940" y="1492301"/>
                </a:cubicBezTo>
                <a:cubicBezTo>
                  <a:pt x="1516076" y="1271626"/>
                  <a:pt x="1408786" y="961949"/>
                  <a:pt x="1263701" y="753466"/>
                </a:cubicBezTo>
                <a:cubicBezTo>
                  <a:pt x="1118616" y="544983"/>
                  <a:pt x="891845" y="366980"/>
                  <a:pt x="700431" y="241402"/>
                </a:cubicBezTo>
                <a:cubicBezTo>
                  <a:pt x="509017" y="115824"/>
                  <a:pt x="312116" y="57912"/>
                  <a:pt x="115215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3295650" y="2738438"/>
            <a:ext cx="1466850" cy="2238375"/>
          </a:xfrm>
          <a:custGeom>
            <a:avLst/>
            <a:gdLst>
              <a:gd name="connsiteX0" fmla="*/ 0 w 1466490"/>
              <a:gd name="connsiteY0" fmla="*/ 4313 h 2238555"/>
              <a:gd name="connsiteX1" fmla="*/ 310551 w 1466490"/>
              <a:gd name="connsiteY1" fmla="*/ 21566 h 2238555"/>
              <a:gd name="connsiteX2" fmla="*/ 603849 w 1466490"/>
              <a:gd name="connsiteY2" fmla="*/ 133709 h 2238555"/>
              <a:gd name="connsiteX3" fmla="*/ 767751 w 1466490"/>
              <a:gd name="connsiteY3" fmla="*/ 401128 h 2238555"/>
              <a:gd name="connsiteX4" fmla="*/ 672860 w 1466490"/>
              <a:gd name="connsiteY4" fmla="*/ 858328 h 2238555"/>
              <a:gd name="connsiteX5" fmla="*/ 621101 w 1466490"/>
              <a:gd name="connsiteY5" fmla="*/ 1375913 h 2238555"/>
              <a:gd name="connsiteX6" fmla="*/ 759124 w 1466490"/>
              <a:gd name="connsiteY6" fmla="*/ 1755475 h 2238555"/>
              <a:gd name="connsiteX7" fmla="*/ 1061049 w 1466490"/>
              <a:gd name="connsiteY7" fmla="*/ 2040147 h 2238555"/>
              <a:gd name="connsiteX8" fmla="*/ 1466490 w 1466490"/>
              <a:gd name="connsiteY8" fmla="*/ 2238555 h 223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6490" h="2238555">
                <a:moveTo>
                  <a:pt x="0" y="4313"/>
                </a:moveTo>
                <a:cubicBezTo>
                  <a:pt x="104955" y="2156"/>
                  <a:pt x="209910" y="0"/>
                  <a:pt x="310551" y="21566"/>
                </a:cubicBezTo>
                <a:cubicBezTo>
                  <a:pt x="411192" y="43132"/>
                  <a:pt x="527649" y="70449"/>
                  <a:pt x="603849" y="133709"/>
                </a:cubicBezTo>
                <a:cubicBezTo>
                  <a:pt x="680049" y="196969"/>
                  <a:pt x="756249" y="280358"/>
                  <a:pt x="767751" y="401128"/>
                </a:cubicBezTo>
                <a:cubicBezTo>
                  <a:pt x="779253" y="521898"/>
                  <a:pt x="697302" y="695864"/>
                  <a:pt x="672860" y="858328"/>
                </a:cubicBezTo>
                <a:cubicBezTo>
                  <a:pt x="648418" y="1020792"/>
                  <a:pt x="606724" y="1226389"/>
                  <a:pt x="621101" y="1375913"/>
                </a:cubicBezTo>
                <a:cubicBezTo>
                  <a:pt x="635478" y="1525437"/>
                  <a:pt x="685799" y="1644769"/>
                  <a:pt x="759124" y="1755475"/>
                </a:cubicBezTo>
                <a:cubicBezTo>
                  <a:pt x="832449" y="1866181"/>
                  <a:pt x="943155" y="1959634"/>
                  <a:pt x="1061049" y="2040147"/>
                </a:cubicBezTo>
                <a:cubicBezTo>
                  <a:pt x="1178943" y="2120660"/>
                  <a:pt x="1322716" y="2179607"/>
                  <a:pt x="1466490" y="2238555"/>
                </a:cubicBezTo>
              </a:path>
            </a:pathLst>
          </a:cu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20638" y="4800600"/>
            <a:ext cx="3103562" cy="1784350"/>
            <a:chOff x="20638" y="4800600"/>
            <a:chExt cx="3103562" cy="1785104"/>
          </a:xfrm>
        </p:grpSpPr>
        <p:sp>
          <p:nvSpPr>
            <p:cNvPr id="32787" name="Text Box 17"/>
            <p:cNvSpPr txBox="1">
              <a:spLocks noChangeArrowheads="1"/>
            </p:cNvSpPr>
            <p:nvPr/>
          </p:nvSpPr>
          <p:spPr bwMode="auto">
            <a:xfrm>
              <a:off x="1371600" y="4800600"/>
              <a:ext cx="1752600" cy="1785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11111100</a:t>
              </a:r>
            </a:p>
            <a:p>
              <a:pPr algn="r"/>
              <a:r>
                <a:rPr lang="en-US" sz="22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itchFamily="18" charset="2"/>
                </a:rPr>
                <a:t>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00000011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00000100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1665288" y="614838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AutoShape 19"/>
            <p:cNvSpPr>
              <a:spLocks/>
            </p:cNvSpPr>
            <p:nvPr/>
          </p:nvSpPr>
          <p:spPr bwMode="auto">
            <a:xfrm flipH="1">
              <a:off x="1333500" y="4884738"/>
              <a:ext cx="228600" cy="1600201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20"/>
            <p:cNvSpPr txBox="1">
              <a:spLocks noChangeArrowheads="1"/>
            </p:cNvSpPr>
            <p:nvPr/>
          </p:nvSpPr>
          <p:spPr bwMode="auto">
            <a:xfrm>
              <a:off x="20638" y="5154762"/>
              <a:ext cx="1312862" cy="1070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To Check: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Perform 2’s 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Complement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On Answer 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2514600" y="3581400"/>
            <a:ext cx="1250950" cy="2755900"/>
            <a:chOff x="2514600" y="3581400"/>
            <a:chExt cx="1250731" cy="2756337"/>
          </a:xfrm>
        </p:grpSpPr>
        <p:sp>
          <p:nvSpPr>
            <p:cNvPr id="51" name="Freeform 50"/>
            <p:cNvSpPr/>
            <p:nvPr/>
          </p:nvSpPr>
          <p:spPr>
            <a:xfrm>
              <a:off x="2792364" y="3925943"/>
              <a:ext cx="972967" cy="2411794"/>
            </a:xfrm>
            <a:custGeom>
              <a:avLst/>
              <a:gdLst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249620 w 972206"/>
                <a:gd name="connsiteY0" fmla="*/ 2412124 h 2412124"/>
                <a:gd name="connsiteX1" fmla="*/ 501869 w 972206"/>
                <a:gd name="connsiteY1" fmla="*/ 2333297 h 2412124"/>
                <a:gd name="connsiteX2" fmla="*/ 706820 w 972206"/>
                <a:gd name="connsiteY2" fmla="*/ 2175642 h 2412124"/>
                <a:gd name="connsiteX3" fmla="*/ 864475 w 972206"/>
                <a:gd name="connsiteY3" fmla="*/ 1860331 h 2412124"/>
                <a:gd name="connsiteX4" fmla="*/ 959069 w 972206"/>
                <a:gd name="connsiteY4" fmla="*/ 1355835 h 2412124"/>
                <a:gd name="connsiteX5" fmla="*/ 911772 w 972206"/>
                <a:gd name="connsiteY5" fmla="*/ 804042 h 2412124"/>
                <a:gd name="connsiteX6" fmla="*/ 596462 w 972206"/>
                <a:gd name="connsiteY6" fmla="*/ 362607 h 2412124"/>
                <a:gd name="connsiteX7" fmla="*/ 0 w 972206"/>
                <a:gd name="connsiteY7" fmla="*/ 0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206" h="2412124">
                  <a:moveTo>
                    <a:pt x="249620" y="2412124"/>
                  </a:moveTo>
                  <a:cubicBezTo>
                    <a:pt x="337644" y="2392417"/>
                    <a:pt x="425669" y="2372711"/>
                    <a:pt x="501869" y="2333297"/>
                  </a:cubicBezTo>
                  <a:cubicBezTo>
                    <a:pt x="578069" y="2293883"/>
                    <a:pt x="646386" y="2254470"/>
                    <a:pt x="706820" y="2175642"/>
                  </a:cubicBezTo>
                  <a:cubicBezTo>
                    <a:pt x="767254" y="2096814"/>
                    <a:pt x="822434" y="1996965"/>
                    <a:pt x="864475" y="1860331"/>
                  </a:cubicBezTo>
                  <a:cubicBezTo>
                    <a:pt x="906516" y="1723697"/>
                    <a:pt x="951186" y="1531883"/>
                    <a:pt x="959069" y="1355835"/>
                  </a:cubicBezTo>
                  <a:cubicBezTo>
                    <a:pt x="966952" y="1179787"/>
                    <a:pt x="972206" y="969580"/>
                    <a:pt x="911772" y="804042"/>
                  </a:cubicBezTo>
                  <a:cubicBezTo>
                    <a:pt x="851338" y="638504"/>
                    <a:pt x="748424" y="496614"/>
                    <a:pt x="596462" y="362607"/>
                  </a:cubicBezTo>
                  <a:cubicBezTo>
                    <a:pt x="444500" y="228600"/>
                    <a:pt x="190500" y="1143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14600" y="3581400"/>
              <a:ext cx="274590" cy="3810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 + NEG → NEG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1E0D0-BCA5-46F6-B65B-183B2E8A9DE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Take the 2’s complement of both negative numbers and use regular binary addition.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11110111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1185863" y="2438400"/>
            <a:ext cx="2159000" cy="1692275"/>
            <a:chOff x="258" y="1488"/>
            <a:chExt cx="1360" cy="1066"/>
          </a:xfrm>
        </p:grpSpPr>
        <p:sp>
          <p:nvSpPr>
            <p:cNvPr id="33823" name="Text Box 8"/>
            <p:cNvSpPr txBox="1">
              <a:spLocks noChangeArrowheads="1"/>
            </p:cNvSpPr>
            <p:nvPr/>
          </p:nvSpPr>
          <p:spPr bwMode="auto">
            <a:xfrm>
              <a:off x="258" y="1488"/>
              <a:ext cx="1360" cy="10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(-9) </a:t>
              </a:r>
            </a:p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(-5) </a:t>
              </a:r>
            </a:p>
            <a:p>
              <a:pPr algn="r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-14  </a:t>
              </a:r>
              <a:endParaRPr lang="en-US" sz="24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824" name="Line 9"/>
            <p:cNvSpPr>
              <a:spLocks noChangeShapeType="1"/>
            </p:cNvSpPr>
            <p:nvPr/>
          </p:nvSpPr>
          <p:spPr bwMode="auto">
            <a:xfrm>
              <a:off x="519" y="216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481263"/>
            <a:ext cx="78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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11111011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19450" y="2925763"/>
            <a:ext cx="78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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3821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2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705600" y="2454275"/>
            <a:ext cx="1828800" cy="1004888"/>
            <a:chOff x="4608" y="1432"/>
            <a:chExt cx="1152" cy="633"/>
          </a:xfrm>
        </p:grpSpPr>
        <p:sp>
          <p:nvSpPr>
            <p:cNvPr id="33819" name="Text Box 21"/>
            <p:cNvSpPr txBox="1">
              <a:spLocks noChangeArrowheads="1"/>
            </p:cNvSpPr>
            <p:nvPr/>
          </p:nvSpPr>
          <p:spPr bwMode="auto">
            <a:xfrm>
              <a:off x="4752" y="1432"/>
              <a:ext cx="100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Tahoma" pitchFamily="34" charset="0"/>
                </a:rPr>
                <a:t>2’s Complement</a:t>
              </a:r>
            </a:p>
            <a:p>
              <a:r>
                <a:rPr lang="en-US" sz="1200">
                  <a:solidFill>
                    <a:srgbClr val="FF0000"/>
                  </a:solidFill>
                  <a:latin typeface="Tahoma" pitchFamily="34" charset="0"/>
                </a:rPr>
                <a:t>Numbers, See </a:t>
              </a:r>
            </a:p>
            <a:p>
              <a:r>
                <a:rPr lang="en-US" sz="1200">
                  <a:solidFill>
                    <a:srgbClr val="FF0000"/>
                  </a:solidFill>
                  <a:latin typeface="Tahoma" pitchFamily="34" charset="0"/>
                </a:rPr>
                <a:t>Conversion Process</a:t>
              </a:r>
            </a:p>
            <a:p>
              <a:r>
                <a:rPr lang="en-US" sz="1200">
                  <a:solidFill>
                    <a:srgbClr val="FF0000"/>
                  </a:solidFill>
                  <a:latin typeface="Tahoma" pitchFamily="34" charset="0"/>
                </a:rPr>
                <a:t>In Previous Slides</a:t>
              </a:r>
            </a:p>
          </p:txBody>
        </p:sp>
        <p:sp>
          <p:nvSpPr>
            <p:cNvPr id="33820" name="AutoShape 22"/>
            <p:cNvSpPr>
              <a:spLocks/>
            </p:cNvSpPr>
            <p:nvPr/>
          </p:nvSpPr>
          <p:spPr bwMode="auto">
            <a:xfrm>
              <a:off x="4608" y="1492"/>
              <a:ext cx="144" cy="513"/>
            </a:xfrm>
            <a:prstGeom prst="rightBrace">
              <a:avLst>
                <a:gd name="adj1" fmla="val 2968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7163" y="3475038"/>
            <a:ext cx="2986087" cy="1254125"/>
            <a:chOff x="4986668" y="3276604"/>
            <a:chExt cx="2987716" cy="1254122"/>
          </a:xfrm>
        </p:grpSpPr>
        <p:sp>
          <p:nvSpPr>
            <p:cNvPr id="33814" name="Rectangle 23"/>
            <p:cNvSpPr>
              <a:spLocks noChangeArrowheads="1"/>
            </p:cNvSpPr>
            <p:nvPr/>
          </p:nvSpPr>
          <p:spPr bwMode="auto">
            <a:xfrm>
              <a:off x="4986668" y="3276604"/>
              <a:ext cx="265329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1]11110010</a:t>
              </a:r>
            </a:p>
          </p:txBody>
        </p: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5105410" y="3438525"/>
              <a:ext cx="2868974" cy="1092201"/>
              <a:chOff x="3198" y="2166"/>
              <a:chExt cx="1674" cy="688"/>
            </a:xfrm>
          </p:grpSpPr>
          <p:sp>
            <p:nvSpPr>
              <p:cNvPr id="33816" name="Line 24"/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17" name="Text Box 25"/>
              <p:cNvSpPr txBox="1">
                <a:spLocks noChangeArrowheads="1"/>
              </p:cNvSpPr>
              <p:nvPr/>
            </p:nvSpPr>
            <p:spPr bwMode="auto">
              <a:xfrm>
                <a:off x="3496" y="2563"/>
                <a:ext cx="13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ahoma" pitchFamily="34" charset="0"/>
                  </a:rPr>
                  <a:t>8</a:t>
                </a:r>
                <a:r>
                  <a:rPr lang="en-US" sz="1200" baseline="30000">
                    <a:latin typeface="Tahoma" pitchFamily="34" charset="0"/>
                  </a:rPr>
                  <a:t>th</a:t>
                </a:r>
                <a:r>
                  <a:rPr lang="en-US" sz="1200">
                    <a:latin typeface="Tahoma" pitchFamily="34" charset="0"/>
                  </a:rPr>
                  <a:t> Bit = 1: Answer is Negative</a:t>
                </a:r>
              </a:p>
              <a:p>
                <a:pPr algn="ctr"/>
                <a:r>
                  <a:rPr lang="en-US" sz="1200">
                    <a:latin typeface="Tahoma" pitchFamily="34" charset="0"/>
                  </a:rPr>
                  <a:t>Disregard 9</a:t>
                </a:r>
                <a:r>
                  <a:rPr lang="en-US" sz="1200" baseline="30000">
                    <a:latin typeface="Tahoma" pitchFamily="34" charset="0"/>
                  </a:rPr>
                  <a:t>th</a:t>
                </a:r>
                <a:r>
                  <a:rPr lang="en-US" sz="1200">
                    <a:latin typeface="Tahoma" pitchFamily="34" charset="0"/>
                  </a:rPr>
                  <a:t> Bit</a:t>
                </a:r>
              </a:p>
            </p:txBody>
          </p:sp>
          <p:sp>
            <p:nvSpPr>
              <p:cNvPr id="33818" name="Line 26"/>
              <p:cNvSpPr>
                <a:spLocks noChangeShapeType="1"/>
              </p:cNvSpPr>
              <p:nvPr/>
            </p:nvSpPr>
            <p:spPr bwMode="auto">
              <a:xfrm>
                <a:off x="3198" y="2166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0638" y="4800600"/>
            <a:ext cx="3103562" cy="1784350"/>
            <a:chOff x="20638" y="4800600"/>
            <a:chExt cx="3103562" cy="1785104"/>
          </a:xfrm>
        </p:grpSpPr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1371600" y="4800600"/>
              <a:ext cx="1752600" cy="1785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11110010</a:t>
              </a:r>
            </a:p>
            <a:p>
              <a:pPr algn="r"/>
              <a:r>
                <a:rPr lang="en-US" sz="22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itchFamily="18" charset="2"/>
                </a:rPr>
                <a:t>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00001101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+1</a:t>
              </a:r>
            </a:p>
            <a:p>
              <a:pPr algn="r"/>
              <a:r>
                <a:rPr lang="en-US" sz="2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00001110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1665288" y="614838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AutoShape 19"/>
            <p:cNvSpPr>
              <a:spLocks/>
            </p:cNvSpPr>
            <p:nvPr/>
          </p:nvSpPr>
          <p:spPr bwMode="auto">
            <a:xfrm flipH="1">
              <a:off x="1333500" y="4884738"/>
              <a:ext cx="228600" cy="1600201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20638" y="5154762"/>
              <a:ext cx="1312862" cy="1070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To Check: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Perform 2’s 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Complement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  <a:latin typeface="Tahoma" pitchFamily="34" charset="0"/>
                </a:rPr>
                <a:t>On Answer 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65363" y="3600450"/>
            <a:ext cx="1500187" cy="2736850"/>
            <a:chOff x="2264737" y="3600450"/>
            <a:chExt cx="1500594" cy="2737287"/>
          </a:xfrm>
        </p:grpSpPr>
        <p:sp>
          <p:nvSpPr>
            <p:cNvPr id="35" name="Freeform 34"/>
            <p:cNvSpPr/>
            <p:nvPr/>
          </p:nvSpPr>
          <p:spPr>
            <a:xfrm>
              <a:off x="2791930" y="3925940"/>
              <a:ext cx="973401" cy="2411797"/>
            </a:xfrm>
            <a:custGeom>
              <a:avLst/>
              <a:gdLst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249620 w 972206"/>
                <a:gd name="connsiteY0" fmla="*/ 2412124 h 2412124"/>
                <a:gd name="connsiteX1" fmla="*/ 501869 w 972206"/>
                <a:gd name="connsiteY1" fmla="*/ 2333297 h 2412124"/>
                <a:gd name="connsiteX2" fmla="*/ 706820 w 972206"/>
                <a:gd name="connsiteY2" fmla="*/ 2175642 h 2412124"/>
                <a:gd name="connsiteX3" fmla="*/ 864475 w 972206"/>
                <a:gd name="connsiteY3" fmla="*/ 1860331 h 2412124"/>
                <a:gd name="connsiteX4" fmla="*/ 959069 w 972206"/>
                <a:gd name="connsiteY4" fmla="*/ 1355835 h 2412124"/>
                <a:gd name="connsiteX5" fmla="*/ 911772 w 972206"/>
                <a:gd name="connsiteY5" fmla="*/ 804042 h 2412124"/>
                <a:gd name="connsiteX6" fmla="*/ 596462 w 972206"/>
                <a:gd name="connsiteY6" fmla="*/ 362607 h 2412124"/>
                <a:gd name="connsiteX7" fmla="*/ 0 w 972206"/>
                <a:gd name="connsiteY7" fmla="*/ 0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206" h="2412124">
                  <a:moveTo>
                    <a:pt x="249620" y="2412124"/>
                  </a:moveTo>
                  <a:cubicBezTo>
                    <a:pt x="337644" y="2392417"/>
                    <a:pt x="425669" y="2372711"/>
                    <a:pt x="501869" y="2333297"/>
                  </a:cubicBezTo>
                  <a:cubicBezTo>
                    <a:pt x="578069" y="2293883"/>
                    <a:pt x="646386" y="2254470"/>
                    <a:pt x="706820" y="2175642"/>
                  </a:cubicBezTo>
                  <a:cubicBezTo>
                    <a:pt x="767254" y="2096814"/>
                    <a:pt x="822434" y="1996965"/>
                    <a:pt x="864475" y="1860331"/>
                  </a:cubicBezTo>
                  <a:cubicBezTo>
                    <a:pt x="906516" y="1723697"/>
                    <a:pt x="951186" y="1531883"/>
                    <a:pt x="959069" y="1355835"/>
                  </a:cubicBezTo>
                  <a:cubicBezTo>
                    <a:pt x="966952" y="1179787"/>
                    <a:pt x="972206" y="969580"/>
                    <a:pt x="911772" y="804042"/>
                  </a:cubicBezTo>
                  <a:cubicBezTo>
                    <a:pt x="851338" y="638504"/>
                    <a:pt x="748424" y="496614"/>
                    <a:pt x="596462" y="362607"/>
                  </a:cubicBezTo>
                  <a:cubicBezTo>
                    <a:pt x="444500" y="228600"/>
                    <a:pt x="190500" y="1143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64737" y="3600450"/>
              <a:ext cx="533545" cy="3810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mtClean="0"/>
              <a:t>2’s Complement Arithmetic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marL="273050" indent="-273050">
              <a:spcAft>
                <a:spcPts val="600"/>
              </a:spcAft>
              <a:buFontTx/>
              <a:buNone/>
            </a:pPr>
            <a:r>
              <a:rPr lang="en-US" sz="3000" dirty="0" smtClean="0"/>
              <a:t>This presentation will demonstrate</a:t>
            </a:r>
          </a:p>
          <a:p>
            <a:pPr marL="273050" indent="-273050">
              <a:spcAft>
                <a:spcPts val="600"/>
              </a:spcAft>
            </a:pPr>
            <a:r>
              <a:rPr lang="en-US" sz="3000" dirty="0" smtClean="0"/>
              <a:t>That subtracting one number from another is the same as making one number negative and adding.</a:t>
            </a:r>
          </a:p>
          <a:p>
            <a:pPr marL="273050" indent="-273050">
              <a:spcAft>
                <a:spcPts val="600"/>
              </a:spcAft>
            </a:pPr>
            <a:r>
              <a:rPr lang="en-US" sz="3000" dirty="0" smtClean="0"/>
              <a:t>How to create negative numbers in the binary number system.</a:t>
            </a:r>
          </a:p>
          <a:p>
            <a:pPr marL="273050" indent="-273050">
              <a:spcAft>
                <a:spcPts val="600"/>
              </a:spcAft>
            </a:pPr>
            <a:r>
              <a:rPr lang="en-US" sz="3000" dirty="0" smtClean="0"/>
              <a:t>The 2’s Complement Process.</a:t>
            </a:r>
          </a:p>
          <a:p>
            <a:pPr marL="273050" indent="-273050">
              <a:spcAft>
                <a:spcPts val="600"/>
              </a:spcAft>
            </a:pPr>
            <a:r>
              <a:rPr lang="en-US" sz="3000" dirty="0" smtClean="0"/>
              <a:t>How the 2’s complement process can be use to add (and subtract) binary numbers.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</a:pPr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90273-051A-4B23-99D1-A64C03F1CB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mtClean="0"/>
              <a:t>Negative Numbers?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Digital electronics requires frequent addition and subtraction of numbers. You know how to design an adder, but what about a subtract-er?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A subtract-er is not needed with the 2’s complement process. The 2’s complement process allows you to easily convert a positive number into its negative equivalent.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800" smtClean="0"/>
              <a:t>Since subtracting one number from another is the same as making one number negative and adding, the need for a subtract-er circuit has been eliminated.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en-US" sz="26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7C1E1-D471-4D0B-AA83-AB8DDBB193B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How To Create A Negative Number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5105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In digital electronics you cannot simply put a minus sign in front of a number to make it negative.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You must represent a negative number in a </a:t>
            </a:r>
            <a:r>
              <a:rPr lang="en-US" sz="2600" i="1" smtClean="0"/>
              <a:t>fixed-length</a:t>
            </a:r>
            <a:r>
              <a:rPr lang="en-US" sz="2600" smtClean="0"/>
              <a:t> binary number system. All signed arithmetic must be performed in a </a:t>
            </a:r>
            <a:r>
              <a:rPr lang="en-US" sz="2600" i="1" smtClean="0"/>
              <a:t>fixed-length </a:t>
            </a:r>
            <a:r>
              <a:rPr lang="en-US" sz="2600" smtClean="0"/>
              <a:t>number system.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600" smtClean="0"/>
              <a:t>A physical </a:t>
            </a:r>
            <a:r>
              <a:rPr lang="en-US" sz="2600" i="1" smtClean="0"/>
              <a:t>fixed-length</a:t>
            </a:r>
            <a:r>
              <a:rPr lang="en-US" sz="2600" smtClean="0"/>
              <a:t> device (usually memory) contains a fixed number of bits (usually 4-bits, 8-bits, 16-bits) to hold the number.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AD5B3-F086-4F3A-9238-129837C131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3-Digit Decimal Number System</a:t>
            </a:r>
          </a:p>
        </p:txBody>
      </p:sp>
      <p:sp>
        <p:nvSpPr>
          <p:cNvPr id="19459" name="Content Placeholder 44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5029200" cy="5181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mtClean="0"/>
              <a:t>A bicycle odometer with only three digits is an example of a fixed-length decimal number system.</a:t>
            </a:r>
          </a:p>
          <a:p>
            <a:pPr marL="0" indent="0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mtClean="0"/>
              <a:t>The problem is that without a negative sign, you cannot tell a +998 from a -2 (also a 998).  Did you ride forward for 998 miles or backward for 2 miles?</a:t>
            </a:r>
          </a:p>
          <a:p>
            <a:pPr marL="0" indent="0">
              <a:buFontTx/>
              <a:buNone/>
            </a:pPr>
            <a:r>
              <a:rPr lang="en-US" sz="2000" smtClean="0"/>
              <a:t>Note: Car odometers do not work this way.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62CC8-49B0-4B9F-A359-BF30E39EA6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9461" name="Group 34"/>
          <p:cNvGrpSpPr>
            <a:grpSpLocks/>
          </p:cNvGrpSpPr>
          <p:nvPr/>
        </p:nvGrpSpPr>
        <p:grpSpPr bwMode="auto">
          <a:xfrm>
            <a:off x="5715000" y="1676400"/>
            <a:ext cx="990600" cy="4572000"/>
            <a:chOff x="800100" y="1676400"/>
            <a:chExt cx="990600" cy="4572000"/>
          </a:xfrm>
        </p:grpSpPr>
        <p:sp>
          <p:nvSpPr>
            <p:cNvPr id="6" name="Rectangle 5"/>
            <p:cNvSpPr/>
            <p:nvPr/>
          </p:nvSpPr>
          <p:spPr>
            <a:xfrm>
              <a:off x="800100" y="16764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" y="21034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998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0100" y="25304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997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0100" y="33829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0100" y="38100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0100" y="42370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999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0100" y="46640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998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0100" y="55165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0100" y="59436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001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1104901" y="3122612"/>
              <a:ext cx="381000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1104901" y="5256212"/>
              <a:ext cx="381000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5400000" flipH="1" flipV="1">
            <a:off x="6926263" y="2924175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6926263" y="4997450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72300" y="1828800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forward (+)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8000" y="5791200"/>
            <a:ext cx="1600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backward (-)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Decimal </a:t>
            </a:r>
          </a:p>
        </p:txBody>
      </p:sp>
      <p:sp>
        <p:nvSpPr>
          <p:cNvPr id="20483" name="Content Placeholder 4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600" smtClean="0"/>
              <a:t>How do we represent  negative numbers in this 3-digit decimal number system without using a sign?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Cut the number system in half.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Use 001 – 499 to 	indicate positive numbers.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Use 500 – 999 to indicate negative numbers.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Notice that 000 is not positive or negative.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B99B8-9481-4436-8CF6-D572B6933B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485" name="Group 34"/>
          <p:cNvGrpSpPr>
            <a:grpSpLocks/>
          </p:cNvGrpSpPr>
          <p:nvPr/>
        </p:nvGrpSpPr>
        <p:grpSpPr bwMode="auto">
          <a:xfrm>
            <a:off x="6096000" y="1600200"/>
            <a:ext cx="990600" cy="4572000"/>
            <a:chOff x="800100" y="1676400"/>
            <a:chExt cx="990600" cy="4572000"/>
          </a:xfrm>
        </p:grpSpPr>
        <p:sp>
          <p:nvSpPr>
            <p:cNvPr id="6" name="Rectangle 5"/>
            <p:cNvSpPr/>
            <p:nvPr/>
          </p:nvSpPr>
          <p:spPr>
            <a:xfrm>
              <a:off x="800100" y="16764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499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" y="21034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498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0100" y="25304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497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0100" y="33829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0100" y="38100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0100" y="42370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999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0100" y="46640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998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0100" y="55165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501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0100" y="59436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500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1104901" y="3122612"/>
              <a:ext cx="381000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1104901" y="5256212"/>
              <a:ext cx="381000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5400000" flipH="1" flipV="1">
            <a:off x="7307263" y="2847975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7307263" y="4921250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53300" y="1752600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pos(+)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39000" y="5715000"/>
            <a:ext cx="1600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  <a:cs typeface="Arial" charset="0"/>
              </a:rPr>
              <a:t>neg(-)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29200" y="16002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+499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20272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+498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29200" y="24542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+497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9200" y="33067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9200" y="3733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41608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-001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29200" y="45878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-002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54403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-499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29200" y="5867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-500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334001" y="3046412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334001" y="5180012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“Odometer” Math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49AF5-69D5-40BD-A63B-87FBA72F89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1508" name="Group 11"/>
          <p:cNvGrpSpPr>
            <a:grpSpLocks/>
          </p:cNvGrpSpPr>
          <p:nvPr/>
        </p:nvGrpSpPr>
        <p:grpSpPr bwMode="auto">
          <a:xfrm>
            <a:off x="762000" y="1524000"/>
            <a:ext cx="1108075" cy="1692275"/>
            <a:chOff x="1219280" y="1905000"/>
            <a:chExt cx="1107996" cy="1692771"/>
          </a:xfrm>
        </p:grpSpPr>
        <p:sp>
          <p:nvSpPr>
            <p:cNvPr id="21537" name="Text Box 7"/>
            <p:cNvSpPr txBox="1">
              <a:spLocks noChangeArrowheads="1"/>
            </p:cNvSpPr>
            <p:nvPr/>
          </p:nvSpPr>
          <p:spPr bwMode="auto">
            <a:xfrm>
              <a:off x="1219280" y="1905000"/>
              <a:ext cx="1107996" cy="16927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3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  2 </a:t>
              </a:r>
            </a:p>
            <a:p>
              <a:pPr algn="r">
                <a:lnSpc>
                  <a:spcPct val="125000"/>
                </a:lnSpc>
                <a:spcAft>
                  <a:spcPts val="600"/>
                </a:spcAft>
              </a:pPr>
              <a:r>
                <a:rPr lang="en-US" sz="3200">
                  <a:solidFill>
                    <a:srgbClr val="000000"/>
                  </a:solidFill>
                </a:rPr>
                <a:t>5 </a:t>
              </a:r>
              <a:endParaRPr lang="en-US" sz="2400"/>
            </a:p>
          </p:txBody>
        </p:sp>
        <p:sp>
          <p:nvSpPr>
            <p:cNvPr id="21538" name="Line 8"/>
            <p:cNvSpPr>
              <a:spLocks noChangeShapeType="1"/>
            </p:cNvSpPr>
            <p:nvPr/>
          </p:nvSpPr>
          <p:spPr bwMode="auto">
            <a:xfrm>
              <a:off x="1295400" y="293370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170113" y="1524000"/>
            <a:ext cx="1563687" cy="1693863"/>
            <a:chOff x="2170473" y="1524496"/>
            <a:chExt cx="1563248" cy="1692771"/>
          </a:xfrm>
        </p:grpSpPr>
        <p:sp>
          <p:nvSpPr>
            <p:cNvPr id="21535" name="Text Box 7"/>
            <p:cNvSpPr txBox="1">
              <a:spLocks noChangeArrowheads="1"/>
            </p:cNvSpPr>
            <p:nvPr/>
          </p:nvSpPr>
          <p:spPr bwMode="auto">
            <a:xfrm>
              <a:off x="2170473" y="1524496"/>
              <a:ext cx="1563248" cy="16927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003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  002 </a:t>
              </a:r>
            </a:p>
            <a:p>
              <a:pPr algn="r">
                <a:lnSpc>
                  <a:spcPct val="125000"/>
                </a:lnSpc>
                <a:spcAft>
                  <a:spcPts val="600"/>
                </a:spcAft>
              </a:pPr>
              <a:r>
                <a:rPr lang="en-US" sz="3200">
                  <a:solidFill>
                    <a:srgbClr val="000000"/>
                  </a:solidFill>
                </a:rPr>
                <a:t>005 </a:t>
              </a:r>
              <a:endParaRPr lang="en-US" sz="2400"/>
            </a:p>
          </p:txBody>
        </p:sp>
        <p:sp>
          <p:nvSpPr>
            <p:cNvPr id="21536" name="Line 8"/>
            <p:cNvSpPr>
              <a:spLocks noChangeShapeType="1"/>
            </p:cNvSpPr>
            <p:nvPr/>
          </p:nvSpPr>
          <p:spPr bwMode="auto">
            <a:xfrm>
              <a:off x="2285919" y="2553196"/>
              <a:ext cx="1280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10" name="Group 12"/>
          <p:cNvGrpSpPr>
            <a:grpSpLocks/>
          </p:cNvGrpSpPr>
          <p:nvPr/>
        </p:nvGrpSpPr>
        <p:grpSpPr bwMode="auto">
          <a:xfrm>
            <a:off x="685800" y="3978275"/>
            <a:ext cx="1247775" cy="1770063"/>
            <a:chOff x="1079820" y="3870325"/>
            <a:chExt cx="1247457" cy="1769715"/>
          </a:xfrm>
        </p:grpSpPr>
        <p:sp>
          <p:nvSpPr>
            <p:cNvPr id="21533" name="Text Box 7"/>
            <p:cNvSpPr txBox="1">
              <a:spLocks noChangeArrowheads="1"/>
            </p:cNvSpPr>
            <p:nvPr/>
          </p:nvSpPr>
          <p:spPr bwMode="auto">
            <a:xfrm>
              <a:off x="1079820" y="3870325"/>
              <a:ext cx="1247457" cy="17697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(-5)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 2  </a:t>
              </a:r>
            </a:p>
            <a:p>
              <a:pPr algn="r">
                <a:lnSpc>
                  <a:spcPct val="125000"/>
                </a:lnSpc>
                <a:spcBef>
                  <a:spcPts val="600"/>
                </a:spcBef>
              </a:pPr>
              <a:r>
                <a:rPr lang="en-US" sz="3200">
                  <a:solidFill>
                    <a:srgbClr val="000000"/>
                  </a:solidFill>
                </a:rPr>
                <a:t>(-3) </a:t>
              </a:r>
              <a:endParaRPr lang="en-US" sz="2400"/>
            </a:p>
          </p:txBody>
        </p:sp>
        <p:sp>
          <p:nvSpPr>
            <p:cNvPr id="21534" name="Line 8"/>
            <p:cNvSpPr>
              <a:spLocks noChangeShapeType="1"/>
            </p:cNvSpPr>
            <p:nvPr/>
          </p:nvSpPr>
          <p:spPr bwMode="auto">
            <a:xfrm>
              <a:off x="1295400" y="4937125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233613" y="3962400"/>
            <a:ext cx="1563687" cy="1846263"/>
            <a:chOff x="2233735" y="3944541"/>
            <a:chExt cx="1563248" cy="1846659"/>
          </a:xfrm>
        </p:grpSpPr>
        <p:sp>
          <p:nvSpPr>
            <p:cNvPr id="21531" name="Text Box 7"/>
            <p:cNvSpPr txBox="1">
              <a:spLocks noChangeArrowheads="1"/>
            </p:cNvSpPr>
            <p:nvPr/>
          </p:nvSpPr>
          <p:spPr bwMode="auto">
            <a:xfrm>
              <a:off x="2233735" y="3944541"/>
              <a:ext cx="1563248" cy="184665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995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  002 </a:t>
              </a:r>
            </a:p>
            <a:p>
              <a:pPr algn="r">
                <a:lnSpc>
                  <a:spcPct val="125000"/>
                </a:lnSpc>
                <a:spcBef>
                  <a:spcPts val="1200"/>
                </a:spcBef>
              </a:pPr>
              <a:r>
                <a:rPr lang="en-US" sz="3200">
                  <a:solidFill>
                    <a:srgbClr val="000000"/>
                  </a:solidFill>
                </a:rPr>
                <a:t>997 </a:t>
              </a:r>
              <a:endParaRPr lang="en-US" sz="2400"/>
            </a:p>
          </p:txBody>
        </p:sp>
        <p:sp>
          <p:nvSpPr>
            <p:cNvPr id="21532" name="Line 8"/>
            <p:cNvSpPr>
              <a:spLocks noChangeShapeType="1"/>
            </p:cNvSpPr>
            <p:nvPr/>
          </p:nvSpPr>
          <p:spPr bwMode="auto">
            <a:xfrm>
              <a:off x="2349179" y="5030391"/>
              <a:ext cx="1280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12" name="Group 14"/>
          <p:cNvGrpSpPr>
            <a:grpSpLocks/>
          </p:cNvGrpSpPr>
          <p:nvPr/>
        </p:nvGrpSpPr>
        <p:grpSpPr bwMode="auto">
          <a:xfrm>
            <a:off x="5229225" y="1463675"/>
            <a:ext cx="1176338" cy="1770063"/>
            <a:chOff x="1151959" y="3870325"/>
            <a:chExt cx="1175322" cy="1769715"/>
          </a:xfrm>
        </p:grpSpPr>
        <p:sp>
          <p:nvSpPr>
            <p:cNvPr id="21529" name="Text Box 7"/>
            <p:cNvSpPr txBox="1">
              <a:spLocks noChangeArrowheads="1"/>
            </p:cNvSpPr>
            <p:nvPr/>
          </p:nvSpPr>
          <p:spPr bwMode="auto">
            <a:xfrm>
              <a:off x="1151959" y="3870325"/>
              <a:ext cx="1175322" cy="17697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6 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(-3)</a:t>
              </a:r>
            </a:p>
            <a:p>
              <a:pPr algn="r">
                <a:lnSpc>
                  <a:spcPct val="125000"/>
                </a:lnSpc>
                <a:spcBef>
                  <a:spcPts val="600"/>
                </a:spcBef>
              </a:pPr>
              <a:r>
                <a:rPr lang="en-US" sz="3200">
                  <a:solidFill>
                    <a:srgbClr val="000000"/>
                  </a:solidFill>
                </a:rPr>
                <a:t>3 </a:t>
              </a:r>
              <a:endParaRPr lang="en-US" sz="2400"/>
            </a:p>
          </p:txBody>
        </p:sp>
        <p:sp>
          <p:nvSpPr>
            <p:cNvPr id="21530" name="Line 8"/>
            <p:cNvSpPr>
              <a:spLocks noChangeShapeType="1"/>
            </p:cNvSpPr>
            <p:nvPr/>
          </p:nvSpPr>
          <p:spPr bwMode="auto">
            <a:xfrm>
              <a:off x="1295400" y="4937125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13" name="Group 20"/>
          <p:cNvGrpSpPr>
            <a:grpSpLocks/>
          </p:cNvGrpSpPr>
          <p:nvPr/>
        </p:nvGrpSpPr>
        <p:grpSpPr bwMode="auto">
          <a:xfrm>
            <a:off x="5305425" y="3995738"/>
            <a:ext cx="1176338" cy="1770062"/>
            <a:chOff x="1151959" y="3870325"/>
            <a:chExt cx="1175322" cy="1769715"/>
          </a:xfrm>
        </p:grpSpPr>
        <p:sp>
          <p:nvSpPr>
            <p:cNvPr id="21527" name="Text Box 7"/>
            <p:cNvSpPr txBox="1">
              <a:spLocks noChangeArrowheads="1"/>
            </p:cNvSpPr>
            <p:nvPr/>
          </p:nvSpPr>
          <p:spPr bwMode="auto">
            <a:xfrm>
              <a:off x="1151959" y="3870325"/>
              <a:ext cx="1175322" cy="17697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(-2)</a:t>
              </a:r>
            </a:p>
            <a:p>
              <a:pPr algn="r"/>
              <a:r>
                <a:rPr lang="en-US" sz="3200">
                  <a:solidFill>
                    <a:srgbClr val="000000"/>
                  </a:solidFill>
                </a:rPr>
                <a:t>+ (-3)</a:t>
              </a:r>
            </a:p>
            <a:p>
              <a:pPr algn="r">
                <a:lnSpc>
                  <a:spcPct val="125000"/>
                </a:lnSpc>
                <a:spcBef>
                  <a:spcPts val="600"/>
                </a:spcBef>
              </a:pPr>
              <a:r>
                <a:rPr lang="en-US" sz="3200">
                  <a:solidFill>
                    <a:srgbClr val="000000"/>
                  </a:solidFill>
                </a:rPr>
                <a:t>(-5)</a:t>
              </a:r>
              <a:endParaRPr lang="en-US" sz="2400"/>
            </a:p>
          </p:txBody>
        </p:sp>
        <p:sp>
          <p:nvSpPr>
            <p:cNvPr id="21528" name="Line 8"/>
            <p:cNvSpPr>
              <a:spLocks noChangeShapeType="1"/>
            </p:cNvSpPr>
            <p:nvPr/>
          </p:nvSpPr>
          <p:spPr bwMode="auto">
            <a:xfrm>
              <a:off x="1295400" y="4937125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6705600" y="1447800"/>
            <a:ext cx="2209800" cy="2286000"/>
            <a:chOff x="6705606" y="1447800"/>
            <a:chExt cx="2209794" cy="2286000"/>
          </a:xfrm>
        </p:grpSpPr>
        <p:grpSp>
          <p:nvGrpSpPr>
            <p:cNvPr id="21522" name="Group 17"/>
            <p:cNvGrpSpPr>
              <a:grpSpLocks/>
            </p:cNvGrpSpPr>
            <p:nvPr/>
          </p:nvGrpSpPr>
          <p:grpSpPr bwMode="auto">
            <a:xfrm>
              <a:off x="6705606" y="1447800"/>
              <a:ext cx="1563248" cy="1846659"/>
              <a:chOff x="2233741" y="3944541"/>
              <a:chExt cx="1563248" cy="1846659"/>
            </a:xfrm>
          </p:grpSpPr>
          <p:sp>
            <p:nvSpPr>
              <p:cNvPr id="21525" name="Text Box 7"/>
              <p:cNvSpPr txBox="1">
                <a:spLocks noChangeArrowheads="1"/>
              </p:cNvSpPr>
              <p:nvPr/>
            </p:nvSpPr>
            <p:spPr bwMode="auto">
              <a:xfrm>
                <a:off x="2233741" y="3944541"/>
                <a:ext cx="1563248" cy="184665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>
                    <a:solidFill>
                      <a:srgbClr val="000000"/>
                    </a:solidFill>
                  </a:rPr>
                  <a:t> </a:t>
                </a:r>
                <a:r>
                  <a:rPr lang="en-US" sz="3200">
                    <a:solidFill>
                      <a:srgbClr val="000000"/>
                    </a:solidFill>
                  </a:rPr>
                  <a:t>  006 </a:t>
                </a:r>
              </a:p>
              <a:p>
                <a:pPr algn="r"/>
                <a:r>
                  <a:rPr lang="en-US" sz="3200">
                    <a:solidFill>
                      <a:srgbClr val="000000"/>
                    </a:solidFill>
                  </a:rPr>
                  <a:t>+   997 </a:t>
                </a:r>
              </a:p>
              <a:p>
                <a:pPr algn="r">
                  <a:lnSpc>
                    <a:spcPct val="125000"/>
                  </a:lnSpc>
                </a:pPr>
                <a:r>
                  <a:rPr lang="en-US" sz="3200">
                    <a:solidFill>
                      <a:srgbClr val="000000"/>
                    </a:solidFill>
                  </a:rPr>
                  <a:t>1</a:t>
                </a:r>
                <a:r>
                  <a:rPr lang="en-US" sz="4000">
                    <a:solidFill>
                      <a:srgbClr val="000000"/>
                    </a:solidFill>
                    <a:sym typeface="Symbol" pitchFamily="18" charset="2"/>
                  </a:rPr>
                  <a:t></a:t>
                </a:r>
                <a:r>
                  <a:rPr lang="en-US" sz="3200">
                    <a:solidFill>
                      <a:srgbClr val="000000"/>
                    </a:solidFill>
                  </a:rPr>
                  <a:t>003 </a:t>
                </a:r>
                <a:endParaRPr lang="en-US" sz="2400"/>
              </a:p>
            </p:txBody>
          </p:sp>
          <p:sp>
            <p:nvSpPr>
              <p:cNvPr id="21526" name="Line 8"/>
              <p:cNvSpPr>
                <a:spLocks noChangeShapeType="1"/>
              </p:cNvSpPr>
              <p:nvPr/>
            </p:nvSpPr>
            <p:spPr bwMode="auto">
              <a:xfrm>
                <a:off x="2349179" y="5030391"/>
                <a:ext cx="1280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23" name="TextBox 26"/>
            <p:cNvSpPr txBox="1">
              <a:spLocks noChangeArrowheads="1"/>
            </p:cNvSpPr>
            <p:nvPr/>
          </p:nvSpPr>
          <p:spPr bwMode="auto">
            <a:xfrm>
              <a:off x="7730460" y="3087469"/>
              <a:ext cx="118494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Disregard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Overflow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24705" y="3181350"/>
              <a:ext cx="590548" cy="247650"/>
            </a:xfrm>
            <a:custGeom>
              <a:avLst/>
              <a:gdLst>
                <a:gd name="connsiteX0" fmla="*/ 590550 w 590550"/>
                <a:gd name="connsiteY0" fmla="*/ 247650 h 247650"/>
                <a:gd name="connsiteX1" fmla="*/ 0 w 590550"/>
                <a:gd name="connsiteY1" fmla="*/ 247650 h 247650"/>
                <a:gd name="connsiteX2" fmla="*/ 0 w 59055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47650">
                  <a:moveTo>
                    <a:pt x="590550" y="247650"/>
                  </a:moveTo>
                  <a:lnTo>
                    <a:pt x="0" y="24765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6781800" y="3979863"/>
            <a:ext cx="2171700" cy="2305050"/>
            <a:chOff x="6781800" y="3980259"/>
            <a:chExt cx="2171700" cy="2304872"/>
          </a:xfrm>
        </p:grpSpPr>
        <p:grpSp>
          <p:nvGrpSpPr>
            <p:cNvPr id="21517" name="Group 23"/>
            <p:cNvGrpSpPr>
              <a:grpSpLocks/>
            </p:cNvGrpSpPr>
            <p:nvPr/>
          </p:nvGrpSpPr>
          <p:grpSpPr bwMode="auto">
            <a:xfrm>
              <a:off x="6781800" y="3980259"/>
              <a:ext cx="1563248" cy="1846659"/>
              <a:chOff x="2233735" y="3944541"/>
              <a:chExt cx="1563248" cy="1846659"/>
            </a:xfrm>
          </p:grpSpPr>
          <p:sp>
            <p:nvSpPr>
              <p:cNvPr id="21520" name="Text Box 7"/>
              <p:cNvSpPr txBox="1">
                <a:spLocks noChangeArrowheads="1"/>
              </p:cNvSpPr>
              <p:nvPr/>
            </p:nvSpPr>
            <p:spPr bwMode="auto">
              <a:xfrm>
                <a:off x="2233735" y="3944541"/>
                <a:ext cx="1563248" cy="184665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>
                    <a:solidFill>
                      <a:srgbClr val="000000"/>
                    </a:solidFill>
                  </a:rPr>
                  <a:t> </a:t>
                </a:r>
                <a:r>
                  <a:rPr lang="en-US" sz="3200">
                    <a:solidFill>
                      <a:srgbClr val="000000"/>
                    </a:solidFill>
                  </a:rPr>
                  <a:t>  998 </a:t>
                </a:r>
              </a:p>
              <a:p>
                <a:pPr algn="r"/>
                <a:r>
                  <a:rPr lang="en-US" sz="3200">
                    <a:solidFill>
                      <a:srgbClr val="000000"/>
                    </a:solidFill>
                  </a:rPr>
                  <a:t>+   997 </a:t>
                </a:r>
              </a:p>
              <a:p>
                <a:pPr algn="r">
                  <a:lnSpc>
                    <a:spcPct val="125000"/>
                  </a:lnSpc>
                </a:pPr>
                <a:r>
                  <a:rPr lang="en-US" sz="3200">
                    <a:solidFill>
                      <a:srgbClr val="000000"/>
                    </a:solidFill>
                  </a:rPr>
                  <a:t>1</a:t>
                </a:r>
                <a:r>
                  <a:rPr lang="en-US" sz="4000">
                    <a:solidFill>
                      <a:srgbClr val="000000"/>
                    </a:solidFill>
                    <a:sym typeface="Symbol" pitchFamily="18" charset="2"/>
                  </a:rPr>
                  <a:t></a:t>
                </a:r>
                <a:r>
                  <a:rPr lang="en-US" sz="3200">
                    <a:solidFill>
                      <a:srgbClr val="000000"/>
                    </a:solidFill>
                    <a:sym typeface="Symbol" pitchFamily="18" charset="2"/>
                  </a:rPr>
                  <a:t>9</a:t>
                </a:r>
                <a:r>
                  <a:rPr lang="en-US" sz="3200">
                    <a:solidFill>
                      <a:srgbClr val="000000"/>
                    </a:solidFill>
                  </a:rPr>
                  <a:t>95 </a:t>
                </a:r>
                <a:endParaRPr lang="en-US" sz="2400"/>
              </a:p>
            </p:txBody>
          </p:sp>
          <p:sp>
            <p:nvSpPr>
              <p:cNvPr id="21521" name="Line 8"/>
              <p:cNvSpPr>
                <a:spLocks noChangeShapeType="1"/>
              </p:cNvSpPr>
              <p:nvPr/>
            </p:nvSpPr>
            <p:spPr bwMode="auto">
              <a:xfrm>
                <a:off x="2349179" y="5030391"/>
                <a:ext cx="1280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18" name="TextBox 30"/>
            <p:cNvSpPr txBox="1">
              <a:spLocks noChangeArrowheads="1"/>
            </p:cNvSpPr>
            <p:nvPr/>
          </p:nvSpPr>
          <p:spPr bwMode="auto">
            <a:xfrm>
              <a:off x="7768560" y="5638800"/>
              <a:ext cx="118494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Disregard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Overflow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162800" y="5715262"/>
              <a:ext cx="590550" cy="247631"/>
            </a:xfrm>
            <a:custGeom>
              <a:avLst/>
              <a:gdLst>
                <a:gd name="connsiteX0" fmla="*/ 590550 w 590550"/>
                <a:gd name="connsiteY0" fmla="*/ 247650 h 247650"/>
                <a:gd name="connsiteX1" fmla="*/ 0 w 590550"/>
                <a:gd name="connsiteY1" fmla="*/ 247650 h 247650"/>
                <a:gd name="connsiteX2" fmla="*/ 0 w 590550"/>
                <a:gd name="connsiteY2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47650">
                  <a:moveTo>
                    <a:pt x="590550" y="247650"/>
                  </a:moveTo>
                  <a:lnTo>
                    <a:pt x="0" y="24765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048000" y="5943600"/>
            <a:ext cx="2865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Complex Problems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</a:pPr>
            <a:r>
              <a:rPr lang="en-US" sz="2700" smtClean="0"/>
              <a:t>The previous examples demonstrate that this process works, but how do we </a:t>
            </a:r>
            <a:r>
              <a:rPr lang="en-US" sz="2700" i="1" smtClean="0"/>
              <a:t>easily</a:t>
            </a:r>
            <a:r>
              <a:rPr lang="en-US" sz="2700" smtClean="0"/>
              <a:t> convert a number into its negative equivalent?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</a:pPr>
            <a:r>
              <a:rPr lang="en-US" sz="2700" smtClean="0"/>
              <a:t>In the examples, converting the negative numbers into the 3-digit decimal number system was fairly easy. To convert the (-3), you simply counted backward from 1000 (i.e., 999, 998, 997).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</a:pPr>
            <a:r>
              <a:rPr lang="en-US" sz="2700" smtClean="0"/>
              <a:t>This process is not as easy for large numbers (e.g., -214 is 786). How did we determine this?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</a:pPr>
            <a:r>
              <a:rPr lang="en-US" sz="2700" smtClean="0"/>
              <a:t>To convert a large negative number, you can use the 10’s Complement Process.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26523-DB26-4DE1-8162-91C35D4C2A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10’s Complement Process </a:t>
            </a:r>
          </a:p>
        </p:txBody>
      </p:sp>
      <p:sp>
        <p:nvSpPr>
          <p:cNvPr id="23555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600" smtClean="0"/>
              <a:t>The </a:t>
            </a:r>
            <a:r>
              <a:rPr lang="en-US" sz="2600" b="1" smtClean="0"/>
              <a:t>10’s Complement </a:t>
            </a:r>
            <a:r>
              <a:rPr lang="en-US" sz="2600" smtClean="0"/>
              <a:t>process</a:t>
            </a:r>
            <a:r>
              <a:rPr lang="en-US" sz="2600" b="1" smtClean="0"/>
              <a:t> </a:t>
            </a:r>
            <a:r>
              <a:rPr lang="en-US" sz="2600" smtClean="0"/>
              <a:t>uses base-10 (decimal) numbers. Later, when we’re working with base-2 (binary) numbers, you will see that the </a:t>
            </a:r>
            <a:r>
              <a:rPr lang="en-US" sz="2600" b="1" smtClean="0"/>
              <a:t>2’s Complement </a:t>
            </a:r>
            <a:r>
              <a:rPr lang="en-US" sz="2600" smtClean="0"/>
              <a:t>process works in the same way.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600" b="1" smtClean="0"/>
              <a:t>First, complement all of the digits in a number</a:t>
            </a:r>
            <a:r>
              <a:rPr lang="en-US" sz="2600" smtClean="0"/>
              <a:t>. </a:t>
            </a:r>
          </a:p>
          <a:p>
            <a:pPr marL="628650" lvl="1" indent="-228600">
              <a:spcBef>
                <a:spcPct val="0"/>
              </a:spcBef>
              <a:spcAft>
                <a:spcPts val="1200"/>
              </a:spcAft>
            </a:pPr>
            <a:r>
              <a:rPr lang="en-US" sz="2200" smtClean="0"/>
              <a:t>A digit’s complement is the number you add to the digit to make it equal to the largest digit in the base (i.e., 9 for decimal). The complement of 0 is 9, 1 is 8, 2 is 7, etc.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600" b="1" smtClean="0"/>
              <a:t>Second, add 1.</a:t>
            </a:r>
          </a:p>
          <a:p>
            <a:pPr marL="628650" lvl="1" indent="-228600">
              <a:spcBef>
                <a:spcPct val="0"/>
              </a:spcBef>
              <a:spcAft>
                <a:spcPts val="1200"/>
              </a:spcAft>
            </a:pPr>
            <a:r>
              <a:rPr lang="en-US" sz="2200" smtClean="0"/>
              <a:t>Without this step, our number system would have two zeroes (+0 &amp; -0), which no number system has.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B4A3D-5339-496E-8FCD-C6A95DE0E13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TW - Master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TW - Master - 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Related_x0020_Class_x0020_Topic xmlns="a1c4832e-38d7-47d5-ac6a-07723ea7b2ba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18DD866820324C95CB5853CF8E6482" ma:contentTypeVersion="1" ma:contentTypeDescription="Create a new document." ma:contentTypeScope="" ma:versionID="b0c655f31c4e7f5f5d84f5b24a17d721">
  <xsd:schema xmlns:xsd="http://www.w3.org/2001/XMLSchema" xmlns:p="http://schemas.microsoft.com/office/2006/metadata/properties" xmlns:ns2="a1c4832e-38d7-47d5-ac6a-07723ea7b2ba" targetNamespace="http://schemas.microsoft.com/office/2006/metadata/properties" ma:root="true" ma:fieldsID="97e1c451f5050b476aecadf49471786f" ns2:_="">
    <xsd:import namespace="a1c4832e-38d7-47d5-ac6a-07723ea7b2ba"/>
    <xsd:element name="properties">
      <xsd:complexType>
        <xsd:sequence>
          <xsd:element name="documentManagement">
            <xsd:complexType>
              <xsd:all>
                <xsd:element ref="ns2:Related_x0020_Class_x0020_Topic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a1c4832e-38d7-47d5-ac6a-07723ea7b2ba" elementFormDefault="qualified">
    <xsd:import namespace="http://schemas.microsoft.com/office/2006/documentManagement/types"/>
    <xsd:element name="Related_x0020_Class_x0020_Topic" ma:index="8" nillable="true" ma:displayName="Related Class Topic" ma:list="{65B601AA-3ADA-45CB-B0C9-3F5DC0CEDC40}" ma:internalName="Related_x0020_Class_x0020_Topic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59BB67-BCF0-4DA7-A099-48BFD9382FC6}">
  <ds:schemaRefs>
    <ds:schemaRef ds:uri="a1c4832e-38d7-47d5-ac6a-07723ea7b2b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0172C4-77E7-4A82-BA32-6226533A74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c4832e-38d7-47d5-ac6a-07723ea7b2b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791574-EC98-4ADA-BC85-DC8F0C543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PLTW - Master</Template>
  <TotalTime>1563</TotalTime>
  <Words>2128</Words>
  <Application>Microsoft Office PowerPoint</Application>
  <PresentationFormat>On-screen Show (4:3)</PresentationFormat>
  <Paragraphs>460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PLTW - Master</vt:lpstr>
      <vt:lpstr>PLTW - Master - Theme</vt:lpstr>
      <vt:lpstr>2’s Complement Arithmetic</vt:lpstr>
      <vt:lpstr>2’s Complement Arithmetic</vt:lpstr>
      <vt:lpstr>Negative Numbers?</vt:lpstr>
      <vt:lpstr>How To Create A Negative Number</vt:lpstr>
      <vt:lpstr>3-Digit Decimal Number System</vt:lpstr>
      <vt:lpstr>Negative Decimal </vt:lpstr>
      <vt:lpstr>“Odometer” Math Examples</vt:lpstr>
      <vt:lpstr>Complex Problems</vt:lpstr>
      <vt:lpstr>10’s Complement Process </vt:lpstr>
      <vt:lpstr>10’s Complement Examples</vt:lpstr>
      <vt:lpstr>8-Bit Binary Number System</vt:lpstr>
      <vt:lpstr>Sign Bit </vt:lpstr>
      <vt:lpstr>2’S Complement Process </vt:lpstr>
      <vt:lpstr>2’s Complement Examples</vt:lpstr>
      <vt:lpstr>Using The 2’s Compliment Process</vt:lpstr>
      <vt:lpstr>POS + POS → POS Answer</vt:lpstr>
      <vt:lpstr>POS + NEG → POS Answer</vt:lpstr>
      <vt:lpstr>POS + NEG → NEG Answer</vt:lpstr>
      <vt:lpstr>NEG + NEG → NEG Answer</vt:lpstr>
    </vt:vector>
  </TitlesOfParts>
  <Company>Project Lead The Way,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2's Complement Arithmetic</dc:title>
  <dc:subject>DE - Unit 2 - Combinational Logic</dc:subject>
  <dc:creator>DE Revison Team</dc:creator>
  <cp:lastModifiedBy>aag</cp:lastModifiedBy>
  <cp:revision>43</cp:revision>
  <dcterms:created xsi:type="dcterms:W3CDTF">2008-03-24T13:35:02Z</dcterms:created>
  <dcterms:modified xsi:type="dcterms:W3CDTF">2015-07-28T13:15:44Z</dcterms:modified>
</cp:coreProperties>
</file>