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75" r:id="rId4"/>
    <p:sldId id="258" r:id="rId5"/>
    <p:sldId id="259" r:id="rId6"/>
    <p:sldId id="272" r:id="rId7"/>
    <p:sldId id="276" r:id="rId8"/>
    <p:sldId id="260" r:id="rId9"/>
    <p:sldId id="261" r:id="rId10"/>
    <p:sldId id="262" r:id="rId11"/>
    <p:sldId id="263" r:id="rId12"/>
    <p:sldId id="264" r:id="rId13"/>
    <p:sldId id="271" r:id="rId14"/>
    <p:sldId id="265" r:id="rId15"/>
    <p:sldId id="266" r:id="rId16"/>
    <p:sldId id="267" r:id="rId17"/>
    <p:sldId id="268" r:id="rId18"/>
    <p:sldId id="269" r:id="rId19"/>
    <p:sldId id="270" r:id="rId20"/>
    <p:sldId id="273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88" r:id="rId36"/>
    <p:sldId id="295" r:id="rId37"/>
    <p:sldId id="292" r:id="rId38"/>
    <p:sldId id="297" r:id="rId39"/>
    <p:sldId id="298" r:id="rId40"/>
    <p:sldId id="299" r:id="rId41"/>
    <p:sldId id="300" r:id="rId42"/>
    <p:sldId id="296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1615" autoAdjust="0"/>
  </p:normalViewPr>
  <p:slideViewPr>
    <p:cSldViewPr snapToGrid="0">
      <p:cViewPr varScale="1">
        <p:scale>
          <a:sx n="79" d="100"/>
          <a:sy n="79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9BA73-7468-45CD-BCE3-48A4CB8A4856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7FFB-B8B3-495C-A49A-6BE6E94EB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56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boo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autograd.html#torch.Tensor.backward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645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cap="all" dirty="0">
                <a:solidFill>
                  <a:srgbClr val="EE4C2C"/>
                </a:solidFill>
                <a:effectLst/>
                <a:latin typeface="FreightSans"/>
              </a:rPr>
              <a:t>CLASS  </a:t>
            </a:r>
            <a:r>
              <a:rPr lang="en-US" altLang="zh-CN" dirty="0" err="1"/>
              <a:t>torch.nn.Linear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IBMPlexMono"/>
              </a:rPr>
              <a:t>(</a:t>
            </a:r>
            <a:r>
              <a:rPr lang="en-US" altLang="zh-CN" b="0" i="1" dirty="0" err="1">
                <a:solidFill>
                  <a:srgbClr val="262626"/>
                </a:solidFill>
                <a:effectLst/>
                <a:latin typeface="IBMPlexMono"/>
              </a:rPr>
              <a:t>in_features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 err="1">
                <a:solidFill>
                  <a:srgbClr val="262626"/>
                </a:solidFill>
                <a:effectLst/>
                <a:latin typeface="IBMPlexMono"/>
              </a:rPr>
              <a:t>out_features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bias=True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IBMPlexMono"/>
              </a:rPr>
              <a:t>)</a:t>
            </a:r>
            <a:endParaRPr lang="en-US" altLang="zh-CN" dirty="0"/>
          </a:p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从输入输出的张量的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shape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角度来理解，相当于一个输入为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[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batch_size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, 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in_features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]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的张量变换成了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[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batch_size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, 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out_features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]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的输出张量。</a:t>
            </a:r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dirty="0" err="1"/>
              <a:t>torch.nn.init.kaiming_normal</a:t>
            </a:r>
            <a:r>
              <a:rPr lang="en-US" altLang="zh-CN" dirty="0"/>
              <a:t>_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IBMPlexMono"/>
              </a:rPr>
              <a:t>(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tensor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a=0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mode='</a:t>
            </a:r>
            <a:r>
              <a:rPr lang="en-US" altLang="zh-CN" b="0" i="1" dirty="0" err="1">
                <a:solidFill>
                  <a:srgbClr val="262626"/>
                </a:solidFill>
                <a:effectLst/>
                <a:latin typeface="IBMPlexMono"/>
              </a:rPr>
              <a:t>fan_in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'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nonlinearity='</a:t>
            </a:r>
            <a:r>
              <a:rPr lang="en-US" altLang="zh-CN" b="0" i="1" dirty="0" err="1">
                <a:solidFill>
                  <a:srgbClr val="262626"/>
                </a:solidFill>
                <a:effectLst/>
                <a:latin typeface="IBMPlexMono"/>
              </a:rPr>
              <a:t>leaky_relu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’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IBMPlexMono"/>
              </a:rPr>
              <a:t>)</a:t>
            </a:r>
            <a:b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example:</a:t>
            </a:r>
          </a:p>
          <a:p>
            <a:r>
              <a:rPr lang="en-US" altLang="zh-CN" dirty="0">
                <a:solidFill>
                  <a:srgbClr val="555555"/>
                </a:solidFill>
                <a:effectLst/>
                <a:latin typeface="IBMPlexMono"/>
              </a:rPr>
              <a:t>&gt;&gt;&gt; </a:t>
            </a:r>
            <a:r>
              <a:rPr lang="en-US" altLang="zh-CN" dirty="0">
                <a:effectLst/>
                <a:latin typeface="IBMPlexMono"/>
              </a:rPr>
              <a:t>w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IBMPlexMono"/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effectLst/>
                <a:latin typeface="IBMPlexMono"/>
              </a:rPr>
              <a:t>torch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-US" altLang="zh-CN" dirty="0" err="1">
                <a:effectLst/>
                <a:latin typeface="IBMPlexMono"/>
              </a:rPr>
              <a:t>empty</a:t>
            </a:r>
            <a:r>
              <a:rPr lang="en-US" altLang="zh-CN" dirty="0">
                <a:effectLst/>
                <a:latin typeface="IBMPlexMono"/>
              </a:rPr>
              <a:t>(</a:t>
            </a:r>
            <a:r>
              <a:rPr lang="en-US" altLang="zh-CN" dirty="0">
                <a:solidFill>
                  <a:srgbClr val="009999"/>
                </a:solidFill>
                <a:effectLst/>
                <a:latin typeface="IBMPlexMono"/>
              </a:rPr>
              <a:t>3</a:t>
            </a:r>
            <a:r>
              <a:rPr lang="en-US" altLang="zh-CN" dirty="0">
                <a:effectLst/>
                <a:latin typeface="IBMPlexMono"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9999"/>
                </a:solidFill>
                <a:effectLst/>
                <a:latin typeface="IBMPlexMono"/>
              </a:rPr>
              <a:t>5</a:t>
            </a:r>
            <a:r>
              <a:rPr lang="en-US" altLang="zh-CN" dirty="0">
                <a:effectLst/>
                <a:latin typeface="IBMPlexMono"/>
              </a:rPr>
              <a:t>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55555"/>
                </a:solidFill>
                <a:effectLst/>
                <a:latin typeface="IBMPlexMono"/>
              </a:rPr>
              <a:t>&gt;&gt;&gt; </a:t>
            </a:r>
            <a:r>
              <a:rPr lang="en-US" altLang="zh-CN" dirty="0" err="1">
                <a:effectLst/>
                <a:latin typeface="IBMPlexMono"/>
              </a:rPr>
              <a:t>nn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-US" altLang="zh-CN" dirty="0" err="1">
                <a:effectLst/>
                <a:latin typeface="IBMPlexMono"/>
              </a:rPr>
              <a:t>init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IBMPlexMono"/>
              </a:rPr>
              <a:t>.</a:t>
            </a:r>
            <a:r>
              <a:rPr lang="en-US" altLang="zh-CN" dirty="0" err="1">
                <a:effectLst/>
                <a:latin typeface="IBMPlexMono"/>
              </a:rPr>
              <a:t>kaiming_normal</a:t>
            </a:r>
            <a:r>
              <a:rPr lang="en-US" altLang="zh-CN" dirty="0">
                <a:effectLst/>
                <a:latin typeface="IBMPlexMono"/>
              </a:rPr>
              <a:t>_(w,</a:t>
            </a:r>
            <a:r>
              <a:rPr lang="en-US" altLang="zh-CN" dirty="0"/>
              <a:t> </a:t>
            </a:r>
            <a:r>
              <a:rPr lang="en-US" altLang="zh-CN" dirty="0">
                <a:effectLst/>
                <a:latin typeface="IBMPlexMono"/>
              </a:rPr>
              <a:t>mode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IBMPlexMono"/>
              </a:rPr>
              <a:t>=</a:t>
            </a:r>
            <a:r>
              <a:rPr lang="en-US" altLang="zh-CN" dirty="0">
                <a:solidFill>
                  <a:srgbClr val="DD1144"/>
                </a:solidFill>
                <a:effectLst/>
                <a:latin typeface="IBMPlexMono"/>
              </a:rPr>
              <a:t>'</a:t>
            </a:r>
            <a:r>
              <a:rPr lang="en-US" altLang="zh-CN" dirty="0" err="1">
                <a:solidFill>
                  <a:srgbClr val="DD1144"/>
                </a:solidFill>
                <a:effectLst/>
                <a:latin typeface="IBMPlexMono"/>
              </a:rPr>
              <a:t>fan_out</a:t>
            </a:r>
            <a:r>
              <a:rPr lang="en-US" altLang="zh-CN" dirty="0">
                <a:solidFill>
                  <a:srgbClr val="DD1144"/>
                </a:solidFill>
                <a:effectLst/>
                <a:latin typeface="IBMPlexMono"/>
              </a:rPr>
              <a:t>'</a:t>
            </a:r>
            <a:r>
              <a:rPr lang="en-US" altLang="zh-CN" dirty="0">
                <a:effectLst/>
                <a:latin typeface="IBMPlexMono"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effectLst/>
                <a:latin typeface="IBMPlexMono"/>
              </a:rPr>
              <a:t>nonlinearity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IBMPlexMono"/>
              </a:rPr>
              <a:t>=</a:t>
            </a:r>
            <a:r>
              <a:rPr lang="en-US" altLang="zh-CN" dirty="0">
                <a:solidFill>
                  <a:srgbClr val="DD1144"/>
                </a:solidFill>
                <a:effectLst/>
                <a:latin typeface="IBMPlexMono"/>
              </a:rPr>
              <a:t>'</a:t>
            </a:r>
            <a:r>
              <a:rPr lang="en-US" altLang="zh-CN" dirty="0" err="1">
                <a:solidFill>
                  <a:srgbClr val="DD1144"/>
                </a:solidFill>
                <a:effectLst/>
                <a:latin typeface="IBMPlexMono"/>
              </a:rPr>
              <a:t>relu</a:t>
            </a:r>
            <a:r>
              <a:rPr lang="en-US" altLang="zh-CN" dirty="0">
                <a:solidFill>
                  <a:srgbClr val="DD1144"/>
                </a:solidFill>
                <a:effectLst/>
                <a:latin typeface="IBMPlexMono"/>
              </a:rPr>
              <a:t>'</a:t>
            </a:r>
            <a:r>
              <a:rPr lang="en-US" altLang="zh-CN" dirty="0">
                <a:effectLst/>
                <a:latin typeface="IBMPlexMono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270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22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cap="all" dirty="0">
                <a:solidFill>
                  <a:srgbClr val="EE4C2C"/>
                </a:solidFill>
                <a:effectLst/>
                <a:latin typeface="FreightSans"/>
              </a:rPr>
              <a:t>CLASS </a:t>
            </a:r>
            <a:r>
              <a:rPr lang="en-US" altLang="zh-CN" dirty="0"/>
              <a:t>torch.nn.Conv2d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IBMPlexMono"/>
              </a:rPr>
              <a:t>(</a:t>
            </a:r>
            <a:r>
              <a:rPr lang="en-US" altLang="zh-CN" b="0" i="1" dirty="0" err="1">
                <a:solidFill>
                  <a:srgbClr val="262626"/>
                </a:solidFill>
                <a:effectLst/>
                <a:latin typeface="IBMPlexMono"/>
              </a:rPr>
              <a:t>in_channels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 err="1">
                <a:solidFill>
                  <a:srgbClr val="262626"/>
                </a:solidFill>
                <a:effectLst/>
                <a:latin typeface="IBMPlexMono"/>
              </a:rPr>
              <a:t>out_channels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 err="1">
                <a:solidFill>
                  <a:srgbClr val="262626"/>
                </a:solidFill>
                <a:effectLst/>
                <a:latin typeface="IBMPlexMono"/>
              </a:rPr>
              <a:t>kernel_size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stride=1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padding=0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dilation=1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groups=1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bias=True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 err="1">
                <a:solidFill>
                  <a:srgbClr val="262626"/>
                </a:solidFill>
                <a:effectLst/>
                <a:latin typeface="IBMPlexMono"/>
              </a:rPr>
              <a:t>padding_mode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='zeros’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IBMPlexMono"/>
              </a:rPr>
              <a:t>)</a:t>
            </a:r>
          </a:p>
          <a:p>
            <a:endParaRPr lang="en-US" altLang="zh-CN" b="0" i="0" dirty="0">
              <a:solidFill>
                <a:srgbClr val="262626"/>
              </a:solidFill>
              <a:effectLst/>
              <a:latin typeface="IBMPlexMono"/>
            </a:endParaRPr>
          </a:p>
          <a:p>
            <a:r>
              <a:rPr lang="en-US" altLang="zh-CN" dirty="0"/>
              <a:t>TIP</a:t>
            </a:r>
            <a:r>
              <a:rPr lang="zh-CN" altLang="en-US" dirty="0"/>
              <a:t>：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Padding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指为输入图像外围补充的圈数，注意如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28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乘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28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的图像，补充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Padding=1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就变成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乘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的了（而不是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29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乘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29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）。这个值一般直接在卷积时候定义，不必手动为输入图像加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Padding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21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49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00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560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012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30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557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064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这里用到</a:t>
            </a:r>
            <a:r>
              <a:rPr lang="en-US" altLang="zh-CN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Roboto Slab"/>
              </a:rPr>
              <a:t>class </a:t>
            </a:r>
            <a:r>
              <a:rPr lang="en-US" altLang="zh-CN" b="1" i="0" dirty="0" err="1">
                <a:solidFill>
                  <a:srgbClr val="404040"/>
                </a:solidFill>
                <a:effectLst/>
                <a:latin typeface="Roboto Slab"/>
              </a:rPr>
              <a:t>torchvision.transforms.Compose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Roboto Slab"/>
              </a:rPr>
              <a:t>(transforms): </a:t>
            </a:r>
            <a:r>
              <a:rPr lang="zh-CN" alt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将多个</a:t>
            </a:r>
            <a:r>
              <a:rPr lang="en-US" altLang="zh-CN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transform</a:t>
            </a:r>
            <a:r>
              <a:rPr lang="zh-CN" altLang="en-US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组合起来使用</a:t>
            </a:r>
            <a:endParaRPr lang="en-US" altLang="zh-CN" b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Roboto Slab"/>
              </a:rPr>
              <a:t>class </a:t>
            </a:r>
            <a:r>
              <a:rPr lang="en-US" altLang="zh-CN" b="1" i="0" dirty="0" err="1">
                <a:solidFill>
                  <a:srgbClr val="404040"/>
                </a:solidFill>
                <a:effectLst/>
                <a:latin typeface="Roboto Slab"/>
              </a:rPr>
              <a:t>torchvision.transforms.ToTensor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Roboto Slab"/>
              </a:rPr>
              <a:t>: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把一个取值范围是</a:t>
            </a:r>
            <a:r>
              <a:rPr lang="en-US" altLang="zh-CN" dirty="0"/>
              <a:t>[0,255]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的</a:t>
            </a:r>
            <a:r>
              <a:rPr lang="en-US" altLang="zh-CN" dirty="0" err="1"/>
              <a:t>PIL.Image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或者</a:t>
            </a:r>
            <a:r>
              <a:rPr lang="en-US" altLang="zh-CN" dirty="0"/>
              <a:t>shape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为</a:t>
            </a:r>
            <a:r>
              <a:rPr lang="en-US" altLang="zh-CN" dirty="0"/>
              <a:t>(H,W,C)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的</a:t>
            </a:r>
            <a:r>
              <a:rPr lang="en-US" altLang="zh-CN" dirty="0" err="1"/>
              <a:t>numpy.ndarray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，转换成形状为</a:t>
            </a:r>
            <a:r>
              <a:rPr lang="en-US" altLang="zh-CN" dirty="0"/>
              <a:t>[C,H,W]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，取值范围是</a:t>
            </a:r>
            <a:r>
              <a:rPr lang="en-US" altLang="zh-CN" dirty="0"/>
              <a:t>[0,1.0]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的</a:t>
            </a:r>
            <a:r>
              <a:rPr lang="en-US" altLang="zh-CN" dirty="0" err="1"/>
              <a:t>torch.FloadTensor</a:t>
            </a:r>
            <a:endParaRPr lang="en-US" altLang="zh-CN" b="1" i="0" dirty="0">
              <a:solidFill>
                <a:srgbClr val="404040"/>
              </a:solidFill>
              <a:effectLst/>
              <a:latin typeface="Roboto Slab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Roboto Slab"/>
              </a:rPr>
              <a:t>class </a:t>
            </a:r>
            <a:r>
              <a:rPr lang="en-US" altLang="zh-CN" b="1" i="0" dirty="0" err="1">
                <a:solidFill>
                  <a:srgbClr val="404040"/>
                </a:solidFill>
                <a:effectLst/>
                <a:latin typeface="Roboto Slab"/>
              </a:rPr>
              <a:t>torchvision.transforms.Normalize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Roboto Slab"/>
              </a:rPr>
              <a:t>(mean, std)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zh-CN" b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给定均值：</a:t>
            </a:r>
            <a:r>
              <a:rPr lang="en-US" altLang="zh-CN" dirty="0"/>
              <a:t>(R,G,B)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 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方差：</a:t>
            </a:r>
            <a:r>
              <a:rPr lang="zh-CN" altLang="en-US" dirty="0"/>
              <a:t>（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，将会把</a:t>
            </a:r>
            <a:r>
              <a:rPr lang="en-US" altLang="zh-CN" dirty="0"/>
              <a:t>Tensor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正则化。即：</a:t>
            </a:r>
            <a:r>
              <a:rPr lang="en-US" altLang="zh-CN" dirty="0" err="1"/>
              <a:t>Normalized_image</a:t>
            </a:r>
            <a:r>
              <a:rPr lang="en-US" altLang="zh-CN" dirty="0"/>
              <a:t>=(image-mean)/std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。</a:t>
            </a:r>
            <a:endParaRPr lang="en-US" altLang="zh-CN" b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114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42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41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069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83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67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3017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9791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08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95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31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cap="all" dirty="0">
                <a:solidFill>
                  <a:srgbClr val="EE4C2C"/>
                </a:solidFill>
                <a:effectLst/>
                <a:latin typeface="FreightSans"/>
              </a:rPr>
              <a:t>CLASS </a:t>
            </a:r>
            <a:r>
              <a:rPr lang="en-US" altLang="zh-CN" dirty="0"/>
              <a:t>torchvision.datasets.CIFAR10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IBMPlexMono"/>
              </a:rPr>
              <a:t>(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root: str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train: bool = True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transform: Union[Callable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 err="1">
                <a:solidFill>
                  <a:srgbClr val="262626"/>
                </a:solidFill>
                <a:effectLst/>
                <a:latin typeface="IBMPlexMono"/>
              </a:rPr>
              <a:t>NoneType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] = None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 err="1">
                <a:solidFill>
                  <a:srgbClr val="262626"/>
                </a:solidFill>
                <a:effectLst/>
                <a:latin typeface="IBMPlexMono"/>
              </a:rPr>
              <a:t>target_transform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: Union[Callable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 err="1">
                <a:solidFill>
                  <a:srgbClr val="262626"/>
                </a:solidFill>
                <a:effectLst/>
                <a:latin typeface="IBMPlexMono"/>
              </a:rPr>
              <a:t>NoneType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] = None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download: bool = False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IBMPlexMono"/>
              </a:rPr>
              <a:t>)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 → None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262626"/>
                </a:solidFill>
                <a:effectLst/>
                <a:latin typeface="FreightSans"/>
              </a:rPr>
              <a:t>root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 (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FreightSans"/>
              </a:rPr>
              <a:t>string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) – Root directory of dataset where directory </a:t>
            </a:r>
            <a:r>
              <a:rPr lang="en-US" altLang="zh-CN" b="0" i="0" dirty="0">
                <a:solidFill>
                  <a:srgbClr val="6C6C6D"/>
                </a:solidFill>
                <a:effectLst/>
                <a:latin typeface="IBMPlexMono"/>
              </a:rPr>
              <a:t>cifar-10-batches-py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 exists or will be saved to if download is set to True.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262626"/>
                </a:solidFill>
                <a:effectLst/>
                <a:latin typeface="FreightSans"/>
              </a:rPr>
              <a:t>train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 (</a:t>
            </a:r>
            <a:r>
              <a:rPr lang="en-US" altLang="zh-CN" b="0" i="1" u="none" strike="noStrike" dirty="0">
                <a:solidFill>
                  <a:srgbClr val="EE4C2C"/>
                </a:solidFill>
                <a:effectLst/>
                <a:latin typeface="FreightSans"/>
                <a:hlinkClick r:id="rId3" tooltip="(in Python v3.9)"/>
              </a:rPr>
              <a:t>bool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FreightSans"/>
              </a:rPr>
              <a:t>, optional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) – If True, creates dataset from training set, otherwise creates from test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262626"/>
                </a:solidFill>
                <a:effectLst/>
                <a:latin typeface="FreightSans"/>
              </a:rPr>
              <a:t>transform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 (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FreightSans"/>
              </a:rPr>
              <a:t>callable, optional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) – A function/transform that takes in an PIL image and returns a transformed version. </a:t>
            </a:r>
            <a:r>
              <a:rPr lang="en-US" altLang="zh-CN" b="0" i="0" dirty="0" err="1">
                <a:solidFill>
                  <a:srgbClr val="262626"/>
                </a:solidFill>
                <a:effectLst/>
                <a:latin typeface="FreightSans"/>
              </a:rPr>
              <a:t>E.g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0" dirty="0" err="1">
                <a:solidFill>
                  <a:srgbClr val="6C6C6D"/>
                </a:solidFill>
                <a:effectLst/>
                <a:latin typeface="IBMPlexMono"/>
              </a:rPr>
              <a:t>transforms.RandomCrop</a:t>
            </a:r>
            <a:endParaRPr lang="en-US" altLang="zh-CN" b="0" i="0" dirty="0">
              <a:solidFill>
                <a:srgbClr val="262626"/>
              </a:solidFill>
              <a:effectLst/>
              <a:latin typeface="Freight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rgbClr val="262626"/>
                </a:solidFill>
                <a:effectLst/>
                <a:latin typeface="FreightSans"/>
              </a:rPr>
              <a:t>target_transform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 (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FreightSans"/>
              </a:rPr>
              <a:t>callable, optional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) – A function/transform that takes in the target and transforms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262626"/>
                </a:solidFill>
                <a:effectLst/>
                <a:latin typeface="FreightSans"/>
              </a:rPr>
              <a:t>download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 (</a:t>
            </a:r>
            <a:r>
              <a:rPr lang="en-US" altLang="zh-CN" b="0" i="1" u="none" strike="noStrike" dirty="0">
                <a:solidFill>
                  <a:srgbClr val="EE4C2C"/>
                </a:solidFill>
                <a:effectLst/>
                <a:latin typeface="FreightSans"/>
                <a:hlinkClick r:id="rId3" tooltip="(in Python v3.9)"/>
              </a:rPr>
              <a:t>bool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FreightSans"/>
              </a:rPr>
              <a:t>, optional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) – If true, downloads the dataset from the internet and puts it in root directory. If dataset is already downloaded, it is not downloaded again.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262626"/>
              </a:solidFill>
              <a:effectLst/>
              <a:latin typeface="FreightSans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altLang="zh-CN" dirty="0">
              <a:effectLst/>
              <a:latin typeface="IBMPlexMono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zh-CN" dirty="0" err="1">
                <a:effectLst/>
                <a:latin typeface="IBMPlexMono"/>
              </a:rPr>
              <a:t>DataLoader</a:t>
            </a:r>
            <a:r>
              <a:rPr lang="en-US" altLang="zh-CN" dirty="0">
                <a:effectLst/>
                <a:latin typeface="IBMPlexMono"/>
              </a:rPr>
              <a:t>(dataset,</a:t>
            </a:r>
            <a:r>
              <a:rPr lang="en-US" altLang="zh-CN" dirty="0"/>
              <a:t> </a:t>
            </a:r>
            <a:r>
              <a:rPr lang="en-US" altLang="zh-CN" dirty="0" err="1">
                <a:effectLst/>
                <a:latin typeface="IBMPlexMono"/>
              </a:rPr>
              <a:t>batch_size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IBMPlexMono"/>
              </a:rPr>
              <a:t>=</a:t>
            </a:r>
            <a:r>
              <a:rPr lang="en-US" altLang="zh-CN" dirty="0">
                <a:solidFill>
                  <a:srgbClr val="009999"/>
                </a:solidFill>
                <a:effectLst/>
                <a:latin typeface="IBMPlexMono"/>
              </a:rPr>
              <a:t>1</a:t>
            </a:r>
            <a:r>
              <a:rPr lang="en-US" altLang="zh-CN" dirty="0">
                <a:effectLst/>
                <a:latin typeface="IBMPlexMono"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effectLst/>
                <a:latin typeface="IBMPlexMono"/>
              </a:rPr>
              <a:t>shuffle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IBMPlexMono"/>
              </a:rPr>
              <a:t>=False</a:t>
            </a:r>
            <a:r>
              <a:rPr lang="en-US" altLang="zh-CN" dirty="0">
                <a:effectLst/>
                <a:latin typeface="IBMPlexMono"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effectLst/>
                <a:latin typeface="IBMPlexMono"/>
              </a:rPr>
              <a:t>sampler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IBMPlexMono"/>
              </a:rPr>
              <a:t>=None</a:t>
            </a:r>
            <a:r>
              <a:rPr lang="en-US" altLang="zh-CN" dirty="0">
                <a:effectLst/>
                <a:latin typeface="IBMPlexMono"/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effectLst/>
                <a:latin typeface="IBMPlexMono"/>
              </a:rPr>
              <a:t>batch_sampler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IBMPlexMono"/>
              </a:rPr>
              <a:t>=None</a:t>
            </a:r>
            <a:r>
              <a:rPr lang="en-US" altLang="zh-CN" dirty="0">
                <a:effectLst/>
                <a:latin typeface="IBMPlexMono"/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effectLst/>
                <a:latin typeface="IBMPlexMono"/>
              </a:rPr>
              <a:t>num_workers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IBMPlexMono"/>
              </a:rPr>
              <a:t>=</a:t>
            </a:r>
            <a:r>
              <a:rPr lang="en-US" altLang="zh-CN" dirty="0">
                <a:solidFill>
                  <a:srgbClr val="009999"/>
                </a:solidFill>
                <a:effectLst/>
                <a:latin typeface="IBMPlexMono"/>
              </a:rPr>
              <a:t>0</a:t>
            </a:r>
            <a:r>
              <a:rPr lang="en-US" altLang="zh-CN" dirty="0">
                <a:effectLst/>
                <a:latin typeface="IBMPlexMono"/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effectLst/>
                <a:latin typeface="IBMPlexMono"/>
              </a:rPr>
              <a:t>collate_fn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IBMPlexMono"/>
              </a:rPr>
              <a:t>=None</a:t>
            </a:r>
            <a:r>
              <a:rPr lang="en-US" altLang="zh-CN" dirty="0">
                <a:effectLst/>
                <a:latin typeface="IBMPlexMono"/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effectLst/>
                <a:latin typeface="IBMPlexMono"/>
              </a:rPr>
              <a:t>pin_memory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IBMPlexMono"/>
              </a:rPr>
              <a:t>=False</a:t>
            </a:r>
            <a:r>
              <a:rPr lang="en-US" altLang="zh-CN" dirty="0">
                <a:effectLst/>
                <a:latin typeface="IBMPlexMono"/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effectLst/>
                <a:latin typeface="IBMPlexMono"/>
              </a:rPr>
              <a:t>drop_last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IBMPlexMono"/>
              </a:rPr>
              <a:t>=False</a:t>
            </a:r>
            <a:r>
              <a:rPr lang="en-US" altLang="zh-CN" dirty="0">
                <a:effectLst/>
                <a:latin typeface="IBMPlexMono"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effectLst/>
                <a:latin typeface="IBMPlexMono"/>
              </a:rPr>
              <a:t>timeout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IBMPlexMono"/>
              </a:rPr>
              <a:t>=</a:t>
            </a:r>
            <a:r>
              <a:rPr lang="en-US" altLang="zh-CN" dirty="0">
                <a:solidFill>
                  <a:srgbClr val="009999"/>
                </a:solidFill>
                <a:effectLst/>
                <a:latin typeface="IBMPlexMono"/>
              </a:rPr>
              <a:t>0</a:t>
            </a:r>
            <a:r>
              <a:rPr lang="en-US" altLang="zh-CN" dirty="0">
                <a:effectLst/>
                <a:latin typeface="IBMPlexMono"/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effectLst/>
                <a:latin typeface="IBMPlexMono"/>
              </a:rPr>
              <a:t>worker_init_fn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IBMPlexMono"/>
              </a:rPr>
              <a:t>=None</a:t>
            </a:r>
            <a:r>
              <a:rPr lang="en-US" altLang="zh-CN" dirty="0">
                <a:effectLst/>
                <a:latin typeface="IBMPlexMono"/>
              </a:rPr>
              <a:t>,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IBMPlexMono"/>
              </a:rPr>
              <a:t>*</a:t>
            </a:r>
            <a:r>
              <a:rPr lang="en-US" altLang="zh-CN" dirty="0">
                <a:effectLst/>
                <a:latin typeface="IBMPlexMono"/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effectLst/>
                <a:latin typeface="IBMPlexMono"/>
              </a:rPr>
              <a:t>prefetch_factor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IBMPlexMono"/>
              </a:rPr>
              <a:t>=</a:t>
            </a:r>
            <a:r>
              <a:rPr lang="en-US" altLang="zh-CN" dirty="0">
                <a:solidFill>
                  <a:srgbClr val="009999"/>
                </a:solidFill>
                <a:effectLst/>
                <a:latin typeface="IBMPlexMono"/>
              </a:rPr>
              <a:t>2</a:t>
            </a:r>
            <a:r>
              <a:rPr lang="en-US" altLang="zh-CN" dirty="0">
                <a:effectLst/>
                <a:latin typeface="IBMPlexMono"/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effectLst/>
                <a:latin typeface="IBMPlexMono"/>
              </a:rPr>
              <a:t>persistent_workers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IBMPlexMono"/>
              </a:rPr>
              <a:t>=False</a:t>
            </a:r>
            <a:r>
              <a:rPr lang="en-US" altLang="zh-CN" dirty="0">
                <a:effectLst/>
                <a:latin typeface="IBMPlexMono"/>
              </a:rPr>
              <a:t>)</a:t>
            </a:r>
          </a:p>
          <a:p>
            <a:pPr algn="l">
              <a:buFont typeface="Arial" panose="020B0604020202020204" pitchFamily="34" charset="0"/>
              <a:buNone/>
            </a:pPr>
            <a:endParaRPr lang="en-US" altLang="zh-CN" b="0" i="0" dirty="0">
              <a:solidFill>
                <a:srgbClr val="262626"/>
              </a:solidFill>
              <a:effectLst/>
              <a:latin typeface="IBMPlexMono"/>
            </a:endParaRPr>
          </a:p>
          <a:p>
            <a:r>
              <a:rPr lang="en-US" altLang="zh-CN" dirty="0"/>
              <a:t>dataset(Dataset): </a:t>
            </a:r>
            <a:r>
              <a:rPr lang="zh-CN" altLang="en-US" dirty="0"/>
              <a:t>传入的数据集</a:t>
            </a:r>
          </a:p>
          <a:p>
            <a:r>
              <a:rPr lang="en-US" altLang="zh-CN" dirty="0" err="1"/>
              <a:t>batch_size</a:t>
            </a:r>
            <a:r>
              <a:rPr lang="en-US" altLang="zh-CN" dirty="0"/>
              <a:t>(int, optional): </a:t>
            </a:r>
            <a:r>
              <a:rPr lang="zh-CN" altLang="en-US" dirty="0"/>
              <a:t>每个</a:t>
            </a:r>
            <a:r>
              <a:rPr lang="en-US" altLang="zh-CN" dirty="0"/>
              <a:t>batch</a:t>
            </a:r>
            <a:r>
              <a:rPr lang="zh-CN" altLang="en-US" dirty="0"/>
              <a:t>有多少个样本</a:t>
            </a:r>
          </a:p>
          <a:p>
            <a:r>
              <a:rPr lang="en-US" altLang="zh-CN" dirty="0"/>
              <a:t>shuffle(bool, optional): </a:t>
            </a:r>
            <a:r>
              <a:rPr lang="zh-CN" altLang="en-US" dirty="0"/>
              <a:t>在每个</a:t>
            </a:r>
            <a:r>
              <a:rPr lang="en-US" altLang="zh-CN" dirty="0"/>
              <a:t>epoch</a:t>
            </a:r>
            <a:r>
              <a:rPr lang="zh-CN" altLang="en-US" dirty="0"/>
              <a:t>开始的时候，对数据进行重新打乱</a:t>
            </a:r>
          </a:p>
          <a:p>
            <a:r>
              <a:rPr lang="en-US" altLang="zh-CN" dirty="0"/>
              <a:t>sampler(Sampler, optional): </a:t>
            </a:r>
            <a:r>
              <a:rPr lang="zh-CN" altLang="en-US" dirty="0"/>
              <a:t>自定义从数据集中取样本的策略，如果指定这个参数，那么</a:t>
            </a:r>
            <a:r>
              <a:rPr lang="en-US" altLang="zh-CN" dirty="0"/>
              <a:t>shuffle</a:t>
            </a:r>
            <a:r>
              <a:rPr lang="zh-CN" altLang="en-US" dirty="0"/>
              <a:t>必须为</a:t>
            </a:r>
            <a:r>
              <a:rPr lang="en-US" altLang="zh-CN" dirty="0"/>
              <a:t>False</a:t>
            </a:r>
          </a:p>
          <a:p>
            <a:r>
              <a:rPr lang="en-US" altLang="zh-CN" dirty="0" err="1"/>
              <a:t>batch_sampler</a:t>
            </a:r>
            <a:r>
              <a:rPr lang="en-US" altLang="zh-CN" dirty="0"/>
              <a:t>(Sampler, optional): </a:t>
            </a:r>
            <a:r>
              <a:rPr lang="zh-CN" altLang="en-US" dirty="0"/>
              <a:t>与</a:t>
            </a:r>
            <a:r>
              <a:rPr lang="en-US" altLang="zh-CN" dirty="0"/>
              <a:t>sampler</a:t>
            </a:r>
            <a:r>
              <a:rPr lang="zh-CN" altLang="en-US" dirty="0"/>
              <a:t>类似，但是一次只返回一个</a:t>
            </a:r>
            <a:r>
              <a:rPr lang="en-US" altLang="zh-CN" dirty="0"/>
              <a:t>batch</a:t>
            </a:r>
            <a:r>
              <a:rPr lang="zh-CN" altLang="en-US" dirty="0"/>
              <a:t>的</a:t>
            </a:r>
            <a:r>
              <a:rPr lang="en-US" altLang="zh-CN" dirty="0"/>
              <a:t>indices</a:t>
            </a:r>
            <a:r>
              <a:rPr lang="zh-CN" altLang="en-US" dirty="0"/>
              <a:t>（索引），需要注意的是，一旦指定了这个参数，那么</a:t>
            </a:r>
            <a:r>
              <a:rPr lang="en-US" altLang="zh-CN" dirty="0" err="1"/>
              <a:t>batch_size,shuffle,sampler,drop_last</a:t>
            </a:r>
            <a:r>
              <a:rPr lang="zh-CN" altLang="en-US" dirty="0"/>
              <a:t>就不能再制定了（互斥</a:t>
            </a:r>
            <a:r>
              <a:rPr lang="en-US" altLang="zh-CN" dirty="0"/>
              <a:t>——Mutually exclusive</a:t>
            </a:r>
            <a:r>
              <a:rPr lang="zh-CN" altLang="en-US" dirty="0"/>
              <a:t>）</a:t>
            </a:r>
          </a:p>
          <a:p>
            <a:r>
              <a:rPr lang="en-US" altLang="zh-CN" dirty="0" err="1"/>
              <a:t>num_workers</a:t>
            </a:r>
            <a:r>
              <a:rPr lang="en-US" altLang="zh-CN" dirty="0"/>
              <a:t> (int, optional): </a:t>
            </a:r>
            <a:r>
              <a:rPr lang="zh-CN" altLang="en-US" dirty="0"/>
              <a:t>这个参数决定了有几个进程来处理</a:t>
            </a:r>
            <a:r>
              <a:rPr lang="en-US" altLang="zh-CN" dirty="0"/>
              <a:t>data loading</a:t>
            </a:r>
            <a:r>
              <a:rPr lang="zh-CN" altLang="en-US" dirty="0"/>
              <a:t>。</a:t>
            </a:r>
            <a:r>
              <a:rPr lang="en-US" altLang="zh-CN" dirty="0"/>
              <a:t>0</a:t>
            </a:r>
            <a:r>
              <a:rPr lang="zh-CN" altLang="en-US" dirty="0"/>
              <a:t>意味着所有的数据都会被</a:t>
            </a:r>
            <a:r>
              <a:rPr lang="en-US" altLang="zh-CN" dirty="0"/>
              <a:t>load</a:t>
            </a:r>
            <a:r>
              <a:rPr lang="zh-CN" altLang="en-US" dirty="0"/>
              <a:t>进主进程。（默认为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</a:p>
          <a:p>
            <a:r>
              <a:rPr lang="en-US" altLang="zh-CN" dirty="0" err="1"/>
              <a:t>collate_fn</a:t>
            </a:r>
            <a:r>
              <a:rPr lang="en-US" altLang="zh-CN" dirty="0"/>
              <a:t> (callable, optional): </a:t>
            </a:r>
            <a:r>
              <a:rPr lang="zh-CN" altLang="en-US" dirty="0"/>
              <a:t>将一个</a:t>
            </a:r>
            <a:r>
              <a:rPr lang="en-US" altLang="zh-CN" dirty="0"/>
              <a:t>list</a:t>
            </a:r>
            <a:r>
              <a:rPr lang="zh-CN" altLang="en-US" dirty="0"/>
              <a:t>的</a:t>
            </a:r>
            <a:r>
              <a:rPr lang="en-US" altLang="zh-CN" dirty="0"/>
              <a:t>sample</a:t>
            </a:r>
            <a:r>
              <a:rPr lang="zh-CN" altLang="en-US" dirty="0"/>
              <a:t>组成一个</a:t>
            </a:r>
            <a:r>
              <a:rPr lang="en-US" altLang="zh-CN" dirty="0"/>
              <a:t>mini-batch</a:t>
            </a:r>
            <a:r>
              <a:rPr lang="zh-CN" altLang="en-US" dirty="0"/>
              <a:t>的函数</a:t>
            </a:r>
          </a:p>
          <a:p>
            <a:r>
              <a:rPr lang="en-US" altLang="zh-CN" dirty="0" err="1"/>
              <a:t>pin_memory</a:t>
            </a:r>
            <a:r>
              <a:rPr lang="en-US" altLang="zh-CN" dirty="0"/>
              <a:t> (bool, optional)</a:t>
            </a:r>
            <a:r>
              <a:rPr lang="zh-CN" altLang="en-US" dirty="0"/>
              <a:t>： 如果设置为</a:t>
            </a:r>
            <a:r>
              <a:rPr lang="en-US" altLang="zh-CN" dirty="0"/>
              <a:t>True</a:t>
            </a:r>
            <a:r>
              <a:rPr lang="zh-CN" altLang="en-US" dirty="0"/>
              <a:t>，那么</a:t>
            </a:r>
            <a:r>
              <a:rPr lang="en-US" altLang="zh-CN" dirty="0"/>
              <a:t>data loader</a:t>
            </a:r>
            <a:r>
              <a:rPr lang="zh-CN" altLang="en-US" dirty="0"/>
              <a:t>将会在返回它们之前，将</a:t>
            </a:r>
            <a:r>
              <a:rPr lang="en-US" altLang="zh-CN" dirty="0"/>
              <a:t>tensors</a:t>
            </a:r>
            <a:r>
              <a:rPr lang="zh-CN" altLang="en-US" dirty="0"/>
              <a:t>拷贝到</a:t>
            </a:r>
            <a:r>
              <a:rPr lang="en-US" altLang="zh-CN" dirty="0"/>
              <a:t>CUDA</a:t>
            </a:r>
            <a:r>
              <a:rPr lang="zh-CN" altLang="en-US" dirty="0"/>
              <a:t>中的固定内存（</a:t>
            </a:r>
            <a:r>
              <a:rPr lang="en-US" altLang="zh-CN" dirty="0"/>
              <a:t>CUDA pinned memory</a:t>
            </a:r>
            <a:r>
              <a:rPr lang="zh-CN" altLang="en-US" dirty="0"/>
              <a:t>）中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drop_last</a:t>
            </a:r>
            <a:r>
              <a:rPr lang="en-US" altLang="zh-CN" dirty="0"/>
              <a:t> (bool, optional): </a:t>
            </a:r>
            <a:r>
              <a:rPr lang="zh-CN" altLang="en-US" dirty="0"/>
              <a:t>如果设置为</a:t>
            </a:r>
            <a:r>
              <a:rPr lang="en-US" altLang="zh-CN" dirty="0"/>
              <a:t>True</a:t>
            </a:r>
            <a:r>
              <a:rPr lang="zh-CN" altLang="en-US" dirty="0"/>
              <a:t>：这个是对最后的未完成的</a:t>
            </a:r>
            <a:r>
              <a:rPr lang="en-US" altLang="zh-CN" dirty="0"/>
              <a:t>batch</a:t>
            </a:r>
            <a:r>
              <a:rPr lang="zh-CN" altLang="en-US" dirty="0"/>
              <a:t>来说的，比如你的</a:t>
            </a:r>
            <a:r>
              <a:rPr lang="en-US" altLang="zh-CN" dirty="0" err="1"/>
              <a:t>batch_size</a:t>
            </a:r>
            <a:r>
              <a:rPr lang="zh-CN" altLang="en-US" dirty="0"/>
              <a:t>设置为</a:t>
            </a:r>
            <a:r>
              <a:rPr lang="en-US" altLang="zh-CN" dirty="0"/>
              <a:t>64</a:t>
            </a:r>
            <a:r>
              <a:rPr lang="zh-CN" altLang="en-US" dirty="0"/>
              <a:t>，而一个</a:t>
            </a:r>
            <a:r>
              <a:rPr lang="en-US" altLang="zh-CN" dirty="0"/>
              <a:t>epoch</a:t>
            </a:r>
            <a:r>
              <a:rPr lang="zh-CN" altLang="en-US" dirty="0"/>
              <a:t>只有</a:t>
            </a:r>
            <a:r>
              <a:rPr lang="en-US" altLang="zh-CN" dirty="0"/>
              <a:t>100</a:t>
            </a:r>
            <a:r>
              <a:rPr lang="zh-CN" altLang="en-US" dirty="0"/>
              <a:t>个样本，那么训练的时候后面的</a:t>
            </a:r>
            <a:r>
              <a:rPr lang="en-US" altLang="zh-CN" dirty="0"/>
              <a:t>36</a:t>
            </a:r>
            <a:r>
              <a:rPr lang="zh-CN" altLang="en-US" dirty="0"/>
              <a:t>个就被扔掉了</a:t>
            </a:r>
            <a:r>
              <a:rPr lang="en-US" altLang="zh-CN" dirty="0"/>
              <a:t>…</a:t>
            </a:r>
            <a:br>
              <a:rPr lang="en-US" altLang="zh-CN" dirty="0"/>
            </a:br>
            <a:r>
              <a:rPr lang="zh-CN" altLang="en-US" dirty="0"/>
              <a:t>如果为</a:t>
            </a:r>
            <a:r>
              <a:rPr lang="en-US" altLang="zh-CN" dirty="0"/>
              <a:t>False</a:t>
            </a:r>
            <a:r>
              <a:rPr lang="zh-CN" altLang="en-US" dirty="0"/>
              <a:t>（默认），那么会继续正常执行，只是最后的</a:t>
            </a:r>
            <a:r>
              <a:rPr lang="en-US" altLang="zh-CN" dirty="0" err="1"/>
              <a:t>batch_size</a:t>
            </a:r>
            <a:r>
              <a:rPr lang="zh-CN" altLang="en-US" dirty="0"/>
              <a:t>会小一点。</a:t>
            </a:r>
          </a:p>
          <a:p>
            <a:r>
              <a:rPr lang="en-US" altLang="zh-CN" dirty="0"/>
              <a:t>timeout(numeric, optional): </a:t>
            </a:r>
            <a:r>
              <a:rPr lang="zh-CN" altLang="en-US" dirty="0"/>
              <a:t>如果是正数，表明等待从</a:t>
            </a:r>
            <a:r>
              <a:rPr lang="en-US" altLang="zh-CN" dirty="0"/>
              <a:t>worker</a:t>
            </a:r>
            <a:r>
              <a:rPr lang="zh-CN" altLang="en-US" dirty="0"/>
              <a:t>进程中收集一个</a:t>
            </a:r>
            <a:r>
              <a:rPr lang="en-US" altLang="zh-CN" dirty="0"/>
              <a:t>batch</a:t>
            </a:r>
            <a:r>
              <a:rPr lang="zh-CN" altLang="en-US" dirty="0"/>
              <a:t>等待的时间，若超出设定的时间还没有收集到，那就不收集这个内容了。这个</a:t>
            </a:r>
            <a:r>
              <a:rPr lang="en-US" altLang="zh-CN" dirty="0"/>
              <a:t>numeric</a:t>
            </a:r>
            <a:r>
              <a:rPr lang="zh-CN" altLang="en-US" dirty="0"/>
              <a:t>应总是大于等于</a:t>
            </a:r>
            <a:r>
              <a:rPr lang="en-US" altLang="zh-CN" dirty="0"/>
              <a:t>0</a:t>
            </a:r>
            <a:r>
              <a:rPr lang="zh-CN" altLang="en-US" dirty="0"/>
              <a:t>。默认为</a:t>
            </a:r>
            <a:r>
              <a:rPr lang="en-US" altLang="zh-CN" dirty="0"/>
              <a:t>0</a:t>
            </a:r>
          </a:p>
          <a:p>
            <a:r>
              <a:rPr lang="en-US" altLang="zh-CN" dirty="0" err="1"/>
              <a:t>worker_init_fn</a:t>
            </a:r>
            <a:r>
              <a:rPr lang="en-US" altLang="zh-CN" dirty="0"/>
              <a:t> (callable, optional): </a:t>
            </a:r>
            <a:r>
              <a:rPr lang="zh-CN" altLang="en-US" dirty="0"/>
              <a:t>每个</a:t>
            </a:r>
            <a:r>
              <a:rPr lang="en-US" altLang="zh-CN" dirty="0"/>
              <a:t>worker</a:t>
            </a:r>
            <a:r>
              <a:rPr lang="zh-CN" altLang="en-US" dirty="0"/>
              <a:t>初始化函数 </a:t>
            </a:r>
            <a:r>
              <a:rPr lang="en-US" altLang="zh-CN" dirty="0"/>
              <a:t>If not None, this will be called on each</a:t>
            </a:r>
            <a:br>
              <a:rPr lang="en-US" altLang="zh-CN" dirty="0"/>
            </a:br>
            <a:r>
              <a:rPr lang="en-US" altLang="zh-CN" dirty="0"/>
              <a:t>worker subprocess with the worker id (an int in [0, </a:t>
            </a:r>
            <a:r>
              <a:rPr lang="en-US" altLang="zh-CN" dirty="0" err="1"/>
              <a:t>num_workers</a:t>
            </a:r>
            <a:r>
              <a:rPr lang="en-US" altLang="zh-CN" dirty="0"/>
              <a:t> - 1]) as input, after seeding and before data loading. (default: None)</a:t>
            </a:r>
            <a:endParaRPr lang="en-US" altLang="zh-CN" b="0" i="0" dirty="0">
              <a:solidFill>
                <a:srgbClr val="262626"/>
              </a:solidFill>
              <a:effectLst/>
              <a:latin typeface="FreightSan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7523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0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598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1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torch.nn.functional.conv2d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IBMPlexMono"/>
              </a:rPr>
              <a:t>(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input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weight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bias=None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stride=1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padding=0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dilation=1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IBMPlexMono"/>
              </a:rPr>
              <a:t>groups=1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IBMPlexMono"/>
              </a:rPr>
              <a:t>)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 → Tensor</a:t>
            </a:r>
          </a:p>
          <a:p>
            <a:endParaRPr lang="en-US" altLang="zh-CN" b="0" i="0" dirty="0">
              <a:solidFill>
                <a:srgbClr val="262626"/>
              </a:solidFill>
              <a:effectLst/>
              <a:latin typeface="FreightSans"/>
            </a:endParaRPr>
          </a:p>
          <a:p>
            <a:r>
              <a:rPr lang="zh-CN" altLang="en-US" dirty="0"/>
              <a:t>参数：</a:t>
            </a:r>
            <a:endParaRPr lang="en-US" altLang="zh-CN" dirty="0"/>
          </a:p>
          <a:p>
            <a:r>
              <a:rPr lang="en-US" altLang="zh-CN" b="1" i="0" dirty="0">
                <a:solidFill>
                  <a:srgbClr val="404040"/>
                </a:solidFill>
                <a:effectLst/>
                <a:latin typeface="Lato"/>
              </a:rPr>
              <a:t>input: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输入张量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(minibatch x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Lato"/>
              </a:rPr>
              <a:t>in_channels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 x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Lato"/>
              </a:rPr>
              <a:t>iH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 x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Lato"/>
              </a:rPr>
              <a:t>iW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) </a:t>
            </a:r>
          </a:p>
          <a:p>
            <a:r>
              <a:rPr lang="en-US" altLang="zh-CN" b="1" i="0" dirty="0">
                <a:solidFill>
                  <a:srgbClr val="404040"/>
                </a:solidFill>
                <a:effectLst/>
                <a:latin typeface="Lato"/>
              </a:rPr>
              <a:t>weight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: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过滤器张量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(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Lato"/>
              </a:rPr>
              <a:t>out_channels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,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Lato"/>
              </a:rPr>
              <a:t>in_channels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/groups,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Lato"/>
              </a:rPr>
              <a:t>kH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, kW) </a:t>
            </a:r>
          </a:p>
          <a:p>
            <a:r>
              <a:rPr lang="en-US" altLang="zh-CN" b="1" i="0" dirty="0">
                <a:solidFill>
                  <a:srgbClr val="404040"/>
                </a:solidFill>
                <a:effectLst/>
                <a:latin typeface="Lato"/>
              </a:rPr>
              <a:t>bias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: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可选偏置张量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(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Lato"/>
              </a:rPr>
              <a:t>out_channels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)</a:t>
            </a:r>
          </a:p>
          <a:p>
            <a:r>
              <a:rPr lang="en-US" altLang="zh-CN" b="1" i="0" dirty="0">
                <a:solidFill>
                  <a:srgbClr val="404040"/>
                </a:solidFill>
                <a:effectLst/>
                <a:latin typeface="Lato"/>
              </a:rPr>
              <a:t>stride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: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卷积核的步长，可以是单个数字或一个元组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(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Lato"/>
              </a:rPr>
              <a:t>sh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 x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Lato"/>
              </a:rPr>
              <a:t>sw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。默认为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1</a:t>
            </a:r>
          </a:p>
          <a:p>
            <a:r>
              <a:rPr lang="en-US" altLang="zh-CN" b="1" i="0" dirty="0">
                <a:solidFill>
                  <a:srgbClr val="404040"/>
                </a:solidFill>
                <a:effectLst/>
                <a:latin typeface="Lato"/>
              </a:rPr>
              <a:t>padding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: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输入上隐含零填充。可以是单个数字或元组。 默认值：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0</a:t>
            </a:r>
          </a:p>
          <a:p>
            <a:r>
              <a:rPr lang="en-US" altLang="zh-CN" b="1" i="0" dirty="0">
                <a:solidFill>
                  <a:srgbClr val="404040"/>
                </a:solidFill>
                <a:effectLst/>
                <a:latin typeface="Lato"/>
              </a:rPr>
              <a:t>groups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/>
              </a:rPr>
              <a:t> :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将输入分成组，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Lato"/>
              </a:rPr>
              <a:t>in_channels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/>
              </a:rPr>
              <a:t>应该被组数除尽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15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cap="all" dirty="0">
                <a:solidFill>
                  <a:srgbClr val="EE4C2C"/>
                </a:solidFill>
                <a:effectLst/>
                <a:latin typeface="FreightSans"/>
              </a:rPr>
              <a:t>CLASS  </a:t>
            </a:r>
            <a:r>
              <a:rPr lang="en-US" altLang="zh-CN" dirty="0" err="1"/>
              <a:t>torch.no_grad</a:t>
            </a:r>
            <a:endParaRPr lang="en-US" altLang="zh-CN" dirty="0"/>
          </a:p>
          <a:p>
            <a:pPr algn="l"/>
            <a:r>
              <a:rPr lang="zh-CN" altLang="en-US" b="0" i="0" dirty="0">
                <a:solidFill>
                  <a:srgbClr val="262626"/>
                </a:solidFill>
                <a:effectLst/>
                <a:latin typeface="FreightSans"/>
              </a:rPr>
              <a:t>作用：禁用梯度计算，减少内存消耗</a:t>
            </a:r>
            <a:endParaRPr lang="en-US" altLang="zh-CN" b="0" i="0" dirty="0">
              <a:solidFill>
                <a:srgbClr val="262626"/>
              </a:solidFill>
              <a:effectLst/>
              <a:latin typeface="FreightSans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当我们在做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evaluating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的时候（不需要计算导数），我们可以将推断（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inference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）的代码包裹在 </a:t>
            </a:r>
            <a:r>
              <a:rPr lang="en-US" altLang="zh-CN" dirty="0"/>
              <a:t>with </a:t>
            </a:r>
            <a:r>
              <a:rPr lang="en-US" altLang="zh-CN" dirty="0" err="1"/>
              <a:t>torch.no_grad</a:t>
            </a:r>
            <a:r>
              <a:rPr lang="en-US" altLang="zh-CN" dirty="0"/>
              <a:t>():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 之中，以达到 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暂时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 不追踪网络参数中的导数的目的，总之是为了减少可能存在的计算和内存消耗</a:t>
            </a:r>
            <a:endParaRPr lang="en-US" altLang="zh-CN" b="0" i="0" dirty="0">
              <a:solidFill>
                <a:srgbClr val="262626"/>
              </a:solidFill>
              <a:effectLst/>
              <a:latin typeface="FreightSans"/>
            </a:endParaRPr>
          </a:p>
          <a:p>
            <a:pPr algn="l"/>
            <a:endParaRPr lang="en-US" altLang="zh-CN" b="0" i="0" dirty="0">
              <a:solidFill>
                <a:srgbClr val="262626"/>
              </a:solidFill>
              <a:effectLst/>
              <a:latin typeface="FreightSans"/>
            </a:endParaRPr>
          </a:p>
          <a:p>
            <a:pPr algn="l"/>
            <a:r>
              <a:rPr lang="zh-CN" altLang="en-US" b="0" i="0" dirty="0">
                <a:solidFill>
                  <a:srgbClr val="262626"/>
                </a:solidFill>
                <a:effectLst/>
                <a:latin typeface="FreightSans"/>
              </a:rPr>
              <a:t>官方文档：</a:t>
            </a:r>
            <a:endParaRPr lang="en-US" altLang="zh-CN" b="0" i="0" dirty="0">
              <a:solidFill>
                <a:srgbClr val="262626"/>
              </a:solidFill>
              <a:effectLst/>
              <a:latin typeface="FreightSans"/>
            </a:endParaRPr>
          </a:p>
          <a:p>
            <a:pPr algn="l"/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Context-manager that disabled gradient calculation.</a:t>
            </a:r>
          </a:p>
          <a:p>
            <a:pPr algn="l"/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Disabling gradient calculation is useful for inference, when you are sure that you will not call </a:t>
            </a:r>
            <a:r>
              <a:rPr lang="en-US" altLang="zh-CN" b="0" i="0" u="none" strike="noStrike" dirty="0" err="1">
                <a:solidFill>
                  <a:srgbClr val="6C6C6D"/>
                </a:solidFill>
                <a:effectLst/>
                <a:latin typeface="IBMPlexMono"/>
                <a:hlinkClick r:id="rId3" tooltip="torch.Tensor.backward"/>
              </a:rPr>
              <a:t>Tensor.backward</a:t>
            </a:r>
            <a:r>
              <a:rPr lang="en-US" altLang="zh-CN" b="0" i="0" u="none" strike="noStrike" dirty="0">
                <a:solidFill>
                  <a:srgbClr val="6C6C6D"/>
                </a:solidFill>
                <a:effectLst/>
                <a:latin typeface="IBMPlexMono"/>
                <a:hlinkClick r:id="rId3" tooltip="torch.Tensor.backward"/>
              </a:rPr>
              <a:t>()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. It will reduce memory consumption for computations that would otherwise have </a:t>
            </a:r>
            <a:r>
              <a:rPr lang="en-US" altLang="zh-CN" b="0" i="1" dirty="0" err="1">
                <a:solidFill>
                  <a:srgbClr val="262626"/>
                </a:solidFill>
                <a:effectLst/>
                <a:latin typeface="FreightSans"/>
              </a:rPr>
              <a:t>requires_grad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FreightSans"/>
              </a:rPr>
              <a:t>=True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.</a:t>
            </a:r>
          </a:p>
          <a:p>
            <a:pPr algn="l"/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In this mode, the result of every computation will have </a:t>
            </a:r>
            <a:r>
              <a:rPr lang="en-US" altLang="zh-CN" b="0" i="1" dirty="0" err="1">
                <a:solidFill>
                  <a:srgbClr val="262626"/>
                </a:solidFill>
                <a:effectLst/>
                <a:latin typeface="FreightSans"/>
              </a:rPr>
              <a:t>requires_grad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FreightSans"/>
              </a:rPr>
              <a:t>=False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 even when the inputs have </a:t>
            </a:r>
            <a:r>
              <a:rPr lang="en-US" altLang="zh-CN" b="0" i="1" dirty="0" err="1">
                <a:solidFill>
                  <a:srgbClr val="262626"/>
                </a:solidFill>
                <a:effectLst/>
                <a:latin typeface="FreightSans"/>
              </a:rPr>
              <a:t>requires_grad</a:t>
            </a:r>
            <a:r>
              <a:rPr lang="en-US" altLang="zh-CN" b="0" i="1" dirty="0">
                <a:solidFill>
                  <a:srgbClr val="262626"/>
                </a:solidFill>
                <a:effectLst/>
                <a:latin typeface="FreightSans"/>
              </a:rPr>
              <a:t>=True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.</a:t>
            </a:r>
          </a:p>
          <a:p>
            <a:pPr algn="l"/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This context manager is thread local; it will not affect computation in other threads.</a:t>
            </a:r>
          </a:p>
          <a:p>
            <a:pPr algn="l"/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Also functions as a decorator. (Make sure to instantiate with parenthesis.) </a:t>
            </a:r>
          </a:p>
          <a:p>
            <a:pPr algn="l"/>
            <a:endParaRPr lang="en-US" altLang="zh-CN" b="0" i="0" dirty="0">
              <a:solidFill>
                <a:srgbClr val="262626"/>
              </a:solidFill>
              <a:effectLst/>
              <a:latin typeface="FreightSans"/>
            </a:endParaRPr>
          </a:p>
          <a:p>
            <a:pPr algn="l"/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Examples:</a:t>
            </a:r>
          </a:p>
          <a:p>
            <a:pPr algn="l"/>
            <a:r>
              <a:rPr lang="en-US" altLang="zh-CN" dirty="0"/>
              <a:t>x </a:t>
            </a:r>
            <a:r>
              <a:rPr lang="en-US" altLang="zh-CN" b="1" dirty="0"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/>
              <a:t>torch</a:t>
            </a:r>
            <a:r>
              <a:rPr lang="en-US" altLang="zh-CN" b="1" dirty="0" err="1">
                <a:effectLst/>
              </a:rPr>
              <a:t>.</a:t>
            </a:r>
            <a:r>
              <a:rPr lang="en-US" altLang="zh-CN" dirty="0" err="1"/>
              <a:t>randn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66FF"/>
                </a:solidFill>
                <a:effectLst/>
              </a:rPr>
              <a:t>3</a:t>
            </a:r>
            <a:r>
              <a:rPr lang="en-US" altLang="zh-CN" dirty="0"/>
              <a:t>, </a:t>
            </a:r>
            <a:r>
              <a:rPr lang="en-US" altLang="zh-CN" dirty="0" err="1"/>
              <a:t>requires_grad</a:t>
            </a:r>
            <a:r>
              <a:rPr lang="en-US" altLang="zh-CN" dirty="0"/>
              <a:t> </a:t>
            </a:r>
            <a:r>
              <a:rPr lang="en-US" altLang="zh-CN" b="1" dirty="0"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99999"/>
                </a:solidFill>
                <a:effectLst/>
              </a:rPr>
              <a:t>True</a:t>
            </a:r>
            <a:r>
              <a:rPr lang="en-US" altLang="zh-CN" dirty="0"/>
              <a:t>) </a:t>
            </a:r>
          </a:p>
          <a:p>
            <a:pPr algn="l"/>
            <a:r>
              <a:rPr lang="en-US" altLang="zh-CN" b="1" dirty="0">
                <a:effectLst/>
              </a:rPr>
              <a:t>print</a:t>
            </a:r>
            <a:r>
              <a:rPr lang="en-US" altLang="zh-CN" dirty="0"/>
              <a:t>(</a:t>
            </a:r>
            <a:r>
              <a:rPr lang="en-US" altLang="zh-CN" dirty="0" err="1"/>
              <a:t>x</a:t>
            </a:r>
            <a:r>
              <a:rPr lang="en-US" altLang="zh-CN" b="1" dirty="0" err="1">
                <a:effectLst/>
              </a:rPr>
              <a:t>.</a:t>
            </a:r>
            <a:r>
              <a:rPr lang="en-US" altLang="zh-CN" dirty="0" err="1"/>
              <a:t>requires_grad</a:t>
            </a:r>
            <a:r>
              <a:rPr lang="en-US" altLang="zh-CN" dirty="0"/>
              <a:t>) </a:t>
            </a:r>
          </a:p>
          <a:p>
            <a:pPr algn="l"/>
            <a:r>
              <a:rPr lang="en-US" altLang="zh-CN" i="1" dirty="0">
                <a:solidFill>
                  <a:srgbClr val="999999"/>
                </a:solidFill>
                <a:effectLst/>
              </a:rPr>
              <a:t># True</a:t>
            </a:r>
            <a:r>
              <a:rPr lang="en-US" altLang="zh-CN" dirty="0"/>
              <a:t> </a:t>
            </a:r>
          </a:p>
          <a:p>
            <a:pPr algn="l"/>
            <a:r>
              <a:rPr lang="en-US" altLang="zh-CN" b="1" dirty="0">
                <a:effectLst/>
              </a:rPr>
              <a:t>print</a:t>
            </a:r>
            <a:r>
              <a:rPr lang="en-US" altLang="zh-CN" dirty="0"/>
              <a:t>((x </a:t>
            </a:r>
            <a:r>
              <a:rPr lang="en-US" altLang="zh-CN" b="1" dirty="0">
                <a:effectLst/>
              </a:rPr>
              <a:t>**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66FF"/>
                </a:solidFill>
                <a:effectLst/>
              </a:rPr>
              <a:t>2</a:t>
            </a:r>
            <a:r>
              <a:rPr lang="en-US" altLang="zh-CN" dirty="0"/>
              <a:t>)</a:t>
            </a:r>
            <a:r>
              <a:rPr lang="en-US" altLang="zh-CN" b="1" dirty="0">
                <a:effectLst/>
              </a:rPr>
              <a:t>.</a:t>
            </a:r>
            <a:r>
              <a:rPr lang="en-US" altLang="zh-CN" dirty="0" err="1"/>
              <a:t>requires_grad</a:t>
            </a:r>
            <a:r>
              <a:rPr lang="en-US" altLang="zh-CN" dirty="0"/>
              <a:t>) </a:t>
            </a:r>
          </a:p>
          <a:p>
            <a:pPr algn="l"/>
            <a:r>
              <a:rPr lang="en-US" altLang="zh-CN" i="1" dirty="0">
                <a:solidFill>
                  <a:srgbClr val="999999"/>
                </a:solidFill>
                <a:effectLst/>
              </a:rPr>
              <a:t># True</a:t>
            </a:r>
            <a:r>
              <a:rPr lang="en-US" altLang="zh-CN" dirty="0"/>
              <a:t> </a:t>
            </a:r>
          </a:p>
          <a:p>
            <a:pPr algn="l"/>
            <a:endParaRPr lang="en-US" altLang="zh-CN" b="1" dirty="0">
              <a:effectLst/>
            </a:endParaRPr>
          </a:p>
          <a:p>
            <a:pPr algn="l"/>
            <a:r>
              <a:rPr lang="en-US" altLang="zh-CN" b="1" dirty="0">
                <a:effectLst/>
              </a:rPr>
              <a:t>with</a:t>
            </a:r>
            <a:r>
              <a:rPr lang="en-US" altLang="zh-CN" dirty="0"/>
              <a:t> </a:t>
            </a:r>
            <a:r>
              <a:rPr lang="en-US" altLang="zh-CN" dirty="0" err="1"/>
              <a:t>torch</a:t>
            </a:r>
            <a:r>
              <a:rPr lang="en-US" altLang="zh-CN" b="1" dirty="0" err="1">
                <a:effectLst/>
              </a:rPr>
              <a:t>.</a:t>
            </a:r>
            <a:r>
              <a:rPr lang="en-US" altLang="zh-CN" dirty="0" err="1"/>
              <a:t>no_grad</a:t>
            </a:r>
            <a:r>
              <a:rPr lang="en-US" altLang="zh-CN" dirty="0"/>
              <a:t>(): </a:t>
            </a:r>
          </a:p>
          <a:p>
            <a:pPr algn="l"/>
            <a:r>
              <a:rPr lang="en-US" altLang="zh-CN" b="1" dirty="0">
                <a:effectLst/>
              </a:rPr>
              <a:t>     print</a:t>
            </a:r>
            <a:r>
              <a:rPr lang="en-US" altLang="zh-CN" dirty="0"/>
              <a:t>((x </a:t>
            </a:r>
            <a:r>
              <a:rPr lang="en-US" altLang="zh-CN" b="1" dirty="0">
                <a:effectLst/>
              </a:rPr>
              <a:t>**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66FF"/>
                </a:solidFill>
                <a:effectLst/>
              </a:rPr>
              <a:t>2</a:t>
            </a:r>
            <a:r>
              <a:rPr lang="en-US" altLang="zh-CN" dirty="0"/>
              <a:t>)</a:t>
            </a:r>
            <a:r>
              <a:rPr lang="en-US" altLang="zh-CN" b="1" dirty="0">
                <a:effectLst/>
              </a:rPr>
              <a:t>.</a:t>
            </a:r>
            <a:r>
              <a:rPr lang="en-US" altLang="zh-CN" dirty="0" err="1"/>
              <a:t>requires_grad</a:t>
            </a:r>
            <a:r>
              <a:rPr lang="en-US" altLang="zh-CN" dirty="0"/>
              <a:t>) </a:t>
            </a:r>
          </a:p>
          <a:p>
            <a:pPr algn="l"/>
            <a:r>
              <a:rPr lang="en-US" altLang="zh-CN" i="1" dirty="0">
                <a:solidFill>
                  <a:srgbClr val="999999"/>
                </a:solidFill>
                <a:effectLst/>
              </a:rPr>
              <a:t>     # False</a:t>
            </a:r>
            <a:r>
              <a:rPr lang="en-US" altLang="zh-CN" dirty="0"/>
              <a:t> </a:t>
            </a:r>
          </a:p>
          <a:p>
            <a:pPr algn="l"/>
            <a:endParaRPr lang="en-US" altLang="zh-CN" b="1" dirty="0">
              <a:effectLst/>
            </a:endParaRPr>
          </a:p>
          <a:p>
            <a:pPr algn="l"/>
            <a:r>
              <a:rPr lang="en-US" altLang="zh-CN" b="1" dirty="0">
                <a:effectLst/>
              </a:rPr>
              <a:t>print</a:t>
            </a:r>
            <a:r>
              <a:rPr lang="en-US" altLang="zh-CN" dirty="0"/>
              <a:t>((x </a:t>
            </a:r>
            <a:r>
              <a:rPr lang="en-US" altLang="zh-CN" b="1" dirty="0">
                <a:effectLst/>
              </a:rPr>
              <a:t>**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66FF"/>
                </a:solidFill>
                <a:effectLst/>
              </a:rPr>
              <a:t>2</a:t>
            </a:r>
            <a:r>
              <a:rPr lang="en-US" altLang="zh-CN" dirty="0"/>
              <a:t>)</a:t>
            </a:r>
            <a:r>
              <a:rPr lang="en-US" altLang="zh-CN" b="1" dirty="0">
                <a:effectLst/>
              </a:rPr>
              <a:t>.</a:t>
            </a:r>
            <a:r>
              <a:rPr lang="en-US" altLang="zh-CN" dirty="0" err="1"/>
              <a:t>requires_grad</a:t>
            </a:r>
            <a:r>
              <a:rPr lang="en-US" altLang="zh-CN" dirty="0"/>
              <a:t>) </a:t>
            </a:r>
          </a:p>
          <a:p>
            <a:pPr algn="l"/>
            <a:r>
              <a:rPr lang="en-US" altLang="zh-CN" i="1" dirty="0">
                <a:solidFill>
                  <a:srgbClr val="999999"/>
                </a:solidFill>
                <a:effectLst/>
              </a:rPr>
              <a:t># True</a:t>
            </a:r>
            <a:endParaRPr lang="en-US" altLang="zh-CN" b="0" i="0" dirty="0">
              <a:solidFill>
                <a:srgbClr val="262626"/>
              </a:solidFill>
              <a:effectLst/>
              <a:latin typeface="FreightSan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46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085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7FFB-B8B3-495C-A49A-6BE6E94EB0F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304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E5028-3E1C-439D-960A-62DE270E2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5A1476-30C3-4F76-9D70-E50F931BB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8190A-CC78-4FF2-938C-7EF2B8E1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0718-C56B-43D9-8211-B0403B1B56A7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157C6-CC5B-4782-A44C-61A8544F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3A22E-DDC1-4177-A6B5-9A26EDB0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65C2-88BD-4F8C-BAEB-34929448F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7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674E0-AE3E-4C4E-B0CB-CF0593CD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857C76-6B37-416D-BE6C-32C978A9B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2F497-53F0-4E01-B253-82189E1B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0718-C56B-43D9-8211-B0403B1B56A7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DEE74-D3C9-49D9-9D3F-01A6FAF8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27FDB-3550-4298-BA0D-F10486C0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65C2-88BD-4F8C-BAEB-34929448F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7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4F92F-24AE-4EC4-828A-FF82CD477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94AD58-6BFC-4FF3-885B-865B52D78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DCB83-C8E4-4881-A3A8-FE72E932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0718-C56B-43D9-8211-B0403B1B56A7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F4A09-75CB-40E5-8200-82554EC8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C30C9-2779-47FC-BD91-445705DB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65C2-88BD-4F8C-BAEB-34929448F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2D472-03D8-42F7-8CFE-4FAF51B9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363E7-6EFA-4FC7-B8A5-DC2965F1C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EA302A-2368-44B9-B15B-CCED85DF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0718-C56B-43D9-8211-B0403B1B56A7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92A50-6361-4B62-B6A5-2B0597D8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DCFA5-9935-48C5-BCF0-0935952E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65C2-88BD-4F8C-BAEB-34929448F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7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D342B-7792-4D0F-A451-1BD2ADC7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4AC1B-E68A-45D5-BACA-CFAB70B9D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58AB3-C1CA-435E-9E5D-BD91333C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0718-C56B-43D9-8211-B0403B1B56A7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8CA1A-126D-42EB-841B-0ACB8778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E052B-D2BC-49A8-88E2-316B0CBA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65C2-88BD-4F8C-BAEB-34929448F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0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41FF8-B4D8-44DA-B1EB-4A648672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4A75F-2302-4ACC-92B8-2A1BF049C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C51243-3711-4A60-A26E-A8F6E8D5D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819A92-1623-4297-A798-CE82416D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0718-C56B-43D9-8211-B0403B1B56A7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2B53A0-7878-46AA-8441-1E0BA094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A7E0C0-61DC-440F-8149-0AD9A12F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65C2-88BD-4F8C-BAEB-34929448F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3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EBAA7-D182-4F26-B3FF-3B546142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1AE38-E87A-4CB3-928D-EF5340806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AF391F-F8B7-4129-871F-B4561D2FA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8811DC-D628-4E58-8A55-61485898B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4C8B3C-E101-4DA1-883A-219B2D056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A4B771-DC28-49A6-B3CE-E2DD63B9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0718-C56B-43D9-8211-B0403B1B56A7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F69EC1-E464-4C26-9811-1E1E9105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C32578-BB41-45F4-925D-5A6DCCDE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65C2-88BD-4F8C-BAEB-34929448F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11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886B7-3926-4670-AE75-DD86A635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BF4EB4-FB82-4ACD-9A85-C465C10A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0718-C56B-43D9-8211-B0403B1B56A7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6A9E50-B519-4866-94C4-52F6BA9E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CC914E-0502-4620-BED5-1D8947F1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65C2-88BD-4F8C-BAEB-34929448F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0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87F05B-1027-477C-B32B-F421C9C1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0718-C56B-43D9-8211-B0403B1B56A7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B614FA-762A-421C-ACF3-56D20CBB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8C6258-F5B3-4EDE-AE2E-2B6D9B82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65C2-88BD-4F8C-BAEB-34929448F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65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690A5-CBBD-490E-929C-4288EEE8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60A88-3B17-4CEE-99CE-D3A12BA9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469544-5947-4DF3-B164-DD145DA27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669508-AA6D-425B-B080-D8291B77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0718-C56B-43D9-8211-B0403B1B56A7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9A2FAA-9631-4165-B81C-57A4ED3F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7960B-102D-4C10-AF2B-00448B24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65C2-88BD-4F8C-BAEB-34929448F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51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1A8B1-2860-4737-8ACF-2323067D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607287-C785-4E4B-8FBA-3B6D4FC6A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7BAFC6-2B77-4D92-9B23-1EC5650A4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D23001-276C-47C7-81FE-5837B28E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0718-C56B-43D9-8211-B0403B1B56A7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66B132-3403-4112-90A2-CE390CCD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EE2E18-D31C-4041-8ABF-12E458C9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65C2-88BD-4F8C-BAEB-34929448F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1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569F26-06CF-4113-AE63-023584D2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F679F-53EE-46BB-99A9-284962018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09CEC-0E47-4660-B65E-642038D70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B0718-C56B-43D9-8211-B0403B1B56A7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251C2-B4A8-4F45-B3D8-5BE5285C5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9ECB1-6EBC-4A9E-8D37-96BA0E6E1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65C2-88BD-4F8C-BAEB-34929448F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0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D6102-F196-4839-917A-B915E844F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099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385BC5-BED5-45BD-8FC6-245CDE98DE3B}"/>
              </a:ext>
            </a:extLst>
          </p:cNvPr>
          <p:cNvSpPr txBox="1"/>
          <p:nvPr/>
        </p:nvSpPr>
        <p:spPr>
          <a:xfrm>
            <a:off x="-53340" y="-64770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Part2 Barebones 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727F4E-5BF4-412D-A5C4-DB396B246C0D}"/>
              </a:ext>
            </a:extLst>
          </p:cNvPr>
          <p:cNvSpPr txBox="1"/>
          <p:nvPr/>
        </p:nvSpPr>
        <p:spPr>
          <a:xfrm>
            <a:off x="2857500" y="-6477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2.2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Two-Layer Network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F22E6C-B8B0-4ECC-9CF6-ED94DE98B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91" y="1293317"/>
            <a:ext cx="9670618" cy="20499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C02413-02A2-4369-945D-29F589CA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34" y="3872135"/>
            <a:ext cx="2834886" cy="36579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C544441-C848-42CD-A57F-811EDFD5A8B5}"/>
              </a:ext>
            </a:extLst>
          </p:cNvPr>
          <p:cNvSpPr txBox="1"/>
          <p:nvPr/>
        </p:nvSpPr>
        <p:spPr>
          <a:xfrm>
            <a:off x="689191" y="800100"/>
            <a:ext cx="497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两层</a:t>
            </a:r>
            <a:r>
              <a:rPr lang="en-US" altLang="zh-CN" dirty="0"/>
              <a:t>NN</a:t>
            </a:r>
            <a:r>
              <a:rPr lang="zh-CN" altLang="en-US" dirty="0"/>
              <a:t>的调试，测试维度是否正确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E95C7C-3E9C-4D9E-A256-B04BA3869BA8}"/>
              </a:ext>
            </a:extLst>
          </p:cNvPr>
          <p:cNvSpPr txBox="1"/>
          <p:nvPr/>
        </p:nvSpPr>
        <p:spPr>
          <a:xfrm>
            <a:off x="762000" y="346716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维度正确！</a:t>
            </a:r>
          </a:p>
        </p:txBody>
      </p:sp>
    </p:spTree>
    <p:extLst>
      <p:ext uri="{BB962C8B-B14F-4D97-AF65-F5344CB8AC3E}">
        <p14:creationId xmlns:p14="http://schemas.microsoft.com/office/powerpoint/2010/main" val="154544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385BC5-BED5-45BD-8FC6-245CDE98DE3B}"/>
              </a:ext>
            </a:extLst>
          </p:cNvPr>
          <p:cNvSpPr txBox="1"/>
          <p:nvPr/>
        </p:nvSpPr>
        <p:spPr>
          <a:xfrm>
            <a:off x="-53340" y="-64770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Part2 Barebones 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727F4E-5BF4-412D-A5C4-DB396B246C0D}"/>
              </a:ext>
            </a:extLst>
          </p:cNvPr>
          <p:cNvSpPr txBox="1"/>
          <p:nvPr/>
        </p:nvSpPr>
        <p:spPr>
          <a:xfrm>
            <a:off x="2857500" y="-6477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2.3 Three-Layer 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pingfang SC"/>
              </a:rPr>
              <a:t>ConvNet</a:t>
            </a:r>
            <a:endParaRPr lang="en-US" altLang="zh-CN" b="1" i="0" dirty="0">
              <a:solidFill>
                <a:srgbClr val="000000"/>
              </a:solidFill>
              <a:effectLst/>
              <a:latin typeface="pingfang SC"/>
            </a:endParaRPr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261B68-778A-4374-913F-BFAA37CC89F3}"/>
              </a:ext>
            </a:extLst>
          </p:cNvPr>
          <p:cNvSpPr txBox="1"/>
          <p:nvPr/>
        </p:nvSpPr>
        <p:spPr>
          <a:xfrm>
            <a:off x="514350" y="504825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看懂两层</a:t>
            </a:r>
            <a:r>
              <a:rPr lang="en-US" altLang="zh-CN" dirty="0"/>
              <a:t>NN</a:t>
            </a:r>
            <a:r>
              <a:rPr lang="zh-CN" altLang="en-US" dirty="0"/>
              <a:t>，实现三层</a:t>
            </a:r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D527F3-F795-4FC4-BA64-C528C42477FF}"/>
              </a:ext>
            </a:extLst>
          </p:cNvPr>
          <p:cNvSpPr txBox="1"/>
          <p:nvPr/>
        </p:nvSpPr>
        <p:spPr>
          <a:xfrm>
            <a:off x="514350" y="966490"/>
            <a:ext cx="908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网络结构如下：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AC2DBA-F5AA-4505-8C38-5C3F09DB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054" y="1050133"/>
            <a:ext cx="8443692" cy="13412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AAB60BB-572C-40D9-9C93-204C54D1D1DC}"/>
              </a:ext>
            </a:extLst>
          </p:cNvPr>
          <p:cNvSpPr txBox="1"/>
          <p:nvPr/>
        </p:nvSpPr>
        <p:spPr>
          <a:xfrm>
            <a:off x="514350" y="2581275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给定要求如下：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4CD6EF6-FB8B-4077-8A80-2F8F7449D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95" y="2882898"/>
            <a:ext cx="7612759" cy="397510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06264E7-5843-4F7A-A2C8-19419F6B8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254" y="2882898"/>
            <a:ext cx="5166808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2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385BC5-BED5-45BD-8FC6-245CDE98DE3B}"/>
              </a:ext>
            </a:extLst>
          </p:cNvPr>
          <p:cNvSpPr txBox="1"/>
          <p:nvPr/>
        </p:nvSpPr>
        <p:spPr>
          <a:xfrm>
            <a:off x="-53340" y="-64770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Part2 Barebones 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035E16-2273-4307-9838-0B8974612293}"/>
              </a:ext>
            </a:extLst>
          </p:cNvPr>
          <p:cNvSpPr txBox="1"/>
          <p:nvPr/>
        </p:nvSpPr>
        <p:spPr>
          <a:xfrm>
            <a:off x="2857500" y="-6477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2.3 Three-Layer 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pingfang SC"/>
              </a:rPr>
              <a:t>ConvNet</a:t>
            </a:r>
            <a:endParaRPr lang="en-US" altLang="zh-CN" b="1" i="0" dirty="0">
              <a:solidFill>
                <a:srgbClr val="000000"/>
              </a:solidFill>
              <a:effectLst/>
              <a:latin typeface="pingfang SC"/>
            </a:endParaRP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6382A1-FFA7-438D-9DCE-8A542C8A7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395"/>
            <a:ext cx="6097896" cy="70472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589851-45D8-4C75-B79A-C997261B9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236" y="1745265"/>
            <a:ext cx="8988358" cy="25907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2534FD9-AE33-49A0-A27A-4B63EBA1C89E}"/>
              </a:ext>
            </a:extLst>
          </p:cNvPr>
          <p:cNvSpPr txBox="1"/>
          <p:nvPr/>
        </p:nvSpPr>
        <p:spPr>
          <a:xfrm>
            <a:off x="6577781" y="796413"/>
            <a:ext cx="275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主要部分</a:t>
            </a:r>
          </a:p>
        </p:txBody>
      </p:sp>
    </p:spTree>
    <p:extLst>
      <p:ext uri="{BB962C8B-B14F-4D97-AF65-F5344CB8AC3E}">
        <p14:creationId xmlns:p14="http://schemas.microsoft.com/office/powerpoint/2010/main" val="1060857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385BC5-BED5-45BD-8FC6-245CDE98DE3B}"/>
              </a:ext>
            </a:extLst>
          </p:cNvPr>
          <p:cNvSpPr txBox="1"/>
          <p:nvPr/>
        </p:nvSpPr>
        <p:spPr>
          <a:xfrm>
            <a:off x="-53340" y="-64770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Part2 Barebones 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035E16-2273-4307-9838-0B8974612293}"/>
              </a:ext>
            </a:extLst>
          </p:cNvPr>
          <p:cNvSpPr txBox="1"/>
          <p:nvPr/>
        </p:nvSpPr>
        <p:spPr>
          <a:xfrm>
            <a:off x="2857500" y="-6477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2.3 Three-Layer 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pingfang SC"/>
              </a:rPr>
              <a:t>ConvNet</a:t>
            </a:r>
            <a:endParaRPr lang="en-US" altLang="zh-CN" b="1" i="0" dirty="0">
              <a:solidFill>
                <a:srgbClr val="000000"/>
              </a:solidFill>
              <a:effectLst/>
              <a:latin typeface="pingfang SC"/>
            </a:endParaRP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A289DF-A964-49B4-B790-016F8E10C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1" y="1017102"/>
            <a:ext cx="11042337" cy="38789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92B0BE-62CC-41D4-97E6-50FC54257E18}"/>
              </a:ext>
            </a:extLst>
          </p:cNvPr>
          <p:cNvSpPr txBox="1"/>
          <p:nvPr/>
        </p:nvSpPr>
        <p:spPr>
          <a:xfrm>
            <a:off x="411480" y="457200"/>
            <a:ext cx="345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验证网络并得到结果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2CD0C6-B41A-49D6-8C5E-AE4679689FFB}"/>
              </a:ext>
            </a:extLst>
          </p:cNvPr>
          <p:cNvSpPr txBox="1"/>
          <p:nvPr/>
        </p:nvSpPr>
        <p:spPr>
          <a:xfrm>
            <a:off x="612559" y="5459767"/>
            <a:ext cx="534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结果正确！</a:t>
            </a:r>
          </a:p>
        </p:txBody>
      </p:sp>
    </p:spTree>
    <p:extLst>
      <p:ext uri="{BB962C8B-B14F-4D97-AF65-F5344CB8AC3E}">
        <p14:creationId xmlns:p14="http://schemas.microsoft.com/office/powerpoint/2010/main" val="422546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385BC5-BED5-45BD-8FC6-245CDE98DE3B}"/>
              </a:ext>
            </a:extLst>
          </p:cNvPr>
          <p:cNvSpPr txBox="1"/>
          <p:nvPr/>
        </p:nvSpPr>
        <p:spPr>
          <a:xfrm>
            <a:off x="-53340" y="-64770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Part2 Barebones 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91CBFF-37E7-4F0B-ABF5-9B2D8B4D5A18}"/>
              </a:ext>
            </a:extLst>
          </p:cNvPr>
          <p:cNvSpPr txBox="1"/>
          <p:nvPr/>
        </p:nvSpPr>
        <p:spPr>
          <a:xfrm>
            <a:off x="2867487" y="8878"/>
            <a:ext cx="4820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2.4 Initialization</a:t>
            </a:r>
          </a:p>
          <a:p>
            <a:endParaRPr lang="zh-CN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CA21460-6E73-4D7B-A268-E7C01C3E0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043"/>
            <a:ext cx="6223248" cy="841224"/>
          </a:xfrm>
          <a:prstGeom prst="rect">
            <a:avLst/>
          </a:prstGeom>
          <a:solidFill>
            <a:srgbClr val="F3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480" tIns="0" rIns="6348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pingfang SC"/>
              </a:rPr>
              <a:t>编写几个实用程序方法来初始化我们模型的权重矩阵。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ABF5B"/>
                </a:solidFill>
                <a:effectLst/>
                <a:ea typeface="pingfang SC"/>
              </a:rPr>
              <a:t>random_weight(shape)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pingfang SC"/>
              </a:rPr>
              <a:t> 用Kaiming归一化方法初始化权重张量。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ABF5B"/>
                </a:solidFill>
                <a:effectLst/>
                <a:ea typeface="pingfang SC"/>
              </a:rPr>
              <a:t>zero_weight(shape)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pingfang SC"/>
              </a:rPr>
              <a:t> 用全零初始化权重张量。用于实例化偏差参数。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4E4C80-85E9-44BD-96FA-895A24954A41}"/>
              </a:ext>
            </a:extLst>
          </p:cNvPr>
          <p:cNvSpPr txBox="1"/>
          <p:nvPr/>
        </p:nvSpPr>
        <p:spPr>
          <a:xfrm>
            <a:off x="6223248" y="340399"/>
            <a:ext cx="8129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Kaiming</a:t>
            </a:r>
            <a:r>
              <a:rPr lang="en-US" altLang="zh-CN" sz="1800" dirty="0">
                <a:latin typeface="Arial" panose="020B0604020202020204" pitchFamily="34" charset="0"/>
              </a:rPr>
              <a:t> Normalization</a:t>
            </a:r>
            <a:r>
              <a:rPr lang="zh-CN" altLang="en-US" sz="1800" dirty="0">
                <a:latin typeface="Arial" panose="020B0604020202020204" pitchFamily="34" charset="0"/>
              </a:rPr>
              <a:t>参考：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https://zhuanlan.zhihu.com/p/64464584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21ACD87-AF88-405C-9EAD-A836D112C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263" y="1200748"/>
            <a:ext cx="7843882" cy="442972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667121B-B74C-456B-A7D6-3C4D02934221}"/>
              </a:ext>
            </a:extLst>
          </p:cNvPr>
          <p:cNvSpPr txBox="1"/>
          <p:nvPr/>
        </p:nvSpPr>
        <p:spPr>
          <a:xfrm>
            <a:off x="-53340" y="1200748"/>
            <a:ext cx="428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这里仅运行代码，查看输出结果：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87795C5-FFE5-411B-8B3D-A96255946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263" y="6033711"/>
            <a:ext cx="5860288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04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385BC5-BED5-45BD-8FC6-245CDE98DE3B}"/>
              </a:ext>
            </a:extLst>
          </p:cNvPr>
          <p:cNvSpPr txBox="1"/>
          <p:nvPr/>
        </p:nvSpPr>
        <p:spPr>
          <a:xfrm>
            <a:off x="-53340" y="-64770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Part2 Barebones 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F21180-064E-4684-859A-6CD5F17FB829}"/>
              </a:ext>
            </a:extLst>
          </p:cNvPr>
          <p:cNvSpPr txBox="1"/>
          <p:nvPr/>
        </p:nvSpPr>
        <p:spPr>
          <a:xfrm flipH="1">
            <a:off x="2708474" y="-64770"/>
            <a:ext cx="384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i="0">
                <a:solidFill>
                  <a:srgbClr val="000000"/>
                </a:solidFill>
                <a:effectLst/>
                <a:latin typeface="pingfang SC"/>
              </a:rPr>
              <a:t>2.5 Check Accuracy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CF3CFB-CB42-4349-A9F1-A60C43C71ED4}"/>
              </a:ext>
            </a:extLst>
          </p:cNvPr>
          <p:cNvSpPr txBox="1"/>
          <p:nvPr/>
        </p:nvSpPr>
        <p:spPr>
          <a:xfrm>
            <a:off x="0" y="304562"/>
            <a:ext cx="69860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/>
              </a:rPr>
              <a:t>在训练模型时，我们将使用以下函数来检查我们的模型在训练或验证集上的准确性。</a:t>
            </a:r>
          </a:p>
          <a:p>
            <a:pPr algn="l"/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/>
              </a:rPr>
              <a:t>在检查精度时，我们不需要计算任何梯度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pingfang SC"/>
              </a:rPr>
              <a:t>;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/>
              </a:rPr>
              <a:t>因此，当我们计算分数时，我们不需要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pingfang SC"/>
              </a:rPr>
              <a:t>PyTorch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pingfang SC"/>
              </a:rPr>
              <a:t>为我们构建计算图。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3D817A-6A86-42D3-90D8-508B86D1E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9391"/>
            <a:ext cx="9304826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58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385BC5-BED5-45BD-8FC6-245CDE98DE3B}"/>
              </a:ext>
            </a:extLst>
          </p:cNvPr>
          <p:cNvSpPr txBox="1"/>
          <p:nvPr/>
        </p:nvSpPr>
        <p:spPr>
          <a:xfrm>
            <a:off x="-53340" y="-64770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Part2 Barebones 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F766FB-3525-4C0C-AACA-64E242DF52D0}"/>
              </a:ext>
            </a:extLst>
          </p:cNvPr>
          <p:cNvSpPr txBox="1"/>
          <p:nvPr/>
        </p:nvSpPr>
        <p:spPr>
          <a:xfrm>
            <a:off x="2550842" y="-64770"/>
            <a:ext cx="6149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2.6 Training Loop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BD878F-C654-4D77-9195-A337FCEDFE4F}"/>
              </a:ext>
            </a:extLst>
          </p:cNvPr>
          <p:cNvSpPr txBox="1"/>
          <p:nvPr/>
        </p:nvSpPr>
        <p:spPr>
          <a:xfrm>
            <a:off x="0" y="493546"/>
            <a:ext cx="5355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建立一个基本的训练循环来训练网络。我们将使用没有动量的随机梯度下降来训练模型。我们将使用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torch.functional.cross_entropy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来计算损失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训练循环将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神经网络函数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初始化参数列表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（在我们的示例中为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[w1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，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w2]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）和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学习速率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作为输入。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C156DE-E3C8-4F93-A3FB-84A1486F1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865" y="0"/>
            <a:ext cx="6472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94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385BC5-BED5-45BD-8FC6-245CDE98DE3B}"/>
              </a:ext>
            </a:extLst>
          </p:cNvPr>
          <p:cNvSpPr txBox="1"/>
          <p:nvPr/>
        </p:nvSpPr>
        <p:spPr>
          <a:xfrm>
            <a:off x="-53340" y="-64770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Part2 Barebones 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7F786C-0B82-4238-8185-AACEE444EA80}"/>
              </a:ext>
            </a:extLst>
          </p:cNvPr>
          <p:cNvSpPr txBox="1"/>
          <p:nvPr/>
        </p:nvSpPr>
        <p:spPr>
          <a:xfrm>
            <a:off x="2617236" y="-37324"/>
            <a:ext cx="61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2.7 Train a Two-Layer Network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842C49-4D82-4732-8B27-1471A7081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7562"/>
            <a:ext cx="7704442" cy="19280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DD46DA-FB76-4414-9996-8FC2E20EF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8" y="3335694"/>
            <a:ext cx="5517358" cy="17984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9F5FCDC-F2AF-49A6-8E10-1BEFAF6CA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140" y="1210117"/>
            <a:ext cx="5486875" cy="518204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F7DBC70-7EE0-4EF3-9409-1FB88C60E7A5}"/>
              </a:ext>
            </a:extLst>
          </p:cNvPr>
          <p:cNvSpPr txBox="1"/>
          <p:nvPr/>
        </p:nvSpPr>
        <p:spPr>
          <a:xfrm>
            <a:off x="8220269" y="581561"/>
            <a:ext cx="308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3805847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385BC5-BED5-45BD-8FC6-245CDE98DE3B}"/>
              </a:ext>
            </a:extLst>
          </p:cNvPr>
          <p:cNvSpPr txBox="1"/>
          <p:nvPr/>
        </p:nvSpPr>
        <p:spPr>
          <a:xfrm>
            <a:off x="-53340" y="-64770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Part2 Barebones 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EC4BC3-BB61-4CFE-A7AC-0D9DF53B2184}"/>
              </a:ext>
            </a:extLst>
          </p:cNvPr>
          <p:cNvSpPr txBox="1"/>
          <p:nvPr/>
        </p:nvSpPr>
        <p:spPr>
          <a:xfrm>
            <a:off x="2719874" y="-64770"/>
            <a:ext cx="61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2.8 Training a 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pingfang SC"/>
              </a:rPr>
              <a:t>ConvNet</a:t>
            </a:r>
            <a:endParaRPr lang="en-US" altLang="zh-CN" b="1" i="0" dirty="0">
              <a:solidFill>
                <a:srgbClr val="000000"/>
              </a:solidFill>
              <a:effectLst/>
              <a:latin typeface="pingfang SC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8FA546-C759-4CBF-84E4-648CEEBCC625}"/>
              </a:ext>
            </a:extLst>
          </p:cNvPr>
          <p:cNvSpPr txBox="1"/>
          <p:nvPr/>
        </p:nvSpPr>
        <p:spPr>
          <a:xfrm>
            <a:off x="1987420" y="1228778"/>
            <a:ext cx="61488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这里是调用了上述初始化函数，初始化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w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与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b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，由于传递的是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shape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，那么我们可以根据在上面的卷积神经网络注释的提示里面的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shape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来进行编写，上面的注释如下：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021142-7C79-4C3A-8E16-39C49277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420" y="1967442"/>
            <a:ext cx="6279502" cy="16460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291E141-3089-429F-839E-4CB012AB69BF}"/>
              </a:ext>
            </a:extLst>
          </p:cNvPr>
          <p:cNvSpPr txBox="1"/>
          <p:nvPr/>
        </p:nvSpPr>
        <p:spPr>
          <a:xfrm>
            <a:off x="1934080" y="3640238"/>
            <a:ext cx="71052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KH1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与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KW1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，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KH2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与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KW2</a:t>
            </a:r>
            <a:r>
              <a:rPr lang="zh-CN" altLang="en-US" sz="1400" dirty="0">
                <a:solidFill>
                  <a:srgbClr val="333333"/>
                </a:solidFill>
                <a:latin typeface="pingfang SC"/>
              </a:rPr>
              <a:t>的具体的值？根据网络结构的具体信息确定</a:t>
            </a:r>
            <a:endParaRPr lang="zh-CN" altLang="en-US" sz="1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EE54B6E-A217-4C15-ABAB-DA6AD8BF6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597" y="3948015"/>
            <a:ext cx="5235394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50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385BC5-BED5-45BD-8FC6-245CDE98DE3B}"/>
              </a:ext>
            </a:extLst>
          </p:cNvPr>
          <p:cNvSpPr txBox="1"/>
          <p:nvPr/>
        </p:nvSpPr>
        <p:spPr>
          <a:xfrm>
            <a:off x="-53340" y="-64770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Part2 Barebones 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D5B716-FBDA-4883-B947-01090F06A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0" y="464928"/>
            <a:ext cx="6401355" cy="54563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1FDF5DC-1578-4932-8125-B6D35C16A02B}"/>
              </a:ext>
            </a:extLst>
          </p:cNvPr>
          <p:cNvSpPr txBox="1"/>
          <p:nvPr/>
        </p:nvSpPr>
        <p:spPr>
          <a:xfrm>
            <a:off x="2719874" y="-64770"/>
            <a:ext cx="61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2.8 Training a 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pingfang SC"/>
              </a:rPr>
              <a:t>ConvNet</a:t>
            </a:r>
            <a:endParaRPr lang="en-US" altLang="zh-CN" b="1" i="0" dirty="0">
              <a:solidFill>
                <a:srgbClr val="000000"/>
              </a:solidFill>
              <a:effectLst/>
              <a:latin typeface="pingfang SC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DBFCEC-9F35-45D0-A755-B5FDDD7DF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682" y="786834"/>
            <a:ext cx="2552921" cy="46257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169DBFF-6207-4AFE-8A8F-FF6C6E59224F}"/>
              </a:ext>
            </a:extLst>
          </p:cNvPr>
          <p:cNvSpPr txBox="1"/>
          <p:nvPr/>
        </p:nvSpPr>
        <p:spPr>
          <a:xfrm>
            <a:off x="7520473" y="304562"/>
            <a:ext cx="195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378288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F916872-A480-4AA2-A706-6006AADABFCA}"/>
              </a:ext>
            </a:extLst>
          </p:cNvPr>
          <p:cNvSpPr txBox="1"/>
          <p:nvPr/>
        </p:nvSpPr>
        <p:spPr>
          <a:xfrm>
            <a:off x="629364" y="4515439"/>
            <a:ext cx="103694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此次作业分为</a:t>
            </a:r>
            <a:r>
              <a:rPr lang="en-US" altLang="zh-CN" dirty="0"/>
              <a:t>5</a:t>
            </a:r>
            <a:r>
              <a:rPr lang="zh-CN" altLang="en-US" dirty="0"/>
              <a:t>个部分，包括三个不同抽象层次的</a:t>
            </a:r>
            <a:r>
              <a:rPr lang="en-US" altLang="zh-CN" dirty="0" err="1"/>
              <a:t>Pytorch</a:t>
            </a:r>
            <a:r>
              <a:rPr lang="zh-CN" altLang="en-US" dirty="0"/>
              <a:t>使用方法（或者叫模块？）</a:t>
            </a:r>
            <a:endParaRPr lang="en-US" altLang="zh-CN" dirty="0"/>
          </a:p>
          <a:p>
            <a:r>
              <a:rPr lang="en-US" altLang="zh-CN" dirty="0"/>
              <a:t>Part1: </a:t>
            </a:r>
            <a:r>
              <a:rPr lang="zh-CN" altLang="en-US" dirty="0"/>
              <a:t>准备工作，加载</a:t>
            </a:r>
            <a:r>
              <a:rPr lang="en-US" altLang="zh-CN" dirty="0"/>
              <a:t>CIFAR-10</a:t>
            </a:r>
            <a:r>
              <a:rPr lang="zh-CN" altLang="en-US" dirty="0"/>
              <a:t>数据集</a:t>
            </a:r>
            <a:endParaRPr lang="en-US" altLang="zh-CN" dirty="0"/>
          </a:p>
          <a:p>
            <a:r>
              <a:rPr lang="en-US" altLang="zh-CN" dirty="0"/>
              <a:t>Part2: Barebones </a:t>
            </a:r>
            <a:r>
              <a:rPr lang="en-US" altLang="zh-CN" dirty="0" err="1"/>
              <a:t>PyTorch</a:t>
            </a:r>
            <a:r>
              <a:rPr lang="zh-CN" altLang="en-US" dirty="0"/>
              <a:t>：抽象层次</a:t>
            </a:r>
            <a:r>
              <a:rPr lang="en-US" altLang="zh-CN" dirty="0"/>
              <a:t>1</a:t>
            </a:r>
            <a:r>
              <a:rPr lang="zh-CN" altLang="en-US" dirty="0"/>
              <a:t>，直接使用最低层的</a:t>
            </a:r>
            <a:r>
              <a:rPr lang="en-US" altLang="zh-CN" dirty="0" err="1"/>
              <a:t>PyTorch</a:t>
            </a:r>
            <a:r>
              <a:rPr lang="zh-CN" altLang="en-US" dirty="0"/>
              <a:t>的</a:t>
            </a:r>
            <a:r>
              <a:rPr lang="en-US" altLang="zh-CN" dirty="0"/>
              <a:t>Tensors</a:t>
            </a:r>
          </a:p>
          <a:p>
            <a:r>
              <a:rPr lang="en-US" altLang="zh-CN" dirty="0"/>
              <a:t>Part3: </a:t>
            </a:r>
            <a:r>
              <a:rPr lang="en-US" altLang="zh-CN" dirty="0" err="1"/>
              <a:t>PyTorch</a:t>
            </a:r>
            <a:r>
              <a:rPr lang="en-US" altLang="zh-CN" dirty="0"/>
              <a:t> Module API: </a:t>
            </a:r>
            <a:r>
              <a:rPr lang="zh-CN" altLang="en-US" dirty="0"/>
              <a:t>抽象层次</a:t>
            </a:r>
            <a:r>
              <a:rPr lang="en-US" altLang="zh-CN" dirty="0"/>
              <a:t>2</a:t>
            </a:r>
            <a:r>
              <a:rPr lang="zh-CN" altLang="en-US" dirty="0"/>
              <a:t>，使用</a:t>
            </a:r>
            <a:r>
              <a:rPr lang="en-US" altLang="zh-CN" dirty="0" err="1"/>
              <a:t>nn.Module</a:t>
            </a:r>
            <a:r>
              <a:rPr lang="zh-CN" altLang="en-US" dirty="0"/>
              <a:t>来定义任意神经网络的结构</a:t>
            </a:r>
            <a:endParaRPr lang="en-US" altLang="zh-CN" dirty="0"/>
          </a:p>
          <a:p>
            <a:r>
              <a:rPr lang="en-US" altLang="zh-CN" dirty="0"/>
              <a:t>Part4: </a:t>
            </a:r>
            <a:r>
              <a:rPr lang="en-US" altLang="zh-CN" dirty="0" err="1"/>
              <a:t>PyTorch</a:t>
            </a:r>
            <a:r>
              <a:rPr lang="en-US" altLang="zh-CN" dirty="0"/>
              <a:t> Sequential </a:t>
            </a:r>
            <a:r>
              <a:rPr lang="en-US" altLang="zh-CN" dirty="0" err="1"/>
              <a:t>ApI</a:t>
            </a:r>
            <a:r>
              <a:rPr lang="en-US" altLang="zh-CN" dirty="0"/>
              <a:t>: </a:t>
            </a:r>
            <a:r>
              <a:rPr lang="zh-CN" altLang="en-US" dirty="0"/>
              <a:t>抽象层次</a:t>
            </a:r>
            <a:r>
              <a:rPr lang="en-US" altLang="zh-CN" dirty="0"/>
              <a:t>3</a:t>
            </a:r>
            <a:r>
              <a:rPr lang="zh-CN" altLang="en-US" dirty="0"/>
              <a:t>，使用</a:t>
            </a:r>
            <a:r>
              <a:rPr lang="en-US" altLang="zh-CN" dirty="0" err="1"/>
              <a:t>nn.Sequential</a:t>
            </a:r>
            <a:r>
              <a:rPr lang="zh-CN" altLang="en-US" dirty="0"/>
              <a:t>来定义一个线性前向网络</a:t>
            </a:r>
            <a:endParaRPr lang="en-US" altLang="zh-CN" dirty="0"/>
          </a:p>
          <a:p>
            <a:r>
              <a:rPr lang="en-US" altLang="zh-CN" dirty="0"/>
              <a:t>Part5: CIFAR-10</a:t>
            </a:r>
            <a:r>
              <a:rPr lang="zh-CN" altLang="en-US" dirty="0"/>
              <a:t>挑战</a:t>
            </a:r>
            <a:r>
              <a:rPr lang="en-US" altLang="zh-CN" dirty="0"/>
              <a:t>: </a:t>
            </a:r>
            <a:r>
              <a:rPr lang="zh-CN" altLang="en-US" dirty="0"/>
              <a:t>自己设计一个网络，在</a:t>
            </a:r>
            <a:r>
              <a:rPr lang="en-US" altLang="zh-CN" dirty="0"/>
              <a:t>CIFAR-10</a:t>
            </a:r>
            <a:r>
              <a:rPr lang="zh-CN" altLang="en-US" dirty="0"/>
              <a:t>上取得尽可能高的准确率</a:t>
            </a:r>
            <a:endParaRPr lang="en-US" altLang="zh-CN" dirty="0"/>
          </a:p>
          <a:p>
            <a:r>
              <a:rPr lang="zh-CN" altLang="en-US" dirty="0"/>
              <a:t>最下面是比较三种</a:t>
            </a:r>
            <a:r>
              <a:rPr lang="en-US" altLang="zh-CN" dirty="0"/>
              <a:t>API</a:t>
            </a:r>
            <a:r>
              <a:rPr lang="zh-CN" altLang="en-US" dirty="0"/>
              <a:t>灵活性和方便性的一个表格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F6EAD9-9563-452B-9E9B-41BEBBE44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64" y="78441"/>
            <a:ext cx="10707028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58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2958477" y="2891717"/>
            <a:ext cx="8154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Part2</a:t>
            </a:r>
            <a:r>
              <a:rPr lang="zh-CN" altLang="en-US" sz="3600" dirty="0"/>
              <a:t>：</a:t>
            </a:r>
            <a:r>
              <a:rPr lang="en-US" altLang="zh-CN" sz="3600" dirty="0"/>
              <a:t> Barebones </a:t>
            </a:r>
            <a:r>
              <a:rPr lang="en-US" altLang="zh-CN" sz="3600" dirty="0" err="1"/>
              <a:t>PyTorch</a:t>
            </a:r>
            <a:r>
              <a:rPr lang="en-US" altLang="zh-CN" sz="3600" dirty="0"/>
              <a:t> </a:t>
            </a:r>
            <a:r>
              <a:rPr lang="zh-CN" altLang="en-US" sz="3600" dirty="0"/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3587811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2958477" y="2891717"/>
            <a:ext cx="8154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Part3</a:t>
            </a:r>
            <a:r>
              <a:rPr lang="zh-CN" altLang="en-US" sz="3600" dirty="0"/>
              <a:t>：</a:t>
            </a:r>
            <a:r>
              <a:rPr lang="en-US" altLang="zh-CN" sz="3600" dirty="0" err="1"/>
              <a:t>PyTorch</a:t>
            </a:r>
            <a:r>
              <a:rPr lang="en-US" altLang="zh-CN" sz="3600" dirty="0"/>
              <a:t> Module API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54354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0" y="0"/>
            <a:ext cx="733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Part3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PyTorch</a:t>
            </a:r>
            <a:r>
              <a:rPr lang="en-US" altLang="zh-CN" sz="2000" dirty="0"/>
              <a:t> Module API</a:t>
            </a:r>
          </a:p>
          <a:p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C97F45-9BB0-4679-9A2C-ECCC5C6F43B8}"/>
              </a:ext>
            </a:extLst>
          </p:cNvPr>
          <p:cNvSpPr txBox="1"/>
          <p:nvPr/>
        </p:nvSpPr>
        <p:spPr>
          <a:xfrm>
            <a:off x="207817" y="338554"/>
            <a:ext cx="1009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调用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P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yTorch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封装的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实现网络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149B5B-016C-4322-990A-B8999023FC9E}"/>
              </a:ext>
            </a:extLst>
          </p:cNvPr>
          <p:cNvSpPr txBox="1"/>
          <p:nvPr/>
        </p:nvSpPr>
        <p:spPr>
          <a:xfrm>
            <a:off x="0" y="913352"/>
            <a:ext cx="560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3.1 Module API: Two-Layer Network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CC0057-8F1A-4D71-BA6C-0C0816653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" y="1264797"/>
            <a:ext cx="9075715" cy="50058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ACCA74-0578-49E0-A61A-09C1027C7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725" y="6435360"/>
            <a:ext cx="2400508" cy="3734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67F3CAE-56B3-4B0F-9C1D-E5CF9F6D8219}"/>
              </a:ext>
            </a:extLst>
          </p:cNvPr>
          <p:cNvSpPr txBox="1"/>
          <p:nvPr/>
        </p:nvSpPr>
        <p:spPr>
          <a:xfrm>
            <a:off x="113122" y="6422786"/>
            <a:ext cx="80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FD1297-F870-4C8F-A281-93F29320737D}"/>
              </a:ext>
            </a:extLst>
          </p:cNvPr>
          <p:cNvSpPr txBox="1"/>
          <p:nvPr/>
        </p:nvSpPr>
        <p:spPr>
          <a:xfrm>
            <a:off x="9444199" y="3429000"/>
            <a:ext cx="4159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前向传播的过程中第二维的大小在改变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64</a:t>
            </a:r>
            <a:r>
              <a:rPr lang="zh-CN" altLang="en-US" dirty="0"/>
              <a:t>，</a:t>
            </a:r>
            <a:r>
              <a:rPr lang="en-US" altLang="zh-CN" dirty="0"/>
              <a:t>50</a:t>
            </a:r>
            <a:r>
              <a:rPr lang="zh-CN" altLang="en-US" dirty="0"/>
              <a:t>）</a:t>
            </a:r>
            <a:r>
              <a:rPr lang="en-US" altLang="zh-CN" dirty="0"/>
              <a:t>-&gt;</a:t>
            </a:r>
            <a:r>
              <a:rPr lang="zh-CN" altLang="en-US" dirty="0"/>
              <a:t>（</a:t>
            </a:r>
            <a:r>
              <a:rPr lang="en-US" altLang="zh-CN" dirty="0"/>
              <a:t>64</a:t>
            </a:r>
            <a:r>
              <a:rPr lang="zh-CN" altLang="en-US" dirty="0"/>
              <a:t>，</a:t>
            </a:r>
            <a:r>
              <a:rPr lang="en-US" altLang="zh-CN" dirty="0"/>
              <a:t>42</a:t>
            </a:r>
            <a:r>
              <a:rPr lang="zh-CN" altLang="en-US" dirty="0"/>
              <a:t>）</a:t>
            </a:r>
            <a:r>
              <a:rPr lang="en-US" altLang="zh-CN" dirty="0"/>
              <a:t>-&gt;</a:t>
            </a:r>
            <a:r>
              <a:rPr lang="zh-CN" altLang="en-US" dirty="0"/>
              <a:t>（</a:t>
            </a:r>
            <a:r>
              <a:rPr lang="en-US" altLang="zh-CN" dirty="0"/>
              <a:t>64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CA3A45C-1DB6-4E14-974D-43BB69015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149" y="2416776"/>
            <a:ext cx="5791702" cy="78492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85CF162-B3F9-4829-B983-871D138360BA}"/>
              </a:ext>
            </a:extLst>
          </p:cNvPr>
          <p:cNvSpPr txBox="1"/>
          <p:nvPr/>
        </p:nvSpPr>
        <p:spPr>
          <a:xfrm>
            <a:off x="4052321" y="101280"/>
            <a:ext cx="71414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在</a:t>
            </a:r>
            <a:r>
              <a:rPr lang="en-US" altLang="zh-CN" sz="1400" dirty="0" err="1"/>
              <a:t>PyTorch</a:t>
            </a:r>
            <a:r>
              <a:rPr lang="en-US" altLang="zh-CN" sz="1400" dirty="0"/>
              <a:t> Module API 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r>
              <a:rPr lang="zh-CN" altLang="en-US" sz="1400" dirty="0"/>
              <a:t>对于把前向传播层堆叠起来的简单模型，我们需要经历三个步骤：</a:t>
            </a:r>
            <a:endParaRPr lang="en-US" altLang="zh-CN" sz="1400" dirty="0"/>
          </a:p>
          <a:p>
            <a:r>
              <a:rPr lang="en-US" altLang="zh-CN" sz="1400" dirty="0"/>
              <a:t>1 </a:t>
            </a:r>
            <a:r>
              <a:rPr lang="zh-CN" altLang="en-US" sz="1400" dirty="0"/>
              <a:t>把</a:t>
            </a:r>
            <a:r>
              <a:rPr lang="en-US" altLang="zh-CN" sz="1400" dirty="0" err="1"/>
              <a:t>nn.Module</a:t>
            </a:r>
            <a:r>
              <a:rPr lang="zh-CN" altLang="en-US" sz="1400" dirty="0"/>
              <a:t>划入子集（其实就是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class </a:t>
            </a:r>
            <a:r>
              <a:rPr lang="en-US" altLang="zh-CN" sz="14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ThreeLayerConvNet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4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nn.Module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2 </a:t>
            </a:r>
            <a:r>
              <a:rPr lang="zh-CN" altLang="en-US" sz="1400" dirty="0"/>
              <a:t>在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__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</a:rPr>
              <a:t>init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__</a:t>
            </a:r>
            <a:r>
              <a:rPr lang="zh-CN" altLang="en-US" sz="1400" dirty="0"/>
              <a:t>中构造网络结构中的各个</a:t>
            </a:r>
            <a:r>
              <a:rPr lang="en-US" altLang="zh-CN" sz="1400" dirty="0"/>
              <a:t>Layer</a:t>
            </a:r>
          </a:p>
          <a:p>
            <a:r>
              <a:rPr lang="en-US" altLang="zh-CN" sz="1400" dirty="0"/>
              <a:t>3 </a:t>
            </a:r>
            <a:r>
              <a:rPr lang="zh-CN" altLang="en-US" sz="1400" dirty="0"/>
              <a:t>在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forward()</a:t>
            </a:r>
            <a:r>
              <a:rPr lang="zh-CN" altLang="en-US" sz="1400" dirty="0"/>
              <a:t>中调用前面构造的</a:t>
            </a:r>
            <a:r>
              <a:rPr lang="en-US" altLang="zh-CN" sz="1400" dirty="0"/>
              <a:t>layer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0197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0" y="0"/>
            <a:ext cx="733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Part3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PyTorch</a:t>
            </a:r>
            <a:r>
              <a:rPr lang="en-US" altLang="zh-CN" sz="2000" dirty="0"/>
              <a:t> Module API</a:t>
            </a:r>
          </a:p>
          <a:p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9E1BAE-278D-4A82-9E8A-58E24574A83C}"/>
              </a:ext>
            </a:extLst>
          </p:cNvPr>
          <p:cNvSpPr txBox="1"/>
          <p:nvPr/>
        </p:nvSpPr>
        <p:spPr>
          <a:xfrm>
            <a:off x="0" y="353943"/>
            <a:ext cx="533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3.2 Three-Layer </a:t>
            </a:r>
            <a:r>
              <a:rPr lang="en-US" altLang="zh-CN" dirty="0" err="1"/>
              <a:t>ConvNet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9CDD0A-63B4-4105-88FA-8F086B21F743}"/>
              </a:ext>
            </a:extLst>
          </p:cNvPr>
          <p:cNvSpPr txBox="1"/>
          <p:nvPr/>
        </p:nvSpPr>
        <p:spPr>
          <a:xfrm>
            <a:off x="0" y="692497"/>
            <a:ext cx="36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实现三层</a:t>
            </a:r>
            <a:r>
              <a:rPr lang="en-US" altLang="zh-CN" dirty="0"/>
              <a:t>CNN</a:t>
            </a:r>
            <a:r>
              <a:rPr lang="zh-CN" altLang="en-US" dirty="0"/>
              <a:t>，网络结构如下：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128212-AAD2-4FF3-8878-E64CB9769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240" y="2382629"/>
            <a:ext cx="6325148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63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0" y="0"/>
            <a:ext cx="733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Part3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PyTorch</a:t>
            </a:r>
            <a:r>
              <a:rPr lang="en-US" altLang="zh-CN" sz="2000" dirty="0"/>
              <a:t> Module API</a:t>
            </a:r>
          </a:p>
          <a:p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9E1BAE-278D-4A82-9E8A-58E24574A83C}"/>
              </a:ext>
            </a:extLst>
          </p:cNvPr>
          <p:cNvSpPr txBox="1"/>
          <p:nvPr/>
        </p:nvSpPr>
        <p:spPr>
          <a:xfrm>
            <a:off x="0" y="353943"/>
            <a:ext cx="533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3.2 Three-Layer </a:t>
            </a:r>
            <a:r>
              <a:rPr lang="en-US" altLang="zh-CN" dirty="0" err="1"/>
              <a:t>ConvNet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78A2DC-2270-492D-B703-4128D8CCA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7108"/>
            <a:ext cx="7933107" cy="46028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E6F013-BFC9-4406-8CC2-A64770747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79987"/>
            <a:ext cx="697290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32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0" y="0"/>
            <a:ext cx="733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Part3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PyTorch</a:t>
            </a:r>
            <a:r>
              <a:rPr lang="en-US" altLang="zh-CN" sz="2000" dirty="0"/>
              <a:t> Module API</a:t>
            </a:r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7B6C5E-5CA5-4235-A967-AACF6A68F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8" y="1569664"/>
            <a:ext cx="12077681" cy="16713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C39783-4BD4-453B-AA8A-A2E432894268}"/>
              </a:ext>
            </a:extLst>
          </p:cNvPr>
          <p:cNvSpPr txBox="1"/>
          <p:nvPr/>
        </p:nvSpPr>
        <p:spPr>
          <a:xfrm>
            <a:off x="0" y="353943"/>
            <a:ext cx="533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3.2 Three-Layer </a:t>
            </a:r>
            <a:r>
              <a:rPr lang="en-US" altLang="zh-CN" dirty="0" err="1"/>
              <a:t>ConvNet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C1CF8E-6FC5-4090-9AE4-072FCDFBDF78}"/>
              </a:ext>
            </a:extLst>
          </p:cNvPr>
          <p:cNvSpPr txBox="1"/>
          <p:nvPr/>
        </p:nvSpPr>
        <p:spPr>
          <a:xfrm>
            <a:off x="122778" y="1032206"/>
            <a:ext cx="5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测试结果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4AFEB8-8105-486B-8B3E-33696BF6A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79" y="3961114"/>
            <a:ext cx="9735835" cy="10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45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0" y="0"/>
            <a:ext cx="733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Part3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PyTorch</a:t>
            </a:r>
            <a:r>
              <a:rPr lang="en-US" altLang="zh-CN" sz="2000" dirty="0"/>
              <a:t> Module API</a:t>
            </a:r>
          </a:p>
          <a:p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C39783-4BD4-453B-AA8A-A2E432894268}"/>
              </a:ext>
            </a:extLst>
          </p:cNvPr>
          <p:cNvSpPr txBox="1"/>
          <p:nvPr/>
        </p:nvSpPr>
        <p:spPr>
          <a:xfrm>
            <a:off x="0" y="353943"/>
            <a:ext cx="5337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3.3 Check Accuracy</a:t>
            </a:r>
          </a:p>
          <a:p>
            <a:r>
              <a:rPr lang="zh-CN" altLang="en-US" dirty="0"/>
              <a:t>检查准确度，类似于前面</a:t>
            </a:r>
            <a:r>
              <a:rPr lang="en-US" altLang="zh-CN" dirty="0"/>
              <a:t>Part2</a:t>
            </a:r>
            <a:r>
              <a:rPr lang="zh-CN" altLang="en-US" dirty="0"/>
              <a:t>检查准确度的部分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B9B38E-6645-4B90-90DE-B59E609AB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57" y="954107"/>
            <a:ext cx="10447925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69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0" y="0"/>
            <a:ext cx="733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Part3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PyTorch</a:t>
            </a:r>
            <a:r>
              <a:rPr lang="en-US" altLang="zh-CN" sz="2000" dirty="0"/>
              <a:t> Module API</a:t>
            </a:r>
          </a:p>
          <a:p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C39783-4BD4-453B-AA8A-A2E432894268}"/>
              </a:ext>
            </a:extLst>
          </p:cNvPr>
          <p:cNvSpPr txBox="1"/>
          <p:nvPr/>
        </p:nvSpPr>
        <p:spPr>
          <a:xfrm>
            <a:off x="0" y="353943"/>
            <a:ext cx="5337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3.4 Training Loop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F8127B-A99C-40A8-AA59-4F71107C9411}"/>
              </a:ext>
            </a:extLst>
          </p:cNvPr>
          <p:cNvSpPr txBox="1"/>
          <p:nvPr/>
        </p:nvSpPr>
        <p:spPr>
          <a:xfrm>
            <a:off x="101600" y="630942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建立一个与</a:t>
            </a:r>
            <a:r>
              <a:rPr lang="en-US" altLang="zh-CN" dirty="0"/>
              <a:t>Part2</a:t>
            </a:r>
            <a:r>
              <a:rPr lang="zh-CN" altLang="en-US" dirty="0"/>
              <a:t>相差较大的训练循环网络，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>
                <a:solidFill>
                  <a:schemeClr val="accent1"/>
                </a:solidFill>
              </a:rPr>
              <a:t>torch.optim</a:t>
            </a:r>
            <a:r>
              <a:rPr lang="zh-CN" altLang="en-US" dirty="0"/>
              <a:t>，提出优化算法的概念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1EF797-C125-4DC8-9747-0F086304F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785" y="0"/>
            <a:ext cx="7783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1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0" y="0"/>
            <a:ext cx="733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Part3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PyTorch</a:t>
            </a:r>
            <a:r>
              <a:rPr lang="en-US" altLang="zh-CN" sz="2000" dirty="0"/>
              <a:t> Module API</a:t>
            </a:r>
          </a:p>
          <a:p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C39783-4BD4-453B-AA8A-A2E432894268}"/>
              </a:ext>
            </a:extLst>
          </p:cNvPr>
          <p:cNvSpPr txBox="1"/>
          <p:nvPr/>
        </p:nvSpPr>
        <p:spPr>
          <a:xfrm>
            <a:off x="0" y="353943"/>
            <a:ext cx="53371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dirty="0"/>
              <a:t>3.5 Train a Two-Layer Network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8E72AE-71E4-44C7-A6C3-C812467EEBED}"/>
              </a:ext>
            </a:extLst>
          </p:cNvPr>
          <p:cNvSpPr txBox="1"/>
          <p:nvPr/>
        </p:nvSpPr>
        <p:spPr>
          <a:xfrm>
            <a:off x="142239" y="873760"/>
            <a:ext cx="6654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开始运行训练循环，与</a:t>
            </a:r>
            <a:r>
              <a:rPr lang="en-US" altLang="zh-CN" dirty="0"/>
              <a:t>part2</a:t>
            </a:r>
            <a:r>
              <a:rPr lang="zh-CN" altLang="en-US" dirty="0"/>
              <a:t>中不同的是，这里我们不用再分配参数的张量（类似于</a:t>
            </a:r>
            <a:r>
              <a:rPr lang="en-US" altLang="zh-CN" dirty="0"/>
              <a:t>w</a:t>
            </a:r>
            <a:r>
              <a:rPr lang="zh-CN" altLang="en-US" dirty="0"/>
              <a:t>）</a:t>
            </a:r>
            <a:endParaRPr lang="en-US" altLang="zh-CN" dirty="0"/>
          </a:p>
          <a:p>
            <a:pPr algn="just"/>
            <a:r>
              <a:rPr lang="zh-CN" altLang="en-US" dirty="0"/>
              <a:t>我们只需要简单的传递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Roboto"/>
              </a:rPr>
              <a:t>input size, hidden layer size, and number of classes (i.e. output size) </a:t>
            </a:r>
            <a:r>
              <a:rPr lang="zh-CN" altLang="en-US" dirty="0"/>
              <a:t>给</a:t>
            </a:r>
            <a:r>
              <a:rPr lang="en-US" altLang="zh-CN" dirty="0" err="1">
                <a:solidFill>
                  <a:schemeClr val="accent1"/>
                </a:solidFill>
              </a:rPr>
              <a:t>TwoLayerFC</a:t>
            </a:r>
            <a:r>
              <a:rPr lang="zh-CN" altLang="en-US" dirty="0"/>
              <a:t>的结构即可</a:t>
            </a:r>
            <a:endParaRPr lang="en-US" altLang="zh-CN" dirty="0"/>
          </a:p>
          <a:p>
            <a:pPr algn="just"/>
            <a:r>
              <a:rPr lang="zh-CN" altLang="en-US" dirty="0"/>
              <a:t>同时，我们还需要定义一个优化器来追踪</a:t>
            </a:r>
            <a:r>
              <a:rPr lang="en-US" altLang="zh-CN" dirty="0" err="1">
                <a:solidFill>
                  <a:schemeClr val="accent1"/>
                </a:solidFill>
              </a:rPr>
              <a:t>TwoLayerFC</a:t>
            </a:r>
            <a:r>
              <a:rPr lang="zh-CN" altLang="en-US" dirty="0"/>
              <a:t>中需要学习的参数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3B0403-DD49-40DE-A540-07332461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5300"/>
            <a:ext cx="6911939" cy="15546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52B474-1210-4C7D-BF9A-40B34418E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669" y="269021"/>
            <a:ext cx="3017782" cy="50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78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0" y="0"/>
            <a:ext cx="733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Part3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PyTorch</a:t>
            </a:r>
            <a:r>
              <a:rPr lang="en-US" altLang="zh-CN" sz="2000" dirty="0"/>
              <a:t> Module API</a:t>
            </a:r>
          </a:p>
          <a:p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C39783-4BD4-453B-AA8A-A2E432894268}"/>
              </a:ext>
            </a:extLst>
          </p:cNvPr>
          <p:cNvSpPr txBox="1"/>
          <p:nvPr/>
        </p:nvSpPr>
        <p:spPr>
          <a:xfrm>
            <a:off x="0" y="353943"/>
            <a:ext cx="53371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dirty="0"/>
              <a:t>3.6 Train a Three-Layer </a:t>
            </a:r>
            <a:r>
              <a:rPr lang="en-US" altLang="zh-CN" dirty="0" err="1"/>
              <a:t>ConvNet</a:t>
            </a:r>
            <a:r>
              <a:rPr lang="en-US" altLang="zh-CN" dirty="0"/>
              <a:t>(</a:t>
            </a:r>
            <a:r>
              <a:rPr lang="zh-CN" altLang="en-US" dirty="0"/>
              <a:t>类似于</a:t>
            </a:r>
            <a:r>
              <a:rPr lang="en-US" altLang="zh-CN" dirty="0"/>
              <a:t>3.5)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0516A1-3253-4A04-BAE3-D8A7681B7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3275"/>
            <a:ext cx="8032176" cy="45190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C85C0D-757C-4395-86EF-135F19E58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640" y="610674"/>
            <a:ext cx="3163684" cy="547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0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3480992" y="3022346"/>
            <a:ext cx="585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Part1: Preparation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12313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2958477" y="2891717"/>
            <a:ext cx="8154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Part3</a:t>
            </a:r>
            <a:r>
              <a:rPr lang="zh-CN" altLang="en-US" sz="3600" dirty="0"/>
              <a:t>：</a:t>
            </a:r>
            <a:r>
              <a:rPr lang="en-US" altLang="zh-CN" sz="3600" dirty="0" err="1"/>
              <a:t>PyTorch</a:t>
            </a:r>
            <a:r>
              <a:rPr lang="en-US" altLang="zh-CN" sz="3600" dirty="0"/>
              <a:t> Module API</a:t>
            </a:r>
            <a:r>
              <a:rPr lang="zh-CN" altLang="en-US" sz="3600" dirty="0"/>
              <a:t>完成</a:t>
            </a:r>
            <a:endParaRPr lang="en-US" altLang="zh-CN" sz="36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6863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2958477" y="2891717"/>
            <a:ext cx="8154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Part4</a:t>
            </a:r>
            <a:r>
              <a:rPr lang="zh-CN" altLang="en-US" sz="3600" dirty="0"/>
              <a:t>：</a:t>
            </a:r>
            <a:r>
              <a:rPr lang="en-US" altLang="zh-CN" sz="3600" dirty="0" err="1"/>
              <a:t>PyTorch</a:t>
            </a:r>
            <a:r>
              <a:rPr lang="en-US" altLang="zh-CN" sz="3600" dirty="0"/>
              <a:t> Sequential API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87914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1" y="1"/>
            <a:ext cx="712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Part4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PyTorch</a:t>
            </a:r>
            <a:r>
              <a:rPr lang="en-US" altLang="zh-CN" sz="2000" dirty="0"/>
              <a:t> Sequential API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B9A368-3E0F-4615-8E89-3CD6910A28B3}"/>
              </a:ext>
            </a:extLst>
          </p:cNvPr>
          <p:cNvSpPr txBox="1"/>
          <p:nvPr/>
        </p:nvSpPr>
        <p:spPr>
          <a:xfrm>
            <a:off x="559114" y="1341957"/>
            <a:ext cx="97190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PyTorch</a:t>
            </a:r>
            <a:r>
              <a:rPr lang="en-US" altLang="zh-CN" dirty="0"/>
              <a:t> Module API 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对于把前向传播层堆叠起来的简单模型，我们需要经历三个步骤：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把</a:t>
            </a:r>
            <a:r>
              <a:rPr lang="en-US" altLang="zh-CN" dirty="0" err="1"/>
              <a:t>nn.Module</a:t>
            </a:r>
            <a:r>
              <a:rPr lang="zh-CN" altLang="en-US" dirty="0"/>
              <a:t>划入子集（其实就是</a:t>
            </a:r>
            <a:r>
              <a:rPr lang="en-US" altLang="zh-CN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class </a:t>
            </a:r>
            <a:r>
              <a:rPr lang="en-US" altLang="zh-CN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ThreeLayerConvNet</a:t>
            </a:r>
            <a:r>
              <a:rPr lang="en-US" altLang="zh-CN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dirty="0" err="1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nn.Module</a:t>
            </a:r>
            <a:r>
              <a:rPr lang="en-US" altLang="zh-CN" b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在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__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init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__</a:t>
            </a:r>
            <a:r>
              <a:rPr lang="zh-CN" altLang="en-US" dirty="0"/>
              <a:t>中构造网络结构中的各个</a:t>
            </a:r>
            <a:r>
              <a:rPr lang="en-US" altLang="zh-CN" dirty="0"/>
              <a:t>Layer</a:t>
            </a:r>
          </a:p>
          <a:p>
            <a:r>
              <a:rPr lang="en-US" altLang="zh-CN" dirty="0"/>
              <a:t>3 </a:t>
            </a:r>
            <a:r>
              <a:rPr lang="zh-CN" altLang="en-US" dirty="0"/>
              <a:t>在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forward()</a:t>
            </a:r>
            <a:r>
              <a:rPr lang="zh-CN" altLang="en-US" dirty="0"/>
              <a:t>中调用前面构造的</a:t>
            </a:r>
            <a:r>
              <a:rPr lang="en-US" altLang="zh-CN" dirty="0"/>
              <a:t>layer</a:t>
            </a:r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sz="1800" dirty="0" err="1"/>
              <a:t>PyTorch</a:t>
            </a:r>
            <a:r>
              <a:rPr lang="en-US" altLang="zh-CN" sz="1800" dirty="0"/>
              <a:t> Sequential API</a:t>
            </a:r>
            <a:r>
              <a:rPr lang="zh-CN" altLang="en-US" sz="1800" dirty="0"/>
              <a:t>中</a:t>
            </a:r>
            <a:endParaRPr lang="en-US" altLang="zh-CN" sz="1800" dirty="0"/>
          </a:p>
          <a:p>
            <a:r>
              <a:rPr lang="zh-CN" altLang="en-US" dirty="0"/>
              <a:t>将以上的步骤汇集成了一个。（当然这不如</a:t>
            </a:r>
            <a:r>
              <a:rPr lang="en-US" altLang="zh-CN" dirty="0" err="1"/>
              <a:t>nn.Module</a:t>
            </a:r>
            <a:r>
              <a:rPr lang="zh-CN" altLang="en-US" dirty="0"/>
              <a:t>灵活，因为不能自己设计一些较为复杂的网络的结构）</a:t>
            </a:r>
          </a:p>
        </p:txBody>
      </p:sp>
    </p:spTree>
    <p:extLst>
      <p:ext uri="{BB962C8B-B14F-4D97-AF65-F5344CB8AC3E}">
        <p14:creationId xmlns:p14="http://schemas.microsoft.com/office/powerpoint/2010/main" val="678805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1" y="1"/>
            <a:ext cx="712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Part4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PyTorch</a:t>
            </a:r>
            <a:r>
              <a:rPr lang="en-US" altLang="zh-CN" sz="2000" dirty="0"/>
              <a:t> Sequential API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C39783-4BD4-453B-AA8A-A2E432894268}"/>
              </a:ext>
            </a:extLst>
          </p:cNvPr>
          <p:cNvSpPr txBox="1"/>
          <p:nvPr/>
        </p:nvSpPr>
        <p:spPr>
          <a:xfrm>
            <a:off x="0" y="507832"/>
            <a:ext cx="533711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dirty="0"/>
              <a:t>4.1 Two-Layer Network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B24880-BE72-4A73-8240-3E4958886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4163"/>
            <a:ext cx="6904450" cy="43048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B51E9D-5C7D-43DF-817A-9944E24EA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101" y="776545"/>
            <a:ext cx="3200677" cy="50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58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1" y="1"/>
            <a:ext cx="712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Part4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PyTorch</a:t>
            </a:r>
            <a:r>
              <a:rPr lang="en-US" altLang="zh-CN" sz="2000" dirty="0"/>
              <a:t> Sequential API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C39783-4BD4-453B-AA8A-A2E432894268}"/>
              </a:ext>
            </a:extLst>
          </p:cNvPr>
          <p:cNvSpPr txBox="1"/>
          <p:nvPr/>
        </p:nvSpPr>
        <p:spPr>
          <a:xfrm>
            <a:off x="0" y="507832"/>
            <a:ext cx="533711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dirty="0"/>
              <a:t>4.2 Three-Layer </a:t>
            </a:r>
            <a:r>
              <a:rPr lang="en-US" altLang="zh-CN" dirty="0" err="1"/>
              <a:t>ConvNet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07890D-3F29-41E4-B58B-0D761F71B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9" y="830997"/>
            <a:ext cx="6843353" cy="17070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529B7B-5BE6-47EA-9518-1DEDCE5C1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44" y="2737882"/>
            <a:ext cx="6469941" cy="54868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0C87DE-6C05-4693-A9F3-84B3E7905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881" y="606861"/>
            <a:ext cx="2743438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94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2958477" y="2891717"/>
            <a:ext cx="8154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Part4</a:t>
            </a:r>
            <a:r>
              <a:rPr lang="zh-CN" altLang="en-US" sz="3600" dirty="0"/>
              <a:t>：</a:t>
            </a:r>
            <a:r>
              <a:rPr lang="en-US" altLang="zh-CN" sz="3600" dirty="0" err="1"/>
              <a:t>PyTorch</a:t>
            </a:r>
            <a:r>
              <a:rPr lang="en-US" altLang="zh-CN" sz="3600" dirty="0"/>
              <a:t> Sequential API </a:t>
            </a:r>
            <a:r>
              <a:rPr lang="zh-CN" altLang="en-US" sz="3600" dirty="0"/>
              <a:t>完成！</a:t>
            </a:r>
            <a:endParaRPr lang="en-US" altLang="zh-CN" sz="36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03476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2237117" y="2739317"/>
            <a:ext cx="8154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/>
              <a:t>Part5</a:t>
            </a:r>
            <a:r>
              <a:rPr lang="zh-CN" altLang="en-US" sz="3600" dirty="0"/>
              <a:t>：</a:t>
            </a:r>
            <a:r>
              <a:rPr lang="en-US" altLang="zh-CN" sz="3600" dirty="0"/>
              <a:t>CIFAR-10 open-ended challenge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92082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1" y="1"/>
            <a:ext cx="712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Part5</a:t>
            </a:r>
            <a:r>
              <a:rPr lang="zh-CN" altLang="en-US" sz="2000" dirty="0"/>
              <a:t>：</a:t>
            </a:r>
            <a:r>
              <a:rPr lang="en-US" altLang="zh-CN" sz="2000" dirty="0"/>
              <a:t> CIFAR-10 open-ended challenge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716B8A-C3B5-44DE-AEC3-9BDB08263AF8}"/>
              </a:ext>
            </a:extLst>
          </p:cNvPr>
          <p:cNvSpPr txBox="1"/>
          <p:nvPr/>
        </p:nvSpPr>
        <p:spPr>
          <a:xfrm>
            <a:off x="0" y="323166"/>
            <a:ext cx="887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要求：自己设计网络，使得</a:t>
            </a:r>
            <a:r>
              <a:rPr lang="en-US" altLang="zh-CN" dirty="0"/>
              <a:t>CIFAR-10</a:t>
            </a:r>
            <a:r>
              <a:rPr lang="zh-CN" altLang="en-US" dirty="0"/>
              <a:t>的识别准确率达到</a:t>
            </a:r>
            <a:r>
              <a:rPr lang="en-US" altLang="zh-CN" dirty="0"/>
              <a:t>70%</a:t>
            </a:r>
            <a:r>
              <a:rPr lang="zh-CN" altLang="en-US" dirty="0"/>
              <a:t>以上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C2B33A-864B-48EE-AA97-D3FA1F75F078}"/>
              </a:ext>
            </a:extLst>
          </p:cNvPr>
          <p:cNvSpPr txBox="1"/>
          <p:nvPr/>
        </p:nvSpPr>
        <p:spPr>
          <a:xfrm>
            <a:off x="0" y="666651"/>
            <a:ext cx="567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尝试使用</a:t>
            </a:r>
            <a:r>
              <a:rPr lang="en-US" altLang="zh-CN" dirty="0"/>
              <a:t>resnet18</a:t>
            </a:r>
            <a:r>
              <a:rPr lang="zh-CN" altLang="en-US" dirty="0"/>
              <a:t>完成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20C3277-7C37-4156-970B-BDF72B7F9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86" y="1987149"/>
            <a:ext cx="8592651" cy="288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92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1" y="1"/>
            <a:ext cx="712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Part5</a:t>
            </a:r>
            <a:r>
              <a:rPr lang="zh-CN" altLang="en-US" sz="2000" dirty="0"/>
              <a:t>：</a:t>
            </a:r>
            <a:r>
              <a:rPr lang="en-US" altLang="zh-CN" sz="2000" dirty="0"/>
              <a:t> CIFAR-10 open-ended challenge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C2B33A-864B-48EE-AA97-D3FA1F75F078}"/>
              </a:ext>
            </a:extLst>
          </p:cNvPr>
          <p:cNvSpPr txBox="1"/>
          <p:nvPr/>
        </p:nvSpPr>
        <p:spPr>
          <a:xfrm>
            <a:off x="0" y="323166"/>
            <a:ext cx="567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尝试使用</a:t>
            </a:r>
            <a:r>
              <a:rPr lang="en-US" altLang="zh-CN" dirty="0"/>
              <a:t>resnet18</a:t>
            </a:r>
            <a:r>
              <a:rPr lang="zh-CN" altLang="en-US" dirty="0"/>
              <a:t>完成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A884DF-11AF-4192-A7BD-741203AAB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7478"/>
            <a:ext cx="7003387" cy="54106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BBA7DF-8438-44A4-AC4C-76DEEA13C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759" y="551918"/>
            <a:ext cx="8621017" cy="52506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4F8548F-C057-4E37-81F4-710CEC0CE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" y="5987987"/>
            <a:ext cx="7126664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56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1" y="1"/>
            <a:ext cx="712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Part5</a:t>
            </a:r>
            <a:r>
              <a:rPr lang="zh-CN" altLang="en-US" sz="2000" dirty="0"/>
              <a:t>：</a:t>
            </a:r>
            <a:r>
              <a:rPr lang="en-US" altLang="zh-CN" sz="2000" dirty="0"/>
              <a:t> CIFAR-10 open-ended challenge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42B135-CC53-48A7-A22F-633D27A1D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106" y="332375"/>
            <a:ext cx="6157494" cy="49839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BB3E16-4220-499B-A3B7-A27CAFF22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244" y="5316287"/>
            <a:ext cx="6180356" cy="493056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EE49BCC-299E-40B7-9F3A-EB20996C86BF}"/>
              </a:ext>
            </a:extLst>
          </p:cNvPr>
          <p:cNvSpPr txBox="1"/>
          <p:nvPr/>
        </p:nvSpPr>
        <p:spPr>
          <a:xfrm>
            <a:off x="90435" y="507832"/>
            <a:ext cx="139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网络结构</a:t>
            </a:r>
          </a:p>
        </p:txBody>
      </p:sp>
    </p:spTree>
    <p:extLst>
      <p:ext uri="{BB962C8B-B14F-4D97-AF65-F5344CB8AC3E}">
        <p14:creationId xmlns:p14="http://schemas.microsoft.com/office/powerpoint/2010/main" val="225776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533336-B855-46F3-9605-40F6FAEBEE45}"/>
              </a:ext>
            </a:extLst>
          </p:cNvPr>
          <p:cNvSpPr txBox="1"/>
          <p:nvPr/>
        </p:nvSpPr>
        <p:spPr>
          <a:xfrm>
            <a:off x="65988" y="160256"/>
            <a:ext cx="333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Part1: Preparation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28342B-5D50-42CB-ABEC-AEEA1DC1D45F}"/>
              </a:ext>
            </a:extLst>
          </p:cNvPr>
          <p:cNvSpPr txBox="1"/>
          <p:nvPr/>
        </p:nvSpPr>
        <p:spPr>
          <a:xfrm>
            <a:off x="188536" y="716437"/>
            <a:ext cx="980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过去总是使用自己写的代码来下载数据集，现在使用</a:t>
            </a:r>
            <a:r>
              <a:rPr lang="en-US" altLang="zh-CN" dirty="0" err="1"/>
              <a:t>Pytorch</a:t>
            </a:r>
            <a:r>
              <a:rPr lang="zh-CN" altLang="en-US" dirty="0"/>
              <a:t>提供的接口来下载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DADE38-EB86-420E-AAA9-3A3AF8FBC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42" y="1085769"/>
            <a:ext cx="5697616" cy="24717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129FD2-77E9-4E1F-92BB-1AE2A1A5C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36" y="3673076"/>
            <a:ext cx="8305015" cy="26477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173308A-A321-4AA0-826D-7B91846CE4EA}"/>
              </a:ext>
            </a:extLst>
          </p:cNvPr>
          <p:cNvSpPr txBox="1"/>
          <p:nvPr/>
        </p:nvSpPr>
        <p:spPr>
          <a:xfrm>
            <a:off x="8738648" y="4364611"/>
            <a:ext cx="5008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torchvision.transforms</a:t>
            </a:r>
            <a:r>
              <a:rPr lang="zh-CN" altLang="en-US" dirty="0"/>
              <a:t>包提供了一些数据预处理和数据增强的工具，这里我们设置一个</a:t>
            </a:r>
            <a:r>
              <a:rPr lang="en-US" altLang="zh-CN" dirty="0"/>
              <a:t>transform</a:t>
            </a:r>
            <a:r>
              <a:rPr lang="zh-CN" altLang="en-US" dirty="0"/>
              <a:t>来预处理数据（减去</a:t>
            </a:r>
            <a:r>
              <a:rPr lang="en-US" altLang="zh-CN" dirty="0"/>
              <a:t>RGB</a:t>
            </a:r>
            <a:r>
              <a:rPr lang="zh-CN" altLang="en-US" dirty="0"/>
              <a:t>的平均值，除以每个</a:t>
            </a:r>
            <a:r>
              <a:rPr lang="en-US" altLang="zh-CN" dirty="0"/>
              <a:t>RGB</a:t>
            </a:r>
            <a:r>
              <a:rPr lang="zh-CN" altLang="en-US" dirty="0"/>
              <a:t>值的标准差） （平均值和标准差事先就已经编码好了）</a:t>
            </a:r>
          </a:p>
        </p:txBody>
      </p:sp>
    </p:spTree>
    <p:extLst>
      <p:ext uri="{BB962C8B-B14F-4D97-AF65-F5344CB8AC3E}">
        <p14:creationId xmlns:p14="http://schemas.microsoft.com/office/powerpoint/2010/main" val="3408699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1" y="1"/>
            <a:ext cx="712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Part5</a:t>
            </a:r>
            <a:r>
              <a:rPr lang="zh-CN" altLang="en-US" sz="2000" dirty="0"/>
              <a:t>：</a:t>
            </a:r>
            <a:r>
              <a:rPr lang="en-US" altLang="zh-CN" sz="2000" dirty="0"/>
              <a:t> CIFAR-10 open-ended challenge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E49BCC-299E-40B7-9F3A-EB20996C86BF}"/>
              </a:ext>
            </a:extLst>
          </p:cNvPr>
          <p:cNvSpPr txBox="1"/>
          <p:nvPr/>
        </p:nvSpPr>
        <p:spPr>
          <a:xfrm>
            <a:off x="90435" y="507832"/>
            <a:ext cx="431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一共训练</a:t>
            </a:r>
            <a:r>
              <a:rPr lang="en-US" altLang="zh-CN" dirty="0"/>
              <a:t>10</a:t>
            </a:r>
            <a:r>
              <a:rPr lang="zh-CN" altLang="en-US" dirty="0"/>
              <a:t>轮，最后一轮的结果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B47287-6EEA-4F85-977D-8590593FA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399" y="837933"/>
            <a:ext cx="3917506" cy="602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69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1" y="1"/>
            <a:ext cx="712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Part5</a:t>
            </a:r>
            <a:r>
              <a:rPr lang="zh-CN" altLang="en-US" sz="2000" dirty="0"/>
              <a:t>：</a:t>
            </a:r>
            <a:r>
              <a:rPr lang="en-US" altLang="zh-CN" sz="2000" dirty="0"/>
              <a:t> CIFAR-10 open-ended challenge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E49BCC-299E-40B7-9F3A-EB20996C86BF}"/>
              </a:ext>
            </a:extLst>
          </p:cNvPr>
          <p:cNvSpPr txBox="1"/>
          <p:nvPr/>
        </p:nvSpPr>
        <p:spPr>
          <a:xfrm>
            <a:off x="90435" y="507832"/>
            <a:ext cx="431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test</a:t>
            </a:r>
            <a:r>
              <a:rPr lang="zh-CN" altLang="en-US" dirty="0"/>
              <a:t>上的运行结果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827A8D-DD44-4CF9-8319-53E4B8998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976" y="1677489"/>
            <a:ext cx="8534409" cy="14450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85E8F40-5195-4082-A599-D91E6DE55EE5}"/>
              </a:ext>
            </a:extLst>
          </p:cNvPr>
          <p:cNvSpPr txBox="1"/>
          <p:nvPr/>
        </p:nvSpPr>
        <p:spPr>
          <a:xfrm>
            <a:off x="359923" y="3793787"/>
            <a:ext cx="773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结果超出了题目要求的</a:t>
            </a:r>
            <a:r>
              <a:rPr lang="en-US" altLang="zh-CN" dirty="0"/>
              <a:t>70%</a:t>
            </a:r>
            <a:r>
              <a:rPr lang="zh-CN" altLang="en-US" dirty="0"/>
              <a:t>，并且训练轮次不多，只训练了</a:t>
            </a:r>
            <a:r>
              <a:rPr lang="en-US" altLang="zh-CN" dirty="0"/>
              <a:t>10</a:t>
            </a:r>
            <a:r>
              <a:rPr lang="zh-CN" altLang="en-US" dirty="0"/>
              <a:t>轮</a:t>
            </a:r>
          </a:p>
        </p:txBody>
      </p:sp>
    </p:spTree>
    <p:extLst>
      <p:ext uri="{BB962C8B-B14F-4D97-AF65-F5344CB8AC3E}">
        <p14:creationId xmlns:p14="http://schemas.microsoft.com/office/powerpoint/2010/main" val="3689769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2115197" y="2717075"/>
            <a:ext cx="8154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/>
              <a:t>Part5</a:t>
            </a:r>
            <a:r>
              <a:rPr lang="zh-CN" altLang="en-US" sz="3600" dirty="0"/>
              <a:t>：</a:t>
            </a:r>
            <a:r>
              <a:rPr lang="en-US" altLang="zh-CN" sz="3600" dirty="0"/>
              <a:t>CIFAR-10 open-ended challenge</a:t>
            </a:r>
          </a:p>
          <a:p>
            <a:pPr algn="l"/>
            <a:r>
              <a:rPr lang="zh-CN" altLang="en-US" sz="3600" dirty="0"/>
              <a:t>完成</a:t>
            </a:r>
            <a:endParaRPr lang="en-US" altLang="zh-CN" sz="36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4010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65988" y="160256"/>
            <a:ext cx="333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Part1: Preparation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2EAE44-A944-4C55-B710-8E9DAFC64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07" y="645256"/>
            <a:ext cx="9926427" cy="41695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A3A87A-239C-4ED1-B82E-547456BCAF34}"/>
              </a:ext>
            </a:extLst>
          </p:cNvPr>
          <p:cNvSpPr txBox="1"/>
          <p:nvPr/>
        </p:nvSpPr>
        <p:spPr>
          <a:xfrm>
            <a:off x="1011219" y="5077609"/>
            <a:ext cx="875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我们为每个分裂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(train /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val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/ test)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设置一个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对象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;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数据集一次加载一个训练示例，因此我们将每个数据集包装在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DataLoader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中，该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DataLoader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遍历数据集并形成小批量。我们将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CIFAR-10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训练集分为训练集和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val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集，方法是将一个采样器对象传递给数据加载器，告诉它应该如何从底层数据集采样。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50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3480992" y="3022346"/>
            <a:ext cx="585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Part1: Preparation</a:t>
            </a:r>
            <a:r>
              <a:rPr lang="zh-CN" altLang="en-US" sz="3600" dirty="0"/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168237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CACF66-6C46-4599-96BA-DF0F016892E8}"/>
              </a:ext>
            </a:extLst>
          </p:cNvPr>
          <p:cNvSpPr txBox="1"/>
          <p:nvPr/>
        </p:nvSpPr>
        <p:spPr>
          <a:xfrm>
            <a:off x="2958477" y="2891717"/>
            <a:ext cx="8154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Part2</a:t>
            </a:r>
            <a:r>
              <a:rPr lang="zh-CN" altLang="en-US" sz="3600" dirty="0"/>
              <a:t>：</a:t>
            </a:r>
            <a:r>
              <a:rPr lang="en-US" altLang="zh-CN" sz="3600" dirty="0"/>
              <a:t> Barebones </a:t>
            </a:r>
            <a:r>
              <a:rPr lang="en-US" altLang="zh-CN" sz="3600" dirty="0" err="1"/>
              <a:t>PyTorch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807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0AC8BD-0D9E-4DCE-A74B-C461546C33DB}"/>
              </a:ext>
            </a:extLst>
          </p:cNvPr>
          <p:cNvSpPr txBox="1"/>
          <p:nvPr/>
        </p:nvSpPr>
        <p:spPr>
          <a:xfrm>
            <a:off x="365760" y="220980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Part2 Barebones 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53E9ED-861D-43CA-9D7C-DA7149645EFA}"/>
              </a:ext>
            </a:extLst>
          </p:cNvPr>
          <p:cNvSpPr txBox="1"/>
          <p:nvPr/>
        </p:nvSpPr>
        <p:spPr>
          <a:xfrm>
            <a:off x="495300" y="79248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2.1 Flatten Function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BFE43F-F59E-40FB-B17E-C0CE348284B3}"/>
              </a:ext>
            </a:extLst>
          </p:cNvPr>
          <p:cNvSpPr txBox="1"/>
          <p:nvPr/>
        </p:nvSpPr>
        <p:spPr>
          <a:xfrm>
            <a:off x="0" y="2326898"/>
            <a:ext cx="8214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这一节来实现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PyTorch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中的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Flatten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函数！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这里做的工作在注释中给出了明确的说明，我们来看一下：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The flatten function below first reads in the N, C, H, and W values from a given batch of data, and then returns a "view" of that data. "View" is analogous to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numpy's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 "reshape" method: it reshapes x's dimensions to be N x ??, where ?? is allowed to be anything (in this case, it will be C x H x W, but we don't need to specify that explicitly.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这里有几个地方非常重要，第一：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view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类似与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numpy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中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reshape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方法，主要是将维度变为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Nx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??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而两个问号又该是什么值呢，这就引出了第二个关键点：两个问号不需要明确指定。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那么根据前面的两个关键点，就可以明白下面函数所要做的事情了，那就是将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(N,C,H,W)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维度变为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N,CxHxW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)!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不需要明确指定就是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-1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即可完成，而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reshape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view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函数，那么这样的话，下面函数就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so easy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了！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F48BCA-5CA3-4586-ADBF-4E0CB215C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419" y="281217"/>
            <a:ext cx="8561555" cy="20456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947D4D-35B9-4464-8F9A-1F8268C5B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180" y="2387135"/>
            <a:ext cx="3893820" cy="173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6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F20237-2AA5-43EF-9E19-B7C4F508E2CB}"/>
              </a:ext>
            </a:extLst>
          </p:cNvPr>
          <p:cNvSpPr txBox="1"/>
          <p:nvPr/>
        </p:nvSpPr>
        <p:spPr>
          <a:xfrm>
            <a:off x="-53340" y="-64770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Part2 Barebones 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5C925D-7CC5-4084-8B08-D39186FB016D}"/>
              </a:ext>
            </a:extLst>
          </p:cNvPr>
          <p:cNvSpPr txBox="1"/>
          <p:nvPr/>
        </p:nvSpPr>
        <p:spPr>
          <a:xfrm>
            <a:off x="2857500" y="-6477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2.2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Two-Layer Network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465CFA-22E1-427C-A5D3-3BB1AF7FB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448895"/>
            <a:ext cx="6491114" cy="37076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EF3C56-F8BE-4B38-9013-45F3739CD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0413"/>
            <a:ext cx="7211163" cy="26985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3DB9C99-5BF6-4F55-9297-092C8BB96504}"/>
              </a:ext>
            </a:extLst>
          </p:cNvPr>
          <p:cNvSpPr txBox="1"/>
          <p:nvPr/>
        </p:nvSpPr>
        <p:spPr>
          <a:xfrm>
            <a:off x="7200900" y="258395"/>
            <a:ext cx="629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这一节来实现两层神经网络！注释中说明，这一节不用写任何代码，但需要理解！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全连接网络架构为：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NN-&gt;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ReLU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-&gt;NN</a:t>
            </a: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6600C2-53BD-4353-A8C0-A5DC43C2FDE9}"/>
              </a:ext>
            </a:extLst>
          </p:cNvPr>
          <p:cNvSpPr txBox="1"/>
          <p:nvPr/>
        </p:nvSpPr>
        <p:spPr>
          <a:xfrm>
            <a:off x="7340703" y="3886200"/>
            <a:ext cx="60323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这里的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x.mm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解释一下：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是一个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pytorch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张量，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x.mm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使用了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pytorch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里面的矩阵乘法函数，作用就是实现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w1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的矩阵相乘，是真正的矩阵相乘，而不是对应元素相乘！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具体实现如下：先转化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维度为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(N,D)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，再通过矩阵乘法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(N,D)x(D,H)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得到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(N,H)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，此时是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x.mm(w1)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的结果，也就完成了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NN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层这一步，接着就是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ReLU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，那么用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F.relu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完成了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ReLU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层，最后再做一次矩阵乘法，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(N,H)x(H,C)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，得到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(N,C)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，也就是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x.mm(w2)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的结果，最后返回即可！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71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3073</Words>
  <Application>Microsoft Office PowerPoint</Application>
  <PresentationFormat>宽屏</PresentationFormat>
  <Paragraphs>236</Paragraphs>
  <Slides>42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-apple-system</vt:lpstr>
      <vt:lpstr>FreightSans</vt:lpstr>
      <vt:lpstr>IBMPlexMono</vt:lpstr>
      <vt:lpstr>Lato</vt:lpstr>
      <vt:lpstr>pingfang SC</vt:lpstr>
      <vt:lpstr>Roboto</vt:lpstr>
      <vt:lpstr>Roboto Slab</vt:lpstr>
      <vt:lpstr>等线</vt:lpstr>
      <vt:lpstr>等线 Light</vt:lpstr>
      <vt:lpstr>Arial</vt:lpstr>
      <vt:lpstr>Courier New</vt:lpstr>
      <vt:lpstr>Office 主题​​</vt:lpstr>
      <vt:lpstr>PyTorch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</dc:title>
  <dc:creator>杰 王</dc:creator>
  <cp:lastModifiedBy>杰 王</cp:lastModifiedBy>
  <cp:revision>39</cp:revision>
  <dcterms:created xsi:type="dcterms:W3CDTF">2021-03-11T08:12:41Z</dcterms:created>
  <dcterms:modified xsi:type="dcterms:W3CDTF">2021-03-13T05:27:36Z</dcterms:modified>
</cp:coreProperties>
</file>