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56" r:id="rId3"/>
    <p:sldId id="257" r:id="rId4"/>
    <p:sldId id="258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D6958-30E4-4B85-9912-62EF750114D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85314-140E-4CB1-AEF1-0E448357E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1A3AA-0AF9-4794-BF3D-71E38D467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B9672B-5835-4F3F-9F63-CFFAB53B6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1FE1D-720A-42EC-B90D-A1DF84F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F798D-F413-4F6A-BBCE-C77EF14B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BE581-4537-4DD8-83BA-5FA36A87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1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3D85F-E5D5-4DB4-9C27-402E4812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3CCE5-6C50-41AA-A4C2-8E7664D75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C1509-55ED-4525-BE59-8A9FFC6A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14DBA-0719-419F-BEC3-1E909095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50DD1-D857-4B50-ABBF-E783391F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4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C73EFB-E2FD-4F24-B0B2-AC79A901E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530F7-F112-4C9E-BEB0-436F2175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86097-AB53-43BF-B7F8-133893C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90008-0452-41E7-B7CD-51B5E0ED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2A4DA-AFC7-4171-A0C6-167FEFC9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2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7DDA-E2DB-4F12-8329-6BC51F9B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8D804-A8FB-4F14-B073-F33BE8E8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21289-F741-40A1-8024-D4E889E9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0C298-ECCF-4924-B922-229E22A2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C344D-8085-4AC8-AD7D-32F28A92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3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30413-9136-48B7-A25E-FEAC3F4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16705-8F09-4EC1-9AF7-5440FE8D8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CDD07-B58F-4A2C-AA3D-67F88D39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006A9-EB72-4869-B7AA-3FDDE18D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5FF50-7844-4C19-8873-D6AD3C6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4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3D89-238C-4BFE-8A0F-483FF68F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578BF-A18B-40CD-A89D-8F84A634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765C7C-09BF-4CB9-95E1-F67581E18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F238F-3107-4832-8268-BE76473E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E300F-2FC0-4AD3-86BA-CCC5581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7BCD0-61FC-498B-B190-46355C83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4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6944-BAEF-4BEF-B889-B6002B71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042A7-EAA8-487F-9BDD-EC1DC7508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C2C41-E20A-425D-8B2F-0D0BE87A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896836-9130-4777-BDD9-95C5C4202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0C5FA5-9DF9-4ADD-8D7D-1595AA988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7B5F66-ACFA-4B00-9B94-789F7A5D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791F8-8282-465D-BEAC-48BE6432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244855-464B-4200-9D32-3A2F1197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94D7-758E-404D-9FA7-0BD1EC54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BA5EDC-2F37-4B7D-824B-0C441DCF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683C88-E25B-4232-9DAF-91B8A36F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E87686-EE57-40CD-AF37-CD969819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6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0DABD-880C-4A1E-9339-DC1271D4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40257E-DE58-43E0-A50C-4203EAE2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9D5BE-297D-4E30-95B2-70F73905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3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96C2C-DB41-4D5D-9288-6E982818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C1722-3134-4E6A-A79C-3FE8E0F5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0E13D-8F75-47CB-9FE2-95C979EF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AA627-3A64-487F-9D29-9F88CF47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6AD75-7BBE-40CD-8E4F-13DAAFBF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EF9BA-F7B5-47A8-BB03-13525DC0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4A59F-53BA-4C41-92EB-EA28E39F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BCB3BE-650A-4954-9EC7-9493A8A62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41DDB-1AB5-4B8F-808D-7C1D730B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D6E64-8CC5-4F5D-9DBA-557ACDBB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398A3-BD90-4D17-B5AA-F793BF81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3E843-B9D6-455D-95FF-ED65D4A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8E36FD-E880-4459-979A-A15D99C9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88759-58D7-42CB-9E42-78BE8EC7A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BF502-A85A-4E0A-B8D7-19F132305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A957-BE28-4BC2-B34B-32176678A414}" type="datetimeFigureOut">
              <a:rPr lang="zh-CN" altLang="en-US" smtClean="0"/>
              <a:t>2021/3/7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85EA3-E868-4EE2-958E-AD6B7731F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5EFA9-1A24-48F5-A99B-3A9943E6F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8FC6-C058-4F02-A319-62CBC0632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6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zhuanlan.zhihu.com/p/6189823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6F348-D690-405A-82CC-258245B0D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Assignment2 Q4 Convolutional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BAC758-BE40-4956-8163-048A65283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1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E6E8F8-428C-4498-BAB9-ECEBD9B39585}"/>
              </a:ext>
            </a:extLst>
          </p:cNvPr>
          <p:cNvSpPr txBox="1"/>
          <p:nvPr/>
        </p:nvSpPr>
        <p:spPr>
          <a:xfrm>
            <a:off x="117835" y="209724"/>
            <a:ext cx="902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cython</a:t>
            </a:r>
            <a:r>
              <a:rPr lang="zh-CN" altLang="en-US" dirty="0"/>
              <a:t>加速代码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这一部分都是源代码中自带的，只需正常运行即可，看一下运行结果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8BB396-104E-46B6-A2F3-E9FB153A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79" y="1335415"/>
            <a:ext cx="5098133" cy="23277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C7D761-B909-4944-8C0E-ACA70110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9" y="3865516"/>
            <a:ext cx="5116043" cy="26531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F26C428-0ABE-43FC-8F97-78C2A95A823A}"/>
              </a:ext>
            </a:extLst>
          </p:cNvPr>
          <p:cNvSpPr txBox="1"/>
          <p:nvPr/>
        </p:nvSpPr>
        <p:spPr>
          <a:xfrm>
            <a:off x="7051249" y="3497344"/>
            <a:ext cx="569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可以看到卷积和池化的运行速度都提高很多</a:t>
            </a:r>
          </a:p>
        </p:txBody>
      </p:sp>
    </p:spTree>
    <p:extLst>
      <p:ext uri="{BB962C8B-B14F-4D97-AF65-F5344CB8AC3E}">
        <p14:creationId xmlns:p14="http://schemas.microsoft.com/office/powerpoint/2010/main" val="132697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4E2882-1944-4BE0-A238-E6E16E1F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47774"/>
            <a:ext cx="9677400" cy="228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3C9B35F-FDC3-47AB-BC6E-6D1BC1680146}"/>
              </a:ext>
            </a:extLst>
          </p:cNvPr>
          <p:cNvSpPr txBox="1"/>
          <p:nvPr/>
        </p:nvSpPr>
        <p:spPr>
          <a:xfrm>
            <a:off x="254524" y="2846052"/>
            <a:ext cx="805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卷积“三明治”结构，即将前面所写的函数集合成 “</a:t>
            </a:r>
            <a:r>
              <a:rPr lang="en-US" altLang="zh-CN" dirty="0"/>
              <a:t>conv-</a:t>
            </a:r>
            <a:r>
              <a:rPr lang="en-US" altLang="zh-CN" dirty="0" err="1"/>
              <a:t>Relu</a:t>
            </a:r>
            <a:r>
              <a:rPr lang="en-US" altLang="zh-CN" dirty="0"/>
              <a:t>-pool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  <a:r>
              <a:rPr lang="zh-CN" altLang="en-US" dirty="0"/>
              <a:t>的结构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7AEADC-65EE-4AA6-BAFF-50358F778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4" y="3217903"/>
            <a:ext cx="5851786" cy="30403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100C43-A384-4957-BD09-2940FDB02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656" y="3429000"/>
            <a:ext cx="5438284" cy="17212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3BE8ED-EB39-47EE-8F35-70BA42155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058" y="5643464"/>
            <a:ext cx="47148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90E395-1644-4B55-9FEC-43EE0BD02D80}"/>
              </a:ext>
            </a:extLst>
          </p:cNvPr>
          <p:cNvSpPr txBox="1"/>
          <p:nvPr/>
        </p:nvSpPr>
        <p:spPr>
          <a:xfrm>
            <a:off x="1112363" y="782425"/>
            <a:ext cx="51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Conv-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479BF-EE29-4F89-B5F4-8C47F77C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9" y="1704238"/>
            <a:ext cx="5457727" cy="24539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CD883E-080D-45BE-9CC9-EC77317CB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4238"/>
            <a:ext cx="7144628" cy="24539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5A1C49-0464-425A-95C7-CD8BE0079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194" y="4710621"/>
            <a:ext cx="4362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416F0D-A390-4856-A3F7-34AA43AF23EE}"/>
              </a:ext>
            </a:extLst>
          </p:cNvPr>
          <p:cNvSpPr txBox="1"/>
          <p:nvPr/>
        </p:nvSpPr>
        <p:spPr>
          <a:xfrm>
            <a:off x="263951" y="390369"/>
            <a:ext cx="1029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完成一个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层的卷积网络，结构为：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conv -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relu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 - 2x2 max pool - affine -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relu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 - affine -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softmax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5530BD-21DE-4264-915A-0B6073FDAFDB}"/>
              </a:ext>
            </a:extLst>
          </p:cNvPr>
          <p:cNvSpPr txBox="1"/>
          <p:nvPr/>
        </p:nvSpPr>
        <p:spPr>
          <a:xfrm>
            <a:off x="263951" y="838985"/>
            <a:ext cx="10086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初始化和之前相同，权重采用高斯分布，偏差使用零初始化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前向传播和反向传播与之前三层全连接层实现类似，都是通过已经写好的前向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反向传播组合计算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2C017C-759F-4E05-B9A0-15E9D2BF9254}"/>
              </a:ext>
            </a:extLst>
          </p:cNvPr>
          <p:cNvSpPr txBox="1"/>
          <p:nvPr/>
        </p:nvSpPr>
        <p:spPr>
          <a:xfrm>
            <a:off x="499620" y="1593130"/>
            <a:ext cx="3205113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初始化网络参数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0C729-F8FB-49FD-8846-7CABD08C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925" y="1593130"/>
            <a:ext cx="7687706" cy="49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C67246-A631-46BB-9503-B499E67B5D25}"/>
              </a:ext>
            </a:extLst>
          </p:cNvPr>
          <p:cNvSpPr txBox="1"/>
          <p:nvPr/>
        </p:nvSpPr>
        <p:spPr>
          <a:xfrm>
            <a:off x="565608" y="282804"/>
            <a:ext cx="675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前向传播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75BB69-6B0E-4738-831A-4BFF346D0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8" y="730626"/>
            <a:ext cx="9601200" cy="1362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D193C0F-1CED-4B1F-8702-05488AAC106A}"/>
              </a:ext>
            </a:extLst>
          </p:cNvPr>
          <p:cNvSpPr txBox="1"/>
          <p:nvPr/>
        </p:nvSpPr>
        <p:spPr>
          <a:xfrm>
            <a:off x="650449" y="2187017"/>
            <a:ext cx="38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反向传播计算</a:t>
            </a:r>
            <a:r>
              <a:rPr lang="en-US" altLang="zh-CN" dirty="0"/>
              <a:t>loss</a:t>
            </a:r>
            <a:r>
              <a:rPr lang="zh-CN" altLang="en-US" dirty="0"/>
              <a:t>和</a:t>
            </a:r>
            <a:r>
              <a:rPr lang="en-US" altLang="zh-CN" dirty="0"/>
              <a:t>grads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644570-4E49-4F8A-9106-7EE0CC60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8" y="2546650"/>
            <a:ext cx="7194763" cy="36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4F90AC-44C4-4E98-B208-B918951A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05" y="925513"/>
            <a:ext cx="6210300" cy="685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B4BC2F-E7E3-4073-86D5-8FE8FBCDCF38}"/>
              </a:ext>
            </a:extLst>
          </p:cNvPr>
          <p:cNvSpPr txBox="1"/>
          <p:nvPr/>
        </p:nvSpPr>
        <p:spPr>
          <a:xfrm>
            <a:off x="697584" y="556181"/>
            <a:ext cx="36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检验</a:t>
            </a:r>
            <a:r>
              <a:rPr lang="en-US" altLang="zh-CN" dirty="0"/>
              <a:t>loss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EA94E9-7CF9-431E-B840-CBEE08CD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05" y="2295279"/>
            <a:ext cx="4076700" cy="14001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0A8CF4-28D0-4995-B263-88111982C250}"/>
              </a:ext>
            </a:extLst>
          </p:cNvPr>
          <p:cNvSpPr txBox="1"/>
          <p:nvPr/>
        </p:nvSpPr>
        <p:spPr>
          <a:xfrm>
            <a:off x="697584" y="1772239"/>
            <a:ext cx="263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检验梯度</a:t>
            </a:r>
          </a:p>
        </p:txBody>
      </p:sp>
    </p:spTree>
    <p:extLst>
      <p:ext uri="{BB962C8B-B14F-4D97-AF65-F5344CB8AC3E}">
        <p14:creationId xmlns:p14="http://schemas.microsoft.com/office/powerpoint/2010/main" val="337717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7E3289-3838-45D8-8F5B-3B976A0C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01" y="1532525"/>
            <a:ext cx="4781550" cy="314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DD6FC7-DEBF-4214-81A4-8C6EBB3FD5DF}"/>
              </a:ext>
            </a:extLst>
          </p:cNvPr>
          <p:cNvSpPr txBox="1"/>
          <p:nvPr/>
        </p:nvSpPr>
        <p:spPr>
          <a:xfrm>
            <a:off x="1039501" y="1225484"/>
            <a:ext cx="25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FFD16B-E55C-463A-884A-9624B5F8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57" y="2953486"/>
            <a:ext cx="3524250" cy="35528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AAC479-520E-492D-A80D-79FEBA8E086A}"/>
              </a:ext>
            </a:extLst>
          </p:cNvPr>
          <p:cNvSpPr txBox="1"/>
          <p:nvPr/>
        </p:nvSpPr>
        <p:spPr>
          <a:xfrm>
            <a:off x="1380636" y="2432116"/>
            <a:ext cx="350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卷积层可视化</a:t>
            </a:r>
          </a:p>
        </p:txBody>
      </p:sp>
    </p:spTree>
    <p:extLst>
      <p:ext uri="{BB962C8B-B14F-4D97-AF65-F5344CB8AC3E}">
        <p14:creationId xmlns:p14="http://schemas.microsoft.com/office/powerpoint/2010/main" val="217349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A4ED3E-4D6C-4699-88E6-BA62C91738D7}"/>
              </a:ext>
            </a:extLst>
          </p:cNvPr>
          <p:cNvSpPr txBox="1"/>
          <p:nvPr/>
        </p:nvSpPr>
        <p:spPr>
          <a:xfrm>
            <a:off x="117835" y="209724"/>
            <a:ext cx="902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卷积层前向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C7EA1D-00C1-4102-A920-1EFB5EFA7A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0" y="1026319"/>
            <a:ext cx="5274310" cy="51041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F56E1E-C3C8-480D-9A4F-64427AA6FB59}"/>
                  </a:ext>
                </a:extLst>
              </p:cNvPr>
              <p:cNvSpPr txBox="1"/>
              <p:nvPr/>
            </p:nvSpPr>
            <p:spPr>
              <a:xfrm>
                <a:off x="5879182" y="237357"/>
                <a:ext cx="6881567" cy="3556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b="1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Summary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总结一下卷积层的性质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等线" panose="02010600030101010101" pitchFamily="2" charset="-122"/>
                  <a:buChar char="•"/>
                </a:pP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输入数据体的尺寸为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等线" panose="02010600030101010101" pitchFamily="2" charset="-122"/>
                  <a:buChar char="•"/>
                </a:pP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需要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个超参数：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95300" indent="38100" algn="just"/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滤波器的数量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95300" indent="38100" algn="just"/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滤波器的空间尺寸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95300" indent="38100" algn="just"/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步长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95300" indent="38100" algn="just"/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零填充数量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等线" panose="02010600030101010101" pitchFamily="2" charset="-122"/>
                  <a:buChar char="•"/>
                </a:pP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输出数据体的尺寸为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，其中：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12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sz="12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12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sz="12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zh-CN" altLang="zh-CN" sz="12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（宽度和高度的计算方法相同）</m:t>
                      </m:r>
                    </m:oMath>
                  </m:oMathPara>
                </a14:m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2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等线" panose="02010600030101010101" pitchFamily="2" charset="-122"/>
                  <a:buChar char="•"/>
                </a:pP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由于参数共享，每个滤波器包含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个权重，卷积层一共有</a:t>
                </a:r>
                <a14:m>
                  <m:oMath xmlns:m="http://schemas.openxmlformats.org/officeDocument/2006/math"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US" altLang="zh-CN" sz="12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个权重和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个偏置。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等线" panose="02010600030101010101" pitchFamily="2" charset="-122"/>
                  <a:buChar char="•"/>
                </a:pP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在输出数据体中，第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个深度切片（空间尺寸是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2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），用第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个滤波器和输入数据进行有效卷积运算的结果（使用步长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），最后在加上第</a:t>
                </a:r>
                <a:r>
                  <a:rPr lang="en-US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12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个偏差。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F56E1E-C3C8-480D-9A4F-64427AA6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82" y="237357"/>
                <a:ext cx="6881567" cy="3556230"/>
              </a:xfrm>
              <a:prstGeom prst="rect">
                <a:avLst/>
              </a:prstGeom>
              <a:blipFill>
                <a:blip r:embed="rId3"/>
                <a:stretch>
                  <a:fillRect t="-343" r="-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F0A5F47-DA40-48AA-A06F-0AA5009DC864}"/>
              </a:ext>
            </a:extLst>
          </p:cNvPr>
          <p:cNvSpPr txBox="1"/>
          <p:nvPr/>
        </p:nvSpPr>
        <p:spPr>
          <a:xfrm>
            <a:off x="5976594" y="4062953"/>
            <a:ext cx="6325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代码思路：</a:t>
            </a:r>
            <a:endParaRPr lang="en-US" altLang="zh-CN" dirty="0"/>
          </a:p>
          <a:p>
            <a:r>
              <a:rPr lang="zh-CN" altLang="en-US" dirty="0"/>
              <a:t>根据步长确定</a:t>
            </a:r>
            <a:r>
              <a:rPr lang="en-US" altLang="zh-CN" dirty="0"/>
              <a:t>x</a:t>
            </a:r>
            <a:r>
              <a:rPr lang="zh-CN" altLang="en-US" dirty="0"/>
              <a:t>对应区域，这里需要对</a:t>
            </a:r>
            <a:r>
              <a:rPr lang="en-US" altLang="zh-CN" dirty="0" err="1"/>
              <a:t>Hnew</a:t>
            </a:r>
            <a:r>
              <a:rPr lang="en-US" altLang="zh-CN" dirty="0"/>
              <a:t>(</a:t>
            </a:r>
            <a:r>
              <a:rPr lang="zh-CN" altLang="en-US" dirty="0"/>
              <a:t>下标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Wnew</a:t>
            </a:r>
            <a:r>
              <a:rPr lang="en-US" altLang="zh-CN" dirty="0"/>
              <a:t>(</a:t>
            </a:r>
            <a:r>
              <a:rPr lang="zh-CN" altLang="en-US" dirty="0"/>
              <a:t>下标</a:t>
            </a:r>
            <a:r>
              <a:rPr lang="en-US" altLang="zh-CN" dirty="0"/>
              <a:t>j)</a:t>
            </a:r>
            <a:r>
              <a:rPr lang="zh-CN" altLang="en-US" dirty="0"/>
              <a:t>进行双循环。选好区域直接和每个卷积核（下表</a:t>
            </a:r>
            <a:r>
              <a:rPr lang="en-US" altLang="zh-CN" dirty="0"/>
              <a:t>k</a:t>
            </a:r>
            <a:r>
              <a:rPr lang="zh-CN" altLang="en-US" dirty="0"/>
              <a:t>）作元素乘。注意</a:t>
            </a:r>
            <a:r>
              <a:rPr lang="en-US" altLang="zh-CN" dirty="0"/>
              <a:t>sum</a:t>
            </a:r>
            <a:r>
              <a:rPr lang="zh-CN" altLang="en-US" dirty="0"/>
              <a:t>的时候是在</a:t>
            </a:r>
            <a:r>
              <a:rPr lang="en-US" altLang="zh-CN" dirty="0"/>
              <a:t>(C,H,W)</a:t>
            </a:r>
            <a:r>
              <a:rPr lang="zh-CN" altLang="en-US" dirty="0"/>
              <a:t>上作的，因此</a:t>
            </a:r>
            <a:r>
              <a:rPr lang="en-US" altLang="zh-CN" dirty="0"/>
              <a:t>axis=(1,2,3). </a:t>
            </a:r>
            <a:r>
              <a:rPr lang="zh-CN" altLang="en-US" dirty="0"/>
              <a:t>这时候输出一个</a:t>
            </a:r>
            <a:r>
              <a:rPr lang="en-US" altLang="zh-CN" dirty="0"/>
              <a:t>out[ : , k , I , j ] </a:t>
            </a:r>
            <a:r>
              <a:rPr lang="zh-CN" altLang="en-US" dirty="0"/>
              <a:t>就计算好了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所以上述一共套了</a:t>
            </a:r>
            <a:r>
              <a:rPr lang="en-US" altLang="zh-CN" dirty="0" err="1"/>
              <a:t>i</a:t>
            </a:r>
            <a:r>
              <a:rPr lang="en-US" altLang="zh-CN" dirty="0"/>
              <a:t> , j , k </a:t>
            </a:r>
            <a:r>
              <a:rPr lang="zh-CN" altLang="en-US" dirty="0"/>
              <a:t>三层循环，循环完毕后</a:t>
            </a:r>
            <a:r>
              <a:rPr lang="en-US" altLang="zh-CN" dirty="0"/>
              <a:t>out</a:t>
            </a:r>
            <a:r>
              <a:rPr lang="zh-CN" altLang="en-US" dirty="0"/>
              <a:t>再加上</a:t>
            </a:r>
            <a:r>
              <a:rPr lang="en-US" altLang="zh-CN" dirty="0"/>
              <a:t>bias</a:t>
            </a:r>
            <a:r>
              <a:rPr lang="zh-CN" altLang="en-US" dirty="0"/>
              <a:t>就行了。注意</a:t>
            </a:r>
            <a:r>
              <a:rPr lang="en-US" altLang="zh-CN" dirty="0"/>
              <a:t>b</a:t>
            </a:r>
            <a:r>
              <a:rPr lang="zh-CN" altLang="en-US" dirty="0"/>
              <a:t>的形状（</a:t>
            </a:r>
            <a:r>
              <a:rPr lang="en-US" altLang="zh-CN" dirty="0"/>
              <a:t>F, 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因此要先把</a:t>
            </a:r>
            <a:r>
              <a:rPr lang="en-US" altLang="zh-CN" dirty="0"/>
              <a:t>b</a:t>
            </a:r>
            <a:r>
              <a:rPr lang="zh-CN" altLang="en-US" dirty="0"/>
              <a:t>扩展成和</a:t>
            </a:r>
            <a:r>
              <a:rPr lang="en-US" altLang="zh-CN" dirty="0"/>
              <a:t>out</a:t>
            </a:r>
            <a:r>
              <a:rPr lang="zh-CN" altLang="en-US" dirty="0"/>
              <a:t>一样的形状：</a:t>
            </a:r>
            <a:r>
              <a:rPr lang="en-US" altLang="zh-CN" dirty="0"/>
              <a:t>b[None , : , None , None] (None</a:t>
            </a:r>
            <a:r>
              <a:rPr lang="zh-CN" altLang="en-US" dirty="0"/>
              <a:t>相当于</a:t>
            </a:r>
            <a:r>
              <a:rPr lang="en-US" altLang="zh-CN" dirty="0" err="1"/>
              <a:t>np.newaxis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35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C61BF1-2AC1-49F9-82FE-0F0CC7DC05B6}"/>
              </a:ext>
            </a:extLst>
          </p:cNvPr>
          <p:cNvSpPr txBox="1"/>
          <p:nvPr/>
        </p:nvSpPr>
        <p:spPr>
          <a:xfrm>
            <a:off x="294588" y="35512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def </a:t>
            </a:r>
            <a:r>
              <a:rPr lang="en-US" altLang="zh-CN" sz="1800" kern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conv_forward_naive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(x, w, b, </a:t>
            </a:r>
            <a:r>
              <a:rPr lang="en-US" altLang="zh-CN" sz="1800" kern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conv_param</a:t>
            </a:r>
            <a:r>
              <a:rPr lang="en-US" altLang="zh-CN" sz="1800" kern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4BB1D7-1806-4363-AE7A-E608CD25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8" y="724458"/>
            <a:ext cx="6993461" cy="4655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AE1129-F561-4896-A9FF-44607B81B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77" y="5997134"/>
            <a:ext cx="5353050" cy="5905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39BDDC-4DC7-429B-80DE-642AD664C849}"/>
              </a:ext>
            </a:extLst>
          </p:cNvPr>
          <p:cNvSpPr txBox="1"/>
          <p:nvPr/>
        </p:nvSpPr>
        <p:spPr>
          <a:xfrm>
            <a:off x="593889" y="5627802"/>
            <a:ext cx="669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比较计算结果和正确结果</a:t>
            </a:r>
          </a:p>
        </p:txBody>
      </p:sp>
    </p:spTree>
    <p:extLst>
      <p:ext uri="{BB962C8B-B14F-4D97-AF65-F5344CB8AC3E}">
        <p14:creationId xmlns:p14="http://schemas.microsoft.com/office/powerpoint/2010/main" val="334939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138A0E-C0A2-49FB-AAA6-7803AE506CEF}"/>
              </a:ext>
            </a:extLst>
          </p:cNvPr>
          <p:cNvSpPr txBox="1"/>
          <p:nvPr/>
        </p:nvSpPr>
        <p:spPr>
          <a:xfrm>
            <a:off x="527900" y="461914"/>
            <a:ext cx="6212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zh-CN" altLang="en-US" b="0" dirty="0">
                <a:solidFill>
                  <a:srgbClr val="608B4E"/>
                </a:solidFill>
                <a:effectLst/>
                <a:latin typeface="Courier New" panose="02070309020205020404" pitchFamily="49" charset="0"/>
              </a:rPr>
              <a:t>除了梯度检验外，直接将卷积层作用于图像，人工设置滤波器，然后可视化卷积层的输出，两个滤波器分别实现灰度转换和边缘检测</a:t>
            </a:r>
            <a:endParaRPr lang="zh-CN" altLang="en-US" b="0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14F69-966B-4566-9FB6-8322951D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00" y="1534545"/>
            <a:ext cx="7040988" cy="53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1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79B48B-BEE3-4637-BB12-1C7EA926A433}"/>
              </a:ext>
            </a:extLst>
          </p:cNvPr>
          <p:cNvSpPr txBox="1"/>
          <p:nvPr/>
        </p:nvSpPr>
        <p:spPr>
          <a:xfrm>
            <a:off x="150829" y="0"/>
            <a:ext cx="92571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conv</a:t>
            </a:r>
            <a:r>
              <a:rPr lang="zh-CN" altLang="en-US" sz="1100" dirty="0"/>
              <a:t>反向传播</a:t>
            </a:r>
            <a:endParaRPr lang="en-US" altLang="zh-CN" sz="1100" dirty="0"/>
          </a:p>
          <a:p>
            <a:r>
              <a:rPr lang="zh-CN" altLang="en-US" sz="1100" dirty="0"/>
              <a:t>具体参考</a:t>
            </a:r>
            <a:endParaRPr lang="en-US" altLang="zh-CN" sz="1100" dirty="0"/>
          </a:p>
          <a:p>
            <a:r>
              <a:rPr lang="en-US" altLang="zh-CN" sz="1100" dirty="0">
                <a:hlinkClick r:id="rId2"/>
              </a:rPr>
              <a:t>https://zhuanlan.zhihu.com/p/61898234</a:t>
            </a:r>
            <a:endParaRPr lang="en-US" altLang="zh-CN" sz="1100" dirty="0"/>
          </a:p>
          <a:p>
            <a:r>
              <a:rPr lang="zh-CN" altLang="en-US" sz="1100" dirty="0"/>
              <a:t>！ </a:t>
            </a:r>
            <a:r>
              <a:rPr lang="en-US" altLang="zh-CN" sz="1100" dirty="0"/>
              <a:t>https://www.geek-share.com/detail/2732800611.html</a:t>
            </a:r>
          </a:p>
          <a:p>
            <a:r>
              <a:rPr lang="zh-CN" altLang="en-US" sz="1100" dirty="0"/>
              <a:t>！ </a:t>
            </a:r>
            <a:r>
              <a:rPr lang="en-US" altLang="zh-CN" sz="1100" dirty="0"/>
              <a:t>https://www.cnblogs.com/pinard/p/6494810.html#!comments</a:t>
            </a:r>
            <a:endParaRPr lang="zh-CN" altLang="en-US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D5F23-830D-4FFB-A1EB-174F4ACC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719"/>
            <a:ext cx="8638867" cy="61954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3303AC-14FA-4B90-8DDC-1133E7DE2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384" y="4889602"/>
            <a:ext cx="4524375" cy="904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1D09B1-F0DF-431D-9BF0-8210A9F528C1}"/>
              </a:ext>
            </a:extLst>
          </p:cNvPr>
          <p:cNvSpPr txBox="1"/>
          <p:nvPr/>
        </p:nvSpPr>
        <p:spPr>
          <a:xfrm>
            <a:off x="8858299" y="4289196"/>
            <a:ext cx="437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比较计算结果和正确结果</a:t>
            </a:r>
          </a:p>
        </p:txBody>
      </p:sp>
    </p:spTree>
    <p:extLst>
      <p:ext uri="{BB962C8B-B14F-4D97-AF65-F5344CB8AC3E}">
        <p14:creationId xmlns:p14="http://schemas.microsoft.com/office/powerpoint/2010/main" val="194703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A4ED3E-4D6C-4699-88E6-BA62C91738D7}"/>
              </a:ext>
            </a:extLst>
          </p:cNvPr>
          <p:cNvSpPr txBox="1"/>
          <p:nvPr/>
        </p:nvSpPr>
        <p:spPr>
          <a:xfrm>
            <a:off x="117835" y="209724"/>
            <a:ext cx="902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池化层前向 </a:t>
            </a:r>
            <a:r>
              <a:rPr lang="en-US" altLang="zh-CN" dirty="0" err="1"/>
              <a:t>maxpool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72E469-CD01-40D6-8883-453E8F69B144}"/>
              </a:ext>
            </a:extLst>
          </p:cNvPr>
          <p:cNvSpPr txBox="1"/>
          <p:nvPr/>
        </p:nvSpPr>
        <p:spPr>
          <a:xfrm>
            <a:off x="372359" y="1023082"/>
            <a:ext cx="6994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汇聚层在输入数据体的每个深度切片上，独立地对其进行空间上的降采样。左边：本例中，输入数据体尺寸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[224x224x64]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被降采样到了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[112x112x64]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，采取的滤波器尺寸是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，步长为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，而深度不变。右边：最常用的降采样操作是取最大值，也就是最大汇聚，这里步长为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，每个取最大值操作是从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个数字中选取（即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2x2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的方块区域中）。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3E3966-48CA-47A9-8B15-017B73EBE0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6" y="3327345"/>
            <a:ext cx="7080322" cy="275288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9216D9-4353-4120-9914-10AB840B8AA8}"/>
                  </a:ext>
                </a:extLst>
              </p:cNvPr>
              <p:cNvSpPr txBox="1"/>
              <p:nvPr/>
            </p:nvSpPr>
            <p:spPr>
              <a:xfrm>
                <a:off x="7451889" y="660424"/>
                <a:ext cx="6094428" cy="4730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1800" b="1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输入数据体尺寸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等线" panose="02010600030101010101" pitchFamily="2" charset="-122"/>
                  <a:buChar char="•"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输入数据体的尺寸为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等线" panose="02010600030101010101" pitchFamily="2" charset="-122"/>
                  <a:buChar char="•"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需要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个超参数：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95300" indent="38100" algn="just"/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滤波器的空间尺寸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95300" indent="38100" algn="just"/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步长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等线" panose="02010600030101010101" pitchFamily="2" charset="-122"/>
                  <a:buChar char="•"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输出数据体的尺寸为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，其中：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8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 indent="2667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8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8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等线" panose="02010600030101010101" pitchFamily="2" charset="-122"/>
                  <a:buChar char="•"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因为对输入进行的是固定函数计算，所以没有引入参数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buFont typeface="等线" panose="02010600030101010101" pitchFamily="2" charset="-122"/>
                  <a:buChar char="•"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在池化层中很少使用零填充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28600" algn="l"/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在实践中，最大池化层通常只有两种形式：一种是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=3,</m:t>
                    </m:r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，也叫重叠池化（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overlapping pooling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），另一个更常用的是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=2,</m:t>
                    </m:r>
                    <m:r>
                      <a:rPr lang="en-US" altLang="zh-CN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。对更大感受野进行池化需要的池化尺寸也更大，而且往往对网络有破坏性。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B9216D9-4353-4120-9914-10AB840B8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889" y="660424"/>
                <a:ext cx="6094428" cy="4730526"/>
              </a:xfrm>
              <a:prstGeom prst="rect">
                <a:avLst/>
              </a:prstGeom>
              <a:blipFill>
                <a:blip r:embed="rId3"/>
                <a:stretch>
                  <a:fillRect l="-800" t="-644" b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63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283005-E7A2-4702-A1E2-D5C5BF430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23" y="922599"/>
            <a:ext cx="9801225" cy="4352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C2CC09-D077-4C29-A766-C93C70F5F89B}"/>
              </a:ext>
            </a:extLst>
          </p:cNvPr>
          <p:cNvSpPr txBox="1"/>
          <p:nvPr/>
        </p:nvSpPr>
        <p:spPr>
          <a:xfrm>
            <a:off x="747074" y="473860"/>
            <a:ext cx="6094428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altLang="zh-CN" sz="1800" kern="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 </a:t>
            </a:r>
            <a:r>
              <a:rPr lang="en-US" altLang="zh-CN" sz="1800" kern="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max_pool_forward_naive</a:t>
            </a:r>
            <a:r>
              <a:rPr lang="en-US" altLang="zh-CN" sz="1800" kern="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(x, </a:t>
            </a:r>
            <a:r>
              <a:rPr lang="en-US" altLang="zh-CN" sz="1800" kern="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pool_param</a:t>
            </a:r>
            <a:r>
              <a:rPr lang="en-US" altLang="zh-CN" sz="1800" kern="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2C14BF-DB91-4546-9F03-07309375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78" y="5702038"/>
            <a:ext cx="48006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E6E8F8-428C-4498-BAB9-ECEBD9B39585}"/>
              </a:ext>
            </a:extLst>
          </p:cNvPr>
          <p:cNvSpPr txBox="1"/>
          <p:nvPr/>
        </p:nvSpPr>
        <p:spPr>
          <a:xfrm>
            <a:off x="117835" y="209724"/>
            <a:ext cx="902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池化层反向 </a:t>
            </a:r>
            <a:r>
              <a:rPr lang="en-US" altLang="zh-CN" dirty="0" err="1"/>
              <a:t>maxpool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EC508-2505-4870-84ED-36F04973723B}"/>
              </a:ext>
            </a:extLst>
          </p:cNvPr>
          <p:cNvSpPr txBox="1"/>
          <p:nvPr/>
        </p:nvSpPr>
        <p:spPr>
          <a:xfrm>
            <a:off x="1008667" y="1036948"/>
            <a:ext cx="88706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</a:t>
            </a:r>
            <a:r>
              <a:rPr lang="en-US" altLang="zh-CN" dirty="0"/>
              <a:t>dx</a:t>
            </a:r>
            <a:r>
              <a:rPr lang="zh-CN" altLang="en-US" dirty="0"/>
              <a:t>的所有子矩阵的各个池化层的值放在之前做</a:t>
            </a:r>
            <a:r>
              <a:rPr lang="en-US" altLang="zh-CN" dirty="0" err="1"/>
              <a:t>maxpool</a:t>
            </a:r>
            <a:r>
              <a:rPr lang="zh-CN" altLang="en-US" dirty="0"/>
              <a:t>前向传播得到的最大值的位置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反向传播和</a:t>
            </a:r>
            <a:r>
              <a:rPr lang="en-US" altLang="zh-CN" dirty="0" err="1"/>
              <a:t>Relu</a:t>
            </a:r>
            <a:r>
              <a:rPr lang="zh-CN" altLang="en-US" dirty="0"/>
              <a:t> </a:t>
            </a:r>
            <a:r>
              <a:rPr lang="en-US" altLang="zh-CN" dirty="0"/>
              <a:t>Dropout</a:t>
            </a:r>
            <a:r>
              <a:rPr lang="zh-CN" altLang="en-US" dirty="0"/>
              <a:t>类似，只有前向通过才允许继续传播梯度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max</a:t>
            </a:r>
            <a:r>
              <a:rPr lang="zh-CN" altLang="en-US" dirty="0"/>
              <a:t>在区域中的位置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Dx=</a:t>
            </a:r>
            <a:r>
              <a:rPr lang="en-US" altLang="zh-CN" dirty="0" err="1"/>
              <a:t>dout</a:t>
            </a:r>
            <a:r>
              <a:rPr lang="zh-CN" altLang="en-US" dirty="0"/>
              <a:t>和</a:t>
            </a:r>
            <a:r>
              <a:rPr lang="en-US" altLang="zh-CN" dirty="0"/>
              <a:t>mask</a:t>
            </a:r>
            <a:r>
              <a:rPr lang="zh-CN" altLang="en-US" dirty="0"/>
              <a:t>相乘</a:t>
            </a:r>
          </a:p>
        </p:txBody>
      </p:sp>
    </p:spTree>
    <p:extLst>
      <p:ext uri="{BB962C8B-B14F-4D97-AF65-F5344CB8AC3E}">
        <p14:creationId xmlns:p14="http://schemas.microsoft.com/office/powerpoint/2010/main" val="24481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E6E8F8-428C-4498-BAB9-ECEBD9B39585}"/>
              </a:ext>
            </a:extLst>
          </p:cNvPr>
          <p:cNvSpPr txBox="1"/>
          <p:nvPr/>
        </p:nvSpPr>
        <p:spPr>
          <a:xfrm>
            <a:off x="117835" y="209724"/>
            <a:ext cx="902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池化层反向 </a:t>
            </a:r>
            <a:r>
              <a:rPr lang="en-US" altLang="zh-CN" dirty="0" err="1"/>
              <a:t>maxpool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87F691-06FC-4A59-8336-F68CA947BDEB}"/>
              </a:ext>
            </a:extLst>
          </p:cNvPr>
          <p:cNvSpPr txBox="1"/>
          <p:nvPr/>
        </p:nvSpPr>
        <p:spPr>
          <a:xfrm>
            <a:off x="426563" y="1049059"/>
            <a:ext cx="6094428" cy="31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altLang="zh-CN" sz="1800" kern="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def </a:t>
            </a:r>
            <a:r>
              <a:rPr lang="en-US" altLang="zh-CN" sz="1800" kern="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max_pool_backward_naive</a:t>
            </a:r>
            <a:r>
              <a:rPr lang="en-US" altLang="zh-CN" sz="1800" kern="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dout</a:t>
            </a:r>
            <a:r>
              <a:rPr lang="en-US" altLang="zh-CN" sz="1800" kern="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 cache):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78D86A-072D-4BD9-BA00-B7917D41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3" y="1419225"/>
            <a:ext cx="9896475" cy="4019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AAF4EC-8D87-4B85-BEF9-5EFA4DA5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23" y="5744770"/>
            <a:ext cx="5467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4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893</Words>
  <Application>Microsoft Office PowerPoint</Application>
  <PresentationFormat>宽屏</PresentationFormat>
  <Paragraphs>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PingFang SC</vt:lpstr>
      <vt:lpstr>等线</vt:lpstr>
      <vt:lpstr>等线 Light</vt:lpstr>
      <vt:lpstr>Arial</vt:lpstr>
      <vt:lpstr>Cambria Math</vt:lpstr>
      <vt:lpstr>Courier New</vt:lpstr>
      <vt:lpstr>Office 主题​​</vt:lpstr>
      <vt:lpstr>Assignment2 Q4 Convolutional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Assignment2 Q4 Convolutional Network</dc:title>
  <dc:creator>杰 王</dc:creator>
  <cp:lastModifiedBy>杰 王</cp:lastModifiedBy>
  <cp:revision>28</cp:revision>
  <dcterms:created xsi:type="dcterms:W3CDTF">2021-03-05T08:53:24Z</dcterms:created>
  <dcterms:modified xsi:type="dcterms:W3CDTF">2021-03-07T06:28:58Z</dcterms:modified>
</cp:coreProperties>
</file>