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1" r:id="rId1"/>
  </p:sldMasterIdLst>
  <p:notesMasterIdLst>
    <p:notesMasterId r:id="rId61"/>
  </p:notesMasterIdLst>
  <p:handoutMasterIdLst>
    <p:handoutMasterId r:id="rId62"/>
  </p:handoutMasterIdLst>
  <p:sldIdLst>
    <p:sldId id="564" r:id="rId2"/>
    <p:sldId id="576" r:id="rId3"/>
    <p:sldId id="444" r:id="rId4"/>
    <p:sldId id="565" r:id="rId5"/>
    <p:sldId id="566" r:id="rId6"/>
    <p:sldId id="568" r:id="rId7"/>
    <p:sldId id="569" r:id="rId8"/>
    <p:sldId id="570" r:id="rId9"/>
    <p:sldId id="571" r:id="rId10"/>
    <p:sldId id="574" r:id="rId11"/>
    <p:sldId id="479" r:id="rId12"/>
    <p:sldId id="580" r:id="rId13"/>
    <p:sldId id="480" r:id="rId14"/>
    <p:sldId id="476" r:id="rId15"/>
    <p:sldId id="428" r:id="rId16"/>
    <p:sldId id="563" r:id="rId17"/>
    <p:sldId id="485" r:id="rId18"/>
    <p:sldId id="429" r:id="rId19"/>
    <p:sldId id="440" r:id="rId20"/>
    <p:sldId id="445" r:id="rId21"/>
    <p:sldId id="577" r:id="rId22"/>
    <p:sldId id="488" r:id="rId23"/>
    <p:sldId id="489" r:id="rId24"/>
    <p:sldId id="550" r:id="rId25"/>
    <p:sldId id="449" r:id="rId26"/>
    <p:sldId id="417" r:id="rId27"/>
    <p:sldId id="457" r:id="rId28"/>
    <p:sldId id="418" r:id="rId29"/>
    <p:sldId id="419" r:id="rId30"/>
    <p:sldId id="420" r:id="rId31"/>
    <p:sldId id="456" r:id="rId32"/>
    <p:sldId id="421" r:id="rId33"/>
    <p:sldId id="422" r:id="rId34"/>
    <p:sldId id="516" r:id="rId35"/>
    <p:sldId id="581" r:id="rId36"/>
    <p:sldId id="582" r:id="rId37"/>
    <p:sldId id="592" r:id="rId38"/>
    <p:sldId id="593" r:id="rId39"/>
    <p:sldId id="594" r:id="rId40"/>
    <p:sldId id="595" r:id="rId41"/>
    <p:sldId id="596" r:id="rId42"/>
    <p:sldId id="597" r:id="rId43"/>
    <p:sldId id="605" r:id="rId44"/>
    <p:sldId id="598" r:id="rId45"/>
    <p:sldId id="599" r:id="rId46"/>
    <p:sldId id="600" r:id="rId47"/>
    <p:sldId id="602" r:id="rId48"/>
    <p:sldId id="603" r:id="rId49"/>
    <p:sldId id="604" r:id="rId50"/>
    <p:sldId id="587" r:id="rId51"/>
    <p:sldId id="588" r:id="rId52"/>
    <p:sldId id="589" r:id="rId53"/>
    <p:sldId id="607" r:id="rId54"/>
    <p:sldId id="606" r:id="rId55"/>
    <p:sldId id="583" r:id="rId56"/>
    <p:sldId id="586" r:id="rId57"/>
    <p:sldId id="590" r:id="rId58"/>
    <p:sldId id="584" r:id="rId59"/>
    <p:sldId id="591"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CC0000"/>
    <a:srgbClr val="FF6600"/>
    <a:srgbClr val="66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4601" autoAdjust="0"/>
    <p:restoredTop sz="71000" autoAdjust="0"/>
  </p:normalViewPr>
  <p:slideViewPr>
    <p:cSldViewPr>
      <p:cViewPr varScale="1">
        <p:scale>
          <a:sx n="77" d="100"/>
          <a:sy n="77" d="100"/>
        </p:scale>
        <p:origin x="22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BC4FCEA-886E-474C-99FB-09D780C8E3BD}"/>
              </a:ext>
            </a:extLst>
          </p:cNvPr>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eaLnBrk="1" hangingPunct="1">
              <a:defRPr sz="1200">
                <a:latin typeface="Arial" charset="0"/>
                <a:cs typeface="Arial" charset="0"/>
              </a:defRPr>
            </a:lvl1pPr>
          </a:lstStyle>
          <a:p>
            <a:pPr>
              <a:defRPr/>
            </a:pPr>
            <a:endParaRPr lang="en-US"/>
          </a:p>
        </p:txBody>
      </p:sp>
      <p:sp>
        <p:nvSpPr>
          <p:cNvPr id="118787" name="Rectangle 3">
            <a:extLst>
              <a:ext uri="{FF2B5EF4-FFF2-40B4-BE49-F238E27FC236}">
                <a16:creationId xmlns:a16="http://schemas.microsoft.com/office/drawing/2014/main" id="{8D5C5F91-5109-4304-A4C2-950E2A83603E}"/>
              </a:ext>
            </a:extLst>
          </p:cNvPr>
          <p:cNvSpPr>
            <a:spLocks noGrp="1" noChangeArrowheads="1"/>
          </p:cNvSpPr>
          <p:nvPr>
            <p:ph type="dt" sz="quarter"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1" eaLnBrk="1" hangingPunct="1">
              <a:defRPr sz="1200">
                <a:latin typeface="Arial" charset="0"/>
                <a:cs typeface="Arial" charset="0"/>
              </a:defRPr>
            </a:lvl1pPr>
          </a:lstStyle>
          <a:p>
            <a:pPr>
              <a:defRPr/>
            </a:pPr>
            <a:endParaRPr lang="en-US"/>
          </a:p>
        </p:txBody>
      </p:sp>
      <p:sp>
        <p:nvSpPr>
          <p:cNvPr id="118788" name="Rectangle 4">
            <a:extLst>
              <a:ext uri="{FF2B5EF4-FFF2-40B4-BE49-F238E27FC236}">
                <a16:creationId xmlns:a16="http://schemas.microsoft.com/office/drawing/2014/main" id="{30E130FB-37AF-462F-946E-0DB1F28194AA}"/>
              </a:ext>
            </a:extLst>
          </p:cNvPr>
          <p:cNvSpPr>
            <a:spLocks noGrp="1" noChangeArrowheads="1"/>
          </p:cNvSpPr>
          <p:nvPr>
            <p:ph type="ftr" sz="quarter" idx="2"/>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eaLnBrk="1" hangingPunct="1">
              <a:defRPr sz="1200">
                <a:latin typeface="Arial" charset="0"/>
                <a:cs typeface="Arial" charset="0"/>
              </a:defRPr>
            </a:lvl1pPr>
          </a:lstStyle>
          <a:p>
            <a:pPr>
              <a:defRPr/>
            </a:pPr>
            <a:endParaRPr lang="en-US"/>
          </a:p>
        </p:txBody>
      </p:sp>
      <p:sp>
        <p:nvSpPr>
          <p:cNvPr id="118789" name="Rectangle 5">
            <a:extLst>
              <a:ext uri="{FF2B5EF4-FFF2-40B4-BE49-F238E27FC236}">
                <a16:creationId xmlns:a16="http://schemas.microsoft.com/office/drawing/2014/main" id="{65E70106-C3F8-4829-BA37-1A223065DA50}"/>
              </a:ext>
            </a:extLst>
          </p:cNvPr>
          <p:cNvSpPr>
            <a:spLocks noGrp="1" noChangeArrowheads="1"/>
          </p:cNvSpPr>
          <p:nvPr>
            <p:ph type="sldNum" sz="quarter" idx="3"/>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1" eaLnBrk="1" hangingPunct="1">
              <a:defRPr sz="1200" smtClean="0"/>
            </a:lvl1pPr>
          </a:lstStyle>
          <a:p>
            <a:pPr>
              <a:defRPr/>
            </a:pPr>
            <a:fld id="{92181F45-9205-4616-9B96-01D726B6F62D}" type="slidenum">
              <a:rPr lang="ar-SA"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E7474C1-E8A7-4767-B1E9-9D5BC64CEF77}"/>
              </a:ext>
            </a:extLst>
          </p:cNvPr>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eaLnBrk="1" hangingPunct="1">
              <a:defRPr sz="1200">
                <a:latin typeface="Arial" charset="0"/>
                <a:cs typeface="Arial" charset="0"/>
              </a:defRPr>
            </a:lvl1pPr>
          </a:lstStyle>
          <a:p>
            <a:pPr>
              <a:defRPr/>
            </a:pPr>
            <a:endParaRPr lang="en-US"/>
          </a:p>
        </p:txBody>
      </p:sp>
      <p:sp>
        <p:nvSpPr>
          <p:cNvPr id="41987" name="Rectangle 3">
            <a:extLst>
              <a:ext uri="{FF2B5EF4-FFF2-40B4-BE49-F238E27FC236}">
                <a16:creationId xmlns:a16="http://schemas.microsoft.com/office/drawing/2014/main" id="{A462BA84-E7FA-4A32-94DA-991FEA1C5800}"/>
              </a:ext>
            </a:extLst>
          </p:cNvPr>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1"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5BF5A3AB-8643-4EBD-9F7E-59C095A7E3E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83CD5D67-8D5B-4EDB-8518-3656E57AD7E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a:extLst>
              <a:ext uri="{FF2B5EF4-FFF2-40B4-BE49-F238E27FC236}">
                <a16:creationId xmlns:a16="http://schemas.microsoft.com/office/drawing/2014/main" id="{DC103985-6D8B-4F7D-ACD0-5262641B14F6}"/>
              </a:ext>
            </a:extLst>
          </p:cNvPr>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eaLnBrk="1" hangingPunct="1">
              <a:defRPr sz="1200">
                <a:latin typeface="Arial" charset="0"/>
                <a:cs typeface="Arial" charset="0"/>
              </a:defRPr>
            </a:lvl1pPr>
          </a:lstStyle>
          <a:p>
            <a:pPr>
              <a:defRPr/>
            </a:pPr>
            <a:endParaRPr lang="en-US"/>
          </a:p>
        </p:txBody>
      </p:sp>
      <p:sp>
        <p:nvSpPr>
          <p:cNvPr id="41991" name="Rectangle 7">
            <a:extLst>
              <a:ext uri="{FF2B5EF4-FFF2-40B4-BE49-F238E27FC236}">
                <a16:creationId xmlns:a16="http://schemas.microsoft.com/office/drawing/2014/main" id="{36F37DF8-A274-4E9B-9024-BE31A0FBB671}"/>
              </a:ext>
            </a:extLst>
          </p:cNvPr>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1" eaLnBrk="1" hangingPunct="1">
              <a:defRPr sz="1200" smtClean="0"/>
            </a:lvl1pPr>
          </a:lstStyle>
          <a:p>
            <a:pPr>
              <a:defRPr/>
            </a:pPr>
            <a:fld id="{E6A5AE54-17F4-4D26-A5F4-87DF2E719812}" type="slidenum">
              <a:rPr lang="ar-SA"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E6595BA-0F1A-4D7A-9DFB-3E6B55A543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9B6CFA-7BD4-42CD-AE18-8BE4061201D9}" type="slidenum">
              <a:rPr lang="ar-SA" altLang="en-US"/>
              <a:pPr/>
              <a:t>1</a:t>
            </a:fld>
            <a:endParaRPr lang="en-US" altLang="en-US"/>
          </a:p>
        </p:txBody>
      </p:sp>
      <p:sp>
        <p:nvSpPr>
          <p:cNvPr id="6147" name="Rectangle 2">
            <a:extLst>
              <a:ext uri="{FF2B5EF4-FFF2-40B4-BE49-F238E27FC236}">
                <a16:creationId xmlns:a16="http://schemas.microsoft.com/office/drawing/2014/main" id="{AFCAE828-B119-4A88-AE4D-23830BB38E28}"/>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268B1DF-B707-4863-B9A6-FB92794EBB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Copyright © Shay Bushinsky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2E2D68D-8A1C-4766-BA62-5ADEB57018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F8E3E144-E6AF-45CD-98E6-891776D9EB1A}" type="slidenum">
              <a:rPr lang="ar-SA" altLang="en-US"/>
              <a:pPr algn="l">
                <a:spcBef>
                  <a:spcPct val="0"/>
                </a:spcBef>
              </a:pPr>
              <a:t>11</a:t>
            </a:fld>
            <a:endParaRPr lang="en-US" altLang="en-US"/>
          </a:p>
        </p:txBody>
      </p:sp>
      <p:sp>
        <p:nvSpPr>
          <p:cNvPr id="26627" name="Rectangle 2">
            <a:extLst>
              <a:ext uri="{FF2B5EF4-FFF2-40B4-BE49-F238E27FC236}">
                <a16:creationId xmlns:a16="http://schemas.microsoft.com/office/drawing/2014/main" id="{8490EBFB-1902-4BFD-92E8-82AA71704CB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3E1FB21-24F9-4DD6-878C-CE0E59307C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00DC05-48FF-4134-8767-F0B14C8AFF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036F6645-BC24-4870-98B9-46B4D9E82CD9}" type="slidenum">
              <a:rPr lang="ar-SA" altLang="en-US"/>
              <a:pPr algn="l">
                <a:spcBef>
                  <a:spcPct val="0"/>
                </a:spcBef>
              </a:pPr>
              <a:t>13</a:t>
            </a:fld>
            <a:endParaRPr lang="en-US" altLang="en-US"/>
          </a:p>
        </p:txBody>
      </p:sp>
      <p:sp>
        <p:nvSpPr>
          <p:cNvPr id="29699" name="Rectangle 2">
            <a:extLst>
              <a:ext uri="{FF2B5EF4-FFF2-40B4-BE49-F238E27FC236}">
                <a16:creationId xmlns:a16="http://schemas.microsoft.com/office/drawing/2014/main" id="{19D35D14-8A36-4750-BC38-86DC5F49CE5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9B71DDA-2E24-48DA-9D99-DB7927C1C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8C30454-7BFF-41B1-9561-3D60FF069A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B1527FD6-8B25-4DA2-883F-1C3825D00F8D}" type="slidenum">
              <a:rPr lang="ar-SA" altLang="en-US"/>
              <a:pPr algn="l">
                <a:spcBef>
                  <a:spcPct val="0"/>
                </a:spcBef>
              </a:pPr>
              <a:t>15</a:t>
            </a:fld>
            <a:endParaRPr lang="en-US" altLang="en-US"/>
          </a:p>
        </p:txBody>
      </p:sp>
      <p:sp>
        <p:nvSpPr>
          <p:cNvPr id="32771" name="Rectangle 2">
            <a:extLst>
              <a:ext uri="{FF2B5EF4-FFF2-40B4-BE49-F238E27FC236}">
                <a16:creationId xmlns:a16="http://schemas.microsoft.com/office/drawing/2014/main" id="{A449A132-C86F-4A8B-BC41-5C10A34145F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323BC0DD-FDCB-42B2-8E34-83CE45925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941DA6-4A87-4F8A-825E-65C1146BF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1C9B57ED-B2DE-4772-8000-F6D5E664E964}" type="slidenum">
              <a:rPr lang="ar-SA" altLang="en-US"/>
              <a:pPr algn="l">
                <a:spcBef>
                  <a:spcPct val="0"/>
                </a:spcBef>
              </a:pPr>
              <a:t>18</a:t>
            </a:fld>
            <a:endParaRPr lang="en-US" altLang="en-US"/>
          </a:p>
        </p:txBody>
      </p:sp>
      <p:sp>
        <p:nvSpPr>
          <p:cNvPr id="36867" name="Rectangle 2">
            <a:extLst>
              <a:ext uri="{FF2B5EF4-FFF2-40B4-BE49-F238E27FC236}">
                <a16:creationId xmlns:a16="http://schemas.microsoft.com/office/drawing/2014/main" id="{782FA9AE-1510-49D2-8738-EC2C7F125E34}"/>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F26BCEBA-ACE4-43EC-BB63-D39206196E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A448230-4B7B-475F-AE43-334C2E836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64EDFFA-DE49-4A29-9DF6-09CBBD38EF6C}" type="slidenum">
              <a:rPr lang="ar-SA" altLang="en-US"/>
              <a:pPr algn="l">
                <a:spcBef>
                  <a:spcPct val="0"/>
                </a:spcBef>
              </a:pPr>
              <a:t>19</a:t>
            </a:fld>
            <a:endParaRPr lang="en-US" altLang="en-US"/>
          </a:p>
        </p:txBody>
      </p:sp>
      <p:sp>
        <p:nvSpPr>
          <p:cNvPr id="38915" name="Rectangle 2">
            <a:extLst>
              <a:ext uri="{FF2B5EF4-FFF2-40B4-BE49-F238E27FC236}">
                <a16:creationId xmlns:a16="http://schemas.microsoft.com/office/drawing/2014/main" id="{B36B7F4B-59F1-4515-9A71-12E005F144C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74EC9E2-FD0A-4584-B162-33B16CA452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68AEFE7-C636-4EB6-8A5E-8F7B5798C8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F67047C-E686-44E3-8CB1-E565E056EB07}" type="slidenum">
              <a:rPr lang="ar-SA" altLang="en-US"/>
              <a:pPr algn="l">
                <a:spcBef>
                  <a:spcPct val="0"/>
                </a:spcBef>
              </a:pPr>
              <a:t>20</a:t>
            </a:fld>
            <a:endParaRPr lang="en-US" altLang="en-US"/>
          </a:p>
        </p:txBody>
      </p:sp>
      <p:sp>
        <p:nvSpPr>
          <p:cNvPr id="40963" name="Rectangle 2">
            <a:extLst>
              <a:ext uri="{FF2B5EF4-FFF2-40B4-BE49-F238E27FC236}">
                <a16:creationId xmlns:a16="http://schemas.microsoft.com/office/drawing/2014/main" id="{2BBFD0C7-FA79-4C93-9300-0794DB3F7B7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76D6181A-6AA1-4621-886A-FC149917C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latin typeface="Arial" panose="020B0604020202020204" pitchFamily="34" charset="0"/>
                <a:cs typeface="Arial" panose="020B0604020202020204" pitchFamily="34" charset="0"/>
              </a:rPr>
              <a:t>Biological terminology is often used for this representation.</a:t>
            </a:r>
          </a:p>
          <a:p>
            <a:pPr algn="l" rtl="0" eaLnBrk="1" hangingPunct="1"/>
            <a:r>
              <a:rPr lang="en-US" altLang="en-US">
                <a:latin typeface="Arial" panose="020B0604020202020204" pitchFamily="34" charset="0"/>
                <a:cs typeface="Arial" panose="020B0604020202020204" pitchFamily="34" charset="0"/>
              </a:rPr>
              <a:t>A </a:t>
            </a:r>
            <a:r>
              <a:rPr lang="en-US" altLang="en-US" b="1">
                <a:latin typeface="Arial" panose="020B0604020202020204" pitchFamily="34" charset="0"/>
                <a:cs typeface="Arial" panose="020B0604020202020204" pitchFamily="34" charset="0"/>
              </a:rPr>
              <a:t>locus </a:t>
            </a:r>
            <a:r>
              <a:rPr lang="en-US" altLang="en-US">
                <a:latin typeface="Arial" panose="020B0604020202020204" pitchFamily="34" charset="0"/>
                <a:cs typeface="Arial" panose="020B0604020202020204" pitchFamily="34" charset="0"/>
              </a:rPr>
              <a:t>is a string position, and an </a:t>
            </a:r>
            <a:r>
              <a:rPr lang="en-US" altLang="en-US" b="1">
                <a:latin typeface="Arial" panose="020B0604020202020204" pitchFamily="34" charset="0"/>
                <a:cs typeface="Arial" panose="020B0604020202020204" pitchFamily="34" charset="0"/>
              </a:rPr>
              <a:t>allele </a:t>
            </a:r>
            <a:r>
              <a:rPr lang="en-US" altLang="en-US">
                <a:latin typeface="Arial" panose="020B0604020202020204" pitchFamily="34" charset="0"/>
                <a:cs typeface="Arial" panose="020B0604020202020204" pitchFamily="34" charset="0"/>
              </a:rPr>
              <a:t>is the symbol in that string position.</a:t>
            </a:r>
          </a:p>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CC98CF5-2106-4192-9BBC-60926F8420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A6CAFA7A-67D7-474A-9826-624367AB82F4}" type="slidenum">
              <a:rPr lang="ar-SA" altLang="en-US"/>
              <a:pPr algn="l">
                <a:spcBef>
                  <a:spcPct val="0"/>
                </a:spcBef>
              </a:pPr>
              <a:t>26</a:t>
            </a:fld>
            <a:endParaRPr lang="en-US" altLang="en-US"/>
          </a:p>
        </p:txBody>
      </p:sp>
      <p:sp>
        <p:nvSpPr>
          <p:cNvPr id="48131" name="Rectangle 2">
            <a:extLst>
              <a:ext uri="{FF2B5EF4-FFF2-40B4-BE49-F238E27FC236}">
                <a16:creationId xmlns:a16="http://schemas.microsoft.com/office/drawing/2014/main" id="{7FFF8E2F-47E9-4C64-81D3-F1DC9163386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5E3FA86-2ED2-491F-BB53-4926BEA98C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E372FC5-8E54-4780-8CB8-BC3E5DF8D8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2EDEA3FA-7E44-472B-AA08-039D6585E7F5}" type="slidenum">
              <a:rPr lang="ar-SA" altLang="en-US"/>
              <a:pPr algn="l">
                <a:spcBef>
                  <a:spcPct val="0"/>
                </a:spcBef>
              </a:pPr>
              <a:t>28</a:t>
            </a:fld>
            <a:endParaRPr lang="en-US" altLang="en-US"/>
          </a:p>
        </p:txBody>
      </p:sp>
      <p:sp>
        <p:nvSpPr>
          <p:cNvPr id="51203" name="Rectangle 2">
            <a:extLst>
              <a:ext uri="{FF2B5EF4-FFF2-40B4-BE49-F238E27FC236}">
                <a16:creationId xmlns:a16="http://schemas.microsoft.com/office/drawing/2014/main" id="{D69C2190-A180-4C89-B39E-65F6A802A18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3F923658-EA2F-4600-8E5F-B633F7D2BF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989A251-8031-4FBF-BBF4-AB06670405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5380184D-AD5A-4BBD-8B9D-A5DDA43AEEE8}" type="slidenum">
              <a:rPr lang="ar-SA" altLang="en-US"/>
              <a:pPr algn="l">
                <a:spcBef>
                  <a:spcPct val="0"/>
                </a:spcBef>
              </a:pPr>
              <a:t>29</a:t>
            </a:fld>
            <a:endParaRPr lang="en-US" altLang="en-US"/>
          </a:p>
        </p:txBody>
      </p:sp>
      <p:sp>
        <p:nvSpPr>
          <p:cNvPr id="53251" name="Rectangle 2">
            <a:extLst>
              <a:ext uri="{FF2B5EF4-FFF2-40B4-BE49-F238E27FC236}">
                <a16:creationId xmlns:a16="http://schemas.microsoft.com/office/drawing/2014/main" id="{D0E40AE1-881F-4F2F-825E-7A397832524E}"/>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FE87F8E-253B-492F-986B-521EFEF30D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A5BA7A0-003D-4C70-86FD-0D9C79065A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D7674DB2-7188-4B93-A886-660D3B8D6331}" type="slidenum">
              <a:rPr lang="ar-SA" altLang="en-US"/>
              <a:pPr algn="l">
                <a:spcBef>
                  <a:spcPct val="0"/>
                </a:spcBef>
              </a:pPr>
              <a:t>30</a:t>
            </a:fld>
            <a:endParaRPr lang="en-US" altLang="en-US"/>
          </a:p>
        </p:txBody>
      </p:sp>
      <p:sp>
        <p:nvSpPr>
          <p:cNvPr id="55299" name="Rectangle 2">
            <a:extLst>
              <a:ext uri="{FF2B5EF4-FFF2-40B4-BE49-F238E27FC236}">
                <a16:creationId xmlns:a16="http://schemas.microsoft.com/office/drawing/2014/main" id="{F9FB2E7C-B155-43C2-8F06-EF5C7A7B84B1}"/>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4F3432A6-97E7-4E4D-A030-FD3D42092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19B4C46-ED70-4F6F-8721-323A74706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18B1E8-5E9B-4AB6-A85D-A1F6E84B7693}" type="slidenum">
              <a:rPr lang="ar-SA" altLang="en-US"/>
              <a:pPr/>
              <a:t>2</a:t>
            </a:fld>
            <a:endParaRPr lang="en-US" altLang="en-US"/>
          </a:p>
        </p:txBody>
      </p:sp>
      <p:sp>
        <p:nvSpPr>
          <p:cNvPr id="8195" name="Rectangle 2">
            <a:extLst>
              <a:ext uri="{FF2B5EF4-FFF2-40B4-BE49-F238E27FC236}">
                <a16:creationId xmlns:a16="http://schemas.microsoft.com/office/drawing/2014/main" id="{8A23EE76-9EF3-4299-B7DF-E96D336BDF9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39C532CE-0896-4559-BC94-65AED81F7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CAB395F-448B-4F76-8C1F-C8A7D50727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E2DAFC6-2113-4583-926B-1F99ECE60F19}" type="slidenum">
              <a:rPr lang="ar-SA" altLang="en-US"/>
              <a:pPr algn="l">
                <a:spcBef>
                  <a:spcPct val="0"/>
                </a:spcBef>
              </a:pPr>
              <a:t>32</a:t>
            </a:fld>
            <a:endParaRPr lang="en-US" altLang="en-US"/>
          </a:p>
        </p:txBody>
      </p:sp>
      <p:sp>
        <p:nvSpPr>
          <p:cNvPr id="58371" name="Rectangle 2">
            <a:extLst>
              <a:ext uri="{FF2B5EF4-FFF2-40B4-BE49-F238E27FC236}">
                <a16:creationId xmlns:a16="http://schemas.microsoft.com/office/drawing/2014/main" id="{B24ABF44-8D62-4969-9D96-177FB24588E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6DEBB58-37A2-4F90-A92B-650BB6C1C5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4A5D417-138E-45D8-B05F-C6300F87BB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1272825E-F469-4D5E-9E26-31F200A2B935}" type="slidenum">
              <a:rPr lang="ar-SA" altLang="en-US"/>
              <a:pPr algn="l">
                <a:spcBef>
                  <a:spcPct val="0"/>
                </a:spcBef>
              </a:pPr>
              <a:t>33</a:t>
            </a:fld>
            <a:endParaRPr lang="en-US" altLang="en-US"/>
          </a:p>
        </p:txBody>
      </p:sp>
      <p:sp>
        <p:nvSpPr>
          <p:cNvPr id="60419" name="Rectangle 2">
            <a:extLst>
              <a:ext uri="{FF2B5EF4-FFF2-40B4-BE49-F238E27FC236}">
                <a16:creationId xmlns:a16="http://schemas.microsoft.com/office/drawing/2014/main" id="{77E4C940-BF00-4836-A304-047BE7F96293}"/>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5A62156-18F6-434C-9948-C4800AA15A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ADF4125-3594-41F3-9EE1-63BD4D07F5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90FECF-10C4-4577-A0E4-3D4D29FC8B58}" type="slidenum">
              <a:rPr lang="ar-SA" altLang="en-US" smtClean="0"/>
              <a:pPr/>
              <a:t>35</a:t>
            </a:fld>
            <a:endParaRPr lang="en-US" altLang="en-US"/>
          </a:p>
        </p:txBody>
      </p:sp>
      <p:sp>
        <p:nvSpPr>
          <p:cNvPr id="8195" name="Rectangle 2">
            <a:extLst>
              <a:ext uri="{FF2B5EF4-FFF2-40B4-BE49-F238E27FC236}">
                <a16:creationId xmlns:a16="http://schemas.microsoft.com/office/drawing/2014/main" id="{6889A0AF-9A5A-4CC1-8104-CDA05C4FE355}"/>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798BDCF-BBD0-4F96-9456-C183BD447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550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50103AD8-6415-4B5A-81C0-9A63B81A4C77}"/>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6E98A97C-D1B3-4DE7-9DF3-7AF7913298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altLang="en-US">
              <a:latin typeface="Arial" panose="020B0604020202020204" pitchFamily="34" charset="0"/>
              <a:cs typeface="Arial" panose="020B0604020202020204" pitchFamily="34" charset="0"/>
            </a:endParaRPr>
          </a:p>
        </p:txBody>
      </p:sp>
      <p:sp>
        <p:nvSpPr>
          <p:cNvPr id="19460" name="Slide Number Placeholder 3">
            <a:extLst>
              <a:ext uri="{FF2B5EF4-FFF2-40B4-BE49-F238E27FC236}">
                <a16:creationId xmlns:a16="http://schemas.microsoft.com/office/drawing/2014/main" id="{E5BD380F-9761-4CC6-ABBD-2CB8378EE1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E8194757-EAA2-4692-B551-0CC2B24677CC}" type="slidenum">
              <a:rPr lang="ar-SA" altLang="en-US" smtClean="0"/>
              <a:pPr algn="l">
                <a:spcBef>
                  <a:spcPct val="0"/>
                </a:spcBef>
              </a:pPr>
              <a:t>40</a:t>
            </a:fld>
            <a:endParaRPr lang="en-US" altLang="en-US"/>
          </a:p>
        </p:txBody>
      </p:sp>
    </p:spTree>
    <p:extLst>
      <p:ext uri="{BB962C8B-B14F-4D97-AF65-F5344CB8AC3E}">
        <p14:creationId xmlns:p14="http://schemas.microsoft.com/office/powerpoint/2010/main" val="1773069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95C94F1-DFBB-4F0C-8C2B-65051FE5F12E}"/>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97328DE9-E273-40DA-B410-6683A2CA7F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Less stochasticness</a:t>
            </a:r>
          </a:p>
        </p:txBody>
      </p:sp>
      <p:sp>
        <p:nvSpPr>
          <p:cNvPr id="39940" name="Slide Number Placeholder 3">
            <a:extLst>
              <a:ext uri="{FF2B5EF4-FFF2-40B4-BE49-F238E27FC236}">
                <a16:creationId xmlns:a16="http://schemas.microsoft.com/office/drawing/2014/main" id="{71FD2301-E312-4246-9EC5-345F3EE320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5925BF61-F46F-4224-ADE1-C3BD8849CDA2}" type="slidenum">
              <a:rPr lang="ar-SA" altLang="en-US" smtClean="0"/>
              <a:pPr algn="l">
                <a:spcBef>
                  <a:spcPct val="0"/>
                </a:spcBef>
              </a:pPr>
              <a:t>48</a:t>
            </a:fld>
            <a:endParaRPr lang="en-US" altLang="en-US"/>
          </a:p>
        </p:txBody>
      </p:sp>
    </p:spTree>
    <p:extLst>
      <p:ext uri="{BB962C8B-B14F-4D97-AF65-F5344CB8AC3E}">
        <p14:creationId xmlns:p14="http://schemas.microsoft.com/office/powerpoint/2010/main" val="883914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B8A7-4A54-4315-935A-CF3ECD184CA5}" type="slidenum">
              <a:rPr lang="ar-SA" altLang="en-US"/>
              <a:pPr/>
              <a:t>57</a:t>
            </a:fld>
            <a:endParaRPr lang="en-US" alt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pPr algn="l" rtl="0"/>
            <a:r>
              <a:rPr lang="en-US" altLang="en-US"/>
              <a:t>Belong to the iterative repair family</a:t>
            </a:r>
          </a:p>
          <a:p>
            <a:pPr algn="l" rtl="0"/>
            <a:r>
              <a:rPr lang="en-US" altLang="en-US"/>
              <a:t>This heuristic is applicable to CSP problems which will be discussed in a later chapter.</a:t>
            </a:r>
          </a:p>
          <a:p>
            <a:pPr algn="l" rtl="0"/>
            <a:r>
              <a:rPr lang="en-US" altLang="en-US"/>
              <a:t>Note that this heuristic can get the search stuck in local optima – as it is extremely dependent on the starting position</a:t>
            </a:r>
          </a:p>
          <a:p>
            <a:pPr algn="l" rtl="0"/>
            <a:r>
              <a:rPr lang="en-US" altLang="en-US"/>
              <a:t>(worst case start position: all queens are aligned)</a:t>
            </a:r>
          </a:p>
        </p:txBody>
      </p:sp>
    </p:spTree>
    <p:extLst>
      <p:ext uri="{BB962C8B-B14F-4D97-AF65-F5344CB8AC3E}">
        <p14:creationId xmlns:p14="http://schemas.microsoft.com/office/powerpoint/2010/main" val="363251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FE95AE3-5BB1-44F6-BD00-11FCFDEDD2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74C346-A001-457E-A50D-FCF37D36B32F}" type="slidenum">
              <a:rPr lang="ar-SA" altLang="en-US"/>
              <a:pPr/>
              <a:t>4</a:t>
            </a:fld>
            <a:endParaRPr lang="en-US" altLang="en-US"/>
          </a:p>
        </p:txBody>
      </p:sp>
      <p:sp>
        <p:nvSpPr>
          <p:cNvPr id="12291" name="Rectangle 2">
            <a:extLst>
              <a:ext uri="{FF2B5EF4-FFF2-40B4-BE49-F238E27FC236}">
                <a16:creationId xmlns:a16="http://schemas.microsoft.com/office/drawing/2014/main" id="{32CCFADB-4A31-4975-89C5-D4233F65FCDC}"/>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3B0244E4-A845-42F8-B800-62C054F58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1470B80-E7BB-43AE-8CF1-6D8A72A899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E88D39-1FF7-41F9-8EC7-9E20E531224D}" type="slidenum">
              <a:rPr lang="ar-SA" altLang="en-US"/>
              <a:pPr/>
              <a:t>5</a:t>
            </a:fld>
            <a:endParaRPr lang="en-US" altLang="en-US"/>
          </a:p>
        </p:txBody>
      </p:sp>
      <p:sp>
        <p:nvSpPr>
          <p:cNvPr id="14339" name="Rectangle 2">
            <a:extLst>
              <a:ext uri="{FF2B5EF4-FFF2-40B4-BE49-F238E27FC236}">
                <a16:creationId xmlns:a16="http://schemas.microsoft.com/office/drawing/2014/main" id="{834D18A6-7B38-4CA1-8321-2F2F557B0E27}"/>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5A0299FA-006E-4C5A-976A-0C61C629A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9739288-0E5C-46E5-9E1B-69311A570C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BB9B83-83C3-4668-84BB-F5BEB34A2741}" type="slidenum">
              <a:rPr lang="ar-SA" altLang="en-US"/>
              <a:pPr/>
              <a:t>6</a:t>
            </a:fld>
            <a:endParaRPr lang="en-US" altLang="en-US"/>
          </a:p>
        </p:txBody>
      </p:sp>
      <p:sp>
        <p:nvSpPr>
          <p:cNvPr id="16387" name="Rectangle 2">
            <a:extLst>
              <a:ext uri="{FF2B5EF4-FFF2-40B4-BE49-F238E27FC236}">
                <a16:creationId xmlns:a16="http://schemas.microsoft.com/office/drawing/2014/main" id="{E00773DD-893D-4A91-BBCB-54790937F43E}"/>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C2D882B-4D26-40F2-92CE-1F21A383FD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22926D7-1052-47E8-AD78-90C1F180AE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66111AD-DE5B-4293-9E05-02C1CAF22098}" type="slidenum">
              <a:rPr lang="ar-SA" altLang="en-US"/>
              <a:pPr/>
              <a:t>7</a:t>
            </a:fld>
            <a:endParaRPr lang="en-US" altLang="en-US"/>
          </a:p>
        </p:txBody>
      </p:sp>
      <p:sp>
        <p:nvSpPr>
          <p:cNvPr id="18435" name="Rectangle 2">
            <a:extLst>
              <a:ext uri="{FF2B5EF4-FFF2-40B4-BE49-F238E27FC236}">
                <a16:creationId xmlns:a16="http://schemas.microsoft.com/office/drawing/2014/main" id="{227D7C55-504A-4F1D-95F7-86430529E36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7FC7DD2-47A6-4964-8FC1-1137B98A1D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657DAC8-A0F9-4B66-A963-475BF73D94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C5BC26-DA5C-4408-A8FA-2434E8F6763C}" type="slidenum">
              <a:rPr lang="ar-SA" altLang="en-US"/>
              <a:pPr/>
              <a:t>8</a:t>
            </a:fld>
            <a:endParaRPr lang="en-US" altLang="en-US"/>
          </a:p>
        </p:txBody>
      </p:sp>
      <p:sp>
        <p:nvSpPr>
          <p:cNvPr id="20483" name="Rectangle 2">
            <a:extLst>
              <a:ext uri="{FF2B5EF4-FFF2-40B4-BE49-F238E27FC236}">
                <a16:creationId xmlns:a16="http://schemas.microsoft.com/office/drawing/2014/main" id="{06AEC096-5584-450D-897A-588A6681927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435984F6-1921-4322-99A2-4EEFE0EAD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02425E5-290E-439D-80BE-6C22F8E0FE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F71BF2-20E2-4413-9F78-FC05E34BBAEA}" type="slidenum">
              <a:rPr lang="ar-SA" altLang="en-US"/>
              <a:pPr/>
              <a:t>9</a:t>
            </a:fld>
            <a:endParaRPr lang="en-US" altLang="en-US"/>
          </a:p>
        </p:txBody>
      </p:sp>
      <p:sp>
        <p:nvSpPr>
          <p:cNvPr id="22531" name="Rectangle 2">
            <a:extLst>
              <a:ext uri="{FF2B5EF4-FFF2-40B4-BE49-F238E27FC236}">
                <a16:creationId xmlns:a16="http://schemas.microsoft.com/office/drawing/2014/main" id="{395A494D-6581-4D5D-BBE3-6E8A37BA87A9}"/>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BAA2FEE-DD94-4086-98AE-10453D199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825C56E-B5F9-4F97-975A-FDE4253B30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FF05F1-A067-4553-A247-6D22E7E2F818}" type="slidenum">
              <a:rPr lang="ar-SA" altLang="en-US"/>
              <a:pPr/>
              <a:t>10</a:t>
            </a:fld>
            <a:endParaRPr lang="en-US" altLang="en-US"/>
          </a:p>
        </p:txBody>
      </p:sp>
      <p:sp>
        <p:nvSpPr>
          <p:cNvPr id="24579" name="Rectangle 2">
            <a:extLst>
              <a:ext uri="{FF2B5EF4-FFF2-40B4-BE49-F238E27FC236}">
                <a16:creationId xmlns:a16="http://schemas.microsoft.com/office/drawing/2014/main" id="{727349F9-B750-4C77-AB91-E876BF2CAAA1}"/>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1822AD1B-3A02-4E64-80E4-3641EE57BE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85CC3AA-6633-4364-9DF1-F16C94C48041}"/>
              </a:ext>
            </a:extLst>
          </p:cNvPr>
          <p:cNvGrpSpPr>
            <a:grpSpLocks/>
          </p:cNvGrpSpPr>
          <p:nvPr/>
        </p:nvGrpSpPr>
        <p:grpSpPr bwMode="auto">
          <a:xfrm>
            <a:off x="3175" y="4267200"/>
            <a:ext cx="9140825" cy="2590800"/>
            <a:chOff x="2" y="2688"/>
            <a:chExt cx="5758" cy="1632"/>
          </a:xfrm>
        </p:grpSpPr>
        <p:sp>
          <p:nvSpPr>
            <p:cNvPr id="5" name="Freeform 3">
              <a:extLst>
                <a:ext uri="{FF2B5EF4-FFF2-40B4-BE49-F238E27FC236}">
                  <a16:creationId xmlns:a16="http://schemas.microsoft.com/office/drawing/2014/main" id="{7A833E52-B643-4E4D-9BC0-C6FD1A81D51A}"/>
                </a:ext>
              </a:extLst>
            </p:cNvPr>
            <p:cNvSpPr>
              <a:spLocks/>
            </p:cNvSpPr>
            <p:nvPr/>
          </p:nvSpPr>
          <p:spPr bwMode="hidden">
            <a:xfrm>
              <a:off x="2" y="2688"/>
              <a:ext cx="5758" cy="1632"/>
            </a:xfrm>
            <a:custGeom>
              <a:avLst/>
              <a:gdLst>
                <a:gd name="T0" fmla="*/ 5902 w 5740"/>
                <a:gd name="T1" fmla="*/ 1 h 4316"/>
                <a:gd name="T2" fmla="*/ 0 w 5740"/>
                <a:gd name="T3" fmla="*/ 1 h 4316"/>
                <a:gd name="T4" fmla="*/ 0 w 5740"/>
                <a:gd name="T5" fmla="*/ 0 h 4316"/>
                <a:gd name="T6" fmla="*/ 5902 w 5740"/>
                <a:gd name="T7" fmla="*/ 0 h 4316"/>
                <a:gd name="T8" fmla="*/ 5902 w 5740"/>
                <a:gd name="T9" fmla="*/ 1 h 4316"/>
                <a:gd name="T10" fmla="*/ 5902 w 5740"/>
                <a:gd name="T11" fmla="*/ 1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4">
              <a:extLst>
                <a:ext uri="{FF2B5EF4-FFF2-40B4-BE49-F238E27FC236}">
                  <a16:creationId xmlns:a16="http://schemas.microsoft.com/office/drawing/2014/main" id="{25E64A27-F793-404D-BC48-C410A078C36A}"/>
                </a:ext>
              </a:extLst>
            </p:cNvPr>
            <p:cNvGrpSpPr>
              <a:grpSpLocks/>
            </p:cNvGrpSpPr>
            <p:nvPr userDrawn="1"/>
          </p:nvGrpSpPr>
          <p:grpSpPr bwMode="auto">
            <a:xfrm>
              <a:off x="3528" y="3715"/>
              <a:ext cx="792" cy="521"/>
              <a:chOff x="3527" y="3715"/>
              <a:chExt cx="792" cy="521"/>
            </a:xfrm>
          </p:grpSpPr>
          <p:sp>
            <p:nvSpPr>
              <p:cNvPr id="57" name="Oval 5">
                <a:extLst>
                  <a:ext uri="{FF2B5EF4-FFF2-40B4-BE49-F238E27FC236}">
                    <a16:creationId xmlns:a16="http://schemas.microsoft.com/office/drawing/2014/main" id="{947ED49F-49E9-40C5-8697-654408CB55C5}"/>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a:latin typeface="Arial" charset="0"/>
                  <a:cs typeface="Arial" charset="0"/>
                </a:endParaRPr>
              </a:p>
            </p:txBody>
          </p:sp>
          <p:sp>
            <p:nvSpPr>
              <p:cNvPr id="58" name="Oval 6">
                <a:extLst>
                  <a:ext uri="{FF2B5EF4-FFF2-40B4-BE49-F238E27FC236}">
                    <a16:creationId xmlns:a16="http://schemas.microsoft.com/office/drawing/2014/main" id="{7C961DE6-E8EE-4F85-9AC1-4F8E38CA9C96}"/>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59" name="Oval 7">
                <a:extLst>
                  <a:ext uri="{FF2B5EF4-FFF2-40B4-BE49-F238E27FC236}">
                    <a16:creationId xmlns:a16="http://schemas.microsoft.com/office/drawing/2014/main" id="{44083472-EDE8-4275-9469-69A03AF22591}"/>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60" name="Oval 8">
                <a:extLst>
                  <a:ext uri="{FF2B5EF4-FFF2-40B4-BE49-F238E27FC236}">
                    <a16:creationId xmlns:a16="http://schemas.microsoft.com/office/drawing/2014/main" id="{567753CD-5EDB-440F-915A-64B6D42CC208}"/>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61" name="Oval 9">
                <a:extLst>
                  <a:ext uri="{FF2B5EF4-FFF2-40B4-BE49-F238E27FC236}">
                    <a16:creationId xmlns:a16="http://schemas.microsoft.com/office/drawing/2014/main" id="{D6595EEA-6E6D-4A1B-8266-52172C7544C7}"/>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62" name="Freeform 10">
                <a:extLst>
                  <a:ext uri="{FF2B5EF4-FFF2-40B4-BE49-F238E27FC236}">
                    <a16:creationId xmlns:a16="http://schemas.microsoft.com/office/drawing/2014/main" id="{2807D0FF-059A-4642-B48E-2588D5CBADE4}"/>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63" name="Freeform 11">
                <a:extLst>
                  <a:ext uri="{FF2B5EF4-FFF2-40B4-BE49-F238E27FC236}">
                    <a16:creationId xmlns:a16="http://schemas.microsoft.com/office/drawing/2014/main" id="{DAEF5483-ACBD-4D29-A772-A0D89A9A50A9}"/>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1" hangingPunct="1">
                  <a:defRPr/>
                </a:pPr>
                <a:endParaRPr lang="en-US">
                  <a:latin typeface="Arial" charset="0"/>
                  <a:cs typeface="Arial" charset="0"/>
                </a:endParaRPr>
              </a:p>
            </p:txBody>
          </p:sp>
          <p:sp>
            <p:nvSpPr>
              <p:cNvPr id="64" name="Freeform 12">
                <a:extLst>
                  <a:ext uri="{FF2B5EF4-FFF2-40B4-BE49-F238E27FC236}">
                    <a16:creationId xmlns:a16="http://schemas.microsoft.com/office/drawing/2014/main" id="{5B230339-6FA9-4712-9F8D-97B2FA35C85A}"/>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65" name="Freeform 13">
                <a:extLst>
                  <a:ext uri="{FF2B5EF4-FFF2-40B4-BE49-F238E27FC236}">
                    <a16:creationId xmlns:a16="http://schemas.microsoft.com/office/drawing/2014/main" id="{2703B927-5874-4231-B43E-3E85D568C537}"/>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1" hangingPunct="1">
                  <a:defRPr/>
                </a:pPr>
                <a:endParaRPr lang="en-US">
                  <a:latin typeface="Arial" charset="0"/>
                  <a:cs typeface="Arial" charset="0"/>
                </a:endParaRPr>
              </a:p>
            </p:txBody>
          </p:sp>
          <p:sp>
            <p:nvSpPr>
              <p:cNvPr id="66" name="Freeform 14">
                <a:extLst>
                  <a:ext uri="{FF2B5EF4-FFF2-40B4-BE49-F238E27FC236}">
                    <a16:creationId xmlns:a16="http://schemas.microsoft.com/office/drawing/2014/main" id="{70D5E2FF-8349-4AC0-8030-9218AD8853C3}"/>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1" hangingPunct="1">
                  <a:defRPr/>
                </a:pPr>
                <a:endParaRPr lang="en-US">
                  <a:latin typeface="Arial" charset="0"/>
                  <a:cs typeface="Arial" charset="0"/>
                </a:endParaRPr>
              </a:p>
            </p:txBody>
          </p:sp>
          <p:sp>
            <p:nvSpPr>
              <p:cNvPr id="67" name="Oval 15">
                <a:extLst>
                  <a:ext uri="{FF2B5EF4-FFF2-40B4-BE49-F238E27FC236}">
                    <a16:creationId xmlns:a16="http://schemas.microsoft.com/office/drawing/2014/main" id="{DB65AC30-E590-440E-81CD-2F3BA47A37A8}"/>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grpSp>
        <p:grpSp>
          <p:nvGrpSpPr>
            <p:cNvPr id="7" name="Group 16">
              <a:extLst>
                <a:ext uri="{FF2B5EF4-FFF2-40B4-BE49-F238E27FC236}">
                  <a16:creationId xmlns:a16="http://schemas.microsoft.com/office/drawing/2014/main" id="{55CDF382-003F-4243-84CD-3E15736ED4DA}"/>
                </a:ext>
              </a:extLst>
            </p:cNvPr>
            <p:cNvGrpSpPr>
              <a:grpSpLocks/>
            </p:cNvGrpSpPr>
            <p:nvPr userDrawn="1"/>
          </p:nvGrpSpPr>
          <p:grpSpPr bwMode="auto">
            <a:xfrm>
              <a:off x="1776" y="3631"/>
              <a:ext cx="1626" cy="683"/>
              <a:chOff x="1776" y="3631"/>
              <a:chExt cx="1626" cy="683"/>
            </a:xfrm>
          </p:grpSpPr>
          <p:sp>
            <p:nvSpPr>
              <p:cNvPr id="39" name="Oval 17">
                <a:extLst>
                  <a:ext uri="{FF2B5EF4-FFF2-40B4-BE49-F238E27FC236}">
                    <a16:creationId xmlns:a16="http://schemas.microsoft.com/office/drawing/2014/main" id="{0461AAC7-7E32-4717-B9C2-E8DB560AA326}"/>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0" name="Oval 18">
                <a:extLst>
                  <a:ext uri="{FF2B5EF4-FFF2-40B4-BE49-F238E27FC236}">
                    <a16:creationId xmlns:a16="http://schemas.microsoft.com/office/drawing/2014/main" id="{D4F3107F-0F17-4D71-8CFC-BE4844DAB595}"/>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1" name="Oval 19">
                <a:extLst>
                  <a:ext uri="{FF2B5EF4-FFF2-40B4-BE49-F238E27FC236}">
                    <a16:creationId xmlns:a16="http://schemas.microsoft.com/office/drawing/2014/main" id="{EEEA2A73-43EA-4F64-AA69-B1A490AEEFEA}"/>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2" name="Oval 20">
                <a:extLst>
                  <a:ext uri="{FF2B5EF4-FFF2-40B4-BE49-F238E27FC236}">
                    <a16:creationId xmlns:a16="http://schemas.microsoft.com/office/drawing/2014/main" id="{3B408E05-52BE-469E-BC55-025648DBF3FD}"/>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3" name="Oval 21">
                <a:extLst>
                  <a:ext uri="{FF2B5EF4-FFF2-40B4-BE49-F238E27FC236}">
                    <a16:creationId xmlns:a16="http://schemas.microsoft.com/office/drawing/2014/main" id="{035088BB-2EF7-4BF1-AF5E-DBE0100F4006}"/>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4" name="Oval 22">
                <a:extLst>
                  <a:ext uri="{FF2B5EF4-FFF2-40B4-BE49-F238E27FC236}">
                    <a16:creationId xmlns:a16="http://schemas.microsoft.com/office/drawing/2014/main" id="{1230DAB4-9C5A-4DAB-BE62-820074157C07}"/>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5" name="Oval 23">
                <a:extLst>
                  <a:ext uri="{FF2B5EF4-FFF2-40B4-BE49-F238E27FC236}">
                    <a16:creationId xmlns:a16="http://schemas.microsoft.com/office/drawing/2014/main" id="{3B8803AE-0266-4B08-97B6-C82C7F57EF24}"/>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6" name="Oval 24">
                <a:extLst>
                  <a:ext uri="{FF2B5EF4-FFF2-40B4-BE49-F238E27FC236}">
                    <a16:creationId xmlns:a16="http://schemas.microsoft.com/office/drawing/2014/main" id="{17F76599-7752-4AD5-96D0-E3A2159DAED7}"/>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47" name="Freeform 25">
                <a:extLst>
                  <a:ext uri="{FF2B5EF4-FFF2-40B4-BE49-F238E27FC236}">
                    <a16:creationId xmlns:a16="http://schemas.microsoft.com/office/drawing/2014/main" id="{E9D2F17F-DB71-4281-B6CE-9BA5BA64B416}"/>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48" name="Freeform 26">
                <a:extLst>
                  <a:ext uri="{FF2B5EF4-FFF2-40B4-BE49-F238E27FC236}">
                    <a16:creationId xmlns:a16="http://schemas.microsoft.com/office/drawing/2014/main" id="{FB6F62B9-9C11-49EF-96ED-D98C41918223}"/>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1" hangingPunct="1">
                  <a:defRPr/>
                </a:pPr>
                <a:endParaRPr lang="en-US">
                  <a:latin typeface="Arial" charset="0"/>
                  <a:cs typeface="Arial" charset="0"/>
                </a:endParaRPr>
              </a:p>
            </p:txBody>
          </p:sp>
          <p:sp>
            <p:nvSpPr>
              <p:cNvPr id="49" name="Freeform 27">
                <a:extLst>
                  <a:ext uri="{FF2B5EF4-FFF2-40B4-BE49-F238E27FC236}">
                    <a16:creationId xmlns:a16="http://schemas.microsoft.com/office/drawing/2014/main" id="{85A881AA-DFAC-401C-80CF-E9FED560B6F4}"/>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1" hangingPunct="1">
                  <a:defRPr/>
                </a:pPr>
                <a:endParaRPr lang="en-US">
                  <a:latin typeface="Arial" charset="0"/>
                  <a:cs typeface="Arial" charset="0"/>
                </a:endParaRPr>
              </a:p>
            </p:txBody>
          </p:sp>
          <p:sp>
            <p:nvSpPr>
              <p:cNvPr id="50" name="Freeform 28">
                <a:extLst>
                  <a:ext uri="{FF2B5EF4-FFF2-40B4-BE49-F238E27FC236}">
                    <a16:creationId xmlns:a16="http://schemas.microsoft.com/office/drawing/2014/main" id="{576BDEB0-FD1B-47EE-822B-7950FE06AB18}"/>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51" name="Freeform 29">
                <a:extLst>
                  <a:ext uri="{FF2B5EF4-FFF2-40B4-BE49-F238E27FC236}">
                    <a16:creationId xmlns:a16="http://schemas.microsoft.com/office/drawing/2014/main" id="{CEEE4BBD-740D-401D-9C9D-5184D2B1AC16}"/>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0">
                <a:extLst>
                  <a:ext uri="{FF2B5EF4-FFF2-40B4-BE49-F238E27FC236}">
                    <a16:creationId xmlns:a16="http://schemas.microsoft.com/office/drawing/2014/main" id="{440CA05B-57A1-41F4-8257-44444F360C68}"/>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1">
                <a:extLst>
                  <a:ext uri="{FF2B5EF4-FFF2-40B4-BE49-F238E27FC236}">
                    <a16:creationId xmlns:a16="http://schemas.microsoft.com/office/drawing/2014/main" id="{95E0399E-1C1A-4252-81FC-19AA0183E0DA}"/>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54" name="Freeform 32">
                <a:extLst>
                  <a:ext uri="{FF2B5EF4-FFF2-40B4-BE49-F238E27FC236}">
                    <a16:creationId xmlns:a16="http://schemas.microsoft.com/office/drawing/2014/main" id="{C3DA5FA0-828F-4D6C-BE81-E8B353996F49}"/>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55" name="Freeform 33">
                <a:extLst>
                  <a:ext uri="{FF2B5EF4-FFF2-40B4-BE49-F238E27FC236}">
                    <a16:creationId xmlns:a16="http://schemas.microsoft.com/office/drawing/2014/main" id="{A9A95DC5-03A2-4CA0-B582-EB3C94A0A464}"/>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56" name="Freeform 34">
                <a:extLst>
                  <a:ext uri="{FF2B5EF4-FFF2-40B4-BE49-F238E27FC236}">
                    <a16:creationId xmlns:a16="http://schemas.microsoft.com/office/drawing/2014/main" id="{7274EEC1-3B67-4E94-9298-358C95B5FD44}"/>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35">
              <a:extLst>
                <a:ext uri="{FF2B5EF4-FFF2-40B4-BE49-F238E27FC236}">
                  <a16:creationId xmlns:a16="http://schemas.microsoft.com/office/drawing/2014/main" id="{EA0BC271-4941-423C-A6D9-C2365D534C54}"/>
                </a:ext>
              </a:extLst>
            </p:cNvPr>
            <p:cNvGrpSpPr>
              <a:grpSpLocks/>
            </p:cNvGrpSpPr>
            <p:nvPr userDrawn="1"/>
          </p:nvGrpSpPr>
          <p:grpSpPr bwMode="auto">
            <a:xfrm>
              <a:off x="4128" y="3360"/>
              <a:ext cx="1351" cy="821"/>
              <a:chOff x="4128" y="3360"/>
              <a:chExt cx="1351" cy="821"/>
            </a:xfrm>
          </p:grpSpPr>
          <p:sp>
            <p:nvSpPr>
              <p:cNvPr id="22" name="Freeform 36">
                <a:extLst>
                  <a:ext uri="{FF2B5EF4-FFF2-40B4-BE49-F238E27FC236}">
                    <a16:creationId xmlns:a16="http://schemas.microsoft.com/office/drawing/2014/main" id="{E65187DC-2DC3-46F0-89F9-D0FD309F172D}"/>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3" name="Freeform 37">
                <a:extLst>
                  <a:ext uri="{FF2B5EF4-FFF2-40B4-BE49-F238E27FC236}">
                    <a16:creationId xmlns:a16="http://schemas.microsoft.com/office/drawing/2014/main" id="{D2B17658-F904-4BAA-868C-E350028BA2D5}"/>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4" name="Freeform 38">
                <a:extLst>
                  <a:ext uri="{FF2B5EF4-FFF2-40B4-BE49-F238E27FC236}">
                    <a16:creationId xmlns:a16="http://schemas.microsoft.com/office/drawing/2014/main" id="{0FB13231-70F3-4B28-B65D-F3159FFA985C}"/>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5" name="Freeform 39">
                <a:extLst>
                  <a:ext uri="{FF2B5EF4-FFF2-40B4-BE49-F238E27FC236}">
                    <a16:creationId xmlns:a16="http://schemas.microsoft.com/office/drawing/2014/main" id="{4C5A68BC-65E3-4BED-B4FC-7328B00874D0}"/>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6" name="Freeform 40">
                <a:extLst>
                  <a:ext uri="{FF2B5EF4-FFF2-40B4-BE49-F238E27FC236}">
                    <a16:creationId xmlns:a16="http://schemas.microsoft.com/office/drawing/2014/main" id="{0DFDC5D8-632C-4139-8255-DC0889CC9CEE}"/>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7" name="Freeform 41">
                <a:extLst>
                  <a:ext uri="{FF2B5EF4-FFF2-40B4-BE49-F238E27FC236}">
                    <a16:creationId xmlns:a16="http://schemas.microsoft.com/office/drawing/2014/main" id="{207F53BA-B413-475E-B4D1-7249F72EB41C}"/>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8" name="Freeform 42">
                <a:extLst>
                  <a:ext uri="{FF2B5EF4-FFF2-40B4-BE49-F238E27FC236}">
                    <a16:creationId xmlns:a16="http://schemas.microsoft.com/office/drawing/2014/main" id="{F0AED2E8-5708-46BA-AD67-92050EF18B6F}"/>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29" name="Freeform 43">
                <a:extLst>
                  <a:ext uri="{FF2B5EF4-FFF2-40B4-BE49-F238E27FC236}">
                    <a16:creationId xmlns:a16="http://schemas.microsoft.com/office/drawing/2014/main" id="{BE147C7A-9D5D-4B39-B01D-2AAF65904662}"/>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4">
                <a:extLst>
                  <a:ext uri="{FF2B5EF4-FFF2-40B4-BE49-F238E27FC236}">
                    <a16:creationId xmlns:a16="http://schemas.microsoft.com/office/drawing/2014/main" id="{C97D877D-1D02-4701-9B1B-5F8E29823D60}"/>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1" hangingPunct="1">
                  <a:defRPr/>
                </a:pPr>
                <a:endParaRPr lang="en-US">
                  <a:latin typeface="Arial" charset="0"/>
                  <a:cs typeface="Arial" charset="0"/>
                </a:endParaRPr>
              </a:p>
            </p:txBody>
          </p:sp>
          <p:sp>
            <p:nvSpPr>
              <p:cNvPr id="31" name="Freeform 45">
                <a:extLst>
                  <a:ext uri="{FF2B5EF4-FFF2-40B4-BE49-F238E27FC236}">
                    <a16:creationId xmlns:a16="http://schemas.microsoft.com/office/drawing/2014/main" id="{DEFB192C-730E-4A35-AED6-A593D0E20BC5}"/>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32" name="Freeform 46">
                <a:extLst>
                  <a:ext uri="{FF2B5EF4-FFF2-40B4-BE49-F238E27FC236}">
                    <a16:creationId xmlns:a16="http://schemas.microsoft.com/office/drawing/2014/main" id="{9EF86B92-4B5F-42AC-80E4-89543B064D00}"/>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33" name="Oval 47">
                <a:extLst>
                  <a:ext uri="{FF2B5EF4-FFF2-40B4-BE49-F238E27FC236}">
                    <a16:creationId xmlns:a16="http://schemas.microsoft.com/office/drawing/2014/main" id="{CA59C539-0739-4051-8161-CBE7B1658BAC}"/>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34" name="Oval 48">
                <a:extLst>
                  <a:ext uri="{FF2B5EF4-FFF2-40B4-BE49-F238E27FC236}">
                    <a16:creationId xmlns:a16="http://schemas.microsoft.com/office/drawing/2014/main" id="{22651735-B49E-4973-8A4A-A8E8C9ADA68A}"/>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35" name="Oval 49">
                <a:extLst>
                  <a:ext uri="{FF2B5EF4-FFF2-40B4-BE49-F238E27FC236}">
                    <a16:creationId xmlns:a16="http://schemas.microsoft.com/office/drawing/2014/main" id="{FA5BC76B-6F52-48C1-A1C0-CA7D0A3FF71C}"/>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36" name="Oval 50">
                <a:extLst>
                  <a:ext uri="{FF2B5EF4-FFF2-40B4-BE49-F238E27FC236}">
                    <a16:creationId xmlns:a16="http://schemas.microsoft.com/office/drawing/2014/main" id="{1BCB3130-D376-45E3-BD84-F72ED6607AC4}"/>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37" name="Oval 51">
                <a:extLst>
                  <a:ext uri="{FF2B5EF4-FFF2-40B4-BE49-F238E27FC236}">
                    <a16:creationId xmlns:a16="http://schemas.microsoft.com/office/drawing/2014/main" id="{643CAB91-F69F-47E8-928B-DA9D83FCF0C6}"/>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38" name="Oval 52">
                <a:extLst>
                  <a:ext uri="{FF2B5EF4-FFF2-40B4-BE49-F238E27FC236}">
                    <a16:creationId xmlns:a16="http://schemas.microsoft.com/office/drawing/2014/main" id="{1C121F7D-3F0A-4C0E-AFC8-6D382248E9C7}"/>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grpSp>
        <p:grpSp>
          <p:nvGrpSpPr>
            <p:cNvPr id="9" name="Group 53">
              <a:extLst>
                <a:ext uri="{FF2B5EF4-FFF2-40B4-BE49-F238E27FC236}">
                  <a16:creationId xmlns:a16="http://schemas.microsoft.com/office/drawing/2014/main" id="{E2B588F8-3344-44CD-87BD-A8543F121A81}"/>
                </a:ext>
              </a:extLst>
            </p:cNvPr>
            <p:cNvGrpSpPr>
              <a:grpSpLocks/>
            </p:cNvGrpSpPr>
            <p:nvPr userDrawn="1"/>
          </p:nvGrpSpPr>
          <p:grpSpPr bwMode="auto">
            <a:xfrm>
              <a:off x="5280" y="3024"/>
              <a:ext cx="425" cy="258"/>
              <a:chOff x="5280" y="3024"/>
              <a:chExt cx="425" cy="258"/>
            </a:xfrm>
          </p:grpSpPr>
          <p:sp>
            <p:nvSpPr>
              <p:cNvPr id="10" name="Freeform 54">
                <a:extLst>
                  <a:ext uri="{FF2B5EF4-FFF2-40B4-BE49-F238E27FC236}">
                    <a16:creationId xmlns:a16="http://schemas.microsoft.com/office/drawing/2014/main" id="{C487B582-A30F-4889-A97C-90A2F172CC44}"/>
                  </a:ext>
                </a:extLst>
              </p:cNvPr>
              <p:cNvSpPr>
                <a:spLocks/>
              </p:cNvSpPr>
              <p:nvPr/>
            </p:nvSpPr>
            <p:spPr bwMode="hidden">
              <a:xfrm>
                <a:off x="5280" y="3186"/>
                <a:ext cx="383" cy="96"/>
              </a:xfrm>
              <a:custGeom>
                <a:avLst/>
                <a:gdLst>
                  <a:gd name="T0" fmla="*/ 218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8 w 382"/>
                  <a:gd name="T19" fmla="*/ 96 h 96"/>
                  <a:gd name="T20" fmla="*/ 272 w 382"/>
                  <a:gd name="T21" fmla="*/ 90 h 96"/>
                  <a:gd name="T22" fmla="*/ 320 w 382"/>
                  <a:gd name="T23" fmla="*/ 84 h 96"/>
                  <a:gd name="T24" fmla="*/ 361 w 382"/>
                  <a:gd name="T25" fmla="*/ 66 h 96"/>
                  <a:gd name="T26" fmla="*/ 391 w 382"/>
                  <a:gd name="T27" fmla="*/ 42 h 96"/>
                  <a:gd name="T28" fmla="*/ 385 w 382"/>
                  <a:gd name="T29" fmla="*/ 42 h 96"/>
                  <a:gd name="T30" fmla="*/ 355 w 382"/>
                  <a:gd name="T31" fmla="*/ 66 h 96"/>
                  <a:gd name="T32" fmla="*/ 314 w 382"/>
                  <a:gd name="T33" fmla="*/ 78 h 96"/>
                  <a:gd name="T34" fmla="*/ 272 w 382"/>
                  <a:gd name="T35" fmla="*/ 90 h 96"/>
                  <a:gd name="T36" fmla="*/ 218 w 382"/>
                  <a:gd name="T37" fmla="*/ 96 h 96"/>
                  <a:gd name="T38" fmla="*/ 218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5">
                <a:extLst>
                  <a:ext uri="{FF2B5EF4-FFF2-40B4-BE49-F238E27FC236}">
                    <a16:creationId xmlns:a16="http://schemas.microsoft.com/office/drawing/2014/main" id="{FA578AE6-F0D9-4611-890E-B9691568D47B}"/>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6">
                <a:extLst>
                  <a:ext uri="{FF2B5EF4-FFF2-40B4-BE49-F238E27FC236}">
                    <a16:creationId xmlns:a16="http://schemas.microsoft.com/office/drawing/2014/main" id="{7FB95CF3-690F-4C2F-A0D1-D905390846F5}"/>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7">
                <a:extLst>
                  <a:ext uri="{FF2B5EF4-FFF2-40B4-BE49-F238E27FC236}">
                    <a16:creationId xmlns:a16="http://schemas.microsoft.com/office/drawing/2014/main" id="{BFDC9ACD-7034-4292-99AF-7ED57088DBC2}"/>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8">
                <a:extLst>
                  <a:ext uri="{FF2B5EF4-FFF2-40B4-BE49-F238E27FC236}">
                    <a16:creationId xmlns:a16="http://schemas.microsoft.com/office/drawing/2014/main" id="{7332CCE3-6784-425C-9538-4C612526F72B}"/>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9">
                <a:extLst>
                  <a:ext uri="{FF2B5EF4-FFF2-40B4-BE49-F238E27FC236}">
                    <a16:creationId xmlns:a16="http://schemas.microsoft.com/office/drawing/2014/main" id="{AC67F08D-9013-47F9-B71A-550607F4FB4B}"/>
                  </a:ext>
                </a:extLst>
              </p:cNvPr>
              <p:cNvSpPr>
                <a:spLocks/>
              </p:cNvSpPr>
              <p:nvPr/>
            </p:nvSpPr>
            <p:spPr bwMode="hidden">
              <a:xfrm>
                <a:off x="5489" y="3042"/>
                <a:ext cx="186" cy="210"/>
              </a:xfrm>
              <a:custGeom>
                <a:avLst/>
                <a:gdLst>
                  <a:gd name="T0" fmla="*/ 0 w 185"/>
                  <a:gd name="T1" fmla="*/ 6 h 210"/>
                  <a:gd name="T2" fmla="*/ 66 w 185"/>
                  <a:gd name="T3" fmla="*/ 12 h 210"/>
                  <a:gd name="T4" fmla="*/ 128 w 185"/>
                  <a:gd name="T5" fmla="*/ 36 h 210"/>
                  <a:gd name="T6" fmla="*/ 164 w 185"/>
                  <a:gd name="T7" fmla="*/ 72 h 210"/>
                  <a:gd name="T8" fmla="*/ 170 w 185"/>
                  <a:gd name="T9" fmla="*/ 90 h 210"/>
                  <a:gd name="T10" fmla="*/ 176 w 185"/>
                  <a:gd name="T11" fmla="*/ 114 h 210"/>
                  <a:gd name="T12" fmla="*/ 170 w 185"/>
                  <a:gd name="T13" fmla="*/ 138 h 210"/>
                  <a:gd name="T14" fmla="*/ 158 w 185"/>
                  <a:gd name="T15" fmla="*/ 162 h 210"/>
                  <a:gd name="T16" fmla="*/ 128 w 185"/>
                  <a:gd name="T17" fmla="*/ 180 h 210"/>
                  <a:gd name="T18" fmla="*/ 90 w 185"/>
                  <a:gd name="T19" fmla="*/ 198 h 210"/>
                  <a:gd name="T20" fmla="*/ 105 w 185"/>
                  <a:gd name="T21" fmla="*/ 210 h 210"/>
                  <a:gd name="T22" fmla="*/ 140 w 185"/>
                  <a:gd name="T23" fmla="*/ 192 h 210"/>
                  <a:gd name="T24" fmla="*/ 170 w 185"/>
                  <a:gd name="T25" fmla="*/ 168 h 210"/>
                  <a:gd name="T26" fmla="*/ 188 w 185"/>
                  <a:gd name="T27" fmla="*/ 144 h 210"/>
                  <a:gd name="T28" fmla="*/ 194 w 185"/>
                  <a:gd name="T29" fmla="*/ 114 h 210"/>
                  <a:gd name="T30" fmla="*/ 188 w 185"/>
                  <a:gd name="T31" fmla="*/ 90 h 210"/>
                  <a:gd name="T32" fmla="*/ 182 w 185"/>
                  <a:gd name="T33" fmla="*/ 66 h 210"/>
                  <a:gd name="T34" fmla="*/ 164 w 185"/>
                  <a:gd name="T35" fmla="*/ 48 h 210"/>
                  <a:gd name="T36" fmla="*/ 140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60">
                <a:extLst>
                  <a:ext uri="{FF2B5EF4-FFF2-40B4-BE49-F238E27FC236}">
                    <a16:creationId xmlns:a16="http://schemas.microsoft.com/office/drawing/2014/main" id="{0AC01E1F-54DB-483C-B5B8-50D1C2F95685}"/>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 name="Group 61">
                <a:extLst>
                  <a:ext uri="{FF2B5EF4-FFF2-40B4-BE49-F238E27FC236}">
                    <a16:creationId xmlns:a16="http://schemas.microsoft.com/office/drawing/2014/main" id="{49A1CDF5-B032-4445-8229-165C016FCBFF}"/>
                  </a:ext>
                </a:extLst>
              </p:cNvPr>
              <p:cNvGrpSpPr>
                <a:grpSpLocks/>
              </p:cNvGrpSpPr>
              <p:nvPr/>
            </p:nvGrpSpPr>
            <p:grpSpPr bwMode="auto">
              <a:xfrm>
                <a:off x="5381" y="3085"/>
                <a:ext cx="227" cy="132"/>
                <a:chOff x="5381" y="3085"/>
                <a:chExt cx="227" cy="132"/>
              </a:xfrm>
            </p:grpSpPr>
            <p:sp>
              <p:nvSpPr>
                <p:cNvPr id="18" name="Oval 62">
                  <a:extLst>
                    <a:ext uri="{FF2B5EF4-FFF2-40B4-BE49-F238E27FC236}">
                      <a16:creationId xmlns:a16="http://schemas.microsoft.com/office/drawing/2014/main" id="{64C59FDA-CDF0-413E-8ABC-8CF883229FD3}"/>
                    </a:ext>
                  </a:extLst>
                </p:cNvPr>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9" name="Oval 63">
                  <a:extLst>
                    <a:ext uri="{FF2B5EF4-FFF2-40B4-BE49-F238E27FC236}">
                      <a16:creationId xmlns:a16="http://schemas.microsoft.com/office/drawing/2014/main" id="{623905DC-7D39-414E-83B3-2CC6F0E8832E}"/>
                    </a:ext>
                  </a:extLst>
                </p:cNvPr>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0" name="Oval 64">
                  <a:extLst>
                    <a:ext uri="{FF2B5EF4-FFF2-40B4-BE49-F238E27FC236}">
                      <a16:creationId xmlns:a16="http://schemas.microsoft.com/office/drawing/2014/main" id="{CA93F9C6-48EA-43A0-92F7-BA1B76603DB0}"/>
                    </a:ext>
                  </a:extLst>
                </p:cNvPr>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1" name="Oval 65">
                  <a:extLst>
                    <a:ext uri="{FF2B5EF4-FFF2-40B4-BE49-F238E27FC236}">
                      <a16:creationId xmlns:a16="http://schemas.microsoft.com/office/drawing/2014/main" id="{B57CC538-93EB-4344-A074-B7669884A0EC}"/>
                    </a:ext>
                  </a:extLst>
                </p:cNvPr>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grpSp>
      </p:grpSp>
      <p:sp>
        <p:nvSpPr>
          <p:cNvPr id="825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25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a:extLst>
              <a:ext uri="{FF2B5EF4-FFF2-40B4-BE49-F238E27FC236}">
                <a16:creationId xmlns:a16="http://schemas.microsoft.com/office/drawing/2014/main" id="{A9A53D20-D9AD-4010-ABD2-85C0A1F6D4B6}"/>
              </a:ext>
            </a:extLst>
          </p:cNvPr>
          <p:cNvSpPr>
            <a:spLocks noGrp="1" noChangeArrowheads="1"/>
          </p:cNvSpPr>
          <p:nvPr>
            <p:ph type="dt" sz="quarter" idx="10"/>
          </p:nvPr>
        </p:nvSpPr>
        <p:spPr>
          <a:xfrm>
            <a:off x="457200" y="6248400"/>
            <a:ext cx="2133600" cy="457200"/>
          </a:xfrm>
        </p:spPr>
        <p:txBody>
          <a:bodyPr/>
          <a:lstStyle>
            <a:lvl1pPr>
              <a:defRPr/>
            </a:lvl1pPr>
          </a:lstStyle>
          <a:p>
            <a:pPr>
              <a:defRPr/>
            </a:pPr>
            <a:endParaRPr lang="en-US"/>
          </a:p>
        </p:txBody>
      </p:sp>
      <p:sp>
        <p:nvSpPr>
          <p:cNvPr id="69" name="Rectangle 69">
            <a:extLst>
              <a:ext uri="{FF2B5EF4-FFF2-40B4-BE49-F238E27FC236}">
                <a16:creationId xmlns:a16="http://schemas.microsoft.com/office/drawing/2014/main" id="{346F3B92-6F96-4806-B553-EC754567A1AF}"/>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E59AD4A9-6324-43BC-A6C4-DE547E362A22}"/>
              </a:ext>
            </a:extLst>
          </p:cNvPr>
          <p:cNvSpPr>
            <a:spLocks noGrp="1" noChangeArrowheads="1"/>
          </p:cNvSpPr>
          <p:nvPr>
            <p:ph type="sldNum" sz="quarter" idx="12"/>
          </p:nvPr>
        </p:nvSpPr>
        <p:spPr>
          <a:xfrm>
            <a:off x="6553200" y="6248400"/>
            <a:ext cx="2133600" cy="457200"/>
          </a:xfrm>
        </p:spPr>
        <p:txBody>
          <a:bodyPr/>
          <a:lstStyle>
            <a:lvl1pPr>
              <a:defRPr smtClean="0"/>
            </a:lvl1pPr>
          </a:lstStyle>
          <a:p>
            <a:pPr>
              <a:defRPr/>
            </a:pPr>
            <a:fld id="{C2F0D6C5-1FA4-4BDA-BA22-DF35B068F58B}" type="slidenum">
              <a:rPr lang="ar-SA" altLang="en-US"/>
              <a:pPr>
                <a:defRPr/>
              </a:pPr>
              <a:t>‹#›</a:t>
            </a:fld>
            <a:endParaRPr lang="en-US" altLang="en-US"/>
          </a:p>
        </p:txBody>
      </p:sp>
    </p:spTree>
    <p:extLst>
      <p:ext uri="{BB962C8B-B14F-4D97-AF65-F5344CB8AC3E}">
        <p14:creationId xmlns:p14="http://schemas.microsoft.com/office/powerpoint/2010/main" val="357915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9">
            <a:extLst>
              <a:ext uri="{FF2B5EF4-FFF2-40B4-BE49-F238E27FC236}">
                <a16:creationId xmlns:a16="http://schemas.microsoft.com/office/drawing/2014/main" id="{D484729F-1995-4371-A025-2C2C409EC1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0">
            <a:extLst>
              <a:ext uri="{FF2B5EF4-FFF2-40B4-BE49-F238E27FC236}">
                <a16:creationId xmlns:a16="http://schemas.microsoft.com/office/drawing/2014/main" id="{BA49B67A-5DF5-4CDE-BC3B-E6D0E13F51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61F100A2-0ABD-4B6F-A4C1-BB316ACC9416}"/>
              </a:ext>
            </a:extLst>
          </p:cNvPr>
          <p:cNvSpPr>
            <a:spLocks noGrp="1" noChangeArrowheads="1"/>
          </p:cNvSpPr>
          <p:nvPr>
            <p:ph type="sldNum" sz="quarter" idx="12"/>
          </p:nvPr>
        </p:nvSpPr>
        <p:spPr>
          <a:ln/>
        </p:spPr>
        <p:txBody>
          <a:bodyPr/>
          <a:lstStyle>
            <a:lvl1pPr>
              <a:defRPr/>
            </a:lvl1pPr>
          </a:lstStyle>
          <a:p>
            <a:pPr>
              <a:defRPr/>
            </a:pPr>
            <a:fld id="{BE98A828-0CD2-4EC4-AFCD-495D9A41F68F}" type="slidenum">
              <a:rPr lang="ar-SA" altLang="en-US"/>
              <a:pPr>
                <a:defRPr/>
              </a:pPr>
              <a:t>‹#›</a:t>
            </a:fld>
            <a:endParaRPr lang="en-US" altLang="en-US"/>
          </a:p>
        </p:txBody>
      </p:sp>
    </p:spTree>
    <p:extLst>
      <p:ext uri="{BB962C8B-B14F-4D97-AF65-F5344CB8AC3E}">
        <p14:creationId xmlns:p14="http://schemas.microsoft.com/office/powerpoint/2010/main" val="229801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9">
            <a:extLst>
              <a:ext uri="{FF2B5EF4-FFF2-40B4-BE49-F238E27FC236}">
                <a16:creationId xmlns:a16="http://schemas.microsoft.com/office/drawing/2014/main" id="{CF40E30D-FDFA-4EFF-8DD4-FA4BB008BEB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0">
            <a:extLst>
              <a:ext uri="{FF2B5EF4-FFF2-40B4-BE49-F238E27FC236}">
                <a16:creationId xmlns:a16="http://schemas.microsoft.com/office/drawing/2014/main" id="{8F277FED-24AC-4BF8-AB6A-D43E2FA9D9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04735C96-F305-4337-B1E0-86D2C1056347}"/>
              </a:ext>
            </a:extLst>
          </p:cNvPr>
          <p:cNvSpPr>
            <a:spLocks noGrp="1" noChangeArrowheads="1"/>
          </p:cNvSpPr>
          <p:nvPr>
            <p:ph type="sldNum" sz="quarter" idx="12"/>
          </p:nvPr>
        </p:nvSpPr>
        <p:spPr>
          <a:ln/>
        </p:spPr>
        <p:txBody>
          <a:bodyPr/>
          <a:lstStyle>
            <a:lvl1pPr>
              <a:defRPr/>
            </a:lvl1pPr>
          </a:lstStyle>
          <a:p>
            <a:pPr>
              <a:defRPr/>
            </a:pPr>
            <a:fld id="{54C182BC-7FDE-4788-9067-8B90F5A71EA2}" type="slidenum">
              <a:rPr lang="ar-SA" altLang="en-US"/>
              <a:pPr>
                <a:defRPr/>
              </a:pPr>
              <a:t>‹#›</a:t>
            </a:fld>
            <a:endParaRPr lang="en-US" altLang="en-US"/>
          </a:p>
        </p:txBody>
      </p:sp>
    </p:spTree>
    <p:extLst>
      <p:ext uri="{BB962C8B-B14F-4D97-AF65-F5344CB8AC3E}">
        <p14:creationId xmlns:p14="http://schemas.microsoft.com/office/powerpoint/2010/main" val="345405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a:extLst>
              <a:ext uri="{FF2B5EF4-FFF2-40B4-BE49-F238E27FC236}">
                <a16:creationId xmlns:a16="http://schemas.microsoft.com/office/drawing/2014/main" id="{6B803E0A-1775-4CB3-B2ED-3FB913291AF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97191903-6852-4798-84B4-0F25083ECF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B8574E79-09DF-4ED8-BCE0-2890AA053397}"/>
              </a:ext>
            </a:extLst>
          </p:cNvPr>
          <p:cNvSpPr>
            <a:spLocks noGrp="1" noChangeArrowheads="1"/>
          </p:cNvSpPr>
          <p:nvPr>
            <p:ph type="sldNum" sz="quarter" idx="12"/>
          </p:nvPr>
        </p:nvSpPr>
        <p:spPr>
          <a:ln/>
        </p:spPr>
        <p:txBody>
          <a:bodyPr/>
          <a:lstStyle>
            <a:lvl1pPr>
              <a:defRPr/>
            </a:lvl1pPr>
          </a:lstStyle>
          <a:p>
            <a:pPr>
              <a:defRPr/>
            </a:pPr>
            <a:fld id="{F048F848-05F6-4C4D-8B8C-D7FA713CFA7B}" type="slidenum">
              <a:rPr lang="ar-SA" altLang="en-US"/>
              <a:pPr>
                <a:defRPr/>
              </a:pPr>
              <a:t>‹#›</a:t>
            </a:fld>
            <a:endParaRPr lang="en-US" altLang="en-US"/>
          </a:p>
        </p:txBody>
      </p:sp>
    </p:spTree>
    <p:extLst>
      <p:ext uri="{BB962C8B-B14F-4D97-AF65-F5344CB8AC3E}">
        <p14:creationId xmlns:p14="http://schemas.microsoft.com/office/powerpoint/2010/main" val="3375309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a:extLst>
              <a:ext uri="{FF2B5EF4-FFF2-40B4-BE49-F238E27FC236}">
                <a16:creationId xmlns:a16="http://schemas.microsoft.com/office/drawing/2014/main" id="{B2991319-8306-4DB1-82C8-350EB52EC8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C606D497-ABE5-4CB3-80DD-2D6D3E8B00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717CDA13-7206-46DA-B936-85EECE3A7DB4}"/>
              </a:ext>
            </a:extLst>
          </p:cNvPr>
          <p:cNvSpPr>
            <a:spLocks noGrp="1" noChangeArrowheads="1"/>
          </p:cNvSpPr>
          <p:nvPr>
            <p:ph type="sldNum" sz="quarter" idx="12"/>
          </p:nvPr>
        </p:nvSpPr>
        <p:spPr>
          <a:ln/>
        </p:spPr>
        <p:txBody>
          <a:bodyPr/>
          <a:lstStyle>
            <a:lvl1pPr>
              <a:defRPr/>
            </a:lvl1pPr>
          </a:lstStyle>
          <a:p>
            <a:pPr>
              <a:defRPr/>
            </a:pPr>
            <a:fld id="{15C3FF44-BCB5-4250-82D3-5AA3191A8F96}" type="slidenum">
              <a:rPr lang="ar-SA" altLang="en-US"/>
              <a:pPr>
                <a:defRPr/>
              </a:pPr>
              <a:t>‹#›</a:t>
            </a:fld>
            <a:endParaRPr lang="en-US" altLang="en-US"/>
          </a:p>
        </p:txBody>
      </p:sp>
    </p:spTree>
    <p:extLst>
      <p:ext uri="{BB962C8B-B14F-4D97-AF65-F5344CB8AC3E}">
        <p14:creationId xmlns:p14="http://schemas.microsoft.com/office/powerpoint/2010/main" val="104710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a:extLst>
              <a:ext uri="{FF2B5EF4-FFF2-40B4-BE49-F238E27FC236}">
                <a16:creationId xmlns:a16="http://schemas.microsoft.com/office/drawing/2014/main" id="{9173786B-D8B9-419F-AE5C-9C19883B70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3AEED394-E767-42FB-B15A-8E3F1F6970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835F5FB6-BF88-4334-B490-14CB79268441}"/>
              </a:ext>
            </a:extLst>
          </p:cNvPr>
          <p:cNvSpPr>
            <a:spLocks noGrp="1" noChangeArrowheads="1"/>
          </p:cNvSpPr>
          <p:nvPr>
            <p:ph type="sldNum" sz="quarter" idx="12"/>
          </p:nvPr>
        </p:nvSpPr>
        <p:spPr>
          <a:ln/>
        </p:spPr>
        <p:txBody>
          <a:bodyPr/>
          <a:lstStyle>
            <a:lvl1pPr>
              <a:defRPr/>
            </a:lvl1pPr>
          </a:lstStyle>
          <a:p>
            <a:pPr>
              <a:defRPr/>
            </a:pPr>
            <a:fld id="{8C38E577-E355-439C-9F52-583DF049783A}" type="slidenum">
              <a:rPr lang="ar-SA" altLang="en-US"/>
              <a:pPr>
                <a:defRPr/>
              </a:pPr>
              <a:t>‹#›</a:t>
            </a:fld>
            <a:endParaRPr lang="en-US" altLang="en-US"/>
          </a:p>
        </p:txBody>
      </p:sp>
    </p:spTree>
    <p:extLst>
      <p:ext uri="{BB962C8B-B14F-4D97-AF65-F5344CB8AC3E}">
        <p14:creationId xmlns:p14="http://schemas.microsoft.com/office/powerpoint/2010/main" val="76505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a:extLst>
              <a:ext uri="{FF2B5EF4-FFF2-40B4-BE49-F238E27FC236}">
                <a16:creationId xmlns:a16="http://schemas.microsoft.com/office/drawing/2014/main" id="{62979B4C-1E34-404B-9344-CDF3F96B817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2450CC85-E69A-474F-BBFE-328FD179FB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EEC45167-A9D2-4E91-AA86-419784ADF473}"/>
              </a:ext>
            </a:extLst>
          </p:cNvPr>
          <p:cNvSpPr>
            <a:spLocks noGrp="1" noChangeArrowheads="1"/>
          </p:cNvSpPr>
          <p:nvPr>
            <p:ph type="sldNum" sz="quarter" idx="12"/>
          </p:nvPr>
        </p:nvSpPr>
        <p:spPr>
          <a:ln/>
        </p:spPr>
        <p:txBody>
          <a:bodyPr/>
          <a:lstStyle>
            <a:lvl1pPr>
              <a:defRPr/>
            </a:lvl1pPr>
          </a:lstStyle>
          <a:p>
            <a:pPr>
              <a:defRPr/>
            </a:pPr>
            <a:fld id="{67CD1F05-7787-485A-B328-70D65AFB37C7}" type="slidenum">
              <a:rPr lang="ar-SA" altLang="en-US"/>
              <a:pPr>
                <a:defRPr/>
              </a:pPr>
              <a:t>‹#›</a:t>
            </a:fld>
            <a:endParaRPr lang="en-US" altLang="en-US"/>
          </a:p>
        </p:txBody>
      </p:sp>
    </p:spTree>
    <p:extLst>
      <p:ext uri="{BB962C8B-B14F-4D97-AF65-F5344CB8AC3E}">
        <p14:creationId xmlns:p14="http://schemas.microsoft.com/office/powerpoint/2010/main" val="152695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9">
            <a:extLst>
              <a:ext uri="{FF2B5EF4-FFF2-40B4-BE49-F238E27FC236}">
                <a16:creationId xmlns:a16="http://schemas.microsoft.com/office/drawing/2014/main" id="{C3326175-C87D-48BF-B5B0-561095D334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0">
            <a:extLst>
              <a:ext uri="{FF2B5EF4-FFF2-40B4-BE49-F238E27FC236}">
                <a16:creationId xmlns:a16="http://schemas.microsoft.com/office/drawing/2014/main" id="{E946B4BA-2673-4371-90A8-02B8BF4275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4858719C-6BA0-471F-B17E-B181AF7C56FA}"/>
              </a:ext>
            </a:extLst>
          </p:cNvPr>
          <p:cNvSpPr>
            <a:spLocks noGrp="1" noChangeArrowheads="1"/>
          </p:cNvSpPr>
          <p:nvPr>
            <p:ph type="sldNum" sz="quarter" idx="12"/>
          </p:nvPr>
        </p:nvSpPr>
        <p:spPr>
          <a:ln/>
        </p:spPr>
        <p:txBody>
          <a:bodyPr/>
          <a:lstStyle>
            <a:lvl1pPr>
              <a:defRPr/>
            </a:lvl1pPr>
          </a:lstStyle>
          <a:p>
            <a:pPr>
              <a:defRPr/>
            </a:pPr>
            <a:fld id="{95B1D2A6-DF1C-4B27-A2CD-6F8230AF47C0}" type="slidenum">
              <a:rPr lang="ar-SA" altLang="en-US"/>
              <a:pPr>
                <a:defRPr/>
              </a:pPr>
              <a:t>‹#›</a:t>
            </a:fld>
            <a:endParaRPr lang="en-US" altLang="en-US"/>
          </a:p>
        </p:txBody>
      </p:sp>
    </p:spTree>
    <p:extLst>
      <p:ext uri="{BB962C8B-B14F-4D97-AF65-F5344CB8AC3E}">
        <p14:creationId xmlns:p14="http://schemas.microsoft.com/office/powerpoint/2010/main" val="116844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9">
            <a:extLst>
              <a:ext uri="{FF2B5EF4-FFF2-40B4-BE49-F238E27FC236}">
                <a16:creationId xmlns:a16="http://schemas.microsoft.com/office/drawing/2014/main" id="{98E292FC-10A0-495C-B48B-069DB48159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0">
            <a:extLst>
              <a:ext uri="{FF2B5EF4-FFF2-40B4-BE49-F238E27FC236}">
                <a16:creationId xmlns:a16="http://schemas.microsoft.com/office/drawing/2014/main" id="{62B372B4-8B81-4DB4-A532-D5B44CD1A3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1">
            <a:extLst>
              <a:ext uri="{FF2B5EF4-FFF2-40B4-BE49-F238E27FC236}">
                <a16:creationId xmlns:a16="http://schemas.microsoft.com/office/drawing/2014/main" id="{749BCB99-AAD1-4C30-9AAA-D7728EC13E28}"/>
              </a:ext>
            </a:extLst>
          </p:cNvPr>
          <p:cNvSpPr>
            <a:spLocks noGrp="1" noChangeArrowheads="1"/>
          </p:cNvSpPr>
          <p:nvPr>
            <p:ph type="sldNum" sz="quarter" idx="12"/>
          </p:nvPr>
        </p:nvSpPr>
        <p:spPr>
          <a:ln/>
        </p:spPr>
        <p:txBody>
          <a:bodyPr/>
          <a:lstStyle>
            <a:lvl1pPr>
              <a:defRPr/>
            </a:lvl1pPr>
          </a:lstStyle>
          <a:p>
            <a:pPr>
              <a:defRPr/>
            </a:pPr>
            <a:fld id="{16781954-9CD3-4971-ACE2-2B8FF2B3204A}" type="slidenum">
              <a:rPr lang="ar-SA" altLang="en-US"/>
              <a:pPr>
                <a:defRPr/>
              </a:pPr>
              <a:t>‹#›</a:t>
            </a:fld>
            <a:endParaRPr lang="en-US" altLang="en-US"/>
          </a:p>
        </p:txBody>
      </p:sp>
    </p:spTree>
    <p:extLst>
      <p:ext uri="{BB962C8B-B14F-4D97-AF65-F5344CB8AC3E}">
        <p14:creationId xmlns:p14="http://schemas.microsoft.com/office/powerpoint/2010/main" val="403573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a:extLst>
              <a:ext uri="{FF2B5EF4-FFF2-40B4-BE49-F238E27FC236}">
                <a16:creationId xmlns:a16="http://schemas.microsoft.com/office/drawing/2014/main" id="{2159935E-9850-4850-8763-01AEF766B8D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09473AD1-34E6-48E0-9E1E-66A3E4CF5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67D9FF3F-02FB-4F5A-AF0E-80C0AE0DF0EE}"/>
              </a:ext>
            </a:extLst>
          </p:cNvPr>
          <p:cNvSpPr>
            <a:spLocks noGrp="1" noChangeArrowheads="1"/>
          </p:cNvSpPr>
          <p:nvPr>
            <p:ph type="sldNum" sz="quarter" idx="12"/>
          </p:nvPr>
        </p:nvSpPr>
        <p:spPr>
          <a:ln/>
        </p:spPr>
        <p:txBody>
          <a:bodyPr/>
          <a:lstStyle>
            <a:lvl1pPr>
              <a:defRPr/>
            </a:lvl1pPr>
          </a:lstStyle>
          <a:p>
            <a:pPr>
              <a:defRPr/>
            </a:pPr>
            <a:fld id="{D70A1CA4-BFA5-4E3A-A5AE-390CC77B10BB}" type="slidenum">
              <a:rPr lang="ar-SA" altLang="en-US"/>
              <a:pPr>
                <a:defRPr/>
              </a:pPr>
              <a:t>‹#›</a:t>
            </a:fld>
            <a:endParaRPr lang="en-US" altLang="en-US"/>
          </a:p>
        </p:txBody>
      </p:sp>
    </p:spTree>
    <p:extLst>
      <p:ext uri="{BB962C8B-B14F-4D97-AF65-F5344CB8AC3E}">
        <p14:creationId xmlns:p14="http://schemas.microsoft.com/office/powerpoint/2010/main" val="114837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9">
            <a:extLst>
              <a:ext uri="{FF2B5EF4-FFF2-40B4-BE49-F238E27FC236}">
                <a16:creationId xmlns:a16="http://schemas.microsoft.com/office/drawing/2014/main" id="{1C10FE71-C809-4DB8-8217-0EB07CFD8B2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0">
            <a:extLst>
              <a:ext uri="{FF2B5EF4-FFF2-40B4-BE49-F238E27FC236}">
                <a16:creationId xmlns:a16="http://schemas.microsoft.com/office/drawing/2014/main" id="{6CC98F2D-D303-4607-9BD7-73EAE7448B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1">
            <a:extLst>
              <a:ext uri="{FF2B5EF4-FFF2-40B4-BE49-F238E27FC236}">
                <a16:creationId xmlns:a16="http://schemas.microsoft.com/office/drawing/2014/main" id="{09538F4F-C6D7-45A7-82EB-9A90C405E5F4}"/>
              </a:ext>
            </a:extLst>
          </p:cNvPr>
          <p:cNvSpPr>
            <a:spLocks noGrp="1" noChangeArrowheads="1"/>
          </p:cNvSpPr>
          <p:nvPr>
            <p:ph type="sldNum" sz="quarter" idx="12"/>
          </p:nvPr>
        </p:nvSpPr>
        <p:spPr>
          <a:ln/>
        </p:spPr>
        <p:txBody>
          <a:bodyPr/>
          <a:lstStyle>
            <a:lvl1pPr>
              <a:defRPr/>
            </a:lvl1pPr>
          </a:lstStyle>
          <a:p>
            <a:pPr>
              <a:defRPr/>
            </a:pPr>
            <a:fld id="{2A53FB7A-438B-42B1-B287-381B0E402EA6}" type="slidenum">
              <a:rPr lang="ar-SA" altLang="en-US"/>
              <a:pPr>
                <a:defRPr/>
              </a:pPr>
              <a:t>‹#›</a:t>
            </a:fld>
            <a:endParaRPr lang="en-US" altLang="en-US"/>
          </a:p>
        </p:txBody>
      </p:sp>
    </p:spTree>
    <p:extLst>
      <p:ext uri="{BB962C8B-B14F-4D97-AF65-F5344CB8AC3E}">
        <p14:creationId xmlns:p14="http://schemas.microsoft.com/office/powerpoint/2010/main" val="21379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9">
            <a:extLst>
              <a:ext uri="{FF2B5EF4-FFF2-40B4-BE49-F238E27FC236}">
                <a16:creationId xmlns:a16="http://schemas.microsoft.com/office/drawing/2014/main" id="{D3ED9CEC-4D0B-4DC6-BEE8-E8936766806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0">
            <a:extLst>
              <a:ext uri="{FF2B5EF4-FFF2-40B4-BE49-F238E27FC236}">
                <a16:creationId xmlns:a16="http://schemas.microsoft.com/office/drawing/2014/main" id="{06546C2E-6410-4AEA-84DC-A85229F19E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1">
            <a:extLst>
              <a:ext uri="{FF2B5EF4-FFF2-40B4-BE49-F238E27FC236}">
                <a16:creationId xmlns:a16="http://schemas.microsoft.com/office/drawing/2014/main" id="{325EF702-A51A-4ADA-BDA3-DED3BDC10780}"/>
              </a:ext>
            </a:extLst>
          </p:cNvPr>
          <p:cNvSpPr>
            <a:spLocks noGrp="1" noChangeArrowheads="1"/>
          </p:cNvSpPr>
          <p:nvPr>
            <p:ph type="sldNum" sz="quarter" idx="12"/>
          </p:nvPr>
        </p:nvSpPr>
        <p:spPr>
          <a:ln/>
        </p:spPr>
        <p:txBody>
          <a:bodyPr/>
          <a:lstStyle>
            <a:lvl1pPr>
              <a:defRPr/>
            </a:lvl1pPr>
          </a:lstStyle>
          <a:p>
            <a:pPr>
              <a:defRPr/>
            </a:pPr>
            <a:fld id="{95F41045-1DC4-4401-9374-0C6AABD2197E}" type="slidenum">
              <a:rPr lang="ar-SA" altLang="en-US"/>
              <a:pPr>
                <a:defRPr/>
              </a:pPr>
              <a:t>‹#›</a:t>
            </a:fld>
            <a:endParaRPr lang="en-US" altLang="en-US"/>
          </a:p>
        </p:txBody>
      </p:sp>
    </p:spTree>
    <p:extLst>
      <p:ext uri="{BB962C8B-B14F-4D97-AF65-F5344CB8AC3E}">
        <p14:creationId xmlns:p14="http://schemas.microsoft.com/office/powerpoint/2010/main" val="95955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a:extLst>
              <a:ext uri="{FF2B5EF4-FFF2-40B4-BE49-F238E27FC236}">
                <a16:creationId xmlns:a16="http://schemas.microsoft.com/office/drawing/2014/main" id="{13967DA8-2904-4823-A5C8-BC12B2AA302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0">
            <a:extLst>
              <a:ext uri="{FF2B5EF4-FFF2-40B4-BE49-F238E27FC236}">
                <a16:creationId xmlns:a16="http://schemas.microsoft.com/office/drawing/2014/main" id="{647E3C04-0067-4DA0-9A99-D9CCC63C35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1">
            <a:extLst>
              <a:ext uri="{FF2B5EF4-FFF2-40B4-BE49-F238E27FC236}">
                <a16:creationId xmlns:a16="http://schemas.microsoft.com/office/drawing/2014/main" id="{D629A5D9-F4CD-48F9-AE1B-A3594F2384D5}"/>
              </a:ext>
            </a:extLst>
          </p:cNvPr>
          <p:cNvSpPr>
            <a:spLocks noGrp="1" noChangeArrowheads="1"/>
          </p:cNvSpPr>
          <p:nvPr>
            <p:ph type="sldNum" sz="quarter" idx="12"/>
          </p:nvPr>
        </p:nvSpPr>
        <p:spPr>
          <a:ln/>
        </p:spPr>
        <p:txBody>
          <a:bodyPr/>
          <a:lstStyle>
            <a:lvl1pPr>
              <a:defRPr/>
            </a:lvl1pPr>
          </a:lstStyle>
          <a:p>
            <a:pPr>
              <a:defRPr/>
            </a:pPr>
            <a:fld id="{1A1BCB1B-43DB-44A8-B9AD-9E1116237562}" type="slidenum">
              <a:rPr lang="ar-SA" altLang="en-US"/>
              <a:pPr>
                <a:defRPr/>
              </a:pPr>
              <a:t>‹#›</a:t>
            </a:fld>
            <a:endParaRPr lang="en-US" altLang="en-US"/>
          </a:p>
        </p:txBody>
      </p:sp>
    </p:spTree>
    <p:extLst>
      <p:ext uri="{BB962C8B-B14F-4D97-AF65-F5344CB8AC3E}">
        <p14:creationId xmlns:p14="http://schemas.microsoft.com/office/powerpoint/2010/main" val="20714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9">
            <a:extLst>
              <a:ext uri="{FF2B5EF4-FFF2-40B4-BE49-F238E27FC236}">
                <a16:creationId xmlns:a16="http://schemas.microsoft.com/office/drawing/2014/main" id="{4B4C27C6-8994-4931-8130-6345571F81C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555E8E49-5D95-43C8-8287-EC2DB46943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B63AE104-C37E-416F-ADF4-9D32D43030D2}"/>
              </a:ext>
            </a:extLst>
          </p:cNvPr>
          <p:cNvSpPr>
            <a:spLocks noGrp="1" noChangeArrowheads="1"/>
          </p:cNvSpPr>
          <p:nvPr>
            <p:ph type="sldNum" sz="quarter" idx="12"/>
          </p:nvPr>
        </p:nvSpPr>
        <p:spPr>
          <a:ln/>
        </p:spPr>
        <p:txBody>
          <a:bodyPr/>
          <a:lstStyle>
            <a:lvl1pPr>
              <a:defRPr/>
            </a:lvl1pPr>
          </a:lstStyle>
          <a:p>
            <a:pPr>
              <a:defRPr/>
            </a:pPr>
            <a:fld id="{55917EBA-BF0A-4A48-80C7-73A2914E741A}" type="slidenum">
              <a:rPr lang="ar-SA" altLang="en-US"/>
              <a:pPr>
                <a:defRPr/>
              </a:pPr>
              <a:t>‹#›</a:t>
            </a:fld>
            <a:endParaRPr lang="en-US" altLang="en-US"/>
          </a:p>
        </p:txBody>
      </p:sp>
    </p:spTree>
    <p:extLst>
      <p:ext uri="{BB962C8B-B14F-4D97-AF65-F5344CB8AC3E}">
        <p14:creationId xmlns:p14="http://schemas.microsoft.com/office/powerpoint/2010/main" val="225512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9">
            <a:extLst>
              <a:ext uri="{FF2B5EF4-FFF2-40B4-BE49-F238E27FC236}">
                <a16:creationId xmlns:a16="http://schemas.microsoft.com/office/drawing/2014/main" id="{2E565428-0A53-4B16-86B5-8B6AFB8E293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AB5DDBBF-3816-45CC-9E3A-AA6A1CD3CF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1">
            <a:extLst>
              <a:ext uri="{FF2B5EF4-FFF2-40B4-BE49-F238E27FC236}">
                <a16:creationId xmlns:a16="http://schemas.microsoft.com/office/drawing/2014/main" id="{FED5FF52-446B-4EC3-B3BB-5D76DC7FD059}"/>
              </a:ext>
            </a:extLst>
          </p:cNvPr>
          <p:cNvSpPr>
            <a:spLocks noGrp="1" noChangeArrowheads="1"/>
          </p:cNvSpPr>
          <p:nvPr>
            <p:ph type="sldNum" sz="quarter" idx="12"/>
          </p:nvPr>
        </p:nvSpPr>
        <p:spPr>
          <a:ln/>
        </p:spPr>
        <p:txBody>
          <a:bodyPr/>
          <a:lstStyle>
            <a:lvl1pPr>
              <a:defRPr/>
            </a:lvl1pPr>
          </a:lstStyle>
          <a:p>
            <a:pPr>
              <a:defRPr/>
            </a:pPr>
            <a:fld id="{C6960899-BB19-4724-865F-7F8252DA6D9A}" type="slidenum">
              <a:rPr lang="ar-SA" altLang="en-US"/>
              <a:pPr>
                <a:defRPr/>
              </a:pPr>
              <a:t>‹#›</a:t>
            </a:fld>
            <a:endParaRPr lang="en-US" altLang="en-US"/>
          </a:p>
        </p:txBody>
      </p:sp>
    </p:spTree>
    <p:extLst>
      <p:ext uri="{BB962C8B-B14F-4D97-AF65-F5344CB8AC3E}">
        <p14:creationId xmlns:p14="http://schemas.microsoft.com/office/powerpoint/2010/main" val="219482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Freeform 2">
            <a:extLst>
              <a:ext uri="{FF2B5EF4-FFF2-40B4-BE49-F238E27FC236}">
                <a16:creationId xmlns:a16="http://schemas.microsoft.com/office/drawing/2014/main" id="{8CC2578F-BD59-4551-B1F2-F65282DDF272}"/>
              </a:ext>
            </a:extLst>
          </p:cNvPr>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eaLnBrk="1" hangingPunct="1">
              <a:defRPr/>
            </a:pPr>
            <a:endParaRPr lang="en-US">
              <a:latin typeface="Arial" charset="0"/>
              <a:cs typeface="Arial" charset="0"/>
            </a:endParaRPr>
          </a:p>
        </p:txBody>
      </p:sp>
      <p:grpSp>
        <p:nvGrpSpPr>
          <p:cNvPr id="1027" name="Group 3">
            <a:extLst>
              <a:ext uri="{FF2B5EF4-FFF2-40B4-BE49-F238E27FC236}">
                <a16:creationId xmlns:a16="http://schemas.microsoft.com/office/drawing/2014/main" id="{E440E6A0-8B30-4E33-9BFF-DCABDE1DD0CE}"/>
              </a:ext>
            </a:extLst>
          </p:cNvPr>
          <p:cNvGrpSpPr>
            <a:grpSpLocks/>
          </p:cNvGrpSpPr>
          <p:nvPr/>
        </p:nvGrpSpPr>
        <p:grpSpPr bwMode="auto">
          <a:xfrm>
            <a:off x="3175" y="4267200"/>
            <a:ext cx="9140825" cy="2590800"/>
            <a:chOff x="2" y="2688"/>
            <a:chExt cx="5758" cy="1632"/>
          </a:xfrm>
        </p:grpSpPr>
        <p:sp>
          <p:nvSpPr>
            <p:cNvPr id="1033" name="Freeform 4">
              <a:extLst>
                <a:ext uri="{FF2B5EF4-FFF2-40B4-BE49-F238E27FC236}">
                  <a16:creationId xmlns:a16="http://schemas.microsoft.com/office/drawing/2014/main" id="{EC05EA61-CC3D-421A-A686-53AA6031FBAA}"/>
                </a:ext>
              </a:extLst>
            </p:cNvPr>
            <p:cNvSpPr>
              <a:spLocks/>
            </p:cNvSpPr>
            <p:nvPr/>
          </p:nvSpPr>
          <p:spPr bwMode="hidden">
            <a:xfrm>
              <a:off x="2" y="2688"/>
              <a:ext cx="5758" cy="1632"/>
            </a:xfrm>
            <a:custGeom>
              <a:avLst/>
              <a:gdLst>
                <a:gd name="T0" fmla="*/ 5902 w 5740"/>
                <a:gd name="T1" fmla="*/ 1 h 4316"/>
                <a:gd name="T2" fmla="*/ 0 w 5740"/>
                <a:gd name="T3" fmla="*/ 1 h 4316"/>
                <a:gd name="T4" fmla="*/ 0 w 5740"/>
                <a:gd name="T5" fmla="*/ 0 h 4316"/>
                <a:gd name="T6" fmla="*/ 5902 w 5740"/>
                <a:gd name="T7" fmla="*/ 0 h 4316"/>
                <a:gd name="T8" fmla="*/ 5902 w 5740"/>
                <a:gd name="T9" fmla="*/ 1 h 4316"/>
                <a:gd name="T10" fmla="*/ 5902 w 5740"/>
                <a:gd name="T11" fmla="*/ 1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4" name="Group 5">
              <a:extLst>
                <a:ext uri="{FF2B5EF4-FFF2-40B4-BE49-F238E27FC236}">
                  <a16:creationId xmlns:a16="http://schemas.microsoft.com/office/drawing/2014/main" id="{05B49A16-BBE9-4FDE-932F-83528D3C8C1A}"/>
                </a:ext>
              </a:extLst>
            </p:cNvPr>
            <p:cNvGrpSpPr>
              <a:grpSpLocks/>
            </p:cNvGrpSpPr>
            <p:nvPr userDrawn="1"/>
          </p:nvGrpSpPr>
          <p:grpSpPr bwMode="auto">
            <a:xfrm>
              <a:off x="3528" y="3715"/>
              <a:ext cx="792" cy="521"/>
              <a:chOff x="3527" y="3715"/>
              <a:chExt cx="792" cy="521"/>
            </a:xfrm>
          </p:grpSpPr>
          <p:sp>
            <p:nvSpPr>
              <p:cNvPr id="7174" name="Oval 6">
                <a:extLst>
                  <a:ext uri="{FF2B5EF4-FFF2-40B4-BE49-F238E27FC236}">
                    <a16:creationId xmlns:a16="http://schemas.microsoft.com/office/drawing/2014/main" id="{CA6642A0-1204-4F23-840C-84693F6DC632}"/>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a:latin typeface="Arial" charset="0"/>
                  <a:cs typeface="Arial" charset="0"/>
                </a:endParaRPr>
              </a:p>
            </p:txBody>
          </p:sp>
          <p:sp>
            <p:nvSpPr>
              <p:cNvPr id="7175" name="Oval 7">
                <a:extLst>
                  <a:ext uri="{FF2B5EF4-FFF2-40B4-BE49-F238E27FC236}">
                    <a16:creationId xmlns:a16="http://schemas.microsoft.com/office/drawing/2014/main" id="{110B032E-4DB4-45E5-AFB8-14DB496C9923}"/>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76" name="Oval 8">
                <a:extLst>
                  <a:ext uri="{FF2B5EF4-FFF2-40B4-BE49-F238E27FC236}">
                    <a16:creationId xmlns:a16="http://schemas.microsoft.com/office/drawing/2014/main" id="{3BF7F907-4DEF-49F0-A1ED-552AB2D1578B}"/>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77" name="Oval 9">
                <a:extLst>
                  <a:ext uri="{FF2B5EF4-FFF2-40B4-BE49-F238E27FC236}">
                    <a16:creationId xmlns:a16="http://schemas.microsoft.com/office/drawing/2014/main" id="{D9B55369-4F52-4761-920D-E65D5B148C47}"/>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78" name="Oval 10">
                <a:extLst>
                  <a:ext uri="{FF2B5EF4-FFF2-40B4-BE49-F238E27FC236}">
                    <a16:creationId xmlns:a16="http://schemas.microsoft.com/office/drawing/2014/main" id="{1F461EDA-9BAC-445E-8E69-2151EDC7236B}"/>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79" name="Freeform 11">
                <a:extLst>
                  <a:ext uri="{FF2B5EF4-FFF2-40B4-BE49-F238E27FC236}">
                    <a16:creationId xmlns:a16="http://schemas.microsoft.com/office/drawing/2014/main" id="{F6FCA8FA-C899-41A1-8646-7AF7347195D2}"/>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180" name="Freeform 12">
                <a:extLst>
                  <a:ext uri="{FF2B5EF4-FFF2-40B4-BE49-F238E27FC236}">
                    <a16:creationId xmlns:a16="http://schemas.microsoft.com/office/drawing/2014/main" id="{7AAF3B53-7F67-4CF6-BDCC-BD62880BAB8E}"/>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1" hangingPunct="1">
                  <a:defRPr/>
                </a:pPr>
                <a:endParaRPr lang="en-US">
                  <a:latin typeface="Arial" charset="0"/>
                  <a:cs typeface="Arial" charset="0"/>
                </a:endParaRPr>
              </a:p>
            </p:txBody>
          </p:sp>
          <p:sp>
            <p:nvSpPr>
              <p:cNvPr id="7181" name="Freeform 13">
                <a:extLst>
                  <a:ext uri="{FF2B5EF4-FFF2-40B4-BE49-F238E27FC236}">
                    <a16:creationId xmlns:a16="http://schemas.microsoft.com/office/drawing/2014/main" id="{E9459325-6004-4742-8C98-DFC07C6D3EAF}"/>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182" name="Freeform 14">
                <a:extLst>
                  <a:ext uri="{FF2B5EF4-FFF2-40B4-BE49-F238E27FC236}">
                    <a16:creationId xmlns:a16="http://schemas.microsoft.com/office/drawing/2014/main" id="{0CA6B2BC-5E11-437E-A0EB-0471A086F92D}"/>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1" hangingPunct="1">
                  <a:defRPr/>
                </a:pPr>
                <a:endParaRPr lang="en-US">
                  <a:latin typeface="Arial" charset="0"/>
                  <a:cs typeface="Arial" charset="0"/>
                </a:endParaRPr>
              </a:p>
            </p:txBody>
          </p:sp>
          <p:sp>
            <p:nvSpPr>
              <p:cNvPr id="7183" name="Freeform 15">
                <a:extLst>
                  <a:ext uri="{FF2B5EF4-FFF2-40B4-BE49-F238E27FC236}">
                    <a16:creationId xmlns:a16="http://schemas.microsoft.com/office/drawing/2014/main" id="{32C36CAA-B08E-4C9F-A3CC-4FA5EBFDC565}"/>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1" hangingPunct="1">
                  <a:defRPr/>
                </a:pPr>
                <a:endParaRPr lang="en-US">
                  <a:latin typeface="Arial" charset="0"/>
                  <a:cs typeface="Arial" charset="0"/>
                </a:endParaRPr>
              </a:p>
            </p:txBody>
          </p:sp>
          <p:sp>
            <p:nvSpPr>
              <p:cNvPr id="7184" name="Oval 16">
                <a:extLst>
                  <a:ext uri="{FF2B5EF4-FFF2-40B4-BE49-F238E27FC236}">
                    <a16:creationId xmlns:a16="http://schemas.microsoft.com/office/drawing/2014/main" id="{FCCB4EC8-AFA7-499F-90D4-D405F3600E51}"/>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grpSp>
        <p:grpSp>
          <p:nvGrpSpPr>
            <p:cNvPr id="1035" name="Group 17">
              <a:extLst>
                <a:ext uri="{FF2B5EF4-FFF2-40B4-BE49-F238E27FC236}">
                  <a16:creationId xmlns:a16="http://schemas.microsoft.com/office/drawing/2014/main" id="{B283B3C5-10DE-4674-B3E7-5A2CC2EAAA62}"/>
                </a:ext>
              </a:extLst>
            </p:cNvPr>
            <p:cNvGrpSpPr>
              <a:grpSpLocks/>
            </p:cNvGrpSpPr>
            <p:nvPr userDrawn="1"/>
          </p:nvGrpSpPr>
          <p:grpSpPr bwMode="auto">
            <a:xfrm>
              <a:off x="1776" y="3631"/>
              <a:ext cx="1626" cy="683"/>
              <a:chOff x="1776" y="3631"/>
              <a:chExt cx="1626" cy="683"/>
            </a:xfrm>
          </p:grpSpPr>
          <p:sp>
            <p:nvSpPr>
              <p:cNvPr id="7186" name="Oval 18">
                <a:extLst>
                  <a:ext uri="{FF2B5EF4-FFF2-40B4-BE49-F238E27FC236}">
                    <a16:creationId xmlns:a16="http://schemas.microsoft.com/office/drawing/2014/main" id="{65EACA05-5FAD-495C-89EE-749DBEFD9C09}"/>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87" name="Oval 19">
                <a:extLst>
                  <a:ext uri="{FF2B5EF4-FFF2-40B4-BE49-F238E27FC236}">
                    <a16:creationId xmlns:a16="http://schemas.microsoft.com/office/drawing/2014/main" id="{DE82D40E-9C44-4388-ACD9-27E65F0AF6B8}"/>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88" name="Oval 20">
                <a:extLst>
                  <a:ext uri="{FF2B5EF4-FFF2-40B4-BE49-F238E27FC236}">
                    <a16:creationId xmlns:a16="http://schemas.microsoft.com/office/drawing/2014/main" id="{0ED43E27-A3E3-4783-AB75-807A2D9313B8}"/>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89" name="Oval 21">
                <a:extLst>
                  <a:ext uri="{FF2B5EF4-FFF2-40B4-BE49-F238E27FC236}">
                    <a16:creationId xmlns:a16="http://schemas.microsoft.com/office/drawing/2014/main" id="{CF138930-29D2-4B5A-A627-FA5C580923CF}"/>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90" name="Oval 22">
                <a:extLst>
                  <a:ext uri="{FF2B5EF4-FFF2-40B4-BE49-F238E27FC236}">
                    <a16:creationId xmlns:a16="http://schemas.microsoft.com/office/drawing/2014/main" id="{354B112F-2D2A-4798-B30D-F869CD2006D5}"/>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91" name="Oval 23">
                <a:extLst>
                  <a:ext uri="{FF2B5EF4-FFF2-40B4-BE49-F238E27FC236}">
                    <a16:creationId xmlns:a16="http://schemas.microsoft.com/office/drawing/2014/main" id="{8AF69B76-0ACB-4397-A7B9-29F8B76C4346}"/>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92" name="Oval 24">
                <a:extLst>
                  <a:ext uri="{FF2B5EF4-FFF2-40B4-BE49-F238E27FC236}">
                    <a16:creationId xmlns:a16="http://schemas.microsoft.com/office/drawing/2014/main" id="{88DC0EFF-FEA3-4A50-B196-9725D98206C8}"/>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93" name="Oval 25">
                <a:extLst>
                  <a:ext uri="{FF2B5EF4-FFF2-40B4-BE49-F238E27FC236}">
                    <a16:creationId xmlns:a16="http://schemas.microsoft.com/office/drawing/2014/main" id="{9B4FBA03-9A8E-4F43-A128-DD28B7CDF3FC}"/>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194" name="Freeform 26">
                <a:extLst>
                  <a:ext uri="{FF2B5EF4-FFF2-40B4-BE49-F238E27FC236}">
                    <a16:creationId xmlns:a16="http://schemas.microsoft.com/office/drawing/2014/main" id="{77C83F64-7208-476F-B2EE-A2020147E4E1}"/>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195" name="Freeform 27">
                <a:extLst>
                  <a:ext uri="{FF2B5EF4-FFF2-40B4-BE49-F238E27FC236}">
                    <a16:creationId xmlns:a16="http://schemas.microsoft.com/office/drawing/2014/main" id="{691D3513-C447-4752-BDEB-13AB77D15701}"/>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1" hangingPunct="1">
                  <a:defRPr/>
                </a:pPr>
                <a:endParaRPr lang="en-US">
                  <a:latin typeface="Arial" charset="0"/>
                  <a:cs typeface="Arial" charset="0"/>
                </a:endParaRPr>
              </a:p>
            </p:txBody>
          </p:sp>
          <p:sp>
            <p:nvSpPr>
              <p:cNvPr id="7196" name="Freeform 28">
                <a:extLst>
                  <a:ext uri="{FF2B5EF4-FFF2-40B4-BE49-F238E27FC236}">
                    <a16:creationId xmlns:a16="http://schemas.microsoft.com/office/drawing/2014/main" id="{841F2E4B-F9D2-4EA5-B531-20842111BEB8}"/>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1" hangingPunct="1">
                  <a:defRPr/>
                </a:pPr>
                <a:endParaRPr lang="en-US">
                  <a:latin typeface="Arial" charset="0"/>
                  <a:cs typeface="Arial" charset="0"/>
                </a:endParaRPr>
              </a:p>
            </p:txBody>
          </p:sp>
          <p:sp>
            <p:nvSpPr>
              <p:cNvPr id="7197" name="Freeform 29">
                <a:extLst>
                  <a:ext uri="{FF2B5EF4-FFF2-40B4-BE49-F238E27FC236}">
                    <a16:creationId xmlns:a16="http://schemas.microsoft.com/office/drawing/2014/main" id="{C4041530-5167-4F97-A7FC-36C18A929FD5}"/>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1079" name="Freeform 30">
                <a:extLst>
                  <a:ext uri="{FF2B5EF4-FFF2-40B4-BE49-F238E27FC236}">
                    <a16:creationId xmlns:a16="http://schemas.microsoft.com/office/drawing/2014/main" id="{28F6AFF1-AE22-4422-943E-C924AE4AF61D}"/>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0" name="Freeform 31">
                <a:extLst>
                  <a:ext uri="{FF2B5EF4-FFF2-40B4-BE49-F238E27FC236}">
                    <a16:creationId xmlns:a16="http://schemas.microsoft.com/office/drawing/2014/main" id="{DBE04F5A-B1A6-42AE-B38F-4477931B70EA}"/>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0" name="Freeform 32">
                <a:extLst>
                  <a:ext uri="{FF2B5EF4-FFF2-40B4-BE49-F238E27FC236}">
                    <a16:creationId xmlns:a16="http://schemas.microsoft.com/office/drawing/2014/main" id="{AFAAB78C-75CE-4052-A993-CE2C6179BB0D}"/>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01" name="Freeform 33">
                <a:extLst>
                  <a:ext uri="{FF2B5EF4-FFF2-40B4-BE49-F238E27FC236}">
                    <a16:creationId xmlns:a16="http://schemas.microsoft.com/office/drawing/2014/main" id="{88986630-E8BC-45A0-AEAE-0BCBB887C703}"/>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02" name="Freeform 34">
                <a:extLst>
                  <a:ext uri="{FF2B5EF4-FFF2-40B4-BE49-F238E27FC236}">
                    <a16:creationId xmlns:a16="http://schemas.microsoft.com/office/drawing/2014/main" id="{4B233257-90ED-4DE8-BEFB-42DD6CE0A436}"/>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1084" name="Freeform 35">
                <a:extLst>
                  <a:ext uri="{FF2B5EF4-FFF2-40B4-BE49-F238E27FC236}">
                    <a16:creationId xmlns:a16="http://schemas.microsoft.com/office/drawing/2014/main" id="{6438273F-C4F2-4F2D-BD0F-F5EFE769D73F}"/>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6" name="Group 36">
              <a:extLst>
                <a:ext uri="{FF2B5EF4-FFF2-40B4-BE49-F238E27FC236}">
                  <a16:creationId xmlns:a16="http://schemas.microsoft.com/office/drawing/2014/main" id="{BA477A1B-23DC-415D-824A-0ED9269CB3ED}"/>
                </a:ext>
              </a:extLst>
            </p:cNvPr>
            <p:cNvGrpSpPr>
              <a:grpSpLocks/>
            </p:cNvGrpSpPr>
            <p:nvPr userDrawn="1"/>
          </p:nvGrpSpPr>
          <p:grpSpPr bwMode="auto">
            <a:xfrm>
              <a:off x="4128" y="3360"/>
              <a:ext cx="1351" cy="821"/>
              <a:chOff x="4128" y="3360"/>
              <a:chExt cx="1351" cy="821"/>
            </a:xfrm>
          </p:grpSpPr>
          <p:sp>
            <p:nvSpPr>
              <p:cNvPr id="7205" name="Freeform 37">
                <a:extLst>
                  <a:ext uri="{FF2B5EF4-FFF2-40B4-BE49-F238E27FC236}">
                    <a16:creationId xmlns:a16="http://schemas.microsoft.com/office/drawing/2014/main" id="{DBEE745C-6C0F-4DF8-8540-2E54F98A6763}"/>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06" name="Freeform 38">
                <a:extLst>
                  <a:ext uri="{FF2B5EF4-FFF2-40B4-BE49-F238E27FC236}">
                    <a16:creationId xmlns:a16="http://schemas.microsoft.com/office/drawing/2014/main" id="{DE369FFB-A3A3-4F0F-B4BC-3EA40B383797}"/>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07" name="Freeform 39">
                <a:extLst>
                  <a:ext uri="{FF2B5EF4-FFF2-40B4-BE49-F238E27FC236}">
                    <a16:creationId xmlns:a16="http://schemas.microsoft.com/office/drawing/2014/main" id="{E3EA4017-A5D0-459A-9824-8DA6AA9BC31C}"/>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08" name="Freeform 40">
                <a:extLst>
                  <a:ext uri="{FF2B5EF4-FFF2-40B4-BE49-F238E27FC236}">
                    <a16:creationId xmlns:a16="http://schemas.microsoft.com/office/drawing/2014/main" id="{B9400401-5380-4E77-BAC6-B449E60C7224}"/>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09" name="Freeform 41">
                <a:extLst>
                  <a:ext uri="{FF2B5EF4-FFF2-40B4-BE49-F238E27FC236}">
                    <a16:creationId xmlns:a16="http://schemas.microsoft.com/office/drawing/2014/main" id="{82B70636-395F-43BE-8347-C6C3A71F7C12}"/>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10" name="Freeform 42">
                <a:extLst>
                  <a:ext uri="{FF2B5EF4-FFF2-40B4-BE49-F238E27FC236}">
                    <a16:creationId xmlns:a16="http://schemas.microsoft.com/office/drawing/2014/main" id="{4143A339-B3B7-4C07-86C9-567C551DCFB3}"/>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11" name="Freeform 43">
                <a:extLst>
                  <a:ext uri="{FF2B5EF4-FFF2-40B4-BE49-F238E27FC236}">
                    <a16:creationId xmlns:a16="http://schemas.microsoft.com/office/drawing/2014/main" id="{FE489304-BF3A-4709-9F8E-C101573C0DBE}"/>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1057" name="Freeform 44">
                <a:extLst>
                  <a:ext uri="{FF2B5EF4-FFF2-40B4-BE49-F238E27FC236}">
                    <a16:creationId xmlns:a16="http://schemas.microsoft.com/office/drawing/2014/main" id="{68018D23-AC32-4D7B-B348-54984DB0EEFE}"/>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3" name="Freeform 45">
                <a:extLst>
                  <a:ext uri="{FF2B5EF4-FFF2-40B4-BE49-F238E27FC236}">
                    <a16:creationId xmlns:a16="http://schemas.microsoft.com/office/drawing/2014/main" id="{94FB8E04-F4EA-47AE-88A0-9CCCD7ABBCEC}"/>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1" hangingPunct="1">
                  <a:defRPr/>
                </a:pPr>
                <a:endParaRPr lang="en-US">
                  <a:latin typeface="Arial" charset="0"/>
                  <a:cs typeface="Arial" charset="0"/>
                </a:endParaRPr>
              </a:p>
            </p:txBody>
          </p:sp>
          <p:sp>
            <p:nvSpPr>
              <p:cNvPr id="7214" name="Freeform 46">
                <a:extLst>
                  <a:ext uri="{FF2B5EF4-FFF2-40B4-BE49-F238E27FC236}">
                    <a16:creationId xmlns:a16="http://schemas.microsoft.com/office/drawing/2014/main" id="{81F6381C-9CF0-4A32-85E7-E269A7FD0D6C}"/>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15" name="Freeform 47">
                <a:extLst>
                  <a:ext uri="{FF2B5EF4-FFF2-40B4-BE49-F238E27FC236}">
                    <a16:creationId xmlns:a16="http://schemas.microsoft.com/office/drawing/2014/main" id="{02ACE8FA-81ED-492C-B4A8-152D4C695A68}"/>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a:latin typeface="Arial" charset="0"/>
                  <a:cs typeface="Arial" charset="0"/>
                </a:endParaRPr>
              </a:p>
            </p:txBody>
          </p:sp>
          <p:sp>
            <p:nvSpPr>
              <p:cNvPr id="7216" name="Oval 48">
                <a:extLst>
                  <a:ext uri="{FF2B5EF4-FFF2-40B4-BE49-F238E27FC236}">
                    <a16:creationId xmlns:a16="http://schemas.microsoft.com/office/drawing/2014/main" id="{883C4573-73E5-44D0-BD41-884DF5A3E4B2}"/>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217" name="Oval 49">
                <a:extLst>
                  <a:ext uri="{FF2B5EF4-FFF2-40B4-BE49-F238E27FC236}">
                    <a16:creationId xmlns:a16="http://schemas.microsoft.com/office/drawing/2014/main" id="{5C3CAC52-65D8-49B9-B78C-292234BFB6DA}"/>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218" name="Oval 50">
                <a:extLst>
                  <a:ext uri="{FF2B5EF4-FFF2-40B4-BE49-F238E27FC236}">
                    <a16:creationId xmlns:a16="http://schemas.microsoft.com/office/drawing/2014/main" id="{DEFDE8CF-D0AE-473F-BC71-C4FF71755160}"/>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219" name="Oval 51">
                <a:extLst>
                  <a:ext uri="{FF2B5EF4-FFF2-40B4-BE49-F238E27FC236}">
                    <a16:creationId xmlns:a16="http://schemas.microsoft.com/office/drawing/2014/main" id="{7B884DDF-1ACA-441E-B44C-4B13DBEE0104}"/>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220" name="Oval 52">
                <a:extLst>
                  <a:ext uri="{FF2B5EF4-FFF2-40B4-BE49-F238E27FC236}">
                    <a16:creationId xmlns:a16="http://schemas.microsoft.com/office/drawing/2014/main" id="{C94AE7AE-AB99-48AB-8DE4-DE61443C9FAC}"/>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sp>
            <p:nvSpPr>
              <p:cNvPr id="7221" name="Oval 53">
                <a:extLst>
                  <a:ext uri="{FF2B5EF4-FFF2-40B4-BE49-F238E27FC236}">
                    <a16:creationId xmlns:a16="http://schemas.microsoft.com/office/drawing/2014/main" id="{BBE5B174-D6A3-4D88-8242-FE07D374386D}"/>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a:latin typeface="Arial" charset="0"/>
                  <a:cs typeface="Arial" charset="0"/>
                </a:endParaRPr>
              </a:p>
            </p:txBody>
          </p:sp>
        </p:grpSp>
        <p:grpSp>
          <p:nvGrpSpPr>
            <p:cNvPr id="1037" name="Group 54">
              <a:extLst>
                <a:ext uri="{FF2B5EF4-FFF2-40B4-BE49-F238E27FC236}">
                  <a16:creationId xmlns:a16="http://schemas.microsoft.com/office/drawing/2014/main" id="{41C870E2-4A1D-44C9-B734-468CF79746C1}"/>
                </a:ext>
              </a:extLst>
            </p:cNvPr>
            <p:cNvGrpSpPr>
              <a:grpSpLocks/>
            </p:cNvGrpSpPr>
            <p:nvPr userDrawn="1"/>
          </p:nvGrpSpPr>
          <p:grpSpPr bwMode="auto">
            <a:xfrm>
              <a:off x="5280" y="3024"/>
              <a:ext cx="425" cy="258"/>
              <a:chOff x="5280" y="3024"/>
              <a:chExt cx="425" cy="258"/>
            </a:xfrm>
          </p:grpSpPr>
          <p:sp>
            <p:nvSpPr>
              <p:cNvPr id="1038" name="Freeform 55">
                <a:extLst>
                  <a:ext uri="{FF2B5EF4-FFF2-40B4-BE49-F238E27FC236}">
                    <a16:creationId xmlns:a16="http://schemas.microsoft.com/office/drawing/2014/main" id="{428EF952-5B06-4DCA-B058-B50582FC9D09}"/>
                  </a:ext>
                </a:extLst>
              </p:cNvPr>
              <p:cNvSpPr>
                <a:spLocks/>
              </p:cNvSpPr>
              <p:nvPr/>
            </p:nvSpPr>
            <p:spPr bwMode="hidden">
              <a:xfrm>
                <a:off x="5280" y="3186"/>
                <a:ext cx="383" cy="96"/>
              </a:xfrm>
              <a:custGeom>
                <a:avLst/>
                <a:gdLst>
                  <a:gd name="T0" fmla="*/ 218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8 w 382"/>
                  <a:gd name="T19" fmla="*/ 96 h 96"/>
                  <a:gd name="T20" fmla="*/ 272 w 382"/>
                  <a:gd name="T21" fmla="*/ 90 h 96"/>
                  <a:gd name="T22" fmla="*/ 320 w 382"/>
                  <a:gd name="T23" fmla="*/ 84 h 96"/>
                  <a:gd name="T24" fmla="*/ 361 w 382"/>
                  <a:gd name="T25" fmla="*/ 66 h 96"/>
                  <a:gd name="T26" fmla="*/ 391 w 382"/>
                  <a:gd name="T27" fmla="*/ 42 h 96"/>
                  <a:gd name="T28" fmla="*/ 385 w 382"/>
                  <a:gd name="T29" fmla="*/ 42 h 96"/>
                  <a:gd name="T30" fmla="*/ 355 w 382"/>
                  <a:gd name="T31" fmla="*/ 66 h 96"/>
                  <a:gd name="T32" fmla="*/ 314 w 382"/>
                  <a:gd name="T33" fmla="*/ 78 h 96"/>
                  <a:gd name="T34" fmla="*/ 272 w 382"/>
                  <a:gd name="T35" fmla="*/ 90 h 96"/>
                  <a:gd name="T36" fmla="*/ 218 w 382"/>
                  <a:gd name="T37" fmla="*/ 96 h 96"/>
                  <a:gd name="T38" fmla="*/ 218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56">
                <a:extLst>
                  <a:ext uri="{FF2B5EF4-FFF2-40B4-BE49-F238E27FC236}">
                    <a16:creationId xmlns:a16="http://schemas.microsoft.com/office/drawing/2014/main" id="{752D6FAB-A2F0-4785-9849-14FF804DB5A0}"/>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57">
                <a:extLst>
                  <a:ext uri="{FF2B5EF4-FFF2-40B4-BE49-F238E27FC236}">
                    <a16:creationId xmlns:a16="http://schemas.microsoft.com/office/drawing/2014/main" id="{B1338FD9-5A80-4F88-A2AD-FFCCB7AE9800}"/>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58">
                <a:extLst>
                  <a:ext uri="{FF2B5EF4-FFF2-40B4-BE49-F238E27FC236}">
                    <a16:creationId xmlns:a16="http://schemas.microsoft.com/office/drawing/2014/main" id="{D42AE47B-4F0B-446D-8DD5-A06218866E04}"/>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59">
                <a:extLst>
                  <a:ext uri="{FF2B5EF4-FFF2-40B4-BE49-F238E27FC236}">
                    <a16:creationId xmlns:a16="http://schemas.microsoft.com/office/drawing/2014/main" id="{823B9B9F-971A-4675-B2DB-1065AB10C6E2}"/>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60">
                <a:extLst>
                  <a:ext uri="{FF2B5EF4-FFF2-40B4-BE49-F238E27FC236}">
                    <a16:creationId xmlns:a16="http://schemas.microsoft.com/office/drawing/2014/main" id="{176533AD-1F47-4F5C-A479-BDE9A5F79096}"/>
                  </a:ext>
                </a:extLst>
              </p:cNvPr>
              <p:cNvSpPr>
                <a:spLocks/>
              </p:cNvSpPr>
              <p:nvPr/>
            </p:nvSpPr>
            <p:spPr bwMode="hidden">
              <a:xfrm>
                <a:off x="5489" y="3042"/>
                <a:ext cx="186" cy="210"/>
              </a:xfrm>
              <a:custGeom>
                <a:avLst/>
                <a:gdLst>
                  <a:gd name="T0" fmla="*/ 0 w 185"/>
                  <a:gd name="T1" fmla="*/ 6 h 210"/>
                  <a:gd name="T2" fmla="*/ 66 w 185"/>
                  <a:gd name="T3" fmla="*/ 12 h 210"/>
                  <a:gd name="T4" fmla="*/ 128 w 185"/>
                  <a:gd name="T5" fmla="*/ 36 h 210"/>
                  <a:gd name="T6" fmla="*/ 164 w 185"/>
                  <a:gd name="T7" fmla="*/ 72 h 210"/>
                  <a:gd name="T8" fmla="*/ 170 w 185"/>
                  <a:gd name="T9" fmla="*/ 90 h 210"/>
                  <a:gd name="T10" fmla="*/ 176 w 185"/>
                  <a:gd name="T11" fmla="*/ 114 h 210"/>
                  <a:gd name="T12" fmla="*/ 170 w 185"/>
                  <a:gd name="T13" fmla="*/ 138 h 210"/>
                  <a:gd name="T14" fmla="*/ 158 w 185"/>
                  <a:gd name="T15" fmla="*/ 162 h 210"/>
                  <a:gd name="T16" fmla="*/ 128 w 185"/>
                  <a:gd name="T17" fmla="*/ 180 h 210"/>
                  <a:gd name="T18" fmla="*/ 90 w 185"/>
                  <a:gd name="T19" fmla="*/ 198 h 210"/>
                  <a:gd name="T20" fmla="*/ 105 w 185"/>
                  <a:gd name="T21" fmla="*/ 210 h 210"/>
                  <a:gd name="T22" fmla="*/ 140 w 185"/>
                  <a:gd name="T23" fmla="*/ 192 h 210"/>
                  <a:gd name="T24" fmla="*/ 170 w 185"/>
                  <a:gd name="T25" fmla="*/ 168 h 210"/>
                  <a:gd name="T26" fmla="*/ 188 w 185"/>
                  <a:gd name="T27" fmla="*/ 144 h 210"/>
                  <a:gd name="T28" fmla="*/ 194 w 185"/>
                  <a:gd name="T29" fmla="*/ 114 h 210"/>
                  <a:gd name="T30" fmla="*/ 188 w 185"/>
                  <a:gd name="T31" fmla="*/ 90 h 210"/>
                  <a:gd name="T32" fmla="*/ 182 w 185"/>
                  <a:gd name="T33" fmla="*/ 66 h 210"/>
                  <a:gd name="T34" fmla="*/ 164 w 185"/>
                  <a:gd name="T35" fmla="*/ 48 h 210"/>
                  <a:gd name="T36" fmla="*/ 140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61">
                <a:extLst>
                  <a:ext uri="{FF2B5EF4-FFF2-40B4-BE49-F238E27FC236}">
                    <a16:creationId xmlns:a16="http://schemas.microsoft.com/office/drawing/2014/main" id="{45E5EDDA-F3D2-41FB-9B01-6810E049C1E8}"/>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45" name="Group 62">
                <a:extLst>
                  <a:ext uri="{FF2B5EF4-FFF2-40B4-BE49-F238E27FC236}">
                    <a16:creationId xmlns:a16="http://schemas.microsoft.com/office/drawing/2014/main" id="{F036C557-7AB8-4DC3-AA93-56D3EED8E8F8}"/>
                  </a:ext>
                </a:extLst>
              </p:cNvPr>
              <p:cNvGrpSpPr>
                <a:grpSpLocks/>
              </p:cNvGrpSpPr>
              <p:nvPr/>
            </p:nvGrpSpPr>
            <p:grpSpPr bwMode="auto">
              <a:xfrm>
                <a:off x="5381" y="3085"/>
                <a:ext cx="227" cy="132"/>
                <a:chOff x="5381" y="3085"/>
                <a:chExt cx="227" cy="132"/>
              </a:xfrm>
            </p:grpSpPr>
            <p:sp>
              <p:nvSpPr>
                <p:cNvPr id="1046" name="Oval 63">
                  <a:extLst>
                    <a:ext uri="{FF2B5EF4-FFF2-40B4-BE49-F238E27FC236}">
                      <a16:creationId xmlns:a16="http://schemas.microsoft.com/office/drawing/2014/main" id="{0AE4B330-5C0F-4A55-B40B-68D5D63E33F9}"/>
                    </a:ext>
                  </a:extLst>
                </p:cNvPr>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7" name="Oval 64">
                  <a:extLst>
                    <a:ext uri="{FF2B5EF4-FFF2-40B4-BE49-F238E27FC236}">
                      <a16:creationId xmlns:a16="http://schemas.microsoft.com/office/drawing/2014/main" id="{27EC18B2-4CCC-4FC5-A323-09E643BF2430}"/>
                    </a:ext>
                  </a:extLst>
                </p:cNvPr>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8" name="Oval 65">
                  <a:extLst>
                    <a:ext uri="{FF2B5EF4-FFF2-40B4-BE49-F238E27FC236}">
                      <a16:creationId xmlns:a16="http://schemas.microsoft.com/office/drawing/2014/main" id="{55C57AB1-C6DF-454D-93BD-96BC58A079DB}"/>
                    </a:ext>
                  </a:extLst>
                </p:cNvPr>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9" name="Oval 66">
                  <a:extLst>
                    <a:ext uri="{FF2B5EF4-FFF2-40B4-BE49-F238E27FC236}">
                      <a16:creationId xmlns:a16="http://schemas.microsoft.com/office/drawing/2014/main" id="{3728033B-45B2-431C-9616-801C11D5424F}"/>
                    </a:ext>
                  </a:extLst>
                </p:cNvPr>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grpSp>
      </p:grpSp>
      <p:sp>
        <p:nvSpPr>
          <p:cNvPr id="7235" name="Rectangle 67">
            <a:extLst>
              <a:ext uri="{FF2B5EF4-FFF2-40B4-BE49-F238E27FC236}">
                <a16:creationId xmlns:a16="http://schemas.microsoft.com/office/drawing/2014/main" id="{4E87F728-A322-4261-9A37-515EA0919D79}"/>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236" name="Rectangle 68">
            <a:extLst>
              <a:ext uri="{FF2B5EF4-FFF2-40B4-BE49-F238E27FC236}">
                <a16:creationId xmlns:a16="http://schemas.microsoft.com/office/drawing/2014/main" id="{45DEAE08-7456-4DD5-A597-FD08C6F86B39}"/>
              </a:ext>
            </a:extLst>
          </p:cNvPr>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37" name="Rectangle 69">
            <a:extLst>
              <a:ext uri="{FF2B5EF4-FFF2-40B4-BE49-F238E27FC236}">
                <a16:creationId xmlns:a16="http://schemas.microsoft.com/office/drawing/2014/main" id="{B1959DC7-22D9-4C31-84F1-DB571AF3F67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cs typeface="Arial" charset="0"/>
              </a:defRPr>
            </a:lvl1pPr>
          </a:lstStyle>
          <a:p>
            <a:pPr>
              <a:defRPr/>
            </a:pPr>
            <a:endParaRPr lang="en-US"/>
          </a:p>
        </p:txBody>
      </p:sp>
      <p:sp>
        <p:nvSpPr>
          <p:cNvPr id="7238" name="Rectangle 70">
            <a:extLst>
              <a:ext uri="{FF2B5EF4-FFF2-40B4-BE49-F238E27FC236}">
                <a16:creationId xmlns:a16="http://schemas.microsoft.com/office/drawing/2014/main" id="{A8963CC9-4C71-4684-8183-EEB1991AB64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cs typeface="Arial" charset="0"/>
              </a:defRPr>
            </a:lvl1pPr>
          </a:lstStyle>
          <a:p>
            <a:pPr>
              <a:defRPr/>
            </a:pPr>
            <a:endParaRPr lang="en-US"/>
          </a:p>
        </p:txBody>
      </p:sp>
      <p:sp>
        <p:nvSpPr>
          <p:cNvPr id="7239" name="Rectangle 71">
            <a:extLst>
              <a:ext uri="{FF2B5EF4-FFF2-40B4-BE49-F238E27FC236}">
                <a16:creationId xmlns:a16="http://schemas.microsoft.com/office/drawing/2014/main" id="{D788CC3D-9285-41F5-8385-F081BC495B0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defRPr>
            </a:lvl1pPr>
          </a:lstStyle>
          <a:p>
            <a:pPr>
              <a:defRPr/>
            </a:pPr>
            <a:fld id="{743C9950-7BDB-4E93-AAB0-DBA90B6C485E}" type="slidenum">
              <a:rPr lang="ar-SA"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890"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eb.cs.ualberta.ca/~joe/Coloring/about.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97194962-5BFE-4D79-927C-C7245E50A15D}"/>
              </a:ext>
            </a:extLst>
          </p:cNvPr>
          <p:cNvSpPr>
            <a:spLocks noGrp="1" noChangeArrowheads="1"/>
          </p:cNvSpPr>
          <p:nvPr>
            <p:ph type="title"/>
          </p:nvPr>
        </p:nvSpPr>
        <p:spPr/>
        <p:txBody>
          <a:bodyPr/>
          <a:lstStyle/>
          <a:p>
            <a:pPr>
              <a:defRPr/>
            </a:pPr>
            <a:r>
              <a:rPr lang="en-US" altLang="en-US" sz="4000"/>
              <a:t>Local Search Algorithms</a:t>
            </a:r>
            <a:br>
              <a:rPr lang="en-US" altLang="en-US" sz="4000"/>
            </a:br>
            <a:r>
              <a:rPr lang="en-US" altLang="en-US" sz="4000"/>
              <a:t>Iterative Improvement Search</a:t>
            </a:r>
          </a:p>
        </p:txBody>
      </p:sp>
      <p:pic>
        <p:nvPicPr>
          <p:cNvPr id="5123" name="Picture 3" descr="j0098145[1]">
            <a:extLst>
              <a:ext uri="{FF2B5EF4-FFF2-40B4-BE49-F238E27FC236}">
                <a16:creationId xmlns:a16="http://schemas.microsoft.com/office/drawing/2014/main" id="{236153DC-C9A3-4766-82D1-6A1C2310D4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2438400"/>
            <a:ext cx="3657600" cy="2573338"/>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969DE36E-5BFC-49FB-9143-51507F9078FF}"/>
              </a:ext>
            </a:extLst>
          </p:cNvPr>
          <p:cNvSpPr>
            <a:spLocks noGrp="1" noChangeArrowheads="1"/>
          </p:cNvSpPr>
          <p:nvPr>
            <p:ph type="title"/>
          </p:nvPr>
        </p:nvSpPr>
        <p:spPr/>
        <p:txBody>
          <a:bodyPr/>
          <a:lstStyle/>
          <a:p>
            <a:pPr>
              <a:defRPr/>
            </a:pPr>
            <a:r>
              <a:rPr lang="en-US" altLang="en-US"/>
              <a:t>Steepest Ascent Hill Climbing</a:t>
            </a:r>
          </a:p>
        </p:txBody>
      </p:sp>
      <p:sp>
        <p:nvSpPr>
          <p:cNvPr id="351235" name="Rectangle 3">
            <a:extLst>
              <a:ext uri="{FF2B5EF4-FFF2-40B4-BE49-F238E27FC236}">
                <a16:creationId xmlns:a16="http://schemas.microsoft.com/office/drawing/2014/main" id="{8B616860-F5A3-44E2-A429-DE5983DA4B46}"/>
              </a:ext>
            </a:extLst>
          </p:cNvPr>
          <p:cNvSpPr>
            <a:spLocks noGrp="1" noChangeArrowheads="1"/>
          </p:cNvSpPr>
          <p:nvPr>
            <p:ph type="body" idx="1"/>
          </p:nvPr>
        </p:nvSpPr>
        <p:spPr/>
        <p:txBody>
          <a:bodyPr/>
          <a:lstStyle/>
          <a:p>
            <a:pPr>
              <a:defRPr/>
            </a:pPr>
            <a:r>
              <a:rPr lang="en-US" altLang="en-US"/>
              <a:t>This algorithm differs from the basic Hill climbing algorithm by choosing the </a:t>
            </a:r>
            <a:r>
              <a:rPr lang="en-US" altLang="en-US" u="sng"/>
              <a:t>best successor</a:t>
            </a:r>
            <a:r>
              <a:rPr lang="en-US" altLang="en-US"/>
              <a:t> rather than the </a:t>
            </a:r>
            <a:r>
              <a:rPr lang="en-US" altLang="en-US" u="sng"/>
              <a:t>first successor </a:t>
            </a:r>
            <a:r>
              <a:rPr lang="en-US" altLang="en-US"/>
              <a:t>that is better. </a:t>
            </a:r>
          </a:p>
          <a:p>
            <a:pPr>
              <a:defRPr/>
            </a:pPr>
            <a:endParaRPr lang="en-US" altLang="en-US"/>
          </a:p>
          <a:p>
            <a:pPr>
              <a:defRPr/>
            </a:pPr>
            <a:r>
              <a:rPr lang="en-US" altLang="en-US"/>
              <a:t>This indicates that it has elements of the breadth first algorithm. </a:t>
            </a:r>
          </a:p>
          <a:p>
            <a:pPr>
              <a:defRPr/>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007BFE75-A03E-41DE-9567-FED1165DB71C}"/>
              </a:ext>
            </a:extLst>
          </p:cNvPr>
          <p:cNvSpPr>
            <a:spLocks noGrp="1" noChangeArrowheads="1"/>
          </p:cNvSpPr>
          <p:nvPr>
            <p:ph type="title"/>
          </p:nvPr>
        </p:nvSpPr>
        <p:spPr/>
        <p:txBody>
          <a:bodyPr/>
          <a:lstStyle/>
          <a:p>
            <a:pPr eaLnBrk="1" hangingPunct="1">
              <a:defRPr/>
            </a:pPr>
            <a:r>
              <a:rPr lang="en-US"/>
              <a:t>Iterative improvement methods</a:t>
            </a:r>
          </a:p>
        </p:txBody>
      </p:sp>
      <p:sp>
        <p:nvSpPr>
          <p:cNvPr id="530436" name="Rectangle 4">
            <a:extLst>
              <a:ext uri="{FF2B5EF4-FFF2-40B4-BE49-F238E27FC236}">
                <a16:creationId xmlns:a16="http://schemas.microsoft.com/office/drawing/2014/main" id="{E9F1D125-F754-4C92-8CC4-02C2FC07DF76}"/>
              </a:ext>
            </a:extLst>
          </p:cNvPr>
          <p:cNvSpPr>
            <a:spLocks noGrp="1" noChangeArrowheads="1"/>
          </p:cNvSpPr>
          <p:nvPr>
            <p:ph type="body" sz="half" idx="1"/>
          </p:nvPr>
        </p:nvSpPr>
        <p:spPr/>
        <p:txBody>
          <a:bodyPr/>
          <a:lstStyle/>
          <a:p>
            <a:pPr eaLnBrk="1" hangingPunct="1">
              <a:defRPr/>
            </a:pPr>
            <a:r>
              <a:rPr lang="en-US" sz="2800"/>
              <a:t>Employing a global search heuristic function on the search space</a:t>
            </a:r>
          </a:p>
        </p:txBody>
      </p:sp>
      <p:pic>
        <p:nvPicPr>
          <p:cNvPr id="25604" name="Picture 3">
            <a:extLst>
              <a:ext uri="{FF2B5EF4-FFF2-40B4-BE49-F238E27FC236}">
                <a16:creationId xmlns:a16="http://schemas.microsoft.com/office/drawing/2014/main" id="{855537EF-DFCC-4F99-B2E5-4481FBB7457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2667000"/>
            <a:ext cx="7315200" cy="35353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93D1-3ED8-4B4E-BE30-2E5701DDBBEC}"/>
              </a:ext>
            </a:extLst>
          </p:cNvPr>
          <p:cNvSpPr>
            <a:spLocks noGrp="1"/>
          </p:cNvSpPr>
          <p:nvPr>
            <p:ph type="title"/>
          </p:nvPr>
        </p:nvSpPr>
        <p:spPr/>
        <p:txBody>
          <a:bodyPr/>
          <a:lstStyle/>
          <a:p>
            <a:pPr>
              <a:defRPr/>
            </a:pPr>
            <a:r>
              <a:rPr lang="en-US" dirty="0"/>
              <a:t>Definition of Local Minima</a:t>
            </a:r>
          </a:p>
        </p:txBody>
      </p:sp>
      <p:sp>
        <p:nvSpPr>
          <p:cNvPr id="3" name="Content Placeholder 2">
            <a:extLst>
              <a:ext uri="{FF2B5EF4-FFF2-40B4-BE49-F238E27FC236}">
                <a16:creationId xmlns:a16="http://schemas.microsoft.com/office/drawing/2014/main" id="{1FCB3CFA-E85A-4C04-BA46-699BD337640D}"/>
              </a:ext>
            </a:extLst>
          </p:cNvPr>
          <p:cNvSpPr>
            <a:spLocks noGrp="1"/>
          </p:cNvSpPr>
          <p:nvPr>
            <p:ph idx="1"/>
          </p:nvPr>
        </p:nvSpPr>
        <p:spPr/>
        <p:txBody>
          <a:bodyPr/>
          <a:lstStyle/>
          <a:p>
            <a:pPr>
              <a:defRPr/>
            </a:pPr>
            <a:r>
              <a:rPr lang="en-US" dirty="0"/>
              <a:t>A sub-optimal (or in-feasible) state in the search space which cannot be improved</a:t>
            </a:r>
          </a:p>
          <a:p>
            <a:pPr>
              <a:defRPr/>
            </a:pPr>
            <a:r>
              <a:rPr lang="en-US" dirty="0"/>
              <a:t>Let c be a configuration</a:t>
            </a:r>
          </a:p>
          <a:p>
            <a:pPr>
              <a:defRPr/>
            </a:pPr>
            <a:r>
              <a:rPr lang="en-US" dirty="0"/>
              <a:t>Let N(c) be a neighborhood of c</a:t>
            </a:r>
          </a:p>
          <a:p>
            <a:pPr>
              <a:defRPr/>
            </a:pPr>
            <a:r>
              <a:rPr lang="en-US" dirty="0"/>
              <a:t>Let f be an objective function or a constraint minimization function (we strive for f(x)-&gt;0), C is local minima </a:t>
            </a:r>
            <a:r>
              <a:rPr lang="en-US" dirty="0" err="1"/>
              <a:t>iff</a:t>
            </a:r>
            <a:r>
              <a:rPr lang="en-US" dirty="0"/>
              <a:t> for every n</a:t>
            </a:r>
            <a:r>
              <a:rPr lang="el-GR" dirty="0"/>
              <a:t>ἐ</a:t>
            </a:r>
            <a:r>
              <a:rPr lang="en-US" dirty="0"/>
              <a:t>N(c) f(n)&gt;=f(c)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95DFE5DD-3EFE-472D-A5B0-E7992A837E5B}"/>
              </a:ext>
            </a:extLst>
          </p:cNvPr>
          <p:cNvSpPr>
            <a:spLocks noGrp="1" noChangeArrowheads="1"/>
          </p:cNvSpPr>
          <p:nvPr>
            <p:ph type="title"/>
          </p:nvPr>
        </p:nvSpPr>
        <p:spPr/>
        <p:txBody>
          <a:bodyPr/>
          <a:lstStyle/>
          <a:p>
            <a:pPr eaLnBrk="1" hangingPunct="1">
              <a:defRPr/>
            </a:pPr>
            <a:r>
              <a:rPr lang="en-US"/>
              <a:t>Hill Climbing Beam Search</a:t>
            </a:r>
          </a:p>
        </p:txBody>
      </p:sp>
      <p:pic>
        <p:nvPicPr>
          <p:cNvPr id="28675" name="Picture 3" descr="4-beam">
            <a:extLst>
              <a:ext uri="{FF2B5EF4-FFF2-40B4-BE49-F238E27FC236}">
                <a16:creationId xmlns:a16="http://schemas.microsoft.com/office/drawing/2014/main" id="{B2545F7D-FF3E-43A5-9F03-E3CB0DD2F151}"/>
              </a:ext>
            </a:extLst>
          </p:cNvPr>
          <p:cNvPicPr>
            <a:picLocks noGrp="1" noChangeAspect="1" noChangeArrowheads="1"/>
          </p:cNvPicPr>
          <p:nvPr>
            <p:ph sz="half" idx="1"/>
          </p:nvPr>
        </p:nvPicPr>
        <p:blipFill>
          <a:blip r:embed="rId3">
            <a:lum bright="-18000" contrast="18000"/>
            <a:extLst>
              <a:ext uri="{28A0092B-C50C-407E-A947-70E740481C1C}">
                <a14:useLocalDpi xmlns:a14="http://schemas.microsoft.com/office/drawing/2010/main" val="0"/>
              </a:ext>
            </a:extLst>
          </a:blip>
          <a:srcRect/>
          <a:stretch>
            <a:fillRect/>
          </a:stretch>
        </p:blipFill>
        <p:spPr>
          <a:xfrm>
            <a:off x="838200" y="1219200"/>
            <a:ext cx="3276600" cy="4876800"/>
          </a:xfrm>
          <a:noFill/>
          <a:extLst>
            <a:ext uri="{909E8E84-426E-40DD-AFC4-6F175D3DCCD1}">
              <a14:hiddenFill xmlns:a14="http://schemas.microsoft.com/office/drawing/2010/main">
                <a:solidFill>
                  <a:srgbClr val="FFFFFF"/>
                </a:solidFill>
              </a14:hiddenFill>
            </a:ext>
          </a:extLst>
        </p:spPr>
      </p:pic>
      <p:sp>
        <p:nvSpPr>
          <p:cNvPr id="532484" name="Rectangle 4">
            <a:extLst>
              <a:ext uri="{FF2B5EF4-FFF2-40B4-BE49-F238E27FC236}">
                <a16:creationId xmlns:a16="http://schemas.microsoft.com/office/drawing/2014/main" id="{0A7F4E3E-4E39-4D06-9C48-3DCCA3310B31}"/>
              </a:ext>
            </a:extLst>
          </p:cNvPr>
          <p:cNvSpPr>
            <a:spLocks noGrp="1" noChangeArrowheads="1"/>
          </p:cNvSpPr>
          <p:nvPr>
            <p:ph type="body" sz="half" idx="2"/>
          </p:nvPr>
        </p:nvSpPr>
        <p:spPr/>
        <p:txBody>
          <a:bodyPr/>
          <a:lstStyle/>
          <a:p>
            <a:pPr eaLnBrk="1" hangingPunct="1">
              <a:lnSpc>
                <a:spcPct val="80000"/>
              </a:lnSpc>
              <a:buFont typeface="Wingdings" panose="05000000000000000000" pitchFamily="2" charset="2"/>
              <a:buNone/>
              <a:defRPr/>
            </a:pPr>
            <a:endParaRPr lang="en-US" sz="1600"/>
          </a:p>
          <a:p>
            <a:pPr eaLnBrk="1" hangingPunct="1">
              <a:lnSpc>
                <a:spcPct val="80000"/>
              </a:lnSpc>
              <a:buFont typeface="Wingdings" panose="05000000000000000000" pitchFamily="2" charset="2"/>
              <a:buNone/>
              <a:defRPr/>
            </a:pPr>
            <a:r>
              <a:rPr lang="en-US" sz="1600"/>
              <a:t>Keep track of K states rather than just one</a:t>
            </a:r>
          </a:p>
          <a:p>
            <a:pPr eaLnBrk="1" hangingPunct="1">
              <a:lnSpc>
                <a:spcPct val="80000"/>
              </a:lnSpc>
              <a:defRPr/>
            </a:pPr>
            <a:r>
              <a:rPr lang="en-US" sz="1600">
                <a:effectLst/>
              </a:rPr>
              <a:t>Their heuristic value reflects how close is the node to target</a:t>
            </a:r>
          </a:p>
          <a:p>
            <a:pPr eaLnBrk="1" hangingPunct="1">
              <a:lnSpc>
                <a:spcPct val="80000"/>
              </a:lnSpc>
              <a:buFont typeface="Wingdings" panose="05000000000000000000" pitchFamily="2" charset="2"/>
              <a:buNone/>
              <a:defRPr/>
            </a:pPr>
            <a:endParaRPr lang="en-US" sz="1600"/>
          </a:p>
          <a:p>
            <a:pPr eaLnBrk="1" hangingPunct="1">
              <a:lnSpc>
                <a:spcPct val="80000"/>
              </a:lnSpc>
              <a:buFont typeface="Wingdings" panose="05000000000000000000" pitchFamily="2" charset="2"/>
              <a:buNone/>
              <a:defRPr/>
            </a:pPr>
            <a:r>
              <a:rPr lang="en-US" sz="1600"/>
              <a:t>• Start with K randomly generated states</a:t>
            </a:r>
          </a:p>
          <a:p>
            <a:pPr eaLnBrk="1" hangingPunct="1">
              <a:lnSpc>
                <a:spcPct val="80000"/>
              </a:lnSpc>
              <a:buFont typeface="Wingdings" panose="05000000000000000000" pitchFamily="2" charset="2"/>
              <a:buNone/>
              <a:defRPr/>
            </a:pPr>
            <a:endParaRPr lang="en-US" sz="1600"/>
          </a:p>
          <a:p>
            <a:pPr eaLnBrk="1" hangingPunct="1">
              <a:lnSpc>
                <a:spcPct val="80000"/>
              </a:lnSpc>
              <a:buFont typeface="Wingdings" panose="05000000000000000000" pitchFamily="2" charset="2"/>
              <a:buNone/>
              <a:defRPr/>
            </a:pPr>
            <a:r>
              <a:rPr lang="en-US" sz="1600"/>
              <a:t>• Stop if any goal state</a:t>
            </a:r>
          </a:p>
          <a:p>
            <a:pPr eaLnBrk="1" hangingPunct="1">
              <a:lnSpc>
                <a:spcPct val="80000"/>
              </a:lnSpc>
              <a:buFont typeface="Wingdings" panose="05000000000000000000" pitchFamily="2" charset="2"/>
              <a:buNone/>
              <a:defRPr/>
            </a:pPr>
            <a:endParaRPr lang="en-US" sz="1600"/>
          </a:p>
          <a:p>
            <a:pPr eaLnBrk="1" hangingPunct="1">
              <a:lnSpc>
                <a:spcPct val="80000"/>
              </a:lnSpc>
              <a:buFont typeface="Wingdings" panose="05000000000000000000" pitchFamily="2" charset="2"/>
              <a:buNone/>
              <a:defRPr/>
            </a:pPr>
            <a:r>
              <a:rPr lang="en-US" sz="1600"/>
              <a:t>• Multiple Successors generated for each of the k states</a:t>
            </a:r>
          </a:p>
          <a:p>
            <a:pPr eaLnBrk="1" hangingPunct="1">
              <a:lnSpc>
                <a:spcPct val="80000"/>
              </a:lnSpc>
              <a:buFont typeface="Wingdings" panose="05000000000000000000" pitchFamily="2" charset="2"/>
              <a:buNone/>
              <a:defRPr/>
            </a:pPr>
            <a:endParaRPr lang="en-US" sz="1600"/>
          </a:p>
          <a:p>
            <a:pPr eaLnBrk="1" hangingPunct="1">
              <a:lnSpc>
                <a:spcPct val="80000"/>
              </a:lnSpc>
              <a:buFont typeface="Wingdings" panose="05000000000000000000" pitchFamily="2" charset="2"/>
              <a:buNone/>
              <a:defRPr/>
            </a:pPr>
            <a:r>
              <a:rPr lang="en-US" sz="1600"/>
              <a:t>• Choose top K successor states in next cycle</a:t>
            </a:r>
          </a:p>
          <a:p>
            <a:pPr eaLnBrk="1" hangingPunct="1">
              <a:lnSpc>
                <a:spcPct val="80000"/>
              </a:lnSpc>
              <a:buFont typeface="Wingdings" panose="05000000000000000000" pitchFamily="2" charset="2"/>
              <a:buNone/>
              <a:defRPr/>
            </a:pPr>
            <a:endParaRPr lang="en-US" sz="1600"/>
          </a:p>
          <a:p>
            <a:pPr eaLnBrk="1" hangingPunct="1">
              <a:lnSpc>
                <a:spcPct val="80000"/>
              </a:lnSpc>
              <a:buFont typeface="Wingdings" panose="05000000000000000000" pitchFamily="2" charset="2"/>
              <a:buNone/>
              <a:defRPr/>
            </a:pPr>
            <a:r>
              <a:rPr lang="en-US" sz="1600"/>
              <a:t>• Example with k=2 - strives to find goal G where numbers denote distance to goal</a:t>
            </a:r>
          </a:p>
          <a:p>
            <a:pPr eaLnBrk="1" hangingPunct="1">
              <a:lnSpc>
                <a:spcPct val="80000"/>
              </a:lnSpc>
              <a:buFont typeface="Wingdings" panose="05000000000000000000" pitchFamily="2" charset="2"/>
              <a:buNone/>
              <a:defRPr/>
            </a:pPr>
            <a:endParaRPr lang="en-US" sz="1600"/>
          </a:p>
          <a:p>
            <a:pPr eaLnBrk="1" hangingPunct="1">
              <a:lnSpc>
                <a:spcPct val="80000"/>
              </a:lnSpc>
              <a:defRPr/>
            </a:pP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4BA6DE02-9C98-4C3A-ACBF-4987027EECC3}"/>
              </a:ext>
            </a:extLst>
          </p:cNvPr>
          <p:cNvSpPr>
            <a:spLocks noGrp="1" noChangeArrowheads="1"/>
          </p:cNvSpPr>
          <p:nvPr>
            <p:ph type="title"/>
          </p:nvPr>
        </p:nvSpPr>
        <p:spPr/>
        <p:txBody>
          <a:bodyPr/>
          <a:lstStyle/>
          <a:p>
            <a:pPr eaLnBrk="1" hangingPunct="1">
              <a:defRPr/>
            </a:pPr>
            <a:r>
              <a:rPr lang="en-US"/>
              <a:t>Overcoming Greed</a:t>
            </a:r>
          </a:p>
        </p:txBody>
      </p:sp>
      <p:sp>
        <p:nvSpPr>
          <p:cNvPr id="30723" name="Rectangle 5">
            <a:extLst>
              <a:ext uri="{FF2B5EF4-FFF2-40B4-BE49-F238E27FC236}">
                <a16:creationId xmlns:a16="http://schemas.microsoft.com/office/drawing/2014/main" id="{DF2E0485-5312-4383-9423-2D52986D6B50}"/>
              </a:ext>
            </a:extLst>
          </p:cNvPr>
          <p:cNvSpPr>
            <a:spLocks noChangeArrowheads="1"/>
          </p:cNvSpPr>
          <p:nvPr/>
        </p:nvSpPr>
        <p:spPr bwMode="auto">
          <a:xfrm>
            <a:off x="457200" y="4724400"/>
            <a:ext cx="7086600" cy="1447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hlink"/>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25315" name="Rectangle 3">
            <a:extLst>
              <a:ext uri="{FF2B5EF4-FFF2-40B4-BE49-F238E27FC236}">
                <a16:creationId xmlns:a16="http://schemas.microsoft.com/office/drawing/2014/main" id="{4732D57F-1AB3-43D9-B8C0-07F83881344E}"/>
              </a:ext>
            </a:extLst>
          </p:cNvPr>
          <p:cNvSpPr>
            <a:spLocks noGrp="1" noChangeArrowheads="1"/>
          </p:cNvSpPr>
          <p:nvPr>
            <p:ph type="body" idx="1"/>
          </p:nvPr>
        </p:nvSpPr>
        <p:spPr/>
        <p:txBody>
          <a:bodyPr/>
          <a:lstStyle/>
          <a:p>
            <a:pPr eaLnBrk="1" hangingPunct="1">
              <a:defRPr/>
            </a:pPr>
            <a:endParaRPr lang="en-US" b="1"/>
          </a:p>
          <a:p>
            <a:pPr eaLnBrk="1" hangingPunct="1">
              <a:defRPr/>
            </a:pPr>
            <a:r>
              <a:rPr lang="en-US" b="1"/>
              <a:t>Beam search is rather fast o(b*d) economic in space o(k) but not complete nor optimal</a:t>
            </a:r>
          </a:p>
          <a:p>
            <a:pPr eaLnBrk="1" hangingPunct="1">
              <a:defRPr/>
            </a:pPr>
            <a:r>
              <a:rPr lang="en-US" b="1"/>
              <a:t>Susceptible to local optima</a:t>
            </a:r>
          </a:p>
          <a:p>
            <a:pPr eaLnBrk="1" hangingPunct="1">
              <a:defRPr/>
            </a:pPr>
            <a:endParaRPr lang="en-US" b="1"/>
          </a:p>
          <a:p>
            <a:pPr eaLnBrk="1" hangingPunct="1">
              <a:defRPr/>
            </a:pPr>
            <a:r>
              <a:rPr lang="en-US" b="1"/>
              <a:t>Solution: add non determinism to encourage diversity</a:t>
            </a:r>
          </a:p>
          <a:p>
            <a:pPr eaLnBrk="1" hangingPunct="1">
              <a:defRPr/>
            </a:pP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A866E5A0-4CB9-4E59-85D9-D40FC45CDDB8}"/>
              </a:ext>
            </a:extLst>
          </p:cNvPr>
          <p:cNvSpPr>
            <a:spLocks noChangeArrowheads="1"/>
          </p:cNvSpPr>
          <p:nvPr/>
        </p:nvSpPr>
        <p:spPr bwMode="auto">
          <a:xfrm>
            <a:off x="533400" y="4572000"/>
            <a:ext cx="7620000" cy="167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hlink"/>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1747" name="Rectangle 2">
            <a:extLst>
              <a:ext uri="{FF2B5EF4-FFF2-40B4-BE49-F238E27FC236}">
                <a16:creationId xmlns:a16="http://schemas.microsoft.com/office/drawing/2014/main" id="{6D7FACE9-28AC-4480-B56C-83976EF8C5A2}"/>
              </a:ext>
            </a:extLst>
          </p:cNvPr>
          <p:cNvSpPr>
            <a:spLocks noGrp="1" noChangeArrowheads="1"/>
          </p:cNvSpPr>
          <p:nvPr>
            <p:ph type="title"/>
          </p:nvPr>
        </p:nvSpPr>
        <p:spPr/>
        <p:txBody>
          <a:bodyPr/>
          <a:lstStyle/>
          <a:p>
            <a:pPr eaLnBrk="1" hangingPunct="1"/>
            <a:r>
              <a:rPr lang="en-US" altLang="en-US" sz="4000">
                <a:effectLst/>
              </a:rPr>
              <a:t>Stochastic Beam Search</a:t>
            </a:r>
            <a:br>
              <a:rPr lang="en-US" altLang="en-US" sz="4000">
                <a:effectLst/>
              </a:rPr>
            </a:br>
            <a:endParaRPr lang="en-US" altLang="en-US" sz="4000">
              <a:effectLst/>
            </a:endParaRPr>
          </a:p>
        </p:txBody>
      </p:sp>
      <p:sp>
        <p:nvSpPr>
          <p:cNvPr id="436227" name="Rectangle 3">
            <a:extLst>
              <a:ext uri="{FF2B5EF4-FFF2-40B4-BE49-F238E27FC236}">
                <a16:creationId xmlns:a16="http://schemas.microsoft.com/office/drawing/2014/main" id="{4637B7E9-0532-4B64-846B-12D60E7BF65C}"/>
              </a:ext>
            </a:extLst>
          </p:cNvPr>
          <p:cNvSpPr>
            <a:spLocks noGrp="1" noChangeArrowheads="1"/>
          </p:cNvSpPr>
          <p:nvPr>
            <p:ph type="body" idx="1"/>
          </p:nvPr>
        </p:nvSpPr>
        <p:spPr/>
        <p:txBody>
          <a:bodyPr/>
          <a:lstStyle/>
          <a:p>
            <a:pPr eaLnBrk="1" hangingPunct="1">
              <a:lnSpc>
                <a:spcPct val="90000"/>
              </a:lnSpc>
              <a:defRPr/>
            </a:pPr>
            <a:r>
              <a:rPr lang="en-US">
                <a:effectLst/>
              </a:rPr>
              <a:t>Like beam search, but probabilistically choose the </a:t>
            </a:r>
            <a:r>
              <a:rPr lang="en-US" i="1">
                <a:effectLst/>
              </a:rPr>
              <a:t>k </a:t>
            </a:r>
            <a:r>
              <a:rPr lang="en-US">
                <a:effectLst/>
              </a:rPr>
              <a:t>nodes at the next generation.</a:t>
            </a:r>
          </a:p>
          <a:p>
            <a:pPr eaLnBrk="1" hangingPunct="1">
              <a:lnSpc>
                <a:spcPct val="90000"/>
              </a:lnSpc>
              <a:defRPr/>
            </a:pPr>
            <a:endParaRPr lang="en-US">
              <a:effectLst/>
            </a:endParaRPr>
          </a:p>
          <a:p>
            <a:pPr eaLnBrk="1" hangingPunct="1">
              <a:lnSpc>
                <a:spcPct val="90000"/>
              </a:lnSpc>
              <a:defRPr/>
            </a:pPr>
            <a:r>
              <a:rPr lang="en-US">
                <a:effectLst/>
              </a:rPr>
              <a:t>The probability that a neighbor is chosen is proportional to its heuristic value.</a:t>
            </a:r>
          </a:p>
          <a:p>
            <a:pPr eaLnBrk="1" hangingPunct="1">
              <a:lnSpc>
                <a:spcPct val="90000"/>
              </a:lnSpc>
              <a:defRPr/>
            </a:pPr>
            <a:endParaRPr lang="en-US">
              <a:effectLst/>
            </a:endParaRPr>
          </a:p>
          <a:p>
            <a:pPr eaLnBrk="1" hangingPunct="1">
              <a:lnSpc>
                <a:spcPct val="90000"/>
              </a:lnSpc>
              <a:defRPr/>
            </a:pPr>
            <a:r>
              <a:rPr lang="en-US">
                <a:effectLst/>
              </a:rPr>
              <a:t>Like asexual reproduction: each node gives its mutations and the fittest ones survive.</a:t>
            </a:r>
          </a:p>
          <a:p>
            <a:pPr eaLnBrk="1" hangingPunct="1">
              <a:lnSpc>
                <a:spcPct val="90000"/>
              </a:lnSpc>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E681E-7526-4CB7-94B3-99B8E10845D2}"/>
              </a:ext>
            </a:extLst>
          </p:cNvPr>
          <p:cNvSpPr>
            <a:spLocks noGrp="1"/>
          </p:cNvSpPr>
          <p:nvPr>
            <p:ph type="title"/>
          </p:nvPr>
        </p:nvSpPr>
        <p:spPr>
          <a:xfrm>
            <a:off x="457200" y="2057400"/>
            <a:ext cx="8229600" cy="1139825"/>
          </a:xfrm>
        </p:spPr>
        <p:txBody>
          <a:bodyPr/>
          <a:lstStyle/>
          <a:p>
            <a:pPr>
              <a:defRPr/>
            </a:pPr>
            <a:r>
              <a:rPr lang="en-US" dirty="0"/>
              <a:t>GENETIC ALGORITHMS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553C2D7D-34A7-4CDD-B9B9-BF7A911A0D22}"/>
              </a:ext>
            </a:extLst>
          </p:cNvPr>
          <p:cNvSpPr>
            <a:spLocks noChangeArrowheads="1"/>
          </p:cNvSpPr>
          <p:nvPr/>
        </p:nvSpPr>
        <p:spPr bwMode="auto">
          <a:xfrm>
            <a:off x="457200" y="4419600"/>
            <a:ext cx="8001000" cy="175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hlink"/>
              </a:buClr>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39650" name="Rectangle 2">
            <a:extLst>
              <a:ext uri="{FF2B5EF4-FFF2-40B4-BE49-F238E27FC236}">
                <a16:creationId xmlns:a16="http://schemas.microsoft.com/office/drawing/2014/main" id="{41ED03F1-3C97-45A9-BEF5-F47F9B5CD4F2}"/>
              </a:ext>
            </a:extLst>
          </p:cNvPr>
          <p:cNvSpPr>
            <a:spLocks noGrp="1" noChangeArrowheads="1"/>
          </p:cNvSpPr>
          <p:nvPr>
            <p:ph type="title"/>
          </p:nvPr>
        </p:nvSpPr>
        <p:spPr/>
        <p:txBody>
          <a:bodyPr/>
          <a:lstStyle/>
          <a:p>
            <a:pPr eaLnBrk="1" hangingPunct="1">
              <a:defRPr/>
            </a:pPr>
            <a:r>
              <a:rPr lang="en-US" dirty="0"/>
              <a:t>Discrete Optimization problems</a:t>
            </a:r>
          </a:p>
        </p:txBody>
      </p:sp>
      <p:sp>
        <p:nvSpPr>
          <p:cNvPr id="539651" name="Rectangle 3">
            <a:extLst>
              <a:ext uri="{FF2B5EF4-FFF2-40B4-BE49-F238E27FC236}">
                <a16:creationId xmlns:a16="http://schemas.microsoft.com/office/drawing/2014/main" id="{85B77058-3143-4E71-A61A-D418C9462104}"/>
              </a:ext>
            </a:extLst>
          </p:cNvPr>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arenR"/>
              <a:defRPr/>
            </a:pPr>
            <a:r>
              <a:rPr lang="en-US" dirty="0"/>
              <a:t>A set of parameters – genomes or chromosomes </a:t>
            </a:r>
          </a:p>
          <a:p>
            <a:pPr marL="609600" indent="-609600" eaLnBrk="1" hangingPunct="1">
              <a:lnSpc>
                <a:spcPct val="90000"/>
              </a:lnSpc>
              <a:buFont typeface="Wingdings" panose="05000000000000000000" pitchFamily="2" charset="2"/>
              <a:buAutoNum type="arabicParenR"/>
              <a:defRPr/>
            </a:pPr>
            <a:r>
              <a:rPr lang="en-US" dirty="0"/>
              <a:t>A function combining them to a single value – </a:t>
            </a:r>
            <a:r>
              <a:rPr lang="en-US" u="sng" dirty="0"/>
              <a:t>the fitness function</a:t>
            </a:r>
          </a:p>
          <a:p>
            <a:pPr marL="609600" indent="-609600" eaLnBrk="1" hangingPunct="1">
              <a:lnSpc>
                <a:spcPct val="90000"/>
              </a:lnSpc>
              <a:buFont typeface="Wingdings" panose="05000000000000000000" pitchFamily="2" charset="2"/>
              <a:buAutoNum type="arabicParenR"/>
              <a:defRPr/>
            </a:pPr>
            <a:r>
              <a:rPr lang="en-US" dirty="0"/>
              <a:t>A set of constraints on the parameters – incorporated in the fitness function</a:t>
            </a:r>
          </a:p>
          <a:p>
            <a:pPr marL="609600" indent="-609600" eaLnBrk="1" hangingPunct="1">
              <a:lnSpc>
                <a:spcPct val="90000"/>
              </a:lnSpc>
              <a:buFont typeface="Wingdings" panose="05000000000000000000" pitchFamily="2" charset="2"/>
              <a:buNone/>
              <a:defRPr/>
            </a:pPr>
            <a:r>
              <a:rPr lang="en-US" dirty="0"/>
              <a:t>Goal: find the parameters that maximize / minimize the fitness function subject to the constraints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D36B993-AD5C-4430-8100-997E40FDFD3E}"/>
              </a:ext>
            </a:extLst>
          </p:cNvPr>
          <p:cNvSpPr>
            <a:spLocks noGrp="1" noChangeArrowheads="1"/>
          </p:cNvSpPr>
          <p:nvPr>
            <p:ph type="title"/>
          </p:nvPr>
        </p:nvSpPr>
        <p:spPr/>
        <p:txBody>
          <a:bodyPr/>
          <a:lstStyle/>
          <a:p>
            <a:pPr eaLnBrk="1" hangingPunct="1"/>
            <a:r>
              <a:rPr lang="en-US" altLang="en-US">
                <a:effectLst/>
              </a:rPr>
              <a:t>Extending Beam Search</a:t>
            </a:r>
          </a:p>
        </p:txBody>
      </p:sp>
      <p:sp>
        <p:nvSpPr>
          <p:cNvPr id="437251" name="Rectangle 3">
            <a:extLst>
              <a:ext uri="{FF2B5EF4-FFF2-40B4-BE49-F238E27FC236}">
                <a16:creationId xmlns:a16="http://schemas.microsoft.com/office/drawing/2014/main" id="{A3D0CBEB-57E6-43AE-B81D-7257E48A9AA1}"/>
              </a:ext>
            </a:extLst>
          </p:cNvPr>
          <p:cNvSpPr>
            <a:spLocks noGrp="1" noChangeArrowheads="1"/>
          </p:cNvSpPr>
          <p:nvPr>
            <p:ph type="body" idx="1"/>
          </p:nvPr>
        </p:nvSpPr>
        <p:spPr/>
        <p:txBody>
          <a:bodyPr/>
          <a:lstStyle/>
          <a:p>
            <a:pPr eaLnBrk="1" hangingPunct="1">
              <a:defRPr/>
            </a:pPr>
            <a:endParaRPr lang="en-US" sz="2800">
              <a:effectLst/>
            </a:endParaRPr>
          </a:p>
          <a:p>
            <a:pPr eaLnBrk="1" hangingPunct="1">
              <a:defRPr/>
            </a:pPr>
            <a:r>
              <a:rPr lang="en-US" sz="2800">
                <a:effectLst/>
              </a:rPr>
              <a:t>Like stochastic beam search, but pairs of nodes are combined to create the offspring:</a:t>
            </a:r>
          </a:p>
          <a:p>
            <a:pPr eaLnBrk="1" hangingPunct="1">
              <a:defRPr/>
            </a:pPr>
            <a:r>
              <a:rPr lang="en-US" sz="2800">
                <a:effectLst/>
              </a:rPr>
              <a:t>For each generation:</a:t>
            </a:r>
          </a:p>
          <a:p>
            <a:pPr lvl="1" eaLnBrk="1" hangingPunct="1">
              <a:defRPr/>
            </a:pPr>
            <a:r>
              <a:rPr lang="en-US" sz="2400">
                <a:effectLst/>
              </a:rPr>
              <a:t>Randomly choose pairs of nodes where the fittest individuals are more likely to be chosen.</a:t>
            </a:r>
          </a:p>
          <a:p>
            <a:pPr lvl="1" eaLnBrk="1" hangingPunct="1">
              <a:defRPr/>
            </a:pPr>
            <a:r>
              <a:rPr lang="en-US" sz="2400">
                <a:effectLst/>
              </a:rPr>
              <a:t>For each pair, perform a cross-over: form two offspring each taking different parts of their parents:</a:t>
            </a:r>
          </a:p>
          <a:p>
            <a:pPr lvl="1" eaLnBrk="1" hangingPunct="1">
              <a:defRPr/>
            </a:pPr>
            <a:r>
              <a:rPr lang="en-US" sz="2400">
                <a:effectLst/>
              </a:rPr>
              <a:t>Mutate some values</a:t>
            </a:r>
          </a:p>
          <a:p>
            <a:pPr lvl="1" eaLnBrk="1" hangingPunct="1">
              <a:defRPr/>
            </a:pPr>
            <a:r>
              <a:rPr lang="en-US" sz="2400">
                <a:effectLst/>
              </a:rPr>
              <a:t>Report best node found.</a:t>
            </a:r>
          </a:p>
          <a:p>
            <a:pPr eaLnBrk="1" hangingPunct="1">
              <a:buFont typeface="Wingdings" panose="05000000000000000000" pitchFamily="2" charset="2"/>
              <a:buNone/>
              <a:defRPr/>
            </a:pPr>
            <a:endParaRPr lang="en-US" sz="2800">
              <a:effectLst/>
            </a:endParaRPr>
          </a:p>
          <a:p>
            <a:pPr eaLnBrk="1" hangingPunct="1">
              <a:defRPr/>
            </a:pPr>
            <a:endParaRPr 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E731A01A-16B7-4B29-B7A6-7C4EE35F437A}"/>
              </a:ext>
            </a:extLst>
          </p:cNvPr>
          <p:cNvSpPr>
            <a:spLocks noGrp="1" noChangeArrowheads="1"/>
          </p:cNvSpPr>
          <p:nvPr>
            <p:ph type="title"/>
          </p:nvPr>
        </p:nvSpPr>
        <p:spPr/>
        <p:txBody>
          <a:bodyPr/>
          <a:lstStyle/>
          <a:p>
            <a:pPr eaLnBrk="1" hangingPunct="1">
              <a:defRPr/>
            </a:pPr>
            <a:r>
              <a:rPr lang="en-US"/>
              <a:t>Genetic Algorithms</a:t>
            </a:r>
          </a:p>
        </p:txBody>
      </p:sp>
      <p:sp>
        <p:nvSpPr>
          <p:cNvPr id="460803" name="Rectangle 3">
            <a:extLst>
              <a:ext uri="{FF2B5EF4-FFF2-40B4-BE49-F238E27FC236}">
                <a16:creationId xmlns:a16="http://schemas.microsoft.com/office/drawing/2014/main" id="{5EB07C86-0A61-4F64-9130-251ABD72E69E}"/>
              </a:ext>
            </a:extLst>
          </p:cNvPr>
          <p:cNvSpPr>
            <a:spLocks noGrp="1" noChangeArrowheads="1"/>
          </p:cNvSpPr>
          <p:nvPr>
            <p:ph type="body" idx="1"/>
          </p:nvPr>
        </p:nvSpPr>
        <p:spPr/>
        <p:txBody>
          <a:bodyPr/>
          <a:lstStyle/>
          <a:p>
            <a:pPr eaLnBrk="1" hangingPunct="1">
              <a:defRPr/>
            </a:pPr>
            <a:r>
              <a:rPr lang="en-US" dirty="0"/>
              <a:t>The Key Questions:</a:t>
            </a:r>
          </a:p>
          <a:p>
            <a:pPr eaLnBrk="1" hangingPunct="1">
              <a:buFont typeface="Wingdings" panose="05000000000000000000" pitchFamily="2" charset="2"/>
              <a:buNone/>
              <a:defRPr/>
            </a:pPr>
            <a:endParaRPr lang="en-US" dirty="0"/>
          </a:p>
          <a:p>
            <a:pPr lvl="1" eaLnBrk="1" hangingPunct="1">
              <a:defRPr/>
            </a:pPr>
            <a:r>
              <a:rPr lang="en-US" dirty="0"/>
              <a:t>–What is the fitness function?</a:t>
            </a:r>
          </a:p>
          <a:p>
            <a:pPr lvl="1" eaLnBrk="1" hangingPunct="1">
              <a:defRPr/>
            </a:pPr>
            <a:r>
              <a:rPr lang="en-US" dirty="0"/>
              <a:t>–How is an individual represented?</a:t>
            </a:r>
          </a:p>
          <a:p>
            <a:pPr lvl="1" eaLnBrk="1" hangingPunct="1">
              <a:defRPr/>
            </a:pPr>
            <a:r>
              <a:rPr lang="en-US" dirty="0"/>
              <a:t>–Which individuals survive?</a:t>
            </a:r>
          </a:p>
          <a:p>
            <a:pPr lvl="1" eaLnBrk="1" hangingPunct="1">
              <a:defRPr/>
            </a:pPr>
            <a:r>
              <a:rPr lang="en-US" dirty="0"/>
              <a:t>–How are individuals selected?</a:t>
            </a:r>
          </a:p>
          <a:p>
            <a:pPr lvl="1" eaLnBrk="1" hangingPunct="1">
              <a:defRPr/>
            </a:pPr>
            <a:r>
              <a:rPr lang="en-US" dirty="0"/>
              <a:t>–How do individuals reproduce?</a:t>
            </a:r>
          </a:p>
          <a:p>
            <a:pPr marL="457200" lvl="1" indent="0" eaLnBrk="1" hangingPunct="1">
              <a:buFont typeface="Wingdings" panose="05000000000000000000" pitchFamily="2" charset="2"/>
              <a:buNone/>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26388778-1068-4E1B-B987-61CA9D39AFBB}"/>
              </a:ext>
            </a:extLst>
          </p:cNvPr>
          <p:cNvSpPr>
            <a:spLocks noGrp="1" noChangeArrowheads="1"/>
          </p:cNvSpPr>
          <p:nvPr>
            <p:ph type="title"/>
          </p:nvPr>
        </p:nvSpPr>
        <p:spPr/>
        <p:txBody>
          <a:bodyPr/>
          <a:lstStyle/>
          <a:p>
            <a:pPr>
              <a:defRPr/>
            </a:pPr>
            <a:r>
              <a:rPr lang="en-US" altLang="en-US" sz="4000"/>
              <a:t>	Iterative Improvement Search</a:t>
            </a:r>
          </a:p>
        </p:txBody>
      </p:sp>
      <p:sp>
        <p:nvSpPr>
          <p:cNvPr id="300035" name="Rectangle 3">
            <a:extLst>
              <a:ext uri="{FF2B5EF4-FFF2-40B4-BE49-F238E27FC236}">
                <a16:creationId xmlns:a16="http://schemas.microsoft.com/office/drawing/2014/main" id="{ADC42DDF-707C-4513-9318-2BC6239F2968}"/>
              </a:ext>
            </a:extLst>
          </p:cNvPr>
          <p:cNvSpPr>
            <a:spLocks noGrp="1" noChangeArrowheads="1"/>
          </p:cNvSpPr>
          <p:nvPr>
            <p:ph type="body" idx="1"/>
          </p:nvPr>
        </p:nvSpPr>
        <p:spPr/>
        <p:txBody>
          <a:bodyPr/>
          <a:lstStyle/>
          <a:p>
            <a:pPr>
              <a:defRPr/>
            </a:pPr>
            <a:r>
              <a:rPr lang="en-US" altLang="en-US" dirty="0"/>
              <a:t>Another approach to Search:</a:t>
            </a:r>
          </a:p>
          <a:p>
            <a:pPr>
              <a:buFont typeface="Wingdings" panose="05000000000000000000" pitchFamily="2" charset="2"/>
              <a:buNone/>
              <a:defRPr/>
            </a:pPr>
            <a:endParaRPr lang="en-US" altLang="en-US" dirty="0"/>
          </a:p>
          <a:p>
            <a:pPr lvl="1">
              <a:defRPr/>
            </a:pPr>
            <a:r>
              <a:rPr lang="en-US" altLang="en-US" dirty="0"/>
              <a:t>Start with some guess about the goal</a:t>
            </a:r>
          </a:p>
          <a:p>
            <a:pPr lvl="1">
              <a:defRPr/>
            </a:pPr>
            <a:r>
              <a:rPr lang="en-US" altLang="en-US" dirty="0"/>
              <a:t>Continue to improve it until real goal is reached</a:t>
            </a:r>
          </a:p>
          <a:p>
            <a:pPr lvl="1">
              <a:defRPr/>
            </a:pPr>
            <a:r>
              <a:rPr lang="en-US" altLang="en-US" dirty="0"/>
              <a:t>OR: Start with a sub optimal solution and strive to reach an optimal 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585699A1-B7F1-41AD-BB54-7D64FF264C82}"/>
              </a:ext>
            </a:extLst>
          </p:cNvPr>
          <p:cNvSpPr>
            <a:spLocks noGrp="1" noChangeArrowheads="1"/>
          </p:cNvSpPr>
          <p:nvPr>
            <p:ph type="title"/>
          </p:nvPr>
        </p:nvSpPr>
        <p:spPr/>
        <p:txBody>
          <a:bodyPr/>
          <a:lstStyle/>
          <a:p>
            <a:pPr eaLnBrk="1" hangingPunct="1">
              <a:defRPr/>
            </a:pPr>
            <a:r>
              <a:rPr lang="en-US"/>
              <a:t>Representations</a:t>
            </a:r>
          </a:p>
        </p:txBody>
      </p:sp>
      <p:sp>
        <p:nvSpPr>
          <p:cNvPr id="470019" name="Rectangle 3">
            <a:extLst>
              <a:ext uri="{FF2B5EF4-FFF2-40B4-BE49-F238E27FC236}">
                <a16:creationId xmlns:a16="http://schemas.microsoft.com/office/drawing/2014/main" id="{2B407592-C5AD-49FA-99CF-8CBA580B9FB2}"/>
              </a:ext>
            </a:extLst>
          </p:cNvPr>
          <p:cNvSpPr>
            <a:spLocks noGrp="1" noChangeArrowheads="1"/>
          </p:cNvSpPr>
          <p:nvPr>
            <p:ph type="body" idx="1"/>
          </p:nvPr>
        </p:nvSpPr>
        <p:spPr/>
        <p:txBody>
          <a:bodyPr/>
          <a:lstStyle/>
          <a:p>
            <a:pPr eaLnBrk="1" hangingPunct="1">
              <a:lnSpc>
                <a:spcPct val="80000"/>
              </a:lnSpc>
              <a:defRPr/>
            </a:pPr>
            <a:r>
              <a:rPr lang="en-US" sz="2000" dirty="0"/>
              <a:t>Fixed length string</a:t>
            </a:r>
          </a:p>
          <a:p>
            <a:pPr lvl="1" eaLnBrk="1" hangingPunct="1">
              <a:lnSpc>
                <a:spcPct val="80000"/>
              </a:lnSpc>
              <a:defRPr/>
            </a:pPr>
            <a:r>
              <a:rPr lang="en-US" sz="1800" dirty="0"/>
              <a:t>Bit string (over a binary alphabet)</a:t>
            </a:r>
          </a:p>
          <a:p>
            <a:pPr lvl="2" eaLnBrk="1" hangingPunct="1">
              <a:lnSpc>
                <a:spcPct val="80000"/>
              </a:lnSpc>
              <a:defRPr/>
            </a:pPr>
            <a:r>
              <a:rPr lang="en-US" sz="1600" dirty="0"/>
              <a:t>mapping of the SAT problem</a:t>
            </a:r>
          </a:p>
          <a:p>
            <a:pPr lvl="2" eaLnBrk="1" hangingPunct="1">
              <a:lnSpc>
                <a:spcPct val="80000"/>
              </a:lnSpc>
              <a:defRPr/>
            </a:pPr>
            <a:r>
              <a:rPr lang="en-US" sz="1600" dirty="0"/>
              <a:t>Graph coloring – 2 bits represent a color</a:t>
            </a:r>
          </a:p>
          <a:p>
            <a:pPr lvl="1" eaLnBrk="1" hangingPunct="1">
              <a:lnSpc>
                <a:spcPct val="80000"/>
              </a:lnSpc>
              <a:defRPr/>
            </a:pPr>
            <a:r>
              <a:rPr lang="en-US" sz="1800" dirty="0"/>
              <a:t>Over a small alphabet</a:t>
            </a:r>
          </a:p>
          <a:p>
            <a:pPr lvl="2" eaLnBrk="1" hangingPunct="1">
              <a:lnSpc>
                <a:spcPct val="80000"/>
              </a:lnSpc>
              <a:defRPr/>
            </a:pPr>
            <a:r>
              <a:rPr lang="en-US" sz="1600" dirty="0"/>
              <a:t>A string over {C,G,A,T}</a:t>
            </a:r>
          </a:p>
          <a:p>
            <a:pPr lvl="1" eaLnBrk="1" hangingPunct="1">
              <a:lnSpc>
                <a:spcPct val="80000"/>
              </a:lnSpc>
              <a:defRPr/>
            </a:pPr>
            <a:endParaRPr lang="en-US" sz="1800" dirty="0"/>
          </a:p>
          <a:p>
            <a:pPr eaLnBrk="1" hangingPunct="1">
              <a:lnSpc>
                <a:spcPct val="80000"/>
              </a:lnSpc>
              <a:defRPr/>
            </a:pPr>
            <a:r>
              <a:rPr lang="en-US" sz="2000" dirty="0"/>
              <a:t>Variable length string</a:t>
            </a:r>
          </a:p>
          <a:p>
            <a:pPr lvl="1" eaLnBrk="1" hangingPunct="1">
              <a:lnSpc>
                <a:spcPct val="80000"/>
              </a:lnSpc>
              <a:defRPr/>
            </a:pPr>
            <a:r>
              <a:rPr lang="en-US" sz="1800" dirty="0"/>
              <a:t>Rules</a:t>
            </a:r>
          </a:p>
          <a:p>
            <a:pPr eaLnBrk="1" hangingPunct="1">
              <a:lnSpc>
                <a:spcPct val="80000"/>
              </a:lnSpc>
              <a:defRPr/>
            </a:pPr>
            <a:r>
              <a:rPr lang="en-US" sz="2000" dirty="0"/>
              <a:t>Vector of real numbers</a:t>
            </a:r>
          </a:p>
          <a:p>
            <a:pPr lvl="1" eaLnBrk="1" hangingPunct="1">
              <a:lnSpc>
                <a:spcPct val="80000"/>
              </a:lnSpc>
              <a:defRPr/>
            </a:pPr>
            <a:r>
              <a:rPr lang="en-US" sz="1800" dirty="0"/>
              <a:t>Optimize f(x) – find a solution x=0.B1B2B3…</a:t>
            </a:r>
            <a:r>
              <a:rPr lang="en-US" sz="1800" dirty="0" err="1"/>
              <a:t>Bn</a:t>
            </a:r>
            <a:r>
              <a:rPr lang="en-US" sz="1800" dirty="0"/>
              <a:t> e.g. maximize f(x)=sin(2Pix^3)sin(25x) 0&lt;x&lt;1</a:t>
            </a:r>
          </a:p>
          <a:p>
            <a:pPr eaLnBrk="1" hangingPunct="1">
              <a:lnSpc>
                <a:spcPct val="80000"/>
              </a:lnSpc>
              <a:defRPr/>
            </a:pPr>
            <a:r>
              <a:rPr lang="en-US" sz="2000" dirty="0"/>
              <a:t>Permutations</a:t>
            </a:r>
          </a:p>
          <a:p>
            <a:pPr lvl="1" eaLnBrk="1" hangingPunct="1">
              <a:lnSpc>
                <a:spcPct val="80000"/>
              </a:lnSpc>
              <a:defRPr/>
            </a:pPr>
            <a:r>
              <a:rPr lang="en-US" sz="1800" dirty="0"/>
              <a:t>N queens</a:t>
            </a:r>
          </a:p>
          <a:p>
            <a:pPr lvl="1" eaLnBrk="1" hangingPunct="1">
              <a:lnSpc>
                <a:spcPct val="80000"/>
              </a:lnSpc>
              <a:defRPr/>
            </a:pPr>
            <a:r>
              <a:rPr lang="en-US" sz="1800" dirty="0"/>
              <a:t>TSM cities</a:t>
            </a:r>
          </a:p>
          <a:p>
            <a:pPr eaLnBrk="1" hangingPunct="1">
              <a:lnSpc>
                <a:spcPct val="80000"/>
              </a:lnSpc>
              <a:defRPr/>
            </a:pPr>
            <a:r>
              <a:rPr lang="en-US" sz="2200" dirty="0"/>
              <a:t>Lists</a:t>
            </a:r>
          </a:p>
          <a:p>
            <a:pPr eaLnBrk="1" hangingPunct="1">
              <a:lnSpc>
                <a:spcPct val="80000"/>
              </a:lnSpc>
              <a:defRPr/>
            </a:pPr>
            <a:r>
              <a:rPr lang="en-US" sz="2000" dirty="0"/>
              <a:t>Trees</a:t>
            </a:r>
          </a:p>
          <a:p>
            <a:pPr lvl="1" eaLnBrk="1" hangingPunct="1">
              <a:lnSpc>
                <a:spcPct val="80000"/>
              </a:lnSpc>
              <a:defRPr/>
            </a:pPr>
            <a:r>
              <a:rPr lang="en-US" sz="1800" dirty="0"/>
              <a:t>Lisp programs</a:t>
            </a:r>
          </a:p>
          <a:p>
            <a:pPr lvl="1" eaLnBrk="1" hangingPunct="1">
              <a:lnSpc>
                <a:spcPct val="80000"/>
              </a:lnSpc>
              <a:defRPr/>
            </a:pP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1CD7061B-050C-455B-8EAF-354F08A81C23}"/>
              </a:ext>
            </a:extLst>
          </p:cNvPr>
          <p:cNvSpPr>
            <a:spLocks noGrp="1" noChangeArrowheads="1"/>
          </p:cNvSpPr>
          <p:nvPr>
            <p:ph type="title"/>
          </p:nvPr>
        </p:nvSpPr>
        <p:spPr/>
        <p:txBody>
          <a:bodyPr/>
          <a:lstStyle/>
          <a:p>
            <a:pPr eaLnBrk="1" hangingPunct="1">
              <a:defRPr/>
            </a:pPr>
            <a:r>
              <a:rPr lang="en-US"/>
              <a:t>LIFE</a:t>
            </a:r>
          </a:p>
        </p:txBody>
      </p:sp>
      <p:sp>
        <p:nvSpPr>
          <p:cNvPr id="541699" name="Rectangle 3">
            <a:extLst>
              <a:ext uri="{FF2B5EF4-FFF2-40B4-BE49-F238E27FC236}">
                <a16:creationId xmlns:a16="http://schemas.microsoft.com/office/drawing/2014/main" id="{B4D3279E-B595-4EB2-9A98-FE51527894FF}"/>
              </a:ext>
            </a:extLst>
          </p:cNvPr>
          <p:cNvSpPr>
            <a:spLocks noGrp="1" noChangeArrowheads="1"/>
          </p:cNvSpPr>
          <p:nvPr>
            <p:ph type="body" idx="1"/>
          </p:nvPr>
        </p:nvSpPr>
        <p:spPr/>
        <p:txBody>
          <a:bodyPr/>
          <a:lstStyle/>
          <a:p>
            <a:pPr eaLnBrk="1" hangingPunct="1">
              <a:lnSpc>
                <a:spcPct val="90000"/>
              </a:lnSpc>
              <a:defRPr/>
            </a:pPr>
            <a:r>
              <a:rPr lang="en-US"/>
              <a:t>Depends on 20 proteins – amino acids</a:t>
            </a:r>
          </a:p>
          <a:p>
            <a:pPr eaLnBrk="1" hangingPunct="1">
              <a:lnSpc>
                <a:spcPct val="90000"/>
              </a:lnSpc>
              <a:defRPr/>
            </a:pPr>
            <a:r>
              <a:rPr lang="en-US"/>
              <a:t>Each human cell needs protein which is encoded in its DNA and produced by its Ribosome</a:t>
            </a:r>
          </a:p>
          <a:p>
            <a:pPr eaLnBrk="1" hangingPunct="1">
              <a:lnSpc>
                <a:spcPct val="90000"/>
              </a:lnSpc>
              <a:defRPr/>
            </a:pPr>
            <a:r>
              <a:rPr lang="en-US"/>
              <a:t>Each cell nucleolus consists of 23 chromosomes that form the genome of the individual: genotype</a:t>
            </a:r>
          </a:p>
          <a:p>
            <a:pPr eaLnBrk="1" hangingPunct="1">
              <a:lnSpc>
                <a:spcPct val="90000"/>
              </a:lnSpc>
              <a:defRPr/>
            </a:pPr>
            <a:r>
              <a:rPr lang="en-US"/>
              <a:t>Each chromosome encodes four amino acids {A, C, G, T}</a:t>
            </a:r>
          </a:p>
          <a:p>
            <a:pPr eaLnBrk="1" hangingPunct="1">
              <a:lnSpc>
                <a:spcPct val="90000"/>
              </a:lnSpc>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EE2FF5D8-C018-4888-B5D4-CE4DC1D16E21}"/>
              </a:ext>
            </a:extLst>
          </p:cNvPr>
          <p:cNvSpPr>
            <a:spLocks noGrp="1" noChangeArrowheads="1"/>
          </p:cNvSpPr>
          <p:nvPr>
            <p:ph type="title"/>
          </p:nvPr>
        </p:nvSpPr>
        <p:spPr/>
        <p:txBody>
          <a:bodyPr/>
          <a:lstStyle/>
          <a:p>
            <a:pPr eaLnBrk="1" hangingPunct="1">
              <a:defRPr/>
            </a:pPr>
            <a:r>
              <a:rPr lang="en-US"/>
              <a:t>Typical representation</a:t>
            </a:r>
          </a:p>
        </p:txBody>
      </p:sp>
      <p:sp>
        <p:nvSpPr>
          <p:cNvPr id="548867" name="Rectangle 3">
            <a:extLst>
              <a:ext uri="{FF2B5EF4-FFF2-40B4-BE49-F238E27FC236}">
                <a16:creationId xmlns:a16="http://schemas.microsoft.com/office/drawing/2014/main" id="{C91D333E-FA82-4A4D-9BB0-FF7DFC9E652C}"/>
              </a:ext>
            </a:extLst>
          </p:cNvPr>
          <p:cNvSpPr>
            <a:spLocks noGrp="1" noChangeArrowheads="1"/>
          </p:cNvSpPr>
          <p:nvPr>
            <p:ph type="body" idx="1"/>
          </p:nvPr>
        </p:nvSpPr>
        <p:spPr/>
        <p:txBody>
          <a:bodyPr/>
          <a:lstStyle/>
          <a:p>
            <a:pPr eaLnBrk="1" hangingPunct="1">
              <a:defRPr/>
            </a:pPr>
            <a:r>
              <a:rPr lang="en-US"/>
              <a:t>Find the maximum of the parabolic function: 31p-p^2  0&lt;p&lt;31</a:t>
            </a:r>
          </a:p>
          <a:p>
            <a:pPr eaLnBrk="1" hangingPunct="1">
              <a:defRPr/>
            </a:pPr>
            <a:r>
              <a:rPr lang="en-US"/>
              <a:t>Genome: p’s range can be represented by 5 bits: 0-31</a:t>
            </a:r>
          </a:p>
          <a:p>
            <a:pPr eaLnBrk="1" hangingPunct="1">
              <a:defRPr/>
            </a:pPr>
            <a:r>
              <a:rPr lang="en-US"/>
              <a:t>The function gets its maximum at 15 and 16 coded 10000 and 01111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99F693F8-FEAA-4620-ADE2-45DBF8990BE1}"/>
              </a:ext>
            </a:extLst>
          </p:cNvPr>
          <p:cNvSpPr>
            <a:spLocks noGrp="1" noChangeArrowheads="1"/>
          </p:cNvSpPr>
          <p:nvPr>
            <p:ph type="title"/>
          </p:nvPr>
        </p:nvSpPr>
        <p:spPr/>
        <p:txBody>
          <a:bodyPr/>
          <a:lstStyle/>
          <a:p>
            <a:pPr eaLnBrk="1" hangingPunct="1">
              <a:defRPr/>
            </a:pPr>
            <a:r>
              <a:rPr lang="en-US"/>
              <a:t>Random initial population</a:t>
            </a:r>
          </a:p>
        </p:txBody>
      </p:sp>
      <p:sp>
        <p:nvSpPr>
          <p:cNvPr id="549891" name="Rectangle 3">
            <a:extLst>
              <a:ext uri="{FF2B5EF4-FFF2-40B4-BE49-F238E27FC236}">
                <a16:creationId xmlns:a16="http://schemas.microsoft.com/office/drawing/2014/main" id="{38A50757-39C2-47D3-9B02-9AC3DDC4BD77}"/>
              </a:ext>
            </a:extLst>
          </p:cNvPr>
          <p:cNvSpPr>
            <a:spLocks noGrp="1" noChangeArrowheads="1"/>
          </p:cNvSpPr>
          <p:nvPr>
            <p:ph type="body" sz="half" idx="1"/>
          </p:nvPr>
        </p:nvSpPr>
        <p:spPr/>
        <p:txBody>
          <a:bodyPr/>
          <a:lstStyle/>
          <a:p>
            <a:pPr eaLnBrk="1" hangingPunct="1">
              <a:defRPr/>
            </a:pPr>
            <a:r>
              <a:rPr lang="en-US" sz="2800"/>
              <a:t>	The average population fitness is 128.5 which is pretty close to the goal but will be improved in future generations</a:t>
            </a:r>
          </a:p>
          <a:p>
            <a:pPr eaLnBrk="1" hangingPunct="1">
              <a:buFont typeface="Wingdings" panose="05000000000000000000" pitchFamily="2" charset="2"/>
              <a:buNone/>
              <a:defRPr/>
            </a:pPr>
            <a:r>
              <a:rPr lang="en-US" sz="2800"/>
              <a:t>	</a:t>
            </a:r>
          </a:p>
        </p:txBody>
      </p:sp>
      <p:graphicFrame>
        <p:nvGraphicFramePr>
          <p:cNvPr id="549892" name="Group 4">
            <a:extLst>
              <a:ext uri="{FF2B5EF4-FFF2-40B4-BE49-F238E27FC236}">
                <a16:creationId xmlns:a16="http://schemas.microsoft.com/office/drawing/2014/main" id="{A69734E3-C68E-4A7B-9AE5-72C493AB88CD}"/>
              </a:ext>
            </a:extLst>
          </p:cNvPr>
          <p:cNvGraphicFramePr>
            <a:graphicFrameLocks noGrp="1"/>
          </p:cNvGraphicFramePr>
          <p:nvPr>
            <p:ph sz="half" idx="2"/>
          </p:nvPr>
        </p:nvGraphicFramePr>
        <p:xfrm>
          <a:off x="4419600" y="1371600"/>
          <a:ext cx="3810000" cy="4953002"/>
        </p:xfrm>
        <a:graphic>
          <a:graphicData uri="http://schemas.openxmlformats.org/drawingml/2006/table">
            <a:tbl>
              <a:tblPr/>
              <a:tblGrid>
                <a:gridCol w="1676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23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Genome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fitness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26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10110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198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26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00011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26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00010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81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11001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F91D-EC9D-4C48-AECA-0B236601C923}"/>
              </a:ext>
            </a:extLst>
          </p:cNvPr>
          <p:cNvSpPr>
            <a:spLocks noGrp="1"/>
          </p:cNvSpPr>
          <p:nvPr>
            <p:ph type="title"/>
          </p:nvPr>
        </p:nvSpPr>
        <p:spPr/>
        <p:txBody>
          <a:bodyPr/>
          <a:lstStyle/>
          <a:p>
            <a:pPr>
              <a:defRPr/>
            </a:pPr>
            <a:r>
              <a:rPr lang="en-US" dirty="0"/>
              <a:t>Lists representation</a:t>
            </a:r>
          </a:p>
        </p:txBody>
      </p:sp>
      <p:sp>
        <p:nvSpPr>
          <p:cNvPr id="3" name="Content Placeholder 2">
            <a:extLst>
              <a:ext uri="{FF2B5EF4-FFF2-40B4-BE49-F238E27FC236}">
                <a16:creationId xmlns:a16="http://schemas.microsoft.com/office/drawing/2014/main" id="{09A15392-5683-4948-9275-1A2CE381F217}"/>
              </a:ext>
            </a:extLst>
          </p:cNvPr>
          <p:cNvSpPr>
            <a:spLocks noGrp="1"/>
          </p:cNvSpPr>
          <p:nvPr>
            <p:ph idx="1"/>
          </p:nvPr>
        </p:nvSpPr>
        <p:spPr/>
        <p:txBody>
          <a:bodyPr/>
          <a:lstStyle/>
          <a:p>
            <a:pPr>
              <a:defRPr/>
            </a:pPr>
            <a:r>
              <a:rPr lang="en-US" dirty="0"/>
              <a:t>Lists data structure for genes:</a:t>
            </a:r>
          </a:p>
          <a:p>
            <a:pPr lvl="1">
              <a:defRPr/>
            </a:pPr>
            <a:r>
              <a:rPr lang="en-US" dirty="0"/>
              <a:t>Mutations: add/delete a node in the list</a:t>
            </a:r>
          </a:p>
          <a:p>
            <a:pPr lvl="1">
              <a:defRPr/>
            </a:pPr>
            <a:r>
              <a:rPr lang="en-US" dirty="0"/>
              <a:t>Recombination: exchange a node sequence:</a:t>
            </a:r>
          </a:p>
          <a:p>
            <a:pPr lvl="1">
              <a:defRPr/>
            </a:pPr>
            <a:r>
              <a:rPr lang="en-US" dirty="0"/>
              <a:t>Single point/uniform crossover</a:t>
            </a:r>
          </a:p>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409C30F0-C1F5-4261-A6B4-51927A8EC100}"/>
              </a:ext>
            </a:extLst>
          </p:cNvPr>
          <p:cNvSpPr>
            <a:spLocks noGrp="1" noChangeArrowheads="1"/>
          </p:cNvSpPr>
          <p:nvPr>
            <p:ph type="title"/>
          </p:nvPr>
        </p:nvSpPr>
        <p:spPr/>
        <p:txBody>
          <a:bodyPr/>
          <a:lstStyle/>
          <a:p>
            <a:pPr eaLnBrk="1" hangingPunct="1">
              <a:defRPr/>
            </a:pPr>
            <a:r>
              <a:rPr lang="en-US"/>
              <a:t>GA parameters</a:t>
            </a:r>
          </a:p>
        </p:txBody>
      </p:sp>
      <p:sp>
        <p:nvSpPr>
          <p:cNvPr id="480259" name="Rectangle 3">
            <a:extLst>
              <a:ext uri="{FF2B5EF4-FFF2-40B4-BE49-F238E27FC236}">
                <a16:creationId xmlns:a16="http://schemas.microsoft.com/office/drawing/2014/main" id="{114B2875-5A83-4B45-9F88-810C66467AFD}"/>
              </a:ext>
            </a:extLst>
          </p:cNvPr>
          <p:cNvSpPr>
            <a:spLocks noGrp="1" noChangeArrowheads="1"/>
          </p:cNvSpPr>
          <p:nvPr>
            <p:ph type="body" idx="1"/>
          </p:nvPr>
        </p:nvSpPr>
        <p:spPr/>
        <p:txBody>
          <a:bodyPr/>
          <a:lstStyle/>
          <a:p>
            <a:pPr marL="609600" indent="-609600" eaLnBrk="1" hangingPunct="1">
              <a:lnSpc>
                <a:spcPct val="80000"/>
              </a:lnSpc>
              <a:buFont typeface="Wingdings" panose="05000000000000000000" pitchFamily="2" charset="2"/>
              <a:buAutoNum type="arabicPeriod"/>
              <a:defRPr/>
            </a:pPr>
            <a:r>
              <a:rPr lang="en-US" sz="2400"/>
              <a:t>Reproduction: </a:t>
            </a:r>
          </a:p>
          <a:p>
            <a:pPr marL="990600" lvl="1" indent="-533400" eaLnBrk="1" hangingPunct="1">
              <a:lnSpc>
                <a:spcPct val="80000"/>
              </a:lnSpc>
              <a:buFont typeface="Wingdings" panose="05000000000000000000" pitchFamily="2" charset="2"/>
              <a:buChar char="Ø"/>
              <a:defRPr/>
            </a:pPr>
            <a:r>
              <a:rPr lang="en-US" sz="2000"/>
              <a:t>Single offspring </a:t>
            </a:r>
          </a:p>
          <a:p>
            <a:pPr marL="990600" lvl="1" indent="-533400" eaLnBrk="1" hangingPunct="1">
              <a:lnSpc>
                <a:spcPct val="80000"/>
              </a:lnSpc>
              <a:buFont typeface="Wingdings" panose="05000000000000000000" pitchFamily="2" charset="2"/>
              <a:buChar char="Ø"/>
              <a:defRPr/>
            </a:pPr>
            <a:r>
              <a:rPr lang="en-US" sz="2000"/>
              <a:t>Two children</a:t>
            </a:r>
          </a:p>
          <a:p>
            <a:pPr marL="609600" indent="-609600" eaLnBrk="1" hangingPunct="1">
              <a:lnSpc>
                <a:spcPct val="80000"/>
              </a:lnSpc>
              <a:buFont typeface="Wingdings" panose="05000000000000000000" pitchFamily="2" charset="2"/>
              <a:buAutoNum type="arabicPeriod"/>
              <a:defRPr/>
            </a:pPr>
            <a:r>
              <a:rPr lang="en-US" sz="2400"/>
              <a:t>Persistency: </a:t>
            </a:r>
          </a:p>
          <a:p>
            <a:pPr marL="990600" lvl="1" indent="-533400" eaLnBrk="1" hangingPunct="1">
              <a:lnSpc>
                <a:spcPct val="80000"/>
              </a:lnSpc>
              <a:buFont typeface="Wingdings" panose="05000000000000000000" pitchFamily="2" charset="2"/>
              <a:buChar char="Ø"/>
              <a:defRPr/>
            </a:pPr>
            <a:r>
              <a:rPr lang="en-US" sz="2000"/>
              <a:t>None</a:t>
            </a:r>
          </a:p>
          <a:p>
            <a:pPr marL="990600" lvl="1" indent="-533400" eaLnBrk="1" hangingPunct="1">
              <a:lnSpc>
                <a:spcPct val="80000"/>
              </a:lnSpc>
              <a:buFont typeface="Wingdings" panose="05000000000000000000" pitchFamily="2" charset="2"/>
              <a:buChar char="Ø"/>
              <a:defRPr/>
            </a:pPr>
            <a:r>
              <a:rPr lang="en-US" sz="2000"/>
              <a:t>Elitist survival</a:t>
            </a:r>
          </a:p>
          <a:p>
            <a:pPr marL="609600" indent="-609600" eaLnBrk="1" hangingPunct="1">
              <a:lnSpc>
                <a:spcPct val="80000"/>
              </a:lnSpc>
              <a:buFont typeface="Wingdings" panose="05000000000000000000" pitchFamily="2" charset="2"/>
              <a:buAutoNum type="arabicPeriod"/>
              <a:defRPr/>
            </a:pPr>
            <a:r>
              <a:rPr lang="en-US" sz="2400"/>
              <a:t>Population ranking:</a:t>
            </a:r>
          </a:p>
          <a:p>
            <a:pPr marL="990600" lvl="1" indent="-533400" eaLnBrk="1" hangingPunct="1">
              <a:lnSpc>
                <a:spcPct val="80000"/>
              </a:lnSpc>
              <a:buFont typeface="Wingdings" panose="05000000000000000000" pitchFamily="2" charset="2"/>
              <a:buChar char="Ø"/>
              <a:defRPr/>
            </a:pPr>
            <a:r>
              <a:rPr lang="en-US" sz="2000"/>
              <a:t>Fitness ranking – skewed by super heroes </a:t>
            </a:r>
          </a:p>
          <a:p>
            <a:pPr marL="990600" lvl="1" indent="-533400" eaLnBrk="1" hangingPunct="1">
              <a:lnSpc>
                <a:spcPct val="80000"/>
              </a:lnSpc>
              <a:buFont typeface="Wingdings" panose="05000000000000000000" pitchFamily="2" charset="2"/>
              <a:buChar char="Ø"/>
              <a:defRPr/>
            </a:pPr>
            <a:r>
              <a:rPr lang="en-US" sz="2000"/>
              <a:t>Ordinal ranking – a more even distribution</a:t>
            </a:r>
          </a:p>
          <a:p>
            <a:pPr marL="609600" indent="-609600" eaLnBrk="1" hangingPunct="1">
              <a:lnSpc>
                <a:spcPct val="80000"/>
              </a:lnSpc>
              <a:buFont typeface="Wingdings" panose="05000000000000000000" pitchFamily="2" charset="2"/>
              <a:buAutoNum type="arabicPeriod"/>
              <a:defRPr/>
            </a:pPr>
            <a:r>
              <a:rPr lang="en-US" sz="2400"/>
              <a:t>Selection method: </a:t>
            </a:r>
          </a:p>
          <a:p>
            <a:pPr marL="990600" lvl="1" indent="-533400" eaLnBrk="1" hangingPunct="1">
              <a:lnSpc>
                <a:spcPct val="80000"/>
              </a:lnSpc>
              <a:buFont typeface="Wingdings" panose="05000000000000000000" pitchFamily="2" charset="2"/>
              <a:buChar char="Ø"/>
              <a:defRPr/>
            </a:pPr>
            <a:r>
              <a:rPr lang="en-US" sz="2000"/>
              <a:t>Roulette (proportional)  </a:t>
            </a:r>
          </a:p>
          <a:p>
            <a:pPr marL="990600" lvl="1" indent="-533400" eaLnBrk="1" hangingPunct="1">
              <a:lnSpc>
                <a:spcPct val="80000"/>
              </a:lnSpc>
              <a:buFont typeface="Wingdings" panose="05000000000000000000" pitchFamily="2" charset="2"/>
              <a:buChar char="Ø"/>
              <a:defRPr/>
            </a:pPr>
            <a:r>
              <a:rPr lang="en-US" sz="2000"/>
              <a:t>Tournament - select randomly k individuals from the population and compare their fitness. The one with the best fitness is allowed to mate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4C9AF904-9669-4A9B-A4E2-46BCD0BD93CA}"/>
              </a:ext>
            </a:extLst>
          </p:cNvPr>
          <p:cNvSpPr>
            <a:spLocks noGrp="1" noChangeArrowheads="1"/>
          </p:cNvSpPr>
          <p:nvPr>
            <p:ph type="title"/>
          </p:nvPr>
        </p:nvSpPr>
        <p:spPr/>
        <p:txBody>
          <a:bodyPr/>
          <a:lstStyle/>
          <a:p>
            <a:pPr eaLnBrk="1" hangingPunct="1">
              <a:defRPr/>
            </a:pPr>
            <a:r>
              <a:rPr lang="en-US"/>
              <a:t>Reproduction Operators</a:t>
            </a:r>
          </a:p>
        </p:txBody>
      </p:sp>
      <p:pic>
        <p:nvPicPr>
          <p:cNvPr id="47107" name="Picture 3">
            <a:extLst>
              <a:ext uri="{FF2B5EF4-FFF2-40B4-BE49-F238E27FC236}">
                <a16:creationId xmlns:a16="http://schemas.microsoft.com/office/drawing/2014/main" id="{1CFF7D60-ADF4-4E07-A56D-827BE07CAE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0" name="Rectangle 4">
            <a:extLst>
              <a:ext uri="{FF2B5EF4-FFF2-40B4-BE49-F238E27FC236}">
                <a16:creationId xmlns:a16="http://schemas.microsoft.com/office/drawing/2014/main" id="{4D7A4EB1-BA6F-4B9A-880C-432C36B3790E}"/>
              </a:ext>
            </a:extLst>
          </p:cNvPr>
          <p:cNvSpPr>
            <a:spLocks noGrp="1" noChangeArrowheads="1"/>
          </p:cNvSpPr>
          <p:nvPr>
            <p:ph type="title"/>
          </p:nvPr>
        </p:nvSpPr>
        <p:spPr/>
        <p:txBody>
          <a:bodyPr/>
          <a:lstStyle/>
          <a:p>
            <a:pPr eaLnBrk="1" hangingPunct="1">
              <a:defRPr/>
            </a:pPr>
            <a:r>
              <a:rPr lang="en-US"/>
              <a:t>Single point cross over </a:t>
            </a:r>
          </a:p>
        </p:txBody>
      </p:sp>
      <p:pic>
        <p:nvPicPr>
          <p:cNvPr id="49155" name="Picture 5">
            <a:extLst>
              <a:ext uri="{FF2B5EF4-FFF2-40B4-BE49-F238E27FC236}">
                <a16:creationId xmlns:a16="http://schemas.microsoft.com/office/drawing/2014/main" id="{B464DEFC-D9D1-409D-9B73-AEB63BB252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514600"/>
            <a:ext cx="8229600" cy="361156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EA749818-57BF-4DB0-99BF-1D863E4693EF}"/>
              </a:ext>
            </a:extLst>
          </p:cNvPr>
          <p:cNvSpPr>
            <a:spLocks noGrp="1" noChangeArrowheads="1"/>
          </p:cNvSpPr>
          <p:nvPr>
            <p:ph type="title"/>
          </p:nvPr>
        </p:nvSpPr>
        <p:spPr/>
        <p:txBody>
          <a:bodyPr/>
          <a:lstStyle/>
          <a:p>
            <a:pPr eaLnBrk="1" hangingPunct="1">
              <a:defRPr/>
            </a:pPr>
            <a:r>
              <a:rPr lang="en-US"/>
              <a:t>The Genetic Algorithm Input</a:t>
            </a:r>
          </a:p>
        </p:txBody>
      </p:sp>
      <p:sp>
        <p:nvSpPr>
          <p:cNvPr id="413699" name="Rectangle 3">
            <a:extLst>
              <a:ext uri="{FF2B5EF4-FFF2-40B4-BE49-F238E27FC236}">
                <a16:creationId xmlns:a16="http://schemas.microsoft.com/office/drawing/2014/main" id="{6B230F8E-F371-4BFD-94E9-0AB0F3557C49}"/>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defRPr/>
            </a:pPr>
            <a:endParaRPr lang="en-US" b="1" dirty="0"/>
          </a:p>
          <a:p>
            <a:pPr marL="381000" indent="-381000" eaLnBrk="1" hangingPunct="1">
              <a:buFont typeface="Wingdings" panose="05000000000000000000" pitchFamily="2" charset="2"/>
              <a:buAutoNum type="arabicPeriod"/>
              <a:defRPr/>
            </a:pPr>
            <a:r>
              <a:rPr lang="en-US" dirty="0"/>
              <a:t> The fitness function</a:t>
            </a:r>
          </a:p>
          <a:p>
            <a:pPr marL="381000" indent="-381000" eaLnBrk="1" hangingPunct="1">
              <a:buFont typeface="Wingdings" panose="05000000000000000000" pitchFamily="2" charset="2"/>
              <a:buAutoNum type="arabicPeriod"/>
              <a:defRPr/>
            </a:pPr>
            <a:r>
              <a:rPr lang="en-US" dirty="0"/>
              <a:t> A threshold defining an acceptable level of fitness for terminating the algorithm</a:t>
            </a:r>
          </a:p>
          <a:p>
            <a:pPr marL="381000" indent="-381000" eaLnBrk="1" hangingPunct="1">
              <a:buFont typeface="Wingdings" panose="05000000000000000000" pitchFamily="2" charset="2"/>
              <a:buAutoNum type="arabicPeriod"/>
              <a:defRPr/>
            </a:pPr>
            <a:r>
              <a:rPr lang="en-US" dirty="0"/>
              <a:t> The size of the population</a:t>
            </a:r>
          </a:p>
          <a:p>
            <a:pPr marL="381000" indent="-381000" eaLnBrk="1" hangingPunct="1">
              <a:buFont typeface="Wingdings" panose="05000000000000000000" pitchFamily="2" charset="2"/>
              <a:buAutoNum type="arabicPeriod"/>
              <a:defRPr/>
            </a:pPr>
            <a:r>
              <a:rPr lang="en-US" dirty="0"/>
              <a:t> Generation parameters </a:t>
            </a:r>
          </a:p>
          <a:p>
            <a:pPr marL="800100" lvl="1" indent="-342900" eaLnBrk="1" hangingPunct="1">
              <a:defRPr/>
            </a:pPr>
            <a:r>
              <a:rPr lang="en-US" dirty="0"/>
              <a:t>the fraction of the population that reproduces</a:t>
            </a:r>
          </a:p>
          <a:p>
            <a:pPr marL="800100" lvl="1" indent="-342900" eaLnBrk="1" hangingPunct="1">
              <a:defRPr/>
            </a:pPr>
            <a:r>
              <a:rPr lang="en-US" dirty="0"/>
              <a:t>the mutation rate</a:t>
            </a:r>
          </a:p>
          <a:p>
            <a:pPr marL="381000" indent="-381000" eaLnBrk="1" hangingPunct="1">
              <a:buFont typeface="Wingdings" panose="05000000000000000000" pitchFamily="2" charset="2"/>
              <a:buNone/>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4A15205-86D6-418F-A679-BECF8D324C71}"/>
              </a:ext>
            </a:extLst>
          </p:cNvPr>
          <p:cNvSpPr>
            <a:spLocks noGrp="1" noChangeArrowheads="1"/>
          </p:cNvSpPr>
          <p:nvPr>
            <p:ph type="title"/>
          </p:nvPr>
        </p:nvSpPr>
        <p:spPr/>
        <p:txBody>
          <a:bodyPr/>
          <a:lstStyle/>
          <a:p>
            <a:pPr eaLnBrk="1" hangingPunct="1"/>
            <a:r>
              <a:rPr lang="en-US" altLang="en-US" sz="4000">
                <a:effectLst/>
              </a:rPr>
              <a:t>Population size (p)</a:t>
            </a:r>
            <a:br>
              <a:rPr lang="en-US" altLang="en-US" sz="4000">
                <a:effectLst/>
              </a:rPr>
            </a:br>
            <a:endParaRPr lang="en-US" altLang="en-US" sz="4000">
              <a:effectLst/>
            </a:endParaRPr>
          </a:p>
        </p:txBody>
      </p:sp>
      <p:sp>
        <p:nvSpPr>
          <p:cNvPr id="415747" name="Rectangle 3">
            <a:extLst>
              <a:ext uri="{FF2B5EF4-FFF2-40B4-BE49-F238E27FC236}">
                <a16:creationId xmlns:a16="http://schemas.microsoft.com/office/drawing/2014/main" id="{D1009E4D-59EA-44FA-BA28-D32E4A6F0DA2}"/>
              </a:ext>
            </a:extLst>
          </p:cNvPr>
          <p:cNvSpPr>
            <a:spLocks noGrp="1" noChangeArrowheads="1"/>
          </p:cNvSpPr>
          <p:nvPr>
            <p:ph type="body" idx="1"/>
          </p:nvPr>
        </p:nvSpPr>
        <p:spPr/>
        <p:txBody>
          <a:bodyPr/>
          <a:lstStyle/>
          <a:p>
            <a:pPr eaLnBrk="1" hangingPunct="1">
              <a:defRPr/>
            </a:pPr>
            <a:r>
              <a:rPr lang="en-US" dirty="0">
                <a:effectLst/>
              </a:rPr>
              <a:t>The population size value indicates the number of chromosomes in the first generation.</a:t>
            </a:r>
          </a:p>
          <a:p>
            <a:pPr marL="0" indent="0" eaLnBrk="1" hangingPunct="1">
              <a:buFont typeface="Wingdings" panose="05000000000000000000" pitchFamily="2" charset="2"/>
              <a:buNone/>
              <a:defRPr/>
            </a:pPr>
            <a:r>
              <a:rPr lang="en-US" dirty="0">
                <a:effectLst/>
              </a:rPr>
              <a:t>   This number is constant through out the   	run of the program.</a:t>
            </a:r>
          </a:p>
          <a:p>
            <a:pPr eaLnBrk="1" hangingPunct="1">
              <a:defRPr/>
            </a:pPr>
            <a:r>
              <a:rPr lang="en-US" dirty="0">
                <a:effectLst/>
              </a:rPr>
              <a:t> A small population size value will run faster in real time, but will take more generations to properly evolve.</a:t>
            </a:r>
          </a:p>
          <a:p>
            <a:pPr eaLnBrk="1" hangingPunct="1">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7F5DD278-3853-40B5-B8B3-359AD5A30709}"/>
              </a:ext>
            </a:extLst>
          </p:cNvPr>
          <p:cNvSpPr>
            <a:spLocks noGrp="1" noChangeArrowheads="1"/>
          </p:cNvSpPr>
          <p:nvPr>
            <p:ph type="title"/>
          </p:nvPr>
        </p:nvSpPr>
        <p:spPr/>
        <p:txBody>
          <a:bodyPr/>
          <a:lstStyle/>
          <a:p>
            <a:pPr eaLnBrk="1" hangingPunct="1">
              <a:defRPr/>
            </a:pPr>
            <a:r>
              <a:rPr lang="en-US"/>
              <a:t>Typical Problems</a:t>
            </a:r>
          </a:p>
        </p:txBody>
      </p:sp>
      <p:sp>
        <p:nvSpPr>
          <p:cNvPr id="10243" name="Rectangle 3">
            <a:extLst>
              <a:ext uri="{FF2B5EF4-FFF2-40B4-BE49-F238E27FC236}">
                <a16:creationId xmlns:a16="http://schemas.microsoft.com/office/drawing/2014/main" id="{E284D9ED-C9F3-461E-972A-AC740BC36B7C}"/>
              </a:ext>
            </a:extLst>
          </p:cNvPr>
          <p:cNvSpPr>
            <a:spLocks noGrp="1" noChangeArrowheads="1"/>
          </p:cNvSpPr>
          <p:nvPr>
            <p:ph type="body" idx="1"/>
          </p:nvPr>
        </p:nvSpPr>
        <p:spPr/>
        <p:txBody>
          <a:bodyPr/>
          <a:lstStyle/>
          <a:p>
            <a:pPr eaLnBrk="1" hangingPunct="1">
              <a:lnSpc>
                <a:spcPct val="90000"/>
              </a:lnSpc>
            </a:pPr>
            <a:r>
              <a:rPr lang="en-US" altLang="en-US" sz="2800">
                <a:effectLst/>
              </a:rPr>
              <a:t>Intended for NP-Complete problems:</a:t>
            </a:r>
          </a:p>
          <a:p>
            <a:pPr lvl="1" eaLnBrk="1" hangingPunct="1">
              <a:lnSpc>
                <a:spcPct val="90000"/>
              </a:lnSpc>
            </a:pPr>
            <a:r>
              <a:rPr lang="en-US" altLang="en-US" sz="2400">
                <a:effectLst/>
              </a:rPr>
              <a:t>Large combinatorial solution space</a:t>
            </a:r>
          </a:p>
          <a:p>
            <a:pPr lvl="1" eaLnBrk="1" hangingPunct="1">
              <a:lnSpc>
                <a:spcPct val="90000"/>
              </a:lnSpc>
            </a:pPr>
            <a:r>
              <a:rPr lang="en-US" altLang="en-US" sz="2400">
                <a:effectLst/>
              </a:rPr>
              <a:t>No apparent algorithm</a:t>
            </a:r>
          </a:p>
          <a:p>
            <a:pPr lvl="1" eaLnBrk="1" hangingPunct="1">
              <a:lnSpc>
                <a:spcPct val="90000"/>
              </a:lnSpc>
            </a:pPr>
            <a:r>
              <a:rPr lang="en-US" altLang="en-US" sz="2400">
                <a:effectLst/>
              </a:rPr>
              <a:t>Easy to verify the solution correctness</a:t>
            </a:r>
          </a:p>
          <a:p>
            <a:pPr eaLnBrk="1" hangingPunct="1">
              <a:lnSpc>
                <a:spcPct val="90000"/>
              </a:lnSpc>
            </a:pPr>
            <a:r>
              <a:rPr lang="en-US" altLang="en-US" sz="2800">
                <a:effectLst/>
              </a:rPr>
              <a:t>Discrete optimization problems:</a:t>
            </a:r>
          </a:p>
          <a:p>
            <a:pPr lvl="1" eaLnBrk="1" hangingPunct="1">
              <a:lnSpc>
                <a:spcPct val="90000"/>
              </a:lnSpc>
            </a:pPr>
            <a:r>
              <a:rPr lang="en-US" altLang="en-US" sz="2400">
                <a:effectLst/>
              </a:rPr>
              <a:t>Graph coloring</a:t>
            </a:r>
          </a:p>
          <a:p>
            <a:pPr lvl="1" eaLnBrk="1" hangingPunct="1">
              <a:lnSpc>
                <a:spcPct val="90000"/>
              </a:lnSpc>
            </a:pPr>
            <a:r>
              <a:rPr lang="en-US" altLang="en-US" sz="2400">
                <a:effectLst/>
              </a:rPr>
              <a:t>TSP</a:t>
            </a:r>
          </a:p>
          <a:p>
            <a:pPr lvl="1" eaLnBrk="1" hangingPunct="1">
              <a:lnSpc>
                <a:spcPct val="90000"/>
              </a:lnSpc>
            </a:pPr>
            <a:r>
              <a:rPr lang="en-US" altLang="en-US" sz="2400">
                <a:effectLst/>
              </a:rPr>
              <a:t>Scheduling</a:t>
            </a:r>
          </a:p>
          <a:p>
            <a:pPr lvl="1" eaLnBrk="1" hangingPunct="1">
              <a:lnSpc>
                <a:spcPct val="90000"/>
              </a:lnSpc>
            </a:pPr>
            <a:r>
              <a:rPr lang="en-US" altLang="en-US" sz="2400">
                <a:effectLst/>
              </a:rPr>
              <a:t>Resource optimization</a:t>
            </a:r>
          </a:p>
          <a:p>
            <a:pPr eaLnBrk="1" hangingPunct="1">
              <a:lnSpc>
                <a:spcPct val="90000"/>
              </a:lnSpc>
            </a:pPr>
            <a:r>
              <a:rPr lang="en-US" altLang="en-US" sz="2800">
                <a:effectLst/>
              </a:rPr>
              <a:t>Effective in spaces with a lot of local optima</a:t>
            </a:r>
          </a:p>
          <a:p>
            <a:pPr lvl="1" eaLnBrk="1" hangingPunct="1">
              <a:lnSpc>
                <a:spcPct val="90000"/>
              </a:lnSpc>
            </a:pPr>
            <a:endParaRPr lang="en-US" altLang="en-US" sz="2400">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F6E0C0D-AB3A-443B-82BC-2E931663B0CD}"/>
              </a:ext>
            </a:extLst>
          </p:cNvPr>
          <p:cNvSpPr>
            <a:spLocks noGrp="1" noChangeArrowheads="1"/>
          </p:cNvSpPr>
          <p:nvPr>
            <p:ph type="title"/>
          </p:nvPr>
        </p:nvSpPr>
        <p:spPr/>
        <p:txBody>
          <a:bodyPr/>
          <a:lstStyle/>
          <a:p>
            <a:pPr eaLnBrk="1" hangingPunct="1"/>
            <a:r>
              <a:rPr lang="en-US" altLang="en-US">
                <a:effectLst/>
              </a:rPr>
              <a:t>Crossover rate (r)</a:t>
            </a:r>
          </a:p>
        </p:txBody>
      </p:sp>
      <p:sp>
        <p:nvSpPr>
          <p:cNvPr id="417795" name="Rectangle 3">
            <a:extLst>
              <a:ext uri="{FF2B5EF4-FFF2-40B4-BE49-F238E27FC236}">
                <a16:creationId xmlns:a16="http://schemas.microsoft.com/office/drawing/2014/main" id="{97EB84D4-5D38-4885-81E2-F3C77732A8C9}"/>
              </a:ext>
            </a:extLst>
          </p:cNvPr>
          <p:cNvSpPr>
            <a:spLocks noGrp="1" noChangeArrowheads="1"/>
          </p:cNvSpPr>
          <p:nvPr>
            <p:ph type="body" idx="1"/>
          </p:nvPr>
        </p:nvSpPr>
        <p:spPr/>
        <p:txBody>
          <a:bodyPr/>
          <a:lstStyle/>
          <a:p>
            <a:pPr eaLnBrk="1" hangingPunct="1">
              <a:lnSpc>
                <a:spcPct val="90000"/>
              </a:lnSpc>
              <a:defRPr/>
            </a:pPr>
            <a:endParaRPr lang="en-US" b="1" dirty="0">
              <a:effectLst/>
            </a:endParaRPr>
          </a:p>
          <a:p>
            <a:pPr eaLnBrk="1" hangingPunct="1">
              <a:lnSpc>
                <a:spcPct val="90000"/>
              </a:lnSpc>
              <a:defRPr/>
            </a:pPr>
            <a:r>
              <a:rPr lang="en-US" dirty="0">
                <a:effectLst/>
              </a:rPr>
              <a:t>Crossover rate can be defined as the percentage specifying the fraction of</a:t>
            </a:r>
          </a:p>
          <a:p>
            <a:pPr eaLnBrk="1" hangingPunct="1">
              <a:lnSpc>
                <a:spcPct val="90000"/>
              </a:lnSpc>
              <a:buFont typeface="Wingdings" panose="05000000000000000000" pitchFamily="2" charset="2"/>
              <a:buNone/>
              <a:defRPr/>
            </a:pPr>
            <a:r>
              <a:rPr lang="en-US" dirty="0">
                <a:effectLst/>
              </a:rPr>
              <a:t>   selected pairs that undergo crossover. </a:t>
            </a:r>
          </a:p>
          <a:p>
            <a:pPr eaLnBrk="1" hangingPunct="1">
              <a:lnSpc>
                <a:spcPct val="90000"/>
              </a:lnSpc>
              <a:buFont typeface="Wingdings" panose="05000000000000000000" pitchFamily="2" charset="2"/>
              <a:buNone/>
              <a:defRPr/>
            </a:pPr>
            <a:r>
              <a:rPr lang="en-US" dirty="0">
                <a:effectLst/>
              </a:rPr>
              <a:t>	In most applications, this rate is very high, over 2/3rds. Or less than 1/3</a:t>
            </a:r>
            <a:r>
              <a:rPr lang="en-US" baseline="30000" dirty="0">
                <a:effectLst/>
              </a:rPr>
              <a:t>rd</a:t>
            </a:r>
            <a:r>
              <a:rPr lang="en-US" dirty="0">
                <a:effectLst/>
              </a:rPr>
              <a:t> move on to the next generation…</a:t>
            </a:r>
            <a:endParaRPr lang="en-US" i="1" dirty="0">
              <a:effectLst/>
            </a:endParaRPr>
          </a:p>
          <a:p>
            <a:pPr eaLnBrk="1" hangingPunct="1">
              <a:lnSpc>
                <a:spcPct val="90000"/>
              </a:lnSpc>
              <a:defRPr/>
            </a:pPr>
            <a:r>
              <a:rPr lang="en-US" i="1" dirty="0">
                <a:effectLst/>
              </a:rPr>
              <a:t>A 100% crossover rate, means that crossover always takes place.</a:t>
            </a:r>
            <a:endParaRPr lang="en-US" dirty="0">
              <a:effectLst/>
            </a:endParaRPr>
          </a:p>
          <a:p>
            <a:pPr eaLnBrk="1" hangingPunct="1">
              <a:lnSpc>
                <a:spcPct val="90000"/>
              </a:lnSpc>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D2F02DC1-4E7B-4B43-964D-72F8CA3FE774}"/>
              </a:ext>
            </a:extLst>
          </p:cNvPr>
          <p:cNvSpPr>
            <a:spLocks noGrp="1" noChangeArrowheads="1"/>
          </p:cNvSpPr>
          <p:nvPr>
            <p:ph type="title"/>
          </p:nvPr>
        </p:nvSpPr>
        <p:spPr/>
        <p:txBody>
          <a:bodyPr/>
          <a:lstStyle/>
          <a:p>
            <a:pPr eaLnBrk="1" hangingPunct="1"/>
            <a:r>
              <a:rPr lang="en-US" altLang="en-US" sz="3200">
                <a:effectLst/>
              </a:rPr>
              <a:t>stochastic local beam search + generate successors from pairs of states</a:t>
            </a:r>
            <a:br>
              <a:rPr lang="en-US" altLang="en-US" sz="3200">
                <a:effectLst/>
              </a:rPr>
            </a:br>
            <a:endParaRPr lang="en-US" altLang="en-US" sz="3200">
              <a:effectLst/>
            </a:endParaRPr>
          </a:p>
        </p:txBody>
      </p:sp>
      <p:pic>
        <p:nvPicPr>
          <p:cNvPr id="56323" name="Picture 5">
            <a:extLst>
              <a:ext uri="{FF2B5EF4-FFF2-40B4-BE49-F238E27FC236}">
                <a16:creationId xmlns:a16="http://schemas.microsoft.com/office/drawing/2014/main" id="{A5A20E8F-3F2D-4E05-A0F0-1B1420895D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9D1ED8BA-3CBE-444C-86C1-BD92F60AC22F}"/>
              </a:ext>
            </a:extLst>
          </p:cNvPr>
          <p:cNvSpPr>
            <a:spLocks noGrp="1" noChangeArrowheads="1"/>
          </p:cNvSpPr>
          <p:nvPr>
            <p:ph type="title"/>
          </p:nvPr>
        </p:nvSpPr>
        <p:spPr/>
        <p:txBody>
          <a:bodyPr/>
          <a:lstStyle/>
          <a:p>
            <a:pPr eaLnBrk="1" hangingPunct="1">
              <a:defRPr/>
            </a:pPr>
            <a:r>
              <a:rPr lang="en-US"/>
              <a:t>The Genetic Algorithm</a:t>
            </a:r>
          </a:p>
        </p:txBody>
      </p:sp>
      <p:pic>
        <p:nvPicPr>
          <p:cNvPr id="57347" name="Picture 3">
            <a:extLst>
              <a:ext uri="{FF2B5EF4-FFF2-40B4-BE49-F238E27FC236}">
                <a16:creationId xmlns:a16="http://schemas.microsoft.com/office/drawing/2014/main" id="{0DA11C2E-EA70-4013-BA5F-E2AAF490E8EA}"/>
              </a:ext>
            </a:extLst>
          </p:cNvPr>
          <p:cNvPicPr>
            <a:picLocks noGrp="1" noChangeAspect="1" noChangeArrowheads="1"/>
          </p:cNvPicPr>
          <p:nvPr>
            <p:ph idx="1"/>
          </p:nvPr>
        </p:nvPicPr>
        <p:blipFill>
          <a:blip r:embed="rId3">
            <a:lum bright="-6000"/>
            <a:extLst>
              <a:ext uri="{28A0092B-C50C-407E-A947-70E740481C1C}">
                <a14:useLocalDpi xmlns:a14="http://schemas.microsoft.com/office/drawing/2010/main" val="0"/>
              </a:ext>
            </a:extLst>
          </a:blip>
          <a:srcRect/>
          <a:stretch>
            <a:fillRect/>
          </a:stretch>
        </p:blipFill>
        <p:spPr>
          <a:xfrm>
            <a:off x="457200" y="1431925"/>
            <a:ext cx="8534400" cy="469423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F5161FDA-985B-4DAD-A224-5405EA6B890D}"/>
              </a:ext>
            </a:extLst>
          </p:cNvPr>
          <p:cNvSpPr>
            <a:spLocks noGrp="1" noChangeArrowheads="1"/>
          </p:cNvSpPr>
          <p:nvPr>
            <p:ph type="title"/>
          </p:nvPr>
        </p:nvSpPr>
        <p:spPr/>
        <p:txBody>
          <a:bodyPr/>
          <a:lstStyle/>
          <a:p>
            <a:pPr eaLnBrk="1" hangingPunct="1">
              <a:defRPr/>
            </a:pPr>
            <a:r>
              <a:rPr lang="en-US"/>
              <a:t>The Genetic Algorithm</a:t>
            </a:r>
          </a:p>
        </p:txBody>
      </p:sp>
      <p:pic>
        <p:nvPicPr>
          <p:cNvPr id="59395" name="Picture 3">
            <a:extLst>
              <a:ext uri="{FF2B5EF4-FFF2-40B4-BE49-F238E27FC236}">
                <a16:creationId xmlns:a16="http://schemas.microsoft.com/office/drawing/2014/main" id="{514377F9-0D8F-4A1F-B729-CAE4A8E185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1D09-3091-452A-B5B6-BCA4C4A2ECED}"/>
              </a:ext>
            </a:extLst>
          </p:cNvPr>
          <p:cNvSpPr>
            <a:spLocks noGrp="1"/>
          </p:cNvSpPr>
          <p:nvPr>
            <p:ph type="title"/>
          </p:nvPr>
        </p:nvSpPr>
        <p:spPr/>
        <p:txBody>
          <a:bodyPr/>
          <a:lstStyle/>
          <a:p>
            <a:pPr>
              <a:defRPr/>
            </a:pPr>
            <a:r>
              <a:rPr lang="en-US" dirty="0"/>
              <a:t>Termination Criteria</a:t>
            </a:r>
          </a:p>
        </p:txBody>
      </p:sp>
      <p:sp>
        <p:nvSpPr>
          <p:cNvPr id="3" name="Content Placeholder 2">
            <a:extLst>
              <a:ext uri="{FF2B5EF4-FFF2-40B4-BE49-F238E27FC236}">
                <a16:creationId xmlns:a16="http://schemas.microsoft.com/office/drawing/2014/main" id="{F5D18FBA-F224-428C-B958-41586563D303}"/>
              </a:ext>
            </a:extLst>
          </p:cNvPr>
          <p:cNvSpPr>
            <a:spLocks noGrp="1"/>
          </p:cNvSpPr>
          <p:nvPr>
            <p:ph idx="1"/>
          </p:nvPr>
        </p:nvSpPr>
        <p:spPr/>
        <p:txBody>
          <a:bodyPr/>
          <a:lstStyle/>
          <a:p>
            <a:pPr marL="571500" indent="-571500">
              <a:buFont typeface="+mj-lt"/>
              <a:buAutoNum type="romanUcPeriod"/>
              <a:defRPr/>
            </a:pPr>
            <a:r>
              <a:rPr lang="en-US" dirty="0">
                <a:effectLst/>
              </a:rPr>
              <a:t>A solution is found that satisfies minimum criteria</a:t>
            </a:r>
          </a:p>
          <a:p>
            <a:pPr marL="571500" indent="-571500">
              <a:buFont typeface="+mj-lt"/>
              <a:buAutoNum type="romanUcPeriod"/>
              <a:defRPr/>
            </a:pPr>
            <a:r>
              <a:rPr lang="en-US" dirty="0">
                <a:effectLst/>
              </a:rPr>
              <a:t>Fixed number of generations reached</a:t>
            </a:r>
          </a:p>
          <a:p>
            <a:pPr marL="571500" indent="-571500">
              <a:buFont typeface="+mj-lt"/>
              <a:buAutoNum type="romanUcPeriod"/>
              <a:defRPr/>
            </a:pPr>
            <a:r>
              <a:rPr lang="en-US" dirty="0">
                <a:effectLst/>
              </a:rPr>
              <a:t>Allocated budget (computation time/money) reached</a:t>
            </a:r>
          </a:p>
          <a:p>
            <a:pPr marL="571500" indent="-571500">
              <a:buFont typeface="+mj-lt"/>
              <a:buAutoNum type="romanUcPeriod"/>
              <a:defRPr/>
            </a:pPr>
            <a:r>
              <a:rPr lang="en-US" dirty="0">
                <a:effectLst/>
              </a:rPr>
              <a:t>The highest ranking solution's fitness is has reached a plateau </a:t>
            </a:r>
          </a:p>
          <a:p>
            <a:pPr marL="571500" indent="-571500">
              <a:buFont typeface="+mj-lt"/>
              <a:buAutoNum type="romanUcPeriod"/>
              <a:defRPr/>
            </a:pPr>
            <a:r>
              <a:rPr lang="en-US" dirty="0">
                <a:effectLst/>
              </a:rPr>
              <a:t>Manual inspection</a:t>
            </a:r>
          </a:p>
          <a:p>
            <a:pPr marL="571500" indent="-571500">
              <a:buFont typeface="+mj-lt"/>
              <a:buAutoNum type="romanUcPeriod"/>
              <a:defRPr/>
            </a:pPr>
            <a:r>
              <a:rPr lang="en-US" dirty="0">
                <a:effectLst/>
              </a:rPr>
              <a:t>Combinations of the above</a:t>
            </a:r>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730BE08F-2CBC-4FAB-B7E3-03F865B77889}"/>
              </a:ext>
            </a:extLst>
          </p:cNvPr>
          <p:cNvSpPr>
            <a:spLocks noGrp="1" noChangeArrowheads="1"/>
          </p:cNvSpPr>
          <p:nvPr>
            <p:ph type="title"/>
          </p:nvPr>
        </p:nvSpPr>
        <p:spPr/>
        <p:txBody>
          <a:bodyPr/>
          <a:lstStyle/>
          <a:p>
            <a:pPr>
              <a:defRPr/>
            </a:pPr>
            <a:r>
              <a:rPr lang="en-US" altLang="en-US" sz="4000" dirty="0"/>
              <a:t>Two Point Crossover</a:t>
            </a:r>
          </a:p>
        </p:txBody>
      </p:sp>
      <p:pic>
        <p:nvPicPr>
          <p:cNvPr id="7171" name="Picture 1">
            <a:extLst>
              <a:ext uri="{FF2B5EF4-FFF2-40B4-BE49-F238E27FC236}">
                <a16:creationId xmlns:a16="http://schemas.microsoft.com/office/drawing/2014/main" id="{E9732CC5-F1F4-4AC8-9869-8851C92154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3" y="2643188"/>
            <a:ext cx="54768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035" name="Rectangle 3">
            <a:extLst>
              <a:ext uri="{FF2B5EF4-FFF2-40B4-BE49-F238E27FC236}">
                <a16:creationId xmlns:a16="http://schemas.microsoft.com/office/drawing/2014/main" id="{B648B65F-D729-49FA-961B-4A6D44CAD355}"/>
              </a:ext>
            </a:extLst>
          </p:cNvPr>
          <p:cNvSpPr>
            <a:spLocks noGrp="1" noChangeArrowheads="1"/>
          </p:cNvSpPr>
          <p:nvPr>
            <p:ph type="body" idx="1"/>
          </p:nvPr>
        </p:nvSpPr>
        <p:spPr/>
        <p:txBody>
          <a:bodyPr/>
          <a:lstStyle/>
          <a:p>
            <a:pPr>
              <a:defRPr/>
            </a:pPr>
            <a:r>
              <a:rPr lang="en-US" altLang="en-US" dirty="0"/>
              <a:t>Two children produced</a:t>
            </a:r>
          </a:p>
        </p:txBody>
      </p:sp>
    </p:spTree>
    <p:extLst>
      <p:ext uri="{BB962C8B-B14F-4D97-AF65-F5344CB8AC3E}">
        <p14:creationId xmlns:p14="http://schemas.microsoft.com/office/powerpoint/2010/main" val="318323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4BCE-145A-48F3-81E2-54ED43AE5402}"/>
              </a:ext>
            </a:extLst>
          </p:cNvPr>
          <p:cNvSpPr>
            <a:spLocks noGrp="1"/>
          </p:cNvSpPr>
          <p:nvPr>
            <p:ph type="title"/>
          </p:nvPr>
        </p:nvSpPr>
        <p:spPr/>
        <p:txBody>
          <a:bodyPr/>
          <a:lstStyle/>
          <a:p>
            <a:pPr>
              <a:defRPr/>
            </a:pPr>
            <a:r>
              <a:rPr lang="en-US" dirty="0"/>
              <a:t>Uniform Crossover</a:t>
            </a:r>
          </a:p>
        </p:txBody>
      </p:sp>
      <p:pic>
        <p:nvPicPr>
          <p:cNvPr id="9219" name="Content Placeholder 3">
            <a:extLst>
              <a:ext uri="{FF2B5EF4-FFF2-40B4-BE49-F238E27FC236}">
                <a16:creationId xmlns:a16="http://schemas.microsoft.com/office/drawing/2014/main" id="{80BC9370-1E39-446E-A573-0182D74122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2895600"/>
            <a:ext cx="5184775" cy="1898650"/>
          </a:xfrm>
        </p:spPr>
      </p:pic>
    </p:spTree>
    <p:extLst>
      <p:ext uri="{BB962C8B-B14F-4D97-AF65-F5344CB8AC3E}">
        <p14:creationId xmlns:p14="http://schemas.microsoft.com/office/powerpoint/2010/main" val="4005940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8CB0-04DA-4921-B900-45673DDFB4BE}"/>
              </a:ext>
            </a:extLst>
          </p:cNvPr>
          <p:cNvSpPr>
            <a:spLocks noGrp="1"/>
          </p:cNvSpPr>
          <p:nvPr>
            <p:ph type="title"/>
          </p:nvPr>
        </p:nvSpPr>
        <p:spPr>
          <a:xfrm>
            <a:off x="695325" y="2590800"/>
            <a:ext cx="7772400" cy="1362075"/>
          </a:xfrm>
        </p:spPr>
        <p:txBody>
          <a:bodyPr/>
          <a:lstStyle/>
          <a:p>
            <a:pPr>
              <a:defRPr/>
            </a:pPr>
            <a:r>
              <a:rPr lang="en-US" dirty="0"/>
              <a:t>SELECTION METHODS</a:t>
            </a:r>
          </a:p>
        </p:txBody>
      </p:sp>
      <p:sp>
        <p:nvSpPr>
          <p:cNvPr id="3" name="Text Placeholder 2">
            <a:extLst>
              <a:ext uri="{FF2B5EF4-FFF2-40B4-BE49-F238E27FC236}">
                <a16:creationId xmlns:a16="http://schemas.microsoft.com/office/drawing/2014/main" id="{56ABA9EE-B534-4EBD-9944-A940D519E964}"/>
              </a:ext>
            </a:extLst>
          </p:cNvPr>
          <p:cNvSpPr>
            <a:spLocks noGrp="1"/>
          </p:cNvSpPr>
          <p:nvPr>
            <p:ph type="body" idx="1"/>
          </p:nvPr>
        </p:nvSpPr>
        <p:spPr>
          <a:xfrm>
            <a:off x="722313" y="2906713"/>
            <a:ext cx="7772400" cy="1500187"/>
          </a:xfrm>
        </p:spPr>
        <p:txBody>
          <a:bodyPr/>
          <a:lstStyle/>
          <a:p>
            <a:pPr>
              <a:defRPr/>
            </a:pPr>
            <a:endParaRPr lang="en-US" dirty="0"/>
          </a:p>
        </p:txBody>
      </p:sp>
    </p:spTree>
    <p:extLst>
      <p:ext uri="{BB962C8B-B14F-4D97-AF65-F5344CB8AC3E}">
        <p14:creationId xmlns:p14="http://schemas.microsoft.com/office/powerpoint/2010/main" val="2525090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70C3-71CB-4811-B747-F368125B000A}"/>
              </a:ext>
            </a:extLst>
          </p:cNvPr>
          <p:cNvSpPr>
            <a:spLocks noGrp="1"/>
          </p:cNvSpPr>
          <p:nvPr>
            <p:ph type="title"/>
          </p:nvPr>
        </p:nvSpPr>
        <p:spPr/>
        <p:txBody>
          <a:bodyPr/>
          <a:lstStyle/>
          <a:p>
            <a:pPr>
              <a:defRPr/>
            </a:pPr>
            <a:r>
              <a:rPr lang="en-US" dirty="0"/>
              <a:t>Parent selection</a:t>
            </a:r>
          </a:p>
        </p:txBody>
      </p:sp>
      <p:sp>
        <p:nvSpPr>
          <p:cNvPr id="3" name="Content Placeholder 2">
            <a:extLst>
              <a:ext uri="{FF2B5EF4-FFF2-40B4-BE49-F238E27FC236}">
                <a16:creationId xmlns:a16="http://schemas.microsoft.com/office/drawing/2014/main" id="{9A5C4591-BE39-4D5B-8136-87B6B89F11B0}"/>
              </a:ext>
            </a:extLst>
          </p:cNvPr>
          <p:cNvSpPr>
            <a:spLocks noGrp="1"/>
          </p:cNvSpPr>
          <p:nvPr>
            <p:ph idx="1"/>
          </p:nvPr>
        </p:nvSpPr>
        <p:spPr/>
        <p:txBody>
          <a:bodyPr/>
          <a:lstStyle/>
          <a:p>
            <a:pPr>
              <a:defRPr/>
            </a:pPr>
            <a:r>
              <a:rPr lang="en-GB" dirty="0"/>
              <a:t>Expected number of copies of an individual i:</a:t>
            </a:r>
          </a:p>
          <a:p>
            <a:pPr>
              <a:buFont typeface="Wingdings" panose="05000000000000000000" pitchFamily="2" charset="2"/>
              <a:buNone/>
              <a:defRPr/>
            </a:pPr>
            <a:r>
              <a:rPr lang="en-GB" dirty="0"/>
              <a:t> 			 E( </a:t>
            </a:r>
            <a:r>
              <a:rPr lang="en-GB" dirty="0" err="1"/>
              <a:t>n</a:t>
            </a:r>
            <a:r>
              <a:rPr lang="en-GB" baseline="-25000" dirty="0" err="1"/>
              <a:t>i</a:t>
            </a:r>
            <a:r>
              <a:rPr lang="en-GB" baseline="-25000" dirty="0"/>
              <a:t> </a:t>
            </a:r>
            <a:r>
              <a:rPr lang="en-GB" dirty="0"/>
              <a:t>) = </a:t>
            </a:r>
            <a:r>
              <a:rPr lang="en-GB" dirty="0">
                <a:sym typeface="Symbol" pitchFamily="18" charset="2"/>
              </a:rPr>
              <a:t> </a:t>
            </a:r>
            <a:r>
              <a:rPr lang="en-GB" sz="2000" dirty="0">
                <a:sym typeface="Symbol" pitchFamily="18" charset="2"/>
              </a:rPr>
              <a:t>•</a:t>
            </a:r>
            <a:r>
              <a:rPr lang="en-GB" dirty="0">
                <a:sym typeface="Symbol" pitchFamily="18" charset="2"/>
              </a:rPr>
              <a:t> f(</a:t>
            </a:r>
            <a:r>
              <a:rPr lang="en-GB" dirty="0" err="1">
                <a:sym typeface="Symbol" pitchFamily="18" charset="2"/>
              </a:rPr>
              <a:t>i</a:t>
            </a:r>
            <a:r>
              <a:rPr lang="en-GB" dirty="0">
                <a:sym typeface="Symbol" pitchFamily="18" charset="2"/>
              </a:rPr>
              <a:t>)</a:t>
            </a:r>
            <a:r>
              <a:rPr lang="he-IL" dirty="0">
                <a:sym typeface="Symbol" pitchFamily="18" charset="2"/>
              </a:rPr>
              <a:t> </a:t>
            </a:r>
            <a:r>
              <a:rPr lang="en-GB" dirty="0">
                <a:sym typeface="Symbol" pitchFamily="18" charset="2"/>
              </a:rPr>
              <a:t>/ &lt;f&gt;</a:t>
            </a:r>
            <a:r>
              <a:rPr lang="en-US" sz="2400" dirty="0">
                <a:sym typeface="Symbol" pitchFamily="18" charset="2"/>
              </a:rPr>
              <a:t> </a:t>
            </a:r>
            <a:endParaRPr lang="en-US" dirty="0">
              <a:sym typeface="Symbol" pitchFamily="18" charset="2"/>
            </a:endParaRPr>
          </a:p>
          <a:p>
            <a:pPr>
              <a:buFont typeface="Wingdings" panose="05000000000000000000" pitchFamily="2" charset="2"/>
              <a:buNone/>
              <a:defRPr/>
            </a:pPr>
            <a:r>
              <a:rPr lang="en-US" sz="2400" dirty="0">
                <a:sym typeface="Symbol" pitchFamily="18" charset="2"/>
              </a:rPr>
              <a:t>(</a:t>
            </a:r>
            <a:r>
              <a:rPr lang="en-GB" sz="2400" i="1" dirty="0">
                <a:sym typeface="Symbol" pitchFamily="18" charset="2"/>
              </a:rPr>
              <a:t></a:t>
            </a:r>
            <a:r>
              <a:rPr lang="en-US" sz="2400" dirty="0">
                <a:sym typeface="Symbol" pitchFamily="18" charset="2"/>
              </a:rPr>
              <a:t> = </a:t>
            </a:r>
            <a:r>
              <a:rPr lang="en-US" sz="2400" dirty="0" err="1">
                <a:sym typeface="Symbol" pitchFamily="18" charset="2"/>
              </a:rPr>
              <a:t>pop.size</a:t>
            </a:r>
            <a:r>
              <a:rPr lang="en-US" sz="2400" dirty="0">
                <a:sym typeface="Symbol" pitchFamily="18" charset="2"/>
              </a:rPr>
              <a:t>, f(</a:t>
            </a:r>
            <a:r>
              <a:rPr lang="en-US" sz="2400" dirty="0" err="1">
                <a:sym typeface="Symbol" pitchFamily="18" charset="2"/>
              </a:rPr>
              <a:t>i</a:t>
            </a:r>
            <a:r>
              <a:rPr lang="en-US" sz="2400" dirty="0">
                <a:sym typeface="Symbol" pitchFamily="18" charset="2"/>
              </a:rPr>
              <a:t>) = fitness of </a:t>
            </a:r>
            <a:r>
              <a:rPr lang="en-US" sz="2400" dirty="0" err="1">
                <a:sym typeface="Symbol" pitchFamily="18" charset="2"/>
              </a:rPr>
              <a:t>i</a:t>
            </a:r>
            <a:r>
              <a:rPr lang="en-US" sz="2400" dirty="0">
                <a:sym typeface="Symbol" pitchFamily="18" charset="2"/>
              </a:rPr>
              <a:t>, </a:t>
            </a:r>
            <a:r>
              <a:rPr lang="en-US" sz="2400" b="1" dirty="0">
                <a:sym typeface="Symbol" pitchFamily="18" charset="2"/>
              </a:rPr>
              <a:t></a:t>
            </a:r>
            <a:r>
              <a:rPr lang="en-US" sz="2400" dirty="0">
                <a:sym typeface="Symbol" pitchFamily="18" charset="2"/>
              </a:rPr>
              <a:t>f</a:t>
            </a:r>
            <a:r>
              <a:rPr lang="en-US" sz="2400" b="1" dirty="0">
                <a:sym typeface="Symbol" pitchFamily="18" charset="2"/>
              </a:rPr>
              <a:t></a:t>
            </a:r>
            <a:r>
              <a:rPr lang="en-US" sz="2400" dirty="0">
                <a:sym typeface="Symbol" pitchFamily="18" charset="2"/>
              </a:rPr>
              <a:t> avg. fitness in pop.)</a:t>
            </a:r>
            <a:endParaRPr lang="en-GB" sz="2400" dirty="0"/>
          </a:p>
          <a:p>
            <a:pPr>
              <a:defRPr/>
            </a:pPr>
            <a:endParaRPr lang="en-US" dirty="0"/>
          </a:p>
        </p:txBody>
      </p:sp>
    </p:spTree>
    <p:extLst>
      <p:ext uri="{BB962C8B-B14F-4D97-AF65-F5344CB8AC3E}">
        <p14:creationId xmlns:p14="http://schemas.microsoft.com/office/powerpoint/2010/main" val="3855494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6521-564A-40CC-A5B8-D992937ACD91}"/>
              </a:ext>
            </a:extLst>
          </p:cNvPr>
          <p:cNvSpPr>
            <a:spLocks noGrp="1"/>
          </p:cNvSpPr>
          <p:nvPr>
            <p:ph type="title"/>
          </p:nvPr>
        </p:nvSpPr>
        <p:spPr/>
        <p:txBody>
          <a:bodyPr/>
          <a:lstStyle/>
          <a:p>
            <a:pPr>
              <a:defRPr/>
            </a:pPr>
            <a:r>
              <a:rPr lang="en-GB" dirty="0"/>
              <a:t>Roulette wheel algorithm</a:t>
            </a:r>
            <a:endParaRPr lang="en-US" dirty="0"/>
          </a:p>
        </p:txBody>
      </p:sp>
      <p:sp>
        <p:nvSpPr>
          <p:cNvPr id="3" name="Content Placeholder 2">
            <a:extLst>
              <a:ext uri="{FF2B5EF4-FFF2-40B4-BE49-F238E27FC236}">
                <a16:creationId xmlns:a16="http://schemas.microsoft.com/office/drawing/2014/main" id="{FC89238B-64D3-4B9C-B655-A778238082C1}"/>
              </a:ext>
            </a:extLst>
          </p:cNvPr>
          <p:cNvSpPr>
            <a:spLocks noGrp="1"/>
          </p:cNvSpPr>
          <p:nvPr>
            <p:ph idx="1"/>
          </p:nvPr>
        </p:nvSpPr>
        <p:spPr/>
        <p:txBody>
          <a:bodyPr/>
          <a:lstStyle/>
          <a:p>
            <a:pPr>
              <a:defRPr/>
            </a:pPr>
            <a:r>
              <a:rPr lang="en-GB" dirty="0"/>
              <a:t>Also known as FPS – Fitness Proportional Selection</a:t>
            </a:r>
          </a:p>
          <a:p>
            <a:pPr>
              <a:defRPr/>
            </a:pPr>
            <a:r>
              <a:rPr lang="en-GB" dirty="0"/>
              <a:t>Given a probability distribution, spin a 1-armed wheel </a:t>
            </a:r>
            <a:r>
              <a:rPr lang="en-GB" b="1" i="1" dirty="0"/>
              <a:t>n</a:t>
            </a:r>
            <a:r>
              <a:rPr lang="en-GB" b="1" dirty="0"/>
              <a:t> times</a:t>
            </a:r>
            <a:r>
              <a:rPr lang="en-GB" dirty="0"/>
              <a:t> to make </a:t>
            </a:r>
            <a:r>
              <a:rPr lang="en-GB" i="1" dirty="0"/>
              <a:t>n</a:t>
            </a:r>
            <a:r>
              <a:rPr lang="en-GB" dirty="0"/>
              <a:t> selections</a:t>
            </a:r>
          </a:p>
          <a:p>
            <a:pPr>
              <a:defRPr/>
            </a:pPr>
            <a:r>
              <a:rPr lang="en-GB" dirty="0"/>
              <a:t>No guarantees on actual value of </a:t>
            </a:r>
            <a:r>
              <a:rPr lang="en-GB" i="1" dirty="0" err="1"/>
              <a:t>n</a:t>
            </a:r>
            <a:r>
              <a:rPr lang="en-GB" i="1" baseline="-25000" dirty="0" err="1"/>
              <a:t>i</a:t>
            </a:r>
            <a:r>
              <a:rPr lang="en-GB" i="1" baseline="-25000" dirty="0"/>
              <a:t> </a:t>
            </a:r>
            <a:endParaRPr lang="en-GB" dirty="0"/>
          </a:p>
          <a:p>
            <a:pPr>
              <a:defRPr/>
            </a:pPr>
            <a:endParaRPr lang="en-US" dirty="0"/>
          </a:p>
        </p:txBody>
      </p:sp>
      <p:pic>
        <p:nvPicPr>
          <p:cNvPr id="17412" name="Picture 2">
            <a:extLst>
              <a:ext uri="{FF2B5EF4-FFF2-40B4-BE49-F238E27FC236}">
                <a16:creationId xmlns:a16="http://schemas.microsoft.com/office/drawing/2014/main" id="{33754799-A198-4670-9706-1104AF3E7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419600"/>
            <a:ext cx="50530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44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0AE01C8A-1A85-454E-A450-2E14EF7FDE74}"/>
              </a:ext>
            </a:extLst>
          </p:cNvPr>
          <p:cNvSpPr>
            <a:spLocks noGrp="1" noChangeArrowheads="1"/>
          </p:cNvSpPr>
          <p:nvPr>
            <p:ph type="title"/>
          </p:nvPr>
        </p:nvSpPr>
        <p:spPr/>
        <p:txBody>
          <a:bodyPr/>
          <a:lstStyle/>
          <a:p>
            <a:pPr>
              <a:defRPr/>
            </a:pPr>
            <a:r>
              <a:rPr lang="en-US" altLang="en-US" sz="4000"/>
              <a:t>Candidate Problems for Local Search </a:t>
            </a:r>
          </a:p>
        </p:txBody>
      </p:sp>
      <p:sp>
        <p:nvSpPr>
          <p:cNvPr id="302083" name="Rectangle 3">
            <a:extLst>
              <a:ext uri="{FF2B5EF4-FFF2-40B4-BE49-F238E27FC236}">
                <a16:creationId xmlns:a16="http://schemas.microsoft.com/office/drawing/2014/main" id="{0BD28988-F821-43D6-9C14-E8E5E7C47F49}"/>
              </a:ext>
            </a:extLst>
          </p:cNvPr>
          <p:cNvSpPr>
            <a:spLocks noGrp="1" noChangeArrowheads="1"/>
          </p:cNvSpPr>
          <p:nvPr>
            <p:ph type="body" idx="1"/>
          </p:nvPr>
        </p:nvSpPr>
        <p:spPr/>
        <p:txBody>
          <a:bodyPr/>
          <a:lstStyle/>
          <a:p>
            <a:pPr>
              <a:defRPr/>
            </a:pPr>
            <a:r>
              <a:rPr lang="en-US" altLang="en-US"/>
              <a:t>Problems that may not have an obvious “goal test” or “path cost”</a:t>
            </a:r>
          </a:p>
          <a:p>
            <a:pPr>
              <a:buFont typeface="Wingdings" panose="05000000000000000000" pitchFamily="2" charset="2"/>
              <a:buNone/>
              <a:defRPr/>
            </a:pPr>
            <a:endParaRPr lang="en-US" altLang="en-US"/>
          </a:p>
          <a:p>
            <a:pPr>
              <a:defRPr/>
            </a:pPr>
            <a:r>
              <a:rPr lang="en-US" altLang="en-US"/>
              <a:t>In some problems the “path to the goal” is not important -  optimization problems – the goal is important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A76C-AA04-4FF0-BDBB-966A751CE678}"/>
              </a:ext>
            </a:extLst>
          </p:cNvPr>
          <p:cNvSpPr>
            <a:spLocks noGrp="1"/>
          </p:cNvSpPr>
          <p:nvPr>
            <p:ph type="title"/>
          </p:nvPr>
        </p:nvSpPr>
        <p:spPr/>
        <p:txBody>
          <a:bodyPr/>
          <a:lstStyle/>
          <a:p>
            <a:pPr>
              <a:defRPr/>
            </a:pPr>
            <a:r>
              <a:rPr lang="en-US" dirty="0"/>
              <a:t>RWS</a:t>
            </a:r>
          </a:p>
        </p:txBody>
      </p:sp>
      <p:sp>
        <p:nvSpPr>
          <p:cNvPr id="3" name="Content Placeholder 2">
            <a:extLst>
              <a:ext uri="{FF2B5EF4-FFF2-40B4-BE49-F238E27FC236}">
                <a16:creationId xmlns:a16="http://schemas.microsoft.com/office/drawing/2014/main" id="{9B32D376-EDC6-4505-BA8A-08BEA8381226}"/>
              </a:ext>
            </a:extLst>
          </p:cNvPr>
          <p:cNvSpPr>
            <a:spLocks noGrp="1"/>
          </p:cNvSpPr>
          <p:nvPr>
            <p:ph idx="1"/>
          </p:nvPr>
        </p:nvSpPr>
        <p:spPr/>
        <p:txBody>
          <a:bodyPr/>
          <a:lstStyle/>
          <a:p>
            <a:pPr>
              <a:defRPr/>
            </a:pPr>
            <a:r>
              <a:rPr lang="en-US" dirty="0"/>
              <a:t>Inefficient code for illustration:</a:t>
            </a:r>
          </a:p>
        </p:txBody>
      </p:sp>
      <p:pic>
        <p:nvPicPr>
          <p:cNvPr id="18436" name="Picture 2">
            <a:extLst>
              <a:ext uri="{FF2B5EF4-FFF2-40B4-BE49-F238E27FC236}">
                <a16:creationId xmlns:a16="http://schemas.microsoft.com/office/drawing/2014/main" id="{2AE49AFD-F613-45FF-8999-36B698F36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09800"/>
            <a:ext cx="72771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990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AA1B-3B88-41F4-B117-9C8A48990A3C}"/>
              </a:ext>
            </a:extLst>
          </p:cNvPr>
          <p:cNvSpPr>
            <a:spLocks noGrp="1"/>
          </p:cNvSpPr>
          <p:nvPr>
            <p:ph type="title"/>
          </p:nvPr>
        </p:nvSpPr>
        <p:spPr/>
        <p:txBody>
          <a:bodyPr/>
          <a:lstStyle/>
          <a:p>
            <a:pPr>
              <a:defRPr/>
            </a:pPr>
            <a:r>
              <a:rPr lang="en-US" dirty="0"/>
              <a:t>RWS problems</a:t>
            </a:r>
          </a:p>
        </p:txBody>
      </p:sp>
      <p:sp>
        <p:nvSpPr>
          <p:cNvPr id="3" name="Content Placeholder 2">
            <a:extLst>
              <a:ext uri="{FF2B5EF4-FFF2-40B4-BE49-F238E27FC236}">
                <a16:creationId xmlns:a16="http://schemas.microsoft.com/office/drawing/2014/main" id="{DC415A86-7368-4333-813A-1690FD09FF81}"/>
              </a:ext>
            </a:extLst>
          </p:cNvPr>
          <p:cNvSpPr>
            <a:spLocks noGrp="1"/>
          </p:cNvSpPr>
          <p:nvPr>
            <p:ph idx="1"/>
          </p:nvPr>
        </p:nvSpPr>
        <p:spPr/>
        <p:txBody>
          <a:bodyPr/>
          <a:lstStyle/>
          <a:p>
            <a:pPr marL="514350" indent="-514350">
              <a:buFont typeface="+mj-lt"/>
              <a:buAutoNum type="arabicPeriod"/>
              <a:defRPr/>
            </a:pPr>
            <a:r>
              <a:rPr lang="en-GB" dirty="0"/>
              <a:t>One highly fit member (“super hero”) can rapidly take over if rest of population is much less fit: </a:t>
            </a:r>
          </a:p>
          <a:p>
            <a:pPr marL="514350" indent="-514350">
              <a:buFont typeface="+mj-lt"/>
              <a:buAutoNum type="arabicPeriod"/>
              <a:defRPr/>
            </a:pPr>
            <a:r>
              <a:rPr lang="en-GB" dirty="0"/>
              <a:t>Premature Convergence </a:t>
            </a:r>
          </a:p>
          <a:p>
            <a:pPr marL="514350" indent="-514350">
              <a:buFont typeface="+mj-lt"/>
              <a:buAutoNum type="arabicPeriod"/>
              <a:defRPr/>
            </a:pPr>
            <a:r>
              <a:rPr lang="en-GB" dirty="0"/>
              <a:t>At end of runs, when the fitness of genes become similar, lose selection pressure </a:t>
            </a:r>
          </a:p>
          <a:p>
            <a:pPr marL="514350" indent="-514350">
              <a:buFont typeface="+mj-lt"/>
              <a:buAutoNum type="arabicPeriod"/>
              <a:defRPr/>
            </a:pPr>
            <a:r>
              <a:rPr lang="en-GB" dirty="0"/>
              <a:t>Highly susceptible to function transposition</a:t>
            </a:r>
          </a:p>
          <a:p>
            <a:pPr marL="514350" indent="-514350">
              <a:buFont typeface="+mj-lt"/>
              <a:buAutoNum type="arabicPeriod"/>
              <a:defRPr/>
            </a:pPr>
            <a:endParaRPr lang="en-US" dirty="0"/>
          </a:p>
        </p:txBody>
      </p:sp>
    </p:spTree>
    <p:extLst>
      <p:ext uri="{BB962C8B-B14F-4D97-AF65-F5344CB8AC3E}">
        <p14:creationId xmlns:p14="http://schemas.microsoft.com/office/powerpoint/2010/main" val="2774461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D1D12-FD80-4BBF-8714-1A9DCDB56BBA}"/>
              </a:ext>
            </a:extLst>
          </p:cNvPr>
          <p:cNvSpPr>
            <a:spLocks noGrp="1"/>
          </p:cNvSpPr>
          <p:nvPr>
            <p:ph type="title"/>
          </p:nvPr>
        </p:nvSpPr>
        <p:spPr>
          <a:xfrm>
            <a:off x="609600" y="2514600"/>
            <a:ext cx="7772400" cy="1362075"/>
          </a:xfrm>
        </p:spPr>
        <p:txBody>
          <a:bodyPr/>
          <a:lstStyle/>
          <a:p>
            <a:pPr>
              <a:defRPr/>
            </a:pPr>
            <a:r>
              <a:rPr lang="en-US" dirty="0"/>
              <a:t>SUS</a:t>
            </a:r>
            <a:r>
              <a:rPr lang="he-IL" dirty="0"/>
              <a:t>  - </a:t>
            </a:r>
            <a:r>
              <a:rPr lang="en-US" dirty="0"/>
              <a:t>Stochastic Universal Sampling</a:t>
            </a:r>
          </a:p>
        </p:txBody>
      </p:sp>
      <p:sp>
        <p:nvSpPr>
          <p:cNvPr id="5" name="Text Placeholder 4">
            <a:extLst>
              <a:ext uri="{FF2B5EF4-FFF2-40B4-BE49-F238E27FC236}">
                <a16:creationId xmlns:a16="http://schemas.microsoft.com/office/drawing/2014/main" id="{C14356D3-5C63-4A8D-99C1-5049360BBDCE}"/>
              </a:ext>
            </a:extLst>
          </p:cNvPr>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3322869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BD4C-7920-4247-839C-CEA9E7CF65BE}"/>
              </a:ext>
            </a:extLst>
          </p:cNvPr>
          <p:cNvSpPr>
            <a:spLocks noGrp="1"/>
          </p:cNvSpPr>
          <p:nvPr>
            <p:ph type="title"/>
          </p:nvPr>
        </p:nvSpPr>
        <p:spPr/>
        <p:txBody>
          <a:bodyPr/>
          <a:lstStyle/>
          <a:p>
            <a:pPr>
              <a:defRPr/>
            </a:pPr>
            <a:r>
              <a:rPr lang="en-GB" dirty="0"/>
              <a:t>Baker’s SUS algorithm</a:t>
            </a:r>
            <a:endParaRPr lang="en-US" dirty="0"/>
          </a:p>
        </p:txBody>
      </p:sp>
      <p:sp>
        <p:nvSpPr>
          <p:cNvPr id="3" name="Content Placeholder 2">
            <a:extLst>
              <a:ext uri="{FF2B5EF4-FFF2-40B4-BE49-F238E27FC236}">
                <a16:creationId xmlns:a16="http://schemas.microsoft.com/office/drawing/2014/main" id="{6C12228B-9191-415E-8EB4-778D1243A664}"/>
              </a:ext>
            </a:extLst>
          </p:cNvPr>
          <p:cNvSpPr>
            <a:spLocks noGrp="1"/>
          </p:cNvSpPr>
          <p:nvPr>
            <p:ph idx="1"/>
          </p:nvPr>
        </p:nvSpPr>
        <p:spPr/>
        <p:txBody>
          <a:bodyPr/>
          <a:lstStyle/>
          <a:p>
            <a:pPr marL="514350" indent="-514350">
              <a:buFont typeface="+mj-lt"/>
              <a:buAutoNum type="arabicPeriod"/>
              <a:defRPr/>
            </a:pPr>
            <a:r>
              <a:rPr lang="en-US" dirty="0"/>
              <a:t>A FPS method</a:t>
            </a:r>
          </a:p>
          <a:p>
            <a:pPr marL="514350" indent="-514350">
              <a:buFont typeface="+mj-lt"/>
              <a:buAutoNum type="arabicPeriod"/>
              <a:defRPr/>
            </a:pPr>
            <a:r>
              <a:rPr lang="en-US" dirty="0"/>
              <a:t>One spin instead of N (1 sample)</a:t>
            </a:r>
          </a:p>
          <a:p>
            <a:pPr marL="514350" indent="-514350">
              <a:buFont typeface="+mj-lt"/>
              <a:buAutoNum type="arabicPeriod"/>
              <a:defRPr/>
            </a:pPr>
            <a:r>
              <a:rPr lang="en-US" dirty="0"/>
              <a:t>Reduces bias by giving weaker members a chance to be chosen</a:t>
            </a:r>
          </a:p>
        </p:txBody>
      </p:sp>
    </p:spTree>
    <p:extLst>
      <p:ext uri="{BB962C8B-B14F-4D97-AF65-F5344CB8AC3E}">
        <p14:creationId xmlns:p14="http://schemas.microsoft.com/office/powerpoint/2010/main" val="86365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B49-AE5E-43ED-BCDB-68C9C44B69BB}"/>
              </a:ext>
            </a:extLst>
          </p:cNvPr>
          <p:cNvSpPr>
            <a:spLocks noGrp="1"/>
          </p:cNvSpPr>
          <p:nvPr>
            <p:ph type="title"/>
          </p:nvPr>
        </p:nvSpPr>
        <p:spPr/>
        <p:txBody>
          <a:bodyPr/>
          <a:lstStyle/>
          <a:p>
            <a:pPr algn="l">
              <a:defRPr/>
            </a:pPr>
            <a:r>
              <a:rPr lang="en-US" dirty="0"/>
              <a:t>	SUS Motivation</a:t>
            </a:r>
          </a:p>
        </p:txBody>
      </p:sp>
      <p:sp>
        <p:nvSpPr>
          <p:cNvPr id="3" name="Content Placeholder 2">
            <a:extLst>
              <a:ext uri="{FF2B5EF4-FFF2-40B4-BE49-F238E27FC236}">
                <a16:creationId xmlns:a16="http://schemas.microsoft.com/office/drawing/2014/main" id="{7F44A519-0C3E-432D-A5D9-4FC8E58B927A}"/>
              </a:ext>
            </a:extLst>
          </p:cNvPr>
          <p:cNvSpPr>
            <a:spLocks noGrp="1"/>
          </p:cNvSpPr>
          <p:nvPr>
            <p:ph idx="1"/>
          </p:nvPr>
        </p:nvSpPr>
        <p:spPr/>
        <p:txBody>
          <a:bodyPr/>
          <a:lstStyle/>
          <a:p>
            <a:pPr>
              <a:defRPr/>
            </a:pPr>
            <a:r>
              <a:rPr lang="en-US" dirty="0">
                <a:effectLst/>
              </a:rPr>
              <a:t>If we have an individual that occupies 4.5% of the wheel and we select 100 individuals, we would expect on average for that individual to be selected between four and five times. </a:t>
            </a:r>
          </a:p>
          <a:p>
            <a:pPr>
              <a:defRPr/>
            </a:pPr>
            <a:r>
              <a:rPr lang="en-US" dirty="0">
                <a:effectLst/>
              </a:rPr>
              <a:t>Stochastic Universal Sampling guarantees this. The individual will be selected either four times or five times, not three times, not zero times and not 100 times…</a:t>
            </a:r>
            <a:endParaRPr lang="en-US" dirty="0"/>
          </a:p>
        </p:txBody>
      </p:sp>
    </p:spTree>
    <p:extLst>
      <p:ext uri="{BB962C8B-B14F-4D97-AF65-F5344CB8AC3E}">
        <p14:creationId xmlns:p14="http://schemas.microsoft.com/office/powerpoint/2010/main" val="3018739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0459-13D4-42F7-B2DF-9C2CDE16F0F9}"/>
              </a:ext>
            </a:extLst>
          </p:cNvPr>
          <p:cNvSpPr>
            <a:spLocks noGrp="1"/>
          </p:cNvSpPr>
          <p:nvPr>
            <p:ph type="title"/>
          </p:nvPr>
        </p:nvSpPr>
        <p:spPr/>
        <p:txBody>
          <a:bodyPr/>
          <a:lstStyle/>
          <a:p>
            <a:pPr>
              <a:defRPr/>
            </a:pPr>
            <a:r>
              <a:rPr lang="en-US" dirty="0"/>
              <a:t>SUS Explained</a:t>
            </a:r>
          </a:p>
        </p:txBody>
      </p:sp>
      <p:sp>
        <p:nvSpPr>
          <p:cNvPr id="34819" name="Content Placeholder 2">
            <a:extLst>
              <a:ext uri="{FF2B5EF4-FFF2-40B4-BE49-F238E27FC236}">
                <a16:creationId xmlns:a16="http://schemas.microsoft.com/office/drawing/2014/main" id="{984446F5-C0AB-43F2-A1AA-B1DC59877FF0}"/>
              </a:ext>
            </a:extLst>
          </p:cNvPr>
          <p:cNvSpPr>
            <a:spLocks noGrp="1"/>
          </p:cNvSpPr>
          <p:nvPr>
            <p:ph idx="1"/>
          </p:nvPr>
        </p:nvSpPr>
        <p:spPr/>
        <p:txBody>
          <a:bodyPr/>
          <a:lstStyle/>
          <a:p>
            <a:r>
              <a:rPr lang="en-US" altLang="en-US">
                <a:effectLst/>
              </a:rPr>
              <a:t>Works by making a </a:t>
            </a:r>
            <a:r>
              <a:rPr lang="en-US" altLang="en-US" u="sng">
                <a:effectLst/>
              </a:rPr>
              <a:t>single spin</a:t>
            </a:r>
            <a:r>
              <a:rPr lang="en-US" altLang="en-US">
                <a:effectLst/>
              </a:rPr>
              <a:t> of the roulette wheel. </a:t>
            </a:r>
          </a:p>
          <a:p>
            <a:r>
              <a:rPr lang="en-US" altLang="en-US">
                <a:effectLst/>
              </a:rPr>
              <a:t>This provides a starting position and the first selected individual. The selection process then proceeds by advancing all the way around the wheel in equal sized steps, where the step size is determined by the number of individuals to be selected</a:t>
            </a:r>
          </a:p>
        </p:txBody>
      </p:sp>
    </p:spTree>
    <p:extLst>
      <p:ext uri="{BB962C8B-B14F-4D97-AF65-F5344CB8AC3E}">
        <p14:creationId xmlns:p14="http://schemas.microsoft.com/office/powerpoint/2010/main" val="2006045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4A46-FF0B-45BF-93BE-746A70A08988}"/>
              </a:ext>
            </a:extLst>
          </p:cNvPr>
          <p:cNvSpPr>
            <a:spLocks noGrp="1"/>
          </p:cNvSpPr>
          <p:nvPr>
            <p:ph type="title"/>
          </p:nvPr>
        </p:nvSpPr>
        <p:spPr/>
        <p:txBody>
          <a:bodyPr/>
          <a:lstStyle/>
          <a:p>
            <a:pPr>
              <a:defRPr/>
            </a:pPr>
            <a:r>
              <a:rPr lang="en-US" dirty="0"/>
              <a:t>SUS Explained</a:t>
            </a:r>
          </a:p>
        </p:txBody>
      </p:sp>
      <p:sp>
        <p:nvSpPr>
          <p:cNvPr id="3" name="Content Placeholder 2">
            <a:extLst>
              <a:ext uri="{FF2B5EF4-FFF2-40B4-BE49-F238E27FC236}">
                <a16:creationId xmlns:a16="http://schemas.microsoft.com/office/drawing/2014/main" id="{EF2C7525-2900-48B1-A88D-78200A3AEA8C}"/>
              </a:ext>
            </a:extLst>
          </p:cNvPr>
          <p:cNvSpPr>
            <a:spLocks noGrp="1"/>
          </p:cNvSpPr>
          <p:nvPr>
            <p:ph idx="1"/>
          </p:nvPr>
        </p:nvSpPr>
        <p:spPr/>
        <p:txBody>
          <a:bodyPr/>
          <a:lstStyle/>
          <a:p>
            <a:pPr>
              <a:defRPr/>
            </a:pPr>
            <a:r>
              <a:rPr lang="en-US" dirty="0">
                <a:effectLst/>
              </a:rPr>
              <a:t>So if we are selecting 30 individuals we will advance by 1/30 x 360 degrees for each selection. Note that this does not mean that every candidate on the wheel will be selected. Some weak individuals will have very thin slices of the wheel and these might be stepped over completely depending on the random starting position.</a:t>
            </a:r>
            <a:endParaRPr lang="en-US" dirty="0"/>
          </a:p>
          <a:p>
            <a:pPr>
              <a:defRPr/>
            </a:pPr>
            <a:endParaRPr lang="en-US" dirty="0"/>
          </a:p>
        </p:txBody>
      </p:sp>
    </p:spTree>
    <p:extLst>
      <p:ext uri="{BB962C8B-B14F-4D97-AF65-F5344CB8AC3E}">
        <p14:creationId xmlns:p14="http://schemas.microsoft.com/office/powerpoint/2010/main" val="2968932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0AF8-4BFC-49DC-85F0-98E33FEC74E4}"/>
              </a:ext>
            </a:extLst>
          </p:cNvPr>
          <p:cNvSpPr>
            <a:spLocks noGrp="1"/>
          </p:cNvSpPr>
          <p:nvPr>
            <p:ph type="title"/>
          </p:nvPr>
        </p:nvSpPr>
        <p:spPr/>
        <p:txBody>
          <a:bodyPr/>
          <a:lstStyle/>
          <a:p>
            <a:pPr>
              <a:defRPr/>
            </a:pPr>
            <a:r>
              <a:rPr lang="en-GB" dirty="0"/>
              <a:t>Baker’s SUS algorithm</a:t>
            </a:r>
            <a:endParaRPr lang="en-US" dirty="0"/>
          </a:p>
        </p:txBody>
      </p:sp>
      <p:sp>
        <p:nvSpPr>
          <p:cNvPr id="3" name="Content Placeholder 2">
            <a:extLst>
              <a:ext uri="{FF2B5EF4-FFF2-40B4-BE49-F238E27FC236}">
                <a16:creationId xmlns:a16="http://schemas.microsoft.com/office/drawing/2014/main" id="{90CA8B04-BA22-49B2-BE67-F295C682FD85}"/>
              </a:ext>
            </a:extLst>
          </p:cNvPr>
          <p:cNvSpPr>
            <a:spLocks noGrp="1"/>
          </p:cNvSpPr>
          <p:nvPr>
            <p:ph idx="1"/>
          </p:nvPr>
        </p:nvSpPr>
        <p:spPr/>
        <p:txBody>
          <a:bodyPr/>
          <a:lstStyle/>
          <a:p>
            <a:pPr>
              <a:defRPr/>
            </a:pPr>
            <a:r>
              <a:rPr lang="en-US" dirty="0">
                <a:effectLst/>
              </a:rPr>
              <a:t>SUS starts from a small random number, and chooses the next candidates from the rest of population remaining, not allowing the fittest members to saturate the candidate space (N = number of </a:t>
            </a:r>
            <a:r>
              <a:rPr lang="en-US" dirty="0" err="1">
                <a:effectLst/>
              </a:rPr>
              <a:t>offsprings</a:t>
            </a:r>
            <a:r>
              <a:rPr lang="en-US" dirty="0">
                <a:effectLst/>
              </a:rPr>
              <a:t> to keep)</a:t>
            </a:r>
          </a:p>
          <a:p>
            <a:pPr marL="0" indent="0">
              <a:buFont typeface="Wingdings" panose="05000000000000000000" pitchFamily="2" charset="2"/>
              <a:buNone/>
              <a:defRPr/>
            </a:pPr>
            <a:endParaRPr lang="en-US" dirty="0"/>
          </a:p>
        </p:txBody>
      </p:sp>
      <p:pic>
        <p:nvPicPr>
          <p:cNvPr id="37892" name="Picture 2">
            <a:extLst>
              <a:ext uri="{FF2B5EF4-FFF2-40B4-BE49-F238E27FC236}">
                <a16:creationId xmlns:a16="http://schemas.microsoft.com/office/drawing/2014/main" id="{95A3BF1D-DE96-4E92-BB67-BF4D9EA86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648200"/>
            <a:ext cx="60007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133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3256-FD81-40A8-B338-19CE97FEA95A}"/>
              </a:ext>
            </a:extLst>
          </p:cNvPr>
          <p:cNvSpPr>
            <a:spLocks noGrp="1"/>
          </p:cNvSpPr>
          <p:nvPr>
            <p:ph type="title"/>
          </p:nvPr>
        </p:nvSpPr>
        <p:spPr/>
        <p:txBody>
          <a:bodyPr/>
          <a:lstStyle/>
          <a:p>
            <a:pPr>
              <a:defRPr/>
            </a:pPr>
            <a:r>
              <a:rPr lang="en-GB" dirty="0"/>
              <a:t>Baker’s SUS algorithm</a:t>
            </a:r>
          </a:p>
        </p:txBody>
      </p:sp>
      <p:sp>
        <p:nvSpPr>
          <p:cNvPr id="3" name="Content Placeholder 2">
            <a:extLst>
              <a:ext uri="{FF2B5EF4-FFF2-40B4-BE49-F238E27FC236}">
                <a16:creationId xmlns:a16="http://schemas.microsoft.com/office/drawing/2014/main" id="{3006F115-2C77-4B9C-A62E-36BD098B772B}"/>
              </a:ext>
            </a:extLst>
          </p:cNvPr>
          <p:cNvSpPr>
            <a:spLocks noGrp="1"/>
          </p:cNvSpPr>
          <p:nvPr>
            <p:ph idx="1"/>
          </p:nvPr>
        </p:nvSpPr>
        <p:spPr/>
        <p:txBody>
          <a:bodyPr/>
          <a:lstStyle/>
          <a:p>
            <a:pPr lvl="1">
              <a:defRPr/>
            </a:pPr>
            <a:r>
              <a:rPr lang="en-GB" i="1" dirty="0"/>
              <a:t>n</a:t>
            </a:r>
            <a:r>
              <a:rPr lang="en-GB" dirty="0"/>
              <a:t> evenly spaced arms on wheel and spin once</a:t>
            </a:r>
          </a:p>
          <a:p>
            <a:pPr lvl="1">
              <a:defRPr/>
            </a:pPr>
            <a:r>
              <a:rPr lang="en-GB" dirty="0"/>
              <a:t>Guarantees  </a:t>
            </a:r>
            <a:r>
              <a:rPr lang="en-GB" i="1" dirty="0"/>
              <a:t>floor(E( </a:t>
            </a:r>
            <a:r>
              <a:rPr lang="en-GB" i="1" dirty="0" err="1"/>
              <a:t>n</a:t>
            </a:r>
            <a:r>
              <a:rPr lang="en-GB" i="1" baseline="-25000" dirty="0" err="1"/>
              <a:t>i</a:t>
            </a:r>
            <a:r>
              <a:rPr lang="en-GB" i="1" baseline="-25000" dirty="0"/>
              <a:t> </a:t>
            </a:r>
            <a:r>
              <a:rPr lang="en-GB" i="1" dirty="0"/>
              <a:t>) ) </a:t>
            </a:r>
            <a:r>
              <a:rPr lang="en-GB" dirty="0">
                <a:sym typeface="Symbol" pitchFamily="18" charset="2"/>
              </a:rPr>
              <a:t></a:t>
            </a:r>
            <a:r>
              <a:rPr lang="en-GB" i="1" dirty="0"/>
              <a:t> </a:t>
            </a:r>
            <a:r>
              <a:rPr lang="en-GB" i="1" dirty="0" err="1"/>
              <a:t>n</a:t>
            </a:r>
            <a:r>
              <a:rPr lang="en-GB" i="1" baseline="-25000" dirty="0" err="1"/>
              <a:t>i</a:t>
            </a:r>
            <a:r>
              <a:rPr lang="en-GB" i="1" dirty="0"/>
              <a:t> </a:t>
            </a:r>
            <a:r>
              <a:rPr lang="en-GB" dirty="0">
                <a:sym typeface="Symbol" pitchFamily="18" charset="2"/>
              </a:rPr>
              <a:t></a:t>
            </a:r>
            <a:r>
              <a:rPr lang="en-GB" i="1" dirty="0"/>
              <a:t> ceil(E( </a:t>
            </a:r>
            <a:r>
              <a:rPr lang="en-GB" i="1" dirty="0" err="1"/>
              <a:t>n</a:t>
            </a:r>
            <a:r>
              <a:rPr lang="en-GB" i="1" baseline="-25000" dirty="0" err="1"/>
              <a:t>i</a:t>
            </a:r>
            <a:r>
              <a:rPr lang="en-GB" i="1" baseline="-25000" dirty="0"/>
              <a:t> </a:t>
            </a:r>
            <a:r>
              <a:rPr lang="en-GB" i="1" dirty="0"/>
              <a:t>) )</a:t>
            </a:r>
          </a:p>
          <a:p>
            <a:pPr>
              <a:defRPr/>
            </a:pPr>
            <a:r>
              <a:rPr lang="en-US" b="1" dirty="0">
                <a:effectLst/>
              </a:rPr>
              <a:t>Stochastic universal sampling</a:t>
            </a:r>
            <a:endParaRPr lang="en-US" dirty="0"/>
          </a:p>
        </p:txBody>
      </p:sp>
      <p:pic>
        <p:nvPicPr>
          <p:cNvPr id="38916" name="Picture 4">
            <a:extLst>
              <a:ext uri="{FF2B5EF4-FFF2-40B4-BE49-F238E27FC236}">
                <a16:creationId xmlns:a16="http://schemas.microsoft.com/office/drawing/2014/main" id="{60C00B6A-0136-4644-9366-4716F3D27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73513"/>
            <a:ext cx="7623175"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900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D1D12-FD80-4BBF-8714-1A9DCDB56BBA}"/>
              </a:ext>
            </a:extLst>
          </p:cNvPr>
          <p:cNvSpPr>
            <a:spLocks noGrp="1"/>
          </p:cNvSpPr>
          <p:nvPr>
            <p:ph type="title"/>
          </p:nvPr>
        </p:nvSpPr>
        <p:spPr>
          <a:xfrm>
            <a:off x="609600" y="2514600"/>
            <a:ext cx="7772400" cy="1362075"/>
          </a:xfrm>
        </p:spPr>
        <p:txBody>
          <a:bodyPr/>
          <a:lstStyle/>
          <a:p>
            <a:pPr>
              <a:defRPr/>
            </a:pPr>
            <a:r>
              <a:rPr lang="en-US" dirty="0"/>
              <a:t>Tournament</a:t>
            </a:r>
            <a:r>
              <a:rPr lang="he-IL" dirty="0"/>
              <a:t> </a:t>
            </a:r>
            <a:r>
              <a:rPr lang="en-US" dirty="0"/>
              <a:t>selection</a:t>
            </a:r>
          </a:p>
        </p:txBody>
      </p:sp>
      <p:sp>
        <p:nvSpPr>
          <p:cNvPr id="5" name="Text Placeholder 4">
            <a:extLst>
              <a:ext uri="{FF2B5EF4-FFF2-40B4-BE49-F238E27FC236}">
                <a16:creationId xmlns:a16="http://schemas.microsoft.com/office/drawing/2014/main" id="{C14356D3-5C63-4A8D-99C1-5049360BBDCE}"/>
              </a:ext>
            </a:extLst>
          </p:cNvPr>
          <p:cNvSpPr>
            <a:spLocks noGrp="1"/>
          </p:cNvSpPr>
          <p:nvPr>
            <p:ph type="body" idx="1"/>
          </p:nvPr>
        </p:nvSpPr>
        <p:spPr/>
        <p:txBody>
          <a:bodyPr/>
          <a:lstStyle/>
          <a:p>
            <a:pPr>
              <a:defRPr/>
            </a:pPr>
            <a:endParaRPr lang="en-US" dirty="0"/>
          </a:p>
        </p:txBody>
      </p:sp>
    </p:spTree>
    <p:extLst>
      <p:ext uri="{BB962C8B-B14F-4D97-AF65-F5344CB8AC3E}">
        <p14:creationId xmlns:p14="http://schemas.microsoft.com/office/powerpoint/2010/main" val="60573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4644924-A343-4A55-8FF5-5BD2566A0E57}"/>
              </a:ext>
            </a:extLst>
          </p:cNvPr>
          <p:cNvSpPr>
            <a:spLocks noGrp="1" noChangeArrowheads="1"/>
          </p:cNvSpPr>
          <p:nvPr>
            <p:ph type="title"/>
          </p:nvPr>
        </p:nvSpPr>
        <p:spPr/>
        <p:txBody>
          <a:bodyPr/>
          <a:lstStyle/>
          <a:p>
            <a:pPr>
              <a:defRPr/>
            </a:pPr>
            <a:r>
              <a:rPr lang="en-US" altLang="en-US"/>
              <a:t>Real Local search problems</a:t>
            </a:r>
          </a:p>
        </p:txBody>
      </p:sp>
      <p:sp>
        <p:nvSpPr>
          <p:cNvPr id="454659" name="Rectangle 3">
            <a:extLst>
              <a:ext uri="{FF2B5EF4-FFF2-40B4-BE49-F238E27FC236}">
                <a16:creationId xmlns:a16="http://schemas.microsoft.com/office/drawing/2014/main" id="{0F69A474-1859-4726-91B1-82664DC3F882}"/>
              </a:ext>
            </a:extLst>
          </p:cNvPr>
          <p:cNvSpPr>
            <a:spLocks noGrp="1" noChangeArrowheads="1"/>
          </p:cNvSpPr>
          <p:nvPr>
            <p:ph type="body" idx="1"/>
          </p:nvPr>
        </p:nvSpPr>
        <p:spPr/>
        <p:txBody>
          <a:bodyPr/>
          <a:lstStyle/>
          <a:p>
            <a:pPr>
              <a:defRPr/>
            </a:pPr>
            <a:r>
              <a:rPr lang="en-US" altLang="en-US"/>
              <a:t>N-Queens</a:t>
            </a:r>
          </a:p>
          <a:p>
            <a:pPr>
              <a:defRPr/>
            </a:pPr>
            <a:r>
              <a:rPr lang="en-US" altLang="en-US"/>
              <a:t>VLSI circuit planning</a:t>
            </a:r>
          </a:p>
          <a:p>
            <a:pPr>
              <a:defRPr/>
            </a:pPr>
            <a:r>
              <a:rPr lang="en-US" altLang="en-US"/>
              <a:t>Job Shop Scheduling</a:t>
            </a:r>
          </a:p>
          <a:p>
            <a:pPr>
              <a:defRPr/>
            </a:pPr>
            <a:r>
              <a:rPr lang="en-US" altLang="en-US"/>
              <a:t>Optimizing Communications</a:t>
            </a:r>
          </a:p>
          <a:p>
            <a:pPr>
              <a:defRPr/>
            </a:pPr>
            <a:r>
              <a:rPr lang="en-US" altLang="en-US"/>
              <a:t>Portfolio Management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963E-18F6-4CB5-80AF-8D9FAEC09556}"/>
              </a:ext>
            </a:extLst>
          </p:cNvPr>
          <p:cNvSpPr>
            <a:spLocks noGrp="1"/>
          </p:cNvSpPr>
          <p:nvPr>
            <p:ph type="title"/>
          </p:nvPr>
        </p:nvSpPr>
        <p:spPr/>
        <p:txBody>
          <a:bodyPr/>
          <a:lstStyle/>
          <a:p>
            <a:pPr>
              <a:defRPr/>
            </a:pPr>
            <a:r>
              <a:rPr lang="en-US" dirty="0"/>
              <a:t>Tournament selection</a:t>
            </a:r>
          </a:p>
        </p:txBody>
      </p:sp>
      <p:sp>
        <p:nvSpPr>
          <p:cNvPr id="3" name="Content Placeholder 2">
            <a:extLst>
              <a:ext uri="{FF2B5EF4-FFF2-40B4-BE49-F238E27FC236}">
                <a16:creationId xmlns:a16="http://schemas.microsoft.com/office/drawing/2014/main" id="{9831A0D8-7CF3-40FB-AA76-1060C7010372}"/>
              </a:ext>
            </a:extLst>
          </p:cNvPr>
          <p:cNvSpPr>
            <a:spLocks noGrp="1"/>
          </p:cNvSpPr>
          <p:nvPr>
            <p:ph idx="1"/>
          </p:nvPr>
        </p:nvSpPr>
        <p:spPr/>
        <p:txBody>
          <a:bodyPr/>
          <a:lstStyle/>
          <a:p>
            <a:pPr>
              <a:defRPr/>
            </a:pPr>
            <a:r>
              <a:rPr lang="en-GB" dirty="0"/>
              <a:t>Informal Procedure:</a:t>
            </a:r>
          </a:p>
          <a:p>
            <a:pPr lvl="1">
              <a:defRPr/>
            </a:pPr>
            <a:r>
              <a:rPr lang="en-US" dirty="0"/>
              <a:t>Pick </a:t>
            </a:r>
            <a:r>
              <a:rPr lang="en-GB" i="1" dirty="0"/>
              <a:t>k</a:t>
            </a:r>
            <a:r>
              <a:rPr lang="en-GB" dirty="0"/>
              <a:t> members at random then select the best of these</a:t>
            </a:r>
          </a:p>
          <a:p>
            <a:pPr lvl="1">
              <a:defRPr/>
            </a:pPr>
            <a:r>
              <a:rPr lang="en-GB" dirty="0"/>
              <a:t>Repeat to select more </a:t>
            </a:r>
            <a:r>
              <a:rPr lang="en-US" dirty="0"/>
              <a:t>individual</a:t>
            </a:r>
            <a:r>
              <a:rPr lang="en-GB" dirty="0"/>
              <a:t>s</a:t>
            </a:r>
          </a:p>
          <a:p>
            <a:pPr>
              <a:defRPr/>
            </a:pPr>
            <a:endParaRPr lang="en-US" dirty="0"/>
          </a:p>
        </p:txBody>
      </p:sp>
    </p:spTree>
    <p:extLst>
      <p:ext uri="{BB962C8B-B14F-4D97-AF65-F5344CB8AC3E}">
        <p14:creationId xmlns:p14="http://schemas.microsoft.com/office/powerpoint/2010/main" val="2211863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A42-73B4-49DB-A337-165462BE8DCD}"/>
              </a:ext>
            </a:extLst>
          </p:cNvPr>
          <p:cNvSpPr>
            <a:spLocks noGrp="1"/>
          </p:cNvSpPr>
          <p:nvPr>
            <p:ph type="title"/>
          </p:nvPr>
        </p:nvSpPr>
        <p:spPr/>
        <p:txBody>
          <a:bodyPr/>
          <a:lstStyle/>
          <a:p>
            <a:pPr>
              <a:defRPr/>
            </a:pPr>
            <a:r>
              <a:rPr lang="en-US" dirty="0"/>
              <a:t>Tournament selection</a:t>
            </a:r>
          </a:p>
        </p:txBody>
      </p:sp>
      <p:sp>
        <p:nvSpPr>
          <p:cNvPr id="3" name="Content Placeholder 2">
            <a:extLst>
              <a:ext uri="{FF2B5EF4-FFF2-40B4-BE49-F238E27FC236}">
                <a16:creationId xmlns:a16="http://schemas.microsoft.com/office/drawing/2014/main" id="{79596970-DD18-4AF4-88AA-5B51A38BAA5A}"/>
              </a:ext>
            </a:extLst>
          </p:cNvPr>
          <p:cNvSpPr>
            <a:spLocks noGrp="1"/>
          </p:cNvSpPr>
          <p:nvPr>
            <p:ph idx="1"/>
          </p:nvPr>
        </p:nvSpPr>
        <p:spPr/>
        <p:txBody>
          <a:bodyPr/>
          <a:lstStyle/>
          <a:p>
            <a:pPr>
              <a:lnSpc>
                <a:spcPct val="120000"/>
              </a:lnSpc>
              <a:defRPr/>
            </a:pPr>
            <a:r>
              <a:rPr lang="en-GB" sz="2400" dirty="0"/>
              <a:t>Probability of selecting member </a:t>
            </a:r>
            <a:r>
              <a:rPr lang="en-US" sz="2400" dirty="0" err="1"/>
              <a:t>i</a:t>
            </a:r>
            <a:r>
              <a:rPr lang="en-GB" sz="2400" dirty="0"/>
              <a:t> depends on:</a:t>
            </a:r>
          </a:p>
          <a:p>
            <a:pPr lvl="1">
              <a:lnSpc>
                <a:spcPct val="90000"/>
              </a:lnSpc>
              <a:defRPr/>
            </a:pPr>
            <a:r>
              <a:rPr lang="en-GB" sz="2400" dirty="0">
                <a:ea typeface="+mn-ea"/>
              </a:rPr>
              <a:t>Rank of </a:t>
            </a:r>
            <a:r>
              <a:rPr lang="en-GB" sz="2400" dirty="0" err="1">
                <a:ea typeface="+mn-ea"/>
              </a:rPr>
              <a:t>i</a:t>
            </a:r>
            <a:endParaRPr lang="en-GB" sz="2400" dirty="0">
              <a:ea typeface="+mn-ea"/>
            </a:endParaRPr>
          </a:p>
          <a:p>
            <a:pPr lvl="1">
              <a:lnSpc>
                <a:spcPct val="90000"/>
              </a:lnSpc>
              <a:defRPr/>
            </a:pPr>
            <a:r>
              <a:rPr lang="en-GB" sz="2400" dirty="0">
                <a:ea typeface="+mn-ea"/>
              </a:rPr>
              <a:t>Size of sample k </a:t>
            </a:r>
          </a:p>
          <a:p>
            <a:pPr lvl="2">
              <a:lnSpc>
                <a:spcPct val="90000"/>
              </a:lnSpc>
              <a:defRPr/>
            </a:pPr>
            <a:r>
              <a:rPr lang="en-GB" dirty="0">
                <a:ea typeface="+mn-ea"/>
              </a:rPr>
              <a:t>A higher k increases selection pressure</a:t>
            </a:r>
          </a:p>
          <a:p>
            <a:pPr lvl="1">
              <a:lnSpc>
                <a:spcPct val="90000"/>
              </a:lnSpc>
              <a:defRPr/>
            </a:pPr>
            <a:r>
              <a:rPr lang="en-GB" sz="2400" dirty="0">
                <a:ea typeface="+mn-ea"/>
              </a:rPr>
              <a:t>Whether contestants are picked with replacement</a:t>
            </a:r>
          </a:p>
          <a:p>
            <a:pPr lvl="2">
              <a:lnSpc>
                <a:spcPct val="90000"/>
              </a:lnSpc>
              <a:defRPr/>
            </a:pPr>
            <a:r>
              <a:rPr lang="en-GB" dirty="0">
                <a:ea typeface="+mn-ea"/>
              </a:rPr>
              <a:t>Picking without replacement increases selection pressure</a:t>
            </a:r>
          </a:p>
          <a:p>
            <a:pPr lvl="1">
              <a:defRPr/>
            </a:pPr>
            <a:r>
              <a:rPr lang="en-GB" sz="2400" dirty="0">
                <a:ea typeface="+mn-ea"/>
              </a:rPr>
              <a:t>Whether fittest contestant always wins (deterministic) or this happens with probability p</a:t>
            </a:r>
          </a:p>
          <a:p>
            <a:pPr>
              <a:lnSpc>
                <a:spcPct val="130000"/>
              </a:lnSpc>
              <a:defRPr/>
            </a:pPr>
            <a:r>
              <a:rPr lang="en-GB" sz="2400" dirty="0"/>
              <a:t>For k = 2, time for fittest individual to take over population is the same as linear ranking with s = 2 </a:t>
            </a:r>
            <a:r>
              <a:rPr lang="en-GB" sz="2400" dirty="0">
                <a:sym typeface="Symbol" pitchFamily="18" charset="2"/>
              </a:rPr>
              <a:t>• </a:t>
            </a:r>
            <a:r>
              <a:rPr lang="en-GB" sz="2400" dirty="0"/>
              <a:t>p</a:t>
            </a:r>
          </a:p>
          <a:p>
            <a:pPr>
              <a:defRPr/>
            </a:pPr>
            <a:endParaRPr lang="en-US" sz="2000" dirty="0"/>
          </a:p>
        </p:txBody>
      </p:sp>
    </p:spTree>
    <p:extLst>
      <p:ext uri="{BB962C8B-B14F-4D97-AF65-F5344CB8AC3E}">
        <p14:creationId xmlns:p14="http://schemas.microsoft.com/office/powerpoint/2010/main" val="3118643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3ED6-EF8F-4F2F-A61E-5A9F56557A0E}"/>
              </a:ext>
            </a:extLst>
          </p:cNvPr>
          <p:cNvSpPr>
            <a:spLocks noGrp="1"/>
          </p:cNvSpPr>
          <p:nvPr>
            <p:ph type="title"/>
          </p:nvPr>
        </p:nvSpPr>
        <p:spPr/>
        <p:txBody>
          <a:bodyPr/>
          <a:lstStyle/>
          <a:p>
            <a:pPr>
              <a:defRPr/>
            </a:pPr>
            <a:r>
              <a:rPr lang="en-US" dirty="0"/>
              <a:t>Tournament selection cons</a:t>
            </a:r>
          </a:p>
        </p:txBody>
      </p:sp>
      <p:sp>
        <p:nvSpPr>
          <p:cNvPr id="3" name="Content Placeholder 2">
            <a:extLst>
              <a:ext uri="{FF2B5EF4-FFF2-40B4-BE49-F238E27FC236}">
                <a16:creationId xmlns:a16="http://schemas.microsoft.com/office/drawing/2014/main" id="{58578E6B-9B93-456C-8856-7F8B1F98D6B3}"/>
              </a:ext>
            </a:extLst>
          </p:cNvPr>
          <p:cNvSpPr>
            <a:spLocks noGrp="1"/>
          </p:cNvSpPr>
          <p:nvPr>
            <p:ph idx="1"/>
          </p:nvPr>
        </p:nvSpPr>
        <p:spPr/>
        <p:txBody>
          <a:bodyPr/>
          <a:lstStyle/>
          <a:p>
            <a:pPr>
              <a:defRPr/>
            </a:pPr>
            <a:r>
              <a:rPr lang="en-GB" dirty="0"/>
              <a:t>Relies on global population statistics</a:t>
            </a:r>
          </a:p>
          <a:p>
            <a:pPr lvl="1">
              <a:defRPr/>
            </a:pPr>
            <a:r>
              <a:rPr lang="en-GB" dirty="0"/>
              <a:t>Could be a bottleneck especially in parallel implementation</a:t>
            </a:r>
          </a:p>
          <a:p>
            <a:pPr lvl="1">
              <a:defRPr/>
            </a:pPr>
            <a:r>
              <a:rPr lang="en-GB" dirty="0"/>
              <a:t>Relies on the presence of an external fitness function which might not exist: e.g. evolving game players</a:t>
            </a:r>
          </a:p>
          <a:p>
            <a:pPr>
              <a:defRPr/>
            </a:pPr>
            <a:r>
              <a:rPr lang="en-GB" dirty="0"/>
              <a:t> </a:t>
            </a:r>
            <a:endParaRPr lang="en-US" dirty="0"/>
          </a:p>
        </p:txBody>
      </p:sp>
    </p:spTree>
    <p:extLst>
      <p:ext uri="{BB962C8B-B14F-4D97-AF65-F5344CB8AC3E}">
        <p14:creationId xmlns:p14="http://schemas.microsoft.com/office/powerpoint/2010/main" val="2322838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55A2B3-EC75-4BEC-A128-560E3862D11C}"/>
              </a:ext>
            </a:extLst>
          </p:cNvPr>
          <p:cNvSpPr>
            <a:spLocks noGrp="1"/>
          </p:cNvSpPr>
          <p:nvPr>
            <p:ph type="title"/>
          </p:nvPr>
        </p:nvSpPr>
        <p:spPr>
          <a:xfrm>
            <a:off x="457200" y="2209800"/>
            <a:ext cx="8229600" cy="1139825"/>
          </a:xfrm>
        </p:spPr>
        <p:txBody>
          <a:bodyPr/>
          <a:lstStyle/>
          <a:p>
            <a:pPr>
              <a:defRPr/>
            </a:pPr>
            <a:r>
              <a:rPr lang="en-US" dirty="0"/>
              <a:t>Survivor Selection Methods</a:t>
            </a:r>
          </a:p>
        </p:txBody>
      </p:sp>
    </p:spTree>
    <p:extLst>
      <p:ext uri="{BB962C8B-B14F-4D97-AF65-F5344CB8AC3E}">
        <p14:creationId xmlns:p14="http://schemas.microsoft.com/office/powerpoint/2010/main" val="4054418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8EA4-7D8B-4DF1-821A-CA3A548E0835}"/>
              </a:ext>
            </a:extLst>
          </p:cNvPr>
          <p:cNvSpPr>
            <a:spLocks noGrp="1"/>
          </p:cNvSpPr>
          <p:nvPr>
            <p:ph type="title"/>
          </p:nvPr>
        </p:nvSpPr>
        <p:spPr/>
        <p:txBody>
          <a:bodyPr/>
          <a:lstStyle/>
          <a:p>
            <a:pPr>
              <a:defRPr/>
            </a:pPr>
            <a:r>
              <a:rPr lang="en-US" dirty="0"/>
              <a:t>AGING</a:t>
            </a:r>
            <a:r>
              <a:rPr lang="he-IL" dirty="0"/>
              <a:t>:</a:t>
            </a:r>
            <a:r>
              <a:rPr lang="en-US" dirty="0"/>
              <a:t> Seniors fit for reproduction</a:t>
            </a:r>
          </a:p>
        </p:txBody>
      </p:sp>
      <p:sp>
        <p:nvSpPr>
          <p:cNvPr id="3" name="Content Placeholder 2">
            <a:extLst>
              <a:ext uri="{FF2B5EF4-FFF2-40B4-BE49-F238E27FC236}">
                <a16:creationId xmlns:a16="http://schemas.microsoft.com/office/drawing/2014/main" id="{2FB8AFAE-ECBD-4D2E-BC3F-F1BD473FB4E2}"/>
              </a:ext>
            </a:extLst>
          </p:cNvPr>
          <p:cNvSpPr>
            <a:spLocks noGrp="1"/>
          </p:cNvSpPr>
          <p:nvPr>
            <p:ph idx="1"/>
          </p:nvPr>
        </p:nvSpPr>
        <p:spPr/>
        <p:txBody>
          <a:bodyPr/>
          <a:lstStyle/>
          <a:p>
            <a:pPr>
              <a:defRPr/>
            </a:pPr>
            <a:r>
              <a:rPr lang="en-US" dirty="0">
                <a:effectLst/>
              </a:rPr>
              <a:t>As in nature, adult individuals are considered more fit for genetic operations, compared to young and old ones. </a:t>
            </a:r>
          </a:p>
          <a:p>
            <a:pPr>
              <a:defRPr/>
            </a:pPr>
            <a:r>
              <a:rPr lang="en-US" dirty="0">
                <a:effectLst/>
              </a:rPr>
              <a:t>The model aims to emulate the natural genetic system in a more natural way. </a:t>
            </a:r>
            <a:endParaRPr lang="en-US" dirty="0"/>
          </a:p>
        </p:txBody>
      </p:sp>
    </p:spTree>
    <p:extLst>
      <p:ext uri="{BB962C8B-B14F-4D97-AF65-F5344CB8AC3E}">
        <p14:creationId xmlns:p14="http://schemas.microsoft.com/office/powerpoint/2010/main" val="2091523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5800-E278-4D74-80BF-4B2AE7A366F6}"/>
              </a:ext>
            </a:extLst>
          </p:cNvPr>
          <p:cNvSpPr>
            <a:spLocks noGrp="1"/>
          </p:cNvSpPr>
          <p:nvPr>
            <p:ph type="title"/>
          </p:nvPr>
        </p:nvSpPr>
        <p:spPr/>
        <p:txBody>
          <a:bodyPr/>
          <a:lstStyle/>
          <a:p>
            <a:pPr>
              <a:defRPr/>
            </a:pPr>
            <a:r>
              <a:rPr lang="en-US" altLang="he-IL" b="1" dirty="0">
                <a:effectLst/>
              </a:rPr>
              <a:t>Constraint-satisfaction search</a:t>
            </a:r>
            <a:endParaRPr lang="he-IL" dirty="0"/>
          </a:p>
        </p:txBody>
      </p:sp>
      <p:pic>
        <p:nvPicPr>
          <p:cNvPr id="10243" name="Picture 6" descr="graph">
            <a:hlinkClick r:id="rId2"/>
            <a:extLst>
              <a:ext uri="{FF2B5EF4-FFF2-40B4-BE49-F238E27FC236}">
                <a16:creationId xmlns:a16="http://schemas.microsoft.com/office/drawing/2014/main" id="{DF75A58C-B5FF-4716-8719-2D1EE14C25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2349500"/>
            <a:ext cx="5334000" cy="3417888"/>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192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67DB-0895-4FDC-AD7E-FF230A200AA4}"/>
              </a:ext>
            </a:extLst>
          </p:cNvPr>
          <p:cNvSpPr>
            <a:spLocks noGrp="1"/>
          </p:cNvSpPr>
          <p:nvPr>
            <p:ph type="title"/>
          </p:nvPr>
        </p:nvSpPr>
        <p:spPr/>
        <p:txBody>
          <a:bodyPr/>
          <a:lstStyle/>
          <a:p>
            <a:pPr>
              <a:defRPr/>
            </a:pPr>
            <a:r>
              <a:rPr lang="en-US" dirty="0"/>
              <a:t>CSP</a:t>
            </a:r>
            <a:r>
              <a:rPr lang="he-IL" dirty="0"/>
              <a:t> </a:t>
            </a:r>
            <a:r>
              <a:rPr lang="en-US" dirty="0"/>
              <a:t>Tradeoff</a:t>
            </a:r>
          </a:p>
        </p:txBody>
      </p:sp>
      <p:sp>
        <p:nvSpPr>
          <p:cNvPr id="3" name="Content Placeholder 2">
            <a:extLst>
              <a:ext uri="{FF2B5EF4-FFF2-40B4-BE49-F238E27FC236}">
                <a16:creationId xmlns:a16="http://schemas.microsoft.com/office/drawing/2014/main" id="{F598FC7F-6ED9-4B41-9BC8-8BCD85C5733A}"/>
              </a:ext>
            </a:extLst>
          </p:cNvPr>
          <p:cNvSpPr>
            <a:spLocks noGrp="1"/>
          </p:cNvSpPr>
          <p:nvPr>
            <p:ph idx="1"/>
          </p:nvPr>
        </p:nvSpPr>
        <p:spPr/>
        <p:txBody>
          <a:bodyPr/>
          <a:lstStyle/>
          <a:p>
            <a:pPr>
              <a:defRPr/>
            </a:pPr>
            <a:r>
              <a:rPr lang="en-US" dirty="0"/>
              <a:t>Feasibility versus objective function improvement</a:t>
            </a:r>
          </a:p>
          <a:p>
            <a:pPr>
              <a:defRPr/>
            </a:pPr>
            <a:r>
              <a:rPr lang="en-US" dirty="0"/>
              <a:t>One approach: Start with a non feasible configuration and strive to reach a feasible one</a:t>
            </a:r>
          </a:p>
          <a:p>
            <a:pPr>
              <a:defRPr/>
            </a:pPr>
            <a:r>
              <a:rPr lang="en-US" dirty="0"/>
              <a:t>Second approach: always remain in the feasible world</a:t>
            </a:r>
          </a:p>
          <a:p>
            <a:pPr>
              <a:defRPr/>
            </a:pPr>
            <a:r>
              <a:rPr lang="en-US" dirty="0"/>
              <a:t>Third approach: hybrid - relaxation</a:t>
            </a:r>
          </a:p>
        </p:txBody>
      </p:sp>
    </p:spTree>
    <p:extLst>
      <p:ext uri="{BB962C8B-B14F-4D97-AF65-F5344CB8AC3E}">
        <p14:creationId xmlns:p14="http://schemas.microsoft.com/office/powerpoint/2010/main" val="3666604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a:t>Minimal conflicts heuristic</a:t>
            </a:r>
          </a:p>
        </p:txBody>
      </p:sp>
      <p:sp>
        <p:nvSpPr>
          <p:cNvPr id="449541" name="Rectangle 5"/>
          <p:cNvSpPr>
            <a:spLocks noGrp="1" noChangeArrowheads="1"/>
          </p:cNvSpPr>
          <p:nvPr>
            <p:ph type="body" sz="half" idx="1"/>
          </p:nvPr>
        </p:nvSpPr>
        <p:spPr/>
        <p:txBody>
          <a:bodyPr/>
          <a:lstStyle/>
          <a:p>
            <a:pPr>
              <a:lnSpc>
                <a:spcPct val="90000"/>
              </a:lnSpc>
            </a:pPr>
            <a:r>
              <a:rPr lang="en-US" altLang="en-US" sz="1500"/>
              <a:t>Move the piece with the largest number of conflicts to the square in the same column where the number of conflicts is smallest.</a:t>
            </a:r>
          </a:p>
          <a:p>
            <a:pPr>
              <a:lnSpc>
                <a:spcPct val="90000"/>
              </a:lnSpc>
            </a:pPr>
            <a:r>
              <a:rPr lang="en-US" altLang="en-US" sz="1500"/>
              <a:t>Solves the 1,000,000 queen problem in less than 50 steps on average.</a:t>
            </a:r>
          </a:p>
          <a:p>
            <a:pPr>
              <a:lnSpc>
                <a:spcPct val="90000"/>
              </a:lnSpc>
            </a:pPr>
            <a:r>
              <a:rPr lang="en-US" altLang="en-US" sz="1500"/>
              <a:t> It assumes that the initial configuration is 'reasonably good'</a:t>
            </a:r>
          </a:p>
        </p:txBody>
      </p:sp>
      <p:pic>
        <p:nvPicPr>
          <p:cNvPr id="44954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91905" y="3543301"/>
            <a:ext cx="5359003" cy="1902619"/>
          </a:xfrm>
        </p:spPr>
      </p:pic>
    </p:spTree>
    <p:extLst>
      <p:ext uri="{BB962C8B-B14F-4D97-AF65-F5344CB8AC3E}">
        <p14:creationId xmlns:p14="http://schemas.microsoft.com/office/powerpoint/2010/main" val="462438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5573-7A6E-4319-B3FA-ED4AAD347808}"/>
              </a:ext>
            </a:extLst>
          </p:cNvPr>
          <p:cNvSpPr>
            <a:spLocks noGrp="1"/>
          </p:cNvSpPr>
          <p:nvPr>
            <p:ph type="title"/>
          </p:nvPr>
        </p:nvSpPr>
        <p:spPr/>
        <p:txBody>
          <a:bodyPr/>
          <a:lstStyle/>
          <a:p>
            <a:pPr>
              <a:defRPr/>
            </a:pPr>
            <a:endParaRPr lang="he-IL"/>
          </a:p>
        </p:txBody>
      </p:sp>
      <p:sp>
        <p:nvSpPr>
          <p:cNvPr id="3" name="Content Placeholder 2">
            <a:extLst>
              <a:ext uri="{FF2B5EF4-FFF2-40B4-BE49-F238E27FC236}">
                <a16:creationId xmlns:a16="http://schemas.microsoft.com/office/drawing/2014/main" id="{B4AB0ECB-3ABC-4921-B400-9803744ED897}"/>
              </a:ext>
            </a:extLst>
          </p:cNvPr>
          <p:cNvSpPr>
            <a:spLocks noGrp="1"/>
          </p:cNvSpPr>
          <p:nvPr>
            <p:ph idx="1"/>
          </p:nvPr>
        </p:nvSpPr>
        <p:spPr/>
        <p:txBody>
          <a:bodyPr/>
          <a:lstStyle/>
          <a:p>
            <a:pPr>
              <a:defRPr/>
            </a:pPr>
            <a:endParaRPr lang="he-IL"/>
          </a:p>
        </p:txBody>
      </p:sp>
      <p:pic>
        <p:nvPicPr>
          <p:cNvPr id="11268" name="Picture 2">
            <a:extLst>
              <a:ext uri="{FF2B5EF4-FFF2-40B4-BE49-F238E27FC236}">
                <a16:creationId xmlns:a16="http://schemas.microsoft.com/office/drawing/2014/main" id="{077A5F3F-D0D9-4FC8-86C5-D8221C445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125"/>
            <a:ext cx="8763000" cy="618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51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in pseudo code</a:t>
            </a:r>
          </a:p>
        </p:txBody>
      </p:sp>
      <p:sp>
        <p:nvSpPr>
          <p:cNvPr id="5" name="Rectangle 2"/>
          <p:cNvSpPr>
            <a:spLocks noGrp="1" noChangeArrowheads="1"/>
          </p:cNvSpPr>
          <p:nvPr>
            <p:ph idx="1"/>
          </p:nvPr>
        </p:nvSpPr>
        <p:spPr bwMode="auto">
          <a:xfrm>
            <a:off x="195044" y="2645086"/>
            <a:ext cx="8594521" cy="228524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indent="0" defTabSz="685800">
              <a:spcBef>
                <a:spcPct val="0"/>
              </a:spcBef>
              <a:buClrTx/>
              <a:buSzTx/>
              <a:buNone/>
            </a:pPr>
            <a:r>
              <a:rPr lang="en-US" altLang="en-US" sz="1200" b="1" dirty="0">
                <a:solidFill>
                  <a:srgbClr val="000000"/>
                </a:solidFill>
                <a:effectLst/>
                <a:latin typeface="Courier New" panose="02070309020205020404" pitchFamily="49" charset="0"/>
                <a:cs typeface="Courier New" panose="02070309020205020404" pitchFamily="49" charset="0"/>
              </a:rPr>
              <a:t>algorithm</a:t>
            </a:r>
            <a:r>
              <a:rPr lang="en-US" altLang="en-US" sz="1200" dirty="0">
                <a:solidFill>
                  <a:srgbClr val="000000"/>
                </a:solidFill>
                <a:effectLst/>
                <a:latin typeface="Courier New" panose="02070309020205020404" pitchFamily="49" charset="0"/>
                <a:cs typeface="Courier New" panose="02070309020205020404" pitchFamily="49" charset="0"/>
              </a:rPr>
              <a:t> MIN-CONFLICTS</a:t>
            </a:r>
          </a:p>
          <a:p>
            <a:pPr marL="0" indent="0" defTabSz="685800">
              <a:spcBef>
                <a:spcPct val="0"/>
              </a:spcBef>
              <a:buClrTx/>
              <a:buSzTx/>
              <a:buNone/>
            </a:pP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input:</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i="1" dirty="0" err="1">
                <a:solidFill>
                  <a:srgbClr val="000000"/>
                </a:solidFill>
                <a:effectLst/>
                <a:latin typeface="Courier New" panose="02070309020205020404" pitchFamily="49" charset="0"/>
                <a:cs typeface="Courier New" panose="02070309020205020404" pitchFamily="49" charset="0"/>
              </a:rPr>
              <a:t>csp</a:t>
            </a:r>
            <a:r>
              <a:rPr lang="en-US" altLang="en-US" sz="1200" dirty="0">
                <a:solidFill>
                  <a:srgbClr val="000000"/>
                </a:solidFill>
                <a:effectLst/>
                <a:latin typeface="Courier New" panose="02070309020205020404" pitchFamily="49" charset="0"/>
                <a:cs typeface="Courier New" panose="02070309020205020404" pitchFamily="49" charset="0"/>
              </a:rPr>
              <a:t>, a constraint satisfaction problem </a:t>
            </a:r>
          </a:p>
          <a:p>
            <a:pPr marL="0" indent="0" defTabSz="685800">
              <a:spcBef>
                <a:spcPct val="0"/>
              </a:spcBef>
              <a:buClrTx/>
              <a:buSzTx/>
              <a:buNone/>
            </a:pPr>
            <a:r>
              <a:rPr lang="en-US" altLang="en-US" sz="1200" i="1" dirty="0">
                <a:solidFill>
                  <a:srgbClr val="000000"/>
                </a:solidFill>
                <a:effectLst/>
                <a:latin typeface="Courier New" panose="02070309020205020404" pitchFamily="49" charset="0"/>
                <a:cs typeface="Courier New" panose="02070309020205020404" pitchFamily="49" charset="0"/>
              </a:rPr>
              <a:t>	</a:t>
            </a:r>
            <a:r>
              <a:rPr lang="en-US" altLang="en-US" sz="1200" i="1" dirty="0" err="1">
                <a:solidFill>
                  <a:srgbClr val="000000"/>
                </a:solidFill>
                <a:effectLst/>
                <a:latin typeface="Courier New" panose="02070309020205020404" pitchFamily="49" charset="0"/>
                <a:cs typeface="Courier New" panose="02070309020205020404" pitchFamily="49" charset="0"/>
              </a:rPr>
              <a:t>max_steps</a:t>
            </a:r>
            <a:r>
              <a:rPr lang="en-US" altLang="en-US" sz="1200" dirty="0" err="1">
                <a:solidFill>
                  <a:srgbClr val="000000"/>
                </a:solidFill>
                <a:effectLst/>
                <a:latin typeface="Courier New" panose="02070309020205020404" pitchFamily="49" charset="0"/>
                <a:cs typeface="Courier New" panose="02070309020205020404" pitchFamily="49" charset="0"/>
              </a:rPr>
              <a:t>,the</a:t>
            </a:r>
            <a:r>
              <a:rPr lang="en-US" altLang="en-US" sz="1200" dirty="0">
                <a:solidFill>
                  <a:srgbClr val="000000"/>
                </a:solidFill>
                <a:effectLst/>
                <a:latin typeface="Courier New" panose="02070309020205020404" pitchFamily="49" charset="0"/>
                <a:cs typeface="Courier New" panose="02070309020205020404" pitchFamily="49" charset="0"/>
              </a:rPr>
              <a:t> number of steps allowed before giving up </a:t>
            </a:r>
          </a:p>
          <a:p>
            <a:pPr marL="0" indent="0" defTabSz="685800">
              <a:spcBef>
                <a:spcPct val="0"/>
              </a:spcBef>
              <a:buClrTx/>
              <a:buSzTx/>
              <a:buNone/>
            </a:pPr>
            <a:r>
              <a:rPr lang="en-US" altLang="en-US" sz="1200" i="1" dirty="0">
                <a:solidFill>
                  <a:srgbClr val="000000"/>
                </a:solidFill>
                <a:effectLst/>
                <a:latin typeface="Courier New" panose="02070309020205020404" pitchFamily="49" charset="0"/>
                <a:cs typeface="Courier New" panose="02070309020205020404" pitchFamily="49" charset="0"/>
              </a:rPr>
              <a:t>	</a:t>
            </a:r>
            <a:r>
              <a:rPr lang="en-US" altLang="en-US" sz="1200" i="1" dirty="0" err="1">
                <a:solidFill>
                  <a:srgbClr val="000000"/>
                </a:solidFill>
                <a:effectLst/>
                <a:latin typeface="Courier New" panose="02070309020205020404" pitchFamily="49" charset="0"/>
                <a:cs typeface="Courier New" panose="02070309020205020404" pitchFamily="49" charset="0"/>
              </a:rPr>
              <a:t>current_state</a:t>
            </a:r>
            <a:r>
              <a:rPr lang="en-US" altLang="en-US" sz="1200" dirty="0">
                <a:solidFill>
                  <a:srgbClr val="000000"/>
                </a:solidFill>
                <a:effectLst/>
                <a:latin typeface="Courier New" panose="02070309020205020404" pitchFamily="49" charset="0"/>
                <a:cs typeface="Courier New" panose="02070309020205020404" pitchFamily="49" charset="0"/>
              </a:rPr>
              <a:t>, an initial assignment of values for the variables in the </a:t>
            </a:r>
            <a:r>
              <a:rPr lang="en-US" altLang="en-US" sz="1200" dirty="0" err="1">
                <a:solidFill>
                  <a:srgbClr val="000000"/>
                </a:solidFill>
                <a:effectLst/>
                <a:latin typeface="Courier New" panose="02070309020205020404" pitchFamily="49" charset="0"/>
                <a:cs typeface="Courier New" panose="02070309020205020404" pitchFamily="49" charset="0"/>
              </a:rPr>
              <a:t>csp</a:t>
            </a:r>
            <a:endParaRPr lang="en-US" altLang="en-US" sz="1200" dirty="0">
              <a:solidFill>
                <a:srgbClr val="000000"/>
              </a:solidFill>
              <a:effectLst/>
              <a:latin typeface="Courier New" panose="02070309020205020404" pitchFamily="49" charset="0"/>
              <a:cs typeface="Courier New" panose="02070309020205020404" pitchFamily="49" charset="0"/>
            </a:endParaRPr>
          </a:p>
          <a:p>
            <a:pPr marL="0" indent="0" defTabSz="685800">
              <a:spcBef>
                <a:spcPct val="0"/>
              </a:spcBef>
              <a:buClrTx/>
              <a:buSzTx/>
              <a:buNone/>
            </a:pP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output:</a:t>
            </a:r>
            <a:r>
              <a:rPr lang="en-US" altLang="en-US" sz="1200" dirty="0">
                <a:solidFill>
                  <a:srgbClr val="000000"/>
                </a:solidFill>
                <a:effectLst/>
                <a:latin typeface="Courier New" panose="02070309020205020404" pitchFamily="49" charset="0"/>
                <a:cs typeface="Courier New" panose="02070309020205020404" pitchFamily="49" charset="0"/>
              </a:rPr>
              <a:t> a solution set of values for the variable </a:t>
            </a:r>
            <a:r>
              <a:rPr lang="en-US" altLang="en-US" sz="1200" b="1" dirty="0">
                <a:solidFill>
                  <a:srgbClr val="000000"/>
                </a:solidFill>
                <a:effectLst/>
                <a:latin typeface="Courier New" panose="02070309020205020404" pitchFamily="49" charset="0"/>
                <a:cs typeface="Courier New" panose="02070309020205020404" pitchFamily="49" charset="0"/>
              </a:rPr>
              <a:t>or</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i="1" dirty="0">
                <a:solidFill>
                  <a:srgbClr val="000000"/>
                </a:solidFill>
                <a:effectLst/>
                <a:latin typeface="Courier New" panose="02070309020205020404" pitchFamily="49" charset="0"/>
                <a:cs typeface="Courier New" panose="02070309020205020404" pitchFamily="49" charset="0"/>
              </a:rPr>
              <a:t>failure</a:t>
            </a:r>
          </a:p>
          <a:p>
            <a:pPr marL="0" indent="0" defTabSz="685800">
              <a:spcBef>
                <a:spcPct val="0"/>
              </a:spcBef>
              <a:buClrTx/>
              <a:buSzTx/>
              <a:buNone/>
            </a:pP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for</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dirty="0" err="1">
                <a:solidFill>
                  <a:srgbClr val="000000"/>
                </a:solidFill>
                <a:effectLst/>
                <a:latin typeface="Courier New" panose="02070309020205020404" pitchFamily="49" charset="0"/>
                <a:cs typeface="Courier New" panose="02070309020205020404" pitchFamily="49" charset="0"/>
              </a:rPr>
              <a:t>i</a:t>
            </a:r>
            <a:r>
              <a:rPr lang="en-US" altLang="en-US" sz="1200" dirty="0">
                <a:solidFill>
                  <a:srgbClr val="000000"/>
                </a:solidFill>
                <a:effectLst/>
                <a:latin typeface="Courier New" panose="02070309020205020404" pitchFamily="49" charset="0"/>
                <a:cs typeface="Courier New" panose="02070309020205020404" pitchFamily="49" charset="0"/>
              </a:rPr>
              <a:t>=1 to </a:t>
            </a:r>
            <a:r>
              <a:rPr lang="en-US" altLang="en-US" sz="1200" dirty="0" err="1">
                <a:solidFill>
                  <a:srgbClr val="000000"/>
                </a:solidFill>
                <a:effectLst/>
                <a:latin typeface="Courier New" panose="02070309020205020404" pitchFamily="49" charset="0"/>
                <a:cs typeface="Courier New" panose="02070309020205020404" pitchFamily="49" charset="0"/>
              </a:rPr>
              <a:t>max_steps</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do</a:t>
            </a:r>
            <a:r>
              <a:rPr lang="en-US" altLang="en-US" sz="1200" dirty="0">
                <a:solidFill>
                  <a:srgbClr val="000000"/>
                </a:solidFill>
                <a:effectLst/>
                <a:latin typeface="Courier New" panose="02070309020205020404" pitchFamily="49" charset="0"/>
                <a:cs typeface="Courier New" panose="02070309020205020404" pitchFamily="49" charset="0"/>
              </a:rPr>
              <a:t> </a:t>
            </a:r>
          </a:p>
          <a:p>
            <a:pPr marL="0" indent="0" defTabSz="685800">
              <a:spcBef>
                <a:spcPct val="0"/>
              </a:spcBef>
              <a:buClrTx/>
              <a:buSz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if</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i="1" dirty="0" err="1">
                <a:solidFill>
                  <a:srgbClr val="000000"/>
                </a:solidFill>
                <a:effectLst/>
                <a:latin typeface="Courier New" panose="02070309020205020404" pitchFamily="49" charset="0"/>
                <a:cs typeface="Courier New" panose="02070309020205020404" pitchFamily="49" charset="0"/>
              </a:rPr>
              <a:t>current_state</a:t>
            </a:r>
            <a:r>
              <a:rPr lang="en-US" altLang="en-US" sz="1200" dirty="0">
                <a:solidFill>
                  <a:srgbClr val="000000"/>
                </a:solidFill>
                <a:effectLst/>
                <a:latin typeface="Courier New" panose="02070309020205020404" pitchFamily="49" charset="0"/>
                <a:cs typeface="Courier New" panose="02070309020205020404" pitchFamily="49" charset="0"/>
              </a:rPr>
              <a:t> is a solution of </a:t>
            </a:r>
            <a:r>
              <a:rPr lang="en-US" altLang="en-US" sz="1200" i="1" dirty="0" err="1">
                <a:solidFill>
                  <a:srgbClr val="000000"/>
                </a:solidFill>
                <a:effectLst/>
                <a:latin typeface="Courier New" panose="02070309020205020404" pitchFamily="49" charset="0"/>
                <a:cs typeface="Courier New" panose="02070309020205020404" pitchFamily="49" charset="0"/>
              </a:rPr>
              <a:t>csp</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then</a:t>
            </a:r>
            <a:r>
              <a:rPr lang="en-US" altLang="en-US" sz="1200" dirty="0">
                <a:solidFill>
                  <a:srgbClr val="000000"/>
                </a:solidFill>
                <a:effectLst/>
                <a:latin typeface="Courier New" panose="02070309020205020404" pitchFamily="49" charset="0"/>
                <a:cs typeface="Courier New" panose="02070309020205020404" pitchFamily="49" charset="0"/>
              </a:rPr>
              <a:t> return </a:t>
            </a:r>
            <a:r>
              <a:rPr lang="en-US" altLang="en-US" sz="1200" i="1" dirty="0" err="1">
                <a:solidFill>
                  <a:srgbClr val="000000"/>
                </a:solidFill>
                <a:effectLst/>
                <a:latin typeface="Courier New" panose="02070309020205020404" pitchFamily="49" charset="0"/>
                <a:cs typeface="Courier New" panose="02070309020205020404" pitchFamily="49" charset="0"/>
              </a:rPr>
              <a:t>current_state</a:t>
            </a:r>
            <a:endParaRPr lang="en-US" altLang="en-US" sz="1200" i="1" dirty="0">
              <a:solidFill>
                <a:srgbClr val="000000"/>
              </a:solidFill>
              <a:effectLst/>
              <a:latin typeface="Courier New" panose="02070309020205020404" pitchFamily="49" charset="0"/>
              <a:cs typeface="Courier New" panose="02070309020205020404" pitchFamily="49" charset="0"/>
            </a:endParaRPr>
          </a:p>
          <a:p>
            <a:pPr marL="0" indent="0" defTabSz="685800">
              <a:spcBef>
                <a:spcPct val="0"/>
              </a:spcBef>
              <a:buClrTx/>
              <a:buSzTx/>
              <a:buNone/>
            </a:pPr>
            <a:r>
              <a:rPr lang="en-US" altLang="en-US" sz="1200" i="1"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i="1" dirty="0" err="1">
                <a:solidFill>
                  <a:srgbClr val="000000"/>
                </a:solidFill>
                <a:effectLst/>
                <a:latin typeface="Courier New" panose="02070309020205020404" pitchFamily="49" charset="0"/>
                <a:cs typeface="Courier New" panose="02070309020205020404" pitchFamily="49" charset="0"/>
              </a:rPr>
              <a:t>var</a:t>
            </a:r>
            <a:r>
              <a:rPr lang="en-US" altLang="en-US" sz="1200" dirty="0">
                <a:solidFill>
                  <a:srgbClr val="000000"/>
                </a:solidFill>
                <a:effectLst/>
                <a:latin typeface="Courier New" panose="02070309020205020404" pitchFamily="49" charset="0"/>
                <a:cs typeface="Courier New" panose="02070309020205020404" pitchFamily="49" charset="0"/>
              </a:rPr>
              <a:t> &lt;-- a randomly chosen variable from the set of conflicted variables CONFLICTED[</a:t>
            </a:r>
            <a:r>
              <a:rPr lang="en-US" altLang="en-US" sz="1200" i="1" dirty="0" err="1">
                <a:solidFill>
                  <a:srgbClr val="000000"/>
                </a:solidFill>
                <a:effectLst/>
                <a:latin typeface="Courier New" panose="02070309020205020404" pitchFamily="49" charset="0"/>
                <a:cs typeface="Courier New" panose="02070309020205020404" pitchFamily="49" charset="0"/>
              </a:rPr>
              <a:t>csp</a:t>
            </a:r>
            <a:r>
              <a:rPr lang="en-US" altLang="en-US" sz="1200" dirty="0">
                <a:solidFill>
                  <a:srgbClr val="000000"/>
                </a:solidFill>
                <a:effectLst/>
                <a:latin typeface="Courier New" panose="02070309020205020404" pitchFamily="49" charset="0"/>
                <a:cs typeface="Courier New" panose="02070309020205020404" pitchFamily="49" charset="0"/>
              </a:rPr>
              <a:t>] </a:t>
            </a:r>
          </a:p>
          <a:p>
            <a:pPr marL="0" indent="0" defTabSz="685800">
              <a:spcBef>
                <a:spcPct val="0"/>
              </a:spcBef>
              <a:buClrTx/>
              <a:buSz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i="1" dirty="0">
                <a:solidFill>
                  <a:srgbClr val="000000"/>
                </a:solidFill>
                <a:effectLst/>
                <a:latin typeface="Courier New" panose="02070309020205020404" pitchFamily="49" charset="0"/>
                <a:cs typeface="Courier New" panose="02070309020205020404" pitchFamily="49" charset="0"/>
              </a:rPr>
              <a:t>value</a:t>
            </a:r>
            <a:r>
              <a:rPr lang="en-US" altLang="en-US" sz="1200" dirty="0">
                <a:solidFill>
                  <a:srgbClr val="000000"/>
                </a:solidFill>
                <a:effectLst/>
                <a:latin typeface="Courier New" panose="02070309020205020404" pitchFamily="49" charset="0"/>
                <a:cs typeface="Courier New" panose="02070309020205020404" pitchFamily="49" charset="0"/>
              </a:rPr>
              <a:t> &lt;-- the value v for </a:t>
            </a:r>
            <a:r>
              <a:rPr lang="en-US" altLang="en-US" sz="1200" i="1" dirty="0" err="1">
                <a:solidFill>
                  <a:srgbClr val="000000"/>
                </a:solidFill>
                <a:effectLst/>
                <a:latin typeface="Courier New" panose="02070309020205020404" pitchFamily="49" charset="0"/>
                <a:cs typeface="Courier New" panose="02070309020205020404" pitchFamily="49" charset="0"/>
              </a:rPr>
              <a:t>var</a:t>
            </a:r>
            <a:r>
              <a:rPr lang="en-US" altLang="en-US" sz="1200" dirty="0">
                <a:solidFill>
                  <a:srgbClr val="000000"/>
                </a:solidFill>
                <a:effectLst/>
                <a:latin typeface="Courier New" panose="02070309020205020404" pitchFamily="49" charset="0"/>
                <a:cs typeface="Courier New" panose="02070309020205020404" pitchFamily="49" charset="0"/>
              </a:rPr>
              <a:t> that minimizes CONFLICTS(</a:t>
            </a:r>
            <a:r>
              <a:rPr lang="en-US" altLang="en-US" sz="1200" i="1" dirty="0" err="1">
                <a:solidFill>
                  <a:srgbClr val="000000"/>
                </a:solidFill>
                <a:effectLst/>
                <a:latin typeface="Courier New" panose="02070309020205020404" pitchFamily="49" charset="0"/>
                <a:cs typeface="Courier New" panose="02070309020205020404" pitchFamily="49" charset="0"/>
              </a:rPr>
              <a:t>var</a:t>
            </a:r>
            <a:r>
              <a:rPr lang="en-US" altLang="en-US" sz="1200" dirty="0" err="1">
                <a:solidFill>
                  <a:srgbClr val="000000"/>
                </a:solidFill>
                <a:effectLst/>
                <a:latin typeface="Courier New" panose="02070309020205020404" pitchFamily="49" charset="0"/>
                <a:cs typeface="Courier New" panose="02070309020205020404" pitchFamily="49" charset="0"/>
              </a:rPr>
              <a:t>,</a:t>
            </a:r>
            <a:r>
              <a:rPr lang="en-US" altLang="en-US" sz="1200" i="1" dirty="0" err="1">
                <a:solidFill>
                  <a:srgbClr val="000000"/>
                </a:solidFill>
                <a:effectLst/>
                <a:latin typeface="Courier New" panose="02070309020205020404" pitchFamily="49" charset="0"/>
                <a:cs typeface="Courier New" panose="02070309020205020404" pitchFamily="49" charset="0"/>
              </a:rPr>
              <a:t>v</a:t>
            </a:r>
            <a:r>
              <a:rPr lang="en-US" altLang="en-US" sz="1200" dirty="0" err="1">
                <a:solidFill>
                  <a:srgbClr val="000000"/>
                </a:solidFill>
                <a:effectLst/>
                <a:latin typeface="Courier New" panose="02070309020205020404" pitchFamily="49" charset="0"/>
                <a:cs typeface="Courier New" panose="02070309020205020404" pitchFamily="49" charset="0"/>
              </a:rPr>
              <a:t>,</a:t>
            </a:r>
            <a:r>
              <a:rPr lang="en-US" altLang="en-US" sz="1200" i="1" dirty="0" err="1">
                <a:solidFill>
                  <a:srgbClr val="000000"/>
                </a:solidFill>
                <a:effectLst/>
                <a:latin typeface="Courier New" panose="02070309020205020404" pitchFamily="49" charset="0"/>
                <a:cs typeface="Courier New" panose="02070309020205020404" pitchFamily="49" charset="0"/>
              </a:rPr>
              <a:t>current</a:t>
            </a:r>
            <a:r>
              <a:rPr lang="en-US" altLang="en-US" sz="1200" dirty="0" err="1">
                <a:solidFill>
                  <a:srgbClr val="000000"/>
                </a:solidFill>
                <a:effectLst/>
                <a:latin typeface="Courier New" panose="02070309020205020404" pitchFamily="49" charset="0"/>
                <a:cs typeface="Courier New" panose="02070309020205020404" pitchFamily="49" charset="0"/>
              </a:rPr>
              <a:t>,</a:t>
            </a:r>
            <a:r>
              <a:rPr lang="en-US" altLang="en-US" sz="1200" i="1" dirty="0" err="1">
                <a:solidFill>
                  <a:srgbClr val="000000"/>
                </a:solidFill>
                <a:effectLst/>
                <a:latin typeface="Courier New" panose="02070309020205020404" pitchFamily="49" charset="0"/>
                <a:cs typeface="Courier New" panose="02070309020205020404" pitchFamily="49" charset="0"/>
              </a:rPr>
              <a:t>csp</a:t>
            </a:r>
            <a:r>
              <a:rPr lang="en-US" altLang="en-US" sz="1200" dirty="0">
                <a:solidFill>
                  <a:srgbClr val="000000"/>
                </a:solidFill>
                <a:effectLst/>
                <a:latin typeface="Courier New" panose="02070309020205020404" pitchFamily="49" charset="0"/>
                <a:cs typeface="Courier New" panose="02070309020205020404" pitchFamily="49" charset="0"/>
              </a:rPr>
              <a:t>)</a:t>
            </a:r>
          </a:p>
          <a:p>
            <a:pPr marL="0" indent="0" defTabSz="685800">
              <a:spcBef>
                <a:spcPct val="0"/>
              </a:spcBef>
              <a:buClrTx/>
              <a:buSzTx/>
              <a:buNone/>
            </a:pP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set</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i="1" dirty="0" err="1">
                <a:solidFill>
                  <a:srgbClr val="000000"/>
                </a:solidFill>
                <a:effectLst/>
                <a:latin typeface="Courier New" panose="02070309020205020404" pitchFamily="49" charset="0"/>
                <a:cs typeface="Courier New" panose="02070309020205020404" pitchFamily="49" charset="0"/>
              </a:rPr>
              <a:t>var</a:t>
            </a:r>
            <a:r>
              <a:rPr lang="en-US" altLang="en-US" sz="1200" dirty="0">
                <a:solidFill>
                  <a:srgbClr val="000000"/>
                </a:solidFill>
                <a:effectLst/>
                <a:latin typeface="Courier New" panose="02070309020205020404" pitchFamily="49" charset="0"/>
                <a:cs typeface="Courier New" panose="02070309020205020404" pitchFamily="49" charset="0"/>
              </a:rPr>
              <a:t> = </a:t>
            </a:r>
            <a:r>
              <a:rPr lang="en-US" altLang="en-US" sz="1200" i="1" dirty="0">
                <a:solidFill>
                  <a:srgbClr val="000000"/>
                </a:solidFill>
                <a:effectLst/>
                <a:latin typeface="Courier New" panose="02070309020205020404" pitchFamily="49" charset="0"/>
                <a:cs typeface="Courier New" panose="02070309020205020404" pitchFamily="49" charset="0"/>
              </a:rPr>
              <a:t>value</a:t>
            </a:r>
            <a:r>
              <a:rPr lang="en-US" altLang="en-US" sz="1200" dirty="0">
                <a:solidFill>
                  <a:srgbClr val="000000"/>
                </a:solidFill>
                <a:effectLst/>
                <a:latin typeface="Courier New" panose="02070309020205020404" pitchFamily="49" charset="0"/>
                <a:cs typeface="Courier New" panose="02070309020205020404" pitchFamily="49" charset="0"/>
              </a:rPr>
              <a:t> in </a:t>
            </a:r>
            <a:r>
              <a:rPr lang="en-US" altLang="en-US" sz="1200" i="1" dirty="0" err="1">
                <a:solidFill>
                  <a:srgbClr val="000000"/>
                </a:solidFill>
                <a:effectLst/>
                <a:latin typeface="Courier New" panose="02070309020205020404" pitchFamily="49" charset="0"/>
                <a:cs typeface="Courier New" panose="02070309020205020404" pitchFamily="49" charset="0"/>
              </a:rPr>
              <a:t>current_state</a:t>
            </a:r>
            <a:endParaRPr lang="en-US" altLang="en-US" sz="1200" i="1" dirty="0">
              <a:solidFill>
                <a:srgbClr val="000000"/>
              </a:solidFill>
              <a:effectLst/>
              <a:latin typeface="Courier New" panose="02070309020205020404" pitchFamily="49" charset="0"/>
              <a:cs typeface="Courier New" panose="02070309020205020404" pitchFamily="49" charset="0"/>
            </a:endParaRPr>
          </a:p>
          <a:p>
            <a:pPr marL="0" indent="0" defTabSz="685800">
              <a:spcBef>
                <a:spcPct val="0"/>
              </a:spcBef>
              <a:buClrTx/>
              <a:buSzTx/>
              <a:buNone/>
            </a:pP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b="1" dirty="0">
                <a:solidFill>
                  <a:srgbClr val="000000"/>
                </a:solidFill>
                <a:effectLst/>
                <a:latin typeface="Courier New" panose="02070309020205020404" pitchFamily="49" charset="0"/>
                <a:cs typeface="Courier New" panose="02070309020205020404" pitchFamily="49" charset="0"/>
              </a:rPr>
              <a:t>return</a:t>
            </a:r>
            <a:r>
              <a:rPr lang="en-US" altLang="en-US" sz="1200" dirty="0">
                <a:solidFill>
                  <a:srgbClr val="000000"/>
                </a:solidFill>
                <a:effectLst/>
                <a:latin typeface="Courier New" panose="02070309020205020404" pitchFamily="49" charset="0"/>
                <a:cs typeface="Courier New" panose="02070309020205020404" pitchFamily="49" charset="0"/>
              </a:rPr>
              <a:t> </a:t>
            </a:r>
            <a:r>
              <a:rPr lang="en-US" altLang="en-US" sz="1200" i="1" dirty="0">
                <a:solidFill>
                  <a:srgbClr val="000000"/>
                </a:solidFill>
                <a:effectLst/>
                <a:latin typeface="Courier New" panose="02070309020205020404" pitchFamily="49" charset="0"/>
                <a:cs typeface="Courier New" panose="02070309020205020404" pitchFamily="49" charset="0"/>
              </a:rPr>
              <a:t>failure</a:t>
            </a:r>
            <a:r>
              <a:rPr lang="en-US" altLang="en-US" sz="900" dirty="0">
                <a:effectLst/>
              </a:rPr>
              <a:t> </a:t>
            </a:r>
            <a:endParaRPr lang="en-US" altLang="en-US" sz="2700" dirty="0">
              <a:effectLst/>
              <a:latin typeface="Arial" panose="020B0604020202020204" pitchFamily="34" charset="0"/>
            </a:endParaRPr>
          </a:p>
        </p:txBody>
      </p:sp>
    </p:spTree>
    <p:extLst>
      <p:ext uri="{BB962C8B-B14F-4D97-AF65-F5344CB8AC3E}">
        <p14:creationId xmlns:p14="http://schemas.microsoft.com/office/powerpoint/2010/main" val="200814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BC3E17B4-6D03-4B4B-9E9B-60787F55BC04}"/>
              </a:ext>
            </a:extLst>
          </p:cNvPr>
          <p:cNvSpPr>
            <a:spLocks noGrp="1" noChangeArrowheads="1"/>
          </p:cNvSpPr>
          <p:nvPr>
            <p:ph type="title"/>
          </p:nvPr>
        </p:nvSpPr>
        <p:spPr/>
        <p:txBody>
          <a:bodyPr/>
          <a:lstStyle/>
          <a:p>
            <a:pPr>
              <a:defRPr/>
            </a:pPr>
            <a:r>
              <a:rPr lang="en-US" altLang="en-US"/>
              <a:t>Local search benefits</a:t>
            </a:r>
          </a:p>
        </p:txBody>
      </p:sp>
      <p:sp>
        <p:nvSpPr>
          <p:cNvPr id="332803" name="Rectangle 3">
            <a:extLst>
              <a:ext uri="{FF2B5EF4-FFF2-40B4-BE49-F238E27FC236}">
                <a16:creationId xmlns:a16="http://schemas.microsoft.com/office/drawing/2014/main" id="{6DE58890-6D82-422B-BFDA-8395DC0D0D9C}"/>
              </a:ext>
            </a:extLst>
          </p:cNvPr>
          <p:cNvSpPr>
            <a:spLocks noGrp="1" noChangeArrowheads="1"/>
          </p:cNvSpPr>
          <p:nvPr>
            <p:ph type="body" idx="1"/>
          </p:nvPr>
        </p:nvSpPr>
        <p:spPr/>
        <p:txBody>
          <a:bodyPr/>
          <a:lstStyle/>
          <a:p>
            <a:pPr marL="609600" indent="-609600">
              <a:buFont typeface="Wingdings" panose="05000000000000000000" pitchFamily="2" charset="2"/>
              <a:buAutoNum type="arabicPeriod"/>
              <a:defRPr/>
            </a:pPr>
            <a:r>
              <a:rPr lang="en-US" altLang="en-US"/>
              <a:t>Little memory consumption – current best state or few states only </a:t>
            </a:r>
          </a:p>
          <a:p>
            <a:pPr marL="609600" indent="-609600">
              <a:buFont typeface="Wingdings" panose="05000000000000000000" pitchFamily="2" charset="2"/>
              <a:buAutoNum type="arabicPeriod"/>
              <a:defRPr/>
            </a:pPr>
            <a:r>
              <a:rPr lang="en-US" altLang="en-US"/>
              <a:t>Cope better with large problem spaces where systematic search does not lead anywhere </a:t>
            </a:r>
          </a:p>
          <a:p>
            <a:pPr marL="609600" indent="-609600">
              <a:buFont typeface="Wingdings" panose="05000000000000000000" pitchFamily="2" charset="2"/>
              <a:buAutoNum type="arabicPeriod"/>
              <a:defRPr/>
            </a:pPr>
            <a:r>
              <a:rPr lang="en-US" altLang="en-US">
                <a:effectLst/>
              </a:rPr>
              <a:t>suitable for online as well as offline search</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E241B094-3512-4DF3-8880-EBDA1AE0E0C8}"/>
              </a:ext>
            </a:extLst>
          </p:cNvPr>
          <p:cNvSpPr>
            <a:spLocks noGrp="1" noChangeArrowheads="1"/>
          </p:cNvSpPr>
          <p:nvPr>
            <p:ph type="title"/>
          </p:nvPr>
        </p:nvSpPr>
        <p:spPr/>
        <p:txBody>
          <a:bodyPr/>
          <a:lstStyle/>
          <a:p>
            <a:pPr>
              <a:defRPr/>
            </a:pPr>
            <a:r>
              <a:rPr lang="en-US" altLang="en-US"/>
              <a:t>Configuration states</a:t>
            </a:r>
          </a:p>
        </p:txBody>
      </p:sp>
      <p:sp>
        <p:nvSpPr>
          <p:cNvPr id="444419" name="Rectangle 3">
            <a:extLst>
              <a:ext uri="{FF2B5EF4-FFF2-40B4-BE49-F238E27FC236}">
                <a16:creationId xmlns:a16="http://schemas.microsoft.com/office/drawing/2014/main" id="{397532DA-59A0-4622-8FBA-3375B90FC68E}"/>
              </a:ext>
            </a:extLst>
          </p:cNvPr>
          <p:cNvSpPr>
            <a:spLocks noGrp="1" noChangeArrowheads="1"/>
          </p:cNvSpPr>
          <p:nvPr>
            <p:ph type="body" idx="1"/>
          </p:nvPr>
        </p:nvSpPr>
        <p:spPr/>
        <p:txBody>
          <a:bodyPr/>
          <a:lstStyle/>
          <a:p>
            <a:pPr>
              <a:defRPr/>
            </a:pPr>
            <a:r>
              <a:rPr lang="en-US" altLang="en-US">
                <a:effectLst/>
              </a:rPr>
              <a:t>state space = set of “complete” configurations;</a:t>
            </a:r>
          </a:p>
          <a:p>
            <a:pPr>
              <a:defRPr/>
            </a:pPr>
            <a:r>
              <a:rPr lang="en-US" altLang="en-US">
                <a:effectLst/>
              </a:rPr>
              <a:t>find optimal configuration, e.g., TSP</a:t>
            </a:r>
          </a:p>
          <a:p>
            <a:pPr>
              <a:defRPr/>
            </a:pPr>
            <a:r>
              <a:rPr lang="en-US" altLang="en-US">
                <a:effectLst/>
              </a:rPr>
              <a:t>find configuration satisfying constraints, e.g., timetable, i.e. CSP</a:t>
            </a:r>
          </a:p>
          <a:p>
            <a:pPr>
              <a:defRPr/>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Rectangle 4">
            <a:extLst>
              <a:ext uri="{FF2B5EF4-FFF2-40B4-BE49-F238E27FC236}">
                <a16:creationId xmlns:a16="http://schemas.microsoft.com/office/drawing/2014/main" id="{D095F225-A319-4F94-8038-EEECBB64B10E}"/>
              </a:ext>
            </a:extLst>
          </p:cNvPr>
          <p:cNvSpPr>
            <a:spLocks noGrp="1" noChangeArrowheads="1"/>
          </p:cNvSpPr>
          <p:nvPr>
            <p:ph type="title"/>
          </p:nvPr>
        </p:nvSpPr>
        <p:spPr/>
        <p:txBody>
          <a:bodyPr/>
          <a:lstStyle/>
          <a:p>
            <a:pPr>
              <a:defRPr/>
            </a:pPr>
            <a:r>
              <a:rPr lang="en-US" altLang="en-US"/>
              <a:t>The hill climbing family</a:t>
            </a:r>
          </a:p>
        </p:txBody>
      </p:sp>
      <p:sp>
        <p:nvSpPr>
          <p:cNvPr id="343046" name="Rectangle 6">
            <a:extLst>
              <a:ext uri="{FF2B5EF4-FFF2-40B4-BE49-F238E27FC236}">
                <a16:creationId xmlns:a16="http://schemas.microsoft.com/office/drawing/2014/main" id="{E4D07BBE-EC92-450B-BFE9-BC6B3A4D3008}"/>
              </a:ext>
            </a:extLst>
          </p:cNvPr>
          <p:cNvSpPr>
            <a:spLocks noGrp="1" noChangeArrowheads="1"/>
          </p:cNvSpPr>
          <p:nvPr>
            <p:ph type="body" sz="half" idx="2"/>
          </p:nvPr>
        </p:nvSpPr>
        <p:spPr>
          <a:xfrm>
            <a:off x="3886200" y="1600200"/>
            <a:ext cx="4800600" cy="4525963"/>
          </a:xfrm>
        </p:spPr>
        <p:txBody>
          <a:bodyPr/>
          <a:lstStyle/>
          <a:p>
            <a:pPr marL="533400" indent="-533400">
              <a:buFont typeface="Wingdings" panose="05000000000000000000" pitchFamily="2" charset="2"/>
              <a:buAutoNum type="arabicPeriod"/>
              <a:defRPr/>
            </a:pPr>
            <a:r>
              <a:rPr lang="en-US" altLang="en-US" sz="2800"/>
              <a:t>Classical hill climbing</a:t>
            </a:r>
          </a:p>
          <a:p>
            <a:pPr marL="533400" indent="-533400">
              <a:buFont typeface="Wingdings" panose="05000000000000000000" pitchFamily="2" charset="2"/>
              <a:buAutoNum type="arabicPeriod"/>
              <a:defRPr/>
            </a:pPr>
            <a:r>
              <a:rPr lang="en-US" altLang="en-US" sz="2800"/>
              <a:t>Steepest ascent</a:t>
            </a:r>
          </a:p>
          <a:p>
            <a:pPr marL="533400" indent="-533400">
              <a:buFont typeface="Wingdings" panose="05000000000000000000" pitchFamily="2" charset="2"/>
              <a:buAutoNum type="arabicPeriod"/>
              <a:defRPr/>
            </a:pPr>
            <a:r>
              <a:rPr lang="en-US" altLang="en-US" sz="2800"/>
              <a:t>Stochastic hill climbing</a:t>
            </a:r>
          </a:p>
          <a:p>
            <a:pPr marL="533400" indent="-533400">
              <a:buFont typeface="Wingdings" panose="05000000000000000000" pitchFamily="2" charset="2"/>
              <a:buNone/>
              <a:defRPr/>
            </a:pPr>
            <a:endParaRPr lang="en-US" altLang="en-US" sz="2800"/>
          </a:p>
        </p:txBody>
      </p:sp>
      <p:pic>
        <p:nvPicPr>
          <p:cNvPr id="19460" name="Picture 7" descr="j0174421[1]">
            <a:extLst>
              <a:ext uri="{FF2B5EF4-FFF2-40B4-BE49-F238E27FC236}">
                <a16:creationId xmlns:a16="http://schemas.microsoft.com/office/drawing/2014/main" id="{A3E0222F-4408-4AB4-8B07-9F04EC979E7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70038" y="3003550"/>
            <a:ext cx="1812925" cy="17176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465A75FC-B0DD-421F-970E-CA4CC40EC8C9}"/>
              </a:ext>
            </a:extLst>
          </p:cNvPr>
          <p:cNvSpPr>
            <a:spLocks noGrp="1" noChangeArrowheads="1"/>
          </p:cNvSpPr>
          <p:nvPr>
            <p:ph type="title"/>
          </p:nvPr>
        </p:nvSpPr>
        <p:spPr/>
        <p:txBody>
          <a:bodyPr/>
          <a:lstStyle/>
          <a:p>
            <a:pPr>
              <a:defRPr/>
            </a:pPr>
            <a:r>
              <a:rPr lang="en-US" altLang="en-US"/>
              <a:t>Hill Climbing Algorithm</a:t>
            </a:r>
          </a:p>
        </p:txBody>
      </p:sp>
      <p:sp>
        <p:nvSpPr>
          <p:cNvPr id="304131" name="Rectangle 3">
            <a:extLst>
              <a:ext uri="{FF2B5EF4-FFF2-40B4-BE49-F238E27FC236}">
                <a16:creationId xmlns:a16="http://schemas.microsoft.com/office/drawing/2014/main" id="{349B1478-12F1-4B80-819E-77D581D03497}"/>
              </a:ext>
            </a:extLst>
          </p:cNvPr>
          <p:cNvSpPr>
            <a:spLocks noGrp="1" noChangeArrowheads="1"/>
          </p:cNvSpPr>
          <p:nvPr>
            <p:ph type="body" idx="1"/>
          </p:nvPr>
        </p:nvSpPr>
        <p:spPr/>
        <p:txBody>
          <a:bodyPr/>
          <a:lstStyle/>
          <a:p>
            <a:pPr>
              <a:lnSpc>
                <a:spcPct val="80000"/>
              </a:lnSpc>
              <a:defRPr/>
            </a:pPr>
            <a:r>
              <a:rPr lang="en-US" altLang="en-US" sz="2800"/>
              <a:t>Add a heuristic to “generate and test:”</a:t>
            </a:r>
          </a:p>
          <a:p>
            <a:pPr>
              <a:lnSpc>
                <a:spcPct val="80000"/>
              </a:lnSpc>
              <a:defRPr/>
            </a:pPr>
            <a:r>
              <a:rPr lang="en-US" altLang="en-US" sz="2800"/>
              <a:t>1 Evaluate the initial state - if it is goal state quit, otherwise current state is initial state. </a:t>
            </a:r>
          </a:p>
          <a:p>
            <a:pPr>
              <a:lnSpc>
                <a:spcPct val="80000"/>
              </a:lnSpc>
              <a:defRPr/>
            </a:pPr>
            <a:r>
              <a:rPr lang="en-US" altLang="en-US" sz="2800"/>
              <a:t>2 repeat :</a:t>
            </a:r>
          </a:p>
          <a:p>
            <a:pPr lvl="1">
              <a:lnSpc>
                <a:spcPct val="80000"/>
              </a:lnSpc>
              <a:defRPr/>
            </a:pPr>
            <a:r>
              <a:rPr lang="en-US" altLang="en-US" sz="2400"/>
              <a:t>3 select a new operator for this state and generate a new state. </a:t>
            </a:r>
          </a:p>
          <a:p>
            <a:pPr lvl="1">
              <a:lnSpc>
                <a:spcPct val="80000"/>
              </a:lnSpc>
              <a:defRPr/>
            </a:pPr>
            <a:r>
              <a:rPr lang="en-US" altLang="en-US" sz="2400"/>
              <a:t>4 evaluate the new state </a:t>
            </a:r>
          </a:p>
          <a:p>
            <a:pPr lvl="2">
              <a:lnSpc>
                <a:spcPct val="80000"/>
              </a:lnSpc>
              <a:defRPr/>
            </a:pPr>
            <a:r>
              <a:rPr lang="en-US" altLang="en-US" sz="2000"/>
              <a:t>A) if it is closer to a goal state than current state, make it the current state </a:t>
            </a:r>
          </a:p>
          <a:p>
            <a:pPr lvl="2">
              <a:lnSpc>
                <a:spcPct val="80000"/>
              </a:lnSpc>
              <a:defRPr/>
            </a:pPr>
            <a:r>
              <a:rPr lang="en-US" altLang="en-US" sz="2000"/>
              <a:t>B) if it is no better – ignore it </a:t>
            </a:r>
          </a:p>
          <a:p>
            <a:pPr>
              <a:lnSpc>
                <a:spcPct val="80000"/>
              </a:lnSpc>
              <a:defRPr/>
            </a:pPr>
            <a:r>
              <a:rPr lang="en-US" altLang="en-US" sz="2800"/>
              <a:t>5 until the current state is a goal state or no new operators available</a:t>
            </a:r>
          </a:p>
        </p:txBody>
      </p:sp>
    </p:spTree>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54341</TotalTime>
  <Words>1965</Words>
  <Application>Microsoft Office PowerPoint</Application>
  <PresentationFormat>On-screen Show (4:3)</PresentationFormat>
  <Paragraphs>317</Paragraphs>
  <Slides>59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Courier New</vt:lpstr>
      <vt:lpstr>Symbol</vt:lpstr>
      <vt:lpstr>Wingdings</vt:lpstr>
      <vt:lpstr>Ripple</vt:lpstr>
      <vt:lpstr>Local Search Algorithms Iterative Improvement Search</vt:lpstr>
      <vt:lpstr> Iterative Improvement Search</vt:lpstr>
      <vt:lpstr>Typical Problems</vt:lpstr>
      <vt:lpstr>Candidate Problems for Local Search </vt:lpstr>
      <vt:lpstr>Real Local search problems</vt:lpstr>
      <vt:lpstr>Local search benefits</vt:lpstr>
      <vt:lpstr>Configuration states</vt:lpstr>
      <vt:lpstr>The hill climbing family</vt:lpstr>
      <vt:lpstr>Hill Climbing Algorithm</vt:lpstr>
      <vt:lpstr>Steepest Ascent Hill Climbing</vt:lpstr>
      <vt:lpstr>Iterative improvement methods</vt:lpstr>
      <vt:lpstr>Definition of Local Minima</vt:lpstr>
      <vt:lpstr>Hill Climbing Beam Search</vt:lpstr>
      <vt:lpstr>Overcoming Greed</vt:lpstr>
      <vt:lpstr>Stochastic Beam Search </vt:lpstr>
      <vt:lpstr>GENETIC ALGORITHMS</vt:lpstr>
      <vt:lpstr>Discrete Optimization problems</vt:lpstr>
      <vt:lpstr>Extending Beam Search</vt:lpstr>
      <vt:lpstr>Genetic Algorithms</vt:lpstr>
      <vt:lpstr>Representations</vt:lpstr>
      <vt:lpstr>LIFE</vt:lpstr>
      <vt:lpstr>Typical representation</vt:lpstr>
      <vt:lpstr>Random initial population</vt:lpstr>
      <vt:lpstr>Lists representation</vt:lpstr>
      <vt:lpstr>GA parameters</vt:lpstr>
      <vt:lpstr>Reproduction Operators</vt:lpstr>
      <vt:lpstr>Single point cross over </vt:lpstr>
      <vt:lpstr>The Genetic Algorithm Input</vt:lpstr>
      <vt:lpstr>Population size (p) </vt:lpstr>
      <vt:lpstr>Crossover rate (r)</vt:lpstr>
      <vt:lpstr>stochastic local beam search + generate successors from pairs of states </vt:lpstr>
      <vt:lpstr>The Genetic Algorithm</vt:lpstr>
      <vt:lpstr>The Genetic Algorithm</vt:lpstr>
      <vt:lpstr>Termination Criteria</vt:lpstr>
      <vt:lpstr>Two Point Crossover</vt:lpstr>
      <vt:lpstr>Uniform Crossover</vt:lpstr>
      <vt:lpstr>SELECTION METHODS</vt:lpstr>
      <vt:lpstr>Parent selection</vt:lpstr>
      <vt:lpstr>Roulette wheel algorithm</vt:lpstr>
      <vt:lpstr>RWS</vt:lpstr>
      <vt:lpstr>RWS problems</vt:lpstr>
      <vt:lpstr>SUS  - Stochastic Universal Sampling</vt:lpstr>
      <vt:lpstr>Baker’s SUS algorithm</vt:lpstr>
      <vt:lpstr> SUS Motivation</vt:lpstr>
      <vt:lpstr>SUS Explained</vt:lpstr>
      <vt:lpstr>SUS Explained</vt:lpstr>
      <vt:lpstr>Baker’s SUS algorithm</vt:lpstr>
      <vt:lpstr>Baker’s SUS algorithm</vt:lpstr>
      <vt:lpstr>Tournament selection</vt:lpstr>
      <vt:lpstr>Tournament selection</vt:lpstr>
      <vt:lpstr>Tournament selection</vt:lpstr>
      <vt:lpstr>Tournament selection cons</vt:lpstr>
      <vt:lpstr>Survivor Selection Methods</vt:lpstr>
      <vt:lpstr>AGING: Seniors fit for reproduction</vt:lpstr>
      <vt:lpstr>Constraint-satisfaction search</vt:lpstr>
      <vt:lpstr>CSP Tradeoff</vt:lpstr>
      <vt:lpstr>Minimal conflicts heuristic</vt:lpstr>
      <vt:lpstr>PowerPoint Presentation</vt:lpstr>
      <vt:lpstr>Algorithm in pseudo code</vt:lpstr>
    </vt:vector>
  </TitlesOfParts>
  <Company>Chessdev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kc</dc:creator>
  <cp:lastModifiedBy>Shay</cp:lastModifiedBy>
  <cp:revision>341</cp:revision>
  <dcterms:created xsi:type="dcterms:W3CDTF">2003-02-22T06:27:55Z</dcterms:created>
  <dcterms:modified xsi:type="dcterms:W3CDTF">2018-03-23T05:13:07Z</dcterms:modified>
</cp:coreProperties>
</file>