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0" r:id="rId3"/>
    <p:sldMasterId id="214748367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oboto"/>
      <p:regular r:id="rId18"/>
      <p:bold r:id="rId19"/>
      <p:italic r:id="rId20"/>
      <p:boldItalic r:id="rId21"/>
    </p:embeddedFont>
    <p:embeddedFont>
      <p:font typeface="Nunito"/>
      <p:regular r:id="rId22"/>
      <p:bold r:id="rId23"/>
      <p:italic r:id="rId24"/>
      <p:boldItalic r:id="rId25"/>
    </p:embeddedFont>
    <p:embeddedFont>
      <p:font typeface="Maven Pro"/>
      <p:regular r:id="rId26"/>
      <p:bold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22" Type="http://schemas.openxmlformats.org/officeDocument/2006/relationships/font" Target="fonts/Nunito-regular.fntdata"/><Relationship Id="rId21" Type="http://schemas.openxmlformats.org/officeDocument/2006/relationships/font" Target="fonts/Roboto-boldItalic.fntdata"/><Relationship Id="rId24" Type="http://schemas.openxmlformats.org/officeDocument/2006/relationships/font" Target="fonts/Nunito-italic.fntdata"/><Relationship Id="rId23" Type="http://schemas.openxmlformats.org/officeDocument/2006/relationships/font" Target="fonts/Nunito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font" Target="fonts/MavenPro-regular.fntdata"/><Relationship Id="rId25" Type="http://schemas.openxmlformats.org/officeDocument/2006/relationships/font" Target="fonts/Nunito-boldItalic.fntdata"/><Relationship Id="rId27" Type="http://schemas.openxmlformats.org/officeDocument/2006/relationships/font" Target="fonts/MavenPr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oboto-bold.fntdata"/><Relationship Id="rId1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Shape 54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3" name="Shape 5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Shape 6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7" name="Shape 6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Shape 6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4" name="Shape 6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Shape 6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1" name="Shape 6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Shape 5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9" name="Shape 5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Shape 5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5" name="Shape 5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Shape 5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Shape 5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Shape 5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0" name="Shape 5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Shape 6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5" name="Shape 6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Shape 6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1" name="Shape 6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Shape 6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3" name="Shape 6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Shape 6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0" name="Shape 6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Shape 11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Shape 1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Shape 13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Shape 14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Shape 15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Shape 16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Shape 17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Shape 18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Shape 19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Shape 20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Shape 21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Shape 2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Shape 23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Shape 24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Shape 25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Shape 26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Shape 27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Shape 28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Shape 29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Shape 30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Shape 3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Shape 33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Shape 34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Shape 35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Shape 36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Shape 37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Shape 38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Shape 39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Shape 40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Shape 46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Shape 142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Shape 143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Shape 144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Shape 145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Shape 146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Shape 147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Shape 148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Shape 149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Shape 150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Shape 15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Shape 152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Shape 153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Shape 154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Shape 155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Shape 156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Shape 157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Shape 158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Shape 159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Shape 160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Shape 16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Shape 162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Shape 163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Shape 164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Shape 165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Shape 166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Shape 167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Shape 168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Shape 169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Shape 170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Shape 17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Shape 172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Shape 173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Shape 174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Shape 175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Shape 176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Shape 177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Shape 178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Shape 179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Shape 180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Shape 18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Shape 182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Shape 183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Shape 184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Shape 185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Shape 186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Shape 187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Shape 188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Shape 189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Shape 190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Shape 19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Shape 192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Shape 193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Shape 194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Shape 195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Shape 196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Shape 197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Shape 198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Shape 199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Shape 200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Shape 20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Shape 202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Shape 203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Shape 204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Shape 205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Shape 206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Shape 207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Shape 208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Shape 209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Shape 210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Shape 2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Shape 212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Shape 213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Shape 214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Shape 215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Shape 216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Shape 217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Shape 218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Shape 219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Shape 220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Shape 22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Shape 222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Shape 223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Shape 224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Shape 225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Shape 226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Shape 227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Shape 228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Shape 229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Shape 230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Shape 23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Shape 232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Shape 233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Shape 234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Shape 235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Shape 236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Shape 237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Shape 238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Shape 239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Shape 240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Shape 24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Shape 242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Shape 243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Shape 244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Shape 245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Shape 246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Shape 247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Shape 248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Shape 249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Shape 250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Shape 25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Shape 252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Shape 253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Shape 254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Shape 255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Shape 256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Shape 257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Shape 258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Shape 259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Shape 260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Shape 26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Shape 262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Shape 263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Shape 264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Shape 265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Shape 266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Shape 267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Shape 268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Shape 269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Shape 27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3"/>
        </a:solidFill>
      </p:bgPr>
    </p:bg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8" name="Shape 278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279" name="Shape 279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280" name="Shape 280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1" name="Shape 281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2" name="Shape 28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283" name="Shape 283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4" name="Shape 284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5" name="Shape 285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6" name="Shape 286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287" name="Shape 287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" name="Shape 288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9" name="Shape 289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0" name="Shape 290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91" name="Shape 291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92" name="Shape 29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3" name="Shape 293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4" name="Shape 294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" name="Shape 295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" name="Shape 296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7" name="Shape 297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298" name="Shape 298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Shape 299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00" name="Shape 300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01" name="Shape 301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2" name="Shape 30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3" name="Shape 303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04" name="Shape 304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05" name="Shape 305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06" name="Shape 306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7" name="Shape 307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08" name="Shape 308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Shape 309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Shape 310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Shape 311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Shape 31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Shape 313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4" name="Shape 314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15" name="Shape 315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16" name="Shape 31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8" name="Shape 318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319" name="Shape 319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320" name="Shape 320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1" name="Shape 321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22" name="Shape 322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323" name="Shape 32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4" name="Shape 324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5" name="Shape 325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26" name="Shape 326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327" name="Shape 327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8" name="Shape 328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9" name="Shape 329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0" name="Shape 330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31" name="Shape 331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332" name="Shape 332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333" name="Shape 33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4" name="Shape 334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35" name="Shape 335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336" name="Shape 336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7" name="Shape 337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8" name="Shape 338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39" name="Shape 339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340" name="Shape 340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1" name="Shape 341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2" name="Shape 342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3" name="Shape 34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44" name="Shape 344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345" name="Shape 345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6" name="Shape 346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7" name="Shape 347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8" name="Shape 348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9" name="Shape 349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50" name="Shape 350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1" name="Shape 35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3" name="Shape 353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354" name="Shape 35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Shape 35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6" name="Shape 35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57" name="Shape 357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58" name="Shape 35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0" name="Shape 360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361" name="Shape 361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Shape 362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3" name="Shape 36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64" name="Shape 364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65" name="Shape 36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66" name="Shape 36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8" name="Shape 368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369" name="Shape 36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Shape 37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1" name="Shape 37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72" name="Shape 37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4" name="Shape 37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375" name="Shape 37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Shape 37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7" name="Shape 37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78" name="Shape 378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79" name="Shape 37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1"/>
        </a:solidFill>
      </p:bgPr>
    </p:bg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1" name="Shape 381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382" name="Shape 382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383" name="Shape 383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4" name="Shape 384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5" name="Shape 385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86" name="Shape 386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387" name="Shape 387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8" name="Shape 38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9" name="Shape 389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90" name="Shape 390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391" name="Shape 391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2" name="Shape 392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93" name="Shape 393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4" name="Shape 39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6" name="Shape 39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397" name="Shape 39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Shape 398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9" name="Shape 39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0" name="Shape 400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401" name="Shape 401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02" name="Shape 40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Shape 50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Shape 51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Shape 52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Shape 5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Shape 54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Shape 55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Shape 56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Shape 57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Shape 58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Shape 59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Shape 60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Shape 61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Shape 62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Shape 6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Shape 64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Shape 65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Shape 66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Shape 67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Shape 68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Shape 69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Shape 70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Shape 71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Shape 72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Shape 7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Shape 74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Shape 75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Shape 76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Shape 77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Shape 78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Shape 79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Shape 80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Shape 81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Shape 82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4" name="Shape 404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405" name="Shape 40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Shape 40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7" name="Shape 407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408" name="Shape 40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0" name="Shape 410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411" name="Shape 4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412" name="Shape 412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3" name="Shape 413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4" name="Shape 414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5" name="Shape 415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16" name="Shape 416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417" name="Shape 417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8" name="Shape 418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9" name="Shape 419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0" name="Shape 420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1" name="Shape 42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22" name="Shape 422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423" name="Shape 423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4" name="Shape 424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5" name="Shape 425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6" name="Shape 426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27" name="Shape 427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428" name="Shape 428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9" name="Shape 429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0" name="Shape 430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31" name="Shape 43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432" name="Shape 432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3" name="Shape 433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4" name="Shape 434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5" name="Shape 435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6" name="Shape 436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37" name="Shape 437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438" name="Shape 438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9" name="Shape 439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0" name="Shape 440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1" name="Shape 44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42" name="Shape 442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443" name="Shape 443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4" name="Shape 444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5" name="Shape 445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46" name="Shape 446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447" name="Shape 447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8" name="Shape 448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9" name="Shape 449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0" name="Shape 450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1" name="Shape 45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52" name="Shape 452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453" name="Shape 453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4" name="Shape 454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5" name="Shape 455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6" name="Shape 456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57" name="Shape 457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458" name="Shape 458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9" name="Shape 459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0" name="Shape 460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1" name="Shape 46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62" name="Shape 462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463" name="Shape 463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4" name="Shape 464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5" name="Shape 465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66" name="Shape 466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467" name="Shape 467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8" name="Shape 468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9" name="Shape 469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0" name="Shape 470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71" name="Shape 47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472" name="Shape 472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3" name="Shape 473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4" name="Shape 474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5" name="Shape 475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76" name="Shape 476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477" name="Shape 477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8" name="Shape 478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9" name="Shape 479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0" name="Shape 480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1" name="Shape 48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82" name="Shape 482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483" name="Shape 483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4" name="Shape 484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5" name="Shape 485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6" name="Shape 486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87" name="Shape 487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488" name="Shape 488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9" name="Shape 489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0" name="Shape 490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91" name="Shape 49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492" name="Shape 492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3" name="Shape 493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4" name="Shape 494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5" name="Shape 495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96" name="Shape 496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497" name="Shape 497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8" name="Shape 498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9" name="Shape 499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0" name="Shape 500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1" name="Shape 50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02" name="Shape 502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503" name="Shape 503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4" name="Shape 504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5" name="Shape 505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6" name="Shape 506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07" name="Shape 507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508" name="Shape 508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9" name="Shape 509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0" name="Shape 510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11" name="Shape 5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512" name="Shape 512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3" name="Shape 513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4" name="Shape 514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5" name="Shape 515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6" name="Shape 516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17" name="Shape 517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518" name="Shape 518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9" name="Shape 519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0" name="Shape 520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1" name="Shape 52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22" name="Shape 522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523" name="Shape 523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4" name="Shape 524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5" name="Shape 525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6" name="Shape 526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27" name="Shape 527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528" name="Shape 528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9" name="Shape 529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0" name="Shape 530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31" name="Shape 53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532" name="Shape 532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3" name="Shape 533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4" name="Shape 534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5" name="Shape 535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536" name="Shape 536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37" name="Shape 537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rtl="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38" name="Shape 53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Shape 54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Shape 8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Shape 8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Shape 8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Shape 93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Shape 9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Shape 97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Shape 101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Shape 10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Shape 10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Shape 109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Shape 1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Shape 113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Shape 114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Shape 115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Shape 116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Shape 117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Shape 11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Shape 119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Shape 120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Shape 121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Shape 122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Shape 123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Shape 124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Shape 125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Shape 12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Shape 128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Shape 12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Shape 13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Shape 131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Shape 132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Shape 133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Shape 13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Shape 136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Shape 13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Shape 138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Shape 139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Shape 14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med" p14:dur="600">
        <p:fade thruBlk="1"/>
      </p:transition>
    </mc:Choice>
    <mc:Fallback>
      <p:transition spd="med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275" name="Shape 27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276" name="Shape 27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mc:AlternateContent>
    <mc:Choice Requires="p14">
      <p:transition spd="med" p14:dur="600">
        <p:fade thruBlk="1"/>
      </p:transition>
    </mc:Choice>
    <mc:Fallback>
      <p:transition spd="med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g"/><Relationship Id="rId4" Type="http://schemas.openxmlformats.org/officeDocument/2006/relationships/image" Target="../media/image12.jpg"/><Relationship Id="rId5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image" Target="../media/image3.jpg"/><Relationship Id="rId5" Type="http://schemas.openxmlformats.org/officeDocument/2006/relationships/image" Target="../media/image1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github.com/Royz2123/Biometric-Attack" TargetMode="Externa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Shape 545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Face Entropy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סיכום ביניים</a:t>
            </a:r>
            <a:endParaRPr/>
          </a:p>
        </p:txBody>
      </p:sp>
      <p:sp>
        <p:nvSpPr>
          <p:cNvPr id="546" name="Shape 546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Roy Zohar and Roy Mezan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Shape 66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Progress - the Attack</a:t>
            </a:r>
            <a:endParaRPr/>
          </a:p>
        </p:txBody>
      </p:sp>
      <p:sp>
        <p:nvSpPr>
          <p:cNvPr id="670" name="Shape 670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We have already run some tests on the database with some promising results:</a:t>
            </a:r>
            <a:endParaRPr sz="1800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/>
              <a:t>Training our synthesizer with the real database gives some very good results!</a:t>
            </a:r>
            <a:endParaRPr sz="1800"/>
          </a:p>
        </p:txBody>
      </p:sp>
      <p:pic>
        <p:nvPicPr>
          <p:cNvPr id="671" name="Shape 6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30700" y="3393688"/>
            <a:ext cx="2705100" cy="168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Shape 67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next?</a:t>
            </a:r>
            <a:endParaRPr/>
          </a:p>
        </p:txBody>
      </p:sp>
      <p:sp>
        <p:nvSpPr>
          <p:cNvPr id="677" name="Shape 677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Run the attack on a large sample in the cluster.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Tune threshold more accurately. Maybe 0.6 is too easy for the database.</a:t>
            </a:r>
            <a:endParaRPr sz="1800"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Conclude and run more tests.</a:t>
            </a:r>
            <a:endParaRPr sz="1800"/>
          </a:p>
        </p:txBody>
      </p:sp>
      <p:pic>
        <p:nvPicPr>
          <p:cNvPr id="678" name="Shape 6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61938" y="3104663"/>
            <a:ext cx="2619375" cy="174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Shape 68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 for listening!</a:t>
            </a:r>
            <a:endParaRPr/>
          </a:p>
        </p:txBody>
      </p:sp>
      <p:sp>
        <p:nvSpPr>
          <p:cNvPr id="684" name="Shape 68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/>
              <a:t>Questions?</a:t>
            </a:r>
            <a:endParaRPr sz="2400"/>
          </a:p>
        </p:txBody>
      </p:sp>
      <p:pic>
        <p:nvPicPr>
          <p:cNvPr id="685" name="Shape 6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17613" y="1700200"/>
            <a:ext cx="2619375" cy="174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Shape 55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Quick Reminder</a:t>
            </a:r>
            <a:endParaRPr/>
          </a:p>
        </p:txBody>
      </p:sp>
      <p:sp>
        <p:nvSpPr>
          <p:cNvPr id="552" name="Shape 552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Roy Zohar - 209896174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Roy Mezan - 319042800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Instructors: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Prof. Rita Osdachy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Dr. Orr Dunkelman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Shape 55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Quick Reminder</a:t>
            </a:r>
            <a:endParaRPr/>
          </a:p>
        </p:txBody>
      </p:sp>
      <p:sp>
        <p:nvSpPr>
          <p:cNvPr id="558" name="Shape 558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Our project was to find out what the </a:t>
            </a:r>
            <a:r>
              <a:rPr lang="en" sz="1800"/>
              <a:t>face</a:t>
            </a:r>
            <a:r>
              <a:rPr lang="en" sz="1800"/>
              <a:t> space looks like. 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Conclude whether it is vulnerable to attacks (Too clustered?)</a:t>
            </a:r>
            <a:endParaRPr sz="1800"/>
          </a:p>
        </p:txBody>
      </p:sp>
      <p:pic>
        <p:nvPicPr>
          <p:cNvPr id="559" name="Shape 5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08338" y="364800"/>
            <a:ext cx="3114675" cy="146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0" name="Shape 5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55438" y="2946625"/>
            <a:ext cx="2466975" cy="184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Shape 56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Quick Reminder</a:t>
            </a:r>
            <a:endParaRPr/>
          </a:p>
        </p:txBody>
      </p:sp>
      <p:grpSp>
        <p:nvGrpSpPr>
          <p:cNvPr id="566" name="Shape 566"/>
          <p:cNvGrpSpPr/>
          <p:nvPr/>
        </p:nvGrpSpPr>
        <p:grpSpPr>
          <a:xfrm>
            <a:off x="2593328" y="2159987"/>
            <a:ext cx="3957350" cy="1103900"/>
            <a:chOff x="2731103" y="2407725"/>
            <a:chExt cx="3957350" cy="1103900"/>
          </a:xfrm>
        </p:grpSpPr>
        <p:pic>
          <p:nvPicPr>
            <p:cNvPr id="567" name="Shape 56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521453" y="2407725"/>
              <a:ext cx="1103900" cy="11039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68" name="Shape 56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565062" y="2407725"/>
              <a:ext cx="1103900" cy="11039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69" name="Shape 56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584554" y="2407725"/>
              <a:ext cx="1103899" cy="11039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70" name="Shape 57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731103" y="2407725"/>
              <a:ext cx="1103899" cy="11039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571" name="Shape 571"/>
          <p:cNvPicPr preferRelativeResize="0"/>
          <p:nvPr/>
        </p:nvPicPr>
        <p:blipFill rotWithShape="1">
          <a:blip r:embed="rId4">
            <a:alphaModFix/>
          </a:blip>
          <a:srcRect b="0" l="25493" r="33162" t="0"/>
          <a:stretch/>
        </p:blipFill>
        <p:spPr>
          <a:xfrm>
            <a:off x="413125" y="1776475"/>
            <a:ext cx="1370225" cy="18709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72" name="Shape 572"/>
          <p:cNvCxnSpPr/>
          <p:nvPr/>
        </p:nvCxnSpPr>
        <p:spPr>
          <a:xfrm>
            <a:off x="1019050" y="1907300"/>
            <a:ext cx="5515200" cy="26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3" name="Shape 573"/>
          <p:cNvCxnSpPr/>
          <p:nvPr/>
        </p:nvCxnSpPr>
        <p:spPr>
          <a:xfrm>
            <a:off x="998400" y="1955500"/>
            <a:ext cx="1625100" cy="130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4" name="Shape 574"/>
          <p:cNvCxnSpPr/>
          <p:nvPr/>
        </p:nvCxnSpPr>
        <p:spPr>
          <a:xfrm>
            <a:off x="998400" y="1921050"/>
            <a:ext cx="5535900" cy="132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5" name="Shape 575"/>
          <p:cNvCxnSpPr/>
          <p:nvPr/>
        </p:nvCxnSpPr>
        <p:spPr>
          <a:xfrm>
            <a:off x="968225" y="1860000"/>
            <a:ext cx="1655100" cy="30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76" name="Shape 576"/>
          <p:cNvSpPr/>
          <p:nvPr/>
        </p:nvSpPr>
        <p:spPr>
          <a:xfrm rot="5400000">
            <a:off x="4164775" y="1869425"/>
            <a:ext cx="888300" cy="3883500"/>
          </a:xfrm>
          <a:prstGeom prst="rightBrace">
            <a:avLst>
              <a:gd fmla="val 26353" name="adj1"/>
              <a:gd fmla="val 50000" name="adj2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7" name="Shape 577"/>
          <p:cNvSpPr txBox="1"/>
          <p:nvPr/>
        </p:nvSpPr>
        <p:spPr>
          <a:xfrm>
            <a:off x="2672525" y="4317225"/>
            <a:ext cx="3966000" cy="4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Subspace of face world that we </a:t>
            </a:r>
            <a:r>
              <a:rPr lang="en"/>
              <a:t>believe</a:t>
            </a:r>
            <a:r>
              <a:rPr lang="en"/>
              <a:t> we can cover most faces with 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Shape 582"/>
          <p:cNvSpPr txBox="1"/>
          <p:nvPr/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424242"/>
                </a:solidFill>
                <a:latin typeface="Maven Pro"/>
                <a:ea typeface="Maven Pro"/>
                <a:cs typeface="Maven Pro"/>
                <a:sym typeface="Maven Pro"/>
              </a:rPr>
              <a:t>Another look at the s</a:t>
            </a:r>
            <a:r>
              <a:rPr b="1" lang="en" sz="2800">
                <a:solidFill>
                  <a:srgbClr val="424242"/>
                </a:solidFill>
                <a:latin typeface="Maven Pro"/>
                <a:ea typeface="Maven Pro"/>
                <a:cs typeface="Maven Pro"/>
                <a:sym typeface="Maven Pro"/>
              </a:rPr>
              <a:t>chedule</a:t>
            </a:r>
            <a:endParaRPr b="1" sz="2800">
              <a:solidFill>
                <a:srgbClr val="424242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grpSp>
        <p:nvGrpSpPr>
          <p:cNvPr id="583" name="Shape 583"/>
          <p:cNvGrpSpPr/>
          <p:nvPr/>
        </p:nvGrpSpPr>
        <p:grpSpPr>
          <a:xfrm>
            <a:off x="6858000" y="2295575"/>
            <a:ext cx="2286000" cy="2857875"/>
            <a:chOff x="6858000" y="2295575"/>
            <a:chExt cx="2286000" cy="2857875"/>
          </a:xfrm>
        </p:grpSpPr>
        <p:grpSp>
          <p:nvGrpSpPr>
            <p:cNvPr id="584" name="Shape 584"/>
            <p:cNvGrpSpPr/>
            <p:nvPr/>
          </p:nvGrpSpPr>
          <p:grpSpPr>
            <a:xfrm>
              <a:off x="6858000" y="2295575"/>
              <a:ext cx="2286000" cy="2857875"/>
              <a:chOff x="0" y="2295575"/>
              <a:chExt cx="2286000" cy="2857875"/>
            </a:xfrm>
          </p:grpSpPr>
          <p:sp>
            <p:nvSpPr>
              <p:cNvPr id="585" name="Shape 585"/>
              <p:cNvSpPr/>
              <p:nvPr/>
            </p:nvSpPr>
            <p:spPr>
              <a:xfrm>
                <a:off x="0" y="2823930"/>
                <a:ext cx="2286000" cy="23091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285F4"/>
                  </a:solidFill>
                </a:endParaRPr>
              </a:p>
            </p:txBody>
          </p:sp>
          <p:sp>
            <p:nvSpPr>
              <p:cNvPr id="586" name="Shape 586"/>
              <p:cNvSpPr/>
              <p:nvPr/>
            </p:nvSpPr>
            <p:spPr>
              <a:xfrm>
                <a:off x="0" y="2295575"/>
                <a:ext cx="2286000" cy="53700"/>
              </a:xfrm>
              <a:prstGeom prst="rect">
                <a:avLst/>
              </a:prstGeom>
              <a:solidFill>
                <a:srgbClr val="4285F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285F4"/>
                  </a:solidFill>
                </a:endParaRPr>
              </a:p>
            </p:txBody>
          </p:sp>
          <p:sp>
            <p:nvSpPr>
              <p:cNvPr id="587" name="Shape 587"/>
              <p:cNvSpPr/>
              <p:nvPr/>
            </p:nvSpPr>
            <p:spPr>
              <a:xfrm>
                <a:off x="0" y="5142950"/>
                <a:ext cx="2286000" cy="10500"/>
              </a:xfrm>
              <a:prstGeom prst="rect">
                <a:avLst/>
              </a:prstGeom>
              <a:solidFill>
                <a:srgbClr val="4285F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285F4"/>
                  </a:solidFill>
                </a:endParaRPr>
              </a:p>
            </p:txBody>
          </p:sp>
        </p:grpSp>
        <p:sp>
          <p:nvSpPr>
            <p:cNvPr id="588" name="Shape 588"/>
            <p:cNvSpPr txBox="1"/>
            <p:nvPr/>
          </p:nvSpPr>
          <p:spPr>
            <a:xfrm>
              <a:off x="7074291" y="2441107"/>
              <a:ext cx="871200" cy="26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SzPts val="1100"/>
                <a:buNone/>
              </a:pPr>
              <a:r>
                <a:rPr lang="en" sz="1000">
                  <a:solidFill>
                    <a:srgbClr val="4285F4"/>
                  </a:solidFill>
                  <a:latin typeface="Roboto"/>
                  <a:ea typeface="Roboto"/>
                  <a:cs typeface="Roboto"/>
                  <a:sym typeface="Roboto"/>
                </a:rPr>
                <a:t>Mar - May</a:t>
              </a:r>
              <a:endParaRPr sz="1000">
                <a:solidFill>
                  <a:srgbClr val="4285F4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89" name="Shape 589"/>
            <p:cNvSpPr txBox="1"/>
            <p:nvPr/>
          </p:nvSpPr>
          <p:spPr>
            <a:xfrm>
              <a:off x="7074300" y="3050050"/>
              <a:ext cx="1853400" cy="79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rPr b="1" lang="en">
                  <a:solidFill>
                    <a:srgbClr val="4285F4"/>
                  </a:solidFill>
                  <a:latin typeface="Roboto"/>
                  <a:ea typeface="Roboto"/>
                  <a:cs typeface="Roboto"/>
                  <a:sym typeface="Roboto"/>
                </a:rPr>
                <a:t>Results and finding enthropy</a:t>
              </a:r>
              <a:endParaRPr b="1">
                <a:solidFill>
                  <a:srgbClr val="4285F4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90" name="Shape 590"/>
            <p:cNvSpPr txBox="1"/>
            <p:nvPr/>
          </p:nvSpPr>
          <p:spPr>
            <a:xfrm>
              <a:off x="7074300" y="3896950"/>
              <a:ext cx="1853400" cy="99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SzPts val="1100"/>
                <a:buNone/>
              </a:pPr>
              <a:r>
                <a:rPr lang="en">
                  <a:solidFill>
                    <a:srgbClr val="4285F4"/>
                  </a:solidFill>
                  <a:latin typeface="Roboto"/>
                  <a:ea typeface="Roboto"/>
                  <a:cs typeface="Roboto"/>
                  <a:sym typeface="Roboto"/>
                </a:rPr>
                <a:t>Concluding the results</a:t>
              </a:r>
              <a:endParaRPr>
                <a:solidFill>
                  <a:srgbClr val="4285F4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91" name="Shape 591"/>
          <p:cNvGrpSpPr/>
          <p:nvPr/>
        </p:nvGrpSpPr>
        <p:grpSpPr>
          <a:xfrm>
            <a:off x="0" y="2295575"/>
            <a:ext cx="2286000" cy="2857875"/>
            <a:chOff x="0" y="2295575"/>
            <a:chExt cx="2286000" cy="2857875"/>
          </a:xfrm>
        </p:grpSpPr>
        <p:grpSp>
          <p:nvGrpSpPr>
            <p:cNvPr id="592" name="Shape 592"/>
            <p:cNvGrpSpPr/>
            <p:nvPr/>
          </p:nvGrpSpPr>
          <p:grpSpPr>
            <a:xfrm>
              <a:off x="0" y="2295575"/>
              <a:ext cx="2286000" cy="2857875"/>
              <a:chOff x="0" y="2295575"/>
              <a:chExt cx="2286000" cy="2857875"/>
            </a:xfrm>
          </p:grpSpPr>
          <p:grpSp>
            <p:nvGrpSpPr>
              <p:cNvPr id="593" name="Shape 593"/>
              <p:cNvGrpSpPr/>
              <p:nvPr/>
            </p:nvGrpSpPr>
            <p:grpSpPr>
              <a:xfrm>
                <a:off x="0" y="2295575"/>
                <a:ext cx="2286000" cy="2857875"/>
                <a:chOff x="0" y="2295575"/>
                <a:chExt cx="2286000" cy="2857875"/>
              </a:xfrm>
            </p:grpSpPr>
            <p:sp>
              <p:nvSpPr>
                <p:cNvPr id="594" name="Shape 594"/>
                <p:cNvSpPr/>
                <p:nvPr/>
              </p:nvSpPr>
              <p:spPr>
                <a:xfrm>
                  <a:off x="0" y="2823930"/>
                  <a:ext cx="2286000" cy="23091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95" name="Shape 595"/>
                <p:cNvSpPr/>
                <p:nvPr/>
              </p:nvSpPr>
              <p:spPr>
                <a:xfrm>
                  <a:off x="0" y="2295575"/>
                  <a:ext cx="2286000" cy="53700"/>
                </a:xfrm>
                <a:prstGeom prst="rect">
                  <a:avLst/>
                </a:prstGeom>
                <a:solidFill>
                  <a:srgbClr val="4285F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rgbClr val="F4B400"/>
                    </a:solidFill>
                  </a:endParaRPr>
                </a:p>
              </p:txBody>
            </p:sp>
            <p:sp>
              <p:nvSpPr>
                <p:cNvPr id="596" name="Shape 596"/>
                <p:cNvSpPr/>
                <p:nvPr/>
              </p:nvSpPr>
              <p:spPr>
                <a:xfrm>
                  <a:off x="0" y="5142950"/>
                  <a:ext cx="2286000" cy="10500"/>
                </a:xfrm>
                <a:prstGeom prst="rect">
                  <a:avLst/>
                </a:prstGeom>
                <a:solidFill>
                  <a:srgbClr val="4285F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597" name="Shape 597"/>
              <p:cNvSpPr txBox="1"/>
              <p:nvPr/>
            </p:nvSpPr>
            <p:spPr>
              <a:xfrm>
                <a:off x="216291" y="2441107"/>
                <a:ext cx="871200" cy="260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SzPts val="1100"/>
                  <a:buNone/>
                </a:pPr>
                <a:r>
                  <a:rPr lang="en" sz="1000">
                    <a:solidFill>
                      <a:srgbClr val="4285F4"/>
                    </a:solidFill>
                    <a:latin typeface="Roboto"/>
                    <a:ea typeface="Roboto"/>
                    <a:cs typeface="Roboto"/>
                    <a:sym typeface="Roboto"/>
                  </a:rPr>
                  <a:t>Oct - Nov</a:t>
                </a:r>
                <a:endParaRPr sz="1000">
                  <a:solidFill>
                    <a:srgbClr val="4285F4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598" name="Shape 598"/>
              <p:cNvSpPr txBox="1"/>
              <p:nvPr/>
            </p:nvSpPr>
            <p:spPr>
              <a:xfrm>
                <a:off x="216300" y="3050050"/>
                <a:ext cx="1853400" cy="797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r>
                  <a:rPr b="1" lang="en">
                    <a:solidFill>
                      <a:srgbClr val="4285F4"/>
                    </a:solidFill>
                    <a:latin typeface="Roboto"/>
                    <a:ea typeface="Roboto"/>
                    <a:cs typeface="Roboto"/>
                    <a:sym typeface="Roboto"/>
                  </a:rPr>
                  <a:t>Defining all of our data sources</a:t>
                </a:r>
                <a:endParaRPr b="1">
                  <a:solidFill>
                    <a:srgbClr val="4285F4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599" name="Shape 599"/>
              <p:cNvSpPr txBox="1"/>
              <p:nvPr/>
            </p:nvSpPr>
            <p:spPr>
              <a:xfrm>
                <a:off x="216300" y="3896950"/>
                <a:ext cx="1853400" cy="996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SzPts val="1100"/>
                  <a:buNone/>
                </a:pPr>
                <a:r>
                  <a:rPr lang="en">
                    <a:solidFill>
                      <a:srgbClr val="4285F4"/>
                    </a:solidFill>
                    <a:latin typeface="Roboto"/>
                    <a:ea typeface="Roboto"/>
                    <a:cs typeface="Roboto"/>
                    <a:sym typeface="Roboto"/>
                  </a:rPr>
                  <a:t>Dlib libraries, Face distributuions, Cloud computing, Data Servers.</a:t>
                </a:r>
                <a:endParaRPr>
                  <a:solidFill>
                    <a:srgbClr val="4285F4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cxnSp>
          <p:nvCxnSpPr>
            <p:cNvPr id="600" name="Shape 600"/>
            <p:cNvCxnSpPr/>
            <p:nvPr/>
          </p:nvCxnSpPr>
          <p:spPr>
            <a:xfrm>
              <a:off x="2286000" y="2295575"/>
              <a:ext cx="0" cy="2837400"/>
            </a:xfrm>
            <a:prstGeom prst="straightConnector1">
              <a:avLst/>
            </a:prstGeom>
            <a:noFill/>
            <a:ln cap="flat" cmpd="sng" w="9525">
              <a:solidFill>
                <a:srgbClr val="4285F4"/>
              </a:solidFill>
              <a:prstDash val="dot"/>
              <a:round/>
              <a:headEnd len="sm" w="sm" type="none"/>
              <a:tailEnd len="sm" w="sm" type="none"/>
            </a:ln>
          </p:spPr>
        </p:cxnSp>
      </p:grpSp>
      <p:grpSp>
        <p:nvGrpSpPr>
          <p:cNvPr id="601" name="Shape 601"/>
          <p:cNvGrpSpPr/>
          <p:nvPr/>
        </p:nvGrpSpPr>
        <p:grpSpPr>
          <a:xfrm>
            <a:off x="2286000" y="2295575"/>
            <a:ext cx="2286000" cy="2857875"/>
            <a:chOff x="2286000" y="2295575"/>
            <a:chExt cx="2286000" cy="2857875"/>
          </a:xfrm>
        </p:grpSpPr>
        <p:grpSp>
          <p:nvGrpSpPr>
            <p:cNvPr id="602" name="Shape 602"/>
            <p:cNvGrpSpPr/>
            <p:nvPr/>
          </p:nvGrpSpPr>
          <p:grpSpPr>
            <a:xfrm>
              <a:off x="2286000" y="2295575"/>
              <a:ext cx="2286000" cy="2857875"/>
              <a:chOff x="2286000" y="2295575"/>
              <a:chExt cx="2286000" cy="2857875"/>
            </a:xfrm>
          </p:grpSpPr>
          <p:grpSp>
            <p:nvGrpSpPr>
              <p:cNvPr id="603" name="Shape 603"/>
              <p:cNvGrpSpPr/>
              <p:nvPr/>
            </p:nvGrpSpPr>
            <p:grpSpPr>
              <a:xfrm>
                <a:off x="2286000" y="2295575"/>
                <a:ext cx="2286000" cy="2857875"/>
                <a:chOff x="0" y="2295575"/>
                <a:chExt cx="2286000" cy="2857875"/>
              </a:xfrm>
            </p:grpSpPr>
            <p:sp>
              <p:nvSpPr>
                <p:cNvPr id="604" name="Shape 604"/>
                <p:cNvSpPr/>
                <p:nvPr/>
              </p:nvSpPr>
              <p:spPr>
                <a:xfrm>
                  <a:off x="0" y="2823930"/>
                  <a:ext cx="2286000" cy="23091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05" name="Shape 605"/>
                <p:cNvSpPr/>
                <p:nvPr/>
              </p:nvSpPr>
              <p:spPr>
                <a:xfrm>
                  <a:off x="0" y="2295575"/>
                  <a:ext cx="2286000" cy="53700"/>
                </a:xfrm>
                <a:prstGeom prst="rect">
                  <a:avLst/>
                </a:prstGeom>
                <a:solidFill>
                  <a:srgbClr val="4285F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rgbClr val="F4B400"/>
                    </a:solidFill>
                  </a:endParaRPr>
                </a:p>
              </p:txBody>
            </p:sp>
            <p:sp>
              <p:nvSpPr>
                <p:cNvPr id="606" name="Shape 606"/>
                <p:cNvSpPr/>
                <p:nvPr/>
              </p:nvSpPr>
              <p:spPr>
                <a:xfrm>
                  <a:off x="0" y="5142950"/>
                  <a:ext cx="2286000" cy="10500"/>
                </a:xfrm>
                <a:prstGeom prst="rect">
                  <a:avLst/>
                </a:prstGeom>
                <a:solidFill>
                  <a:srgbClr val="4285F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607" name="Shape 607"/>
              <p:cNvSpPr txBox="1"/>
              <p:nvPr/>
            </p:nvSpPr>
            <p:spPr>
              <a:xfrm>
                <a:off x="2502291" y="2441107"/>
                <a:ext cx="871200" cy="260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SzPts val="1100"/>
                  <a:buNone/>
                </a:pPr>
                <a:r>
                  <a:rPr lang="en" sz="1000">
                    <a:solidFill>
                      <a:srgbClr val="4285F4"/>
                    </a:solidFill>
                    <a:latin typeface="Roboto"/>
                    <a:ea typeface="Roboto"/>
                    <a:cs typeface="Roboto"/>
                    <a:sym typeface="Roboto"/>
                  </a:rPr>
                  <a:t>Nov-Jan</a:t>
                </a:r>
                <a:endParaRPr sz="1000">
                  <a:solidFill>
                    <a:srgbClr val="4285F4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608" name="Shape 608"/>
              <p:cNvSpPr txBox="1"/>
              <p:nvPr/>
            </p:nvSpPr>
            <p:spPr>
              <a:xfrm>
                <a:off x="2502300" y="3050050"/>
                <a:ext cx="1853400" cy="797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r>
                  <a:rPr b="1" lang="en">
                    <a:solidFill>
                      <a:srgbClr val="4285F4"/>
                    </a:solidFill>
                    <a:latin typeface="Roboto"/>
                    <a:ea typeface="Roboto"/>
                    <a:cs typeface="Roboto"/>
                    <a:sym typeface="Roboto"/>
                  </a:rPr>
                  <a:t>Playing around with Dlib and creating faces</a:t>
                </a:r>
                <a:endParaRPr b="1">
                  <a:solidFill>
                    <a:srgbClr val="4285F4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609" name="Shape 609"/>
              <p:cNvSpPr txBox="1"/>
              <p:nvPr/>
            </p:nvSpPr>
            <p:spPr>
              <a:xfrm>
                <a:off x="2502300" y="3896950"/>
                <a:ext cx="1853400" cy="996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SzPts val="1100"/>
                  <a:buNone/>
                </a:pPr>
                <a:r>
                  <a:rPr lang="en">
                    <a:solidFill>
                      <a:srgbClr val="4285F4"/>
                    </a:solidFill>
                    <a:latin typeface="Roboto"/>
                    <a:ea typeface="Roboto"/>
                    <a:cs typeface="Roboto"/>
                    <a:sym typeface="Roboto"/>
                  </a:rPr>
                  <a:t>Learning how to create faces based on output of dlib </a:t>
                </a:r>
                <a:endParaRPr>
                  <a:solidFill>
                    <a:srgbClr val="4285F4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cxnSp>
          <p:nvCxnSpPr>
            <p:cNvPr id="610" name="Shape 610"/>
            <p:cNvCxnSpPr/>
            <p:nvPr/>
          </p:nvCxnSpPr>
          <p:spPr>
            <a:xfrm>
              <a:off x="4572000" y="2295575"/>
              <a:ext cx="0" cy="2837400"/>
            </a:xfrm>
            <a:prstGeom prst="straightConnector1">
              <a:avLst/>
            </a:prstGeom>
            <a:noFill/>
            <a:ln cap="flat" cmpd="sng" w="9525">
              <a:solidFill>
                <a:srgbClr val="4285F4"/>
              </a:solidFill>
              <a:prstDash val="dot"/>
              <a:round/>
              <a:headEnd len="sm" w="sm" type="none"/>
              <a:tailEnd len="sm" w="sm" type="none"/>
            </a:ln>
          </p:spPr>
        </p:cxnSp>
      </p:grpSp>
      <p:grpSp>
        <p:nvGrpSpPr>
          <p:cNvPr id="611" name="Shape 611"/>
          <p:cNvGrpSpPr/>
          <p:nvPr/>
        </p:nvGrpSpPr>
        <p:grpSpPr>
          <a:xfrm>
            <a:off x="4572000" y="2295575"/>
            <a:ext cx="2286000" cy="2857875"/>
            <a:chOff x="4572000" y="2295575"/>
            <a:chExt cx="2286000" cy="2857875"/>
          </a:xfrm>
        </p:grpSpPr>
        <p:grpSp>
          <p:nvGrpSpPr>
            <p:cNvPr id="612" name="Shape 612"/>
            <p:cNvGrpSpPr/>
            <p:nvPr/>
          </p:nvGrpSpPr>
          <p:grpSpPr>
            <a:xfrm>
              <a:off x="4572000" y="2295575"/>
              <a:ext cx="2286000" cy="2857875"/>
              <a:chOff x="4572000" y="2295575"/>
              <a:chExt cx="2286000" cy="2857875"/>
            </a:xfrm>
          </p:grpSpPr>
          <p:grpSp>
            <p:nvGrpSpPr>
              <p:cNvPr id="613" name="Shape 613"/>
              <p:cNvGrpSpPr/>
              <p:nvPr/>
            </p:nvGrpSpPr>
            <p:grpSpPr>
              <a:xfrm>
                <a:off x="4572000" y="2295575"/>
                <a:ext cx="2286000" cy="2857875"/>
                <a:chOff x="0" y="2295575"/>
                <a:chExt cx="2286000" cy="2857875"/>
              </a:xfrm>
            </p:grpSpPr>
            <p:sp>
              <p:nvSpPr>
                <p:cNvPr id="614" name="Shape 614"/>
                <p:cNvSpPr/>
                <p:nvPr/>
              </p:nvSpPr>
              <p:spPr>
                <a:xfrm>
                  <a:off x="0" y="2823930"/>
                  <a:ext cx="2286000" cy="23091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15" name="Shape 615"/>
                <p:cNvSpPr/>
                <p:nvPr/>
              </p:nvSpPr>
              <p:spPr>
                <a:xfrm>
                  <a:off x="0" y="2295575"/>
                  <a:ext cx="2286000" cy="53700"/>
                </a:xfrm>
                <a:prstGeom prst="rect">
                  <a:avLst/>
                </a:prstGeom>
                <a:solidFill>
                  <a:srgbClr val="4285F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rgbClr val="F4B400"/>
                    </a:solidFill>
                  </a:endParaRPr>
                </a:p>
              </p:txBody>
            </p:sp>
            <p:sp>
              <p:nvSpPr>
                <p:cNvPr id="616" name="Shape 616"/>
                <p:cNvSpPr/>
                <p:nvPr/>
              </p:nvSpPr>
              <p:spPr>
                <a:xfrm>
                  <a:off x="0" y="5142950"/>
                  <a:ext cx="2286000" cy="10500"/>
                </a:xfrm>
                <a:prstGeom prst="rect">
                  <a:avLst/>
                </a:prstGeom>
                <a:solidFill>
                  <a:srgbClr val="4285F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617" name="Shape 617"/>
              <p:cNvSpPr txBox="1"/>
              <p:nvPr/>
            </p:nvSpPr>
            <p:spPr>
              <a:xfrm>
                <a:off x="4788291" y="2441107"/>
                <a:ext cx="871200" cy="260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SzPts val="1100"/>
                  <a:buNone/>
                </a:pPr>
                <a:r>
                  <a:rPr lang="en" sz="1000">
                    <a:solidFill>
                      <a:srgbClr val="4285F4"/>
                    </a:solidFill>
                    <a:latin typeface="Roboto"/>
                    <a:ea typeface="Roboto"/>
                    <a:cs typeface="Roboto"/>
                    <a:sym typeface="Roboto"/>
                  </a:rPr>
                  <a:t>Jan - Mar</a:t>
                </a:r>
                <a:endParaRPr sz="1000">
                  <a:solidFill>
                    <a:srgbClr val="4285F4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618" name="Shape 618"/>
              <p:cNvSpPr txBox="1"/>
              <p:nvPr/>
            </p:nvSpPr>
            <p:spPr>
              <a:xfrm>
                <a:off x="4788300" y="3050050"/>
                <a:ext cx="1853400" cy="797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r>
                  <a:rPr b="1" lang="en">
                    <a:solidFill>
                      <a:srgbClr val="4285F4"/>
                    </a:solidFill>
                    <a:latin typeface="Roboto"/>
                    <a:ea typeface="Roboto"/>
                    <a:cs typeface="Roboto"/>
                    <a:sym typeface="Roboto"/>
                  </a:rPr>
                  <a:t>Running hamming distance from a group of faces</a:t>
                </a:r>
                <a:endParaRPr b="1">
                  <a:solidFill>
                    <a:srgbClr val="4285F4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619" name="Shape 619"/>
              <p:cNvSpPr txBox="1"/>
              <p:nvPr/>
            </p:nvSpPr>
            <p:spPr>
              <a:xfrm>
                <a:off x="4788300" y="3896950"/>
                <a:ext cx="1853400" cy="996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SzPts val="1100"/>
                  <a:buNone/>
                </a:pPr>
                <a:r>
                  <a:rPr lang="en">
                    <a:solidFill>
                      <a:srgbClr val="4285F4"/>
                    </a:solidFill>
                    <a:latin typeface="Roboto"/>
                    <a:ea typeface="Roboto"/>
                    <a:cs typeface="Roboto"/>
                    <a:sym typeface="Roboto"/>
                  </a:rPr>
                  <a:t>Run using cloud computing to find the size of the face space</a:t>
                </a:r>
                <a:endParaRPr>
                  <a:solidFill>
                    <a:srgbClr val="4285F4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cxnSp>
          <p:nvCxnSpPr>
            <p:cNvPr id="620" name="Shape 620"/>
            <p:cNvCxnSpPr/>
            <p:nvPr/>
          </p:nvCxnSpPr>
          <p:spPr>
            <a:xfrm>
              <a:off x="6858000" y="2295575"/>
              <a:ext cx="0" cy="2837400"/>
            </a:xfrm>
            <a:prstGeom prst="straightConnector1">
              <a:avLst/>
            </a:prstGeom>
            <a:noFill/>
            <a:ln cap="flat" cmpd="sng" w="9525">
              <a:solidFill>
                <a:srgbClr val="4285F4"/>
              </a:solidFill>
              <a:prstDash val="dot"/>
              <a:round/>
              <a:headEnd len="sm" w="sm" type="none"/>
              <a:tailEnd len="sm" w="sm" type="none"/>
            </a:ln>
          </p:spPr>
        </p:cxnSp>
      </p:grpSp>
      <p:cxnSp>
        <p:nvCxnSpPr>
          <p:cNvPr id="621" name="Shape 621"/>
          <p:cNvCxnSpPr/>
          <p:nvPr/>
        </p:nvCxnSpPr>
        <p:spPr>
          <a:xfrm flipH="1" rot="10800000">
            <a:off x="0" y="2314475"/>
            <a:ext cx="5895300" cy="7800"/>
          </a:xfrm>
          <a:prstGeom prst="straightConnector1">
            <a:avLst/>
          </a:prstGeom>
          <a:noFill/>
          <a:ln cap="flat" cmpd="sng" w="76200">
            <a:solidFill>
              <a:srgbClr val="E69138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22" name="Shape 622"/>
          <p:cNvSpPr/>
          <p:nvPr/>
        </p:nvSpPr>
        <p:spPr>
          <a:xfrm>
            <a:off x="5481975" y="1523150"/>
            <a:ext cx="1331100" cy="474900"/>
          </a:xfrm>
          <a:prstGeom prst="wedgeRoundRectCallout">
            <a:avLst>
              <a:gd fmla="val -20737" name="adj1"/>
              <a:gd fmla="val 106628" name="adj2"/>
              <a:gd fmla="val 0" name="adj3"/>
            </a:avLst>
          </a:prstGeom>
          <a:solidFill>
            <a:srgbClr val="F3F3F3"/>
          </a:solidFill>
          <a:ln cap="flat" cmpd="sng" w="28575">
            <a:solidFill>
              <a:srgbClr val="6D9E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C78D8"/>
                </a:solidFill>
              </a:rPr>
              <a:t>We are here</a:t>
            </a:r>
            <a:endParaRPr b="1">
              <a:solidFill>
                <a:srgbClr val="3C78D8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0"/>
                                        <p:tgtEl>
                                          <p:spTgt spid="6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Shape 62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 have done</a:t>
            </a:r>
            <a:endParaRPr/>
          </a:p>
        </p:txBody>
      </p:sp>
      <p:sp>
        <p:nvSpPr>
          <p:cNvPr id="628" name="Shape 628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We found a Database with ~600 subjects with frontal images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We got to know the DLIB library and played around with it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We wrote a platform for working with face databases:</a:t>
            </a:r>
            <a:endParaRPr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Reading </a:t>
            </a:r>
            <a:endParaRPr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Writing</a:t>
            </a:r>
            <a:endParaRPr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Attacking</a:t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Shape 63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Progress - the Dlib Library</a:t>
            </a:r>
            <a:endParaRPr/>
          </a:p>
        </p:txBody>
      </p:sp>
      <p:grpSp>
        <p:nvGrpSpPr>
          <p:cNvPr id="634" name="Shape 634"/>
          <p:cNvGrpSpPr/>
          <p:nvPr/>
        </p:nvGrpSpPr>
        <p:grpSpPr>
          <a:xfrm>
            <a:off x="646150" y="1800725"/>
            <a:ext cx="2524200" cy="2484600"/>
            <a:chOff x="1103350" y="1724525"/>
            <a:chExt cx="2524200" cy="2484600"/>
          </a:xfrm>
        </p:grpSpPr>
        <p:sp>
          <p:nvSpPr>
            <p:cNvPr id="635" name="Shape 635"/>
            <p:cNvSpPr/>
            <p:nvPr/>
          </p:nvSpPr>
          <p:spPr>
            <a:xfrm>
              <a:off x="1103350" y="1724525"/>
              <a:ext cx="2524200" cy="2484600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636" name="Shape 63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303788" y="1900588"/>
              <a:ext cx="2124075" cy="212407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37" name="Shape 637"/>
          <p:cNvGrpSpPr/>
          <p:nvPr/>
        </p:nvGrpSpPr>
        <p:grpSpPr>
          <a:xfrm>
            <a:off x="5903425" y="1800725"/>
            <a:ext cx="2524200" cy="2484600"/>
            <a:chOff x="4913350" y="1724525"/>
            <a:chExt cx="2524200" cy="2484600"/>
          </a:xfrm>
        </p:grpSpPr>
        <p:sp>
          <p:nvSpPr>
            <p:cNvPr id="638" name="Shape 638"/>
            <p:cNvSpPr/>
            <p:nvPr/>
          </p:nvSpPr>
          <p:spPr>
            <a:xfrm>
              <a:off x="4913350" y="1724525"/>
              <a:ext cx="2524200" cy="2484600"/>
            </a:xfrm>
            <a:prstGeom prst="rect">
              <a:avLst/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639" name="Shape 639"/>
            <p:cNvPicPr preferRelativeResize="0"/>
            <p:nvPr/>
          </p:nvPicPr>
          <p:blipFill rotWithShape="1">
            <a:blip r:embed="rId4">
              <a:alphaModFix/>
            </a:blip>
            <a:srcRect b="0" l="17405" r="20850" t="2685"/>
            <a:stretch/>
          </p:blipFill>
          <p:spPr>
            <a:xfrm>
              <a:off x="5097925" y="1900600"/>
              <a:ext cx="2124079" cy="212407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640" name="Shape 6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79588" y="2052425"/>
            <a:ext cx="2314575" cy="198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500"/>
                                        <p:tgtEl>
                                          <p:spTgt spid="6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500"/>
                                        <p:tgtEl>
                                          <p:spTgt spid="6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Shape 64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Progress - the Dlib Library</a:t>
            </a:r>
            <a:endParaRPr/>
          </a:p>
        </p:txBody>
      </p:sp>
      <p:pic>
        <p:nvPicPr>
          <p:cNvPr id="646" name="Shape 6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3325" y="1129375"/>
            <a:ext cx="5272226" cy="39541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47" name="Shape 647"/>
          <p:cNvGrpSpPr/>
          <p:nvPr/>
        </p:nvGrpSpPr>
        <p:grpSpPr>
          <a:xfrm>
            <a:off x="6259885" y="1805749"/>
            <a:ext cx="1142201" cy="1124282"/>
            <a:chOff x="1103350" y="1724525"/>
            <a:chExt cx="2524200" cy="2484600"/>
          </a:xfrm>
        </p:grpSpPr>
        <p:sp>
          <p:nvSpPr>
            <p:cNvPr id="648" name="Shape 648"/>
            <p:cNvSpPr/>
            <p:nvPr/>
          </p:nvSpPr>
          <p:spPr>
            <a:xfrm>
              <a:off x="1103350" y="1724525"/>
              <a:ext cx="2524200" cy="2484600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649" name="Shape 64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303788" y="1900588"/>
              <a:ext cx="2124075" cy="212407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50" name="Shape 650"/>
          <p:cNvGrpSpPr/>
          <p:nvPr/>
        </p:nvGrpSpPr>
        <p:grpSpPr>
          <a:xfrm>
            <a:off x="6253690" y="3291578"/>
            <a:ext cx="1154569" cy="1115585"/>
            <a:chOff x="4913350" y="1724525"/>
            <a:chExt cx="2524200" cy="2484600"/>
          </a:xfrm>
        </p:grpSpPr>
        <p:sp>
          <p:nvSpPr>
            <p:cNvPr id="651" name="Shape 651"/>
            <p:cNvSpPr/>
            <p:nvPr/>
          </p:nvSpPr>
          <p:spPr>
            <a:xfrm>
              <a:off x="4913350" y="1724525"/>
              <a:ext cx="2524200" cy="2484600"/>
            </a:xfrm>
            <a:prstGeom prst="rect">
              <a:avLst/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652" name="Shape 652"/>
            <p:cNvPicPr preferRelativeResize="0"/>
            <p:nvPr/>
          </p:nvPicPr>
          <p:blipFill rotWithShape="1">
            <a:blip r:embed="rId5">
              <a:alphaModFix/>
            </a:blip>
            <a:srcRect b="0" l="17405" r="20850" t="2685"/>
            <a:stretch/>
          </p:blipFill>
          <p:spPr>
            <a:xfrm>
              <a:off x="5097925" y="1900600"/>
              <a:ext cx="2124079" cy="2124075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653" name="Shape 653"/>
          <p:cNvCxnSpPr/>
          <p:nvPr/>
        </p:nvCxnSpPr>
        <p:spPr>
          <a:xfrm>
            <a:off x="3842825" y="1610200"/>
            <a:ext cx="10800" cy="30387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654" name="Shape 654"/>
          <p:cNvSpPr txBox="1"/>
          <p:nvPr/>
        </p:nvSpPr>
        <p:spPr>
          <a:xfrm>
            <a:off x="1506775" y="2343875"/>
            <a:ext cx="1395300" cy="3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Ron VS. Ron</a:t>
            </a:r>
            <a:endParaRPr/>
          </a:p>
        </p:txBody>
      </p:sp>
      <p:sp>
        <p:nvSpPr>
          <p:cNvPr id="655" name="Shape 655"/>
          <p:cNvSpPr txBox="1"/>
          <p:nvPr/>
        </p:nvSpPr>
        <p:spPr>
          <a:xfrm>
            <a:off x="4359100" y="2343875"/>
            <a:ext cx="1395300" cy="3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Ron VS. Oren</a:t>
            </a:r>
            <a:endParaRPr/>
          </a:p>
        </p:txBody>
      </p:sp>
      <p:sp>
        <p:nvSpPr>
          <p:cNvPr id="656" name="Shape 656"/>
          <p:cNvSpPr/>
          <p:nvPr/>
        </p:nvSpPr>
        <p:spPr>
          <a:xfrm>
            <a:off x="1478875" y="2892625"/>
            <a:ext cx="1154700" cy="437100"/>
          </a:xfrm>
          <a:prstGeom prst="ellipse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7" name="Shape 657"/>
          <p:cNvSpPr/>
          <p:nvPr/>
        </p:nvSpPr>
        <p:spPr>
          <a:xfrm>
            <a:off x="4715650" y="2911000"/>
            <a:ext cx="860700" cy="437100"/>
          </a:xfrm>
          <a:prstGeom prst="ellipse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Shape 66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Progress - the Platform</a:t>
            </a:r>
            <a:endParaRPr/>
          </a:p>
        </p:txBody>
      </p:sp>
      <p:sp>
        <p:nvSpPr>
          <p:cNvPr id="663" name="Shape 663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Our main progress was in the platform area. </a:t>
            </a:r>
            <a:endParaRPr sz="1800"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We coded the entire </a:t>
            </a:r>
            <a:r>
              <a:rPr lang="en" sz="1800"/>
              <a:t>environment</a:t>
            </a:r>
            <a:r>
              <a:rPr lang="en" sz="1800"/>
              <a:t> for reading and writing to face databases.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We implemented the PCA and inverse sampling.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Uploaded and documented everything: 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https://github.com/Royz2123/Biometric-Attack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Running any test now on any database is just a few lines of code.</a:t>
            </a:r>
            <a:endParaRPr sz="1800"/>
          </a:p>
        </p:txBody>
      </p:sp>
      <p:pic>
        <p:nvPicPr>
          <p:cNvPr id="664" name="Shape 6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34500" y="153250"/>
            <a:ext cx="1889950" cy="188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