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en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gif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gif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Face Entropy	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By: Roy Zohar and Roy Mezan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Schedule</a:t>
            </a:r>
          </a:p>
        </p:txBody>
      </p:sp>
      <p:grpSp>
        <p:nvGrpSpPr>
          <p:cNvPr id="406" name="Shape 406"/>
          <p:cNvGrpSpPr/>
          <p:nvPr/>
        </p:nvGrpSpPr>
        <p:grpSpPr>
          <a:xfrm>
            <a:off x="6858000" y="2295575"/>
            <a:ext cx="2286000" cy="2857875"/>
            <a:chOff x="6858000" y="2295575"/>
            <a:chExt cx="2286000" cy="2857875"/>
          </a:xfrm>
        </p:grpSpPr>
        <p:grpSp>
          <p:nvGrpSpPr>
            <p:cNvPr id="407" name="Shape 407"/>
            <p:cNvGrpSpPr/>
            <p:nvPr/>
          </p:nvGrpSpPr>
          <p:grpSpPr>
            <a:xfrm>
              <a:off x="6858000" y="2295575"/>
              <a:ext cx="2286000" cy="2857875"/>
              <a:chOff x="0" y="2295575"/>
              <a:chExt cx="2286000" cy="2857875"/>
            </a:xfrm>
          </p:grpSpPr>
          <p:sp>
            <p:nvSpPr>
              <p:cNvPr id="408" name="Shape 408"/>
              <p:cNvSpPr/>
              <p:nvPr/>
            </p:nvSpPr>
            <p:spPr>
              <a:xfrm>
                <a:off x="0" y="2823930"/>
                <a:ext cx="2286000" cy="23091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4285F4"/>
                  </a:solidFill>
                </a:endParaRPr>
              </a:p>
            </p:txBody>
          </p:sp>
          <p:sp>
            <p:nvSpPr>
              <p:cNvPr id="409" name="Shape 409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4285F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4285F4"/>
                  </a:solidFill>
                </a:endParaRPr>
              </a:p>
            </p:txBody>
          </p:sp>
          <p:sp>
            <p:nvSpPr>
              <p:cNvPr id="410" name="Shape 410"/>
              <p:cNvSpPr/>
              <p:nvPr/>
            </p:nvSpPr>
            <p:spPr>
              <a:xfrm>
                <a:off x="0" y="5142950"/>
                <a:ext cx="2286000" cy="10500"/>
              </a:xfrm>
              <a:prstGeom prst="rect">
                <a:avLst/>
              </a:prstGeom>
              <a:solidFill>
                <a:srgbClr val="4285F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4285F4"/>
                  </a:solidFill>
                </a:endParaRPr>
              </a:p>
            </p:txBody>
          </p:sp>
        </p:grpSp>
        <p:sp>
          <p:nvSpPr>
            <p:cNvPr id="411" name="Shape 411"/>
            <p:cNvSpPr txBox="1"/>
            <p:nvPr/>
          </p:nvSpPr>
          <p:spPr>
            <a:xfrm>
              <a:off x="7074291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SzPct val="110000"/>
                <a:buNone/>
              </a:pPr>
              <a:r>
                <a:rPr lang="en" sz="1000">
                  <a:solidFill>
                    <a:srgbClr val="4285F4"/>
                  </a:solidFill>
                  <a:latin typeface="Roboto"/>
                  <a:ea typeface="Roboto"/>
                  <a:cs typeface="Roboto"/>
                  <a:sym typeface="Roboto"/>
                </a:rPr>
                <a:t>Mar - May</a:t>
              </a:r>
            </a:p>
          </p:txBody>
        </p:sp>
        <p:sp>
          <p:nvSpPr>
            <p:cNvPr id="412" name="Shape 412"/>
            <p:cNvSpPr txBox="1"/>
            <p:nvPr/>
          </p:nvSpPr>
          <p:spPr>
            <a:xfrm>
              <a:off x="7074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b="1">
                  <a:solidFill>
                    <a:srgbClr val="4285F4"/>
                  </a:solidFill>
                  <a:latin typeface="Roboto"/>
                  <a:ea typeface="Roboto"/>
                  <a:cs typeface="Roboto"/>
                  <a:sym typeface="Roboto"/>
                </a:rPr>
                <a:t>Results and finding enthropy</a:t>
              </a:r>
            </a:p>
          </p:txBody>
        </p:sp>
        <p:sp>
          <p:nvSpPr>
            <p:cNvPr id="413" name="Shape 413"/>
            <p:cNvSpPr txBox="1"/>
            <p:nvPr/>
          </p:nvSpPr>
          <p:spPr>
            <a:xfrm>
              <a:off x="7074300" y="3896950"/>
              <a:ext cx="1853400" cy="996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rgbClr val="4285F4"/>
                  </a:solidFill>
                  <a:latin typeface="Roboto"/>
                  <a:ea typeface="Roboto"/>
                  <a:cs typeface="Roboto"/>
                  <a:sym typeface="Roboto"/>
                </a:rPr>
                <a:t>Concluding the results</a:t>
              </a:r>
            </a:p>
          </p:txBody>
        </p:sp>
      </p:grpSp>
      <p:grpSp>
        <p:nvGrpSpPr>
          <p:cNvPr id="414" name="Shape 414"/>
          <p:cNvGrpSpPr/>
          <p:nvPr/>
        </p:nvGrpSpPr>
        <p:grpSpPr>
          <a:xfrm>
            <a:off x="0" y="2295575"/>
            <a:ext cx="2286000" cy="2857875"/>
            <a:chOff x="0" y="2295575"/>
            <a:chExt cx="2286000" cy="2857875"/>
          </a:xfrm>
        </p:grpSpPr>
        <p:grpSp>
          <p:nvGrpSpPr>
            <p:cNvPr id="415" name="Shape 415"/>
            <p:cNvGrpSpPr/>
            <p:nvPr/>
          </p:nvGrpSpPr>
          <p:grpSpPr>
            <a:xfrm>
              <a:off x="0" y="2295575"/>
              <a:ext cx="2286000" cy="2857875"/>
              <a:chOff x="0" y="2295575"/>
              <a:chExt cx="2286000" cy="2857875"/>
            </a:xfrm>
          </p:grpSpPr>
          <p:grpSp>
            <p:nvGrpSpPr>
              <p:cNvPr id="416" name="Shape 416"/>
              <p:cNvGrpSpPr/>
              <p:nvPr/>
            </p:nvGrpSpPr>
            <p:grpSpPr>
              <a:xfrm>
                <a:off x="0" y="2295575"/>
                <a:ext cx="2286000" cy="2857875"/>
                <a:chOff x="0" y="2295575"/>
                <a:chExt cx="2286000" cy="2857875"/>
              </a:xfrm>
            </p:grpSpPr>
            <p:sp>
              <p:nvSpPr>
                <p:cNvPr id="417" name="Shape 417"/>
                <p:cNvSpPr/>
                <p:nvPr/>
              </p:nvSpPr>
              <p:spPr>
                <a:xfrm>
                  <a:off x="0" y="2823930"/>
                  <a:ext cx="2286000" cy="23091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wrap="square"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18" name="Shape 418"/>
                <p:cNvSpPr/>
                <p:nvPr/>
              </p:nvSpPr>
              <p:spPr>
                <a:xfrm>
                  <a:off x="0" y="2295575"/>
                  <a:ext cx="2286000" cy="53700"/>
                </a:xfrm>
                <a:prstGeom prst="rect">
                  <a:avLst/>
                </a:prstGeom>
                <a:solidFill>
                  <a:srgbClr val="4285F4"/>
                </a:solidFill>
                <a:ln>
                  <a:noFill/>
                </a:ln>
              </p:spPr>
              <p:txBody>
                <a:bodyPr wrap="square"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>
                    <a:solidFill>
                      <a:srgbClr val="F4B400"/>
                    </a:solidFill>
                  </a:endParaRPr>
                </a:p>
              </p:txBody>
            </p:sp>
            <p:sp>
              <p:nvSpPr>
                <p:cNvPr id="419" name="Shape 419"/>
                <p:cNvSpPr/>
                <p:nvPr/>
              </p:nvSpPr>
              <p:spPr>
                <a:xfrm>
                  <a:off x="0" y="5142950"/>
                  <a:ext cx="2286000" cy="10500"/>
                </a:xfrm>
                <a:prstGeom prst="rect">
                  <a:avLst/>
                </a:prstGeom>
                <a:solidFill>
                  <a:srgbClr val="4285F4"/>
                </a:solidFill>
                <a:ln>
                  <a:noFill/>
                </a:ln>
              </p:spPr>
              <p:txBody>
                <a:bodyPr wrap="square"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420" name="Shape 420"/>
              <p:cNvSpPr txBox="1"/>
              <p:nvPr/>
            </p:nvSpPr>
            <p:spPr>
              <a:xfrm>
                <a:off x="216291" y="2441107"/>
                <a:ext cx="871200" cy="2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SzPct val="110000"/>
                  <a:buNone/>
                </a:pPr>
                <a:r>
                  <a:rPr lang="en" sz="1000">
                    <a:solidFill>
                      <a:srgbClr val="4285F4"/>
                    </a:solidFill>
                    <a:latin typeface="Roboto"/>
                    <a:ea typeface="Roboto"/>
                    <a:cs typeface="Roboto"/>
                    <a:sym typeface="Roboto"/>
                  </a:rPr>
                  <a:t>Oct - Nov</a:t>
                </a:r>
              </a:p>
            </p:txBody>
          </p:sp>
          <p:sp>
            <p:nvSpPr>
              <p:cNvPr id="421" name="Shape 421"/>
              <p:cNvSpPr txBox="1"/>
              <p:nvPr/>
            </p:nvSpPr>
            <p:spPr>
              <a:xfrm>
                <a:off x="216300" y="3050050"/>
                <a:ext cx="1853400" cy="79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en" b="1">
                    <a:solidFill>
                      <a:srgbClr val="4285F4"/>
                    </a:solidFill>
                    <a:latin typeface="Roboto"/>
                    <a:ea typeface="Roboto"/>
                    <a:cs typeface="Roboto"/>
                    <a:sym typeface="Roboto"/>
                  </a:rPr>
                  <a:t>Defining all of our data sources</a:t>
                </a:r>
              </a:p>
            </p:txBody>
          </p:sp>
          <p:sp>
            <p:nvSpPr>
              <p:cNvPr id="422" name="Shape 422"/>
              <p:cNvSpPr txBox="1"/>
              <p:nvPr/>
            </p:nvSpPr>
            <p:spPr>
              <a:xfrm>
                <a:off x="216300" y="3896950"/>
                <a:ext cx="1853400" cy="99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>
                    <a:solidFill>
                      <a:srgbClr val="4285F4"/>
                    </a:solidFill>
                    <a:latin typeface="Roboto"/>
                    <a:ea typeface="Roboto"/>
                    <a:cs typeface="Roboto"/>
                    <a:sym typeface="Roboto"/>
                  </a:rPr>
                  <a:t>Dlib libraries, Face distributuions, Cloud computing, Data Servers.</a:t>
                </a:r>
              </a:p>
            </p:txBody>
          </p:sp>
        </p:grpSp>
        <p:cxnSp>
          <p:nvCxnSpPr>
            <p:cNvPr id="423" name="Shape 423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4285F4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4" name="Shape 424"/>
          <p:cNvGrpSpPr/>
          <p:nvPr/>
        </p:nvGrpSpPr>
        <p:grpSpPr>
          <a:xfrm>
            <a:off x="2286000" y="2295575"/>
            <a:ext cx="2286000" cy="2857875"/>
            <a:chOff x="2286000" y="2295575"/>
            <a:chExt cx="2286000" cy="2857875"/>
          </a:xfrm>
        </p:grpSpPr>
        <p:grpSp>
          <p:nvGrpSpPr>
            <p:cNvPr id="425" name="Shape 425"/>
            <p:cNvGrpSpPr/>
            <p:nvPr/>
          </p:nvGrpSpPr>
          <p:grpSpPr>
            <a:xfrm>
              <a:off x="2286000" y="2295575"/>
              <a:ext cx="2286000" cy="2857875"/>
              <a:chOff x="2286000" y="2295575"/>
              <a:chExt cx="2286000" cy="2857875"/>
            </a:xfrm>
          </p:grpSpPr>
          <p:grpSp>
            <p:nvGrpSpPr>
              <p:cNvPr id="426" name="Shape 426"/>
              <p:cNvGrpSpPr/>
              <p:nvPr/>
            </p:nvGrpSpPr>
            <p:grpSpPr>
              <a:xfrm>
                <a:off x="2286000" y="2295575"/>
                <a:ext cx="2286000" cy="2857875"/>
                <a:chOff x="0" y="2295575"/>
                <a:chExt cx="2286000" cy="2857875"/>
              </a:xfrm>
            </p:grpSpPr>
            <p:sp>
              <p:nvSpPr>
                <p:cNvPr id="427" name="Shape 427"/>
                <p:cNvSpPr/>
                <p:nvPr/>
              </p:nvSpPr>
              <p:spPr>
                <a:xfrm>
                  <a:off x="0" y="2823930"/>
                  <a:ext cx="2286000" cy="23091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wrap="square"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28" name="Shape 428"/>
                <p:cNvSpPr/>
                <p:nvPr/>
              </p:nvSpPr>
              <p:spPr>
                <a:xfrm>
                  <a:off x="0" y="2295575"/>
                  <a:ext cx="2286000" cy="53700"/>
                </a:xfrm>
                <a:prstGeom prst="rect">
                  <a:avLst/>
                </a:prstGeom>
                <a:solidFill>
                  <a:srgbClr val="4285F4"/>
                </a:solidFill>
                <a:ln>
                  <a:noFill/>
                </a:ln>
              </p:spPr>
              <p:txBody>
                <a:bodyPr wrap="square"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>
                    <a:solidFill>
                      <a:srgbClr val="F4B400"/>
                    </a:solidFill>
                  </a:endParaRPr>
                </a:p>
              </p:txBody>
            </p:sp>
            <p:sp>
              <p:nvSpPr>
                <p:cNvPr id="429" name="Shape 429"/>
                <p:cNvSpPr/>
                <p:nvPr/>
              </p:nvSpPr>
              <p:spPr>
                <a:xfrm>
                  <a:off x="0" y="5142950"/>
                  <a:ext cx="2286000" cy="10500"/>
                </a:xfrm>
                <a:prstGeom prst="rect">
                  <a:avLst/>
                </a:prstGeom>
                <a:solidFill>
                  <a:srgbClr val="4285F4"/>
                </a:solidFill>
                <a:ln>
                  <a:noFill/>
                </a:ln>
              </p:spPr>
              <p:txBody>
                <a:bodyPr wrap="square"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430" name="Shape 430"/>
              <p:cNvSpPr txBox="1"/>
              <p:nvPr/>
            </p:nvSpPr>
            <p:spPr>
              <a:xfrm>
                <a:off x="2502291" y="2441107"/>
                <a:ext cx="871200" cy="2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SzPct val="110000"/>
                  <a:buNone/>
                </a:pPr>
                <a:r>
                  <a:rPr lang="en" sz="1000">
                    <a:solidFill>
                      <a:srgbClr val="4285F4"/>
                    </a:solidFill>
                    <a:latin typeface="Roboto"/>
                    <a:ea typeface="Roboto"/>
                    <a:cs typeface="Roboto"/>
                    <a:sym typeface="Roboto"/>
                  </a:rPr>
                  <a:t>Nov-Jan</a:t>
                </a:r>
              </a:p>
            </p:txBody>
          </p:sp>
          <p:sp>
            <p:nvSpPr>
              <p:cNvPr id="431" name="Shape 431"/>
              <p:cNvSpPr txBox="1"/>
              <p:nvPr/>
            </p:nvSpPr>
            <p:spPr>
              <a:xfrm>
                <a:off x="2502300" y="3050050"/>
                <a:ext cx="1853400" cy="79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en" b="1">
                    <a:solidFill>
                      <a:srgbClr val="4285F4"/>
                    </a:solidFill>
                    <a:latin typeface="Roboto"/>
                    <a:ea typeface="Roboto"/>
                    <a:cs typeface="Roboto"/>
                    <a:sym typeface="Roboto"/>
                  </a:rPr>
                  <a:t>Playing around with Dlib and creating faces</a:t>
                </a:r>
              </a:p>
            </p:txBody>
          </p:sp>
          <p:sp>
            <p:nvSpPr>
              <p:cNvPr id="432" name="Shape 432"/>
              <p:cNvSpPr txBox="1"/>
              <p:nvPr/>
            </p:nvSpPr>
            <p:spPr>
              <a:xfrm>
                <a:off x="2502300" y="3896950"/>
                <a:ext cx="1853400" cy="99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>
                    <a:solidFill>
                      <a:srgbClr val="4285F4"/>
                    </a:solidFill>
                    <a:latin typeface="Roboto"/>
                    <a:ea typeface="Roboto"/>
                    <a:cs typeface="Roboto"/>
                    <a:sym typeface="Roboto"/>
                  </a:rPr>
                  <a:t>Learning how to create faces based on output of dlib </a:t>
                </a:r>
              </a:p>
            </p:txBody>
          </p:sp>
        </p:grpSp>
        <p:cxnSp>
          <p:nvCxnSpPr>
            <p:cNvPr id="433" name="Shape 433"/>
            <p:cNvCxnSpPr/>
            <p:nvPr/>
          </p:nvCxnSpPr>
          <p:spPr>
            <a:xfrm>
              <a:off x="4572000" y="2295575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4285F4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4" name="Shape 434"/>
          <p:cNvGrpSpPr/>
          <p:nvPr/>
        </p:nvGrpSpPr>
        <p:grpSpPr>
          <a:xfrm>
            <a:off x="4572000" y="2295575"/>
            <a:ext cx="2286000" cy="2857875"/>
            <a:chOff x="4572000" y="2295575"/>
            <a:chExt cx="2286000" cy="2857875"/>
          </a:xfrm>
        </p:grpSpPr>
        <p:grpSp>
          <p:nvGrpSpPr>
            <p:cNvPr id="435" name="Shape 435"/>
            <p:cNvGrpSpPr/>
            <p:nvPr/>
          </p:nvGrpSpPr>
          <p:grpSpPr>
            <a:xfrm>
              <a:off x="4572000" y="2295575"/>
              <a:ext cx="2286000" cy="2857875"/>
              <a:chOff x="4572000" y="2295575"/>
              <a:chExt cx="2286000" cy="2857875"/>
            </a:xfrm>
          </p:grpSpPr>
          <p:grpSp>
            <p:nvGrpSpPr>
              <p:cNvPr id="436" name="Shape 436"/>
              <p:cNvGrpSpPr/>
              <p:nvPr/>
            </p:nvGrpSpPr>
            <p:grpSpPr>
              <a:xfrm>
                <a:off x="4572000" y="2295575"/>
                <a:ext cx="2286000" cy="2857875"/>
                <a:chOff x="0" y="2295575"/>
                <a:chExt cx="2286000" cy="2857875"/>
              </a:xfrm>
            </p:grpSpPr>
            <p:sp>
              <p:nvSpPr>
                <p:cNvPr id="437" name="Shape 437"/>
                <p:cNvSpPr/>
                <p:nvPr/>
              </p:nvSpPr>
              <p:spPr>
                <a:xfrm>
                  <a:off x="0" y="2823930"/>
                  <a:ext cx="2286000" cy="23091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wrap="square"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38" name="Shape 438"/>
                <p:cNvSpPr/>
                <p:nvPr/>
              </p:nvSpPr>
              <p:spPr>
                <a:xfrm>
                  <a:off x="0" y="2295575"/>
                  <a:ext cx="2286000" cy="53700"/>
                </a:xfrm>
                <a:prstGeom prst="rect">
                  <a:avLst/>
                </a:prstGeom>
                <a:solidFill>
                  <a:srgbClr val="4285F4"/>
                </a:solidFill>
                <a:ln>
                  <a:noFill/>
                </a:ln>
              </p:spPr>
              <p:txBody>
                <a:bodyPr wrap="square"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>
                    <a:solidFill>
                      <a:srgbClr val="F4B400"/>
                    </a:solidFill>
                  </a:endParaRPr>
                </a:p>
              </p:txBody>
            </p:sp>
            <p:sp>
              <p:nvSpPr>
                <p:cNvPr id="439" name="Shape 439"/>
                <p:cNvSpPr/>
                <p:nvPr/>
              </p:nvSpPr>
              <p:spPr>
                <a:xfrm>
                  <a:off x="0" y="5142950"/>
                  <a:ext cx="2286000" cy="10500"/>
                </a:xfrm>
                <a:prstGeom prst="rect">
                  <a:avLst/>
                </a:prstGeom>
                <a:solidFill>
                  <a:srgbClr val="4285F4"/>
                </a:solidFill>
                <a:ln>
                  <a:noFill/>
                </a:ln>
              </p:spPr>
              <p:txBody>
                <a:bodyPr wrap="square"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440" name="Shape 440"/>
              <p:cNvSpPr txBox="1"/>
              <p:nvPr/>
            </p:nvSpPr>
            <p:spPr>
              <a:xfrm>
                <a:off x="4788291" y="2441107"/>
                <a:ext cx="871200" cy="2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SzPct val="110000"/>
                  <a:buNone/>
                </a:pPr>
                <a:r>
                  <a:rPr lang="en" sz="1000">
                    <a:solidFill>
                      <a:srgbClr val="4285F4"/>
                    </a:solidFill>
                    <a:latin typeface="Roboto"/>
                    <a:ea typeface="Roboto"/>
                    <a:cs typeface="Roboto"/>
                    <a:sym typeface="Roboto"/>
                  </a:rPr>
                  <a:t>Jan - Mar</a:t>
                </a:r>
              </a:p>
            </p:txBody>
          </p:sp>
          <p:sp>
            <p:nvSpPr>
              <p:cNvPr id="441" name="Shape 441"/>
              <p:cNvSpPr txBox="1"/>
              <p:nvPr/>
            </p:nvSpPr>
            <p:spPr>
              <a:xfrm>
                <a:off x="4788300" y="3050050"/>
                <a:ext cx="1853400" cy="79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en" b="1">
                    <a:solidFill>
                      <a:srgbClr val="4285F4"/>
                    </a:solidFill>
                    <a:latin typeface="Roboto"/>
                    <a:ea typeface="Roboto"/>
                    <a:cs typeface="Roboto"/>
                    <a:sym typeface="Roboto"/>
                  </a:rPr>
                  <a:t>Running hamming distance from a group of faces</a:t>
                </a:r>
              </a:p>
            </p:txBody>
          </p:sp>
          <p:sp>
            <p:nvSpPr>
              <p:cNvPr id="442" name="Shape 442"/>
              <p:cNvSpPr txBox="1"/>
              <p:nvPr/>
            </p:nvSpPr>
            <p:spPr>
              <a:xfrm>
                <a:off x="4788300" y="3896950"/>
                <a:ext cx="1853400" cy="99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>
                    <a:solidFill>
                      <a:srgbClr val="4285F4"/>
                    </a:solidFill>
                    <a:latin typeface="Roboto"/>
                    <a:ea typeface="Roboto"/>
                    <a:cs typeface="Roboto"/>
                    <a:sym typeface="Roboto"/>
                  </a:rPr>
                  <a:t>Run using cloud computing to find the size of the face space</a:t>
                </a:r>
              </a:p>
            </p:txBody>
          </p:sp>
        </p:grpSp>
        <p:cxnSp>
          <p:nvCxnSpPr>
            <p:cNvPr id="443" name="Shape 443"/>
            <p:cNvCxnSpPr/>
            <p:nvPr/>
          </p:nvCxnSpPr>
          <p:spPr>
            <a:xfrm>
              <a:off x="6858000" y="2295575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4285F4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Thanks for listening!</a:t>
            </a:r>
          </a:p>
        </p:txBody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Questions?</a:t>
            </a:r>
          </a:p>
        </p:txBody>
      </p:sp>
      <p:pic>
        <p:nvPicPr>
          <p:cNvPr id="450" name="Shape 4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7613" y="1700200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Formalities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Roy Zohar - 209896174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Roy Mezan - 319042800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Instructors: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Prof. Rita Osdachy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Dr. Orr Dunkelman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Today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405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The world is moving to biometric authentication methods: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8338" y="364800"/>
            <a:ext cx="3114675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6963" y="2788113"/>
            <a:ext cx="2457450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 txBox="1"/>
          <p:nvPr/>
        </p:nvSpPr>
        <p:spPr>
          <a:xfrm>
            <a:off x="1303800" y="2615075"/>
            <a:ext cx="2562300" cy="193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Char char="-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Efficient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Char char="-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Easy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-"/>
            </a:pPr>
            <a:r>
              <a:rPr lang="en" sz="18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Fairly</a:t>
            </a: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accurate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00"/>
              <a:t>Unchangable - Passwords can be changed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00"/>
              <a:t>Reprucussions - השלכות כשמאבדים סיסמא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00"/>
              <a:t>Leaving traces (fingerprints, photos…)</a:t>
            </a:r>
          </a:p>
          <a:p>
            <a:pPr marL="457200" lvl="0" indent="-342900">
              <a:spcBef>
                <a:spcPts val="0"/>
              </a:spcBef>
              <a:buSzPct val="100000"/>
              <a:buChar char="-"/>
            </a:pPr>
            <a:endParaRPr sz="1800"/>
          </a:p>
          <a:p>
            <a:pPr lv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State of the art - Dlib</a:t>
            </a:r>
          </a:p>
        </p:txBody>
      </p:sp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8300" y="1355550"/>
            <a:ext cx="3775875" cy="31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Biometric System</a:t>
            </a:r>
          </a:p>
        </p:txBody>
      </p:sp>
      <p:sp>
        <p:nvSpPr>
          <p:cNvPr id="311" name="Shape 311"/>
          <p:cNvSpPr/>
          <p:nvPr/>
        </p:nvSpPr>
        <p:spPr>
          <a:xfrm>
            <a:off x="1413875" y="2566600"/>
            <a:ext cx="147300" cy="523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12" name="Shape 312"/>
          <p:cNvGrpSpPr/>
          <p:nvPr/>
        </p:nvGrpSpPr>
        <p:grpSpPr>
          <a:xfrm>
            <a:off x="1177625" y="1567300"/>
            <a:ext cx="744600" cy="999300"/>
            <a:chOff x="1177625" y="1567300"/>
            <a:chExt cx="744600" cy="999300"/>
          </a:xfrm>
        </p:grpSpPr>
        <p:sp>
          <p:nvSpPr>
            <p:cNvPr id="313" name="Shape 313"/>
            <p:cNvSpPr/>
            <p:nvPr/>
          </p:nvSpPr>
          <p:spPr>
            <a:xfrm>
              <a:off x="1177625" y="1567300"/>
              <a:ext cx="619800" cy="9993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314" name="Shape 3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6163" y="1597873"/>
              <a:ext cx="601175" cy="7507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5" name="Shape 315"/>
            <p:cNvSpPr txBox="1"/>
            <p:nvPr/>
          </p:nvSpPr>
          <p:spPr>
            <a:xfrm>
              <a:off x="1177625" y="2237775"/>
              <a:ext cx="744600" cy="26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Image</a:t>
              </a:r>
            </a:p>
          </p:txBody>
        </p:sp>
      </p:grpSp>
      <p:sp>
        <p:nvSpPr>
          <p:cNvPr id="316" name="Shape 316"/>
          <p:cNvSpPr/>
          <p:nvPr/>
        </p:nvSpPr>
        <p:spPr>
          <a:xfrm>
            <a:off x="1029213" y="3089800"/>
            <a:ext cx="935100" cy="7980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DLIB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Deep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Learning</a:t>
            </a:r>
          </a:p>
        </p:txBody>
      </p:sp>
      <p:sp>
        <p:nvSpPr>
          <p:cNvPr id="317" name="Shape 317"/>
          <p:cNvSpPr/>
          <p:nvPr/>
        </p:nvSpPr>
        <p:spPr>
          <a:xfrm rot="-5400000">
            <a:off x="2705325" y="2674150"/>
            <a:ext cx="147300" cy="162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18" name="Shape 318"/>
          <p:cNvGrpSpPr/>
          <p:nvPr/>
        </p:nvGrpSpPr>
        <p:grpSpPr>
          <a:xfrm>
            <a:off x="3593625" y="3089800"/>
            <a:ext cx="1495500" cy="1617475"/>
            <a:chOff x="3593625" y="3089800"/>
            <a:chExt cx="1495500" cy="1617475"/>
          </a:xfrm>
        </p:grpSpPr>
        <p:sp>
          <p:nvSpPr>
            <p:cNvPr id="319" name="Shape 319"/>
            <p:cNvSpPr/>
            <p:nvPr/>
          </p:nvSpPr>
          <p:spPr>
            <a:xfrm>
              <a:off x="3593625" y="3089800"/>
              <a:ext cx="1495500" cy="7029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  <a:p>
              <a:pPr lvl="0" algn="ctr" rtl="0">
                <a:spcBef>
                  <a:spcPts val="0"/>
                </a:spcBef>
                <a:buNone/>
              </a:pPr>
              <a:endParaRPr/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b="1"/>
                <a:t>Representation</a:t>
              </a:r>
            </a:p>
          </p:txBody>
        </p:sp>
        <p:pic>
          <p:nvPicPr>
            <p:cNvPr id="320" name="Shape 3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42848" y="3147550"/>
              <a:ext cx="997050" cy="263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Shape 3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01166" y="3909275"/>
              <a:ext cx="1280410" cy="79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2" name="Shape 322"/>
          <p:cNvSpPr/>
          <p:nvPr/>
        </p:nvSpPr>
        <p:spPr>
          <a:xfrm rot="-5400000">
            <a:off x="5670525" y="2824125"/>
            <a:ext cx="147300" cy="13101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23" name="Shape 323"/>
          <p:cNvGrpSpPr/>
          <p:nvPr/>
        </p:nvGrpSpPr>
        <p:grpSpPr>
          <a:xfrm>
            <a:off x="6411225" y="3227200"/>
            <a:ext cx="1495500" cy="523200"/>
            <a:chOff x="6411225" y="3227200"/>
            <a:chExt cx="1495500" cy="523200"/>
          </a:xfrm>
        </p:grpSpPr>
        <p:sp>
          <p:nvSpPr>
            <p:cNvPr id="324" name="Shape 324"/>
            <p:cNvSpPr/>
            <p:nvPr/>
          </p:nvSpPr>
          <p:spPr>
            <a:xfrm>
              <a:off x="6411225" y="3227200"/>
              <a:ext cx="1495500" cy="5232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  <a:p>
              <a:pPr lvl="0" algn="ctr" rtl="0">
                <a:spcBef>
                  <a:spcPts val="0"/>
                </a:spcBef>
                <a:buNone/>
              </a:pPr>
              <a:endParaRPr/>
            </a:p>
            <a:p>
              <a:pPr lvl="0" algn="ctr" rtl="0">
                <a:spcBef>
                  <a:spcPts val="0"/>
                </a:spcBef>
                <a:buNone/>
              </a:pPr>
              <a:endParaRPr b="1"/>
            </a:p>
          </p:txBody>
        </p:sp>
        <p:pic>
          <p:nvPicPr>
            <p:cNvPr id="325" name="Shape 3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518775" y="3334363"/>
              <a:ext cx="1280400" cy="28961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6" name="Shape 326"/>
          <p:cNvSpPr/>
          <p:nvPr/>
        </p:nvSpPr>
        <p:spPr>
          <a:xfrm rot="10800000">
            <a:off x="7121575" y="2675500"/>
            <a:ext cx="147300" cy="551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6411225" y="2150937"/>
            <a:ext cx="1495500" cy="523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Crypto</a:t>
            </a:r>
          </a:p>
        </p:txBody>
      </p:sp>
      <p:grpSp>
        <p:nvGrpSpPr>
          <p:cNvPr id="328" name="Shape 328"/>
          <p:cNvGrpSpPr/>
          <p:nvPr/>
        </p:nvGrpSpPr>
        <p:grpSpPr>
          <a:xfrm>
            <a:off x="3130413" y="2395475"/>
            <a:ext cx="2421900" cy="2552197"/>
            <a:chOff x="3131788" y="2348600"/>
            <a:chExt cx="2421900" cy="2552197"/>
          </a:xfrm>
        </p:grpSpPr>
        <p:sp>
          <p:nvSpPr>
            <p:cNvPr id="329" name="Shape 329"/>
            <p:cNvSpPr/>
            <p:nvPr/>
          </p:nvSpPr>
          <p:spPr>
            <a:xfrm>
              <a:off x="3131788" y="2671498"/>
              <a:ext cx="2421900" cy="2229300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 txBox="1"/>
            <p:nvPr/>
          </p:nvSpPr>
          <p:spPr>
            <a:xfrm>
              <a:off x="3975245" y="2348600"/>
              <a:ext cx="7350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Good?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 are going to do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Our goal is to prove that in reality, the state of the art facial recognition has a very low entropy, which makes it vulnerable to brute force attacks.</a:t>
            </a:r>
          </a:p>
        </p:txBody>
      </p:sp>
      <p:pic>
        <p:nvPicPr>
          <p:cNvPr id="337" name="Shape 3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5438" y="2946625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 are going to do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44" name="Shape 344"/>
          <p:cNvGrpSpPr/>
          <p:nvPr/>
        </p:nvGrpSpPr>
        <p:grpSpPr>
          <a:xfrm>
            <a:off x="3593625" y="3089800"/>
            <a:ext cx="1495500" cy="1617475"/>
            <a:chOff x="3593625" y="3089800"/>
            <a:chExt cx="1495500" cy="1617475"/>
          </a:xfrm>
        </p:grpSpPr>
        <p:sp>
          <p:nvSpPr>
            <p:cNvPr id="345" name="Shape 345"/>
            <p:cNvSpPr/>
            <p:nvPr/>
          </p:nvSpPr>
          <p:spPr>
            <a:xfrm>
              <a:off x="3593625" y="3089800"/>
              <a:ext cx="1495500" cy="7029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  <a:p>
              <a:pPr lvl="0" algn="ctr" rtl="0">
                <a:spcBef>
                  <a:spcPts val="0"/>
                </a:spcBef>
                <a:buNone/>
              </a:pPr>
              <a:endParaRPr/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b="1"/>
                <a:t>Representation</a:t>
              </a:r>
            </a:p>
          </p:txBody>
        </p:sp>
        <p:pic>
          <p:nvPicPr>
            <p:cNvPr id="346" name="Shape 3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42848" y="3147550"/>
              <a:ext cx="997050" cy="263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" name="Shape 34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701166" y="3909275"/>
              <a:ext cx="1280410" cy="79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8" name="Shape 348"/>
          <p:cNvGrpSpPr/>
          <p:nvPr/>
        </p:nvGrpSpPr>
        <p:grpSpPr>
          <a:xfrm>
            <a:off x="1029213" y="1567300"/>
            <a:ext cx="6877513" cy="3380373"/>
            <a:chOff x="1029213" y="1567300"/>
            <a:chExt cx="6877513" cy="3380373"/>
          </a:xfrm>
        </p:grpSpPr>
        <p:sp>
          <p:nvSpPr>
            <p:cNvPr id="349" name="Shape 349"/>
            <p:cNvSpPr/>
            <p:nvPr/>
          </p:nvSpPr>
          <p:spPr>
            <a:xfrm>
              <a:off x="1413875" y="2566600"/>
              <a:ext cx="147300" cy="523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50" name="Shape 350"/>
            <p:cNvGrpSpPr/>
            <p:nvPr/>
          </p:nvGrpSpPr>
          <p:grpSpPr>
            <a:xfrm>
              <a:off x="1177625" y="1567300"/>
              <a:ext cx="744600" cy="999300"/>
              <a:chOff x="1177625" y="1567300"/>
              <a:chExt cx="744600" cy="999300"/>
            </a:xfrm>
          </p:grpSpPr>
          <p:sp>
            <p:nvSpPr>
              <p:cNvPr id="351" name="Shape 351"/>
              <p:cNvSpPr/>
              <p:nvPr/>
            </p:nvSpPr>
            <p:spPr>
              <a:xfrm>
                <a:off x="1177625" y="1567300"/>
                <a:ext cx="619800" cy="999300"/>
              </a:xfrm>
              <a:prstGeom prst="rect">
                <a:avLst/>
              </a:prstGeom>
              <a:solidFill>
                <a:srgbClr val="D9D9D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pic>
            <p:nvPicPr>
              <p:cNvPr id="352" name="Shape 35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196163" y="1597873"/>
                <a:ext cx="601175" cy="75072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3" name="Shape 353"/>
              <p:cNvSpPr txBox="1"/>
              <p:nvPr/>
            </p:nvSpPr>
            <p:spPr>
              <a:xfrm>
                <a:off x="1177625" y="2237775"/>
                <a:ext cx="744600" cy="26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Image</a:t>
                </a:r>
              </a:p>
            </p:txBody>
          </p:sp>
        </p:grpSp>
        <p:sp>
          <p:nvSpPr>
            <p:cNvPr id="354" name="Shape 354"/>
            <p:cNvSpPr/>
            <p:nvPr/>
          </p:nvSpPr>
          <p:spPr>
            <a:xfrm>
              <a:off x="1029213" y="3089800"/>
              <a:ext cx="935100" cy="798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DLIB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Deep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Learning</a:t>
              </a:r>
            </a:p>
          </p:txBody>
        </p:sp>
        <p:sp>
          <p:nvSpPr>
            <p:cNvPr id="355" name="Shape 355"/>
            <p:cNvSpPr/>
            <p:nvPr/>
          </p:nvSpPr>
          <p:spPr>
            <a:xfrm rot="-5400000">
              <a:off x="2705325" y="2674150"/>
              <a:ext cx="147300" cy="16293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 rot="-5400000">
              <a:off x="5670525" y="2824125"/>
              <a:ext cx="147300" cy="13101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57" name="Shape 357"/>
            <p:cNvGrpSpPr/>
            <p:nvPr/>
          </p:nvGrpSpPr>
          <p:grpSpPr>
            <a:xfrm>
              <a:off x="6411225" y="3227200"/>
              <a:ext cx="1495500" cy="523200"/>
              <a:chOff x="6411225" y="3227200"/>
              <a:chExt cx="1495500" cy="523200"/>
            </a:xfrm>
          </p:grpSpPr>
          <p:sp>
            <p:nvSpPr>
              <p:cNvPr id="358" name="Shape 358"/>
              <p:cNvSpPr/>
              <p:nvPr/>
            </p:nvSpPr>
            <p:spPr>
              <a:xfrm>
                <a:off x="6411225" y="3227200"/>
                <a:ext cx="1495500" cy="523200"/>
              </a:xfrm>
              <a:prstGeom prst="rect">
                <a:avLst/>
              </a:prstGeom>
              <a:solidFill>
                <a:srgbClr val="D9D9D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endParaRPr/>
              </a:p>
              <a:p>
                <a:pPr lvl="0" algn="ctr" rtl="0">
                  <a:spcBef>
                    <a:spcPts val="0"/>
                  </a:spcBef>
                  <a:buNone/>
                </a:pPr>
                <a:endParaRPr/>
              </a:p>
              <a:p>
                <a:pPr lvl="0" algn="ctr" rtl="0">
                  <a:spcBef>
                    <a:spcPts val="0"/>
                  </a:spcBef>
                  <a:buNone/>
                </a:pPr>
                <a:endParaRPr b="1"/>
              </a:p>
            </p:txBody>
          </p:sp>
          <p:pic>
            <p:nvPicPr>
              <p:cNvPr id="359" name="Shape 359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6518775" y="3334363"/>
                <a:ext cx="1280400" cy="28961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60" name="Shape 360"/>
            <p:cNvSpPr/>
            <p:nvPr/>
          </p:nvSpPr>
          <p:spPr>
            <a:xfrm rot="10800000">
              <a:off x="7121575" y="2675500"/>
              <a:ext cx="147300" cy="5517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6411225" y="2150937"/>
              <a:ext cx="1495500" cy="5232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Crypto</a:t>
              </a:r>
            </a:p>
          </p:txBody>
        </p:sp>
        <p:grpSp>
          <p:nvGrpSpPr>
            <p:cNvPr id="362" name="Shape 362"/>
            <p:cNvGrpSpPr/>
            <p:nvPr/>
          </p:nvGrpSpPr>
          <p:grpSpPr>
            <a:xfrm>
              <a:off x="3130413" y="2395475"/>
              <a:ext cx="2421900" cy="2552197"/>
              <a:chOff x="3131788" y="2348600"/>
              <a:chExt cx="2421900" cy="2552197"/>
            </a:xfrm>
          </p:grpSpPr>
          <p:sp>
            <p:nvSpPr>
              <p:cNvPr id="363" name="Shape 363"/>
              <p:cNvSpPr/>
              <p:nvPr/>
            </p:nvSpPr>
            <p:spPr>
              <a:xfrm>
                <a:off x="3131788" y="2671498"/>
                <a:ext cx="2421900" cy="2229300"/>
              </a:xfrm>
              <a:prstGeom prst="ellipse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64" name="Shape 364"/>
              <p:cNvSpPr txBox="1"/>
              <p:nvPr/>
            </p:nvSpPr>
            <p:spPr>
              <a:xfrm>
                <a:off x="3975245" y="2348600"/>
                <a:ext cx="7350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FF0000"/>
                    </a:solidFill>
                  </a:rPr>
                  <a:t>Good?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 are going to do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9F5700-10A2-4469-A264-023D5EA4E24B}"/>
              </a:ext>
            </a:extLst>
          </p:cNvPr>
          <p:cNvGrpSpPr/>
          <p:nvPr/>
        </p:nvGrpSpPr>
        <p:grpSpPr>
          <a:xfrm>
            <a:off x="1519425" y="1351425"/>
            <a:ext cx="5919075" cy="3355850"/>
            <a:chOff x="1519425" y="1351425"/>
            <a:chExt cx="5919075" cy="3355850"/>
          </a:xfrm>
        </p:grpSpPr>
        <p:grpSp>
          <p:nvGrpSpPr>
            <p:cNvPr id="370" name="Shape 370"/>
            <p:cNvGrpSpPr/>
            <p:nvPr/>
          </p:nvGrpSpPr>
          <p:grpSpPr>
            <a:xfrm>
              <a:off x="3593625" y="3089800"/>
              <a:ext cx="1495500" cy="1617475"/>
              <a:chOff x="3593625" y="3089800"/>
              <a:chExt cx="1495500" cy="1617475"/>
            </a:xfrm>
          </p:grpSpPr>
          <p:sp>
            <p:nvSpPr>
              <p:cNvPr id="371" name="Shape 371"/>
              <p:cNvSpPr/>
              <p:nvPr/>
            </p:nvSpPr>
            <p:spPr>
              <a:xfrm>
                <a:off x="3593625" y="3089800"/>
                <a:ext cx="1495500" cy="702900"/>
              </a:xfrm>
              <a:prstGeom prst="rect">
                <a:avLst/>
              </a:prstGeom>
              <a:solidFill>
                <a:srgbClr val="D9D9D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endParaRPr/>
              </a:p>
              <a:p>
                <a:pPr lvl="0" algn="ctr" rtl="0">
                  <a:spcBef>
                    <a:spcPts val="0"/>
                  </a:spcBef>
                  <a:buNone/>
                </a:pPr>
                <a:endParaRPr/>
              </a:p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b="1"/>
                  <a:t>Representation</a:t>
                </a:r>
              </a:p>
            </p:txBody>
          </p:sp>
          <p:pic>
            <p:nvPicPr>
              <p:cNvPr id="372" name="Shape 37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842848" y="3147550"/>
                <a:ext cx="997050" cy="2633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3" name="Shape 37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701166" y="3909275"/>
                <a:ext cx="1280410" cy="79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74" name="Shape 374"/>
            <p:cNvGrpSpPr/>
            <p:nvPr/>
          </p:nvGrpSpPr>
          <p:grpSpPr>
            <a:xfrm>
              <a:off x="5667825" y="3089800"/>
              <a:ext cx="1495500" cy="1617475"/>
              <a:chOff x="3593625" y="3089800"/>
              <a:chExt cx="1495500" cy="1617475"/>
            </a:xfrm>
          </p:grpSpPr>
          <p:sp>
            <p:nvSpPr>
              <p:cNvPr id="375" name="Shape 375"/>
              <p:cNvSpPr/>
              <p:nvPr/>
            </p:nvSpPr>
            <p:spPr>
              <a:xfrm>
                <a:off x="3593625" y="3089800"/>
                <a:ext cx="1495500" cy="702900"/>
              </a:xfrm>
              <a:prstGeom prst="rect">
                <a:avLst/>
              </a:prstGeom>
              <a:solidFill>
                <a:srgbClr val="D9D9D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endParaRPr/>
              </a:p>
              <a:p>
                <a:pPr lvl="0" algn="ctr" rtl="0">
                  <a:spcBef>
                    <a:spcPts val="0"/>
                  </a:spcBef>
                  <a:buNone/>
                </a:pPr>
                <a:endParaRPr/>
              </a:p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b="1"/>
                  <a:t>Representation</a:t>
                </a:r>
              </a:p>
            </p:txBody>
          </p:sp>
          <p:pic>
            <p:nvPicPr>
              <p:cNvPr id="376" name="Shape 37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842848" y="3147550"/>
                <a:ext cx="997050" cy="2633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7" name="Shape 37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701166" y="3909275"/>
                <a:ext cx="1280410" cy="79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78" name="Shape 378"/>
            <p:cNvGrpSpPr/>
            <p:nvPr/>
          </p:nvGrpSpPr>
          <p:grpSpPr>
            <a:xfrm>
              <a:off x="1519425" y="3089800"/>
              <a:ext cx="1495500" cy="1617475"/>
              <a:chOff x="3593625" y="3089800"/>
              <a:chExt cx="1495500" cy="1617475"/>
            </a:xfrm>
          </p:grpSpPr>
          <p:sp>
            <p:nvSpPr>
              <p:cNvPr id="379" name="Shape 379"/>
              <p:cNvSpPr/>
              <p:nvPr/>
            </p:nvSpPr>
            <p:spPr>
              <a:xfrm>
                <a:off x="3593625" y="3089800"/>
                <a:ext cx="1495500" cy="702900"/>
              </a:xfrm>
              <a:prstGeom prst="rect">
                <a:avLst/>
              </a:prstGeom>
              <a:solidFill>
                <a:srgbClr val="D9D9D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endParaRPr/>
              </a:p>
              <a:p>
                <a:pPr lvl="0" algn="ctr" rtl="0">
                  <a:spcBef>
                    <a:spcPts val="0"/>
                  </a:spcBef>
                  <a:buNone/>
                </a:pPr>
                <a:endParaRPr/>
              </a:p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b="1"/>
                  <a:t>Representation</a:t>
                </a:r>
              </a:p>
            </p:txBody>
          </p:sp>
          <p:pic>
            <p:nvPicPr>
              <p:cNvPr id="380" name="Shape 38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842848" y="3147550"/>
                <a:ext cx="997050" cy="2633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1" name="Shape 38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701166" y="3909275"/>
                <a:ext cx="1280410" cy="79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82" name="Shape 382"/>
            <p:cNvGrpSpPr/>
            <p:nvPr/>
          </p:nvGrpSpPr>
          <p:grpSpPr>
            <a:xfrm>
              <a:off x="2176300" y="1351425"/>
              <a:ext cx="5262200" cy="869550"/>
              <a:chOff x="2176300" y="1351425"/>
              <a:chExt cx="5262200" cy="869550"/>
            </a:xfrm>
          </p:grpSpPr>
          <p:sp>
            <p:nvSpPr>
              <p:cNvPr id="383" name="Shape 383"/>
              <p:cNvSpPr/>
              <p:nvPr/>
            </p:nvSpPr>
            <p:spPr>
              <a:xfrm>
                <a:off x="2176300" y="1351425"/>
                <a:ext cx="4124400" cy="869400"/>
              </a:xfrm>
              <a:prstGeom prst="rect">
                <a:avLst/>
              </a:prstGeom>
              <a:solidFill>
                <a:srgbClr val="D9D9D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4" name="Shape 384"/>
              <p:cNvSpPr txBox="1"/>
              <p:nvPr/>
            </p:nvSpPr>
            <p:spPr>
              <a:xfrm>
                <a:off x="2199600" y="1597875"/>
                <a:ext cx="5238900" cy="6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en"/>
                  <a:t>Face space</a:t>
                </a:r>
              </a:p>
            </p:txBody>
          </p:sp>
          <p:pic>
            <p:nvPicPr>
              <p:cNvPr id="385" name="Shape 38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939717" y="1381800"/>
                <a:ext cx="803325" cy="8033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6" name="Shape 38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699167" y="1381800"/>
                <a:ext cx="803325" cy="8033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7" name="Shape 38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441067" y="1381800"/>
                <a:ext cx="803325" cy="8033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8" name="Shape 38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364567" y="1381800"/>
                <a:ext cx="803325" cy="8033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89" name="Shape 389"/>
            <p:cNvGrpSpPr/>
            <p:nvPr/>
          </p:nvGrpSpPr>
          <p:grpSpPr>
            <a:xfrm>
              <a:off x="2674803" y="2173918"/>
              <a:ext cx="3610914" cy="959700"/>
              <a:chOff x="2674803" y="2173918"/>
              <a:chExt cx="3610914" cy="959700"/>
            </a:xfrm>
          </p:grpSpPr>
          <p:sp>
            <p:nvSpPr>
              <p:cNvPr id="390" name="Shape 390"/>
              <p:cNvSpPr/>
              <p:nvPr/>
            </p:nvSpPr>
            <p:spPr>
              <a:xfrm rot="-2902067">
                <a:off x="2549111" y="2570350"/>
                <a:ext cx="1072483" cy="145346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91" name="Shape 391"/>
              <p:cNvSpPr/>
              <p:nvPr/>
            </p:nvSpPr>
            <p:spPr>
              <a:xfrm rot="-7773806">
                <a:off x="5351824" y="2570354"/>
                <a:ext cx="1072485" cy="145350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92" name="Shape 392"/>
              <p:cNvSpPr/>
              <p:nvPr/>
            </p:nvSpPr>
            <p:spPr>
              <a:xfrm rot="-7773806">
                <a:off x="3446362" y="2570354"/>
                <a:ext cx="1072485" cy="145350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93" name="Shape 393"/>
              <p:cNvSpPr/>
              <p:nvPr/>
            </p:nvSpPr>
            <p:spPr>
              <a:xfrm rot="-3089123">
                <a:off x="4323860" y="2570338"/>
                <a:ext cx="1072402" cy="145382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94" name="Shape 394"/>
              <p:cNvSpPr/>
              <p:nvPr/>
            </p:nvSpPr>
            <p:spPr>
              <a:xfrm rot="-1082375">
                <a:off x="2787924" y="2581238"/>
                <a:ext cx="2653435" cy="145059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95" name="Shape 395"/>
              <p:cNvSpPr/>
              <p:nvPr/>
            </p:nvSpPr>
            <p:spPr>
              <a:xfrm rot="1042911">
                <a:off x="3533460" y="2570539"/>
                <a:ext cx="2653156" cy="144980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396" name="Shape 396"/>
          <p:cNvGrpSpPr/>
          <p:nvPr/>
        </p:nvGrpSpPr>
        <p:grpSpPr>
          <a:xfrm>
            <a:off x="7538100" y="1306350"/>
            <a:ext cx="5258625" cy="2665350"/>
            <a:chOff x="7538100" y="1306350"/>
            <a:chExt cx="5258625" cy="2665350"/>
          </a:xfrm>
        </p:grpSpPr>
        <p:sp>
          <p:nvSpPr>
            <p:cNvPr id="397" name="Shape 397"/>
            <p:cNvSpPr/>
            <p:nvPr/>
          </p:nvSpPr>
          <p:spPr>
            <a:xfrm>
              <a:off x="7538100" y="1306350"/>
              <a:ext cx="2000700" cy="959700"/>
            </a:xfrm>
            <a:prstGeom prst="bracePair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398" name="Shape 39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814325" y="1552050"/>
              <a:ext cx="462300" cy="352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Shape 399"/>
            <p:cNvSpPr/>
            <p:nvPr/>
          </p:nvSpPr>
          <p:spPr>
            <a:xfrm>
              <a:off x="7538100" y="3012000"/>
              <a:ext cx="2000700" cy="959700"/>
            </a:xfrm>
            <a:prstGeom prst="bracePair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 txBox="1"/>
            <p:nvPr/>
          </p:nvSpPr>
          <p:spPr>
            <a:xfrm>
              <a:off x="7742025" y="3196950"/>
              <a:ext cx="5054700" cy="589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2400"/>
                <a:t>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On-screen Show (16:9)</PresentationFormat>
  <Paragraphs>70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Maven Pro</vt:lpstr>
      <vt:lpstr>Nunito</vt:lpstr>
      <vt:lpstr>Roboto</vt:lpstr>
      <vt:lpstr>Momentum</vt:lpstr>
      <vt:lpstr>Face Entropy </vt:lpstr>
      <vt:lpstr>Formalities</vt:lpstr>
      <vt:lpstr>Today</vt:lpstr>
      <vt:lpstr>Problems</vt:lpstr>
      <vt:lpstr>State of the art - Dlib</vt:lpstr>
      <vt:lpstr>Biometric System</vt:lpstr>
      <vt:lpstr>What we are going to do</vt:lpstr>
      <vt:lpstr>What we are going to do</vt:lpstr>
      <vt:lpstr>What we are going to do</vt:lpstr>
      <vt:lpstr>Schedule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Entropy </dc:title>
  <cp:lastModifiedBy>Roy Zohar</cp:lastModifiedBy>
  <cp:revision>1</cp:revision>
  <dcterms:modified xsi:type="dcterms:W3CDTF">2018-07-03T08:15:38Z</dcterms:modified>
</cp:coreProperties>
</file>