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8"/>
  </p:notesMasterIdLst>
  <p:sldIdLst>
    <p:sldId id="257" r:id="rId2"/>
    <p:sldId id="273" r:id="rId3"/>
    <p:sldId id="275" r:id="rId4"/>
    <p:sldId id="276" r:id="rId5"/>
    <p:sldId id="286" r:id="rId6"/>
    <p:sldId id="278" r:id="rId7"/>
    <p:sldId id="287" r:id="rId8"/>
    <p:sldId id="277" r:id="rId9"/>
    <p:sldId id="279" r:id="rId10"/>
    <p:sldId id="280" r:id="rId11"/>
    <p:sldId id="281" r:id="rId12"/>
    <p:sldId id="285" r:id="rId13"/>
    <p:sldId id="282" r:id="rId14"/>
    <p:sldId id="283" r:id="rId15"/>
    <p:sldId id="28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FF8B8B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77347" autoAdjust="0"/>
  </p:normalViewPr>
  <p:slideViewPr>
    <p:cSldViewPr snapToGrid="0" showGuides="1">
      <p:cViewPr varScale="1">
        <p:scale>
          <a:sx n="69" d="100"/>
          <a:sy n="69" d="100"/>
        </p:scale>
        <p:origin x="372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58BC5-719A-4C4D-9F86-F6799604545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4BD64C8-99F0-4593-ABFE-FA03445A6D88}">
      <dgm:prSet phldrT="[Text]"/>
      <dgm:spPr/>
      <dgm:t>
        <a:bodyPr/>
        <a:lstStyle/>
        <a:p>
          <a:pPr algn="l" rtl="1"/>
          <a:r>
            <a:rPr lang="he-IL" b="1" dirty="0"/>
            <a:t>1. חלק בסיסי</a:t>
          </a:r>
        </a:p>
        <a:p>
          <a:pPr algn="r" rtl="1"/>
          <a:r>
            <a:rPr lang="he-IL" dirty="0"/>
            <a:t>מימוש המודל של </a:t>
          </a:r>
          <a:r>
            <a:rPr lang="he-IL" dirty="0" err="1"/>
            <a:t>בלאק</a:t>
          </a:r>
          <a:r>
            <a:rPr lang="he-IL" dirty="0"/>
            <a:t> </a:t>
          </a:r>
          <a:r>
            <a:rPr lang="he-IL" dirty="0" err="1"/>
            <a:t>ושולס</a:t>
          </a:r>
          <a:endParaRPr lang="he-IL" dirty="0"/>
        </a:p>
      </dgm:t>
    </dgm:pt>
    <dgm:pt modelId="{C3E8520B-3E14-4A5F-8A08-00A1E5878046}" type="parTrans" cxnId="{9057D017-1ED9-4983-8413-31E8CF16F776}">
      <dgm:prSet/>
      <dgm:spPr/>
      <dgm:t>
        <a:bodyPr/>
        <a:lstStyle/>
        <a:p>
          <a:pPr rtl="1"/>
          <a:endParaRPr lang="he-IL"/>
        </a:p>
      </dgm:t>
    </dgm:pt>
    <dgm:pt modelId="{3EE95DB7-C879-4607-81C6-FDAEA45BE317}" type="sibTrans" cxnId="{9057D017-1ED9-4983-8413-31E8CF16F776}">
      <dgm:prSet/>
      <dgm:spPr/>
      <dgm:t>
        <a:bodyPr/>
        <a:lstStyle/>
        <a:p>
          <a:pPr rtl="1"/>
          <a:endParaRPr lang="he-IL"/>
        </a:p>
      </dgm:t>
    </dgm:pt>
    <dgm:pt modelId="{A3C2E043-2052-4F74-AA0E-6DF2798D34D8}">
      <dgm:prSet phldrT="[Text]"/>
      <dgm:spPr/>
      <dgm:t>
        <a:bodyPr/>
        <a:lstStyle/>
        <a:p>
          <a:pPr algn="r" rtl="1"/>
          <a:r>
            <a:rPr lang="he-IL" b="1" dirty="0"/>
            <a:t>2. בעיות במודל</a:t>
          </a:r>
        </a:p>
        <a:p>
          <a:pPr algn="r" rtl="1"/>
          <a:r>
            <a:rPr lang="he-IL" dirty="0"/>
            <a:t>הנחות של מודל </a:t>
          </a:r>
          <a:r>
            <a:rPr lang="he-IL" dirty="0" err="1"/>
            <a:t>בלאק</a:t>
          </a:r>
          <a:r>
            <a:rPr lang="he-IL" dirty="0"/>
            <a:t> </a:t>
          </a:r>
          <a:r>
            <a:rPr lang="he-IL" dirty="0" err="1"/>
            <a:t>ושולס</a:t>
          </a:r>
          <a:r>
            <a:rPr lang="he-IL" dirty="0"/>
            <a:t> והשלכותיהן</a:t>
          </a:r>
        </a:p>
      </dgm:t>
    </dgm:pt>
    <dgm:pt modelId="{31A0EF58-0A75-4145-A7A6-DDF5399FBEBE}" type="parTrans" cxnId="{B9D2D3DD-956C-4A85-834C-E58630AB1E8E}">
      <dgm:prSet/>
      <dgm:spPr/>
      <dgm:t>
        <a:bodyPr/>
        <a:lstStyle/>
        <a:p>
          <a:pPr rtl="1"/>
          <a:endParaRPr lang="he-IL"/>
        </a:p>
      </dgm:t>
    </dgm:pt>
    <dgm:pt modelId="{3FE6A14E-BF22-4C48-A4D8-C2F4909736DE}" type="sibTrans" cxnId="{B9D2D3DD-956C-4A85-834C-E58630AB1E8E}">
      <dgm:prSet/>
      <dgm:spPr/>
      <dgm:t>
        <a:bodyPr/>
        <a:lstStyle/>
        <a:p>
          <a:pPr rtl="1"/>
          <a:endParaRPr lang="he-IL"/>
        </a:p>
      </dgm:t>
    </dgm:pt>
    <dgm:pt modelId="{D4EF2CCF-CC29-45E5-80E2-5E0858AA30AA}">
      <dgm:prSet phldrT="[Text]"/>
      <dgm:spPr/>
      <dgm:t>
        <a:bodyPr/>
        <a:lstStyle/>
        <a:p>
          <a:pPr algn="r" rtl="1"/>
          <a:r>
            <a:rPr lang="he-IL" b="1" dirty="0"/>
            <a:t>3. הכללת המודל</a:t>
          </a:r>
        </a:p>
        <a:p>
          <a:pPr algn="r" rtl="1"/>
          <a:r>
            <a:rPr lang="he-IL" dirty="0"/>
            <a:t>מימוש מודל </a:t>
          </a:r>
          <a:r>
            <a:rPr lang="en-US" dirty="0"/>
            <a:t>Heston</a:t>
          </a:r>
          <a:r>
            <a:rPr lang="he-IL" dirty="0"/>
            <a:t> ותוצאות</a:t>
          </a:r>
        </a:p>
      </dgm:t>
    </dgm:pt>
    <dgm:pt modelId="{845DA4DA-A5E5-4BF3-B4AF-839FA3205D9B}" type="parTrans" cxnId="{D2D1EAAD-9281-4BFA-9018-290E26C1B76B}">
      <dgm:prSet/>
      <dgm:spPr/>
      <dgm:t>
        <a:bodyPr/>
        <a:lstStyle/>
        <a:p>
          <a:pPr rtl="1"/>
          <a:endParaRPr lang="he-IL"/>
        </a:p>
      </dgm:t>
    </dgm:pt>
    <dgm:pt modelId="{7D2F586F-F4E3-41D8-AA25-C07B0FCBCA33}" type="sibTrans" cxnId="{D2D1EAAD-9281-4BFA-9018-290E26C1B76B}">
      <dgm:prSet/>
      <dgm:spPr/>
      <dgm:t>
        <a:bodyPr/>
        <a:lstStyle/>
        <a:p>
          <a:pPr rtl="1"/>
          <a:endParaRPr lang="he-IL"/>
        </a:p>
      </dgm:t>
    </dgm:pt>
    <dgm:pt modelId="{0B79DB65-E7FB-47D9-866F-B9396145ACD0}" type="pres">
      <dgm:prSet presAssocID="{13458BC5-719A-4C4D-9F86-F6799604545D}" presName="arrowDiagram" presStyleCnt="0">
        <dgm:presLayoutVars>
          <dgm:chMax val="5"/>
          <dgm:dir/>
          <dgm:resizeHandles val="exact"/>
        </dgm:presLayoutVars>
      </dgm:prSet>
      <dgm:spPr/>
    </dgm:pt>
    <dgm:pt modelId="{FC1F6FEE-8732-48A9-8007-AFD1A6C2FBE8}" type="pres">
      <dgm:prSet presAssocID="{13458BC5-719A-4C4D-9F86-F6799604545D}" presName="arrow" presStyleLbl="bgShp" presStyleIdx="0" presStyleCnt="1" custLinFactNeighborX="-2772" custLinFactNeighborY="-644"/>
      <dgm:spPr/>
    </dgm:pt>
    <dgm:pt modelId="{AC80F0A0-AB33-4AD2-BA86-7040ED64BDBA}" type="pres">
      <dgm:prSet presAssocID="{13458BC5-719A-4C4D-9F86-F6799604545D}" presName="arrowDiagram3" presStyleCnt="0"/>
      <dgm:spPr/>
    </dgm:pt>
    <dgm:pt modelId="{DAFFF242-AE2E-4E52-B11C-C7E30303C424}" type="pres">
      <dgm:prSet presAssocID="{14BD64C8-99F0-4593-ABFE-FA03445A6D88}" presName="bullet3a" presStyleLbl="node1" presStyleIdx="0" presStyleCnt="3"/>
      <dgm:spPr/>
    </dgm:pt>
    <dgm:pt modelId="{2BA37FB8-E5B2-40BD-9192-2DD9FAE490AB}" type="pres">
      <dgm:prSet presAssocID="{14BD64C8-99F0-4593-ABFE-FA03445A6D88}" presName="textBox3a" presStyleLbl="revTx" presStyleIdx="0" presStyleCnt="3">
        <dgm:presLayoutVars>
          <dgm:bulletEnabled val="1"/>
        </dgm:presLayoutVars>
      </dgm:prSet>
      <dgm:spPr/>
    </dgm:pt>
    <dgm:pt modelId="{75E8C5D0-BD01-41AE-93AF-394B58BC2BED}" type="pres">
      <dgm:prSet presAssocID="{A3C2E043-2052-4F74-AA0E-6DF2798D34D8}" presName="bullet3b" presStyleLbl="node1" presStyleIdx="1" presStyleCnt="3"/>
      <dgm:spPr/>
    </dgm:pt>
    <dgm:pt modelId="{353B4C25-C026-407F-AE90-10827C5CDE59}" type="pres">
      <dgm:prSet presAssocID="{A3C2E043-2052-4F74-AA0E-6DF2798D34D8}" presName="textBox3b" presStyleLbl="revTx" presStyleIdx="1" presStyleCnt="3" custScaleX="119565">
        <dgm:presLayoutVars>
          <dgm:bulletEnabled val="1"/>
        </dgm:presLayoutVars>
      </dgm:prSet>
      <dgm:spPr/>
    </dgm:pt>
    <dgm:pt modelId="{FC4D844E-DF75-4A42-9005-97E518D2CC99}" type="pres">
      <dgm:prSet presAssocID="{D4EF2CCF-CC29-45E5-80E2-5E0858AA30AA}" presName="bullet3c" presStyleLbl="node1" presStyleIdx="2" presStyleCnt="3"/>
      <dgm:spPr/>
    </dgm:pt>
    <dgm:pt modelId="{53A93664-D43F-43E9-A2EF-263438BF690E}" type="pres">
      <dgm:prSet presAssocID="{D4EF2CCF-CC29-45E5-80E2-5E0858AA30AA}" presName="textBox3c" presStyleLbl="revTx" presStyleIdx="2" presStyleCnt="3" custScaleX="124729" custLinFactNeighborX="16984" custLinFactNeighborY="-927">
        <dgm:presLayoutVars>
          <dgm:bulletEnabled val="1"/>
        </dgm:presLayoutVars>
      </dgm:prSet>
      <dgm:spPr/>
    </dgm:pt>
  </dgm:ptLst>
  <dgm:cxnLst>
    <dgm:cxn modelId="{9057D017-1ED9-4983-8413-31E8CF16F776}" srcId="{13458BC5-719A-4C4D-9F86-F6799604545D}" destId="{14BD64C8-99F0-4593-ABFE-FA03445A6D88}" srcOrd="0" destOrd="0" parTransId="{C3E8520B-3E14-4A5F-8A08-00A1E5878046}" sibTransId="{3EE95DB7-C879-4607-81C6-FDAEA45BE317}"/>
    <dgm:cxn modelId="{DB449D7B-A827-4EFD-A15A-FD99296DDC6C}" type="presOf" srcId="{D4EF2CCF-CC29-45E5-80E2-5E0858AA30AA}" destId="{53A93664-D43F-43E9-A2EF-263438BF690E}" srcOrd="0" destOrd="0" presId="urn:microsoft.com/office/officeart/2005/8/layout/arrow2"/>
    <dgm:cxn modelId="{E7D7AE9E-AE24-4C0B-87AA-8B74CD00E2E1}" type="presOf" srcId="{A3C2E043-2052-4F74-AA0E-6DF2798D34D8}" destId="{353B4C25-C026-407F-AE90-10827C5CDE59}" srcOrd="0" destOrd="0" presId="urn:microsoft.com/office/officeart/2005/8/layout/arrow2"/>
    <dgm:cxn modelId="{A69C1DA9-19B9-4964-BAB5-A56D7F62FB74}" type="presOf" srcId="{14BD64C8-99F0-4593-ABFE-FA03445A6D88}" destId="{2BA37FB8-E5B2-40BD-9192-2DD9FAE490AB}" srcOrd="0" destOrd="0" presId="urn:microsoft.com/office/officeart/2005/8/layout/arrow2"/>
    <dgm:cxn modelId="{D2D1EAAD-9281-4BFA-9018-290E26C1B76B}" srcId="{13458BC5-719A-4C4D-9F86-F6799604545D}" destId="{D4EF2CCF-CC29-45E5-80E2-5E0858AA30AA}" srcOrd="2" destOrd="0" parTransId="{845DA4DA-A5E5-4BF3-B4AF-839FA3205D9B}" sibTransId="{7D2F586F-F4E3-41D8-AA25-C07B0FCBCA33}"/>
    <dgm:cxn modelId="{66AEB3BA-4B5B-4CAC-8314-DC998E291596}" type="presOf" srcId="{13458BC5-719A-4C4D-9F86-F6799604545D}" destId="{0B79DB65-E7FB-47D9-866F-B9396145ACD0}" srcOrd="0" destOrd="0" presId="urn:microsoft.com/office/officeart/2005/8/layout/arrow2"/>
    <dgm:cxn modelId="{B9D2D3DD-956C-4A85-834C-E58630AB1E8E}" srcId="{13458BC5-719A-4C4D-9F86-F6799604545D}" destId="{A3C2E043-2052-4F74-AA0E-6DF2798D34D8}" srcOrd="1" destOrd="0" parTransId="{31A0EF58-0A75-4145-A7A6-DDF5399FBEBE}" sibTransId="{3FE6A14E-BF22-4C48-A4D8-C2F4909736DE}"/>
    <dgm:cxn modelId="{20D818C8-1242-4F64-86E8-49A5234B0D2C}" type="presParOf" srcId="{0B79DB65-E7FB-47D9-866F-B9396145ACD0}" destId="{FC1F6FEE-8732-48A9-8007-AFD1A6C2FBE8}" srcOrd="0" destOrd="0" presId="urn:microsoft.com/office/officeart/2005/8/layout/arrow2"/>
    <dgm:cxn modelId="{EA75825C-49BB-4770-87F0-EE698BBA19D3}" type="presParOf" srcId="{0B79DB65-E7FB-47D9-866F-B9396145ACD0}" destId="{AC80F0A0-AB33-4AD2-BA86-7040ED64BDBA}" srcOrd="1" destOrd="0" presId="urn:microsoft.com/office/officeart/2005/8/layout/arrow2"/>
    <dgm:cxn modelId="{2F38E63F-02E2-4AC8-ADF3-C7F6845B0D65}" type="presParOf" srcId="{AC80F0A0-AB33-4AD2-BA86-7040ED64BDBA}" destId="{DAFFF242-AE2E-4E52-B11C-C7E30303C424}" srcOrd="0" destOrd="0" presId="urn:microsoft.com/office/officeart/2005/8/layout/arrow2"/>
    <dgm:cxn modelId="{E68B0B59-5D5F-420C-BC52-E7CB22791D86}" type="presParOf" srcId="{AC80F0A0-AB33-4AD2-BA86-7040ED64BDBA}" destId="{2BA37FB8-E5B2-40BD-9192-2DD9FAE490AB}" srcOrd="1" destOrd="0" presId="urn:microsoft.com/office/officeart/2005/8/layout/arrow2"/>
    <dgm:cxn modelId="{B7987623-487D-46C5-8611-49E2CD54A757}" type="presParOf" srcId="{AC80F0A0-AB33-4AD2-BA86-7040ED64BDBA}" destId="{75E8C5D0-BD01-41AE-93AF-394B58BC2BED}" srcOrd="2" destOrd="0" presId="urn:microsoft.com/office/officeart/2005/8/layout/arrow2"/>
    <dgm:cxn modelId="{830AF45F-E46F-48D5-82E6-309C12A67939}" type="presParOf" srcId="{AC80F0A0-AB33-4AD2-BA86-7040ED64BDBA}" destId="{353B4C25-C026-407F-AE90-10827C5CDE59}" srcOrd="3" destOrd="0" presId="urn:microsoft.com/office/officeart/2005/8/layout/arrow2"/>
    <dgm:cxn modelId="{773D956D-88AF-4A9E-8C5F-DF48BE60F091}" type="presParOf" srcId="{AC80F0A0-AB33-4AD2-BA86-7040ED64BDBA}" destId="{FC4D844E-DF75-4A42-9005-97E518D2CC99}" srcOrd="4" destOrd="0" presId="urn:microsoft.com/office/officeart/2005/8/layout/arrow2"/>
    <dgm:cxn modelId="{125802AD-004E-413E-87EB-255E8ED2F7D6}" type="presParOf" srcId="{AC80F0A0-AB33-4AD2-BA86-7040ED64BDBA}" destId="{53A93664-D43F-43E9-A2EF-263438BF690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5174D-F347-4482-A920-F94D36FDC22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0B2CC1A-5BBF-4810-A1F5-003A4CD0A9C3}">
      <dgm:prSet phldrT="[Text]"/>
      <dgm:spPr>
        <a:solidFill>
          <a:srgbClr val="FF0909"/>
        </a:solidFill>
      </dgm:spPr>
      <dgm:t>
        <a:bodyPr/>
        <a:lstStyle/>
        <a:p>
          <a:pPr rtl="1"/>
          <a:r>
            <a:rPr lang="he-IL" b="1" dirty="0"/>
            <a:t>מודל </a:t>
          </a:r>
          <a:r>
            <a:rPr lang="en-US" b="1" dirty="0"/>
            <a:t>Black &amp; Scholes </a:t>
          </a:r>
          <a:r>
            <a:rPr lang="he-IL" b="1" dirty="0"/>
            <a:t> לא מתאר את השוק בצורה טובה</a:t>
          </a:r>
        </a:p>
      </dgm:t>
    </dgm:pt>
    <dgm:pt modelId="{5116BDB6-DE00-4D55-A326-65AC7887FB92}" type="parTrans" cxnId="{0D73074E-0BAA-4965-9E97-EAD1AA7AEF20}">
      <dgm:prSet/>
      <dgm:spPr/>
      <dgm:t>
        <a:bodyPr/>
        <a:lstStyle/>
        <a:p>
          <a:pPr rtl="1"/>
          <a:endParaRPr lang="he-IL"/>
        </a:p>
      </dgm:t>
    </dgm:pt>
    <dgm:pt modelId="{A0ADBFC1-88DE-4600-9CC0-F7BA4A491872}" type="sibTrans" cxnId="{0D73074E-0BAA-4965-9E97-EAD1AA7AEF20}">
      <dgm:prSet/>
      <dgm:spPr/>
      <dgm:t>
        <a:bodyPr/>
        <a:lstStyle/>
        <a:p>
          <a:pPr rtl="1"/>
          <a:endParaRPr lang="he-IL"/>
        </a:p>
      </dgm:t>
    </dgm:pt>
    <dgm:pt modelId="{5FA18D35-43D2-461D-BB98-F95AAB13042A}">
      <dgm:prSet phldrT="[Text]"/>
      <dgm:spPr>
        <a:solidFill>
          <a:srgbClr val="92D050"/>
        </a:solidFill>
      </dgm:spPr>
      <dgm:t>
        <a:bodyPr/>
        <a:lstStyle/>
        <a:p>
          <a:pPr rtl="1"/>
          <a:r>
            <a:rPr lang="he-IL" b="1" dirty="0"/>
            <a:t>צריך להכליל את המודל עם עוד דרגות חופש</a:t>
          </a:r>
        </a:p>
      </dgm:t>
    </dgm:pt>
    <dgm:pt modelId="{19FCAD3E-D948-429D-8722-BD8479A2A4E7}" type="parTrans" cxnId="{ED403EAB-5399-466E-AC8B-3E31ED902659}">
      <dgm:prSet/>
      <dgm:spPr/>
      <dgm:t>
        <a:bodyPr/>
        <a:lstStyle/>
        <a:p>
          <a:pPr rtl="1"/>
          <a:endParaRPr lang="he-IL"/>
        </a:p>
      </dgm:t>
    </dgm:pt>
    <dgm:pt modelId="{A4E706C0-922A-4F3E-A861-209666A117F6}" type="sibTrans" cxnId="{ED403EAB-5399-466E-AC8B-3E31ED902659}">
      <dgm:prSet/>
      <dgm:spPr/>
      <dgm:t>
        <a:bodyPr/>
        <a:lstStyle/>
        <a:p>
          <a:pPr rtl="1"/>
          <a:endParaRPr lang="he-IL"/>
        </a:p>
      </dgm:t>
    </dgm:pt>
    <dgm:pt modelId="{D3B02F97-9326-4BB0-9D25-6AFE6227B8EC}" type="pres">
      <dgm:prSet presAssocID="{1B35174D-F347-4482-A920-F94D36FDC22F}" presName="diagram" presStyleCnt="0">
        <dgm:presLayoutVars>
          <dgm:dir/>
          <dgm:resizeHandles val="exact"/>
        </dgm:presLayoutVars>
      </dgm:prSet>
      <dgm:spPr/>
    </dgm:pt>
    <dgm:pt modelId="{FCF6E4A3-BFE0-4C89-84BE-FE5E3D3C64E1}" type="pres">
      <dgm:prSet presAssocID="{A0B2CC1A-5BBF-4810-A1F5-003A4CD0A9C3}" presName="arrow" presStyleLbl="node1" presStyleIdx="0" presStyleCnt="2" custScaleY="100054" custRadScaleRad="80165" custRadScaleInc="1755">
        <dgm:presLayoutVars>
          <dgm:bulletEnabled val="1"/>
        </dgm:presLayoutVars>
      </dgm:prSet>
      <dgm:spPr/>
    </dgm:pt>
    <dgm:pt modelId="{8E078AC6-3435-4252-B1B0-2EEB0F14318C}" type="pres">
      <dgm:prSet presAssocID="{5FA18D35-43D2-461D-BB98-F95AAB13042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C69605F-AB6E-43E4-B1AE-E40CC6484F10}" type="presOf" srcId="{A0B2CC1A-5BBF-4810-A1F5-003A4CD0A9C3}" destId="{FCF6E4A3-BFE0-4C89-84BE-FE5E3D3C64E1}" srcOrd="0" destOrd="0" presId="urn:microsoft.com/office/officeart/2005/8/layout/arrow5"/>
    <dgm:cxn modelId="{3FF0A362-F59A-4805-A41E-48E1CEF768CC}" type="presOf" srcId="{1B35174D-F347-4482-A920-F94D36FDC22F}" destId="{D3B02F97-9326-4BB0-9D25-6AFE6227B8EC}" srcOrd="0" destOrd="0" presId="urn:microsoft.com/office/officeart/2005/8/layout/arrow5"/>
    <dgm:cxn modelId="{0D73074E-0BAA-4965-9E97-EAD1AA7AEF20}" srcId="{1B35174D-F347-4482-A920-F94D36FDC22F}" destId="{A0B2CC1A-5BBF-4810-A1F5-003A4CD0A9C3}" srcOrd="0" destOrd="0" parTransId="{5116BDB6-DE00-4D55-A326-65AC7887FB92}" sibTransId="{A0ADBFC1-88DE-4600-9CC0-F7BA4A491872}"/>
    <dgm:cxn modelId="{97876298-467C-4093-A0F2-487A043AE799}" type="presOf" srcId="{5FA18D35-43D2-461D-BB98-F95AAB13042A}" destId="{8E078AC6-3435-4252-B1B0-2EEB0F14318C}" srcOrd="0" destOrd="0" presId="urn:microsoft.com/office/officeart/2005/8/layout/arrow5"/>
    <dgm:cxn modelId="{ED403EAB-5399-466E-AC8B-3E31ED902659}" srcId="{1B35174D-F347-4482-A920-F94D36FDC22F}" destId="{5FA18D35-43D2-461D-BB98-F95AAB13042A}" srcOrd="1" destOrd="0" parTransId="{19FCAD3E-D948-429D-8722-BD8479A2A4E7}" sibTransId="{A4E706C0-922A-4F3E-A861-209666A117F6}"/>
    <dgm:cxn modelId="{57FB4431-D0CC-4B70-819F-F2C9631B19D1}" type="presParOf" srcId="{D3B02F97-9326-4BB0-9D25-6AFE6227B8EC}" destId="{FCF6E4A3-BFE0-4C89-84BE-FE5E3D3C64E1}" srcOrd="0" destOrd="0" presId="urn:microsoft.com/office/officeart/2005/8/layout/arrow5"/>
    <dgm:cxn modelId="{450539D9-B47E-4301-A7CE-85D239BE4191}" type="presParOf" srcId="{D3B02F97-9326-4BB0-9D25-6AFE6227B8EC}" destId="{8E078AC6-3435-4252-B1B0-2EEB0F14318C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F6FEE-8732-48A9-8007-AFD1A6C2FBE8}">
      <dsp:nvSpPr>
        <dsp:cNvPr id="0" name=""/>
        <dsp:cNvSpPr/>
      </dsp:nvSpPr>
      <dsp:spPr>
        <a:xfrm>
          <a:off x="0" y="136618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FF242-AE2E-4E52-B11C-C7E30303C424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37FB8-E5B2-40BD-9192-2DD9FAE490AB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1. חלק בסיסי</a:t>
          </a:r>
        </a:p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מימוש המודל של </a:t>
          </a:r>
          <a:r>
            <a:rPr lang="he-IL" sz="2500" kern="1200" dirty="0" err="1"/>
            <a:t>בלאק</a:t>
          </a:r>
          <a:r>
            <a:rPr lang="he-IL" sz="2500" kern="1200" dirty="0"/>
            <a:t> </a:t>
          </a:r>
          <a:r>
            <a:rPr lang="he-IL" sz="2500" kern="1200" dirty="0" err="1"/>
            <a:t>ושולס</a:t>
          </a:r>
          <a:endParaRPr lang="he-IL" sz="2500" kern="1200" dirty="0"/>
        </a:p>
      </dsp:txBody>
      <dsp:txXfrm>
        <a:off x="1137920" y="3781213"/>
        <a:ext cx="1893824" cy="1468120"/>
      </dsp:txXfrm>
    </dsp:sp>
    <dsp:sp modelId="{75E8C5D0-BD01-41AE-93AF-394B58BC2BED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B4C25-C026-407F-AE90-10827C5CDE59}">
      <dsp:nvSpPr>
        <dsp:cNvPr id="0" name=""/>
        <dsp:cNvSpPr/>
      </dsp:nvSpPr>
      <dsp:spPr>
        <a:xfrm>
          <a:off x="2897810" y="2485813"/>
          <a:ext cx="2332378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2. בעיות במודל</a:t>
          </a:r>
        </a:p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הנחות של מודל </a:t>
          </a:r>
          <a:r>
            <a:rPr lang="he-IL" sz="2500" kern="1200" dirty="0" err="1"/>
            <a:t>בלאק</a:t>
          </a:r>
          <a:r>
            <a:rPr lang="he-IL" sz="2500" kern="1200" dirty="0"/>
            <a:t> </a:t>
          </a:r>
          <a:r>
            <a:rPr lang="he-IL" sz="2500" kern="1200" dirty="0" err="1"/>
            <a:t>ושולס</a:t>
          </a:r>
          <a:r>
            <a:rPr lang="he-IL" sz="2500" kern="1200" dirty="0"/>
            <a:t> והשלכותיהן</a:t>
          </a:r>
        </a:p>
      </dsp:txBody>
      <dsp:txXfrm>
        <a:off x="2897810" y="2485813"/>
        <a:ext cx="2332378" cy="2763519"/>
      </dsp:txXfrm>
    </dsp:sp>
    <dsp:sp modelId="{FC4D844E-DF75-4A42-9005-97E518D2CC99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93664-D43F-43E9-A2EF-263438BF690E}">
      <dsp:nvSpPr>
        <dsp:cNvPr id="0" name=""/>
        <dsp:cNvSpPr/>
      </dsp:nvSpPr>
      <dsp:spPr>
        <a:xfrm>
          <a:off x="5495233" y="1686004"/>
          <a:ext cx="2433113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3. הכללת המודל</a:t>
          </a:r>
        </a:p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מימוש מודל </a:t>
          </a:r>
          <a:r>
            <a:rPr lang="en-US" sz="2500" kern="1200" dirty="0"/>
            <a:t>Heston</a:t>
          </a:r>
          <a:r>
            <a:rPr lang="he-IL" sz="2500" kern="1200" dirty="0"/>
            <a:t> ותוצאות</a:t>
          </a:r>
        </a:p>
      </dsp:txBody>
      <dsp:txXfrm>
        <a:off x="5495233" y="1686004"/>
        <a:ext cx="2433113" cy="353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E4A3-BFE0-4C89-84BE-FE5E3D3C64E1}">
      <dsp:nvSpPr>
        <dsp:cNvPr id="0" name=""/>
        <dsp:cNvSpPr/>
      </dsp:nvSpPr>
      <dsp:spPr>
        <a:xfrm rot="16200000">
          <a:off x="548176" y="-1173"/>
          <a:ext cx="4346057" cy="4348403"/>
        </a:xfrm>
        <a:prstGeom prst="downArrow">
          <a:avLst>
            <a:gd name="adj1" fmla="val 50000"/>
            <a:gd name="adj2" fmla="val 35000"/>
          </a:avLst>
        </a:prstGeom>
        <a:solidFill>
          <a:srgbClr val="FF09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b="1" kern="1200" dirty="0"/>
            <a:t>מודל </a:t>
          </a:r>
          <a:r>
            <a:rPr lang="en-US" sz="3000" b="1" kern="1200" dirty="0"/>
            <a:t>Black &amp; Scholes </a:t>
          </a:r>
          <a:r>
            <a:rPr lang="he-IL" sz="3000" b="1" kern="1200" dirty="0"/>
            <a:t> לא מתאר את השוק בצורה טובה</a:t>
          </a:r>
        </a:p>
      </dsp:txBody>
      <dsp:txXfrm rot="5400000">
        <a:off x="547003" y="1086514"/>
        <a:ext cx="3587843" cy="2173029"/>
      </dsp:txXfrm>
    </dsp:sp>
    <dsp:sp modelId="{8E078AC6-3435-4252-B1B0-2EEB0F14318C}">
      <dsp:nvSpPr>
        <dsp:cNvPr id="0" name=""/>
        <dsp:cNvSpPr/>
      </dsp:nvSpPr>
      <dsp:spPr>
        <a:xfrm rot="5400000">
          <a:off x="5488420" y="2640"/>
          <a:ext cx="4346057" cy="4346057"/>
        </a:xfrm>
        <a:prstGeom prst="downArrow">
          <a:avLst>
            <a:gd name="adj1" fmla="val 50000"/>
            <a:gd name="adj2" fmla="val 35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b="1" kern="1200" dirty="0"/>
            <a:t>צריך להכליל את המודל עם עוד דרגות חופש</a:t>
          </a:r>
        </a:p>
      </dsp:txBody>
      <dsp:txXfrm rot="-5400000">
        <a:off x="6248980" y="1089154"/>
        <a:ext cx="3585497" cy="217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06/01/2019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בעבודה שלי, הכללתי את מודל </a:t>
            </a:r>
            <a:r>
              <a:rPr lang="he-IL" dirty="0" err="1"/>
              <a:t>בלאק</a:t>
            </a:r>
            <a:r>
              <a:rPr lang="he-IL" dirty="0"/>
              <a:t> </a:t>
            </a:r>
            <a:r>
              <a:rPr lang="he-IL" dirty="0" err="1"/>
              <a:t>ושולס</a:t>
            </a:r>
            <a:r>
              <a:rPr lang="he-IL" dirty="0"/>
              <a:t> על ידי מסובך יותר, והראיתי שהוא </a:t>
            </a:r>
            <a:r>
              <a:rPr lang="he-IL" dirty="0" err="1"/>
              <a:t>ממדל</a:t>
            </a:r>
            <a:r>
              <a:rPr lang="he-IL" dirty="0"/>
              <a:t> את המציאות בצורה טובה יותר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7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התחלתי עם המטלה הבסיסית בה מימשתי את מודל </a:t>
            </a:r>
            <a:r>
              <a:rPr lang="he-IL" dirty="0" err="1"/>
              <a:t>בלאק</a:t>
            </a:r>
            <a:r>
              <a:rPr lang="he-IL" dirty="0"/>
              <a:t> </a:t>
            </a:r>
            <a:r>
              <a:rPr lang="he-IL" dirty="0" err="1"/>
              <a:t>ושולס</a:t>
            </a:r>
            <a:r>
              <a:rPr lang="he-IL" dirty="0"/>
              <a:t> שהיה קריטי להמשך העבודה שלי</a:t>
            </a:r>
          </a:p>
          <a:p>
            <a:r>
              <a:rPr lang="he-IL" dirty="0"/>
              <a:t>לאחר מכן הצגתי את אחת ההנחות של מודל </a:t>
            </a:r>
            <a:r>
              <a:rPr lang="he-IL" dirty="0" err="1"/>
              <a:t>בלאק</a:t>
            </a:r>
            <a:r>
              <a:rPr lang="he-IL" dirty="0"/>
              <a:t> </a:t>
            </a:r>
            <a:r>
              <a:rPr lang="he-IL" dirty="0" err="1"/>
              <a:t>ושולס</a:t>
            </a:r>
            <a:r>
              <a:rPr lang="he-IL" dirty="0"/>
              <a:t>, והראיתי שבגלל ההנחה הזו הוא לא תואם למציאות בצורה טובה </a:t>
            </a:r>
          </a:p>
          <a:p>
            <a:r>
              <a:rPr lang="he-IL" dirty="0"/>
              <a:t>לבסוף, הכללתי את מודל </a:t>
            </a:r>
            <a:r>
              <a:rPr lang="he-IL" dirty="0" err="1"/>
              <a:t>בלאק</a:t>
            </a:r>
            <a:r>
              <a:rPr lang="he-IL" dirty="0"/>
              <a:t> ושוס על ידי מודל מסובך יותר בשם מודל הסטון, והראיתי שהוא </a:t>
            </a:r>
            <a:r>
              <a:rPr lang="he-IL" dirty="0" err="1"/>
              <a:t>ממדל</a:t>
            </a:r>
            <a:r>
              <a:rPr lang="he-IL" dirty="0"/>
              <a:t> את האופציות בשוק בצורה טובה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23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אחת ההנחות המרכזיות של מודל </a:t>
            </a:r>
            <a:r>
              <a:rPr lang="he-IL" dirty="0" err="1"/>
              <a:t>בלאק</a:t>
            </a:r>
            <a:r>
              <a:rPr lang="he-IL" dirty="0"/>
              <a:t> </a:t>
            </a:r>
            <a:r>
              <a:rPr lang="he-IL" dirty="0" err="1"/>
              <a:t>ושולס</a:t>
            </a:r>
            <a:r>
              <a:rPr lang="he-IL" dirty="0"/>
              <a:t>, היא שאם יש לי מניה בשוק, היא נעה בתנודתיות קבועה. כלומר הסיגמא שאנו רואים כאן הוא בכך </a:t>
            </a:r>
            <a:r>
              <a:rPr lang="he-IL" dirty="0" err="1"/>
              <a:t>הכל</a:t>
            </a:r>
            <a:r>
              <a:rPr lang="he-IL" dirty="0"/>
              <a:t> מספר שאומר לנו כמה המניה </a:t>
            </a:r>
            <a:r>
              <a:rPr lang="he-IL" dirty="0" err="1"/>
              <a:t>תמנודתית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777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ועכשיו נשאלת השאלה האם ההנחה הזו היא בעייתית? האם היא תואמת את המציאות? בחלק זה לקחתי מניות </a:t>
            </a:r>
            <a:r>
              <a:rPr lang="he-IL" dirty="0" err="1"/>
              <a:t>אמ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42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ועכשיו נשאלת השאלה האם ההנחה הזו היא בעייתית? האם היא תואמת את המציאות? בחלק זה לקחתי מניות </a:t>
            </a:r>
            <a:r>
              <a:rPr lang="he-IL" dirty="0" err="1"/>
              <a:t>אמ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9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steringphysicssolutions.net/chapter-13-5-vertical-mass-and-spring-oscillator/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wiki.ucdavis.edu/analytical_chemistry/analytical_chemistry_2.0/05_standardizing_analytical_methods/5g:_summary_and_problems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en.wikipedia.org/wiki/Stock_mark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1210" y="3587322"/>
            <a:ext cx="852957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he-IL" sz="4400" b="1" dirty="0" err="1">
                <a:solidFill>
                  <a:schemeClr val="bg1"/>
                </a:solidFill>
                <a:latin typeface="+mj-lt"/>
              </a:rPr>
              <a:t>פפס"יום</a:t>
            </a:r>
            <a:r>
              <a:rPr lang="he-IL" sz="4400" b="1" dirty="0">
                <a:solidFill>
                  <a:schemeClr val="bg1"/>
                </a:solidFill>
                <a:latin typeface="+mj-lt"/>
              </a:rPr>
              <a:t> כלכלי</a:t>
            </a:r>
          </a:p>
          <a:p>
            <a:pPr algn="ctr" rtl="1">
              <a:tabLst>
                <a:tab pos="347663" algn="l"/>
              </a:tabLst>
            </a:pPr>
            <a:r>
              <a:rPr lang="he-IL" sz="4400" b="1" dirty="0">
                <a:solidFill>
                  <a:schemeClr val="bg1"/>
                </a:solidFill>
                <a:latin typeface="+mj-lt"/>
              </a:rPr>
              <a:t>מודל </a:t>
            </a:r>
            <a:r>
              <a:rPr lang="he-IL" sz="4400" b="1" dirty="0" err="1">
                <a:solidFill>
                  <a:schemeClr val="bg1"/>
                </a:solidFill>
                <a:latin typeface="+mj-lt"/>
              </a:rPr>
              <a:t>בלאק</a:t>
            </a:r>
            <a:r>
              <a:rPr lang="he-IL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e-IL" sz="4400" b="1" dirty="0" err="1">
                <a:solidFill>
                  <a:schemeClr val="bg1"/>
                </a:solidFill>
                <a:latin typeface="+mj-lt"/>
              </a:rPr>
              <a:t>ושולס</a:t>
            </a:r>
            <a:r>
              <a:rPr lang="he-IL" sz="4400" b="1" dirty="0">
                <a:solidFill>
                  <a:schemeClr val="bg1"/>
                </a:solidFill>
                <a:latin typeface="+mj-lt"/>
              </a:rPr>
              <a:t> – זאת רק ההתחלה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3980" y="5183146"/>
            <a:ext cx="297998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1">
              <a:tabLst>
                <a:tab pos="347663" algn="l"/>
              </a:tabLst>
            </a:pPr>
            <a:r>
              <a:rPr lang="he-IL" sz="3200" dirty="0">
                <a:solidFill>
                  <a:schemeClr val="bg1"/>
                </a:solidFill>
              </a:rPr>
              <a:t>רועי זהר, מחזור מ'</a:t>
            </a:r>
          </a:p>
          <a:p>
            <a:pPr algn="ctr" rtl="1">
              <a:tabLst>
                <a:tab pos="347663" algn="l"/>
              </a:tabLst>
            </a:pPr>
            <a:r>
              <a:rPr lang="he-IL" sz="3200" dirty="0">
                <a:solidFill>
                  <a:schemeClr val="bg1"/>
                </a:solidFill>
              </a:rPr>
              <a:t>חונך: פלג עמנואל</a:t>
            </a:r>
          </a:p>
          <a:p>
            <a:pPr algn="ctr" rtl="1">
              <a:tabLst>
                <a:tab pos="347663" algn="l"/>
              </a:tabLst>
            </a:pPr>
            <a:r>
              <a:rPr lang="he-IL" sz="3200" dirty="0" err="1">
                <a:solidFill>
                  <a:schemeClr val="bg1"/>
                </a:solidFill>
              </a:rPr>
              <a:t>מפק"צ</a:t>
            </a:r>
            <a:r>
              <a:rPr lang="he-IL" sz="3200" dirty="0">
                <a:solidFill>
                  <a:schemeClr val="bg1"/>
                </a:solidFill>
              </a:rPr>
              <a:t>: רוני </a:t>
            </a:r>
            <a:r>
              <a:rPr lang="he-IL" sz="3200" dirty="0" err="1">
                <a:solidFill>
                  <a:schemeClr val="bg1"/>
                </a:solidFill>
              </a:rPr>
              <a:t>קופול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F1020D-AFA3-45CA-9374-EAD980F3E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50624"/>
              </p:ext>
            </p:extLst>
          </p:nvPr>
        </p:nvGraphicFramePr>
        <p:xfrm>
          <a:off x="838200" y="1825625"/>
          <a:ext cx="983505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F6E4A3-BFE0-4C89-84BE-FE5E3D3C6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CF6E4A3-BFE0-4C89-84BE-FE5E3D3C6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78AC6-3435-4252-B1B0-2EEB0F143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E078AC6-3435-4252-B1B0-2EEB0F143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מידול התנודתיות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38EF1-E5A6-4B4D-A9A9-0CA2A8F6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8" y="1690688"/>
            <a:ext cx="6782083" cy="5012124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737F63-7086-4B02-8D98-56050004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72" y="1690689"/>
            <a:ext cx="6864789" cy="50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181E9111-2BBA-4DD6-BFB0-62D167B2F0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064" t="10725" r="33940" b="50000"/>
          <a:stretch/>
        </p:blipFill>
        <p:spPr>
          <a:xfrm>
            <a:off x="6960941" y="3314700"/>
            <a:ext cx="324961" cy="762736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2B85DAD4-4C66-4280-ACE7-DA449B869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064" t="10725" r="33940" b="50000"/>
          <a:stretch/>
        </p:blipFill>
        <p:spPr>
          <a:xfrm>
            <a:off x="5771041" y="4077436"/>
            <a:ext cx="324960" cy="1296869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30FF479F-C3AF-4D2F-A72B-71D060DD9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064" t="10725" r="33940" b="50000"/>
          <a:stretch/>
        </p:blipFill>
        <p:spPr>
          <a:xfrm flipH="1">
            <a:off x="5094844" y="3469230"/>
            <a:ext cx="152400" cy="6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הכללת המודל – מודל </a:t>
            </a:r>
            <a:r>
              <a:rPr lang="en-US" dirty="0"/>
              <a:t>Heston</a:t>
            </a:r>
            <a:endParaRPr lang="he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FA9D4-5A96-4AD2-8DAD-FD14D9C56128}"/>
              </a:ext>
            </a:extLst>
          </p:cNvPr>
          <p:cNvGrpSpPr/>
          <p:nvPr/>
        </p:nvGrpSpPr>
        <p:grpSpPr>
          <a:xfrm>
            <a:off x="740116" y="1690687"/>
            <a:ext cx="10711767" cy="1738313"/>
            <a:chOff x="740116" y="1690687"/>
            <a:chExt cx="10711767" cy="1738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23B5E9-4CC8-43D0-B9CC-A64E9AC2B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116" y="1690687"/>
              <a:ext cx="10711767" cy="17383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D27412-BA71-42B3-A1D1-6D8435D951AA}"/>
                </a:ext>
              </a:extLst>
            </p:cNvPr>
            <p:cNvSpPr/>
            <p:nvPr/>
          </p:nvSpPr>
          <p:spPr>
            <a:xfrm>
              <a:off x="7581900" y="2179637"/>
              <a:ext cx="819150" cy="88503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AEC969-94C4-4ED2-8CAD-74C0C53B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27" y="4008641"/>
            <a:ext cx="12581653" cy="18412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2CBAE-0B5B-4F76-B143-0B58B931C14F}"/>
              </a:ext>
            </a:extLst>
          </p:cNvPr>
          <p:cNvGrpSpPr/>
          <p:nvPr/>
        </p:nvGrpSpPr>
        <p:grpSpPr>
          <a:xfrm>
            <a:off x="198607" y="1820581"/>
            <a:ext cx="11794784" cy="1898240"/>
            <a:chOff x="454366" y="1530760"/>
            <a:chExt cx="11794784" cy="18982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94A094-6FFF-461D-BD23-39F2B8AB8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526"/>
            <a:stretch/>
          </p:blipFill>
          <p:spPr>
            <a:xfrm>
              <a:off x="454366" y="1530760"/>
              <a:ext cx="11794784" cy="189824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CB4F2C-A5F3-4BFD-880D-41A6FA08571D}"/>
                </a:ext>
              </a:extLst>
            </p:cNvPr>
            <p:cNvSpPr/>
            <p:nvPr/>
          </p:nvSpPr>
          <p:spPr>
            <a:xfrm>
              <a:off x="7324724" y="1690687"/>
              <a:ext cx="1819275" cy="168275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924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לא הרסנו כלום...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CDF94-5E78-40EA-8446-D5B855CB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190311"/>
            <a:ext cx="5391145" cy="41671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C3DB91-96D9-4584-9189-1A1835BF4278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AA1607-E581-4259-8BF2-1FB17F2D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7" y="2173327"/>
            <a:ext cx="5499094" cy="42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9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...רק שיפרנו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C3DB91-96D9-4584-9189-1A1835BF4278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2AB82A3E-BE93-47BE-9BA0-41FE00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14549"/>
            <a:ext cx="5852217" cy="43783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72FC75-37F1-4315-BC53-C809A3EEC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60" y="2114549"/>
            <a:ext cx="5852217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מבטים להמשך</a:t>
            </a:r>
          </a:p>
        </p:txBody>
      </p:sp>
      <p:pic>
        <p:nvPicPr>
          <p:cNvPr id="5" name="Picture 4" descr="A picture containing text, map, screenshot&#10;&#10;Description automatically generated">
            <a:extLst>
              <a:ext uri="{FF2B5EF4-FFF2-40B4-BE49-F238E27FC236}">
                <a16:creationId xmlns:a16="http://schemas.microsoft.com/office/drawing/2014/main" id="{05B3FD1B-4BA7-4D7C-A83A-06FCB013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711"/>
            <a:ext cx="5827340" cy="43597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D580DD-EB6F-4C01-B669-5FEACF94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0" y="1937899"/>
            <a:ext cx="3704303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/>
              <a:t>תופעה נוספת שגיליתי במודל </a:t>
            </a:r>
            <a:r>
              <a:rPr lang="en-US" dirty="0"/>
              <a:t>Heston</a:t>
            </a:r>
            <a:r>
              <a:rPr lang="he-IL" dirty="0"/>
              <a:t>, היא הקשר בין השינוי בתנודתיות לבין תאריך התפוגה. פקיעה מתקרבת – תנודתיות גדלה.</a:t>
            </a:r>
          </a:p>
        </p:txBody>
      </p:sp>
    </p:spTree>
    <p:extLst>
      <p:ext uri="{BB962C8B-B14F-4D97-AF65-F5344CB8AC3E}">
        <p14:creationId xmlns:p14="http://schemas.microsoft.com/office/powerpoint/2010/main" val="407460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2525" y="3059668"/>
            <a:ext cx="456695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he-IL" sz="4800" b="1" dirty="0">
                <a:solidFill>
                  <a:srgbClr val="FFFFFF"/>
                </a:solidFill>
                <a:latin typeface="+mj-lt"/>
              </a:rPr>
              <a:t>תודה על ההקשבה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A474-EA76-41E0-923C-4E7D6BB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 עשיתי?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787197-F50C-40C8-A73E-246CF8C85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29282"/>
              </p:ext>
            </p:extLst>
          </p:nvPr>
        </p:nvGraphicFramePr>
        <p:xfrm>
          <a:off x="2032000" y="1276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2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1F6FEE-8732-48A9-8007-AFD1A6C2F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C1F6FEE-8732-48A9-8007-AFD1A6C2F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FFF242-AE2E-4E52-B11C-C7E30303C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AFFF242-AE2E-4E52-B11C-C7E30303C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A37FB8-E5B2-40BD-9192-2DD9FAE49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BA37FB8-E5B2-40BD-9192-2DD9FAE49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E8C5D0-BD01-41AE-93AF-394B58BC2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5E8C5D0-BD01-41AE-93AF-394B58BC2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3B4C25-C026-407F-AE90-10827C5CD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53B4C25-C026-407F-AE90-10827C5CD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4D844E-DF75-4A42-9005-97E518D2C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C4D844E-DF75-4A42-9005-97E518D2CC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A93664-D43F-43E9-A2EF-263438BF6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3A93664-D43F-43E9-A2EF-263438BF69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הנחות יסוד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34DD-C70A-4F7B-9328-D66C8551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הנחה מרכזית:</a:t>
            </a:r>
            <a:r>
              <a:rPr lang="en-US" dirty="0"/>
              <a:t> </a:t>
            </a:r>
            <a:r>
              <a:rPr lang="he-IL" dirty="0" err="1"/>
              <a:t>בלאק</a:t>
            </a:r>
            <a:r>
              <a:rPr lang="he-IL" dirty="0"/>
              <a:t> </a:t>
            </a:r>
            <a:r>
              <a:rPr lang="he-IL" dirty="0" err="1"/>
              <a:t>ושולס</a:t>
            </a:r>
            <a:r>
              <a:rPr lang="he-IL" dirty="0"/>
              <a:t> מניחים תנודתיות קבועה </a:t>
            </a:r>
            <a:r>
              <a:rPr lang="el-GR" dirty="0"/>
              <a:t>σ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3B5E9-4CC8-43D0-B9CC-A64E9AC2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3" y="3132137"/>
            <a:ext cx="10711767" cy="17383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D27412-BA71-42B3-A1D1-6D8435D951AA}"/>
              </a:ext>
            </a:extLst>
          </p:cNvPr>
          <p:cNvSpPr/>
          <p:nvPr/>
        </p:nvSpPr>
        <p:spPr>
          <a:xfrm>
            <a:off x="7486650" y="3615927"/>
            <a:ext cx="819150" cy="8850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3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בדיקת המודל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851981E-41CC-4254-B8F7-19FFB1E46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8543"/>
          <a:stretch/>
        </p:blipFill>
        <p:spPr>
          <a:xfrm>
            <a:off x="838199" y="2283132"/>
            <a:ext cx="4224131" cy="3386466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6B3287-AAFC-4104-9318-55EC1B21FD85}"/>
              </a:ext>
            </a:extLst>
          </p:cNvPr>
          <p:cNvGrpSpPr/>
          <p:nvPr/>
        </p:nvGrpSpPr>
        <p:grpSpPr>
          <a:xfrm>
            <a:off x="6402527" y="2190083"/>
            <a:ext cx="4499120" cy="3833262"/>
            <a:chOff x="6402527" y="2190083"/>
            <a:chExt cx="4499120" cy="38332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AEE580-2F94-427C-992A-729F849BD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 l="15753" t="1" b="13997"/>
            <a:stretch/>
          </p:blipFill>
          <p:spPr>
            <a:xfrm>
              <a:off x="6838122" y="2190083"/>
              <a:ext cx="4063525" cy="34367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C1BB8-EAFD-46D2-8803-512B29908200}"/>
                </a:ext>
              </a:extLst>
            </p:cNvPr>
            <p:cNvSpPr txBox="1"/>
            <p:nvPr/>
          </p:nvSpPr>
          <p:spPr>
            <a:xfrm>
              <a:off x="8150087" y="5654013"/>
              <a:ext cx="143020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Strike Price K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DDFA08-9A9E-49B2-8303-C7CB3E5D8928}"/>
                </a:ext>
              </a:extLst>
            </p:cNvPr>
            <p:cNvSpPr txBox="1"/>
            <p:nvPr/>
          </p:nvSpPr>
          <p:spPr>
            <a:xfrm rot="16200000">
              <a:off x="6097187" y="3708662"/>
              <a:ext cx="9800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Volatility</a:t>
              </a:r>
              <a:endParaRPr lang="he-IL" dirty="0"/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2AC354-5A8E-4BB5-9F5B-DE77DC93CA4D}"/>
              </a:ext>
            </a:extLst>
          </p:cNvPr>
          <p:cNvSpPr/>
          <p:nvPr/>
        </p:nvSpPr>
        <p:spPr>
          <a:xfrm rot="16200000">
            <a:off x="5444700" y="3397917"/>
            <a:ext cx="732895" cy="795061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0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Implied Volatility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7CDB-606C-4E08-8835-2CED081A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862" y="2438399"/>
            <a:ext cx="9594273" cy="30735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3600" b="1" dirty="0"/>
              <a:t>הגדרה</a:t>
            </a:r>
            <a:r>
              <a:rPr lang="he-IL" sz="3600" dirty="0"/>
              <a:t>: </a:t>
            </a:r>
            <a:r>
              <a:rPr lang="en-US" sz="3600" i="1" dirty="0"/>
              <a:t>Implied Volatility</a:t>
            </a:r>
            <a:r>
              <a:rPr lang="he-IL" sz="3600" dirty="0"/>
              <a:t> - בהינתן אופציה מסוימת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(C, K, T, r, S0)</a:t>
            </a:r>
            <a:r>
              <a:rPr lang="he-IL" sz="3600" dirty="0"/>
              <a:t>, מהי התנודתיות </a:t>
            </a:r>
            <a:r>
              <a:rPr lang="el-GR" sz="36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he-IL" sz="3600" dirty="0"/>
              <a:t> של המניה שעליה היא מבוססת?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259692-2B67-455A-B8AB-979C63FCC253}"/>
              </a:ext>
            </a:extLst>
          </p:cNvPr>
          <p:cNvCxnSpPr/>
          <p:nvPr/>
        </p:nvCxnSpPr>
        <p:spPr>
          <a:xfrm>
            <a:off x="-1" y="1967344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48748-E28C-4AD8-BAE6-911D8DD0CD86}"/>
              </a:ext>
            </a:extLst>
          </p:cNvPr>
          <p:cNvCxnSpPr/>
          <p:nvPr/>
        </p:nvCxnSpPr>
        <p:spPr>
          <a:xfrm>
            <a:off x="-1" y="5652653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</a:t>
            </a:r>
            <a:r>
              <a:rPr lang="en-US" dirty="0"/>
              <a:t>Implied Volatility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C571-AAF4-4894-9DFF-ADBFB844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737" y="2046462"/>
            <a:ext cx="2582518" cy="573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32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r, T, K, S0</a:t>
            </a:r>
            <a:endParaRPr lang="he-I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539F3C-7FED-4C94-A5E8-37079B9A38A8}"/>
              </a:ext>
            </a:extLst>
          </p:cNvPr>
          <p:cNvSpPr/>
          <p:nvPr/>
        </p:nvSpPr>
        <p:spPr>
          <a:xfrm>
            <a:off x="5910465" y="26438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887F3-3FCE-4E9E-8160-AB0E107DB984}"/>
              </a:ext>
            </a:extLst>
          </p:cNvPr>
          <p:cNvSpPr/>
          <p:nvPr/>
        </p:nvSpPr>
        <p:spPr>
          <a:xfrm>
            <a:off x="4916555" y="3548272"/>
            <a:ext cx="2358887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/>
              <a:t>Black &amp; Scholes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E65A97D-3749-4657-9BA4-6914CEA74354}"/>
              </a:ext>
            </a:extLst>
          </p:cNvPr>
          <p:cNvSpPr txBox="1">
            <a:spLocks/>
          </p:cNvSpPr>
          <p:nvPr/>
        </p:nvSpPr>
        <p:spPr>
          <a:xfrm>
            <a:off x="5116995" y="5830972"/>
            <a:ext cx="1958009" cy="573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5FFD90-74A0-4FF0-9908-8D8753234978}"/>
              </a:ext>
            </a:extLst>
          </p:cNvPr>
          <p:cNvSpPr/>
          <p:nvPr/>
        </p:nvSpPr>
        <p:spPr>
          <a:xfrm>
            <a:off x="5910466" y="49265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1B0CB04-2A1D-4C00-9606-0EEF5D135920}"/>
              </a:ext>
            </a:extLst>
          </p:cNvPr>
          <p:cNvSpPr txBox="1">
            <a:spLocks/>
          </p:cNvSpPr>
          <p:nvPr/>
        </p:nvSpPr>
        <p:spPr>
          <a:xfrm>
            <a:off x="4804737" y="1640682"/>
            <a:ext cx="2582518" cy="573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he-IL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DA4F0AA-1047-4AAC-A4A3-92AA7D3091CF}"/>
              </a:ext>
            </a:extLst>
          </p:cNvPr>
          <p:cNvSpPr/>
          <p:nvPr/>
        </p:nvSpPr>
        <p:spPr>
          <a:xfrm rot="10800000">
            <a:off x="5877252" y="26438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7A520-7F81-4D55-ACA6-FCC37D2A2E97}"/>
              </a:ext>
            </a:extLst>
          </p:cNvPr>
          <p:cNvSpPr/>
          <p:nvPr/>
        </p:nvSpPr>
        <p:spPr>
          <a:xfrm>
            <a:off x="4883342" y="3548272"/>
            <a:ext cx="2358887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/>
              <a:t>Black &amp; Scholes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E4B665EC-736E-4E4E-AF2A-E161F0469A62}"/>
              </a:ext>
            </a:extLst>
          </p:cNvPr>
          <p:cNvSpPr txBox="1">
            <a:spLocks/>
          </p:cNvSpPr>
          <p:nvPr/>
        </p:nvSpPr>
        <p:spPr>
          <a:xfrm>
            <a:off x="5083782" y="5830972"/>
            <a:ext cx="1958009" cy="573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CECAC7C-EFFF-4594-92F6-F7ED1F05EC57}"/>
              </a:ext>
            </a:extLst>
          </p:cNvPr>
          <p:cNvSpPr/>
          <p:nvPr/>
        </p:nvSpPr>
        <p:spPr>
          <a:xfrm rot="10800000">
            <a:off x="5877253" y="49265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E71FA-87DC-4E06-B00C-CE7F7280ABE2}"/>
              </a:ext>
            </a:extLst>
          </p:cNvPr>
          <p:cNvSpPr/>
          <p:nvPr/>
        </p:nvSpPr>
        <p:spPr>
          <a:xfrm>
            <a:off x="8244588" y="3610741"/>
            <a:ext cx="12105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r, T,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K, S0</a:t>
            </a:r>
            <a:endParaRPr lang="he-IL" sz="32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FC9695E-27D7-47CE-B28A-1123F58CD68A}"/>
              </a:ext>
            </a:extLst>
          </p:cNvPr>
          <p:cNvSpPr/>
          <p:nvPr/>
        </p:nvSpPr>
        <p:spPr>
          <a:xfrm rot="5400000">
            <a:off x="7557877" y="3793198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278AA-70C8-410C-A1CC-D6A56B619D5E}"/>
              </a:ext>
            </a:extLst>
          </p:cNvPr>
          <p:cNvSpPr txBox="1"/>
          <p:nvPr/>
        </p:nvSpPr>
        <p:spPr>
          <a:xfrm>
            <a:off x="9442726" y="4337900"/>
            <a:ext cx="288586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sz="4800" b="1" dirty="0"/>
              <a:t>Newton- Raphson Method! </a:t>
            </a:r>
          </a:p>
        </p:txBody>
      </p:sp>
    </p:spTree>
    <p:extLst>
      <p:ext uri="{BB962C8B-B14F-4D97-AF65-F5344CB8AC3E}">
        <p14:creationId xmlns:p14="http://schemas.microsoft.com/office/powerpoint/2010/main" val="35786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721 -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67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3849 -0.000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3849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3888 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37878 -0.006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6" grpId="1" animBg="1"/>
      <p:bldP spid="8" grpId="0" animBg="1"/>
      <p:bldP spid="8" grpId="1" animBg="1"/>
      <p:bldP spid="8" grpId="2" animBg="1"/>
      <p:bldP spid="16" grpId="0"/>
      <p:bldP spid="16" grpId="1"/>
      <p:bldP spid="17" grpId="0" animBg="1"/>
      <p:bldP spid="17" grpId="1" animBg="1"/>
      <p:bldP spid="18" grpId="0"/>
      <p:bldP spid="19" grpId="0" animBg="1"/>
      <p:bldP spid="20" grpId="0" animBg="1"/>
      <p:bldP spid="20" grpId="1" animBg="1"/>
      <p:bldP spid="21" grpId="0"/>
      <p:bldP spid="22" grpId="0" animBg="1"/>
      <p:bldP spid="9" grpId="0"/>
      <p:bldP spid="2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</a:t>
            </a:r>
            <a:r>
              <a:rPr lang="en-US" dirty="0"/>
              <a:t>Newton Method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566EF1-F8B9-458D-A5D2-6CC405E48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0" y="1796134"/>
            <a:ext cx="6697817" cy="46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1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בדיקת המודל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E7B82-5E9F-4A4C-9653-2642E5F4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16" y="1835149"/>
            <a:ext cx="5920409" cy="43526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07507F-3938-4272-BCC5-6DAB3DEC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30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/>
              <a:t>לקחתי </a:t>
            </a:r>
            <a:r>
              <a:rPr lang="he-IL" b="1" dirty="0"/>
              <a:t>מחירי אופציות </a:t>
            </a:r>
            <a:r>
              <a:rPr lang="he-IL" dirty="0"/>
              <a:t>של מדד </a:t>
            </a:r>
            <a:r>
              <a:rPr lang="en-US" dirty="0"/>
              <a:t>NIFTY 50</a:t>
            </a:r>
          </a:p>
          <a:p>
            <a:pPr>
              <a:lnSpc>
                <a:spcPct val="150000"/>
              </a:lnSpc>
            </a:pPr>
            <a:r>
              <a:rPr lang="he-IL" dirty="0"/>
              <a:t> הסקתי מתוך כל אחד מהם מהי התנודתיות של המדד – </a:t>
            </a:r>
            <a:r>
              <a:rPr lang="en-US" dirty="0"/>
              <a:t>Implied Volatility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712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</a:t>
            </a:r>
            <a:r>
              <a:rPr lang="en-US" dirty="0"/>
              <a:t>Volatility Smile</a:t>
            </a:r>
            <a:endParaRPr lang="he-IL" dirty="0"/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80A9654-5708-431D-AA9F-A787D74C4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98" y="1711680"/>
            <a:ext cx="6469604" cy="4781195"/>
          </a:xfrm>
        </p:spPr>
      </p:pic>
    </p:spTree>
    <p:extLst>
      <p:ext uri="{BB962C8B-B14F-4D97-AF65-F5344CB8AC3E}">
        <p14:creationId xmlns:p14="http://schemas.microsoft.com/office/powerpoint/2010/main" val="131305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433</Words>
  <Application>Microsoft Office PowerPoint</Application>
  <PresentationFormat>Widescreen</PresentationFormat>
  <Paragraphs>59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Segoe UI Light</vt:lpstr>
      <vt:lpstr>Office Theme</vt:lpstr>
      <vt:lpstr>Slide 1</vt:lpstr>
      <vt:lpstr>מה עשיתי?</vt:lpstr>
      <vt:lpstr>2. הנחות יסוד</vt:lpstr>
      <vt:lpstr>2. בעיות במודל – בדיקת המודל</vt:lpstr>
      <vt:lpstr>Implied Volatility</vt:lpstr>
      <vt:lpstr>2. בעיות במודל – Implied Volatility</vt:lpstr>
      <vt:lpstr>2. בעיות במודל – Newton Method</vt:lpstr>
      <vt:lpstr>2. בעיות במודל – בדיקת המודל</vt:lpstr>
      <vt:lpstr>2. בעיות במודל – Volatility Smile</vt:lpstr>
      <vt:lpstr>3. הכללת המודל</vt:lpstr>
      <vt:lpstr>3. הכללת המודל – מידול התנודתיות</vt:lpstr>
      <vt:lpstr>2. הכללת המודל – מודל Heston</vt:lpstr>
      <vt:lpstr>3. הכללת המודל – לא הרסנו כלום...</vt:lpstr>
      <vt:lpstr>3. הכללת המודל – ...רק שיפרנו</vt:lpstr>
      <vt:lpstr>3. הכללת המודל – מבטים להמשך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2019-01-05T22:32:19Z</dcterms:created>
  <dcterms:modified xsi:type="dcterms:W3CDTF">2019-01-06T13:07:20Z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