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76" r:id="rId4"/>
    <p:sldId id="259" r:id="rId5"/>
    <p:sldId id="260" r:id="rId6"/>
    <p:sldId id="257" r:id="rId7"/>
    <p:sldId id="262" r:id="rId8"/>
    <p:sldId id="275" r:id="rId9"/>
    <p:sldId id="274" r:id="rId10"/>
    <p:sldId id="261" r:id="rId11"/>
    <p:sldId id="264" r:id="rId12"/>
    <p:sldId id="265" r:id="rId13"/>
    <p:sldId id="267" r:id="rId14"/>
    <p:sldId id="269" r:id="rId15"/>
    <p:sldId id="271" r:id="rId16"/>
    <p:sldId id="270" r:id="rId17"/>
    <p:sldId id="272" r:id="rId18"/>
    <p:sldId id="277" r:id="rId1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31F18"/>
    <a:srgbClr val="873F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85155" autoAdjust="0"/>
  </p:normalViewPr>
  <p:slideViewPr>
    <p:cSldViewPr snapToGrid="0">
      <p:cViewPr varScale="1">
        <p:scale>
          <a:sx n="74" d="100"/>
          <a:sy n="74" d="100"/>
        </p:scale>
        <p:origin x="7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8EF77-6947-4841-B0CF-F86F1338EC79}" type="datetimeFigureOut">
              <a:rPr lang="en-IL" smtClean="0"/>
              <a:t>04/02/2021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08E83-7F3A-4C06-997A-3351CA12B2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936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Locality:</a:t>
            </a:r>
          </a:p>
          <a:p>
            <a:endParaRPr lang="en-US" dirty="0"/>
          </a:p>
          <a:p>
            <a:r>
              <a:rPr lang="en-US" dirty="0"/>
              <a:t>https://arxiv.org/pdf/1909.06900.pdf</a:t>
            </a:r>
          </a:p>
          <a:p>
            <a:r>
              <a:rPr lang="en-US" dirty="0"/>
              <a:t>https://arxiv.org/pdf/1912.02906.pdf</a:t>
            </a:r>
          </a:p>
          <a:p>
            <a:r>
              <a:rPr lang="en-US" dirty="0"/>
              <a:t>https://arxiv.org/pdf/2006.06626.pdf</a:t>
            </a:r>
          </a:p>
          <a:p>
            <a:endParaRPr lang="en-US" dirty="0"/>
          </a:p>
          <a:p>
            <a:r>
              <a:rPr lang="en-US" b="1" dirty="0"/>
              <a:t>MARL Q-Learning:</a:t>
            </a:r>
          </a:p>
          <a:p>
            <a:endParaRPr lang="en-US" dirty="0"/>
          </a:p>
          <a:p>
            <a:r>
              <a:rPr lang="en-US" dirty="0"/>
              <a:t>QMIX - https://arxiv.org/pdf/1803.11485.pdf</a:t>
            </a:r>
          </a:p>
          <a:p>
            <a:r>
              <a:rPr lang="en-US" dirty="0"/>
              <a:t>Weighted QMIX – https://arxiv.org/pdf/2006.10800.pdf</a:t>
            </a:r>
          </a:p>
          <a:p>
            <a:r>
              <a:rPr lang="en-US" dirty="0"/>
              <a:t>VDN - https://arxiv.org/pdf/1706.05296.pdf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08E83-7F3A-4C06-997A-3351CA12B2D9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7575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Aviv 2021 - https://openreview.net/forum?id=yzfzwyHSIR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08E83-7F3A-4C06-997A-3351CA12B2D9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9654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0DF5-DBC7-41B5-876F-C7BC713CD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BC120-53FC-499B-A6FA-308BB2AA7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9FF2A-9DD2-4264-9E74-C2741676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75C3-AB2F-4D69-9988-975EE1CE4B3C}" type="datetimeFigureOut">
              <a:rPr lang="en-IL" smtClean="0"/>
              <a:t>04/02/2021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88C5F-040A-4ECF-A821-93AD79C0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863EC-7073-4467-A169-396F3927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6204-F26B-44DB-A18F-A474E2AECC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3319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1234-FE19-44EB-A30E-DD958F67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7CB5B-43F8-4517-97ED-6DD56D025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17C4A-7855-4B2C-A3E4-E66FDA16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75C3-AB2F-4D69-9988-975EE1CE4B3C}" type="datetimeFigureOut">
              <a:rPr lang="en-IL" smtClean="0"/>
              <a:t>04/02/2021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6CF8D-6184-487C-8A0B-7F3F071D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1872F-BB1A-4924-8036-57D08206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6204-F26B-44DB-A18F-A474E2AECC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629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08275-5962-4822-982B-0AC462310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46818-CBB1-443D-A02C-577C2CAD3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D5DCD-E5EB-46FB-872C-30E327D0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75C3-AB2F-4D69-9988-975EE1CE4B3C}" type="datetimeFigureOut">
              <a:rPr lang="en-IL" smtClean="0"/>
              <a:t>04/02/2021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88FDF-B4F3-4901-A73E-24D18848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48354-8A09-4F8B-8AB7-C17E1DEF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6204-F26B-44DB-A18F-A474E2AECC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2135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56BC-D130-49FD-BE57-D6A739CA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7EAB4-C6CB-4D16-8090-7BE286139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AE612-7CCA-46D1-99AB-28ACB8E3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75C3-AB2F-4D69-9988-975EE1CE4B3C}" type="datetimeFigureOut">
              <a:rPr lang="en-IL" smtClean="0"/>
              <a:t>04/02/2021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103A2-0902-41C8-9C13-A17BE19C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3052A-57AD-411F-99F5-27EA1410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6204-F26B-44DB-A18F-A474E2AECC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813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FE3B-E38C-4257-B224-6EAB05AED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18D03-FDDE-4FBB-B3BF-50EAE9BCF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58A13-40AA-4E9A-9AA0-BA612E9B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75C3-AB2F-4D69-9988-975EE1CE4B3C}" type="datetimeFigureOut">
              <a:rPr lang="en-IL" smtClean="0"/>
              <a:t>04/02/2021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564EB-D09D-4032-8D10-05E145D4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74DBC-877F-4CC7-BAE7-2E5939F9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6204-F26B-44DB-A18F-A474E2AECC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991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22C2-09C6-4497-8E18-3ECED5A5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05D20-6AC1-4FCE-9743-33E2BC991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C8336-62A8-4512-B7B8-F2491F3A8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E8606-28B4-4786-9C82-FA6DCAD2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75C3-AB2F-4D69-9988-975EE1CE4B3C}" type="datetimeFigureOut">
              <a:rPr lang="en-IL" smtClean="0"/>
              <a:t>04/02/2021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9A744-321C-4CA4-B298-3CC019DC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B75CC-5D75-422A-AEB1-915FF62C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6204-F26B-44DB-A18F-A474E2AECC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8880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5614-6090-40E3-8443-47A85224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F3102-70D6-4F37-AA16-62FBE839E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E2878-D3EB-4086-8485-6E58CA8CB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2BE40-EC77-41E2-84CD-36D9731CE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B5BA5-33CE-45AD-B250-AD0E7AEA1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10582C-9DA6-4595-8349-86BB94FF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75C3-AB2F-4D69-9988-975EE1CE4B3C}" type="datetimeFigureOut">
              <a:rPr lang="en-IL" smtClean="0"/>
              <a:t>04/02/2021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25D0A-BD4C-4741-88D6-EB07A72B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B5D591-5358-4417-BD1E-59074E55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6204-F26B-44DB-A18F-A474E2AECC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6728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9CA6-55B5-4A03-8CCB-ED733F11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9DF79A-467D-4E6F-AAB6-D6BC220E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75C3-AB2F-4D69-9988-975EE1CE4B3C}" type="datetimeFigureOut">
              <a:rPr lang="en-IL" smtClean="0"/>
              <a:t>04/02/2021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6F62D-28D7-4C21-8A7F-B49990BB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E34CA-5225-4500-A70F-8C837426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6204-F26B-44DB-A18F-A474E2AECC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474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E2D50-4DB6-4CBB-A6BE-4287AC25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75C3-AB2F-4D69-9988-975EE1CE4B3C}" type="datetimeFigureOut">
              <a:rPr lang="en-IL" smtClean="0"/>
              <a:t>04/02/2021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4DEF0-9E7B-4D03-8317-496333B9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3B270-DCD3-43AC-91FA-9F6C820B6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6204-F26B-44DB-A18F-A474E2AECC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4071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30517-ECE6-4B00-BC61-4896C767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AED0C-DEE6-4BEC-8E1C-3092A61F0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BBEBC-B7B6-4F66-9334-7E3421D68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DC6E4-8746-450C-9AED-BAE38E0E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75C3-AB2F-4D69-9988-975EE1CE4B3C}" type="datetimeFigureOut">
              <a:rPr lang="en-IL" smtClean="0"/>
              <a:t>04/02/2021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BA767-9867-41A7-BBD8-986D5060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8C70E-3B87-499D-A92C-E04B3C87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6204-F26B-44DB-A18F-A474E2AECC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1365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5D33-4625-4F6F-A418-48A08819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B5A144-5776-40E1-B88F-D8D58D21C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591A3-A10F-480E-84E1-876E19102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C5289-271A-4B53-8666-481022B6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75C3-AB2F-4D69-9988-975EE1CE4B3C}" type="datetimeFigureOut">
              <a:rPr lang="en-IL" smtClean="0"/>
              <a:t>04/02/2021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76DBD-670A-48D8-BE24-4A7E4E1D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4B25D-74F9-4280-8364-841FBE08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6204-F26B-44DB-A18F-A474E2AECC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74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258CC2-4B16-43F0-912A-D2E9F741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41642-E393-4F3C-8B0F-937D76DD0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9C789-0EB1-4DC0-A279-EA3F4EE3E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75C3-AB2F-4D69-9988-975EE1CE4B3C}" type="datetimeFigureOut">
              <a:rPr lang="en-IL" smtClean="0"/>
              <a:t>04/02/2021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16E92-912B-4EED-BD73-03365E753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417C4-E205-45BF-9860-500CEA84E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56204-F26B-44DB-A18F-A474E2AECC4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1189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BD3E-CB0A-4FE8-B5E9-4214C980CA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Exploiting Locality for </a:t>
            </a:r>
            <a:br>
              <a:rPr lang="he-IL" sz="4800" dirty="0"/>
            </a:br>
            <a:r>
              <a:rPr lang="en-US" sz="4800" dirty="0"/>
              <a:t>Q-Learning in Multi-Agent RL with Graph Dependence Structure </a:t>
            </a:r>
            <a:endParaRPr lang="en-IL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C3815-4ED0-4ED8-BB3C-2F0106FAE5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82944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046A-97BF-47C5-87CF-970A92C6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Setting (My Work)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15A43-3D23-472E-A057-4BC8782C8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Same locality assumption, except:</a:t>
            </a:r>
            <a:endParaRPr lang="he-IL" b="1" dirty="0"/>
          </a:p>
          <a:p>
            <a:r>
              <a:rPr lang="en-US" dirty="0"/>
              <a:t>I do not limit the problem to individual rewards, I limit to a neighborhood of local rewards of radius t. (Lemma 3 ++)</a:t>
            </a:r>
          </a:p>
          <a:p>
            <a:r>
              <a:rPr lang="en-US" dirty="0"/>
              <a:t>I also will investigate soon if I can allow the transitions to be dependent on the </a:t>
            </a:r>
            <a:r>
              <a:rPr lang="en-US" b="1" dirty="0"/>
              <a:t>actions of </a:t>
            </a:r>
            <a:r>
              <a:rPr lang="en-US" b="1" dirty="0" err="1"/>
              <a:t>neighbours</a:t>
            </a:r>
            <a:r>
              <a:rPr lang="en-US" b="1" dirty="0"/>
              <a:t> at the current time</a:t>
            </a:r>
            <a:endParaRPr lang="he-IL" b="1" dirty="0"/>
          </a:p>
          <a:p>
            <a:endParaRPr lang="he-IL" b="1" dirty="0"/>
          </a:p>
          <a:p>
            <a:pPr marL="0" indent="0">
              <a:buNone/>
            </a:pPr>
            <a:r>
              <a:rPr lang="en-US" b="1" dirty="0"/>
              <a:t>Lots of relevant problems:</a:t>
            </a:r>
          </a:p>
          <a:p>
            <a:r>
              <a:rPr lang="en-US" dirty="0"/>
              <a:t>Traffic Light Coordination, </a:t>
            </a:r>
            <a:r>
              <a:rPr lang="en-US" dirty="0" err="1"/>
              <a:t>MultiCartpole</a:t>
            </a:r>
            <a:r>
              <a:rPr lang="en-US" dirty="0"/>
              <a:t> types, coupled / uncoupled, Networking problems basically anything with a dependency graph</a:t>
            </a:r>
          </a:p>
          <a:p>
            <a:endParaRPr lang="en-IL" b="1" dirty="0"/>
          </a:p>
        </p:txBody>
      </p:sp>
    </p:spTree>
    <p:extLst>
      <p:ext uri="{BB962C8B-B14F-4D97-AF65-F5344CB8AC3E}">
        <p14:creationId xmlns:p14="http://schemas.microsoft.com/office/powerpoint/2010/main" val="1275027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046A-97BF-47C5-87CF-970A92C6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 for this context is hard</a:t>
            </a:r>
            <a:endParaRPr lang="en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7F8C2A-8C07-4C81-9041-4E35C435A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Can’t just look locally, need to consider the whole picture, because of Coordination between actions.</a:t>
            </a:r>
          </a:p>
          <a:p>
            <a:r>
              <a:rPr lang="en-US" dirty="0"/>
              <a:t>“Naïve” </a:t>
            </a:r>
            <a:r>
              <a:rPr lang="en-US" dirty="0" err="1"/>
              <a:t>Alogrithm</a:t>
            </a:r>
            <a:r>
              <a:rPr lang="en-US" dirty="0"/>
              <a:t> doesn’t work – XOR example. Value iteration fails</a:t>
            </a:r>
          </a:p>
          <a:p>
            <a:r>
              <a:rPr lang="en-US" b="1" dirty="0"/>
              <a:t>I have developed a nice Combinatorial Optimization Algorithm for some case</a:t>
            </a:r>
            <a:r>
              <a:rPr lang="he-IL" b="1" dirty="0"/>
              <a:t> </a:t>
            </a:r>
            <a:r>
              <a:rPr lang="en-US" b="1" dirty="0"/>
              <a:t> (sparse graphs) that finds a policy from truncated </a:t>
            </a:r>
            <a:r>
              <a:rPr lang="en-US" b="1"/>
              <a:t>value functions </a:t>
            </a:r>
            <a:r>
              <a:rPr lang="en-US" b="1" dirty="0"/>
              <a:t>in polynomial time (k in exponent) for the tabular setting, could be interesting. Needs refinement. Similar to work in FMDPs. </a:t>
            </a:r>
          </a:p>
          <a:p>
            <a:endParaRPr lang="en-US" dirty="0"/>
          </a:p>
          <a:p>
            <a:endParaRPr lang="en-IL" b="1" dirty="0"/>
          </a:p>
        </p:txBody>
      </p:sp>
    </p:spTree>
    <p:extLst>
      <p:ext uri="{BB962C8B-B14F-4D97-AF65-F5344CB8AC3E}">
        <p14:creationId xmlns:p14="http://schemas.microsoft.com/office/powerpoint/2010/main" val="671653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046A-97BF-47C5-87CF-970A92C6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QMIX (200+ citations)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B09071-E77D-4D95-B6DE-3C599A440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142721"/>
            <a:ext cx="98488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17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046A-97BF-47C5-87CF-970A92C6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66" y="365125"/>
            <a:ext cx="5589002" cy="1325563"/>
          </a:xfrm>
        </p:spPr>
        <p:txBody>
          <a:bodyPr/>
          <a:lstStyle/>
          <a:p>
            <a:r>
              <a:rPr lang="en-US" dirty="0"/>
              <a:t>Local-QMIX </a:t>
            </a:r>
            <a:br>
              <a:rPr lang="en-US" dirty="0"/>
            </a:br>
            <a:r>
              <a:rPr lang="en-US" dirty="0"/>
              <a:t>0 citations (for now)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F74B395-3F5F-4B0A-974B-AFC18C4C76AE}"/>
                  </a:ext>
                </a:extLst>
              </p:cNvPr>
              <p:cNvSpPr txBox="1"/>
              <p:nvPr/>
            </p:nvSpPr>
            <p:spPr>
              <a:xfrm>
                <a:off x="492675" y="1963084"/>
                <a:ext cx="4672954" cy="40454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 a 4-tuple describing an interaction with the MARL environment. Define the loss as:</a:t>
                </a:r>
              </a:p>
              <a:p>
                <a:endParaRPr lang="en-US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l-PL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𝑏𝑎𝑡𝑐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he-IL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he-IL" b="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e-I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e-I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𝐷𝑄𝑁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he-I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𝐷𝑄𝑁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p>
                              </m:sSubSup>
                            </m:sub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L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F74B395-3F5F-4B0A-974B-AFC18C4C7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75" y="1963084"/>
                <a:ext cx="4672954" cy="4045403"/>
              </a:xfrm>
              <a:prstGeom prst="rect">
                <a:avLst/>
              </a:prstGeom>
              <a:blipFill>
                <a:blip r:embed="rId2"/>
                <a:stretch>
                  <a:fillRect l="-3133" t="-19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461D284-DF33-4BB5-B52F-D94C9A720BF3}"/>
              </a:ext>
            </a:extLst>
          </p:cNvPr>
          <p:cNvGrpSpPr/>
          <p:nvPr/>
        </p:nvGrpSpPr>
        <p:grpSpPr>
          <a:xfrm>
            <a:off x="5421943" y="300448"/>
            <a:ext cx="6526443" cy="6257104"/>
            <a:chOff x="5507668" y="412128"/>
            <a:chExt cx="6526443" cy="62571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795D7E6-EF68-4B41-9316-43657D62F4DE}"/>
                    </a:ext>
                  </a:extLst>
                </p:cNvPr>
                <p:cNvSpPr txBox="1"/>
                <p:nvPr/>
              </p:nvSpPr>
              <p:spPr>
                <a:xfrm>
                  <a:off x="5507668" y="1963084"/>
                  <a:ext cx="32259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IL" sz="16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795D7E6-EF68-4B41-9316-43657D62F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668" y="1963084"/>
                  <a:ext cx="322598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A066C9EB-DE27-4A22-B89A-50CFC185874F}"/>
                </a:ext>
              </a:extLst>
            </p:cNvPr>
            <p:cNvGrpSpPr/>
            <p:nvPr/>
          </p:nvGrpSpPr>
          <p:grpSpPr>
            <a:xfrm>
              <a:off x="5830266" y="412128"/>
              <a:ext cx="6203845" cy="6257104"/>
              <a:chOff x="5830266" y="412128"/>
              <a:chExt cx="6203845" cy="6257104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45BAD732-8A97-47AE-8F61-FF30DBF86EED}"/>
                  </a:ext>
                </a:extLst>
              </p:cNvPr>
              <p:cNvGrpSpPr/>
              <p:nvPr/>
            </p:nvGrpSpPr>
            <p:grpSpPr>
              <a:xfrm>
                <a:off x="5991348" y="4130935"/>
                <a:ext cx="6020789" cy="1445766"/>
                <a:chOff x="5991348" y="3819154"/>
                <a:chExt cx="6020789" cy="1757548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06117DF4-90E6-4643-AE71-8F752620C6BE}"/>
                    </a:ext>
                  </a:extLst>
                </p:cNvPr>
                <p:cNvSpPr/>
                <p:nvPr/>
              </p:nvSpPr>
              <p:spPr>
                <a:xfrm>
                  <a:off x="5991348" y="3819154"/>
                  <a:ext cx="6020789" cy="1757548"/>
                </a:xfrm>
                <a:prstGeom prst="roundRect">
                  <a:avLst/>
                </a:prstGeom>
                <a:noFill/>
                <a:ln w="19050"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B5414368-B0EB-4F5A-AF87-BD2D815978A5}"/>
                    </a:ext>
                  </a:extLst>
                </p:cNvPr>
                <p:cNvGrpSpPr/>
                <p:nvPr/>
              </p:nvGrpSpPr>
              <p:grpSpPr>
                <a:xfrm>
                  <a:off x="6133853" y="3961658"/>
                  <a:ext cx="5743900" cy="1486026"/>
                  <a:chOff x="3752603" y="4108862"/>
                  <a:chExt cx="5743900" cy="14860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: Rounded Corners 5">
                        <a:extLst>
                          <a:ext uri="{FF2B5EF4-FFF2-40B4-BE49-F238E27FC236}">
                            <a16:creationId xmlns:a16="http://schemas.microsoft.com/office/drawing/2014/main" id="{947A491F-3DA8-41DF-AF5D-43D747FDCD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52603" y="4108864"/>
                        <a:ext cx="1175858" cy="1486024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IL" sz="1200" dirty="0"/>
                      </a:p>
                      <a:p>
                        <a:pPr algn="ctr"/>
                        <a:endParaRPr lang="he-IL" sz="1200" dirty="0"/>
                      </a:p>
                      <a:p>
                        <a:pPr algn="ctr"/>
                        <a:r>
                          <a:rPr lang="en-US" sz="1200" dirty="0"/>
                          <a:t>Agent 1</a:t>
                        </a:r>
                      </a:p>
                      <a:p>
                        <a:pPr algn="ctr"/>
                        <a:r>
                          <a:rPr lang="en-US" sz="1200" dirty="0"/>
                          <a:t>Utility</a:t>
                        </a:r>
                        <a:endParaRPr lang="he-IL" sz="1200" dirty="0"/>
                      </a:p>
                      <a:p>
                        <a:pPr algn="ctr"/>
                        <a:r>
                          <a:rPr lang="en-US" sz="1200" dirty="0"/>
                          <a:t>Network</a:t>
                        </a:r>
                        <a:endParaRPr lang="en-IL" sz="1200" dirty="0"/>
                      </a:p>
                    </p:txBody>
                  </p:sp>
                </mc:Choice>
                <mc:Fallback xmlns="">
                  <p:sp>
                    <p:nvSpPr>
                      <p:cNvPr id="6" name="Rectangle: Rounded Corners 5">
                        <a:extLst>
                          <a:ext uri="{FF2B5EF4-FFF2-40B4-BE49-F238E27FC236}">
                            <a16:creationId xmlns:a16="http://schemas.microsoft.com/office/drawing/2014/main" id="{947A491F-3DA8-41DF-AF5D-43D747FDCDD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52603" y="4108864"/>
                        <a:ext cx="1175858" cy="1486024"/>
                      </a:xfrm>
                      <a:prstGeom prst="round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" name="Rectangle: Rounded Corners 6">
                        <a:extLst>
                          <a:ext uri="{FF2B5EF4-FFF2-40B4-BE49-F238E27FC236}">
                            <a16:creationId xmlns:a16="http://schemas.microsoft.com/office/drawing/2014/main" id="{9CC71B25-9BB9-445D-A968-4DD738F836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87538" y="4108863"/>
                        <a:ext cx="1175858" cy="1486024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he-IL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he-IL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he-IL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IL" sz="1200" dirty="0"/>
                      </a:p>
                      <a:p>
                        <a:pPr algn="ctr"/>
                        <a:endParaRPr lang="he-IL" sz="1200" dirty="0"/>
                      </a:p>
                      <a:p>
                        <a:pPr algn="ctr"/>
                        <a:r>
                          <a:rPr lang="en-US" sz="1200" dirty="0"/>
                          <a:t>Agent 2</a:t>
                        </a:r>
                      </a:p>
                      <a:p>
                        <a:pPr algn="ctr"/>
                        <a:r>
                          <a:rPr lang="en-US" sz="1200" dirty="0"/>
                          <a:t>Utility</a:t>
                        </a:r>
                        <a:endParaRPr lang="he-IL" sz="1200" dirty="0"/>
                      </a:p>
                      <a:p>
                        <a:pPr algn="ctr"/>
                        <a:r>
                          <a:rPr lang="en-US" sz="1200" dirty="0"/>
                          <a:t>Network</a:t>
                        </a:r>
                        <a:endParaRPr lang="en-IL" sz="1200" dirty="0"/>
                      </a:p>
                    </p:txBody>
                  </p:sp>
                </mc:Choice>
                <mc:Fallback xmlns="">
                  <p:sp>
                    <p:nvSpPr>
                      <p:cNvPr id="7" name="Rectangle: Rounded Corners 6">
                        <a:extLst>
                          <a:ext uri="{FF2B5EF4-FFF2-40B4-BE49-F238E27FC236}">
                            <a16:creationId xmlns:a16="http://schemas.microsoft.com/office/drawing/2014/main" id="{9CC71B25-9BB9-445D-A968-4DD738F8362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87538" y="4108863"/>
                        <a:ext cx="1175858" cy="1486024"/>
                      </a:xfrm>
                      <a:prstGeom prst="round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Rectangle: Rounded Corners 7">
                        <a:extLst>
                          <a:ext uri="{FF2B5EF4-FFF2-40B4-BE49-F238E27FC236}">
                            <a16:creationId xmlns:a16="http://schemas.microsoft.com/office/drawing/2014/main" id="{AA3433E4-8233-4241-BE76-09C7BC3356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20645" y="4108862"/>
                        <a:ext cx="1175858" cy="1486024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IL" sz="1200" dirty="0"/>
                      </a:p>
                      <a:p>
                        <a:pPr algn="ctr"/>
                        <a:endParaRPr lang="he-IL" sz="1200" dirty="0"/>
                      </a:p>
                      <a:p>
                        <a:pPr algn="ctr"/>
                        <a:r>
                          <a:rPr lang="en-US" sz="1200" dirty="0"/>
                          <a:t>Agent n</a:t>
                        </a:r>
                      </a:p>
                      <a:p>
                        <a:pPr algn="ctr"/>
                        <a:r>
                          <a:rPr lang="en-US" sz="1200" dirty="0"/>
                          <a:t>Utility</a:t>
                        </a:r>
                        <a:endParaRPr lang="he-IL" sz="1200" dirty="0"/>
                      </a:p>
                      <a:p>
                        <a:pPr algn="ctr"/>
                        <a:r>
                          <a:rPr lang="en-US" sz="1200" dirty="0"/>
                          <a:t>Network</a:t>
                        </a:r>
                        <a:endParaRPr lang="en-IL" sz="1200" dirty="0"/>
                      </a:p>
                    </p:txBody>
                  </p:sp>
                </mc:Choice>
                <mc:Fallback xmlns="">
                  <p:sp>
                    <p:nvSpPr>
                      <p:cNvPr id="8" name="Rectangle: Rounded Corners 7">
                        <a:extLst>
                          <a:ext uri="{FF2B5EF4-FFF2-40B4-BE49-F238E27FC236}">
                            <a16:creationId xmlns:a16="http://schemas.microsoft.com/office/drawing/2014/main" id="{AA3433E4-8233-4241-BE76-09C7BC3356A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20645" y="4108862"/>
                        <a:ext cx="1175858" cy="1486024"/>
                      </a:xfrm>
                      <a:prstGeom prst="round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F5F5D45A-7D33-40A0-93B6-C311D36D821A}"/>
                      </a:ext>
                    </a:extLst>
                  </p:cNvPr>
                  <p:cNvSpPr/>
                  <p:nvPr/>
                </p:nvSpPr>
                <p:spPr>
                  <a:xfrm>
                    <a:off x="6768935" y="4868884"/>
                    <a:ext cx="130629" cy="13277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B448B4C-7726-4877-996C-70D5380E788E}"/>
                      </a:ext>
                    </a:extLst>
                  </p:cNvPr>
                  <p:cNvSpPr/>
                  <p:nvPr/>
                </p:nvSpPr>
                <p:spPr>
                  <a:xfrm>
                    <a:off x="7239788" y="4868883"/>
                    <a:ext cx="130629" cy="13277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CAACDD6E-74D7-441E-9FB5-66AB1C1BC4A3}"/>
                      </a:ext>
                    </a:extLst>
                  </p:cNvPr>
                  <p:cNvSpPr/>
                  <p:nvPr/>
                </p:nvSpPr>
                <p:spPr>
                  <a:xfrm>
                    <a:off x="7719163" y="4868882"/>
                    <a:ext cx="130629" cy="13277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0ABE09C-5BA5-4FD4-961B-709CEDB6E480}"/>
                  </a:ext>
                </a:extLst>
              </p:cNvPr>
              <p:cNvGrpSpPr/>
              <p:nvPr/>
            </p:nvGrpSpPr>
            <p:grpSpPr>
              <a:xfrm>
                <a:off x="6019330" y="5447682"/>
                <a:ext cx="6011857" cy="1221550"/>
                <a:chOff x="3629176" y="5428632"/>
                <a:chExt cx="6020789" cy="13885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D2AFDF22-DB7B-4FFD-81C4-0CAE4EC8AD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2603" y="6104700"/>
                      <a:ext cx="1190069" cy="37337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IL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D2AFDF22-DB7B-4FFD-81C4-0CAE4EC8AD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2603" y="6104700"/>
                      <a:ext cx="1190069" cy="37337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2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B98461B7-AC9C-4DEE-85C7-C044E99E71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68389" y="6104700"/>
                      <a:ext cx="1195007" cy="37337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IL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B98461B7-AC9C-4DEE-85C7-C044E99E71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68389" y="6104700"/>
                      <a:ext cx="1195007" cy="37337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2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F6E70B87-5AA8-40F4-83AC-0E107EDA5B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01496" y="6104700"/>
                      <a:ext cx="120911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IL" dirty="0"/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F6E70B87-5AA8-40F4-83AC-0E107EDA5B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01496" y="6104700"/>
                      <a:ext cx="1209113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2830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5596257B-53BD-4CD4-AF96-82EB66E2EFD0}"/>
                    </a:ext>
                  </a:extLst>
                </p:cNvPr>
                <p:cNvCxnSpPr>
                  <a:stCxn id="9" idx="0"/>
                  <a:endCxn id="6" idx="2"/>
                </p:cNvCxnSpPr>
                <p:nvPr/>
              </p:nvCxnSpPr>
              <p:spPr>
                <a:xfrm flipH="1" flipV="1">
                  <a:off x="4340532" y="5454649"/>
                  <a:ext cx="7106" cy="6500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B10E6F6D-FFE0-4CA0-B930-29B0195635C4}"/>
                    </a:ext>
                  </a:extLst>
                </p:cNvPr>
                <p:cNvCxnSpPr/>
                <p:nvPr/>
              </p:nvCxnSpPr>
              <p:spPr>
                <a:xfrm flipH="1" flipV="1">
                  <a:off x="5775467" y="5428634"/>
                  <a:ext cx="7106" cy="6760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C8E38446-E143-4685-977C-7792EDCD0BE1}"/>
                    </a:ext>
                  </a:extLst>
                </p:cNvPr>
                <p:cNvCxnSpPr/>
                <p:nvPr/>
              </p:nvCxnSpPr>
              <p:spPr>
                <a:xfrm flipH="1" flipV="1">
                  <a:off x="8909426" y="5428632"/>
                  <a:ext cx="7106" cy="6760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2A4BA604-C1F9-4E9C-ABA5-B57148CF3A0E}"/>
                    </a:ext>
                  </a:extLst>
                </p:cNvPr>
                <p:cNvSpPr/>
                <p:nvPr/>
              </p:nvSpPr>
              <p:spPr>
                <a:xfrm>
                  <a:off x="3629176" y="5845143"/>
                  <a:ext cx="6020789" cy="972025"/>
                </a:xfrm>
                <a:prstGeom prst="roundRect">
                  <a:avLst/>
                </a:pr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C4827478-2C22-40DF-B184-9CB6AE4DC11D}"/>
                  </a:ext>
                </a:extLst>
              </p:cNvPr>
              <p:cNvGrpSpPr/>
              <p:nvPr/>
            </p:nvGrpSpPr>
            <p:grpSpPr>
              <a:xfrm>
                <a:off x="6000281" y="412128"/>
                <a:ext cx="5990460" cy="852374"/>
                <a:chOff x="5991348" y="1598469"/>
                <a:chExt cx="6020789" cy="852374"/>
              </a:xfrm>
            </p:grpSpPr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474B477E-9F9F-4681-9AE7-766979C0B771}"/>
                    </a:ext>
                  </a:extLst>
                </p:cNvPr>
                <p:cNvSpPr/>
                <p:nvPr/>
              </p:nvSpPr>
              <p:spPr>
                <a:xfrm>
                  <a:off x="5991348" y="1598469"/>
                  <a:ext cx="6020789" cy="852374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D0C555CE-ED07-4EC2-AB79-C7AAB209F7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63859" y="1832618"/>
                      <a:ext cx="1094042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IL" sz="1600" dirty="0"/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D0C555CE-ED07-4EC2-AB79-C7AAB209F7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63859" y="1832618"/>
                      <a:ext cx="1094042" cy="338554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10909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2A1411C4-9F9D-43F4-8669-5E0906E37939}"/>
                    </a:ext>
                  </a:extLst>
                </p:cNvPr>
                <p:cNvGrpSpPr/>
                <p:nvPr/>
              </p:nvGrpSpPr>
              <p:grpSpPr>
                <a:xfrm>
                  <a:off x="9215499" y="2009564"/>
                  <a:ext cx="1008000" cy="54000"/>
                  <a:chOff x="6761017" y="1928462"/>
                  <a:chExt cx="922447" cy="49794"/>
                </a:xfrm>
              </p:grpSpPr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96A4B63C-3C5E-46A8-AF13-1F7B5A5BCD03}"/>
                      </a:ext>
                    </a:extLst>
                  </p:cNvPr>
                  <p:cNvSpPr/>
                  <p:nvPr/>
                </p:nvSpPr>
                <p:spPr>
                  <a:xfrm>
                    <a:off x="6761017" y="1928462"/>
                    <a:ext cx="53623" cy="4796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B60C057A-7CFE-40FE-93FE-3794575EBB7A}"/>
                      </a:ext>
                    </a:extLst>
                  </p:cNvPr>
                  <p:cNvSpPr/>
                  <p:nvPr/>
                </p:nvSpPr>
                <p:spPr>
                  <a:xfrm>
                    <a:off x="7195429" y="1930296"/>
                    <a:ext cx="53623" cy="4796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C8C17C25-FE29-47AC-AD5C-339911E9A460}"/>
                      </a:ext>
                    </a:extLst>
                  </p:cNvPr>
                  <p:cNvSpPr/>
                  <p:nvPr/>
                </p:nvSpPr>
                <p:spPr>
                  <a:xfrm>
                    <a:off x="7629841" y="1928463"/>
                    <a:ext cx="53623" cy="4796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</p:grp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F494EDEE-50AA-4DAC-ABAB-75193B0252D8}"/>
                  </a:ext>
                </a:extLst>
              </p:cNvPr>
              <p:cNvGrpSpPr/>
              <p:nvPr/>
            </p:nvGrpSpPr>
            <p:grpSpPr>
              <a:xfrm>
                <a:off x="9178371" y="6241667"/>
                <a:ext cx="1008000" cy="54000"/>
                <a:chOff x="6761017" y="1928462"/>
                <a:chExt cx="922447" cy="49794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58CDC29B-04B6-4CF5-A484-9AEAE0B237D4}"/>
                    </a:ext>
                  </a:extLst>
                </p:cNvPr>
                <p:cNvSpPr/>
                <p:nvPr/>
              </p:nvSpPr>
              <p:spPr>
                <a:xfrm>
                  <a:off x="6761017" y="1928462"/>
                  <a:ext cx="53623" cy="479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130B0E95-550A-48DB-ACFE-1FB3FC87B454}"/>
                    </a:ext>
                  </a:extLst>
                </p:cNvPr>
                <p:cNvSpPr/>
                <p:nvPr/>
              </p:nvSpPr>
              <p:spPr>
                <a:xfrm>
                  <a:off x="7195429" y="1930296"/>
                  <a:ext cx="53623" cy="479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F741146A-A88B-4E3D-BD37-4B1F36A04A43}"/>
                    </a:ext>
                  </a:extLst>
                </p:cNvPr>
                <p:cNvSpPr/>
                <p:nvPr/>
              </p:nvSpPr>
              <p:spPr>
                <a:xfrm>
                  <a:off x="7629841" y="1928463"/>
                  <a:ext cx="53623" cy="479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</p:grp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BC66B699-1DA9-4F53-85A2-1FFDFE05E363}"/>
                  </a:ext>
                </a:extLst>
              </p:cNvPr>
              <p:cNvCxnSpPr>
                <a:cxnSpLocks/>
                <a:stCxn id="6" idx="0"/>
                <a:endCxn id="119" idx="2"/>
              </p:cNvCxnSpPr>
              <p:nvPr/>
            </p:nvCxnSpPr>
            <p:spPr>
              <a:xfrm flipV="1">
                <a:off x="6721782" y="2743564"/>
                <a:ext cx="1434935" cy="15045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5842A2E8-5CF3-4FD5-A21B-06056CD46B26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 flipV="1">
                <a:off x="8156717" y="2711234"/>
                <a:ext cx="1067656" cy="15369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44D24707-915C-4E93-929A-6C801416D616}"/>
                  </a:ext>
                </a:extLst>
              </p:cNvPr>
              <p:cNvCxnSpPr>
                <a:cxnSpLocks/>
                <a:stCxn id="6" idx="0"/>
                <a:endCxn id="118" idx="2"/>
              </p:cNvCxnSpPr>
              <p:nvPr/>
            </p:nvCxnSpPr>
            <p:spPr>
              <a:xfrm flipV="1">
                <a:off x="6721782" y="2743565"/>
                <a:ext cx="0" cy="15045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BE20B30-E4BF-43FB-85F7-ADFE2EB54BAF}"/>
                  </a:ext>
                </a:extLst>
              </p:cNvPr>
              <p:cNvCxnSpPr>
                <a:cxnSpLocks/>
                <a:stCxn id="7" idx="0"/>
                <a:endCxn id="119" idx="2"/>
              </p:cNvCxnSpPr>
              <p:nvPr/>
            </p:nvCxnSpPr>
            <p:spPr>
              <a:xfrm flipV="1">
                <a:off x="8156717" y="2743564"/>
                <a:ext cx="0" cy="15045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ADC31EC-3EEB-46E6-BBD3-94192EEBD178}"/>
                  </a:ext>
                </a:extLst>
              </p:cNvPr>
              <p:cNvCxnSpPr>
                <a:cxnSpLocks/>
                <a:stCxn id="8" idx="0"/>
                <a:endCxn id="120" idx="2"/>
              </p:cNvCxnSpPr>
              <p:nvPr/>
            </p:nvCxnSpPr>
            <p:spPr>
              <a:xfrm flipV="1">
                <a:off x="11289824" y="2743563"/>
                <a:ext cx="0" cy="15045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3CBC6B00-FEA4-4AE8-9698-BD3CF649C0CA}"/>
                  </a:ext>
                </a:extLst>
              </p:cNvPr>
              <p:cNvCxnSpPr>
                <a:cxnSpLocks/>
                <a:stCxn id="7" idx="0"/>
                <a:endCxn id="118" idx="2"/>
              </p:cNvCxnSpPr>
              <p:nvPr/>
            </p:nvCxnSpPr>
            <p:spPr>
              <a:xfrm flipH="1" flipV="1">
                <a:off x="6721782" y="2743565"/>
                <a:ext cx="1434935" cy="15045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270F7038-4D76-44F8-8EC5-E9F8C0351D3A}"/>
                  </a:ext>
                </a:extLst>
              </p:cNvPr>
              <p:cNvCxnSpPr>
                <a:cxnSpLocks/>
                <a:endCxn id="119" idx="2"/>
              </p:cNvCxnSpPr>
              <p:nvPr/>
            </p:nvCxnSpPr>
            <p:spPr>
              <a:xfrm flipH="1" flipV="1">
                <a:off x="8156717" y="2743564"/>
                <a:ext cx="1162291" cy="15045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30702D-5FE2-436B-ABBD-2BF5259A6A1E}"/>
                  </a:ext>
                </a:extLst>
              </p:cNvPr>
              <p:cNvCxnSpPr>
                <a:cxnSpLocks/>
                <a:endCxn id="120" idx="2"/>
              </p:cNvCxnSpPr>
              <p:nvPr/>
            </p:nvCxnSpPr>
            <p:spPr>
              <a:xfrm flipV="1">
                <a:off x="10313529" y="2743563"/>
                <a:ext cx="976295" cy="15045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540567C8-7952-4E96-99B8-837D08DFB161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H="1" flipV="1">
                <a:off x="10205625" y="2743563"/>
                <a:ext cx="1084199" cy="15045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4FAC770D-BB27-4045-8AF9-423134E41303}"/>
                  </a:ext>
                </a:extLst>
              </p:cNvPr>
              <p:cNvGrpSpPr/>
              <p:nvPr/>
            </p:nvGrpSpPr>
            <p:grpSpPr>
              <a:xfrm>
                <a:off x="6013322" y="3073935"/>
                <a:ext cx="6020789" cy="842757"/>
                <a:chOff x="5991348" y="2702873"/>
                <a:chExt cx="6020789" cy="842757"/>
              </a:xfrm>
            </p:grpSpPr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7A923075-8D5B-42B1-8233-42B92E70E22C}"/>
                    </a:ext>
                  </a:extLst>
                </p:cNvPr>
                <p:cNvSpPr/>
                <p:nvPr/>
              </p:nvSpPr>
              <p:spPr>
                <a:xfrm>
                  <a:off x="5991348" y="2702873"/>
                  <a:ext cx="6020789" cy="842757"/>
                </a:xfrm>
                <a:prstGeom prst="roundRect">
                  <a:avLst/>
                </a:prstGeom>
                <a:noFill/>
                <a:ln w="19050">
                  <a:solidFill>
                    <a:srgbClr val="873F3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AA97E20F-D785-492E-AD00-2D02DCC4AAA9}"/>
                    </a:ext>
                  </a:extLst>
                </p:cNvPr>
                <p:cNvSpPr/>
                <p:nvPr/>
              </p:nvSpPr>
              <p:spPr>
                <a:xfrm>
                  <a:off x="6133853" y="2830610"/>
                  <a:ext cx="5743517" cy="602876"/>
                </a:xfrm>
                <a:prstGeom prst="roundRect">
                  <a:avLst/>
                </a:prstGeom>
                <a:solidFill>
                  <a:srgbClr val="873F31"/>
                </a:solidFill>
                <a:ln>
                  <a:solidFill>
                    <a:srgbClr val="873F3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Monotonic Conv 1D of size K / Monotonic GCN with k iterations / No weights, just inputs by dependence graphs (Factored NN)</a:t>
                  </a:r>
                  <a:endParaRPr lang="en-IL" sz="1600" dirty="0"/>
                </a:p>
              </p:txBody>
            </p:sp>
          </p:grp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EEEA4ED9-917D-4ACA-BDC0-C3E4CD3E674D}"/>
                  </a:ext>
                </a:extLst>
              </p:cNvPr>
              <p:cNvCxnSpPr>
                <a:cxnSpLocks/>
                <a:stCxn id="88" idx="3"/>
                <a:endCxn id="118" idx="1"/>
              </p:cNvCxnSpPr>
              <p:nvPr/>
            </p:nvCxnSpPr>
            <p:spPr>
              <a:xfrm>
                <a:off x="5830266" y="2132361"/>
                <a:ext cx="30358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B8FD54B-A906-4FC1-BDEE-4D2EA5879DC7}"/>
                  </a:ext>
                </a:extLst>
              </p:cNvPr>
              <p:cNvGrpSpPr/>
              <p:nvPr/>
            </p:nvGrpSpPr>
            <p:grpSpPr>
              <a:xfrm>
                <a:off x="5991348" y="1403930"/>
                <a:ext cx="6020789" cy="1445766"/>
                <a:chOff x="5991348" y="3819154"/>
                <a:chExt cx="6020789" cy="1757548"/>
              </a:xfrm>
            </p:grpSpPr>
            <p:sp>
              <p:nvSpPr>
                <p:cNvPr id="116" name="Rectangle: Rounded Corners 115">
                  <a:extLst>
                    <a:ext uri="{FF2B5EF4-FFF2-40B4-BE49-F238E27FC236}">
                      <a16:creationId xmlns:a16="http://schemas.microsoft.com/office/drawing/2014/main" id="{41BE2805-C74F-4E39-842A-005F850C34CF}"/>
                    </a:ext>
                  </a:extLst>
                </p:cNvPr>
                <p:cNvSpPr/>
                <p:nvPr/>
              </p:nvSpPr>
              <p:spPr>
                <a:xfrm>
                  <a:off x="5991348" y="3819154"/>
                  <a:ext cx="6020789" cy="1757548"/>
                </a:xfrm>
                <a:prstGeom prst="roundRect">
                  <a:avLst/>
                </a:prstGeom>
                <a:noFill/>
                <a:ln w="19050">
                  <a:solidFill>
                    <a:schemeClr val="accent6">
                      <a:lumMod val="7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56E283B-10A9-43F8-858A-A02A92237F8A}"/>
                    </a:ext>
                  </a:extLst>
                </p:cNvPr>
                <p:cNvGrpSpPr/>
                <p:nvPr/>
              </p:nvGrpSpPr>
              <p:grpSpPr>
                <a:xfrm>
                  <a:off x="6133853" y="3961658"/>
                  <a:ext cx="5743900" cy="1486026"/>
                  <a:chOff x="3752603" y="4108862"/>
                  <a:chExt cx="5743900" cy="14860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8" name="Rectangle: Rounded Corners 117">
                        <a:extLst>
                          <a:ext uri="{FF2B5EF4-FFF2-40B4-BE49-F238E27FC236}">
                            <a16:creationId xmlns:a16="http://schemas.microsoft.com/office/drawing/2014/main" id="{E0BA9B50-07F2-48C7-A00C-61357E245B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52603" y="4108864"/>
                        <a:ext cx="1175858" cy="1486024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he-IL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he-IL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oMath>
                          </m:oMathPara>
                        </a14:m>
                        <a:endParaRPr lang="en-US" sz="1200" dirty="0"/>
                      </a:p>
                      <a:p>
                        <a:pPr algn="ctr"/>
                        <a:endParaRPr lang="en-US" sz="1200" dirty="0"/>
                      </a:p>
                      <a:p>
                        <a:pPr algn="ctr"/>
                        <a:r>
                          <a:rPr lang="en-US" sz="1200" dirty="0"/>
                          <a:t>“Local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𝑡𝑜𝑡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lang="en-US" sz="1200" dirty="0"/>
                          <a:t>”</a:t>
                        </a:r>
                      </a:p>
                      <a:p>
                        <a:pPr algn="ctr"/>
                        <a:r>
                          <a:rPr lang="en-US" sz="1200" dirty="0"/>
                          <a:t>Mixing</a:t>
                        </a:r>
                        <a:endParaRPr lang="he-IL" sz="1200" dirty="0"/>
                      </a:p>
                      <a:p>
                        <a:pPr algn="ctr"/>
                        <a:r>
                          <a:rPr lang="en-US" sz="1200" dirty="0"/>
                          <a:t>Network</a:t>
                        </a:r>
                        <a:endParaRPr lang="en-IL" sz="1200" dirty="0"/>
                      </a:p>
                    </p:txBody>
                  </p:sp>
                </mc:Choice>
                <mc:Fallback xmlns="">
                  <p:sp>
                    <p:nvSpPr>
                      <p:cNvPr id="118" name="Rectangle: Rounded Corners 117">
                        <a:extLst>
                          <a:ext uri="{FF2B5EF4-FFF2-40B4-BE49-F238E27FC236}">
                            <a16:creationId xmlns:a16="http://schemas.microsoft.com/office/drawing/2014/main" id="{E0BA9B50-07F2-48C7-A00C-61357E245B8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52603" y="4108864"/>
                        <a:ext cx="1175858" cy="1486024"/>
                      </a:xfrm>
                      <a:prstGeom prst="round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I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Rectangle: Rounded Corners 118">
                        <a:extLst>
                          <a:ext uri="{FF2B5EF4-FFF2-40B4-BE49-F238E27FC236}">
                            <a16:creationId xmlns:a16="http://schemas.microsoft.com/office/drawing/2014/main" id="{5D44C8FC-B85E-4B45-B654-679F7A2786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87538" y="4108863"/>
                        <a:ext cx="1175858" cy="1486024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he-IL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he-IL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oMath>
                          </m:oMathPara>
                        </a14:m>
                        <a:endParaRPr lang="en-IL" sz="1200" dirty="0"/>
                      </a:p>
                      <a:p>
                        <a:pPr algn="ctr"/>
                        <a:endParaRPr lang="en-US" sz="1200" dirty="0"/>
                      </a:p>
                      <a:p>
                        <a:pPr algn="ctr"/>
                        <a:r>
                          <a:rPr lang="en-US" sz="1200" dirty="0"/>
                          <a:t>“Local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𝑡𝑜𝑡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lang="en-US" sz="1200" dirty="0"/>
                          <a:t>”</a:t>
                        </a:r>
                      </a:p>
                      <a:p>
                        <a:pPr algn="ctr"/>
                        <a:r>
                          <a:rPr lang="en-US" sz="1200" dirty="0"/>
                          <a:t>Mixing</a:t>
                        </a:r>
                        <a:endParaRPr lang="he-IL" sz="1200" dirty="0"/>
                      </a:p>
                      <a:p>
                        <a:pPr algn="ctr"/>
                        <a:r>
                          <a:rPr lang="en-US" sz="1200" dirty="0"/>
                          <a:t>Network</a:t>
                        </a:r>
                        <a:endParaRPr lang="en-IL" sz="1200" dirty="0"/>
                      </a:p>
                    </p:txBody>
                  </p:sp>
                </mc:Choice>
                <mc:Fallback xmlns="">
                  <p:sp>
                    <p:nvSpPr>
                      <p:cNvPr id="119" name="Rectangle: Rounded Corners 118">
                        <a:extLst>
                          <a:ext uri="{FF2B5EF4-FFF2-40B4-BE49-F238E27FC236}">
                            <a16:creationId xmlns:a16="http://schemas.microsoft.com/office/drawing/2014/main" id="{5D44C8FC-B85E-4B45-B654-679F7A2786E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87538" y="4108863"/>
                        <a:ext cx="1175858" cy="1486024"/>
                      </a:xfrm>
                      <a:prstGeom prst="round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I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Rectangle: Rounded Corners 119">
                        <a:extLst>
                          <a:ext uri="{FF2B5EF4-FFF2-40B4-BE49-F238E27FC236}">
                            <a16:creationId xmlns:a16="http://schemas.microsoft.com/office/drawing/2014/main" id="{E7A83524-349F-4500-9DE6-A96B35AAE3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20645" y="4108862"/>
                        <a:ext cx="1175858" cy="1486024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he-IL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oMath>
                          </m:oMathPara>
                        </a14:m>
                        <a:endParaRPr lang="en-IL" sz="1200" dirty="0"/>
                      </a:p>
                      <a:p>
                        <a:pPr algn="ctr"/>
                        <a:endParaRPr lang="en-US" sz="1200" dirty="0"/>
                      </a:p>
                      <a:p>
                        <a:pPr algn="ctr"/>
                        <a:r>
                          <a:rPr lang="en-US" sz="1200" dirty="0"/>
                          <a:t>“Local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𝑡𝑜𝑡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oMath>
                        </a14:m>
                        <a:r>
                          <a:rPr lang="en-US" sz="1200" dirty="0"/>
                          <a:t>”</a:t>
                        </a:r>
                      </a:p>
                      <a:p>
                        <a:pPr algn="ctr"/>
                        <a:r>
                          <a:rPr lang="en-US" sz="1200" dirty="0"/>
                          <a:t>Mixing</a:t>
                        </a:r>
                        <a:endParaRPr lang="he-IL" sz="1200" dirty="0"/>
                      </a:p>
                      <a:p>
                        <a:pPr algn="ctr"/>
                        <a:r>
                          <a:rPr lang="en-US" sz="1200" dirty="0"/>
                          <a:t>Network</a:t>
                        </a:r>
                        <a:endParaRPr lang="en-IL" sz="1200" dirty="0"/>
                      </a:p>
                    </p:txBody>
                  </p:sp>
                </mc:Choice>
                <mc:Fallback xmlns="">
                  <p:sp>
                    <p:nvSpPr>
                      <p:cNvPr id="120" name="Rectangle: Rounded Corners 119">
                        <a:extLst>
                          <a:ext uri="{FF2B5EF4-FFF2-40B4-BE49-F238E27FC236}">
                            <a16:creationId xmlns:a16="http://schemas.microsoft.com/office/drawing/2014/main" id="{E7A83524-349F-4500-9DE6-A96B35AAE31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20645" y="4108862"/>
                        <a:ext cx="1175858" cy="1486024"/>
                      </a:xfrm>
                      <a:prstGeom prst="round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I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970C9FD9-AAC9-4B66-ADAB-E0411D09DB0B}"/>
                      </a:ext>
                    </a:extLst>
                  </p:cNvPr>
                  <p:cNvSpPr/>
                  <p:nvPr/>
                </p:nvSpPr>
                <p:spPr>
                  <a:xfrm>
                    <a:off x="6768935" y="4868884"/>
                    <a:ext cx="130629" cy="132773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7D24798C-7622-4738-B2DF-9BDC74A1A5BE}"/>
                      </a:ext>
                    </a:extLst>
                  </p:cNvPr>
                  <p:cNvSpPr/>
                  <p:nvPr/>
                </p:nvSpPr>
                <p:spPr>
                  <a:xfrm>
                    <a:off x="7239788" y="4868883"/>
                    <a:ext cx="130629" cy="132773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6735F71F-74F4-4251-9B9F-D80B9EA104A4}"/>
                      </a:ext>
                    </a:extLst>
                  </p:cNvPr>
                  <p:cNvSpPr/>
                  <p:nvPr/>
                </p:nvSpPr>
                <p:spPr>
                  <a:xfrm>
                    <a:off x="7719163" y="4868882"/>
                    <a:ext cx="130629" cy="132773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1B74CDE3-1FC3-4902-B522-ED411A337A2C}"/>
                      </a:ext>
                    </a:extLst>
                  </p:cNvPr>
                  <p:cNvSpPr txBox="1"/>
                  <p:nvPr/>
                </p:nvSpPr>
                <p:spPr>
                  <a:xfrm>
                    <a:off x="7612451" y="653946"/>
                    <a:ext cx="108853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IL" sz="1600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1B74CDE3-1FC3-4902-B522-ED411A337A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2451" y="653946"/>
                    <a:ext cx="1088531" cy="33855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5C6E7372-7A32-427B-9846-BD7883DFAA3C}"/>
                      </a:ext>
                    </a:extLst>
                  </p:cNvPr>
                  <p:cNvSpPr txBox="1"/>
                  <p:nvPr/>
                </p:nvSpPr>
                <p:spPr>
                  <a:xfrm>
                    <a:off x="10738803" y="653946"/>
                    <a:ext cx="108853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IL" sz="1600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5C6E7372-7A32-427B-9846-BD7883DFAA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38803" y="653946"/>
                    <a:ext cx="1088531" cy="33855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F8A9B896-F59A-4F77-B2A9-127DECFC8D27}"/>
                  </a:ext>
                </a:extLst>
              </p:cNvPr>
              <p:cNvCxnSpPr>
                <a:cxnSpLocks/>
                <a:stCxn id="118" idx="0"/>
                <a:endCxn id="34" idx="2"/>
              </p:cNvCxnSpPr>
              <p:nvPr/>
            </p:nvCxnSpPr>
            <p:spPr>
              <a:xfrm flipH="1" flipV="1">
                <a:off x="6716189" y="984831"/>
                <a:ext cx="5593" cy="5363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D0AEAAB9-BDA3-4BCA-A176-DC4E73B0F79A}"/>
                  </a:ext>
                </a:extLst>
              </p:cNvPr>
              <p:cNvCxnSpPr>
                <a:cxnSpLocks/>
                <a:stCxn id="119" idx="0"/>
                <a:endCxn id="142" idx="2"/>
              </p:cNvCxnSpPr>
              <p:nvPr/>
            </p:nvCxnSpPr>
            <p:spPr>
              <a:xfrm flipV="1">
                <a:off x="8156717" y="992500"/>
                <a:ext cx="0" cy="528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3627124E-75BD-49C7-9BFF-B320F9610D80}"/>
                  </a:ext>
                </a:extLst>
              </p:cNvPr>
              <p:cNvCxnSpPr>
                <a:cxnSpLocks/>
                <a:stCxn id="120" idx="0"/>
                <a:endCxn id="143" idx="2"/>
              </p:cNvCxnSpPr>
              <p:nvPr/>
            </p:nvCxnSpPr>
            <p:spPr>
              <a:xfrm flipH="1" flipV="1">
                <a:off x="11283069" y="992500"/>
                <a:ext cx="6755" cy="5286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00615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046A-97BF-47C5-87CF-970A92C6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66" y="365125"/>
            <a:ext cx="5589002" cy="1325563"/>
          </a:xfrm>
        </p:spPr>
        <p:txBody>
          <a:bodyPr/>
          <a:lstStyle/>
          <a:p>
            <a:r>
              <a:rPr lang="en-US" dirty="0"/>
              <a:t>Local-QMIX </a:t>
            </a:r>
            <a:br>
              <a:rPr lang="en-US" dirty="0"/>
            </a:br>
            <a:endParaRPr lang="en-IL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461D284-DF33-4BB5-B52F-D94C9A720BF3}"/>
              </a:ext>
            </a:extLst>
          </p:cNvPr>
          <p:cNvGrpSpPr/>
          <p:nvPr/>
        </p:nvGrpSpPr>
        <p:grpSpPr>
          <a:xfrm>
            <a:off x="5421943" y="300448"/>
            <a:ext cx="6526443" cy="6257104"/>
            <a:chOff x="5507668" y="412128"/>
            <a:chExt cx="6526443" cy="62571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795D7E6-EF68-4B41-9316-43657D62F4DE}"/>
                    </a:ext>
                  </a:extLst>
                </p:cNvPr>
                <p:cNvSpPr txBox="1"/>
                <p:nvPr/>
              </p:nvSpPr>
              <p:spPr>
                <a:xfrm>
                  <a:off x="5507668" y="1963084"/>
                  <a:ext cx="32259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IL" sz="16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795D7E6-EF68-4B41-9316-43657D62F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668" y="1963084"/>
                  <a:ext cx="322598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A066C9EB-DE27-4A22-B89A-50CFC185874F}"/>
                </a:ext>
              </a:extLst>
            </p:cNvPr>
            <p:cNvGrpSpPr/>
            <p:nvPr/>
          </p:nvGrpSpPr>
          <p:grpSpPr>
            <a:xfrm>
              <a:off x="5830266" y="412128"/>
              <a:ext cx="6203845" cy="6257104"/>
              <a:chOff x="5830266" y="412128"/>
              <a:chExt cx="6203845" cy="6257104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45BAD732-8A97-47AE-8F61-FF30DBF86EED}"/>
                  </a:ext>
                </a:extLst>
              </p:cNvPr>
              <p:cNvGrpSpPr/>
              <p:nvPr/>
            </p:nvGrpSpPr>
            <p:grpSpPr>
              <a:xfrm>
                <a:off x="5991348" y="4130935"/>
                <a:ext cx="6020789" cy="1445766"/>
                <a:chOff x="5991348" y="3819154"/>
                <a:chExt cx="6020789" cy="1757548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06117DF4-90E6-4643-AE71-8F752620C6BE}"/>
                    </a:ext>
                  </a:extLst>
                </p:cNvPr>
                <p:cNvSpPr/>
                <p:nvPr/>
              </p:nvSpPr>
              <p:spPr>
                <a:xfrm>
                  <a:off x="5991348" y="3819154"/>
                  <a:ext cx="6020789" cy="1757548"/>
                </a:xfrm>
                <a:prstGeom prst="roundRect">
                  <a:avLst/>
                </a:prstGeom>
                <a:noFill/>
                <a:ln w="19050"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B5414368-B0EB-4F5A-AF87-BD2D815978A5}"/>
                    </a:ext>
                  </a:extLst>
                </p:cNvPr>
                <p:cNvGrpSpPr/>
                <p:nvPr/>
              </p:nvGrpSpPr>
              <p:grpSpPr>
                <a:xfrm>
                  <a:off x="6133853" y="3961658"/>
                  <a:ext cx="5743900" cy="1486026"/>
                  <a:chOff x="3752603" y="4108862"/>
                  <a:chExt cx="5743900" cy="14860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: Rounded Corners 5">
                        <a:extLst>
                          <a:ext uri="{FF2B5EF4-FFF2-40B4-BE49-F238E27FC236}">
                            <a16:creationId xmlns:a16="http://schemas.microsoft.com/office/drawing/2014/main" id="{947A491F-3DA8-41DF-AF5D-43D747FDCD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52603" y="4108864"/>
                        <a:ext cx="1175858" cy="1486024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IL" sz="1200" dirty="0"/>
                      </a:p>
                      <a:p>
                        <a:pPr algn="ctr"/>
                        <a:endParaRPr lang="he-IL" sz="1200" dirty="0"/>
                      </a:p>
                      <a:p>
                        <a:pPr algn="ctr"/>
                        <a:r>
                          <a:rPr lang="en-US" sz="1200" dirty="0"/>
                          <a:t>Agent 1</a:t>
                        </a:r>
                      </a:p>
                      <a:p>
                        <a:pPr algn="ctr"/>
                        <a:r>
                          <a:rPr lang="en-US" sz="1200" dirty="0"/>
                          <a:t>Utility</a:t>
                        </a:r>
                        <a:endParaRPr lang="he-IL" sz="1200" dirty="0"/>
                      </a:p>
                      <a:p>
                        <a:pPr algn="ctr"/>
                        <a:r>
                          <a:rPr lang="en-US" sz="1200" dirty="0"/>
                          <a:t>Network</a:t>
                        </a:r>
                        <a:endParaRPr lang="en-IL" sz="1200" dirty="0"/>
                      </a:p>
                    </p:txBody>
                  </p:sp>
                </mc:Choice>
                <mc:Fallback xmlns="">
                  <p:sp>
                    <p:nvSpPr>
                      <p:cNvPr id="6" name="Rectangle: Rounded Corners 5">
                        <a:extLst>
                          <a:ext uri="{FF2B5EF4-FFF2-40B4-BE49-F238E27FC236}">
                            <a16:creationId xmlns:a16="http://schemas.microsoft.com/office/drawing/2014/main" id="{947A491F-3DA8-41DF-AF5D-43D747FDCDD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52603" y="4108864"/>
                        <a:ext cx="1175858" cy="1486024"/>
                      </a:xfrm>
                      <a:prstGeom prst="round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" name="Rectangle: Rounded Corners 6">
                        <a:extLst>
                          <a:ext uri="{FF2B5EF4-FFF2-40B4-BE49-F238E27FC236}">
                            <a16:creationId xmlns:a16="http://schemas.microsoft.com/office/drawing/2014/main" id="{9CC71B25-9BB9-445D-A968-4DD738F836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87538" y="4108863"/>
                        <a:ext cx="1175858" cy="1486024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he-IL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he-IL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he-IL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IL" sz="1200" dirty="0"/>
                      </a:p>
                      <a:p>
                        <a:pPr algn="ctr"/>
                        <a:endParaRPr lang="he-IL" sz="1200" dirty="0"/>
                      </a:p>
                      <a:p>
                        <a:pPr algn="ctr"/>
                        <a:r>
                          <a:rPr lang="en-US" sz="1200" dirty="0"/>
                          <a:t>Agent 2</a:t>
                        </a:r>
                      </a:p>
                      <a:p>
                        <a:pPr algn="ctr"/>
                        <a:r>
                          <a:rPr lang="en-US" sz="1200" dirty="0"/>
                          <a:t>Utility</a:t>
                        </a:r>
                        <a:endParaRPr lang="he-IL" sz="1200" dirty="0"/>
                      </a:p>
                      <a:p>
                        <a:pPr algn="ctr"/>
                        <a:r>
                          <a:rPr lang="en-US" sz="1200" dirty="0"/>
                          <a:t>Network</a:t>
                        </a:r>
                        <a:endParaRPr lang="en-IL" sz="1200" dirty="0"/>
                      </a:p>
                    </p:txBody>
                  </p:sp>
                </mc:Choice>
                <mc:Fallback xmlns="">
                  <p:sp>
                    <p:nvSpPr>
                      <p:cNvPr id="7" name="Rectangle: Rounded Corners 6">
                        <a:extLst>
                          <a:ext uri="{FF2B5EF4-FFF2-40B4-BE49-F238E27FC236}">
                            <a16:creationId xmlns:a16="http://schemas.microsoft.com/office/drawing/2014/main" id="{9CC71B25-9BB9-445D-A968-4DD738F8362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87538" y="4108863"/>
                        <a:ext cx="1175858" cy="1486024"/>
                      </a:xfrm>
                      <a:prstGeom prst="round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Rectangle: Rounded Corners 7">
                        <a:extLst>
                          <a:ext uri="{FF2B5EF4-FFF2-40B4-BE49-F238E27FC236}">
                            <a16:creationId xmlns:a16="http://schemas.microsoft.com/office/drawing/2014/main" id="{AA3433E4-8233-4241-BE76-09C7BC3356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20645" y="4108862"/>
                        <a:ext cx="1175858" cy="1486024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IL" sz="1200" dirty="0"/>
                      </a:p>
                      <a:p>
                        <a:pPr algn="ctr"/>
                        <a:endParaRPr lang="he-IL" sz="1200" dirty="0"/>
                      </a:p>
                      <a:p>
                        <a:pPr algn="ctr"/>
                        <a:r>
                          <a:rPr lang="en-US" sz="1200" dirty="0"/>
                          <a:t>Agent n</a:t>
                        </a:r>
                      </a:p>
                      <a:p>
                        <a:pPr algn="ctr"/>
                        <a:r>
                          <a:rPr lang="en-US" sz="1200" dirty="0"/>
                          <a:t>Utility</a:t>
                        </a:r>
                        <a:endParaRPr lang="he-IL" sz="1200" dirty="0"/>
                      </a:p>
                      <a:p>
                        <a:pPr algn="ctr"/>
                        <a:r>
                          <a:rPr lang="en-US" sz="1200" dirty="0"/>
                          <a:t>Network</a:t>
                        </a:r>
                        <a:endParaRPr lang="en-IL" sz="1200" dirty="0"/>
                      </a:p>
                    </p:txBody>
                  </p:sp>
                </mc:Choice>
                <mc:Fallback xmlns="">
                  <p:sp>
                    <p:nvSpPr>
                      <p:cNvPr id="8" name="Rectangle: Rounded Corners 7">
                        <a:extLst>
                          <a:ext uri="{FF2B5EF4-FFF2-40B4-BE49-F238E27FC236}">
                            <a16:creationId xmlns:a16="http://schemas.microsoft.com/office/drawing/2014/main" id="{AA3433E4-8233-4241-BE76-09C7BC3356A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20645" y="4108862"/>
                        <a:ext cx="1175858" cy="1486024"/>
                      </a:xfrm>
                      <a:prstGeom prst="round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F5F5D45A-7D33-40A0-93B6-C311D36D821A}"/>
                      </a:ext>
                    </a:extLst>
                  </p:cNvPr>
                  <p:cNvSpPr/>
                  <p:nvPr/>
                </p:nvSpPr>
                <p:spPr>
                  <a:xfrm>
                    <a:off x="6768935" y="4868884"/>
                    <a:ext cx="130629" cy="13277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B448B4C-7726-4877-996C-70D5380E788E}"/>
                      </a:ext>
                    </a:extLst>
                  </p:cNvPr>
                  <p:cNvSpPr/>
                  <p:nvPr/>
                </p:nvSpPr>
                <p:spPr>
                  <a:xfrm>
                    <a:off x="7239788" y="4868883"/>
                    <a:ext cx="130629" cy="13277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CAACDD6E-74D7-441E-9FB5-66AB1C1BC4A3}"/>
                      </a:ext>
                    </a:extLst>
                  </p:cNvPr>
                  <p:cNvSpPr/>
                  <p:nvPr/>
                </p:nvSpPr>
                <p:spPr>
                  <a:xfrm>
                    <a:off x="7719163" y="4868882"/>
                    <a:ext cx="130629" cy="13277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0ABE09C-5BA5-4FD4-961B-709CEDB6E480}"/>
                  </a:ext>
                </a:extLst>
              </p:cNvPr>
              <p:cNvGrpSpPr/>
              <p:nvPr/>
            </p:nvGrpSpPr>
            <p:grpSpPr>
              <a:xfrm>
                <a:off x="6019330" y="5447682"/>
                <a:ext cx="6011857" cy="1221550"/>
                <a:chOff x="3629176" y="5428632"/>
                <a:chExt cx="6020789" cy="13885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D2AFDF22-DB7B-4FFD-81C4-0CAE4EC8AD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2603" y="6104700"/>
                      <a:ext cx="1190069" cy="37337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IL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D2AFDF22-DB7B-4FFD-81C4-0CAE4EC8AD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2603" y="6104700"/>
                      <a:ext cx="1190069" cy="37337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2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B98461B7-AC9C-4DEE-85C7-C044E99E71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68389" y="6104700"/>
                      <a:ext cx="1195007" cy="37337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IL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B98461B7-AC9C-4DEE-85C7-C044E99E71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68389" y="6104700"/>
                      <a:ext cx="1195007" cy="37337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2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F6E70B87-5AA8-40F4-83AC-0E107EDA5B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01496" y="6104700"/>
                      <a:ext cx="120911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IL" dirty="0"/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F6E70B87-5AA8-40F4-83AC-0E107EDA5B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01496" y="6104700"/>
                      <a:ext cx="1209113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2830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5596257B-53BD-4CD4-AF96-82EB66E2EFD0}"/>
                    </a:ext>
                  </a:extLst>
                </p:cNvPr>
                <p:cNvCxnSpPr>
                  <a:stCxn id="9" idx="0"/>
                  <a:endCxn id="6" idx="2"/>
                </p:cNvCxnSpPr>
                <p:nvPr/>
              </p:nvCxnSpPr>
              <p:spPr>
                <a:xfrm flipH="1" flipV="1">
                  <a:off x="4340532" y="5454649"/>
                  <a:ext cx="7106" cy="6500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B10E6F6D-FFE0-4CA0-B930-29B0195635C4}"/>
                    </a:ext>
                  </a:extLst>
                </p:cNvPr>
                <p:cNvCxnSpPr/>
                <p:nvPr/>
              </p:nvCxnSpPr>
              <p:spPr>
                <a:xfrm flipH="1" flipV="1">
                  <a:off x="5775467" y="5428634"/>
                  <a:ext cx="7106" cy="6760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C8E38446-E143-4685-977C-7792EDCD0BE1}"/>
                    </a:ext>
                  </a:extLst>
                </p:cNvPr>
                <p:cNvCxnSpPr/>
                <p:nvPr/>
              </p:nvCxnSpPr>
              <p:spPr>
                <a:xfrm flipH="1" flipV="1">
                  <a:off x="8909426" y="5428632"/>
                  <a:ext cx="7106" cy="6760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2A4BA604-C1F9-4E9C-ABA5-B57148CF3A0E}"/>
                    </a:ext>
                  </a:extLst>
                </p:cNvPr>
                <p:cNvSpPr/>
                <p:nvPr/>
              </p:nvSpPr>
              <p:spPr>
                <a:xfrm>
                  <a:off x="3629176" y="5845143"/>
                  <a:ext cx="6020789" cy="972025"/>
                </a:xfrm>
                <a:prstGeom prst="roundRect">
                  <a:avLst/>
                </a:pr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C4827478-2C22-40DF-B184-9CB6AE4DC11D}"/>
                  </a:ext>
                </a:extLst>
              </p:cNvPr>
              <p:cNvGrpSpPr/>
              <p:nvPr/>
            </p:nvGrpSpPr>
            <p:grpSpPr>
              <a:xfrm>
                <a:off x="6000281" y="412128"/>
                <a:ext cx="5990460" cy="852374"/>
                <a:chOff x="5991348" y="1598469"/>
                <a:chExt cx="6020789" cy="852374"/>
              </a:xfrm>
            </p:grpSpPr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474B477E-9F9F-4681-9AE7-766979C0B771}"/>
                    </a:ext>
                  </a:extLst>
                </p:cNvPr>
                <p:cNvSpPr/>
                <p:nvPr/>
              </p:nvSpPr>
              <p:spPr>
                <a:xfrm>
                  <a:off x="5991348" y="1598469"/>
                  <a:ext cx="6020789" cy="852374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D0C555CE-ED07-4EC2-AB79-C7AAB209F7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63859" y="1832618"/>
                      <a:ext cx="1094042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IL" sz="1600" dirty="0"/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D0C555CE-ED07-4EC2-AB79-C7AAB209F7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63859" y="1832618"/>
                      <a:ext cx="1094042" cy="33855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0909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2A1411C4-9F9D-43F4-8669-5E0906E37939}"/>
                    </a:ext>
                  </a:extLst>
                </p:cNvPr>
                <p:cNvGrpSpPr/>
                <p:nvPr/>
              </p:nvGrpSpPr>
              <p:grpSpPr>
                <a:xfrm>
                  <a:off x="9215499" y="2009564"/>
                  <a:ext cx="1008000" cy="54000"/>
                  <a:chOff x="6761017" y="1928462"/>
                  <a:chExt cx="922447" cy="49794"/>
                </a:xfrm>
              </p:grpSpPr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96A4B63C-3C5E-46A8-AF13-1F7B5A5BCD03}"/>
                      </a:ext>
                    </a:extLst>
                  </p:cNvPr>
                  <p:cNvSpPr/>
                  <p:nvPr/>
                </p:nvSpPr>
                <p:spPr>
                  <a:xfrm>
                    <a:off x="6761017" y="1928462"/>
                    <a:ext cx="53623" cy="4796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B60C057A-7CFE-40FE-93FE-3794575EBB7A}"/>
                      </a:ext>
                    </a:extLst>
                  </p:cNvPr>
                  <p:cNvSpPr/>
                  <p:nvPr/>
                </p:nvSpPr>
                <p:spPr>
                  <a:xfrm>
                    <a:off x="7195429" y="1930296"/>
                    <a:ext cx="53623" cy="4796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C8C17C25-FE29-47AC-AD5C-339911E9A460}"/>
                      </a:ext>
                    </a:extLst>
                  </p:cNvPr>
                  <p:cNvSpPr/>
                  <p:nvPr/>
                </p:nvSpPr>
                <p:spPr>
                  <a:xfrm>
                    <a:off x="7629841" y="1928463"/>
                    <a:ext cx="53623" cy="4796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</p:grp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F494EDEE-50AA-4DAC-ABAB-75193B0252D8}"/>
                  </a:ext>
                </a:extLst>
              </p:cNvPr>
              <p:cNvGrpSpPr/>
              <p:nvPr/>
            </p:nvGrpSpPr>
            <p:grpSpPr>
              <a:xfrm>
                <a:off x="9178371" y="6241667"/>
                <a:ext cx="1008000" cy="54000"/>
                <a:chOff x="6761017" y="1928462"/>
                <a:chExt cx="922447" cy="49794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58CDC29B-04B6-4CF5-A484-9AEAE0B237D4}"/>
                    </a:ext>
                  </a:extLst>
                </p:cNvPr>
                <p:cNvSpPr/>
                <p:nvPr/>
              </p:nvSpPr>
              <p:spPr>
                <a:xfrm>
                  <a:off x="6761017" y="1928462"/>
                  <a:ext cx="53623" cy="479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130B0E95-550A-48DB-ACFE-1FB3FC87B454}"/>
                    </a:ext>
                  </a:extLst>
                </p:cNvPr>
                <p:cNvSpPr/>
                <p:nvPr/>
              </p:nvSpPr>
              <p:spPr>
                <a:xfrm>
                  <a:off x="7195429" y="1930296"/>
                  <a:ext cx="53623" cy="479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F741146A-A88B-4E3D-BD37-4B1F36A04A43}"/>
                    </a:ext>
                  </a:extLst>
                </p:cNvPr>
                <p:cNvSpPr/>
                <p:nvPr/>
              </p:nvSpPr>
              <p:spPr>
                <a:xfrm>
                  <a:off x="7629841" y="1928463"/>
                  <a:ext cx="53623" cy="479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</p:grp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BC66B699-1DA9-4F53-85A2-1FFDFE05E363}"/>
                  </a:ext>
                </a:extLst>
              </p:cNvPr>
              <p:cNvCxnSpPr>
                <a:cxnSpLocks/>
                <a:stCxn id="6" idx="0"/>
                <a:endCxn id="119" idx="2"/>
              </p:cNvCxnSpPr>
              <p:nvPr/>
            </p:nvCxnSpPr>
            <p:spPr>
              <a:xfrm flipV="1">
                <a:off x="6721782" y="2743564"/>
                <a:ext cx="1434935" cy="15045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5842A2E8-5CF3-4FD5-A21B-06056CD46B26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 flipV="1">
                <a:off x="8156717" y="2711234"/>
                <a:ext cx="1067656" cy="15369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44D24707-915C-4E93-929A-6C801416D616}"/>
                  </a:ext>
                </a:extLst>
              </p:cNvPr>
              <p:cNvCxnSpPr>
                <a:cxnSpLocks/>
                <a:stCxn id="6" idx="0"/>
                <a:endCxn id="118" idx="2"/>
              </p:cNvCxnSpPr>
              <p:nvPr/>
            </p:nvCxnSpPr>
            <p:spPr>
              <a:xfrm flipV="1">
                <a:off x="6721782" y="2743565"/>
                <a:ext cx="0" cy="15045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BE20B30-E4BF-43FB-85F7-ADFE2EB54BAF}"/>
                  </a:ext>
                </a:extLst>
              </p:cNvPr>
              <p:cNvCxnSpPr>
                <a:cxnSpLocks/>
                <a:stCxn id="7" idx="0"/>
                <a:endCxn id="119" idx="2"/>
              </p:cNvCxnSpPr>
              <p:nvPr/>
            </p:nvCxnSpPr>
            <p:spPr>
              <a:xfrm flipV="1">
                <a:off x="8156717" y="2743564"/>
                <a:ext cx="0" cy="15045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ADC31EC-3EEB-46E6-BBD3-94192EEBD178}"/>
                  </a:ext>
                </a:extLst>
              </p:cNvPr>
              <p:cNvCxnSpPr>
                <a:cxnSpLocks/>
                <a:stCxn id="8" idx="0"/>
                <a:endCxn id="120" idx="2"/>
              </p:cNvCxnSpPr>
              <p:nvPr/>
            </p:nvCxnSpPr>
            <p:spPr>
              <a:xfrm flipV="1">
                <a:off x="11289824" y="2743563"/>
                <a:ext cx="0" cy="15045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3CBC6B00-FEA4-4AE8-9698-BD3CF649C0CA}"/>
                  </a:ext>
                </a:extLst>
              </p:cNvPr>
              <p:cNvCxnSpPr>
                <a:cxnSpLocks/>
                <a:stCxn id="7" idx="0"/>
                <a:endCxn id="118" idx="2"/>
              </p:cNvCxnSpPr>
              <p:nvPr/>
            </p:nvCxnSpPr>
            <p:spPr>
              <a:xfrm flipH="1" flipV="1">
                <a:off x="6721782" y="2743565"/>
                <a:ext cx="1434935" cy="15045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270F7038-4D76-44F8-8EC5-E9F8C0351D3A}"/>
                  </a:ext>
                </a:extLst>
              </p:cNvPr>
              <p:cNvCxnSpPr>
                <a:cxnSpLocks/>
                <a:endCxn id="119" idx="2"/>
              </p:cNvCxnSpPr>
              <p:nvPr/>
            </p:nvCxnSpPr>
            <p:spPr>
              <a:xfrm flipH="1" flipV="1">
                <a:off x="8156717" y="2743564"/>
                <a:ext cx="1162291" cy="15045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30702D-5FE2-436B-ABBD-2BF5259A6A1E}"/>
                  </a:ext>
                </a:extLst>
              </p:cNvPr>
              <p:cNvCxnSpPr>
                <a:cxnSpLocks/>
                <a:endCxn id="120" idx="2"/>
              </p:cNvCxnSpPr>
              <p:nvPr/>
            </p:nvCxnSpPr>
            <p:spPr>
              <a:xfrm flipV="1">
                <a:off x="10313529" y="2743563"/>
                <a:ext cx="976295" cy="15045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540567C8-7952-4E96-99B8-837D08DFB161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H="1" flipV="1">
                <a:off x="10205625" y="2743563"/>
                <a:ext cx="1084199" cy="15045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4FAC770D-BB27-4045-8AF9-423134E41303}"/>
                  </a:ext>
                </a:extLst>
              </p:cNvPr>
              <p:cNvGrpSpPr/>
              <p:nvPr/>
            </p:nvGrpSpPr>
            <p:grpSpPr>
              <a:xfrm>
                <a:off x="6013322" y="3073935"/>
                <a:ext cx="6020789" cy="842757"/>
                <a:chOff x="5991348" y="2702873"/>
                <a:chExt cx="6020789" cy="842757"/>
              </a:xfrm>
            </p:grpSpPr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7A923075-8D5B-42B1-8233-42B92E70E22C}"/>
                    </a:ext>
                  </a:extLst>
                </p:cNvPr>
                <p:cNvSpPr/>
                <p:nvPr/>
              </p:nvSpPr>
              <p:spPr>
                <a:xfrm>
                  <a:off x="5991348" y="2702873"/>
                  <a:ext cx="6020789" cy="842757"/>
                </a:xfrm>
                <a:prstGeom prst="roundRect">
                  <a:avLst/>
                </a:prstGeom>
                <a:noFill/>
                <a:ln w="19050">
                  <a:solidFill>
                    <a:srgbClr val="873F3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AA97E20F-D785-492E-AD00-2D02DCC4AAA9}"/>
                    </a:ext>
                  </a:extLst>
                </p:cNvPr>
                <p:cNvSpPr/>
                <p:nvPr/>
              </p:nvSpPr>
              <p:spPr>
                <a:xfrm>
                  <a:off x="6133853" y="2830610"/>
                  <a:ext cx="5743517" cy="602876"/>
                </a:xfrm>
                <a:prstGeom prst="roundRect">
                  <a:avLst/>
                </a:prstGeom>
                <a:solidFill>
                  <a:srgbClr val="873F31"/>
                </a:solidFill>
                <a:ln>
                  <a:solidFill>
                    <a:srgbClr val="873F3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Monotonic Conv 1D of size K / Monotonic GCN with k iterations / No weights, just inputs by dependence graphs</a:t>
                  </a:r>
                  <a:endParaRPr lang="en-IL" dirty="0"/>
                </a:p>
              </p:txBody>
            </p:sp>
          </p:grp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EEEA4ED9-917D-4ACA-BDC0-C3E4CD3E674D}"/>
                  </a:ext>
                </a:extLst>
              </p:cNvPr>
              <p:cNvCxnSpPr>
                <a:cxnSpLocks/>
                <a:stCxn id="88" idx="3"/>
                <a:endCxn id="118" idx="1"/>
              </p:cNvCxnSpPr>
              <p:nvPr/>
            </p:nvCxnSpPr>
            <p:spPr>
              <a:xfrm>
                <a:off x="5830266" y="2132361"/>
                <a:ext cx="30358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B8FD54B-A906-4FC1-BDEE-4D2EA5879DC7}"/>
                  </a:ext>
                </a:extLst>
              </p:cNvPr>
              <p:cNvGrpSpPr/>
              <p:nvPr/>
            </p:nvGrpSpPr>
            <p:grpSpPr>
              <a:xfrm>
                <a:off x="5991348" y="1403930"/>
                <a:ext cx="6020789" cy="1445766"/>
                <a:chOff x="5991348" y="3819154"/>
                <a:chExt cx="6020789" cy="1757548"/>
              </a:xfrm>
            </p:grpSpPr>
            <p:sp>
              <p:nvSpPr>
                <p:cNvPr id="116" name="Rectangle: Rounded Corners 115">
                  <a:extLst>
                    <a:ext uri="{FF2B5EF4-FFF2-40B4-BE49-F238E27FC236}">
                      <a16:creationId xmlns:a16="http://schemas.microsoft.com/office/drawing/2014/main" id="{41BE2805-C74F-4E39-842A-005F850C34CF}"/>
                    </a:ext>
                  </a:extLst>
                </p:cNvPr>
                <p:cNvSpPr/>
                <p:nvPr/>
              </p:nvSpPr>
              <p:spPr>
                <a:xfrm>
                  <a:off x="5991348" y="3819154"/>
                  <a:ext cx="6020789" cy="1757548"/>
                </a:xfrm>
                <a:prstGeom prst="roundRect">
                  <a:avLst/>
                </a:prstGeom>
                <a:noFill/>
                <a:ln w="19050">
                  <a:solidFill>
                    <a:schemeClr val="accent6">
                      <a:lumMod val="7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56E283B-10A9-43F8-858A-A02A92237F8A}"/>
                    </a:ext>
                  </a:extLst>
                </p:cNvPr>
                <p:cNvGrpSpPr/>
                <p:nvPr/>
              </p:nvGrpSpPr>
              <p:grpSpPr>
                <a:xfrm>
                  <a:off x="6133853" y="3961658"/>
                  <a:ext cx="5743900" cy="1486026"/>
                  <a:chOff x="3752603" y="4108862"/>
                  <a:chExt cx="5743900" cy="14860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8" name="Rectangle: Rounded Corners 117">
                        <a:extLst>
                          <a:ext uri="{FF2B5EF4-FFF2-40B4-BE49-F238E27FC236}">
                            <a16:creationId xmlns:a16="http://schemas.microsoft.com/office/drawing/2014/main" id="{E0BA9B50-07F2-48C7-A00C-61357E245B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52603" y="4108864"/>
                        <a:ext cx="1175858" cy="1486024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he-IL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he-IL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oMath>
                          </m:oMathPara>
                        </a14:m>
                        <a:endParaRPr lang="en-US" sz="1200" dirty="0"/>
                      </a:p>
                      <a:p>
                        <a:pPr algn="ctr"/>
                        <a:endParaRPr lang="en-US" sz="1200" dirty="0"/>
                      </a:p>
                      <a:p>
                        <a:pPr algn="ctr"/>
                        <a:r>
                          <a:rPr lang="en-US" sz="1200" dirty="0"/>
                          <a:t>“Local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𝑡𝑜𝑡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lang="en-US" sz="1200" dirty="0"/>
                          <a:t>”</a:t>
                        </a:r>
                      </a:p>
                      <a:p>
                        <a:pPr algn="ctr"/>
                        <a:r>
                          <a:rPr lang="en-US" sz="1200" dirty="0"/>
                          <a:t>Mixing</a:t>
                        </a:r>
                        <a:endParaRPr lang="he-IL" sz="1200" dirty="0"/>
                      </a:p>
                      <a:p>
                        <a:pPr algn="ctr"/>
                        <a:r>
                          <a:rPr lang="en-US" sz="1200" dirty="0"/>
                          <a:t>Network</a:t>
                        </a:r>
                        <a:endParaRPr lang="en-IL" sz="1200" dirty="0"/>
                      </a:p>
                    </p:txBody>
                  </p:sp>
                </mc:Choice>
                <mc:Fallback xmlns="">
                  <p:sp>
                    <p:nvSpPr>
                      <p:cNvPr id="118" name="Rectangle: Rounded Corners 117">
                        <a:extLst>
                          <a:ext uri="{FF2B5EF4-FFF2-40B4-BE49-F238E27FC236}">
                            <a16:creationId xmlns:a16="http://schemas.microsoft.com/office/drawing/2014/main" id="{E0BA9B50-07F2-48C7-A00C-61357E245B8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52603" y="4108864"/>
                        <a:ext cx="1175858" cy="1486024"/>
                      </a:xfrm>
                      <a:prstGeom prst="round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I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Rectangle: Rounded Corners 118">
                        <a:extLst>
                          <a:ext uri="{FF2B5EF4-FFF2-40B4-BE49-F238E27FC236}">
                            <a16:creationId xmlns:a16="http://schemas.microsoft.com/office/drawing/2014/main" id="{5D44C8FC-B85E-4B45-B654-679F7A2786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87538" y="4108863"/>
                        <a:ext cx="1175858" cy="1486024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he-IL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he-IL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oMath>
                          </m:oMathPara>
                        </a14:m>
                        <a:endParaRPr lang="en-IL" sz="1200" dirty="0"/>
                      </a:p>
                      <a:p>
                        <a:pPr algn="ctr"/>
                        <a:endParaRPr lang="en-US" sz="1200" dirty="0"/>
                      </a:p>
                      <a:p>
                        <a:pPr algn="ctr"/>
                        <a:r>
                          <a:rPr lang="en-US" sz="1200" dirty="0"/>
                          <a:t>“Local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𝑡𝑜𝑡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lang="en-US" sz="1200" dirty="0"/>
                          <a:t>”</a:t>
                        </a:r>
                      </a:p>
                      <a:p>
                        <a:pPr algn="ctr"/>
                        <a:r>
                          <a:rPr lang="en-US" sz="1200" dirty="0"/>
                          <a:t>Mixing</a:t>
                        </a:r>
                        <a:endParaRPr lang="he-IL" sz="1200" dirty="0"/>
                      </a:p>
                      <a:p>
                        <a:pPr algn="ctr"/>
                        <a:r>
                          <a:rPr lang="en-US" sz="1200" dirty="0"/>
                          <a:t>Network</a:t>
                        </a:r>
                        <a:endParaRPr lang="en-IL" sz="1200" dirty="0"/>
                      </a:p>
                    </p:txBody>
                  </p:sp>
                </mc:Choice>
                <mc:Fallback xmlns="">
                  <p:sp>
                    <p:nvSpPr>
                      <p:cNvPr id="119" name="Rectangle: Rounded Corners 118">
                        <a:extLst>
                          <a:ext uri="{FF2B5EF4-FFF2-40B4-BE49-F238E27FC236}">
                            <a16:creationId xmlns:a16="http://schemas.microsoft.com/office/drawing/2014/main" id="{5D44C8FC-B85E-4B45-B654-679F7A2786E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87538" y="4108863"/>
                        <a:ext cx="1175858" cy="1486024"/>
                      </a:xfrm>
                      <a:prstGeom prst="round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I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Rectangle: Rounded Corners 119">
                        <a:extLst>
                          <a:ext uri="{FF2B5EF4-FFF2-40B4-BE49-F238E27FC236}">
                            <a16:creationId xmlns:a16="http://schemas.microsoft.com/office/drawing/2014/main" id="{E7A83524-349F-4500-9DE6-A96B35AAE3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20645" y="4108862"/>
                        <a:ext cx="1175858" cy="1486024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he-IL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oMath>
                          </m:oMathPara>
                        </a14:m>
                        <a:endParaRPr lang="en-IL" sz="1200" dirty="0"/>
                      </a:p>
                      <a:p>
                        <a:pPr algn="ctr"/>
                        <a:endParaRPr lang="en-US" sz="1200" dirty="0"/>
                      </a:p>
                      <a:p>
                        <a:pPr algn="ctr"/>
                        <a:r>
                          <a:rPr lang="en-US" sz="1200" dirty="0"/>
                          <a:t>“Local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𝑡𝑜𝑡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oMath>
                        </a14:m>
                        <a:r>
                          <a:rPr lang="en-US" sz="1200" dirty="0"/>
                          <a:t>”</a:t>
                        </a:r>
                      </a:p>
                      <a:p>
                        <a:pPr algn="ctr"/>
                        <a:r>
                          <a:rPr lang="en-US" sz="1200" dirty="0"/>
                          <a:t>Mixing</a:t>
                        </a:r>
                        <a:endParaRPr lang="he-IL" sz="1200" dirty="0"/>
                      </a:p>
                      <a:p>
                        <a:pPr algn="ctr"/>
                        <a:r>
                          <a:rPr lang="en-US" sz="1200" dirty="0"/>
                          <a:t>Network</a:t>
                        </a:r>
                        <a:endParaRPr lang="en-IL" sz="1200" dirty="0"/>
                      </a:p>
                    </p:txBody>
                  </p:sp>
                </mc:Choice>
                <mc:Fallback xmlns="">
                  <p:sp>
                    <p:nvSpPr>
                      <p:cNvPr id="120" name="Rectangle: Rounded Corners 119">
                        <a:extLst>
                          <a:ext uri="{FF2B5EF4-FFF2-40B4-BE49-F238E27FC236}">
                            <a16:creationId xmlns:a16="http://schemas.microsoft.com/office/drawing/2014/main" id="{E7A83524-349F-4500-9DE6-A96B35AAE31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20645" y="4108862"/>
                        <a:ext cx="1175858" cy="1486024"/>
                      </a:xfrm>
                      <a:prstGeom prst="round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I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970C9FD9-AAC9-4B66-ADAB-E0411D09DB0B}"/>
                      </a:ext>
                    </a:extLst>
                  </p:cNvPr>
                  <p:cNvSpPr/>
                  <p:nvPr/>
                </p:nvSpPr>
                <p:spPr>
                  <a:xfrm>
                    <a:off x="6768935" y="4868884"/>
                    <a:ext cx="130629" cy="132773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7D24798C-7622-4738-B2DF-9BDC74A1A5BE}"/>
                      </a:ext>
                    </a:extLst>
                  </p:cNvPr>
                  <p:cNvSpPr/>
                  <p:nvPr/>
                </p:nvSpPr>
                <p:spPr>
                  <a:xfrm>
                    <a:off x="7239788" y="4868883"/>
                    <a:ext cx="130629" cy="132773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6735F71F-74F4-4251-9B9F-D80B9EA104A4}"/>
                      </a:ext>
                    </a:extLst>
                  </p:cNvPr>
                  <p:cNvSpPr/>
                  <p:nvPr/>
                </p:nvSpPr>
                <p:spPr>
                  <a:xfrm>
                    <a:off x="7719163" y="4868882"/>
                    <a:ext cx="130629" cy="132773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1B74CDE3-1FC3-4902-B522-ED411A337A2C}"/>
                      </a:ext>
                    </a:extLst>
                  </p:cNvPr>
                  <p:cNvSpPr txBox="1"/>
                  <p:nvPr/>
                </p:nvSpPr>
                <p:spPr>
                  <a:xfrm>
                    <a:off x="7612451" y="653946"/>
                    <a:ext cx="108853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IL" sz="1600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1B74CDE3-1FC3-4902-B522-ED411A337A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2451" y="653946"/>
                    <a:ext cx="1088531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5C6E7372-7A32-427B-9846-BD7883DFAA3C}"/>
                      </a:ext>
                    </a:extLst>
                  </p:cNvPr>
                  <p:cNvSpPr txBox="1"/>
                  <p:nvPr/>
                </p:nvSpPr>
                <p:spPr>
                  <a:xfrm>
                    <a:off x="10738803" y="653946"/>
                    <a:ext cx="108853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IL" sz="1600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5C6E7372-7A32-427B-9846-BD7883DFAA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38803" y="653946"/>
                    <a:ext cx="1088531" cy="33855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F8A9B896-F59A-4F77-B2A9-127DECFC8D27}"/>
                  </a:ext>
                </a:extLst>
              </p:cNvPr>
              <p:cNvCxnSpPr>
                <a:cxnSpLocks/>
                <a:stCxn id="118" idx="0"/>
                <a:endCxn id="34" idx="2"/>
              </p:cNvCxnSpPr>
              <p:nvPr/>
            </p:nvCxnSpPr>
            <p:spPr>
              <a:xfrm flipH="1" flipV="1">
                <a:off x="6716189" y="984831"/>
                <a:ext cx="5593" cy="5363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D0AEAAB9-BDA3-4BCA-A176-DC4E73B0F79A}"/>
                  </a:ext>
                </a:extLst>
              </p:cNvPr>
              <p:cNvCxnSpPr>
                <a:cxnSpLocks/>
                <a:stCxn id="119" idx="0"/>
                <a:endCxn id="142" idx="2"/>
              </p:cNvCxnSpPr>
              <p:nvPr/>
            </p:nvCxnSpPr>
            <p:spPr>
              <a:xfrm flipV="1">
                <a:off x="8156717" y="992500"/>
                <a:ext cx="0" cy="528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3627124E-75BD-49C7-9BFF-B320F9610D80}"/>
                  </a:ext>
                </a:extLst>
              </p:cNvPr>
              <p:cNvCxnSpPr>
                <a:cxnSpLocks/>
                <a:stCxn id="120" idx="0"/>
                <a:endCxn id="143" idx="2"/>
              </p:cNvCxnSpPr>
              <p:nvPr/>
            </p:nvCxnSpPr>
            <p:spPr>
              <a:xfrm flipH="1" flipV="1">
                <a:off x="11283069" y="992500"/>
                <a:ext cx="6755" cy="5286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7B47993-FBDA-4FF8-88A2-A2C8AB7F390B}"/>
              </a:ext>
            </a:extLst>
          </p:cNvPr>
          <p:cNvGrpSpPr/>
          <p:nvPr/>
        </p:nvGrpSpPr>
        <p:grpSpPr>
          <a:xfrm>
            <a:off x="5990288" y="1381165"/>
            <a:ext cx="2779453" cy="4039050"/>
            <a:chOff x="5990288" y="1381165"/>
            <a:chExt cx="2779453" cy="4039050"/>
          </a:xfrm>
        </p:grpSpPr>
        <p:sp>
          <p:nvSpPr>
            <p:cNvPr id="4" name="L-Shape 3">
              <a:extLst>
                <a:ext uri="{FF2B5EF4-FFF2-40B4-BE49-F238E27FC236}">
                  <a16:creationId xmlns:a16="http://schemas.microsoft.com/office/drawing/2014/main" id="{77F65CC2-21AD-4D6D-AF8F-9F4548D60ECC}"/>
                </a:ext>
              </a:extLst>
            </p:cNvPr>
            <p:cNvSpPr/>
            <p:nvPr/>
          </p:nvSpPr>
          <p:spPr>
            <a:xfrm>
              <a:off x="5990288" y="1381165"/>
              <a:ext cx="2779453" cy="4039050"/>
            </a:xfrm>
            <a:prstGeom prst="corner">
              <a:avLst>
                <a:gd name="adj1" fmla="val 47806"/>
                <a:gd name="adj2" fmla="val 46165"/>
              </a:avLst>
            </a:prstGeom>
            <a:solidFill>
              <a:srgbClr val="FF0000">
                <a:alpha val="69804"/>
              </a:srgbClr>
            </a:solidFill>
            <a:ln w="7620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697B010-045B-4A47-A19D-C28C92EBE7ED}"/>
                    </a:ext>
                  </a:extLst>
                </p:cNvPr>
                <p:cNvSpPr txBox="1"/>
                <p:nvPr/>
              </p:nvSpPr>
              <p:spPr>
                <a:xfrm>
                  <a:off x="6294278" y="4198158"/>
                  <a:ext cx="676275" cy="9233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5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L" sz="5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697B010-045B-4A47-A19D-C28C92EBE7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278" y="4198158"/>
                  <a:ext cx="676275" cy="923330"/>
                </a:xfrm>
                <a:prstGeom prst="rect">
                  <a:avLst/>
                </a:prstGeom>
                <a:blipFill>
                  <a:blip r:embed="rId15"/>
                  <a:stretch>
                    <a:fillRect r="-18182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7E004F7-CF6E-4E1A-A6BF-F5808D9E890E}"/>
              </a:ext>
            </a:extLst>
          </p:cNvPr>
          <p:cNvGrpSpPr/>
          <p:nvPr/>
        </p:nvGrpSpPr>
        <p:grpSpPr>
          <a:xfrm>
            <a:off x="9913745" y="1371905"/>
            <a:ext cx="1942164" cy="4039050"/>
            <a:chOff x="9913745" y="1371905"/>
            <a:chExt cx="1942164" cy="4039050"/>
          </a:xfrm>
        </p:grpSpPr>
        <p:sp>
          <p:nvSpPr>
            <p:cNvPr id="67" name="L-Shape 66">
              <a:extLst>
                <a:ext uri="{FF2B5EF4-FFF2-40B4-BE49-F238E27FC236}">
                  <a16:creationId xmlns:a16="http://schemas.microsoft.com/office/drawing/2014/main" id="{9D92868D-4589-428A-8AC0-71C613D67F49}"/>
                </a:ext>
              </a:extLst>
            </p:cNvPr>
            <p:cNvSpPr/>
            <p:nvPr/>
          </p:nvSpPr>
          <p:spPr>
            <a:xfrm flipH="1">
              <a:off x="9913745" y="1371905"/>
              <a:ext cx="1942164" cy="4039050"/>
            </a:xfrm>
            <a:prstGeom prst="corner">
              <a:avLst>
                <a:gd name="adj1" fmla="val 68044"/>
                <a:gd name="adj2" fmla="val 67725"/>
              </a:avLst>
            </a:prstGeom>
            <a:solidFill>
              <a:schemeClr val="accent2">
                <a:lumMod val="50000"/>
                <a:alpha val="69804"/>
              </a:schemeClr>
            </a:solidFill>
            <a:ln w="76200">
              <a:solidFill>
                <a:schemeClr val="accent2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F24999C-1CDD-410E-B002-13ECED7B8816}"/>
                    </a:ext>
                  </a:extLst>
                </p:cNvPr>
                <p:cNvSpPr txBox="1"/>
                <p:nvPr/>
              </p:nvSpPr>
              <p:spPr>
                <a:xfrm>
                  <a:off x="10598993" y="4169484"/>
                  <a:ext cx="676275" cy="9233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5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en-IL" sz="5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F24999C-1CDD-410E-B002-13ECED7B88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993" y="4169484"/>
                  <a:ext cx="676275" cy="923330"/>
                </a:xfrm>
                <a:prstGeom prst="rect">
                  <a:avLst/>
                </a:prstGeom>
                <a:blipFill>
                  <a:blip r:embed="rId16"/>
                  <a:stretch>
                    <a:fillRect r="-24324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328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046A-97BF-47C5-87CF-970A92C6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66" y="365125"/>
            <a:ext cx="5589002" cy="1325563"/>
          </a:xfrm>
        </p:spPr>
        <p:txBody>
          <a:bodyPr/>
          <a:lstStyle/>
          <a:p>
            <a:r>
              <a:rPr lang="en-US" dirty="0"/>
              <a:t>Local-QMIX </a:t>
            </a:r>
            <a:br>
              <a:rPr lang="en-US" dirty="0"/>
            </a:br>
            <a:endParaRPr lang="en-IL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74B395-3F5F-4B0A-974B-AFC18C4C76AE}"/>
              </a:ext>
            </a:extLst>
          </p:cNvPr>
          <p:cNvSpPr txBox="1"/>
          <p:nvPr/>
        </p:nvSpPr>
        <p:spPr>
          <a:xfrm>
            <a:off x="493908" y="1292250"/>
            <a:ext cx="4672954" cy="3877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Total Reward is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summably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seperable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into individual rewards that we can observe individually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Dynamics are 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have access beforehand to the dependency graph –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Might be able to play with this a little in the future, maybe an approximate graph. Can be learned (Aviv 2021)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 “Coordination of actions” –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Could be exploited thanks to weighted QMIX (2020)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461D284-DF33-4BB5-B52F-D94C9A720BF3}"/>
              </a:ext>
            </a:extLst>
          </p:cNvPr>
          <p:cNvGrpSpPr/>
          <p:nvPr/>
        </p:nvGrpSpPr>
        <p:grpSpPr>
          <a:xfrm>
            <a:off x="5421943" y="300448"/>
            <a:ext cx="6526443" cy="6257104"/>
            <a:chOff x="5507668" y="412128"/>
            <a:chExt cx="6526443" cy="62571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795D7E6-EF68-4B41-9316-43657D62F4DE}"/>
                    </a:ext>
                  </a:extLst>
                </p:cNvPr>
                <p:cNvSpPr txBox="1"/>
                <p:nvPr/>
              </p:nvSpPr>
              <p:spPr>
                <a:xfrm>
                  <a:off x="5507668" y="1963084"/>
                  <a:ext cx="32259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IL" sz="16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795D7E6-EF68-4B41-9316-43657D62F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668" y="1963084"/>
                  <a:ext cx="322598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A066C9EB-DE27-4A22-B89A-50CFC185874F}"/>
                </a:ext>
              </a:extLst>
            </p:cNvPr>
            <p:cNvGrpSpPr/>
            <p:nvPr/>
          </p:nvGrpSpPr>
          <p:grpSpPr>
            <a:xfrm>
              <a:off x="5830266" y="412128"/>
              <a:ext cx="6203845" cy="6257104"/>
              <a:chOff x="5830266" y="412128"/>
              <a:chExt cx="6203845" cy="6257104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45BAD732-8A97-47AE-8F61-FF30DBF86EED}"/>
                  </a:ext>
                </a:extLst>
              </p:cNvPr>
              <p:cNvGrpSpPr/>
              <p:nvPr/>
            </p:nvGrpSpPr>
            <p:grpSpPr>
              <a:xfrm>
                <a:off x="5991348" y="4130935"/>
                <a:ext cx="6020789" cy="1445766"/>
                <a:chOff x="5991348" y="3819154"/>
                <a:chExt cx="6020789" cy="1757548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06117DF4-90E6-4643-AE71-8F752620C6BE}"/>
                    </a:ext>
                  </a:extLst>
                </p:cNvPr>
                <p:cNvSpPr/>
                <p:nvPr/>
              </p:nvSpPr>
              <p:spPr>
                <a:xfrm>
                  <a:off x="5991348" y="3819154"/>
                  <a:ext cx="6020789" cy="1757548"/>
                </a:xfrm>
                <a:prstGeom prst="roundRect">
                  <a:avLst/>
                </a:prstGeom>
                <a:noFill/>
                <a:ln w="19050"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B5414368-B0EB-4F5A-AF87-BD2D815978A5}"/>
                    </a:ext>
                  </a:extLst>
                </p:cNvPr>
                <p:cNvGrpSpPr/>
                <p:nvPr/>
              </p:nvGrpSpPr>
              <p:grpSpPr>
                <a:xfrm>
                  <a:off x="6133853" y="3961658"/>
                  <a:ext cx="5743900" cy="1486026"/>
                  <a:chOff x="3752603" y="4108862"/>
                  <a:chExt cx="5743900" cy="14860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: Rounded Corners 5">
                        <a:extLst>
                          <a:ext uri="{FF2B5EF4-FFF2-40B4-BE49-F238E27FC236}">
                            <a16:creationId xmlns:a16="http://schemas.microsoft.com/office/drawing/2014/main" id="{947A491F-3DA8-41DF-AF5D-43D747FDCD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52603" y="4108864"/>
                        <a:ext cx="1175858" cy="1486024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IL" sz="1200" dirty="0"/>
                      </a:p>
                      <a:p>
                        <a:pPr algn="ctr"/>
                        <a:endParaRPr lang="he-IL" sz="1200" dirty="0"/>
                      </a:p>
                      <a:p>
                        <a:pPr algn="ctr"/>
                        <a:r>
                          <a:rPr lang="en-US" sz="1200" dirty="0"/>
                          <a:t>Agent 1</a:t>
                        </a:r>
                      </a:p>
                      <a:p>
                        <a:pPr algn="ctr"/>
                        <a:r>
                          <a:rPr lang="en-US" sz="1200" dirty="0"/>
                          <a:t>Utility</a:t>
                        </a:r>
                        <a:endParaRPr lang="he-IL" sz="1200" dirty="0"/>
                      </a:p>
                      <a:p>
                        <a:pPr algn="ctr"/>
                        <a:r>
                          <a:rPr lang="en-US" sz="1200" dirty="0"/>
                          <a:t>Network</a:t>
                        </a:r>
                        <a:endParaRPr lang="en-IL" sz="1200" dirty="0"/>
                      </a:p>
                    </p:txBody>
                  </p:sp>
                </mc:Choice>
                <mc:Fallback xmlns="">
                  <p:sp>
                    <p:nvSpPr>
                      <p:cNvPr id="6" name="Rectangle: Rounded Corners 5">
                        <a:extLst>
                          <a:ext uri="{FF2B5EF4-FFF2-40B4-BE49-F238E27FC236}">
                            <a16:creationId xmlns:a16="http://schemas.microsoft.com/office/drawing/2014/main" id="{947A491F-3DA8-41DF-AF5D-43D747FDCDD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52603" y="4108864"/>
                        <a:ext cx="1175858" cy="1486024"/>
                      </a:xfrm>
                      <a:prstGeom prst="round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" name="Rectangle: Rounded Corners 6">
                        <a:extLst>
                          <a:ext uri="{FF2B5EF4-FFF2-40B4-BE49-F238E27FC236}">
                            <a16:creationId xmlns:a16="http://schemas.microsoft.com/office/drawing/2014/main" id="{9CC71B25-9BB9-445D-A968-4DD738F836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87538" y="4108863"/>
                        <a:ext cx="1175858" cy="1486024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he-IL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he-IL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he-IL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IL" sz="1200" dirty="0"/>
                      </a:p>
                      <a:p>
                        <a:pPr algn="ctr"/>
                        <a:endParaRPr lang="he-IL" sz="1200" dirty="0"/>
                      </a:p>
                      <a:p>
                        <a:pPr algn="ctr"/>
                        <a:r>
                          <a:rPr lang="en-US" sz="1200" dirty="0"/>
                          <a:t>Agent 2</a:t>
                        </a:r>
                      </a:p>
                      <a:p>
                        <a:pPr algn="ctr"/>
                        <a:r>
                          <a:rPr lang="en-US" sz="1200" dirty="0"/>
                          <a:t>Utility</a:t>
                        </a:r>
                        <a:endParaRPr lang="he-IL" sz="1200" dirty="0"/>
                      </a:p>
                      <a:p>
                        <a:pPr algn="ctr"/>
                        <a:r>
                          <a:rPr lang="en-US" sz="1200" dirty="0"/>
                          <a:t>Network</a:t>
                        </a:r>
                        <a:endParaRPr lang="en-IL" sz="1200" dirty="0"/>
                      </a:p>
                    </p:txBody>
                  </p:sp>
                </mc:Choice>
                <mc:Fallback xmlns="">
                  <p:sp>
                    <p:nvSpPr>
                      <p:cNvPr id="7" name="Rectangle: Rounded Corners 6">
                        <a:extLst>
                          <a:ext uri="{FF2B5EF4-FFF2-40B4-BE49-F238E27FC236}">
                            <a16:creationId xmlns:a16="http://schemas.microsoft.com/office/drawing/2014/main" id="{9CC71B25-9BB9-445D-A968-4DD738F8362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87538" y="4108863"/>
                        <a:ext cx="1175858" cy="1486024"/>
                      </a:xfrm>
                      <a:prstGeom prst="round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Rectangle: Rounded Corners 7">
                        <a:extLst>
                          <a:ext uri="{FF2B5EF4-FFF2-40B4-BE49-F238E27FC236}">
                            <a16:creationId xmlns:a16="http://schemas.microsoft.com/office/drawing/2014/main" id="{AA3433E4-8233-4241-BE76-09C7BC3356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20645" y="4108862"/>
                        <a:ext cx="1175858" cy="1486024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IL" sz="1200" dirty="0"/>
                      </a:p>
                      <a:p>
                        <a:pPr algn="ctr"/>
                        <a:endParaRPr lang="he-IL" sz="1200" dirty="0"/>
                      </a:p>
                      <a:p>
                        <a:pPr algn="ctr"/>
                        <a:r>
                          <a:rPr lang="en-US" sz="1200" dirty="0"/>
                          <a:t>Agent n</a:t>
                        </a:r>
                      </a:p>
                      <a:p>
                        <a:pPr algn="ctr"/>
                        <a:r>
                          <a:rPr lang="en-US" sz="1200" dirty="0"/>
                          <a:t>Utility</a:t>
                        </a:r>
                        <a:endParaRPr lang="he-IL" sz="1200" dirty="0"/>
                      </a:p>
                      <a:p>
                        <a:pPr algn="ctr"/>
                        <a:r>
                          <a:rPr lang="en-US" sz="1200" dirty="0"/>
                          <a:t>Network</a:t>
                        </a:r>
                        <a:endParaRPr lang="en-IL" sz="1200" dirty="0"/>
                      </a:p>
                    </p:txBody>
                  </p:sp>
                </mc:Choice>
                <mc:Fallback xmlns="">
                  <p:sp>
                    <p:nvSpPr>
                      <p:cNvPr id="8" name="Rectangle: Rounded Corners 7">
                        <a:extLst>
                          <a:ext uri="{FF2B5EF4-FFF2-40B4-BE49-F238E27FC236}">
                            <a16:creationId xmlns:a16="http://schemas.microsoft.com/office/drawing/2014/main" id="{AA3433E4-8233-4241-BE76-09C7BC3356A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20645" y="4108862"/>
                        <a:ext cx="1175858" cy="1486024"/>
                      </a:xfrm>
                      <a:prstGeom prst="round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F5F5D45A-7D33-40A0-93B6-C311D36D821A}"/>
                      </a:ext>
                    </a:extLst>
                  </p:cNvPr>
                  <p:cNvSpPr/>
                  <p:nvPr/>
                </p:nvSpPr>
                <p:spPr>
                  <a:xfrm>
                    <a:off x="6768935" y="4868884"/>
                    <a:ext cx="130629" cy="13277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B448B4C-7726-4877-996C-70D5380E788E}"/>
                      </a:ext>
                    </a:extLst>
                  </p:cNvPr>
                  <p:cNvSpPr/>
                  <p:nvPr/>
                </p:nvSpPr>
                <p:spPr>
                  <a:xfrm>
                    <a:off x="7239788" y="4868883"/>
                    <a:ext cx="130629" cy="13277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CAACDD6E-74D7-441E-9FB5-66AB1C1BC4A3}"/>
                      </a:ext>
                    </a:extLst>
                  </p:cNvPr>
                  <p:cNvSpPr/>
                  <p:nvPr/>
                </p:nvSpPr>
                <p:spPr>
                  <a:xfrm>
                    <a:off x="7719163" y="4868882"/>
                    <a:ext cx="130629" cy="13277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0ABE09C-5BA5-4FD4-961B-709CEDB6E480}"/>
                  </a:ext>
                </a:extLst>
              </p:cNvPr>
              <p:cNvGrpSpPr/>
              <p:nvPr/>
            </p:nvGrpSpPr>
            <p:grpSpPr>
              <a:xfrm>
                <a:off x="6019330" y="5447682"/>
                <a:ext cx="6011857" cy="1221550"/>
                <a:chOff x="3629176" y="5428632"/>
                <a:chExt cx="6020789" cy="13885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D2AFDF22-DB7B-4FFD-81C4-0CAE4EC8AD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2603" y="6104700"/>
                      <a:ext cx="1190069" cy="37337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IL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D2AFDF22-DB7B-4FFD-81C4-0CAE4EC8AD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2603" y="6104700"/>
                      <a:ext cx="1190069" cy="37337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2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B98461B7-AC9C-4DEE-85C7-C044E99E71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68389" y="6104700"/>
                      <a:ext cx="1195007" cy="37337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IL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B98461B7-AC9C-4DEE-85C7-C044E99E71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68389" y="6104700"/>
                      <a:ext cx="1195007" cy="37337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2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F6E70B87-5AA8-40F4-83AC-0E107EDA5B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01496" y="6104700"/>
                      <a:ext cx="120911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IL" dirty="0"/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F6E70B87-5AA8-40F4-83AC-0E107EDA5B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01496" y="6104700"/>
                      <a:ext cx="1209113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2830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5596257B-53BD-4CD4-AF96-82EB66E2EFD0}"/>
                    </a:ext>
                  </a:extLst>
                </p:cNvPr>
                <p:cNvCxnSpPr>
                  <a:stCxn id="9" idx="0"/>
                  <a:endCxn id="6" idx="2"/>
                </p:cNvCxnSpPr>
                <p:nvPr/>
              </p:nvCxnSpPr>
              <p:spPr>
                <a:xfrm flipH="1" flipV="1">
                  <a:off x="4340532" y="5454649"/>
                  <a:ext cx="7106" cy="6500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B10E6F6D-FFE0-4CA0-B930-29B0195635C4}"/>
                    </a:ext>
                  </a:extLst>
                </p:cNvPr>
                <p:cNvCxnSpPr/>
                <p:nvPr/>
              </p:nvCxnSpPr>
              <p:spPr>
                <a:xfrm flipH="1" flipV="1">
                  <a:off x="5775467" y="5428634"/>
                  <a:ext cx="7106" cy="6760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C8E38446-E143-4685-977C-7792EDCD0BE1}"/>
                    </a:ext>
                  </a:extLst>
                </p:cNvPr>
                <p:cNvCxnSpPr/>
                <p:nvPr/>
              </p:nvCxnSpPr>
              <p:spPr>
                <a:xfrm flipH="1" flipV="1">
                  <a:off x="8909426" y="5428632"/>
                  <a:ext cx="7106" cy="6760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2A4BA604-C1F9-4E9C-ABA5-B57148CF3A0E}"/>
                    </a:ext>
                  </a:extLst>
                </p:cNvPr>
                <p:cNvSpPr/>
                <p:nvPr/>
              </p:nvSpPr>
              <p:spPr>
                <a:xfrm>
                  <a:off x="3629176" y="5845143"/>
                  <a:ext cx="6020789" cy="972025"/>
                </a:xfrm>
                <a:prstGeom prst="roundRect">
                  <a:avLst/>
                </a:pr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C4827478-2C22-40DF-B184-9CB6AE4DC11D}"/>
                  </a:ext>
                </a:extLst>
              </p:cNvPr>
              <p:cNvGrpSpPr/>
              <p:nvPr/>
            </p:nvGrpSpPr>
            <p:grpSpPr>
              <a:xfrm>
                <a:off x="6000281" y="412128"/>
                <a:ext cx="5990460" cy="852374"/>
                <a:chOff x="5991348" y="1598469"/>
                <a:chExt cx="6020789" cy="852374"/>
              </a:xfrm>
            </p:grpSpPr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474B477E-9F9F-4681-9AE7-766979C0B771}"/>
                    </a:ext>
                  </a:extLst>
                </p:cNvPr>
                <p:cNvSpPr/>
                <p:nvPr/>
              </p:nvSpPr>
              <p:spPr>
                <a:xfrm>
                  <a:off x="5991348" y="1598469"/>
                  <a:ext cx="6020789" cy="852374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D0C555CE-ED07-4EC2-AB79-C7AAB209F7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63859" y="1832618"/>
                      <a:ext cx="1094042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IL" sz="1600" dirty="0"/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D0C555CE-ED07-4EC2-AB79-C7AAB209F7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63859" y="1832618"/>
                      <a:ext cx="1094042" cy="338554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10909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2A1411C4-9F9D-43F4-8669-5E0906E37939}"/>
                    </a:ext>
                  </a:extLst>
                </p:cNvPr>
                <p:cNvGrpSpPr/>
                <p:nvPr/>
              </p:nvGrpSpPr>
              <p:grpSpPr>
                <a:xfrm>
                  <a:off x="9215499" y="2009564"/>
                  <a:ext cx="1008000" cy="54000"/>
                  <a:chOff x="6761017" y="1928462"/>
                  <a:chExt cx="922447" cy="49794"/>
                </a:xfrm>
              </p:grpSpPr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96A4B63C-3C5E-46A8-AF13-1F7B5A5BCD03}"/>
                      </a:ext>
                    </a:extLst>
                  </p:cNvPr>
                  <p:cNvSpPr/>
                  <p:nvPr/>
                </p:nvSpPr>
                <p:spPr>
                  <a:xfrm>
                    <a:off x="6761017" y="1928462"/>
                    <a:ext cx="53623" cy="4796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B60C057A-7CFE-40FE-93FE-3794575EBB7A}"/>
                      </a:ext>
                    </a:extLst>
                  </p:cNvPr>
                  <p:cNvSpPr/>
                  <p:nvPr/>
                </p:nvSpPr>
                <p:spPr>
                  <a:xfrm>
                    <a:off x="7195429" y="1930296"/>
                    <a:ext cx="53623" cy="4796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C8C17C25-FE29-47AC-AD5C-339911E9A460}"/>
                      </a:ext>
                    </a:extLst>
                  </p:cNvPr>
                  <p:cNvSpPr/>
                  <p:nvPr/>
                </p:nvSpPr>
                <p:spPr>
                  <a:xfrm>
                    <a:off x="7629841" y="1928463"/>
                    <a:ext cx="53623" cy="4796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</p:grp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F494EDEE-50AA-4DAC-ABAB-75193B0252D8}"/>
                  </a:ext>
                </a:extLst>
              </p:cNvPr>
              <p:cNvGrpSpPr/>
              <p:nvPr/>
            </p:nvGrpSpPr>
            <p:grpSpPr>
              <a:xfrm>
                <a:off x="9178371" y="6241667"/>
                <a:ext cx="1008000" cy="54000"/>
                <a:chOff x="6761017" y="1928462"/>
                <a:chExt cx="922447" cy="49794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58CDC29B-04B6-4CF5-A484-9AEAE0B237D4}"/>
                    </a:ext>
                  </a:extLst>
                </p:cNvPr>
                <p:cNvSpPr/>
                <p:nvPr/>
              </p:nvSpPr>
              <p:spPr>
                <a:xfrm>
                  <a:off x="6761017" y="1928462"/>
                  <a:ext cx="53623" cy="479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130B0E95-550A-48DB-ACFE-1FB3FC87B454}"/>
                    </a:ext>
                  </a:extLst>
                </p:cNvPr>
                <p:cNvSpPr/>
                <p:nvPr/>
              </p:nvSpPr>
              <p:spPr>
                <a:xfrm>
                  <a:off x="7195429" y="1930296"/>
                  <a:ext cx="53623" cy="479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F741146A-A88B-4E3D-BD37-4B1F36A04A43}"/>
                    </a:ext>
                  </a:extLst>
                </p:cNvPr>
                <p:cNvSpPr/>
                <p:nvPr/>
              </p:nvSpPr>
              <p:spPr>
                <a:xfrm>
                  <a:off x="7629841" y="1928463"/>
                  <a:ext cx="53623" cy="479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</p:grp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BC66B699-1DA9-4F53-85A2-1FFDFE05E363}"/>
                  </a:ext>
                </a:extLst>
              </p:cNvPr>
              <p:cNvCxnSpPr>
                <a:cxnSpLocks/>
                <a:stCxn id="6" idx="0"/>
                <a:endCxn id="119" idx="2"/>
              </p:cNvCxnSpPr>
              <p:nvPr/>
            </p:nvCxnSpPr>
            <p:spPr>
              <a:xfrm flipV="1">
                <a:off x="6721782" y="2743564"/>
                <a:ext cx="1434935" cy="15045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5842A2E8-5CF3-4FD5-A21B-06056CD46B26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 flipV="1">
                <a:off x="8156717" y="2711234"/>
                <a:ext cx="1067656" cy="15369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44D24707-915C-4E93-929A-6C801416D616}"/>
                  </a:ext>
                </a:extLst>
              </p:cNvPr>
              <p:cNvCxnSpPr>
                <a:cxnSpLocks/>
                <a:stCxn id="6" idx="0"/>
                <a:endCxn id="118" idx="2"/>
              </p:cNvCxnSpPr>
              <p:nvPr/>
            </p:nvCxnSpPr>
            <p:spPr>
              <a:xfrm flipV="1">
                <a:off x="6721782" y="2743565"/>
                <a:ext cx="0" cy="15045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BE20B30-E4BF-43FB-85F7-ADFE2EB54BAF}"/>
                  </a:ext>
                </a:extLst>
              </p:cNvPr>
              <p:cNvCxnSpPr>
                <a:cxnSpLocks/>
                <a:stCxn id="7" idx="0"/>
                <a:endCxn id="119" idx="2"/>
              </p:cNvCxnSpPr>
              <p:nvPr/>
            </p:nvCxnSpPr>
            <p:spPr>
              <a:xfrm flipV="1">
                <a:off x="8156717" y="2743564"/>
                <a:ext cx="0" cy="15045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ADC31EC-3EEB-46E6-BBD3-94192EEBD178}"/>
                  </a:ext>
                </a:extLst>
              </p:cNvPr>
              <p:cNvCxnSpPr>
                <a:cxnSpLocks/>
                <a:stCxn id="8" idx="0"/>
                <a:endCxn id="120" idx="2"/>
              </p:cNvCxnSpPr>
              <p:nvPr/>
            </p:nvCxnSpPr>
            <p:spPr>
              <a:xfrm flipV="1">
                <a:off x="11289824" y="2743563"/>
                <a:ext cx="0" cy="15045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3CBC6B00-FEA4-4AE8-9698-BD3CF649C0CA}"/>
                  </a:ext>
                </a:extLst>
              </p:cNvPr>
              <p:cNvCxnSpPr>
                <a:cxnSpLocks/>
                <a:stCxn id="7" idx="0"/>
                <a:endCxn id="118" idx="2"/>
              </p:cNvCxnSpPr>
              <p:nvPr/>
            </p:nvCxnSpPr>
            <p:spPr>
              <a:xfrm flipH="1" flipV="1">
                <a:off x="6721782" y="2743565"/>
                <a:ext cx="1434935" cy="15045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270F7038-4D76-44F8-8EC5-E9F8C0351D3A}"/>
                  </a:ext>
                </a:extLst>
              </p:cNvPr>
              <p:cNvCxnSpPr>
                <a:cxnSpLocks/>
                <a:endCxn id="119" idx="2"/>
              </p:cNvCxnSpPr>
              <p:nvPr/>
            </p:nvCxnSpPr>
            <p:spPr>
              <a:xfrm flipH="1" flipV="1">
                <a:off x="8156717" y="2743564"/>
                <a:ext cx="1162291" cy="15045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30702D-5FE2-436B-ABBD-2BF5259A6A1E}"/>
                  </a:ext>
                </a:extLst>
              </p:cNvPr>
              <p:cNvCxnSpPr>
                <a:cxnSpLocks/>
                <a:endCxn id="120" idx="2"/>
              </p:cNvCxnSpPr>
              <p:nvPr/>
            </p:nvCxnSpPr>
            <p:spPr>
              <a:xfrm flipV="1">
                <a:off x="10313529" y="2743563"/>
                <a:ext cx="976295" cy="15045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540567C8-7952-4E96-99B8-837D08DFB161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H="1" flipV="1">
                <a:off x="10205625" y="2743563"/>
                <a:ext cx="1084199" cy="15045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4FAC770D-BB27-4045-8AF9-423134E41303}"/>
                  </a:ext>
                </a:extLst>
              </p:cNvPr>
              <p:cNvGrpSpPr/>
              <p:nvPr/>
            </p:nvGrpSpPr>
            <p:grpSpPr>
              <a:xfrm>
                <a:off x="6013322" y="3073935"/>
                <a:ext cx="6020789" cy="842757"/>
                <a:chOff x="5991348" y="2702873"/>
                <a:chExt cx="6020789" cy="842757"/>
              </a:xfrm>
            </p:grpSpPr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7A923075-8D5B-42B1-8233-42B92E70E22C}"/>
                    </a:ext>
                  </a:extLst>
                </p:cNvPr>
                <p:cNvSpPr/>
                <p:nvPr/>
              </p:nvSpPr>
              <p:spPr>
                <a:xfrm>
                  <a:off x="5991348" y="2702873"/>
                  <a:ext cx="6020789" cy="842757"/>
                </a:xfrm>
                <a:prstGeom prst="roundRect">
                  <a:avLst/>
                </a:prstGeom>
                <a:noFill/>
                <a:ln w="19050">
                  <a:solidFill>
                    <a:srgbClr val="873F3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AA97E20F-D785-492E-AD00-2D02DCC4AAA9}"/>
                    </a:ext>
                  </a:extLst>
                </p:cNvPr>
                <p:cNvSpPr/>
                <p:nvPr/>
              </p:nvSpPr>
              <p:spPr>
                <a:xfrm>
                  <a:off x="6133853" y="2830610"/>
                  <a:ext cx="5743517" cy="602876"/>
                </a:xfrm>
                <a:prstGeom prst="roundRect">
                  <a:avLst/>
                </a:prstGeom>
                <a:solidFill>
                  <a:srgbClr val="873F31"/>
                </a:solidFill>
                <a:ln>
                  <a:solidFill>
                    <a:srgbClr val="873F3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Monotonic Conv 1D of size K / Monotonic GCN with k iterations / No weights, just inputs by dependence graphs</a:t>
                  </a:r>
                  <a:endParaRPr lang="en-IL" dirty="0"/>
                </a:p>
              </p:txBody>
            </p:sp>
          </p:grp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EEEA4ED9-917D-4ACA-BDC0-C3E4CD3E674D}"/>
                  </a:ext>
                </a:extLst>
              </p:cNvPr>
              <p:cNvCxnSpPr>
                <a:cxnSpLocks/>
                <a:stCxn id="88" idx="3"/>
                <a:endCxn id="118" idx="1"/>
              </p:cNvCxnSpPr>
              <p:nvPr/>
            </p:nvCxnSpPr>
            <p:spPr>
              <a:xfrm>
                <a:off x="5830266" y="2132361"/>
                <a:ext cx="30358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B8FD54B-A906-4FC1-BDEE-4D2EA5879DC7}"/>
                  </a:ext>
                </a:extLst>
              </p:cNvPr>
              <p:cNvGrpSpPr/>
              <p:nvPr/>
            </p:nvGrpSpPr>
            <p:grpSpPr>
              <a:xfrm>
                <a:off x="5991348" y="1403930"/>
                <a:ext cx="6020789" cy="1445766"/>
                <a:chOff x="5991348" y="3819154"/>
                <a:chExt cx="6020789" cy="1757548"/>
              </a:xfrm>
            </p:grpSpPr>
            <p:sp>
              <p:nvSpPr>
                <p:cNvPr id="116" name="Rectangle: Rounded Corners 115">
                  <a:extLst>
                    <a:ext uri="{FF2B5EF4-FFF2-40B4-BE49-F238E27FC236}">
                      <a16:creationId xmlns:a16="http://schemas.microsoft.com/office/drawing/2014/main" id="{41BE2805-C74F-4E39-842A-005F850C34CF}"/>
                    </a:ext>
                  </a:extLst>
                </p:cNvPr>
                <p:cNvSpPr/>
                <p:nvPr/>
              </p:nvSpPr>
              <p:spPr>
                <a:xfrm>
                  <a:off x="5991348" y="3819154"/>
                  <a:ext cx="6020789" cy="1757548"/>
                </a:xfrm>
                <a:prstGeom prst="roundRect">
                  <a:avLst/>
                </a:prstGeom>
                <a:noFill/>
                <a:ln w="19050">
                  <a:solidFill>
                    <a:schemeClr val="accent6">
                      <a:lumMod val="7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56E283B-10A9-43F8-858A-A02A92237F8A}"/>
                    </a:ext>
                  </a:extLst>
                </p:cNvPr>
                <p:cNvGrpSpPr/>
                <p:nvPr/>
              </p:nvGrpSpPr>
              <p:grpSpPr>
                <a:xfrm>
                  <a:off x="6133853" y="3961658"/>
                  <a:ext cx="5743900" cy="1486026"/>
                  <a:chOff x="3752603" y="4108862"/>
                  <a:chExt cx="5743900" cy="14860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8" name="Rectangle: Rounded Corners 117">
                        <a:extLst>
                          <a:ext uri="{FF2B5EF4-FFF2-40B4-BE49-F238E27FC236}">
                            <a16:creationId xmlns:a16="http://schemas.microsoft.com/office/drawing/2014/main" id="{E0BA9B50-07F2-48C7-A00C-61357E245B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52603" y="4108864"/>
                        <a:ext cx="1175858" cy="1486024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he-IL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he-IL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oMath>
                          </m:oMathPara>
                        </a14:m>
                        <a:endParaRPr lang="en-US" sz="1200" dirty="0"/>
                      </a:p>
                      <a:p>
                        <a:pPr algn="ctr"/>
                        <a:endParaRPr lang="en-US" sz="1200" dirty="0"/>
                      </a:p>
                      <a:p>
                        <a:pPr algn="ctr"/>
                        <a:r>
                          <a:rPr lang="en-US" sz="1200" dirty="0"/>
                          <a:t>“Local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𝑡𝑜𝑡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lang="en-US" sz="1200" dirty="0"/>
                          <a:t>”</a:t>
                        </a:r>
                      </a:p>
                      <a:p>
                        <a:pPr algn="ctr"/>
                        <a:r>
                          <a:rPr lang="en-US" sz="1200" dirty="0"/>
                          <a:t>Mixing</a:t>
                        </a:r>
                        <a:endParaRPr lang="he-IL" sz="1200" dirty="0"/>
                      </a:p>
                      <a:p>
                        <a:pPr algn="ctr"/>
                        <a:r>
                          <a:rPr lang="en-US" sz="1200" dirty="0"/>
                          <a:t>Network</a:t>
                        </a:r>
                        <a:endParaRPr lang="en-IL" sz="1200" dirty="0"/>
                      </a:p>
                    </p:txBody>
                  </p:sp>
                </mc:Choice>
                <mc:Fallback xmlns="">
                  <p:sp>
                    <p:nvSpPr>
                      <p:cNvPr id="118" name="Rectangle: Rounded Corners 117">
                        <a:extLst>
                          <a:ext uri="{FF2B5EF4-FFF2-40B4-BE49-F238E27FC236}">
                            <a16:creationId xmlns:a16="http://schemas.microsoft.com/office/drawing/2014/main" id="{E0BA9B50-07F2-48C7-A00C-61357E245B8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52603" y="4108864"/>
                        <a:ext cx="1175858" cy="1486024"/>
                      </a:xfrm>
                      <a:prstGeom prst="round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I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Rectangle: Rounded Corners 118">
                        <a:extLst>
                          <a:ext uri="{FF2B5EF4-FFF2-40B4-BE49-F238E27FC236}">
                            <a16:creationId xmlns:a16="http://schemas.microsoft.com/office/drawing/2014/main" id="{5D44C8FC-B85E-4B45-B654-679F7A2786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87538" y="4108863"/>
                        <a:ext cx="1175858" cy="1486024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he-IL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he-IL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oMath>
                          </m:oMathPara>
                        </a14:m>
                        <a:endParaRPr lang="en-IL" sz="1200" dirty="0"/>
                      </a:p>
                      <a:p>
                        <a:pPr algn="ctr"/>
                        <a:endParaRPr lang="en-US" sz="1200" dirty="0"/>
                      </a:p>
                      <a:p>
                        <a:pPr algn="ctr"/>
                        <a:r>
                          <a:rPr lang="en-US" sz="1200" dirty="0"/>
                          <a:t>“Local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𝑡𝑜𝑡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lang="en-US" sz="1200" dirty="0"/>
                          <a:t>”</a:t>
                        </a:r>
                      </a:p>
                      <a:p>
                        <a:pPr algn="ctr"/>
                        <a:r>
                          <a:rPr lang="en-US" sz="1200" dirty="0"/>
                          <a:t>Mixing</a:t>
                        </a:r>
                        <a:endParaRPr lang="he-IL" sz="1200" dirty="0"/>
                      </a:p>
                      <a:p>
                        <a:pPr algn="ctr"/>
                        <a:r>
                          <a:rPr lang="en-US" sz="1200" dirty="0"/>
                          <a:t>Network</a:t>
                        </a:r>
                        <a:endParaRPr lang="en-IL" sz="1200" dirty="0"/>
                      </a:p>
                    </p:txBody>
                  </p:sp>
                </mc:Choice>
                <mc:Fallback xmlns="">
                  <p:sp>
                    <p:nvSpPr>
                      <p:cNvPr id="119" name="Rectangle: Rounded Corners 118">
                        <a:extLst>
                          <a:ext uri="{FF2B5EF4-FFF2-40B4-BE49-F238E27FC236}">
                            <a16:creationId xmlns:a16="http://schemas.microsoft.com/office/drawing/2014/main" id="{5D44C8FC-B85E-4B45-B654-679F7A2786E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87538" y="4108863"/>
                        <a:ext cx="1175858" cy="1486024"/>
                      </a:xfrm>
                      <a:prstGeom prst="round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I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Rectangle: Rounded Corners 119">
                        <a:extLst>
                          <a:ext uri="{FF2B5EF4-FFF2-40B4-BE49-F238E27FC236}">
                            <a16:creationId xmlns:a16="http://schemas.microsoft.com/office/drawing/2014/main" id="{E7A83524-349F-4500-9DE6-A96B35AAE3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20645" y="4108862"/>
                        <a:ext cx="1175858" cy="1486024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he-IL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oMath>
                          </m:oMathPara>
                        </a14:m>
                        <a:endParaRPr lang="en-IL" sz="1200" dirty="0"/>
                      </a:p>
                      <a:p>
                        <a:pPr algn="ctr"/>
                        <a:endParaRPr lang="en-US" sz="1200" dirty="0"/>
                      </a:p>
                      <a:p>
                        <a:pPr algn="ctr"/>
                        <a:r>
                          <a:rPr lang="en-US" sz="1200" dirty="0"/>
                          <a:t>“Local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𝑡𝑜𝑡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oMath>
                        </a14:m>
                        <a:r>
                          <a:rPr lang="en-US" sz="1200" dirty="0"/>
                          <a:t>”</a:t>
                        </a:r>
                      </a:p>
                      <a:p>
                        <a:pPr algn="ctr"/>
                        <a:r>
                          <a:rPr lang="en-US" sz="1200" dirty="0"/>
                          <a:t>Mixing</a:t>
                        </a:r>
                        <a:endParaRPr lang="he-IL" sz="1200" dirty="0"/>
                      </a:p>
                      <a:p>
                        <a:pPr algn="ctr"/>
                        <a:r>
                          <a:rPr lang="en-US" sz="1200" dirty="0"/>
                          <a:t>Network</a:t>
                        </a:r>
                        <a:endParaRPr lang="en-IL" sz="1200" dirty="0"/>
                      </a:p>
                    </p:txBody>
                  </p:sp>
                </mc:Choice>
                <mc:Fallback xmlns="">
                  <p:sp>
                    <p:nvSpPr>
                      <p:cNvPr id="120" name="Rectangle: Rounded Corners 119">
                        <a:extLst>
                          <a:ext uri="{FF2B5EF4-FFF2-40B4-BE49-F238E27FC236}">
                            <a16:creationId xmlns:a16="http://schemas.microsoft.com/office/drawing/2014/main" id="{E7A83524-349F-4500-9DE6-A96B35AAE31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20645" y="4108862"/>
                        <a:ext cx="1175858" cy="1486024"/>
                      </a:xfrm>
                      <a:prstGeom prst="round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I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970C9FD9-AAC9-4B66-ADAB-E0411D09DB0B}"/>
                      </a:ext>
                    </a:extLst>
                  </p:cNvPr>
                  <p:cNvSpPr/>
                  <p:nvPr/>
                </p:nvSpPr>
                <p:spPr>
                  <a:xfrm>
                    <a:off x="6768935" y="4868884"/>
                    <a:ext cx="130629" cy="132773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7D24798C-7622-4738-B2DF-9BDC74A1A5BE}"/>
                      </a:ext>
                    </a:extLst>
                  </p:cNvPr>
                  <p:cNvSpPr/>
                  <p:nvPr/>
                </p:nvSpPr>
                <p:spPr>
                  <a:xfrm>
                    <a:off x="7239788" y="4868883"/>
                    <a:ext cx="130629" cy="132773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6735F71F-74F4-4251-9B9F-D80B9EA104A4}"/>
                      </a:ext>
                    </a:extLst>
                  </p:cNvPr>
                  <p:cNvSpPr/>
                  <p:nvPr/>
                </p:nvSpPr>
                <p:spPr>
                  <a:xfrm>
                    <a:off x="7719163" y="4868882"/>
                    <a:ext cx="130629" cy="132773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1B74CDE3-1FC3-4902-B522-ED411A337A2C}"/>
                      </a:ext>
                    </a:extLst>
                  </p:cNvPr>
                  <p:cNvSpPr txBox="1"/>
                  <p:nvPr/>
                </p:nvSpPr>
                <p:spPr>
                  <a:xfrm>
                    <a:off x="7612451" y="653946"/>
                    <a:ext cx="108853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IL" sz="1600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1B74CDE3-1FC3-4902-B522-ED411A337A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2451" y="653946"/>
                    <a:ext cx="1088531" cy="33855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5C6E7372-7A32-427B-9846-BD7883DFAA3C}"/>
                      </a:ext>
                    </a:extLst>
                  </p:cNvPr>
                  <p:cNvSpPr txBox="1"/>
                  <p:nvPr/>
                </p:nvSpPr>
                <p:spPr>
                  <a:xfrm>
                    <a:off x="10738803" y="653946"/>
                    <a:ext cx="108853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IL" sz="1600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5C6E7372-7A32-427B-9846-BD7883DFAA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38803" y="653946"/>
                    <a:ext cx="1088531" cy="33855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F8A9B896-F59A-4F77-B2A9-127DECFC8D27}"/>
                  </a:ext>
                </a:extLst>
              </p:cNvPr>
              <p:cNvCxnSpPr>
                <a:cxnSpLocks/>
                <a:stCxn id="118" idx="0"/>
                <a:endCxn id="34" idx="2"/>
              </p:cNvCxnSpPr>
              <p:nvPr/>
            </p:nvCxnSpPr>
            <p:spPr>
              <a:xfrm flipH="1" flipV="1">
                <a:off x="6716189" y="984831"/>
                <a:ext cx="5593" cy="5363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D0AEAAB9-BDA3-4BCA-A176-DC4E73B0F79A}"/>
                  </a:ext>
                </a:extLst>
              </p:cNvPr>
              <p:cNvCxnSpPr>
                <a:cxnSpLocks/>
                <a:stCxn id="119" idx="0"/>
                <a:endCxn id="142" idx="2"/>
              </p:cNvCxnSpPr>
              <p:nvPr/>
            </p:nvCxnSpPr>
            <p:spPr>
              <a:xfrm flipV="1">
                <a:off x="8156717" y="992500"/>
                <a:ext cx="0" cy="528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3627124E-75BD-49C7-9BFF-B320F9610D80}"/>
                  </a:ext>
                </a:extLst>
              </p:cNvPr>
              <p:cNvCxnSpPr>
                <a:cxnSpLocks/>
                <a:stCxn id="120" idx="0"/>
                <a:endCxn id="143" idx="2"/>
              </p:cNvCxnSpPr>
              <p:nvPr/>
            </p:nvCxnSpPr>
            <p:spPr>
              <a:xfrm flipH="1" flipV="1">
                <a:off x="11283069" y="992500"/>
                <a:ext cx="6755" cy="5286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33995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046A-97BF-47C5-87CF-970A92C6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66" y="365125"/>
            <a:ext cx="5589002" cy="1325563"/>
          </a:xfrm>
        </p:spPr>
        <p:txBody>
          <a:bodyPr/>
          <a:lstStyle/>
          <a:p>
            <a:r>
              <a:rPr lang="en-US" dirty="0"/>
              <a:t>Local-QMIX </a:t>
            </a:r>
            <a:br>
              <a:rPr lang="en-US" dirty="0"/>
            </a:br>
            <a:endParaRPr lang="en-IL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74B395-3F5F-4B0A-974B-AFC18C4C76AE}"/>
              </a:ext>
            </a:extLst>
          </p:cNvPr>
          <p:cNvSpPr txBox="1"/>
          <p:nvPr/>
        </p:nvSpPr>
        <p:spPr>
          <a:xfrm>
            <a:off x="493908" y="1292250"/>
            <a:ext cx="4672954" cy="581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Uses only (approximately) relevant data for training 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“Cartpole n has practically no effect on Cartpole 1 – no use in considering it when training the utility functions”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Exploiting the locality of graph dependencies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Hopefully Faster Convergence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Computationally cheap gradient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 is dynamic – can be changed per localized Q function (Different Learning for different agents – central, complex agents can have larger K’s)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Looks beyond localized policies (thanks to QMIX)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Remove the independent reward assumption, could look at local rewards (k=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k+t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Lemma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Could allow for parallelization (?) since loss is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seperable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461D284-DF33-4BB5-B52F-D94C9A720BF3}"/>
              </a:ext>
            </a:extLst>
          </p:cNvPr>
          <p:cNvGrpSpPr/>
          <p:nvPr/>
        </p:nvGrpSpPr>
        <p:grpSpPr>
          <a:xfrm>
            <a:off x="5421943" y="300448"/>
            <a:ext cx="6526443" cy="6257104"/>
            <a:chOff x="5507668" y="412128"/>
            <a:chExt cx="6526443" cy="62571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795D7E6-EF68-4B41-9316-43657D62F4DE}"/>
                    </a:ext>
                  </a:extLst>
                </p:cNvPr>
                <p:cNvSpPr txBox="1"/>
                <p:nvPr/>
              </p:nvSpPr>
              <p:spPr>
                <a:xfrm>
                  <a:off x="5507668" y="1963084"/>
                  <a:ext cx="32259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IL" sz="16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795D7E6-EF68-4B41-9316-43657D62F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668" y="1963084"/>
                  <a:ext cx="322598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A066C9EB-DE27-4A22-B89A-50CFC185874F}"/>
                </a:ext>
              </a:extLst>
            </p:cNvPr>
            <p:cNvGrpSpPr/>
            <p:nvPr/>
          </p:nvGrpSpPr>
          <p:grpSpPr>
            <a:xfrm>
              <a:off x="5830266" y="412128"/>
              <a:ext cx="6203845" cy="6257104"/>
              <a:chOff x="5830266" y="412128"/>
              <a:chExt cx="6203845" cy="6257104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45BAD732-8A97-47AE-8F61-FF30DBF86EED}"/>
                  </a:ext>
                </a:extLst>
              </p:cNvPr>
              <p:cNvGrpSpPr/>
              <p:nvPr/>
            </p:nvGrpSpPr>
            <p:grpSpPr>
              <a:xfrm>
                <a:off x="5991348" y="4130935"/>
                <a:ext cx="6020789" cy="1445766"/>
                <a:chOff x="5991348" y="3819154"/>
                <a:chExt cx="6020789" cy="1757548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06117DF4-90E6-4643-AE71-8F752620C6BE}"/>
                    </a:ext>
                  </a:extLst>
                </p:cNvPr>
                <p:cNvSpPr/>
                <p:nvPr/>
              </p:nvSpPr>
              <p:spPr>
                <a:xfrm>
                  <a:off x="5991348" y="3819154"/>
                  <a:ext cx="6020789" cy="1757548"/>
                </a:xfrm>
                <a:prstGeom prst="roundRect">
                  <a:avLst/>
                </a:prstGeom>
                <a:noFill/>
                <a:ln w="19050"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B5414368-B0EB-4F5A-AF87-BD2D815978A5}"/>
                    </a:ext>
                  </a:extLst>
                </p:cNvPr>
                <p:cNvGrpSpPr/>
                <p:nvPr/>
              </p:nvGrpSpPr>
              <p:grpSpPr>
                <a:xfrm>
                  <a:off x="6133853" y="3961658"/>
                  <a:ext cx="5743900" cy="1486026"/>
                  <a:chOff x="3752603" y="4108862"/>
                  <a:chExt cx="5743900" cy="14860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: Rounded Corners 5">
                        <a:extLst>
                          <a:ext uri="{FF2B5EF4-FFF2-40B4-BE49-F238E27FC236}">
                            <a16:creationId xmlns:a16="http://schemas.microsoft.com/office/drawing/2014/main" id="{947A491F-3DA8-41DF-AF5D-43D747FDCD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52603" y="4108864"/>
                        <a:ext cx="1175858" cy="1486024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IL" sz="1200" dirty="0"/>
                      </a:p>
                      <a:p>
                        <a:pPr algn="ctr"/>
                        <a:endParaRPr lang="he-IL" sz="1200" dirty="0"/>
                      </a:p>
                      <a:p>
                        <a:pPr algn="ctr"/>
                        <a:r>
                          <a:rPr lang="en-US" sz="1200" dirty="0"/>
                          <a:t>Agent 1</a:t>
                        </a:r>
                      </a:p>
                      <a:p>
                        <a:pPr algn="ctr"/>
                        <a:r>
                          <a:rPr lang="en-US" sz="1200" dirty="0"/>
                          <a:t>Utility</a:t>
                        </a:r>
                        <a:endParaRPr lang="he-IL" sz="1200" dirty="0"/>
                      </a:p>
                      <a:p>
                        <a:pPr algn="ctr"/>
                        <a:r>
                          <a:rPr lang="en-US" sz="1200" dirty="0"/>
                          <a:t>Network</a:t>
                        </a:r>
                        <a:endParaRPr lang="en-IL" sz="1200" dirty="0"/>
                      </a:p>
                    </p:txBody>
                  </p:sp>
                </mc:Choice>
                <mc:Fallback xmlns="">
                  <p:sp>
                    <p:nvSpPr>
                      <p:cNvPr id="6" name="Rectangle: Rounded Corners 5">
                        <a:extLst>
                          <a:ext uri="{FF2B5EF4-FFF2-40B4-BE49-F238E27FC236}">
                            <a16:creationId xmlns:a16="http://schemas.microsoft.com/office/drawing/2014/main" id="{947A491F-3DA8-41DF-AF5D-43D747FDCDD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52603" y="4108864"/>
                        <a:ext cx="1175858" cy="1486024"/>
                      </a:xfrm>
                      <a:prstGeom prst="round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" name="Rectangle: Rounded Corners 6">
                        <a:extLst>
                          <a:ext uri="{FF2B5EF4-FFF2-40B4-BE49-F238E27FC236}">
                            <a16:creationId xmlns:a16="http://schemas.microsoft.com/office/drawing/2014/main" id="{9CC71B25-9BB9-445D-A968-4DD738F836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87538" y="4108863"/>
                        <a:ext cx="1175858" cy="1486024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he-IL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he-IL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he-IL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IL" sz="1200" dirty="0"/>
                      </a:p>
                      <a:p>
                        <a:pPr algn="ctr"/>
                        <a:endParaRPr lang="he-IL" sz="1200" dirty="0"/>
                      </a:p>
                      <a:p>
                        <a:pPr algn="ctr"/>
                        <a:r>
                          <a:rPr lang="en-US" sz="1200" dirty="0"/>
                          <a:t>Agent 2</a:t>
                        </a:r>
                      </a:p>
                      <a:p>
                        <a:pPr algn="ctr"/>
                        <a:r>
                          <a:rPr lang="en-US" sz="1200" dirty="0"/>
                          <a:t>Utility</a:t>
                        </a:r>
                        <a:endParaRPr lang="he-IL" sz="1200" dirty="0"/>
                      </a:p>
                      <a:p>
                        <a:pPr algn="ctr"/>
                        <a:r>
                          <a:rPr lang="en-US" sz="1200" dirty="0"/>
                          <a:t>Network</a:t>
                        </a:r>
                        <a:endParaRPr lang="en-IL" sz="1200" dirty="0"/>
                      </a:p>
                    </p:txBody>
                  </p:sp>
                </mc:Choice>
                <mc:Fallback xmlns="">
                  <p:sp>
                    <p:nvSpPr>
                      <p:cNvPr id="7" name="Rectangle: Rounded Corners 6">
                        <a:extLst>
                          <a:ext uri="{FF2B5EF4-FFF2-40B4-BE49-F238E27FC236}">
                            <a16:creationId xmlns:a16="http://schemas.microsoft.com/office/drawing/2014/main" id="{9CC71B25-9BB9-445D-A968-4DD738F8362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87538" y="4108863"/>
                        <a:ext cx="1175858" cy="1486024"/>
                      </a:xfrm>
                      <a:prstGeom prst="round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Rectangle: Rounded Corners 7">
                        <a:extLst>
                          <a:ext uri="{FF2B5EF4-FFF2-40B4-BE49-F238E27FC236}">
                            <a16:creationId xmlns:a16="http://schemas.microsoft.com/office/drawing/2014/main" id="{AA3433E4-8233-4241-BE76-09C7BC3356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20645" y="4108862"/>
                        <a:ext cx="1175858" cy="1486024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IL" sz="1200" dirty="0"/>
                      </a:p>
                      <a:p>
                        <a:pPr algn="ctr"/>
                        <a:endParaRPr lang="he-IL" sz="1200" dirty="0"/>
                      </a:p>
                      <a:p>
                        <a:pPr algn="ctr"/>
                        <a:r>
                          <a:rPr lang="en-US" sz="1200" dirty="0"/>
                          <a:t>Agent n</a:t>
                        </a:r>
                      </a:p>
                      <a:p>
                        <a:pPr algn="ctr"/>
                        <a:r>
                          <a:rPr lang="en-US" sz="1200" dirty="0"/>
                          <a:t>Utility</a:t>
                        </a:r>
                        <a:endParaRPr lang="he-IL" sz="1200" dirty="0"/>
                      </a:p>
                      <a:p>
                        <a:pPr algn="ctr"/>
                        <a:r>
                          <a:rPr lang="en-US" sz="1200" dirty="0"/>
                          <a:t>Network</a:t>
                        </a:r>
                        <a:endParaRPr lang="en-IL" sz="1200" dirty="0"/>
                      </a:p>
                    </p:txBody>
                  </p:sp>
                </mc:Choice>
                <mc:Fallback xmlns="">
                  <p:sp>
                    <p:nvSpPr>
                      <p:cNvPr id="8" name="Rectangle: Rounded Corners 7">
                        <a:extLst>
                          <a:ext uri="{FF2B5EF4-FFF2-40B4-BE49-F238E27FC236}">
                            <a16:creationId xmlns:a16="http://schemas.microsoft.com/office/drawing/2014/main" id="{AA3433E4-8233-4241-BE76-09C7BC3356A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20645" y="4108862"/>
                        <a:ext cx="1175858" cy="1486024"/>
                      </a:xfrm>
                      <a:prstGeom prst="round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F5F5D45A-7D33-40A0-93B6-C311D36D821A}"/>
                      </a:ext>
                    </a:extLst>
                  </p:cNvPr>
                  <p:cNvSpPr/>
                  <p:nvPr/>
                </p:nvSpPr>
                <p:spPr>
                  <a:xfrm>
                    <a:off x="6768935" y="4868884"/>
                    <a:ext cx="130629" cy="13277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B448B4C-7726-4877-996C-70D5380E788E}"/>
                      </a:ext>
                    </a:extLst>
                  </p:cNvPr>
                  <p:cNvSpPr/>
                  <p:nvPr/>
                </p:nvSpPr>
                <p:spPr>
                  <a:xfrm>
                    <a:off x="7239788" y="4868883"/>
                    <a:ext cx="130629" cy="13277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CAACDD6E-74D7-441E-9FB5-66AB1C1BC4A3}"/>
                      </a:ext>
                    </a:extLst>
                  </p:cNvPr>
                  <p:cNvSpPr/>
                  <p:nvPr/>
                </p:nvSpPr>
                <p:spPr>
                  <a:xfrm>
                    <a:off x="7719163" y="4868882"/>
                    <a:ext cx="130629" cy="13277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0ABE09C-5BA5-4FD4-961B-709CEDB6E480}"/>
                  </a:ext>
                </a:extLst>
              </p:cNvPr>
              <p:cNvGrpSpPr/>
              <p:nvPr/>
            </p:nvGrpSpPr>
            <p:grpSpPr>
              <a:xfrm>
                <a:off x="6019330" y="5447682"/>
                <a:ext cx="6011857" cy="1221550"/>
                <a:chOff x="3629176" y="5428632"/>
                <a:chExt cx="6020789" cy="13885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D2AFDF22-DB7B-4FFD-81C4-0CAE4EC8AD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2603" y="6104700"/>
                      <a:ext cx="1190069" cy="37337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IL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D2AFDF22-DB7B-4FFD-81C4-0CAE4EC8AD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2603" y="6104700"/>
                      <a:ext cx="1190069" cy="37337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2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B98461B7-AC9C-4DEE-85C7-C044E99E71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68389" y="6104700"/>
                      <a:ext cx="1195007" cy="37337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IL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B98461B7-AC9C-4DEE-85C7-C044E99E71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68389" y="6104700"/>
                      <a:ext cx="1195007" cy="37337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2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F6E70B87-5AA8-40F4-83AC-0E107EDA5B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01496" y="6104700"/>
                      <a:ext cx="120911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IL" dirty="0"/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F6E70B87-5AA8-40F4-83AC-0E107EDA5B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01496" y="6104700"/>
                      <a:ext cx="1209113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2830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5596257B-53BD-4CD4-AF96-82EB66E2EFD0}"/>
                    </a:ext>
                  </a:extLst>
                </p:cNvPr>
                <p:cNvCxnSpPr>
                  <a:stCxn id="9" idx="0"/>
                  <a:endCxn id="6" idx="2"/>
                </p:cNvCxnSpPr>
                <p:nvPr/>
              </p:nvCxnSpPr>
              <p:spPr>
                <a:xfrm flipH="1" flipV="1">
                  <a:off x="4340532" y="5454649"/>
                  <a:ext cx="7106" cy="6500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B10E6F6D-FFE0-4CA0-B930-29B0195635C4}"/>
                    </a:ext>
                  </a:extLst>
                </p:cNvPr>
                <p:cNvCxnSpPr/>
                <p:nvPr/>
              </p:nvCxnSpPr>
              <p:spPr>
                <a:xfrm flipH="1" flipV="1">
                  <a:off x="5775467" y="5428634"/>
                  <a:ext cx="7106" cy="6760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C8E38446-E143-4685-977C-7792EDCD0BE1}"/>
                    </a:ext>
                  </a:extLst>
                </p:cNvPr>
                <p:cNvCxnSpPr/>
                <p:nvPr/>
              </p:nvCxnSpPr>
              <p:spPr>
                <a:xfrm flipH="1" flipV="1">
                  <a:off x="8909426" y="5428632"/>
                  <a:ext cx="7106" cy="6760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2A4BA604-C1F9-4E9C-ABA5-B57148CF3A0E}"/>
                    </a:ext>
                  </a:extLst>
                </p:cNvPr>
                <p:cNvSpPr/>
                <p:nvPr/>
              </p:nvSpPr>
              <p:spPr>
                <a:xfrm>
                  <a:off x="3629176" y="5845143"/>
                  <a:ext cx="6020789" cy="972025"/>
                </a:xfrm>
                <a:prstGeom prst="roundRect">
                  <a:avLst/>
                </a:pr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C4827478-2C22-40DF-B184-9CB6AE4DC11D}"/>
                  </a:ext>
                </a:extLst>
              </p:cNvPr>
              <p:cNvGrpSpPr/>
              <p:nvPr/>
            </p:nvGrpSpPr>
            <p:grpSpPr>
              <a:xfrm>
                <a:off x="6000281" y="412128"/>
                <a:ext cx="5990460" cy="852374"/>
                <a:chOff x="5991348" y="1598469"/>
                <a:chExt cx="6020789" cy="852374"/>
              </a:xfrm>
            </p:grpSpPr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474B477E-9F9F-4681-9AE7-766979C0B771}"/>
                    </a:ext>
                  </a:extLst>
                </p:cNvPr>
                <p:cNvSpPr/>
                <p:nvPr/>
              </p:nvSpPr>
              <p:spPr>
                <a:xfrm>
                  <a:off x="5991348" y="1598469"/>
                  <a:ext cx="6020789" cy="852374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D0C555CE-ED07-4EC2-AB79-C7AAB209F7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63859" y="1832618"/>
                      <a:ext cx="1094042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IL" sz="1600" dirty="0"/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D0C555CE-ED07-4EC2-AB79-C7AAB209F7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63859" y="1832618"/>
                      <a:ext cx="1094042" cy="33855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0909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2A1411C4-9F9D-43F4-8669-5E0906E37939}"/>
                    </a:ext>
                  </a:extLst>
                </p:cNvPr>
                <p:cNvGrpSpPr/>
                <p:nvPr/>
              </p:nvGrpSpPr>
              <p:grpSpPr>
                <a:xfrm>
                  <a:off x="9215499" y="2009564"/>
                  <a:ext cx="1008000" cy="54000"/>
                  <a:chOff x="6761017" y="1928462"/>
                  <a:chExt cx="922447" cy="49794"/>
                </a:xfrm>
              </p:grpSpPr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96A4B63C-3C5E-46A8-AF13-1F7B5A5BCD03}"/>
                      </a:ext>
                    </a:extLst>
                  </p:cNvPr>
                  <p:cNvSpPr/>
                  <p:nvPr/>
                </p:nvSpPr>
                <p:spPr>
                  <a:xfrm>
                    <a:off x="6761017" y="1928462"/>
                    <a:ext cx="53623" cy="4796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B60C057A-7CFE-40FE-93FE-3794575EBB7A}"/>
                      </a:ext>
                    </a:extLst>
                  </p:cNvPr>
                  <p:cNvSpPr/>
                  <p:nvPr/>
                </p:nvSpPr>
                <p:spPr>
                  <a:xfrm>
                    <a:off x="7195429" y="1930296"/>
                    <a:ext cx="53623" cy="4796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C8C17C25-FE29-47AC-AD5C-339911E9A460}"/>
                      </a:ext>
                    </a:extLst>
                  </p:cNvPr>
                  <p:cNvSpPr/>
                  <p:nvPr/>
                </p:nvSpPr>
                <p:spPr>
                  <a:xfrm>
                    <a:off x="7629841" y="1928463"/>
                    <a:ext cx="53623" cy="4796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</p:grp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F494EDEE-50AA-4DAC-ABAB-75193B0252D8}"/>
                  </a:ext>
                </a:extLst>
              </p:cNvPr>
              <p:cNvGrpSpPr/>
              <p:nvPr/>
            </p:nvGrpSpPr>
            <p:grpSpPr>
              <a:xfrm>
                <a:off x="9178371" y="6241667"/>
                <a:ext cx="1008000" cy="54000"/>
                <a:chOff x="6761017" y="1928462"/>
                <a:chExt cx="922447" cy="49794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58CDC29B-04B6-4CF5-A484-9AEAE0B237D4}"/>
                    </a:ext>
                  </a:extLst>
                </p:cNvPr>
                <p:cNvSpPr/>
                <p:nvPr/>
              </p:nvSpPr>
              <p:spPr>
                <a:xfrm>
                  <a:off x="6761017" y="1928462"/>
                  <a:ext cx="53623" cy="479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130B0E95-550A-48DB-ACFE-1FB3FC87B454}"/>
                    </a:ext>
                  </a:extLst>
                </p:cNvPr>
                <p:cNvSpPr/>
                <p:nvPr/>
              </p:nvSpPr>
              <p:spPr>
                <a:xfrm>
                  <a:off x="7195429" y="1930296"/>
                  <a:ext cx="53623" cy="479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F741146A-A88B-4E3D-BD37-4B1F36A04A43}"/>
                    </a:ext>
                  </a:extLst>
                </p:cNvPr>
                <p:cNvSpPr/>
                <p:nvPr/>
              </p:nvSpPr>
              <p:spPr>
                <a:xfrm>
                  <a:off x="7629841" y="1928463"/>
                  <a:ext cx="53623" cy="479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</p:grp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BC66B699-1DA9-4F53-85A2-1FFDFE05E363}"/>
                  </a:ext>
                </a:extLst>
              </p:cNvPr>
              <p:cNvCxnSpPr>
                <a:cxnSpLocks/>
                <a:stCxn id="6" idx="0"/>
                <a:endCxn id="119" idx="2"/>
              </p:cNvCxnSpPr>
              <p:nvPr/>
            </p:nvCxnSpPr>
            <p:spPr>
              <a:xfrm flipV="1">
                <a:off x="6721782" y="2743564"/>
                <a:ext cx="1434935" cy="15045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5842A2E8-5CF3-4FD5-A21B-06056CD46B26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 flipV="1">
                <a:off x="8156717" y="2711234"/>
                <a:ext cx="1067656" cy="15369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44D24707-915C-4E93-929A-6C801416D616}"/>
                  </a:ext>
                </a:extLst>
              </p:cNvPr>
              <p:cNvCxnSpPr>
                <a:cxnSpLocks/>
                <a:stCxn id="6" idx="0"/>
                <a:endCxn id="118" idx="2"/>
              </p:cNvCxnSpPr>
              <p:nvPr/>
            </p:nvCxnSpPr>
            <p:spPr>
              <a:xfrm flipV="1">
                <a:off x="6721782" y="2743565"/>
                <a:ext cx="0" cy="15045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BE20B30-E4BF-43FB-85F7-ADFE2EB54BAF}"/>
                  </a:ext>
                </a:extLst>
              </p:cNvPr>
              <p:cNvCxnSpPr>
                <a:cxnSpLocks/>
                <a:stCxn id="7" idx="0"/>
                <a:endCxn id="119" idx="2"/>
              </p:cNvCxnSpPr>
              <p:nvPr/>
            </p:nvCxnSpPr>
            <p:spPr>
              <a:xfrm flipV="1">
                <a:off x="8156717" y="2743564"/>
                <a:ext cx="0" cy="15045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ADC31EC-3EEB-46E6-BBD3-94192EEBD178}"/>
                  </a:ext>
                </a:extLst>
              </p:cNvPr>
              <p:cNvCxnSpPr>
                <a:cxnSpLocks/>
                <a:stCxn id="8" idx="0"/>
                <a:endCxn id="120" idx="2"/>
              </p:cNvCxnSpPr>
              <p:nvPr/>
            </p:nvCxnSpPr>
            <p:spPr>
              <a:xfrm flipV="1">
                <a:off x="11289824" y="2743563"/>
                <a:ext cx="0" cy="15045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3CBC6B00-FEA4-4AE8-9698-BD3CF649C0CA}"/>
                  </a:ext>
                </a:extLst>
              </p:cNvPr>
              <p:cNvCxnSpPr>
                <a:cxnSpLocks/>
                <a:stCxn id="7" idx="0"/>
                <a:endCxn id="118" idx="2"/>
              </p:cNvCxnSpPr>
              <p:nvPr/>
            </p:nvCxnSpPr>
            <p:spPr>
              <a:xfrm flipH="1" flipV="1">
                <a:off x="6721782" y="2743565"/>
                <a:ext cx="1434935" cy="15045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270F7038-4D76-44F8-8EC5-E9F8C0351D3A}"/>
                  </a:ext>
                </a:extLst>
              </p:cNvPr>
              <p:cNvCxnSpPr>
                <a:cxnSpLocks/>
                <a:endCxn id="119" idx="2"/>
              </p:cNvCxnSpPr>
              <p:nvPr/>
            </p:nvCxnSpPr>
            <p:spPr>
              <a:xfrm flipH="1" flipV="1">
                <a:off x="8156717" y="2743564"/>
                <a:ext cx="1162291" cy="15045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30702D-5FE2-436B-ABBD-2BF5259A6A1E}"/>
                  </a:ext>
                </a:extLst>
              </p:cNvPr>
              <p:cNvCxnSpPr>
                <a:cxnSpLocks/>
                <a:endCxn id="120" idx="2"/>
              </p:cNvCxnSpPr>
              <p:nvPr/>
            </p:nvCxnSpPr>
            <p:spPr>
              <a:xfrm flipV="1">
                <a:off x="10313529" y="2743563"/>
                <a:ext cx="976295" cy="15045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540567C8-7952-4E96-99B8-837D08DFB161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H="1" flipV="1">
                <a:off x="10205625" y="2743563"/>
                <a:ext cx="1084199" cy="15045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4FAC770D-BB27-4045-8AF9-423134E41303}"/>
                  </a:ext>
                </a:extLst>
              </p:cNvPr>
              <p:cNvGrpSpPr/>
              <p:nvPr/>
            </p:nvGrpSpPr>
            <p:grpSpPr>
              <a:xfrm>
                <a:off x="6013322" y="3073935"/>
                <a:ext cx="6020789" cy="842757"/>
                <a:chOff x="5991348" y="2702873"/>
                <a:chExt cx="6020789" cy="842757"/>
              </a:xfrm>
            </p:grpSpPr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7A923075-8D5B-42B1-8233-42B92E70E22C}"/>
                    </a:ext>
                  </a:extLst>
                </p:cNvPr>
                <p:cNvSpPr/>
                <p:nvPr/>
              </p:nvSpPr>
              <p:spPr>
                <a:xfrm>
                  <a:off x="5991348" y="2702873"/>
                  <a:ext cx="6020789" cy="842757"/>
                </a:xfrm>
                <a:prstGeom prst="roundRect">
                  <a:avLst/>
                </a:prstGeom>
                <a:noFill/>
                <a:ln w="19050">
                  <a:solidFill>
                    <a:srgbClr val="873F3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AA97E20F-D785-492E-AD00-2D02DCC4AAA9}"/>
                    </a:ext>
                  </a:extLst>
                </p:cNvPr>
                <p:cNvSpPr/>
                <p:nvPr/>
              </p:nvSpPr>
              <p:spPr>
                <a:xfrm>
                  <a:off x="6133853" y="2830610"/>
                  <a:ext cx="5743517" cy="602876"/>
                </a:xfrm>
                <a:prstGeom prst="roundRect">
                  <a:avLst/>
                </a:prstGeom>
                <a:solidFill>
                  <a:srgbClr val="873F31"/>
                </a:solidFill>
                <a:ln>
                  <a:solidFill>
                    <a:srgbClr val="873F3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Monotonic Conv 1D of size K / Monotonic GCN with k iterations / No weights, just inputs by dependence graphs</a:t>
                  </a:r>
                  <a:endParaRPr lang="en-IL" dirty="0"/>
                </a:p>
              </p:txBody>
            </p:sp>
          </p:grp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EEEA4ED9-917D-4ACA-BDC0-C3E4CD3E674D}"/>
                  </a:ext>
                </a:extLst>
              </p:cNvPr>
              <p:cNvCxnSpPr>
                <a:cxnSpLocks/>
                <a:stCxn id="88" idx="3"/>
                <a:endCxn id="118" idx="1"/>
              </p:cNvCxnSpPr>
              <p:nvPr/>
            </p:nvCxnSpPr>
            <p:spPr>
              <a:xfrm>
                <a:off x="5830266" y="2132361"/>
                <a:ext cx="30358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B8FD54B-A906-4FC1-BDEE-4D2EA5879DC7}"/>
                  </a:ext>
                </a:extLst>
              </p:cNvPr>
              <p:cNvGrpSpPr/>
              <p:nvPr/>
            </p:nvGrpSpPr>
            <p:grpSpPr>
              <a:xfrm>
                <a:off x="5991348" y="1403930"/>
                <a:ext cx="6020789" cy="1445766"/>
                <a:chOff x="5991348" y="3819154"/>
                <a:chExt cx="6020789" cy="1757548"/>
              </a:xfrm>
            </p:grpSpPr>
            <p:sp>
              <p:nvSpPr>
                <p:cNvPr id="116" name="Rectangle: Rounded Corners 115">
                  <a:extLst>
                    <a:ext uri="{FF2B5EF4-FFF2-40B4-BE49-F238E27FC236}">
                      <a16:creationId xmlns:a16="http://schemas.microsoft.com/office/drawing/2014/main" id="{41BE2805-C74F-4E39-842A-005F850C34CF}"/>
                    </a:ext>
                  </a:extLst>
                </p:cNvPr>
                <p:cNvSpPr/>
                <p:nvPr/>
              </p:nvSpPr>
              <p:spPr>
                <a:xfrm>
                  <a:off x="5991348" y="3819154"/>
                  <a:ext cx="6020789" cy="1757548"/>
                </a:xfrm>
                <a:prstGeom prst="roundRect">
                  <a:avLst/>
                </a:prstGeom>
                <a:noFill/>
                <a:ln w="19050">
                  <a:solidFill>
                    <a:schemeClr val="accent6">
                      <a:lumMod val="7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56E283B-10A9-43F8-858A-A02A92237F8A}"/>
                    </a:ext>
                  </a:extLst>
                </p:cNvPr>
                <p:cNvGrpSpPr/>
                <p:nvPr/>
              </p:nvGrpSpPr>
              <p:grpSpPr>
                <a:xfrm>
                  <a:off x="6133853" y="3961658"/>
                  <a:ext cx="5743900" cy="1486026"/>
                  <a:chOff x="3752603" y="4108862"/>
                  <a:chExt cx="5743900" cy="14860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8" name="Rectangle: Rounded Corners 117">
                        <a:extLst>
                          <a:ext uri="{FF2B5EF4-FFF2-40B4-BE49-F238E27FC236}">
                            <a16:creationId xmlns:a16="http://schemas.microsoft.com/office/drawing/2014/main" id="{E0BA9B50-07F2-48C7-A00C-61357E245B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52603" y="4108864"/>
                        <a:ext cx="1175858" cy="1486024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he-IL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he-IL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oMath>
                          </m:oMathPara>
                        </a14:m>
                        <a:endParaRPr lang="en-US" sz="1200" dirty="0"/>
                      </a:p>
                      <a:p>
                        <a:pPr algn="ctr"/>
                        <a:endParaRPr lang="en-US" sz="1200" dirty="0"/>
                      </a:p>
                      <a:p>
                        <a:pPr algn="ctr"/>
                        <a:r>
                          <a:rPr lang="en-US" sz="1200" dirty="0"/>
                          <a:t>“Local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𝑡𝑜𝑡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lang="en-US" sz="1200" dirty="0"/>
                          <a:t>”</a:t>
                        </a:r>
                      </a:p>
                      <a:p>
                        <a:pPr algn="ctr"/>
                        <a:r>
                          <a:rPr lang="en-US" sz="1200" dirty="0"/>
                          <a:t>Mixing</a:t>
                        </a:r>
                        <a:endParaRPr lang="he-IL" sz="1200" dirty="0"/>
                      </a:p>
                      <a:p>
                        <a:pPr algn="ctr"/>
                        <a:r>
                          <a:rPr lang="en-US" sz="1200" dirty="0"/>
                          <a:t>Network</a:t>
                        </a:r>
                        <a:endParaRPr lang="en-IL" sz="1200" dirty="0"/>
                      </a:p>
                    </p:txBody>
                  </p:sp>
                </mc:Choice>
                <mc:Fallback xmlns="">
                  <p:sp>
                    <p:nvSpPr>
                      <p:cNvPr id="118" name="Rectangle: Rounded Corners 117">
                        <a:extLst>
                          <a:ext uri="{FF2B5EF4-FFF2-40B4-BE49-F238E27FC236}">
                            <a16:creationId xmlns:a16="http://schemas.microsoft.com/office/drawing/2014/main" id="{E0BA9B50-07F2-48C7-A00C-61357E245B8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52603" y="4108864"/>
                        <a:ext cx="1175858" cy="1486024"/>
                      </a:xfrm>
                      <a:prstGeom prst="round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I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Rectangle: Rounded Corners 118">
                        <a:extLst>
                          <a:ext uri="{FF2B5EF4-FFF2-40B4-BE49-F238E27FC236}">
                            <a16:creationId xmlns:a16="http://schemas.microsoft.com/office/drawing/2014/main" id="{5D44C8FC-B85E-4B45-B654-679F7A2786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87538" y="4108863"/>
                        <a:ext cx="1175858" cy="1486024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he-IL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he-IL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oMath>
                          </m:oMathPara>
                        </a14:m>
                        <a:endParaRPr lang="en-IL" sz="1200" dirty="0"/>
                      </a:p>
                      <a:p>
                        <a:pPr algn="ctr"/>
                        <a:endParaRPr lang="en-US" sz="1200" dirty="0"/>
                      </a:p>
                      <a:p>
                        <a:pPr algn="ctr"/>
                        <a:r>
                          <a:rPr lang="en-US" sz="1200" dirty="0"/>
                          <a:t>“Local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𝑡𝑜𝑡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lang="en-US" sz="1200" dirty="0"/>
                          <a:t>”</a:t>
                        </a:r>
                      </a:p>
                      <a:p>
                        <a:pPr algn="ctr"/>
                        <a:r>
                          <a:rPr lang="en-US" sz="1200" dirty="0"/>
                          <a:t>Mixing</a:t>
                        </a:r>
                        <a:endParaRPr lang="he-IL" sz="1200" dirty="0"/>
                      </a:p>
                      <a:p>
                        <a:pPr algn="ctr"/>
                        <a:r>
                          <a:rPr lang="en-US" sz="1200" dirty="0"/>
                          <a:t>Network</a:t>
                        </a:r>
                        <a:endParaRPr lang="en-IL" sz="1200" dirty="0"/>
                      </a:p>
                    </p:txBody>
                  </p:sp>
                </mc:Choice>
                <mc:Fallback xmlns="">
                  <p:sp>
                    <p:nvSpPr>
                      <p:cNvPr id="119" name="Rectangle: Rounded Corners 118">
                        <a:extLst>
                          <a:ext uri="{FF2B5EF4-FFF2-40B4-BE49-F238E27FC236}">
                            <a16:creationId xmlns:a16="http://schemas.microsoft.com/office/drawing/2014/main" id="{5D44C8FC-B85E-4B45-B654-679F7A2786E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87538" y="4108863"/>
                        <a:ext cx="1175858" cy="1486024"/>
                      </a:xfrm>
                      <a:prstGeom prst="round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I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Rectangle: Rounded Corners 119">
                        <a:extLst>
                          <a:ext uri="{FF2B5EF4-FFF2-40B4-BE49-F238E27FC236}">
                            <a16:creationId xmlns:a16="http://schemas.microsoft.com/office/drawing/2014/main" id="{E7A83524-349F-4500-9DE6-A96B35AAE3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20645" y="4108862"/>
                        <a:ext cx="1175858" cy="1486024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he-IL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oMath>
                          </m:oMathPara>
                        </a14:m>
                        <a:endParaRPr lang="en-IL" sz="1200" dirty="0"/>
                      </a:p>
                      <a:p>
                        <a:pPr algn="ctr"/>
                        <a:endParaRPr lang="en-US" sz="1200" dirty="0"/>
                      </a:p>
                      <a:p>
                        <a:pPr algn="ctr"/>
                        <a:r>
                          <a:rPr lang="en-US" sz="1200" dirty="0"/>
                          <a:t>“Local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𝑡𝑜𝑡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oMath>
                        </a14:m>
                        <a:r>
                          <a:rPr lang="en-US" sz="1200" dirty="0"/>
                          <a:t>”</a:t>
                        </a:r>
                      </a:p>
                      <a:p>
                        <a:pPr algn="ctr"/>
                        <a:r>
                          <a:rPr lang="en-US" sz="1200" dirty="0"/>
                          <a:t>Mixing</a:t>
                        </a:r>
                        <a:endParaRPr lang="he-IL" sz="1200" dirty="0"/>
                      </a:p>
                      <a:p>
                        <a:pPr algn="ctr"/>
                        <a:r>
                          <a:rPr lang="en-US" sz="1200" dirty="0"/>
                          <a:t>Network</a:t>
                        </a:r>
                        <a:endParaRPr lang="en-IL" sz="1200" dirty="0"/>
                      </a:p>
                    </p:txBody>
                  </p:sp>
                </mc:Choice>
                <mc:Fallback xmlns="">
                  <p:sp>
                    <p:nvSpPr>
                      <p:cNvPr id="120" name="Rectangle: Rounded Corners 119">
                        <a:extLst>
                          <a:ext uri="{FF2B5EF4-FFF2-40B4-BE49-F238E27FC236}">
                            <a16:creationId xmlns:a16="http://schemas.microsoft.com/office/drawing/2014/main" id="{E7A83524-349F-4500-9DE6-A96B35AAE31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20645" y="4108862"/>
                        <a:ext cx="1175858" cy="1486024"/>
                      </a:xfrm>
                      <a:prstGeom prst="round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I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970C9FD9-AAC9-4B66-ADAB-E0411D09DB0B}"/>
                      </a:ext>
                    </a:extLst>
                  </p:cNvPr>
                  <p:cNvSpPr/>
                  <p:nvPr/>
                </p:nvSpPr>
                <p:spPr>
                  <a:xfrm>
                    <a:off x="6768935" y="4868884"/>
                    <a:ext cx="130629" cy="132773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7D24798C-7622-4738-B2DF-9BDC74A1A5BE}"/>
                      </a:ext>
                    </a:extLst>
                  </p:cNvPr>
                  <p:cNvSpPr/>
                  <p:nvPr/>
                </p:nvSpPr>
                <p:spPr>
                  <a:xfrm>
                    <a:off x="7239788" y="4868883"/>
                    <a:ext cx="130629" cy="132773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6735F71F-74F4-4251-9B9F-D80B9EA104A4}"/>
                      </a:ext>
                    </a:extLst>
                  </p:cNvPr>
                  <p:cNvSpPr/>
                  <p:nvPr/>
                </p:nvSpPr>
                <p:spPr>
                  <a:xfrm>
                    <a:off x="7719163" y="4868882"/>
                    <a:ext cx="130629" cy="132773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1B74CDE3-1FC3-4902-B522-ED411A337A2C}"/>
                      </a:ext>
                    </a:extLst>
                  </p:cNvPr>
                  <p:cNvSpPr txBox="1"/>
                  <p:nvPr/>
                </p:nvSpPr>
                <p:spPr>
                  <a:xfrm>
                    <a:off x="7612451" y="653946"/>
                    <a:ext cx="108853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IL" sz="1600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1B74CDE3-1FC3-4902-B522-ED411A337A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2451" y="653946"/>
                    <a:ext cx="1088531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5C6E7372-7A32-427B-9846-BD7883DFAA3C}"/>
                      </a:ext>
                    </a:extLst>
                  </p:cNvPr>
                  <p:cNvSpPr txBox="1"/>
                  <p:nvPr/>
                </p:nvSpPr>
                <p:spPr>
                  <a:xfrm>
                    <a:off x="10738803" y="653946"/>
                    <a:ext cx="108853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IL" sz="1600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5C6E7372-7A32-427B-9846-BD7883DFAA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38803" y="653946"/>
                    <a:ext cx="1088531" cy="33855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F8A9B896-F59A-4F77-B2A9-127DECFC8D27}"/>
                  </a:ext>
                </a:extLst>
              </p:cNvPr>
              <p:cNvCxnSpPr>
                <a:cxnSpLocks/>
                <a:stCxn id="118" idx="0"/>
                <a:endCxn id="34" idx="2"/>
              </p:cNvCxnSpPr>
              <p:nvPr/>
            </p:nvCxnSpPr>
            <p:spPr>
              <a:xfrm flipH="1" flipV="1">
                <a:off x="6716189" y="984831"/>
                <a:ext cx="5593" cy="5363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D0AEAAB9-BDA3-4BCA-A176-DC4E73B0F79A}"/>
                  </a:ext>
                </a:extLst>
              </p:cNvPr>
              <p:cNvCxnSpPr>
                <a:cxnSpLocks/>
                <a:stCxn id="119" idx="0"/>
                <a:endCxn id="142" idx="2"/>
              </p:cNvCxnSpPr>
              <p:nvPr/>
            </p:nvCxnSpPr>
            <p:spPr>
              <a:xfrm flipV="1">
                <a:off x="8156717" y="992500"/>
                <a:ext cx="0" cy="528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3627124E-75BD-49C7-9BFF-B320F9610D80}"/>
                  </a:ext>
                </a:extLst>
              </p:cNvPr>
              <p:cNvCxnSpPr>
                <a:cxnSpLocks/>
                <a:stCxn id="120" idx="0"/>
                <a:endCxn id="143" idx="2"/>
              </p:cNvCxnSpPr>
              <p:nvPr/>
            </p:nvCxnSpPr>
            <p:spPr>
              <a:xfrm flipH="1" flipV="1">
                <a:off x="11283069" y="992500"/>
                <a:ext cx="6755" cy="5286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93335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046A-97BF-47C5-87CF-970A92C6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66" y="365125"/>
            <a:ext cx="5589002" cy="1325563"/>
          </a:xfrm>
        </p:spPr>
        <p:txBody>
          <a:bodyPr/>
          <a:lstStyle/>
          <a:p>
            <a:r>
              <a:rPr lang="en-US" dirty="0"/>
              <a:t>Local-QMIX </a:t>
            </a:r>
            <a:br>
              <a:rPr lang="en-US" dirty="0"/>
            </a:br>
            <a:endParaRPr lang="en-IL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74B395-3F5F-4B0A-974B-AFC18C4C76AE}"/>
              </a:ext>
            </a:extLst>
          </p:cNvPr>
          <p:cNvSpPr txBox="1"/>
          <p:nvPr/>
        </p:nvSpPr>
        <p:spPr>
          <a:xfrm>
            <a:off x="506479" y="1292250"/>
            <a:ext cx="4672954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Implementation, see if it really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Maybe “soft convolution”, start with “gaussian” kernel of size 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Check influence of localized policies / how restricting?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Compare to policy gradient from original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Finding 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Maybe learn graph dependencies, try to get rid of graph assumption by playing with the connections in the red layer</a:t>
            </a:r>
          </a:p>
          <a:p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461D284-DF33-4BB5-B52F-D94C9A720BF3}"/>
              </a:ext>
            </a:extLst>
          </p:cNvPr>
          <p:cNvGrpSpPr/>
          <p:nvPr/>
        </p:nvGrpSpPr>
        <p:grpSpPr>
          <a:xfrm>
            <a:off x="5421943" y="300448"/>
            <a:ext cx="6526443" cy="6257104"/>
            <a:chOff x="5507668" y="412128"/>
            <a:chExt cx="6526443" cy="62571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795D7E6-EF68-4B41-9316-43657D62F4DE}"/>
                    </a:ext>
                  </a:extLst>
                </p:cNvPr>
                <p:cNvSpPr txBox="1"/>
                <p:nvPr/>
              </p:nvSpPr>
              <p:spPr>
                <a:xfrm>
                  <a:off x="5507668" y="1963084"/>
                  <a:ext cx="32259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IL" sz="16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795D7E6-EF68-4B41-9316-43657D62F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668" y="1963084"/>
                  <a:ext cx="322598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A066C9EB-DE27-4A22-B89A-50CFC185874F}"/>
                </a:ext>
              </a:extLst>
            </p:cNvPr>
            <p:cNvGrpSpPr/>
            <p:nvPr/>
          </p:nvGrpSpPr>
          <p:grpSpPr>
            <a:xfrm>
              <a:off x="5830266" y="412128"/>
              <a:ext cx="6203845" cy="6257104"/>
              <a:chOff x="5830266" y="412128"/>
              <a:chExt cx="6203845" cy="6257104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45BAD732-8A97-47AE-8F61-FF30DBF86EED}"/>
                  </a:ext>
                </a:extLst>
              </p:cNvPr>
              <p:cNvGrpSpPr/>
              <p:nvPr/>
            </p:nvGrpSpPr>
            <p:grpSpPr>
              <a:xfrm>
                <a:off x="5991348" y="4130935"/>
                <a:ext cx="6020789" cy="1445766"/>
                <a:chOff x="5991348" y="3819154"/>
                <a:chExt cx="6020789" cy="1757548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06117DF4-90E6-4643-AE71-8F752620C6BE}"/>
                    </a:ext>
                  </a:extLst>
                </p:cNvPr>
                <p:cNvSpPr/>
                <p:nvPr/>
              </p:nvSpPr>
              <p:spPr>
                <a:xfrm>
                  <a:off x="5991348" y="3819154"/>
                  <a:ext cx="6020789" cy="1757548"/>
                </a:xfrm>
                <a:prstGeom prst="roundRect">
                  <a:avLst/>
                </a:prstGeom>
                <a:noFill/>
                <a:ln w="19050"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B5414368-B0EB-4F5A-AF87-BD2D815978A5}"/>
                    </a:ext>
                  </a:extLst>
                </p:cNvPr>
                <p:cNvGrpSpPr/>
                <p:nvPr/>
              </p:nvGrpSpPr>
              <p:grpSpPr>
                <a:xfrm>
                  <a:off x="6133853" y="3961658"/>
                  <a:ext cx="5743900" cy="1486026"/>
                  <a:chOff x="3752603" y="4108862"/>
                  <a:chExt cx="5743900" cy="14860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: Rounded Corners 5">
                        <a:extLst>
                          <a:ext uri="{FF2B5EF4-FFF2-40B4-BE49-F238E27FC236}">
                            <a16:creationId xmlns:a16="http://schemas.microsoft.com/office/drawing/2014/main" id="{947A491F-3DA8-41DF-AF5D-43D747FDCD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52603" y="4108864"/>
                        <a:ext cx="1175858" cy="1486024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IL" sz="1200" dirty="0"/>
                      </a:p>
                      <a:p>
                        <a:pPr algn="ctr"/>
                        <a:endParaRPr lang="he-IL" sz="1200" dirty="0"/>
                      </a:p>
                      <a:p>
                        <a:pPr algn="ctr"/>
                        <a:r>
                          <a:rPr lang="en-US" sz="1200" dirty="0"/>
                          <a:t>Agent 1</a:t>
                        </a:r>
                      </a:p>
                      <a:p>
                        <a:pPr algn="ctr"/>
                        <a:r>
                          <a:rPr lang="en-US" sz="1200" dirty="0"/>
                          <a:t>Utility</a:t>
                        </a:r>
                        <a:endParaRPr lang="he-IL" sz="1200" dirty="0"/>
                      </a:p>
                      <a:p>
                        <a:pPr algn="ctr"/>
                        <a:r>
                          <a:rPr lang="en-US" sz="1200" dirty="0"/>
                          <a:t>Network</a:t>
                        </a:r>
                        <a:endParaRPr lang="en-IL" sz="1200" dirty="0"/>
                      </a:p>
                    </p:txBody>
                  </p:sp>
                </mc:Choice>
                <mc:Fallback xmlns="">
                  <p:sp>
                    <p:nvSpPr>
                      <p:cNvPr id="6" name="Rectangle: Rounded Corners 5">
                        <a:extLst>
                          <a:ext uri="{FF2B5EF4-FFF2-40B4-BE49-F238E27FC236}">
                            <a16:creationId xmlns:a16="http://schemas.microsoft.com/office/drawing/2014/main" id="{947A491F-3DA8-41DF-AF5D-43D747FDCDD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52603" y="4108864"/>
                        <a:ext cx="1175858" cy="1486024"/>
                      </a:xfrm>
                      <a:prstGeom prst="round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" name="Rectangle: Rounded Corners 6">
                        <a:extLst>
                          <a:ext uri="{FF2B5EF4-FFF2-40B4-BE49-F238E27FC236}">
                            <a16:creationId xmlns:a16="http://schemas.microsoft.com/office/drawing/2014/main" id="{9CC71B25-9BB9-445D-A968-4DD738F836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87538" y="4108863"/>
                        <a:ext cx="1175858" cy="1486024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he-IL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he-IL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he-IL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IL" sz="1200" dirty="0"/>
                      </a:p>
                      <a:p>
                        <a:pPr algn="ctr"/>
                        <a:endParaRPr lang="he-IL" sz="1200" dirty="0"/>
                      </a:p>
                      <a:p>
                        <a:pPr algn="ctr"/>
                        <a:r>
                          <a:rPr lang="en-US" sz="1200" dirty="0"/>
                          <a:t>Agent 2</a:t>
                        </a:r>
                      </a:p>
                      <a:p>
                        <a:pPr algn="ctr"/>
                        <a:r>
                          <a:rPr lang="en-US" sz="1200" dirty="0"/>
                          <a:t>Utility</a:t>
                        </a:r>
                        <a:endParaRPr lang="he-IL" sz="1200" dirty="0"/>
                      </a:p>
                      <a:p>
                        <a:pPr algn="ctr"/>
                        <a:r>
                          <a:rPr lang="en-US" sz="1200" dirty="0"/>
                          <a:t>Network</a:t>
                        </a:r>
                        <a:endParaRPr lang="en-IL" sz="1200" dirty="0"/>
                      </a:p>
                    </p:txBody>
                  </p:sp>
                </mc:Choice>
                <mc:Fallback xmlns="">
                  <p:sp>
                    <p:nvSpPr>
                      <p:cNvPr id="7" name="Rectangle: Rounded Corners 6">
                        <a:extLst>
                          <a:ext uri="{FF2B5EF4-FFF2-40B4-BE49-F238E27FC236}">
                            <a16:creationId xmlns:a16="http://schemas.microsoft.com/office/drawing/2014/main" id="{9CC71B25-9BB9-445D-A968-4DD738F8362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87538" y="4108863"/>
                        <a:ext cx="1175858" cy="1486024"/>
                      </a:xfrm>
                      <a:prstGeom prst="round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Rectangle: Rounded Corners 7">
                        <a:extLst>
                          <a:ext uri="{FF2B5EF4-FFF2-40B4-BE49-F238E27FC236}">
                            <a16:creationId xmlns:a16="http://schemas.microsoft.com/office/drawing/2014/main" id="{AA3433E4-8233-4241-BE76-09C7BC3356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20645" y="4108862"/>
                        <a:ext cx="1175858" cy="1486024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IL" sz="1200" dirty="0"/>
                      </a:p>
                      <a:p>
                        <a:pPr algn="ctr"/>
                        <a:endParaRPr lang="he-IL" sz="1200" dirty="0"/>
                      </a:p>
                      <a:p>
                        <a:pPr algn="ctr"/>
                        <a:r>
                          <a:rPr lang="en-US" sz="1200" dirty="0"/>
                          <a:t>Agent n</a:t>
                        </a:r>
                      </a:p>
                      <a:p>
                        <a:pPr algn="ctr"/>
                        <a:r>
                          <a:rPr lang="en-US" sz="1200" dirty="0"/>
                          <a:t>Utility</a:t>
                        </a:r>
                        <a:endParaRPr lang="he-IL" sz="1200" dirty="0"/>
                      </a:p>
                      <a:p>
                        <a:pPr algn="ctr"/>
                        <a:r>
                          <a:rPr lang="en-US" sz="1200" dirty="0"/>
                          <a:t>Network</a:t>
                        </a:r>
                        <a:endParaRPr lang="en-IL" sz="1200" dirty="0"/>
                      </a:p>
                    </p:txBody>
                  </p:sp>
                </mc:Choice>
                <mc:Fallback xmlns="">
                  <p:sp>
                    <p:nvSpPr>
                      <p:cNvPr id="8" name="Rectangle: Rounded Corners 7">
                        <a:extLst>
                          <a:ext uri="{FF2B5EF4-FFF2-40B4-BE49-F238E27FC236}">
                            <a16:creationId xmlns:a16="http://schemas.microsoft.com/office/drawing/2014/main" id="{AA3433E4-8233-4241-BE76-09C7BC3356A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20645" y="4108862"/>
                        <a:ext cx="1175858" cy="1486024"/>
                      </a:xfrm>
                      <a:prstGeom prst="round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F5F5D45A-7D33-40A0-93B6-C311D36D821A}"/>
                      </a:ext>
                    </a:extLst>
                  </p:cNvPr>
                  <p:cNvSpPr/>
                  <p:nvPr/>
                </p:nvSpPr>
                <p:spPr>
                  <a:xfrm>
                    <a:off x="6768935" y="4868884"/>
                    <a:ext cx="130629" cy="13277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B448B4C-7726-4877-996C-70D5380E788E}"/>
                      </a:ext>
                    </a:extLst>
                  </p:cNvPr>
                  <p:cNvSpPr/>
                  <p:nvPr/>
                </p:nvSpPr>
                <p:spPr>
                  <a:xfrm>
                    <a:off x="7239788" y="4868883"/>
                    <a:ext cx="130629" cy="13277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CAACDD6E-74D7-441E-9FB5-66AB1C1BC4A3}"/>
                      </a:ext>
                    </a:extLst>
                  </p:cNvPr>
                  <p:cNvSpPr/>
                  <p:nvPr/>
                </p:nvSpPr>
                <p:spPr>
                  <a:xfrm>
                    <a:off x="7719163" y="4868882"/>
                    <a:ext cx="130629" cy="13277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0ABE09C-5BA5-4FD4-961B-709CEDB6E480}"/>
                  </a:ext>
                </a:extLst>
              </p:cNvPr>
              <p:cNvGrpSpPr/>
              <p:nvPr/>
            </p:nvGrpSpPr>
            <p:grpSpPr>
              <a:xfrm>
                <a:off x="6019330" y="5447682"/>
                <a:ext cx="6011857" cy="1221550"/>
                <a:chOff x="3629176" y="5428632"/>
                <a:chExt cx="6020789" cy="13885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D2AFDF22-DB7B-4FFD-81C4-0CAE4EC8AD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2603" y="6104700"/>
                      <a:ext cx="1190069" cy="37337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IL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D2AFDF22-DB7B-4FFD-81C4-0CAE4EC8AD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2603" y="6104700"/>
                      <a:ext cx="1190069" cy="37337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2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B98461B7-AC9C-4DEE-85C7-C044E99E71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68389" y="6104700"/>
                      <a:ext cx="1195007" cy="37337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IL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B98461B7-AC9C-4DEE-85C7-C044E99E71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68389" y="6104700"/>
                      <a:ext cx="1195007" cy="37337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2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F6E70B87-5AA8-40F4-83AC-0E107EDA5B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01496" y="6104700"/>
                      <a:ext cx="120911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IL" dirty="0"/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F6E70B87-5AA8-40F4-83AC-0E107EDA5B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01496" y="6104700"/>
                      <a:ext cx="1209113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2830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5596257B-53BD-4CD4-AF96-82EB66E2EFD0}"/>
                    </a:ext>
                  </a:extLst>
                </p:cNvPr>
                <p:cNvCxnSpPr>
                  <a:stCxn id="9" idx="0"/>
                  <a:endCxn id="6" idx="2"/>
                </p:cNvCxnSpPr>
                <p:nvPr/>
              </p:nvCxnSpPr>
              <p:spPr>
                <a:xfrm flipH="1" flipV="1">
                  <a:off x="4340532" y="5454649"/>
                  <a:ext cx="7106" cy="6500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B10E6F6D-FFE0-4CA0-B930-29B0195635C4}"/>
                    </a:ext>
                  </a:extLst>
                </p:cNvPr>
                <p:cNvCxnSpPr/>
                <p:nvPr/>
              </p:nvCxnSpPr>
              <p:spPr>
                <a:xfrm flipH="1" flipV="1">
                  <a:off x="5775467" y="5428634"/>
                  <a:ext cx="7106" cy="6760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C8E38446-E143-4685-977C-7792EDCD0BE1}"/>
                    </a:ext>
                  </a:extLst>
                </p:cNvPr>
                <p:cNvCxnSpPr/>
                <p:nvPr/>
              </p:nvCxnSpPr>
              <p:spPr>
                <a:xfrm flipH="1" flipV="1">
                  <a:off x="8909426" y="5428632"/>
                  <a:ext cx="7106" cy="6760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2A4BA604-C1F9-4E9C-ABA5-B57148CF3A0E}"/>
                    </a:ext>
                  </a:extLst>
                </p:cNvPr>
                <p:cNvSpPr/>
                <p:nvPr/>
              </p:nvSpPr>
              <p:spPr>
                <a:xfrm>
                  <a:off x="3629176" y="5845143"/>
                  <a:ext cx="6020789" cy="972025"/>
                </a:xfrm>
                <a:prstGeom prst="roundRect">
                  <a:avLst/>
                </a:pr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C4827478-2C22-40DF-B184-9CB6AE4DC11D}"/>
                  </a:ext>
                </a:extLst>
              </p:cNvPr>
              <p:cNvGrpSpPr/>
              <p:nvPr/>
            </p:nvGrpSpPr>
            <p:grpSpPr>
              <a:xfrm>
                <a:off x="6000281" y="412128"/>
                <a:ext cx="5990460" cy="852374"/>
                <a:chOff x="5991348" y="1598469"/>
                <a:chExt cx="6020789" cy="852374"/>
              </a:xfrm>
            </p:grpSpPr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474B477E-9F9F-4681-9AE7-766979C0B771}"/>
                    </a:ext>
                  </a:extLst>
                </p:cNvPr>
                <p:cNvSpPr/>
                <p:nvPr/>
              </p:nvSpPr>
              <p:spPr>
                <a:xfrm>
                  <a:off x="5991348" y="1598469"/>
                  <a:ext cx="6020789" cy="852374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D0C555CE-ED07-4EC2-AB79-C7AAB209F7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63859" y="1832618"/>
                      <a:ext cx="1094042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IL" sz="1600" dirty="0"/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D0C555CE-ED07-4EC2-AB79-C7AAB209F7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63859" y="1832618"/>
                      <a:ext cx="1094042" cy="33855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0909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2A1411C4-9F9D-43F4-8669-5E0906E37939}"/>
                    </a:ext>
                  </a:extLst>
                </p:cNvPr>
                <p:cNvGrpSpPr/>
                <p:nvPr/>
              </p:nvGrpSpPr>
              <p:grpSpPr>
                <a:xfrm>
                  <a:off x="9215499" y="2009564"/>
                  <a:ext cx="1008000" cy="54000"/>
                  <a:chOff x="6761017" y="1928462"/>
                  <a:chExt cx="922447" cy="49794"/>
                </a:xfrm>
              </p:grpSpPr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96A4B63C-3C5E-46A8-AF13-1F7B5A5BCD03}"/>
                      </a:ext>
                    </a:extLst>
                  </p:cNvPr>
                  <p:cNvSpPr/>
                  <p:nvPr/>
                </p:nvSpPr>
                <p:spPr>
                  <a:xfrm>
                    <a:off x="6761017" y="1928462"/>
                    <a:ext cx="53623" cy="4796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B60C057A-7CFE-40FE-93FE-3794575EBB7A}"/>
                      </a:ext>
                    </a:extLst>
                  </p:cNvPr>
                  <p:cNvSpPr/>
                  <p:nvPr/>
                </p:nvSpPr>
                <p:spPr>
                  <a:xfrm>
                    <a:off x="7195429" y="1930296"/>
                    <a:ext cx="53623" cy="4796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C8C17C25-FE29-47AC-AD5C-339911E9A460}"/>
                      </a:ext>
                    </a:extLst>
                  </p:cNvPr>
                  <p:cNvSpPr/>
                  <p:nvPr/>
                </p:nvSpPr>
                <p:spPr>
                  <a:xfrm>
                    <a:off x="7629841" y="1928463"/>
                    <a:ext cx="53623" cy="4796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</p:grp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F494EDEE-50AA-4DAC-ABAB-75193B0252D8}"/>
                  </a:ext>
                </a:extLst>
              </p:cNvPr>
              <p:cNvGrpSpPr/>
              <p:nvPr/>
            </p:nvGrpSpPr>
            <p:grpSpPr>
              <a:xfrm>
                <a:off x="9178371" y="6241667"/>
                <a:ext cx="1008000" cy="54000"/>
                <a:chOff x="6761017" y="1928462"/>
                <a:chExt cx="922447" cy="49794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58CDC29B-04B6-4CF5-A484-9AEAE0B237D4}"/>
                    </a:ext>
                  </a:extLst>
                </p:cNvPr>
                <p:cNvSpPr/>
                <p:nvPr/>
              </p:nvSpPr>
              <p:spPr>
                <a:xfrm>
                  <a:off x="6761017" y="1928462"/>
                  <a:ext cx="53623" cy="479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130B0E95-550A-48DB-ACFE-1FB3FC87B454}"/>
                    </a:ext>
                  </a:extLst>
                </p:cNvPr>
                <p:cNvSpPr/>
                <p:nvPr/>
              </p:nvSpPr>
              <p:spPr>
                <a:xfrm>
                  <a:off x="7195429" y="1930296"/>
                  <a:ext cx="53623" cy="479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F741146A-A88B-4E3D-BD37-4B1F36A04A43}"/>
                    </a:ext>
                  </a:extLst>
                </p:cNvPr>
                <p:cNvSpPr/>
                <p:nvPr/>
              </p:nvSpPr>
              <p:spPr>
                <a:xfrm>
                  <a:off x="7629841" y="1928463"/>
                  <a:ext cx="53623" cy="479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</p:grp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BC66B699-1DA9-4F53-85A2-1FFDFE05E363}"/>
                  </a:ext>
                </a:extLst>
              </p:cNvPr>
              <p:cNvCxnSpPr>
                <a:cxnSpLocks/>
                <a:stCxn id="6" idx="0"/>
                <a:endCxn id="119" idx="2"/>
              </p:cNvCxnSpPr>
              <p:nvPr/>
            </p:nvCxnSpPr>
            <p:spPr>
              <a:xfrm flipV="1">
                <a:off x="6721782" y="2743564"/>
                <a:ext cx="1434935" cy="15045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5842A2E8-5CF3-4FD5-A21B-06056CD46B26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 flipV="1">
                <a:off x="8156717" y="2711234"/>
                <a:ext cx="1067656" cy="15369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44D24707-915C-4E93-929A-6C801416D616}"/>
                  </a:ext>
                </a:extLst>
              </p:cNvPr>
              <p:cNvCxnSpPr>
                <a:cxnSpLocks/>
                <a:stCxn id="6" idx="0"/>
                <a:endCxn id="118" idx="2"/>
              </p:cNvCxnSpPr>
              <p:nvPr/>
            </p:nvCxnSpPr>
            <p:spPr>
              <a:xfrm flipV="1">
                <a:off x="6721782" y="2743565"/>
                <a:ext cx="0" cy="15045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BE20B30-E4BF-43FB-85F7-ADFE2EB54BAF}"/>
                  </a:ext>
                </a:extLst>
              </p:cNvPr>
              <p:cNvCxnSpPr>
                <a:cxnSpLocks/>
                <a:stCxn id="7" idx="0"/>
                <a:endCxn id="119" idx="2"/>
              </p:cNvCxnSpPr>
              <p:nvPr/>
            </p:nvCxnSpPr>
            <p:spPr>
              <a:xfrm flipV="1">
                <a:off x="8156717" y="2743564"/>
                <a:ext cx="0" cy="15045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ADC31EC-3EEB-46E6-BBD3-94192EEBD178}"/>
                  </a:ext>
                </a:extLst>
              </p:cNvPr>
              <p:cNvCxnSpPr>
                <a:cxnSpLocks/>
                <a:stCxn id="8" idx="0"/>
                <a:endCxn id="120" idx="2"/>
              </p:cNvCxnSpPr>
              <p:nvPr/>
            </p:nvCxnSpPr>
            <p:spPr>
              <a:xfrm flipV="1">
                <a:off x="11289824" y="2743563"/>
                <a:ext cx="0" cy="15045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3CBC6B00-FEA4-4AE8-9698-BD3CF649C0CA}"/>
                  </a:ext>
                </a:extLst>
              </p:cNvPr>
              <p:cNvCxnSpPr>
                <a:cxnSpLocks/>
                <a:stCxn id="7" idx="0"/>
                <a:endCxn id="118" idx="2"/>
              </p:cNvCxnSpPr>
              <p:nvPr/>
            </p:nvCxnSpPr>
            <p:spPr>
              <a:xfrm flipH="1" flipV="1">
                <a:off x="6721782" y="2743565"/>
                <a:ext cx="1434935" cy="15045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270F7038-4D76-44F8-8EC5-E9F8C0351D3A}"/>
                  </a:ext>
                </a:extLst>
              </p:cNvPr>
              <p:cNvCxnSpPr>
                <a:cxnSpLocks/>
                <a:endCxn id="119" idx="2"/>
              </p:cNvCxnSpPr>
              <p:nvPr/>
            </p:nvCxnSpPr>
            <p:spPr>
              <a:xfrm flipH="1" flipV="1">
                <a:off x="8156717" y="2743564"/>
                <a:ext cx="1162291" cy="15045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30702D-5FE2-436B-ABBD-2BF5259A6A1E}"/>
                  </a:ext>
                </a:extLst>
              </p:cNvPr>
              <p:cNvCxnSpPr>
                <a:cxnSpLocks/>
                <a:endCxn id="120" idx="2"/>
              </p:cNvCxnSpPr>
              <p:nvPr/>
            </p:nvCxnSpPr>
            <p:spPr>
              <a:xfrm flipV="1">
                <a:off x="10313529" y="2743563"/>
                <a:ext cx="976295" cy="15045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540567C8-7952-4E96-99B8-837D08DFB161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H="1" flipV="1">
                <a:off x="10205625" y="2743563"/>
                <a:ext cx="1084199" cy="15045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4FAC770D-BB27-4045-8AF9-423134E41303}"/>
                  </a:ext>
                </a:extLst>
              </p:cNvPr>
              <p:cNvGrpSpPr/>
              <p:nvPr/>
            </p:nvGrpSpPr>
            <p:grpSpPr>
              <a:xfrm>
                <a:off x="6013322" y="3073935"/>
                <a:ext cx="6020789" cy="842757"/>
                <a:chOff x="5991348" y="2702873"/>
                <a:chExt cx="6020789" cy="842757"/>
              </a:xfrm>
            </p:grpSpPr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7A923075-8D5B-42B1-8233-42B92E70E22C}"/>
                    </a:ext>
                  </a:extLst>
                </p:cNvPr>
                <p:cNvSpPr/>
                <p:nvPr/>
              </p:nvSpPr>
              <p:spPr>
                <a:xfrm>
                  <a:off x="5991348" y="2702873"/>
                  <a:ext cx="6020789" cy="842757"/>
                </a:xfrm>
                <a:prstGeom prst="roundRect">
                  <a:avLst/>
                </a:prstGeom>
                <a:noFill/>
                <a:ln w="19050">
                  <a:solidFill>
                    <a:srgbClr val="873F3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AA97E20F-D785-492E-AD00-2D02DCC4AAA9}"/>
                    </a:ext>
                  </a:extLst>
                </p:cNvPr>
                <p:cNvSpPr/>
                <p:nvPr/>
              </p:nvSpPr>
              <p:spPr>
                <a:xfrm>
                  <a:off x="6133853" y="2830610"/>
                  <a:ext cx="5743517" cy="602876"/>
                </a:xfrm>
                <a:prstGeom prst="roundRect">
                  <a:avLst/>
                </a:prstGeom>
                <a:solidFill>
                  <a:srgbClr val="873F31"/>
                </a:solidFill>
                <a:ln>
                  <a:solidFill>
                    <a:srgbClr val="873F3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Monotonic Conv 1D of size K / Monotonic GCN with k iterations / No weights, just inputs by dependence graphs</a:t>
                  </a:r>
                  <a:endParaRPr lang="en-IL" dirty="0"/>
                </a:p>
              </p:txBody>
            </p:sp>
          </p:grp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EEEA4ED9-917D-4ACA-BDC0-C3E4CD3E674D}"/>
                  </a:ext>
                </a:extLst>
              </p:cNvPr>
              <p:cNvCxnSpPr>
                <a:cxnSpLocks/>
                <a:stCxn id="88" idx="3"/>
                <a:endCxn id="118" idx="1"/>
              </p:cNvCxnSpPr>
              <p:nvPr/>
            </p:nvCxnSpPr>
            <p:spPr>
              <a:xfrm>
                <a:off x="5830266" y="2132361"/>
                <a:ext cx="30358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B8FD54B-A906-4FC1-BDEE-4D2EA5879DC7}"/>
                  </a:ext>
                </a:extLst>
              </p:cNvPr>
              <p:cNvGrpSpPr/>
              <p:nvPr/>
            </p:nvGrpSpPr>
            <p:grpSpPr>
              <a:xfrm>
                <a:off x="5991348" y="1403930"/>
                <a:ext cx="6020789" cy="1445766"/>
                <a:chOff x="5991348" y="3819154"/>
                <a:chExt cx="6020789" cy="1757548"/>
              </a:xfrm>
            </p:grpSpPr>
            <p:sp>
              <p:nvSpPr>
                <p:cNvPr id="116" name="Rectangle: Rounded Corners 115">
                  <a:extLst>
                    <a:ext uri="{FF2B5EF4-FFF2-40B4-BE49-F238E27FC236}">
                      <a16:creationId xmlns:a16="http://schemas.microsoft.com/office/drawing/2014/main" id="{41BE2805-C74F-4E39-842A-005F850C34CF}"/>
                    </a:ext>
                  </a:extLst>
                </p:cNvPr>
                <p:cNvSpPr/>
                <p:nvPr/>
              </p:nvSpPr>
              <p:spPr>
                <a:xfrm>
                  <a:off x="5991348" y="3819154"/>
                  <a:ext cx="6020789" cy="1757548"/>
                </a:xfrm>
                <a:prstGeom prst="roundRect">
                  <a:avLst/>
                </a:prstGeom>
                <a:noFill/>
                <a:ln w="19050">
                  <a:solidFill>
                    <a:schemeClr val="accent6">
                      <a:lumMod val="7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56E283B-10A9-43F8-858A-A02A92237F8A}"/>
                    </a:ext>
                  </a:extLst>
                </p:cNvPr>
                <p:cNvGrpSpPr/>
                <p:nvPr/>
              </p:nvGrpSpPr>
              <p:grpSpPr>
                <a:xfrm>
                  <a:off x="6133853" y="3961658"/>
                  <a:ext cx="5743900" cy="1486026"/>
                  <a:chOff x="3752603" y="4108862"/>
                  <a:chExt cx="5743900" cy="14860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8" name="Rectangle: Rounded Corners 117">
                        <a:extLst>
                          <a:ext uri="{FF2B5EF4-FFF2-40B4-BE49-F238E27FC236}">
                            <a16:creationId xmlns:a16="http://schemas.microsoft.com/office/drawing/2014/main" id="{E0BA9B50-07F2-48C7-A00C-61357E245B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52603" y="4108864"/>
                        <a:ext cx="1175858" cy="1486024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he-IL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he-IL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oMath>
                          </m:oMathPara>
                        </a14:m>
                        <a:endParaRPr lang="en-US" sz="1200" dirty="0"/>
                      </a:p>
                      <a:p>
                        <a:pPr algn="ctr"/>
                        <a:endParaRPr lang="en-US" sz="1200" dirty="0"/>
                      </a:p>
                      <a:p>
                        <a:pPr algn="ctr"/>
                        <a:r>
                          <a:rPr lang="en-US" sz="1200" dirty="0"/>
                          <a:t>“Local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𝑡𝑜𝑡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r>
                          <a:rPr lang="en-US" sz="1200" dirty="0"/>
                          <a:t>”</a:t>
                        </a:r>
                      </a:p>
                      <a:p>
                        <a:pPr algn="ctr"/>
                        <a:r>
                          <a:rPr lang="en-US" sz="1200" dirty="0"/>
                          <a:t>Mixing</a:t>
                        </a:r>
                        <a:endParaRPr lang="he-IL" sz="1200" dirty="0"/>
                      </a:p>
                      <a:p>
                        <a:pPr algn="ctr"/>
                        <a:r>
                          <a:rPr lang="en-US" sz="1200" dirty="0"/>
                          <a:t>Network</a:t>
                        </a:r>
                        <a:endParaRPr lang="en-IL" sz="1200" dirty="0"/>
                      </a:p>
                    </p:txBody>
                  </p:sp>
                </mc:Choice>
                <mc:Fallback xmlns="">
                  <p:sp>
                    <p:nvSpPr>
                      <p:cNvPr id="118" name="Rectangle: Rounded Corners 117">
                        <a:extLst>
                          <a:ext uri="{FF2B5EF4-FFF2-40B4-BE49-F238E27FC236}">
                            <a16:creationId xmlns:a16="http://schemas.microsoft.com/office/drawing/2014/main" id="{E0BA9B50-07F2-48C7-A00C-61357E245B8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52603" y="4108864"/>
                        <a:ext cx="1175858" cy="1486024"/>
                      </a:xfrm>
                      <a:prstGeom prst="round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I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Rectangle: Rounded Corners 118">
                        <a:extLst>
                          <a:ext uri="{FF2B5EF4-FFF2-40B4-BE49-F238E27FC236}">
                            <a16:creationId xmlns:a16="http://schemas.microsoft.com/office/drawing/2014/main" id="{5D44C8FC-B85E-4B45-B654-679F7A2786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87538" y="4108863"/>
                        <a:ext cx="1175858" cy="1486024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he-IL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he-IL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oMath>
                          </m:oMathPara>
                        </a14:m>
                        <a:endParaRPr lang="en-IL" sz="1200" dirty="0"/>
                      </a:p>
                      <a:p>
                        <a:pPr algn="ctr"/>
                        <a:endParaRPr lang="en-US" sz="1200" dirty="0"/>
                      </a:p>
                      <a:p>
                        <a:pPr algn="ctr"/>
                        <a:r>
                          <a:rPr lang="en-US" sz="1200" dirty="0"/>
                          <a:t>“Local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𝑡𝑜𝑡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lang="en-US" sz="1200" dirty="0"/>
                          <a:t>”</a:t>
                        </a:r>
                      </a:p>
                      <a:p>
                        <a:pPr algn="ctr"/>
                        <a:r>
                          <a:rPr lang="en-US" sz="1200" dirty="0"/>
                          <a:t>Mixing</a:t>
                        </a:r>
                        <a:endParaRPr lang="he-IL" sz="1200" dirty="0"/>
                      </a:p>
                      <a:p>
                        <a:pPr algn="ctr"/>
                        <a:r>
                          <a:rPr lang="en-US" sz="1200" dirty="0"/>
                          <a:t>Network</a:t>
                        </a:r>
                        <a:endParaRPr lang="en-IL" sz="1200" dirty="0"/>
                      </a:p>
                    </p:txBody>
                  </p:sp>
                </mc:Choice>
                <mc:Fallback xmlns="">
                  <p:sp>
                    <p:nvSpPr>
                      <p:cNvPr id="119" name="Rectangle: Rounded Corners 118">
                        <a:extLst>
                          <a:ext uri="{FF2B5EF4-FFF2-40B4-BE49-F238E27FC236}">
                            <a16:creationId xmlns:a16="http://schemas.microsoft.com/office/drawing/2014/main" id="{5D44C8FC-B85E-4B45-B654-679F7A2786E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87538" y="4108863"/>
                        <a:ext cx="1175858" cy="1486024"/>
                      </a:xfrm>
                      <a:prstGeom prst="round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I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Rectangle: Rounded Corners 119">
                        <a:extLst>
                          <a:ext uri="{FF2B5EF4-FFF2-40B4-BE49-F238E27FC236}">
                            <a16:creationId xmlns:a16="http://schemas.microsoft.com/office/drawing/2014/main" id="{E7A83524-349F-4500-9DE6-A96B35AAE3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20645" y="4108862"/>
                        <a:ext cx="1175858" cy="1486024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he-IL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oMath>
                          </m:oMathPara>
                        </a14:m>
                        <a:endParaRPr lang="en-IL" sz="1200" dirty="0"/>
                      </a:p>
                      <a:p>
                        <a:pPr algn="ctr"/>
                        <a:endParaRPr lang="en-US" sz="1200" dirty="0"/>
                      </a:p>
                      <a:p>
                        <a:pPr algn="ctr"/>
                        <a:r>
                          <a:rPr lang="en-US" sz="1200" dirty="0"/>
                          <a:t>“Local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𝑡𝑜𝑡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oMath>
                        </a14:m>
                        <a:r>
                          <a:rPr lang="en-US" sz="1200" dirty="0"/>
                          <a:t>”</a:t>
                        </a:r>
                      </a:p>
                      <a:p>
                        <a:pPr algn="ctr"/>
                        <a:r>
                          <a:rPr lang="en-US" sz="1200" dirty="0"/>
                          <a:t>Mixing</a:t>
                        </a:r>
                        <a:endParaRPr lang="he-IL" sz="1200" dirty="0"/>
                      </a:p>
                      <a:p>
                        <a:pPr algn="ctr"/>
                        <a:r>
                          <a:rPr lang="en-US" sz="1200" dirty="0"/>
                          <a:t>Network</a:t>
                        </a:r>
                        <a:endParaRPr lang="en-IL" sz="1200" dirty="0"/>
                      </a:p>
                    </p:txBody>
                  </p:sp>
                </mc:Choice>
                <mc:Fallback xmlns="">
                  <p:sp>
                    <p:nvSpPr>
                      <p:cNvPr id="120" name="Rectangle: Rounded Corners 119">
                        <a:extLst>
                          <a:ext uri="{FF2B5EF4-FFF2-40B4-BE49-F238E27FC236}">
                            <a16:creationId xmlns:a16="http://schemas.microsoft.com/office/drawing/2014/main" id="{E7A83524-349F-4500-9DE6-A96B35AAE31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20645" y="4108862"/>
                        <a:ext cx="1175858" cy="1486024"/>
                      </a:xfrm>
                      <a:prstGeom prst="round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I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970C9FD9-AAC9-4B66-ADAB-E0411D09DB0B}"/>
                      </a:ext>
                    </a:extLst>
                  </p:cNvPr>
                  <p:cNvSpPr/>
                  <p:nvPr/>
                </p:nvSpPr>
                <p:spPr>
                  <a:xfrm>
                    <a:off x="6768935" y="4868884"/>
                    <a:ext cx="130629" cy="132773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7D24798C-7622-4738-B2DF-9BDC74A1A5BE}"/>
                      </a:ext>
                    </a:extLst>
                  </p:cNvPr>
                  <p:cNvSpPr/>
                  <p:nvPr/>
                </p:nvSpPr>
                <p:spPr>
                  <a:xfrm>
                    <a:off x="7239788" y="4868883"/>
                    <a:ext cx="130629" cy="132773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6735F71F-74F4-4251-9B9F-D80B9EA104A4}"/>
                      </a:ext>
                    </a:extLst>
                  </p:cNvPr>
                  <p:cNvSpPr/>
                  <p:nvPr/>
                </p:nvSpPr>
                <p:spPr>
                  <a:xfrm>
                    <a:off x="7719163" y="4868882"/>
                    <a:ext cx="130629" cy="132773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 dirty="0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1B74CDE3-1FC3-4902-B522-ED411A337A2C}"/>
                      </a:ext>
                    </a:extLst>
                  </p:cNvPr>
                  <p:cNvSpPr txBox="1"/>
                  <p:nvPr/>
                </p:nvSpPr>
                <p:spPr>
                  <a:xfrm>
                    <a:off x="7612451" y="653946"/>
                    <a:ext cx="108853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IL" sz="1600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1B74CDE3-1FC3-4902-B522-ED411A337A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2451" y="653946"/>
                    <a:ext cx="1088531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5C6E7372-7A32-427B-9846-BD7883DFAA3C}"/>
                      </a:ext>
                    </a:extLst>
                  </p:cNvPr>
                  <p:cNvSpPr txBox="1"/>
                  <p:nvPr/>
                </p:nvSpPr>
                <p:spPr>
                  <a:xfrm>
                    <a:off x="10738803" y="653946"/>
                    <a:ext cx="108853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IL" sz="1600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5C6E7372-7A32-427B-9846-BD7883DFAA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38803" y="653946"/>
                    <a:ext cx="1088531" cy="33855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F8A9B896-F59A-4F77-B2A9-127DECFC8D27}"/>
                  </a:ext>
                </a:extLst>
              </p:cNvPr>
              <p:cNvCxnSpPr>
                <a:cxnSpLocks/>
                <a:stCxn id="118" idx="0"/>
                <a:endCxn id="34" idx="2"/>
              </p:cNvCxnSpPr>
              <p:nvPr/>
            </p:nvCxnSpPr>
            <p:spPr>
              <a:xfrm flipH="1" flipV="1">
                <a:off x="6716189" y="984831"/>
                <a:ext cx="5593" cy="5363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D0AEAAB9-BDA3-4BCA-A176-DC4E73B0F79A}"/>
                  </a:ext>
                </a:extLst>
              </p:cNvPr>
              <p:cNvCxnSpPr>
                <a:cxnSpLocks/>
                <a:stCxn id="119" idx="0"/>
                <a:endCxn id="142" idx="2"/>
              </p:cNvCxnSpPr>
              <p:nvPr/>
            </p:nvCxnSpPr>
            <p:spPr>
              <a:xfrm flipV="1">
                <a:off x="8156717" y="992500"/>
                <a:ext cx="0" cy="528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3627124E-75BD-49C7-9BFF-B320F9610D80}"/>
                  </a:ext>
                </a:extLst>
              </p:cNvPr>
              <p:cNvCxnSpPr>
                <a:cxnSpLocks/>
                <a:stCxn id="120" idx="0"/>
                <a:endCxn id="143" idx="2"/>
              </p:cNvCxnSpPr>
              <p:nvPr/>
            </p:nvCxnSpPr>
            <p:spPr>
              <a:xfrm flipH="1" flipV="1">
                <a:off x="11283069" y="992500"/>
                <a:ext cx="6755" cy="5286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88806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B91E-4500-458A-9B9F-2D77CB60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ICLR 2021 – Similar, but very different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4080DB-9203-4F5E-AE2A-E995B458F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431" y="1825625"/>
            <a:ext cx="3683137" cy="474044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1170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92D6-4F73-4483-98BC-8E6C463C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Previous Work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A65DB-FBF0-455C-84C2-764FD3146E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109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6D237B-4E35-4C53-90DA-1DBB75055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454" y="1604577"/>
            <a:ext cx="2214162" cy="286562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917B28-0F42-4344-ACAE-017F39322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745" y="2456316"/>
            <a:ext cx="2214161" cy="287179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D5120D-7933-4688-B6BF-DFA270292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2440" y="3429000"/>
            <a:ext cx="2316274" cy="299447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70E351-4350-44F1-AE19-CA3021D18E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3344" y="1612389"/>
            <a:ext cx="2223897" cy="290272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8E9560-6EE6-4C33-9410-4FA0AC9B4D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2637" y="2457798"/>
            <a:ext cx="2314698" cy="299447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5F59597-31E7-4581-A381-EC2BDD92CEF4}"/>
              </a:ext>
            </a:extLst>
          </p:cNvPr>
          <p:cNvSpPr txBox="1">
            <a:spLocks/>
          </p:cNvSpPr>
          <p:nvPr/>
        </p:nvSpPr>
        <p:spPr>
          <a:xfrm>
            <a:off x="-106395" y="64472"/>
            <a:ext cx="5586752" cy="1187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Locality</a:t>
            </a:r>
            <a:r>
              <a:rPr lang="he-IL" b="1" dirty="0"/>
              <a:t> </a:t>
            </a:r>
            <a:r>
              <a:rPr lang="en-US" b="1" dirty="0"/>
              <a:t>Graph</a:t>
            </a:r>
            <a:endParaRPr lang="en-IL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8E2E10E-A598-416A-ABC0-1F680561BB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68698" y="3429000"/>
            <a:ext cx="2308995" cy="299447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646A54B4-5298-468E-AE41-F86D9ECDCC2C}"/>
              </a:ext>
            </a:extLst>
          </p:cNvPr>
          <p:cNvSpPr txBox="1">
            <a:spLocks/>
          </p:cNvSpPr>
          <p:nvPr/>
        </p:nvSpPr>
        <p:spPr>
          <a:xfrm>
            <a:off x="6096000" y="33892"/>
            <a:ext cx="5586752" cy="1187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MARL Q-Learning</a:t>
            </a:r>
            <a:endParaRPr lang="en-IL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735F40-7D3D-480D-B961-2BDD892C8C5C}"/>
              </a:ext>
            </a:extLst>
          </p:cNvPr>
          <p:cNvCxnSpPr/>
          <p:nvPr/>
        </p:nvCxnSpPr>
        <p:spPr>
          <a:xfrm>
            <a:off x="5842000" y="139700"/>
            <a:ext cx="88900" cy="6527800"/>
          </a:xfrm>
          <a:prstGeom prst="line">
            <a:avLst/>
          </a:prstGeom>
          <a:ln w="762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83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046A-97BF-47C5-87CF-970A92C6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Setting (Previous Work)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15A43-3D23-472E-A057-4BC8782C8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consider a network of n agents that are associated with an underlying undirected graph G = (N , E), where N = {1, . . . , n} is the set of agents and E ⊂ N ×N is the set of edges</a:t>
            </a:r>
          </a:p>
          <a:p>
            <a:r>
              <a:rPr lang="en-US" dirty="0"/>
              <a:t>Each agent </a:t>
            </a:r>
            <a:r>
              <a:rPr lang="en-US" dirty="0" err="1"/>
              <a:t>i</a:t>
            </a:r>
            <a:r>
              <a:rPr lang="en-US" dirty="0"/>
              <a:t> is associated with state </a:t>
            </a:r>
            <a:r>
              <a:rPr lang="en-US" dirty="0" err="1"/>
              <a:t>si</a:t>
            </a:r>
            <a:r>
              <a:rPr lang="en-US" dirty="0"/>
              <a:t> ∈ Si , ai ∈ Ai where Si and Ai are finite sets. The global state is denoted as s = (s1, . . . , </a:t>
            </a:r>
            <a:r>
              <a:rPr lang="en-US" dirty="0" err="1"/>
              <a:t>sn</a:t>
            </a:r>
            <a:r>
              <a:rPr lang="en-US" dirty="0"/>
              <a:t>) ∈ S := S1 × · · · × Sn and similarly the global action a = (a1, . . . , an) ∈ A := A1 × · · · × A</a:t>
            </a:r>
          </a:p>
          <a:p>
            <a:r>
              <a:rPr lang="en-US" dirty="0"/>
              <a:t>At time t, given current state s(t) and action a(t), the next individual state </a:t>
            </a:r>
            <a:r>
              <a:rPr lang="en-US" dirty="0" err="1"/>
              <a:t>si</a:t>
            </a:r>
            <a:r>
              <a:rPr lang="en-US" dirty="0"/>
              <a:t>(t+ 1) is independently generated and is only dependent on neighbors: P(s(t + 1)|s(t), a(t)) = </a:t>
            </a:r>
            <a:r>
              <a:rPr lang="en-US" dirty="0" err="1"/>
              <a:t>Yn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 P(</a:t>
            </a:r>
            <a:r>
              <a:rPr lang="en-US" dirty="0" err="1"/>
              <a:t>si</a:t>
            </a:r>
            <a:r>
              <a:rPr lang="en-US" dirty="0"/>
              <a:t>(t + 1)|</a:t>
            </a:r>
            <a:r>
              <a:rPr lang="en-US" dirty="0" err="1"/>
              <a:t>sNi</a:t>
            </a:r>
            <a:r>
              <a:rPr lang="en-US" dirty="0"/>
              <a:t> (t), ai(t)),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5904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046A-97BF-47C5-87CF-970A92C6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Setting (Previous Work)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15A43-3D23-472E-A057-4BC8782C8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notation Ni means the neighborhood of </a:t>
            </a:r>
            <a:r>
              <a:rPr lang="en-US" dirty="0" err="1"/>
              <a:t>i</a:t>
            </a:r>
            <a:r>
              <a:rPr lang="en-US" dirty="0"/>
              <a:t> (including </a:t>
            </a:r>
            <a:r>
              <a:rPr lang="en-US" dirty="0" err="1"/>
              <a:t>i</a:t>
            </a:r>
            <a:r>
              <a:rPr lang="en-US" dirty="0"/>
              <a:t> itself) and </a:t>
            </a:r>
            <a:r>
              <a:rPr lang="en-US" dirty="0" err="1"/>
              <a:t>sNi</a:t>
            </a:r>
            <a:r>
              <a:rPr lang="en-US" dirty="0"/>
              <a:t> is the states of i’s neighbors. In addition, for integer κ ≥ 1, we let </a:t>
            </a:r>
            <a:r>
              <a:rPr lang="en-US" dirty="0" err="1"/>
              <a:t>Nκ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denote the κ-hop neighborhood of </a:t>
            </a:r>
            <a:r>
              <a:rPr lang="en-US" dirty="0" err="1"/>
              <a:t>i</a:t>
            </a:r>
            <a:r>
              <a:rPr lang="en-US" dirty="0"/>
              <a:t>, i.e. the nodes whose graph distance to </a:t>
            </a:r>
            <a:r>
              <a:rPr lang="en-US" dirty="0" err="1"/>
              <a:t>i</a:t>
            </a:r>
            <a:r>
              <a:rPr lang="en-US" dirty="0"/>
              <a:t> is less than or equal to κ, including </a:t>
            </a:r>
            <a:r>
              <a:rPr lang="en-US" dirty="0" err="1"/>
              <a:t>i</a:t>
            </a:r>
            <a:r>
              <a:rPr lang="en-US" dirty="0"/>
              <a:t> itself</a:t>
            </a:r>
          </a:p>
          <a:p>
            <a:r>
              <a:rPr lang="en-US" dirty="0"/>
              <a:t>Further, each agent is associated with a stage reward function </a:t>
            </a:r>
            <a:r>
              <a:rPr lang="en-US" dirty="0" err="1"/>
              <a:t>ri</a:t>
            </a:r>
            <a:r>
              <a:rPr lang="en-US" dirty="0"/>
              <a:t>(</a:t>
            </a:r>
            <a:r>
              <a:rPr lang="en-US" dirty="0" err="1"/>
              <a:t>si</a:t>
            </a:r>
            <a:r>
              <a:rPr lang="en-US" dirty="0"/>
              <a:t> , ai) that depends on the local state and action, and the global stage reward is r(s, a) = 1 n </a:t>
            </a:r>
            <a:r>
              <a:rPr lang="en-US" dirty="0" err="1"/>
              <a:t>Pn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 </a:t>
            </a:r>
            <a:r>
              <a:rPr lang="en-US" dirty="0" err="1"/>
              <a:t>ri</a:t>
            </a:r>
            <a:r>
              <a:rPr lang="en-US" dirty="0"/>
              <a:t>(</a:t>
            </a:r>
            <a:r>
              <a:rPr lang="en-US" dirty="0" err="1"/>
              <a:t>si</a:t>
            </a:r>
            <a:r>
              <a:rPr lang="en-US" dirty="0"/>
              <a:t> , ai).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9852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046A-97BF-47C5-87CF-970A92C6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 Results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0C2539-DA57-4DD4-9950-E31DCCD7D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1690688"/>
            <a:ext cx="11458575" cy="374332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66FFC0-0C2E-4FAF-8C86-4163F4701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676405"/>
            <a:ext cx="10515600" cy="8164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can Prove Lemma 3 (and other lemmas) for the local reward structure with a slightly larger C (k = k + (max reward neighborhood))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208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046A-97BF-47C5-87CF-970A92C6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  <a:endParaRPr lang="en-IL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6745FD-4F05-49B6-B3E9-D1CB5B1CAB14}"/>
              </a:ext>
            </a:extLst>
          </p:cNvPr>
          <p:cNvGrpSpPr/>
          <p:nvPr/>
        </p:nvGrpSpPr>
        <p:grpSpPr>
          <a:xfrm>
            <a:off x="604837" y="1980411"/>
            <a:ext cx="10982325" cy="1994653"/>
            <a:chOff x="604836" y="1730376"/>
            <a:chExt cx="10982325" cy="199465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B848CAB-2AAA-44DE-A4B2-1E47125D32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0169"/>
            <a:stretch/>
          </p:blipFill>
          <p:spPr>
            <a:xfrm>
              <a:off x="604836" y="1730376"/>
              <a:ext cx="10982325" cy="99732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9E14866-6FF6-436F-8A25-D786D3E72D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0169"/>
            <a:stretch/>
          </p:blipFill>
          <p:spPr>
            <a:xfrm>
              <a:off x="604836" y="2727702"/>
              <a:ext cx="10982325" cy="997327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C4CE2E4-619C-4149-BFED-E47299975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4594533"/>
            <a:ext cx="10515600" cy="114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6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046A-97BF-47C5-87CF-970A92C6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QMIX (200+ citations)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B09071-E77D-4D95-B6DE-3C599A440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142721"/>
            <a:ext cx="98488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4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92D6-4F73-4483-98BC-8E6C463C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My Work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A65DB-FBF0-455C-84C2-764FD3146E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3500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1542</Words>
  <Application>Microsoft Office PowerPoint</Application>
  <PresentationFormat>Widescreen</PresentationFormat>
  <Paragraphs>269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Exploiting Locality for  Q-Learning in Multi-Agent RL with Graph Dependence Structure </vt:lpstr>
      <vt:lpstr>Previous Work</vt:lpstr>
      <vt:lpstr>PowerPoint Presentation</vt:lpstr>
      <vt:lpstr>Problem Setting (Previous Work)</vt:lpstr>
      <vt:lpstr>Problem Setting (Previous Work)</vt:lpstr>
      <vt:lpstr>Previous Work Results</vt:lpstr>
      <vt:lpstr>Previous Work</vt:lpstr>
      <vt:lpstr>QMIX (200+ citations)</vt:lpstr>
      <vt:lpstr>My Work</vt:lpstr>
      <vt:lpstr>Problem Setting (My Work)</vt:lpstr>
      <vt:lpstr>Q-Learning for this context is hard</vt:lpstr>
      <vt:lpstr>QMIX (200+ citations)</vt:lpstr>
      <vt:lpstr>Local-QMIX  0 citations (for now)</vt:lpstr>
      <vt:lpstr>Local-QMIX  </vt:lpstr>
      <vt:lpstr>Local-QMIX  </vt:lpstr>
      <vt:lpstr>Local-QMIX  </vt:lpstr>
      <vt:lpstr>Local-QMIX  </vt:lpstr>
      <vt:lpstr>ICLR 2021 – Similar, but very different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Exploiting Locality Structures for Q-Learning in MARL’s with Tree Dependence Structure</dc:title>
  <dc:creator>Roy Zohar</dc:creator>
  <cp:lastModifiedBy>Roy Zohar</cp:lastModifiedBy>
  <cp:revision>53</cp:revision>
  <dcterms:created xsi:type="dcterms:W3CDTF">2021-02-02T17:18:21Z</dcterms:created>
  <dcterms:modified xsi:type="dcterms:W3CDTF">2021-02-04T09:29:16Z</dcterms:modified>
</cp:coreProperties>
</file>