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996853B-2730-40E1-A5BD-41CB5369479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E1422269-831A-4528-B9A8-F698F74F689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479520" y="1279440"/>
            <a:ext cx="6140160" cy="34542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9000" cy="4029480"/>
          </a:xfrm>
          <a:prstGeom prst="rect">
            <a:avLst/>
          </a:prstGeom>
        </p:spPr>
        <p:txBody>
          <a:bodyPr lIns="96840" rIns="96840" tIns="48240" bIns="482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4021200" y="9721080"/>
            <a:ext cx="3075840" cy="513000"/>
          </a:xfrm>
          <a:prstGeom prst="rect">
            <a:avLst/>
          </a:prstGeom>
          <a:noFill/>
          <a:ln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13D16C11-BA01-48BE-90FD-557EC09538F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15" descr=""/>
          <p:cNvPicPr/>
          <p:nvPr/>
        </p:nvPicPr>
        <p:blipFill>
          <a:blip r:embed="rId3"/>
          <a:stretch/>
        </p:blipFill>
        <p:spPr>
          <a:xfrm>
            <a:off x="10388880" y="5997960"/>
            <a:ext cx="1116720" cy="72288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4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A2C316-8BC3-4CE2-9722-8C78013CCCCE}" type="datetime1"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09/03/2020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Corporate Private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863EC4-1ACA-46C5-ABD9-EDFDE488B462}" type="slidenum"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7" name="Picture 12" descr=""/>
          <p:cNvPicPr/>
          <p:nvPr/>
        </p:nvPicPr>
        <p:blipFill>
          <a:blip r:embed="rId5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46" name="Picture 15" descr=""/>
          <p:cNvPicPr/>
          <p:nvPr/>
        </p:nvPicPr>
        <p:blipFill>
          <a:blip r:embed="rId3"/>
          <a:stretch/>
        </p:blipFill>
        <p:spPr>
          <a:xfrm>
            <a:off x="10388880" y="5997960"/>
            <a:ext cx="1116720" cy="72288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 marL="228600" indent="-365400">
              <a:lnSpc>
                <a:spcPct val="90000"/>
              </a:lnSpc>
              <a:spcBef>
                <a:spcPts val="1001"/>
              </a:spcBef>
              <a:buClr>
                <a:srgbClr val="df2e28"/>
              </a:buClr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822960" indent="-365400">
              <a:lnSpc>
                <a:spcPct val="90000"/>
              </a:lnSpc>
              <a:spcBef>
                <a:spcPts val="499"/>
              </a:spcBef>
              <a:buClr>
                <a:srgbClr val="df2e28"/>
              </a:buClr>
              <a:buFont typeface="Wingdings 3" charset="2"/>
              <a:buChar char="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lvl="2" marL="1280160" indent="-365400">
              <a:lnSpc>
                <a:spcPct val="90000"/>
              </a:lnSpc>
              <a:spcBef>
                <a:spcPts val="499"/>
              </a:spcBef>
              <a:buClr>
                <a:srgbClr val="df2e28"/>
              </a:buClr>
              <a:buFont typeface="Wingdings 3" charset="2"/>
              <a:buChar char="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3" marL="1737360" indent="-365400">
              <a:lnSpc>
                <a:spcPct val="90000"/>
              </a:lnSpc>
              <a:spcBef>
                <a:spcPts val="499"/>
              </a:spcBef>
              <a:buClr>
                <a:srgbClr val="df2e28"/>
              </a:buClr>
              <a:buFont typeface="Wingdings 3" charset="2"/>
              <a:buChar char="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4" marL="2194560" indent="-365400">
              <a:lnSpc>
                <a:spcPct val="90000"/>
              </a:lnSpc>
              <a:spcBef>
                <a:spcPts val="499"/>
              </a:spcBef>
              <a:buClr>
                <a:srgbClr val="df2e28"/>
              </a:buClr>
              <a:buFont typeface="Wingdings 3" charset="2"/>
              <a:buChar char="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8763120" y="6355800"/>
            <a:ext cx="1625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C328B3-4B75-4F2C-9FFC-16203D160F7E}" type="datetime1"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09/03/2020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Corporate Private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4FA591-1282-4BD5-A038-D0EC71F96784}" type="slidenum"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371600" y="853560"/>
            <a:ext cx="9448560" cy="112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Century Gothic"/>
              </a:rPr>
              <a:t>Multi-Object Tracking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Hasan Atakan Bedel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3976920" y="2057400"/>
            <a:ext cx="4237560" cy="274284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1371600" y="4435560"/>
            <a:ext cx="6400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Corporate Private</a:t>
            </a:r>
            <a:endParaRPr b="0" lang="en-US" sz="105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17520" y="35316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UKF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638280" y="2127600"/>
            <a:ext cx="4664520" cy="37245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446800" y="2651760"/>
            <a:ext cx="6623280" cy="23155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8961120" y="2926080"/>
            <a:ext cx="731520" cy="64008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 rot="21340800">
            <a:off x="9631080" y="2955600"/>
            <a:ext cx="2374200" cy="638280"/>
          </a:xfrm>
          <a:prstGeom prst="ellipse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4"/>
          <p:cNvSpPr/>
          <p:nvPr/>
        </p:nvSpPr>
        <p:spPr>
          <a:xfrm>
            <a:off x="9966960" y="1645920"/>
            <a:ext cx="64008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5"/>
          <p:cNvSpPr txBox="1"/>
          <p:nvPr/>
        </p:nvSpPr>
        <p:spPr>
          <a:xfrm>
            <a:off x="8961120" y="914400"/>
            <a:ext cx="2184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S, innovation matrix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JPDAF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31520" y="2377440"/>
            <a:ext cx="164592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i="1" lang="en-US" sz="1800" spc="-1" strike="noStrike">
                <a:latin typeface="Arial"/>
              </a:rPr>
              <a:t>Validation Matrix</a:t>
            </a:r>
            <a:endParaRPr b="1" i="1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2880" y="3200400"/>
            <a:ext cx="2693520" cy="2468880"/>
          </a:xfrm>
          <a:prstGeom prst="rect">
            <a:avLst/>
          </a:prstGeom>
          <a:ln>
            <a:noFill/>
          </a:ln>
        </p:spPr>
      </p:pic>
      <p:sp>
        <p:nvSpPr>
          <p:cNvPr id="147" name="TextShape 3"/>
          <p:cNvSpPr txBox="1"/>
          <p:nvPr/>
        </p:nvSpPr>
        <p:spPr>
          <a:xfrm>
            <a:off x="4937760" y="2305440"/>
            <a:ext cx="173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Event Space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48" name="Line 4"/>
          <p:cNvSpPr/>
          <p:nvPr/>
        </p:nvSpPr>
        <p:spPr>
          <a:xfrm flipV="1">
            <a:off x="2834640" y="3474720"/>
            <a:ext cx="10972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5"/>
          <p:cNvSpPr/>
          <p:nvPr/>
        </p:nvSpPr>
        <p:spPr>
          <a:xfrm>
            <a:off x="2876400" y="4114800"/>
            <a:ext cx="1055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6"/>
          <p:cNvSpPr/>
          <p:nvPr/>
        </p:nvSpPr>
        <p:spPr>
          <a:xfrm>
            <a:off x="2876400" y="4480560"/>
            <a:ext cx="11469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7"/>
          <p:cNvSpPr/>
          <p:nvPr/>
        </p:nvSpPr>
        <p:spPr>
          <a:xfrm>
            <a:off x="2926080" y="5029200"/>
            <a:ext cx="10058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8"/>
          <p:cNvSpPr txBox="1"/>
          <p:nvPr/>
        </p:nvSpPr>
        <p:spPr>
          <a:xfrm>
            <a:off x="2377440" y="2103120"/>
            <a:ext cx="2011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O(m_k ^ (Nr+1))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Line 9"/>
          <p:cNvSpPr/>
          <p:nvPr/>
        </p:nvSpPr>
        <p:spPr>
          <a:xfrm flipH="1" flipV="1">
            <a:off x="3200400" y="2468880"/>
            <a:ext cx="914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10"/>
          <p:cNvSpPr txBox="1"/>
          <p:nvPr/>
        </p:nvSpPr>
        <p:spPr>
          <a:xfrm>
            <a:off x="5212080" y="3017520"/>
            <a:ext cx="113472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[[0 0 0 0]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0 0 2]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0 2 0]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1 0 0]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1 0 2]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1 2 0]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[0 2 0 0]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[1 0 0 0]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[1 0 0 2]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[1 0 2 0]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[1 2 0 0]]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Line 11"/>
          <p:cNvSpPr/>
          <p:nvPr/>
        </p:nvSpPr>
        <p:spPr>
          <a:xfrm>
            <a:off x="6492240" y="393192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12"/>
          <p:cNvSpPr txBox="1"/>
          <p:nvPr/>
        </p:nvSpPr>
        <p:spPr>
          <a:xfrm>
            <a:off x="7589520" y="3383280"/>
            <a:ext cx="14630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Calcul</a:t>
            </a:r>
            <a:r>
              <a:rPr b="0" lang="en-US" sz="1800" spc="-1" strike="noStrike">
                <a:latin typeface="Arial"/>
              </a:rPr>
              <a:t>ate </a:t>
            </a:r>
            <a:r>
              <a:rPr b="0" lang="en-US" sz="1800" spc="-1" strike="noStrike">
                <a:latin typeface="Arial"/>
              </a:rPr>
              <a:t>Event </a:t>
            </a:r>
            <a:r>
              <a:rPr b="0" lang="en-US" sz="1800" spc="-1" strike="noStrike">
                <a:latin typeface="Arial"/>
              </a:rPr>
              <a:t>Probab</a:t>
            </a:r>
            <a:r>
              <a:rPr b="0" lang="en-US" sz="1800" spc="-1" strike="noStrike">
                <a:latin typeface="Arial"/>
              </a:rPr>
              <a:t>ilities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Line 13"/>
          <p:cNvSpPr/>
          <p:nvPr/>
        </p:nvSpPr>
        <p:spPr>
          <a:xfrm flipV="1">
            <a:off x="8229600" y="2377440"/>
            <a:ext cx="5486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14"/>
          <p:cNvSpPr txBox="1"/>
          <p:nvPr/>
        </p:nvSpPr>
        <p:spPr>
          <a:xfrm>
            <a:off x="8686800" y="1645920"/>
            <a:ext cx="237744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Gener</a:t>
            </a:r>
            <a:r>
              <a:rPr b="0" lang="en-US" sz="1800" spc="-1" strike="noStrike">
                <a:latin typeface="Arial"/>
              </a:rPr>
              <a:t>ate </a:t>
            </a:r>
            <a:r>
              <a:rPr b="0" lang="en-US" sz="1800" spc="-1" strike="noStrike">
                <a:latin typeface="Arial"/>
              </a:rPr>
              <a:t>Associ</a:t>
            </a:r>
            <a:r>
              <a:rPr b="0" lang="en-US" sz="1800" spc="-1" strike="noStrike">
                <a:latin typeface="Arial"/>
              </a:rPr>
              <a:t>ation </a:t>
            </a:r>
            <a:r>
              <a:rPr b="0" lang="en-US" sz="1800" spc="-1" strike="noStrike">
                <a:latin typeface="Arial"/>
              </a:rPr>
              <a:t>Probab</a:t>
            </a:r>
            <a:r>
              <a:rPr b="0" lang="en-US" sz="1800" spc="-1" strike="noStrike">
                <a:latin typeface="Arial"/>
              </a:rPr>
              <a:t>ilities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Line 15"/>
          <p:cNvSpPr/>
          <p:nvPr/>
        </p:nvSpPr>
        <p:spPr>
          <a:xfrm>
            <a:off x="9875520" y="2377440"/>
            <a:ext cx="54864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16"/>
          <p:cNvSpPr txBox="1"/>
          <p:nvPr/>
        </p:nvSpPr>
        <p:spPr>
          <a:xfrm>
            <a:off x="10241280" y="3893400"/>
            <a:ext cx="118872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 spc="-1" strike="noStrike">
                <a:latin typeface="Arial"/>
              </a:rPr>
              <a:t>PDAF</a:t>
            </a:r>
            <a:endParaRPr b="1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383280" y="26172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Century Gothic"/>
              </a:rPr>
              <a:t>WHY JPDAF?</a:t>
            </a:r>
            <a:endParaRPr b="1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675120" y="1554480"/>
            <a:ext cx="5113080" cy="414684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464040" y="1554480"/>
            <a:ext cx="52966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734280" y="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DOES IT WORK?, YES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rcRect l="8218" t="10223" r="8221" b="6275"/>
          <a:stretch/>
        </p:blipFill>
        <p:spPr>
          <a:xfrm>
            <a:off x="1554480" y="1005840"/>
            <a:ext cx="6858000" cy="550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722600" y="2340360"/>
            <a:ext cx="8610120" cy="195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entury Gothic"/>
              </a:rPr>
              <a:t>VIDEO-2</a:t>
            </a:r>
            <a:br/>
            <a:br/>
            <a:r>
              <a:rPr b="0" lang="en-US" sz="4400" spc="-1" strike="noStrike">
                <a:solidFill>
                  <a:srgbClr val="000000"/>
                </a:solidFill>
                <a:latin typeface="Century Gothic"/>
              </a:rPr>
              <a:t>Crossing Tracks</a:t>
            </a:r>
            <a:endParaRPr b="0" lang="en-US" sz="4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rcRect l="8973" t="8613" r="11541" b="6903"/>
          <a:stretch/>
        </p:blipFill>
        <p:spPr>
          <a:xfrm>
            <a:off x="203400" y="274320"/>
            <a:ext cx="7751880" cy="6126480"/>
          </a:xfrm>
          <a:prstGeom prst="rect">
            <a:avLst/>
          </a:prstGeom>
          <a:ln>
            <a:noFill/>
          </a:ln>
        </p:spPr>
      </p:pic>
      <p:sp>
        <p:nvSpPr>
          <p:cNvPr id="168" name="TextShape 1"/>
          <p:cNvSpPr txBox="1"/>
          <p:nvPr/>
        </p:nvSpPr>
        <p:spPr>
          <a:xfrm>
            <a:off x="8138160" y="2049120"/>
            <a:ext cx="3657600" cy="179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4000" spc="-1" strike="noStrike">
                <a:latin typeface="Arial"/>
              </a:rPr>
              <a:t>Multi-tracking CV model</a:t>
            </a:r>
            <a:endParaRPr b="1" lang="en-US" sz="4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rcRect l="9135" t="7998" r="10480" b="7998"/>
          <a:stretch/>
        </p:blipFill>
        <p:spPr>
          <a:xfrm>
            <a:off x="91440" y="254160"/>
            <a:ext cx="7954920" cy="6329520"/>
          </a:xfrm>
          <a:prstGeom prst="rect">
            <a:avLst/>
          </a:prstGeom>
          <a:ln>
            <a:noFill/>
          </a:ln>
        </p:spPr>
      </p:pic>
      <p:sp>
        <p:nvSpPr>
          <p:cNvPr id="170" name="TextShape 1"/>
          <p:cNvSpPr txBox="1"/>
          <p:nvPr/>
        </p:nvSpPr>
        <p:spPr>
          <a:xfrm>
            <a:off x="8046720" y="2011680"/>
            <a:ext cx="3657600" cy="179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4000" spc="-1" strike="noStrike">
                <a:latin typeface="Arial"/>
              </a:rPr>
              <a:t>Multi</a:t>
            </a:r>
            <a:r>
              <a:rPr b="1" lang="en-US" sz="4000" spc="-1" strike="noStrike">
                <a:latin typeface="Arial"/>
              </a:rPr>
              <a:t>-</a:t>
            </a:r>
            <a:r>
              <a:rPr b="1" lang="en-US" sz="4000" spc="-1" strike="noStrike">
                <a:latin typeface="Arial"/>
              </a:rPr>
              <a:t>track</a:t>
            </a:r>
            <a:r>
              <a:rPr b="1" lang="en-US" sz="4000" spc="-1" strike="noStrike">
                <a:latin typeface="Arial"/>
              </a:rPr>
              <a:t>ing </a:t>
            </a:r>
            <a:r>
              <a:rPr b="1" lang="en-US" sz="4000" spc="-1" strike="noStrike">
                <a:latin typeface="Arial"/>
              </a:rPr>
              <a:t>CVT</a:t>
            </a:r>
            <a:r>
              <a:rPr b="1" lang="en-US" sz="4000" spc="-1" strike="noStrike">
                <a:latin typeface="Arial"/>
              </a:rPr>
              <a:t>R </a:t>
            </a:r>
            <a:r>
              <a:rPr b="1" lang="en-US" sz="4000" spc="-1" strike="noStrike">
                <a:latin typeface="Arial"/>
              </a:rPr>
              <a:t>mod</a:t>
            </a:r>
            <a:r>
              <a:rPr b="1" lang="en-US" sz="4000" spc="-1" strike="noStrike">
                <a:latin typeface="Arial"/>
              </a:rPr>
              <a:t>el</a:t>
            </a:r>
            <a:endParaRPr b="1" lang="en-US" sz="4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rcRect l="9390" t="7994" r="10997" b="8004"/>
          <a:stretch/>
        </p:blipFill>
        <p:spPr>
          <a:xfrm>
            <a:off x="111600" y="91440"/>
            <a:ext cx="7751880" cy="6400800"/>
          </a:xfrm>
          <a:prstGeom prst="rect">
            <a:avLst/>
          </a:prstGeom>
          <a:ln>
            <a:noFill/>
          </a:ln>
        </p:spPr>
      </p:pic>
      <p:sp>
        <p:nvSpPr>
          <p:cNvPr id="172" name="TextShape 1"/>
          <p:cNvSpPr txBox="1"/>
          <p:nvPr/>
        </p:nvSpPr>
        <p:spPr>
          <a:xfrm>
            <a:off x="8046720" y="2011680"/>
            <a:ext cx="3657600" cy="179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4000" spc="-1" strike="noStrike">
                <a:latin typeface="Arial"/>
              </a:rPr>
              <a:t>Multi-tracking IMM</a:t>
            </a:r>
            <a:endParaRPr b="1" lang="en-US" sz="4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rcRect l="9670" t="8954" r="7744" b="8126"/>
          <a:stretch/>
        </p:blipFill>
        <p:spPr>
          <a:xfrm>
            <a:off x="457200" y="480240"/>
            <a:ext cx="7315200" cy="582912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7827840" y="3146760"/>
            <a:ext cx="4059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600" spc="-1" strike="noStrike">
                <a:latin typeface="Arial"/>
              </a:rPr>
              <a:t>CAN IT PREDICT?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686800" y="1334520"/>
            <a:ext cx="21787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CLOSER LOOK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138160" y="2086200"/>
            <a:ext cx="374904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CVT</a:t>
            </a:r>
            <a:r>
              <a:rPr b="1" lang="en-US" sz="3600" spc="-1" strike="noStrike">
                <a:latin typeface="Arial"/>
              </a:rPr>
              <a:t>R</a:t>
            </a:r>
            <a:endParaRPr b="1" lang="en-US" sz="3600" spc="-1" strike="noStrike">
              <a:latin typeface="Arial"/>
            </a:endParaRPr>
          </a:p>
          <a:p>
            <a:pPr algn="ctr"/>
            <a:r>
              <a:rPr b="1" lang="en-US" sz="3600" spc="-1" strike="noStrike">
                <a:latin typeface="Arial"/>
              </a:rPr>
              <a:t>(Con</a:t>
            </a:r>
            <a:r>
              <a:rPr b="1" lang="en-US" sz="3600" spc="-1" strike="noStrike">
                <a:latin typeface="Arial"/>
              </a:rPr>
              <a:t>stant </a:t>
            </a:r>
            <a:r>
              <a:rPr b="1" lang="en-US" sz="3600" spc="-1" strike="noStrike">
                <a:latin typeface="Arial"/>
              </a:rPr>
              <a:t>Veloc</a:t>
            </a:r>
            <a:r>
              <a:rPr b="1" lang="en-US" sz="3600" spc="-1" strike="noStrike">
                <a:latin typeface="Arial"/>
              </a:rPr>
              <a:t>ity </a:t>
            </a:r>
            <a:r>
              <a:rPr b="1" lang="en-US" sz="3600" spc="-1" strike="noStrike">
                <a:latin typeface="Arial"/>
              </a:rPr>
              <a:t>Turn </a:t>
            </a:r>
            <a:r>
              <a:rPr b="1" lang="en-US" sz="3600" spc="-1" strike="noStrike">
                <a:latin typeface="Arial"/>
              </a:rPr>
              <a:t>Rate) </a:t>
            </a:r>
            <a:r>
              <a:rPr b="1" lang="en-US" sz="3600" spc="-1" strike="noStrike">
                <a:latin typeface="Arial"/>
              </a:rPr>
              <a:t>PRE</a:t>
            </a:r>
            <a:r>
              <a:rPr b="1" lang="en-US" sz="3600" spc="-1" strike="noStrike">
                <a:latin typeface="Arial"/>
              </a:rPr>
              <a:t>DICTI</a:t>
            </a:r>
            <a:r>
              <a:rPr b="1" lang="en-US" sz="3600" spc="-1" strike="noStrike">
                <a:latin typeface="Arial"/>
              </a:rPr>
              <a:t>ON</a:t>
            </a:r>
            <a:endParaRPr b="1" lang="en-US" sz="36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rcRect l="9650" t="9331" r="8844" b="9331"/>
          <a:stretch/>
        </p:blipFill>
        <p:spPr>
          <a:xfrm>
            <a:off x="183240" y="274680"/>
            <a:ext cx="7589160" cy="609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000000"/>
                </a:solidFill>
                <a:latin typeface="Century Gothic"/>
              </a:rPr>
              <a:t>KALMAN VS DEEP LEARNING</a:t>
            </a:r>
            <a:endParaRPr b="0" lang="en-US" sz="4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Corporate Private</a:t>
            </a:r>
            <a:endParaRPr b="0" lang="en-US" sz="1050" spc="-1" strike="noStrike">
              <a:latin typeface="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236600" y="2194560"/>
            <a:ext cx="8181720" cy="3704760"/>
          </a:xfrm>
          <a:prstGeom prst="rect">
            <a:avLst/>
          </a:prstGeom>
          <a:ln>
            <a:noFill/>
          </a:ln>
        </p:spPr>
      </p:pic>
      <p:sp>
        <p:nvSpPr>
          <p:cNvPr id="100" name="Line 3"/>
          <p:cNvSpPr/>
          <p:nvPr/>
        </p:nvSpPr>
        <p:spPr>
          <a:xfrm>
            <a:off x="731520" y="2651760"/>
            <a:ext cx="82296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4"/>
          <p:cNvSpPr/>
          <p:nvPr/>
        </p:nvSpPr>
        <p:spPr>
          <a:xfrm flipV="1">
            <a:off x="548640" y="5303520"/>
            <a:ext cx="8229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5212080" y="3108960"/>
            <a:ext cx="4114800" cy="45720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5303520" y="5029200"/>
            <a:ext cx="4114800" cy="45720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498080" y="2194560"/>
            <a:ext cx="4206240" cy="23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CV</a:t>
            </a:r>
            <a:endParaRPr b="1" lang="en-US" sz="3600" spc="-1" strike="noStrike">
              <a:latin typeface="Arial"/>
            </a:endParaRPr>
          </a:p>
          <a:p>
            <a:pPr algn="ctr"/>
            <a:r>
              <a:rPr b="1" lang="en-US" sz="3600" spc="-1" strike="noStrike">
                <a:latin typeface="Arial"/>
              </a:rPr>
              <a:t>(Constant Velocity) PREDICTION</a:t>
            </a:r>
            <a:endParaRPr b="1" lang="en-US" sz="36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8221" t="9327" r="9179" b="8003"/>
          <a:stretch/>
        </p:blipFill>
        <p:spPr>
          <a:xfrm>
            <a:off x="274320" y="457560"/>
            <a:ext cx="7114320" cy="612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203160" y="182880"/>
            <a:ext cx="5226840" cy="83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600" spc="-1" strike="noStrike">
                <a:solidFill>
                  <a:srgbClr val="000000"/>
                </a:solidFill>
                <a:latin typeface="Century Gothic"/>
              </a:rPr>
              <a:t>TIME PERFORMANCE</a:t>
            </a:r>
            <a:endParaRPr b="0" lang="en-US" sz="2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1" name="Line 2"/>
          <p:cNvSpPr/>
          <p:nvPr/>
        </p:nvSpPr>
        <p:spPr>
          <a:xfrm>
            <a:off x="2834640" y="1737360"/>
            <a:ext cx="0" cy="4389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3"/>
          <p:cNvSpPr/>
          <p:nvPr/>
        </p:nvSpPr>
        <p:spPr>
          <a:xfrm>
            <a:off x="1920240" y="2377440"/>
            <a:ext cx="85039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4"/>
          <p:cNvSpPr txBox="1"/>
          <p:nvPr/>
        </p:nvSpPr>
        <p:spPr>
          <a:xfrm>
            <a:off x="3383280" y="1280160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SINGLE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6675120" y="1280160"/>
            <a:ext cx="2194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MULTIPLE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TextShape 6"/>
          <p:cNvSpPr txBox="1"/>
          <p:nvPr/>
        </p:nvSpPr>
        <p:spPr>
          <a:xfrm>
            <a:off x="3108960" y="182880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LINEAR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TextShape 7"/>
          <p:cNvSpPr txBox="1"/>
          <p:nvPr/>
        </p:nvSpPr>
        <p:spPr>
          <a:xfrm>
            <a:off x="4663440" y="1828800"/>
            <a:ext cx="1554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NONLINEAR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8"/>
          <p:cNvSpPr/>
          <p:nvPr/>
        </p:nvSpPr>
        <p:spPr>
          <a:xfrm>
            <a:off x="3291840" y="1645920"/>
            <a:ext cx="2743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9"/>
          <p:cNvSpPr/>
          <p:nvPr/>
        </p:nvSpPr>
        <p:spPr>
          <a:xfrm>
            <a:off x="6400800" y="1645920"/>
            <a:ext cx="2743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0"/>
          <p:cNvSpPr/>
          <p:nvPr/>
        </p:nvSpPr>
        <p:spPr>
          <a:xfrm>
            <a:off x="6217920" y="1097280"/>
            <a:ext cx="0" cy="5212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1"/>
          <p:cNvSpPr/>
          <p:nvPr/>
        </p:nvSpPr>
        <p:spPr>
          <a:xfrm>
            <a:off x="4389120" y="1828800"/>
            <a:ext cx="0" cy="4206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12"/>
          <p:cNvSpPr txBox="1"/>
          <p:nvPr/>
        </p:nvSpPr>
        <p:spPr>
          <a:xfrm>
            <a:off x="1097280" y="265176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3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TextShape 13"/>
          <p:cNvSpPr txBox="1"/>
          <p:nvPr/>
        </p:nvSpPr>
        <p:spPr>
          <a:xfrm>
            <a:off x="1097280" y="340272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4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Shape 14"/>
          <p:cNvSpPr txBox="1"/>
          <p:nvPr/>
        </p:nvSpPr>
        <p:spPr>
          <a:xfrm>
            <a:off x="1097280" y="411480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5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TextShape 15"/>
          <p:cNvSpPr txBox="1"/>
          <p:nvPr/>
        </p:nvSpPr>
        <p:spPr>
          <a:xfrm>
            <a:off x="1097280" y="514008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7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Line 16"/>
          <p:cNvSpPr/>
          <p:nvPr/>
        </p:nvSpPr>
        <p:spPr>
          <a:xfrm>
            <a:off x="1097280" y="3108960"/>
            <a:ext cx="9601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17"/>
          <p:cNvSpPr/>
          <p:nvPr/>
        </p:nvSpPr>
        <p:spPr>
          <a:xfrm>
            <a:off x="1097280" y="3931920"/>
            <a:ext cx="9601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8"/>
          <p:cNvSpPr/>
          <p:nvPr/>
        </p:nvSpPr>
        <p:spPr>
          <a:xfrm>
            <a:off x="1188720" y="4754880"/>
            <a:ext cx="9601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19"/>
          <p:cNvSpPr txBox="1"/>
          <p:nvPr/>
        </p:nvSpPr>
        <p:spPr>
          <a:xfrm>
            <a:off x="3108960" y="2468880"/>
            <a:ext cx="91440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209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9" name="TextShape 20"/>
          <p:cNvSpPr txBox="1"/>
          <p:nvPr/>
        </p:nvSpPr>
        <p:spPr>
          <a:xfrm>
            <a:off x="3108960" y="3238200"/>
            <a:ext cx="91440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152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0" name="TextShape 21"/>
          <p:cNvSpPr txBox="1"/>
          <p:nvPr/>
        </p:nvSpPr>
        <p:spPr>
          <a:xfrm>
            <a:off x="3108960" y="4023360"/>
            <a:ext cx="91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75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1" name="TextShape 22"/>
          <p:cNvSpPr txBox="1"/>
          <p:nvPr/>
        </p:nvSpPr>
        <p:spPr>
          <a:xfrm>
            <a:off x="3108960" y="5120640"/>
            <a:ext cx="91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22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2" name="TextShape 23"/>
          <p:cNvSpPr txBox="1"/>
          <p:nvPr/>
        </p:nvSpPr>
        <p:spPr>
          <a:xfrm>
            <a:off x="4846320" y="2469240"/>
            <a:ext cx="91440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441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3" name="TextShape 24"/>
          <p:cNvSpPr txBox="1"/>
          <p:nvPr/>
        </p:nvSpPr>
        <p:spPr>
          <a:xfrm>
            <a:off x="4846320" y="3238200"/>
            <a:ext cx="91440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222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4" name="TextShape 25"/>
          <p:cNvSpPr txBox="1"/>
          <p:nvPr/>
        </p:nvSpPr>
        <p:spPr>
          <a:xfrm>
            <a:off x="4846320" y="4023360"/>
            <a:ext cx="91440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104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5" name="TextShape 26"/>
          <p:cNvSpPr txBox="1"/>
          <p:nvPr/>
        </p:nvSpPr>
        <p:spPr>
          <a:xfrm>
            <a:off x="4846320" y="5120640"/>
            <a:ext cx="91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19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6" name="TextShape 27"/>
          <p:cNvSpPr txBox="1"/>
          <p:nvPr/>
        </p:nvSpPr>
        <p:spPr>
          <a:xfrm>
            <a:off x="7315200" y="2469600"/>
            <a:ext cx="91440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99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7" name="TextShape 28"/>
          <p:cNvSpPr txBox="1"/>
          <p:nvPr/>
        </p:nvSpPr>
        <p:spPr>
          <a:xfrm>
            <a:off x="7315200" y="3238200"/>
            <a:ext cx="91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59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8" name="TextShape 29"/>
          <p:cNvSpPr txBox="1"/>
          <p:nvPr/>
        </p:nvSpPr>
        <p:spPr>
          <a:xfrm>
            <a:off x="7315200" y="406116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42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9" name="TextShape 30"/>
          <p:cNvSpPr txBox="1"/>
          <p:nvPr/>
        </p:nvSpPr>
        <p:spPr>
          <a:xfrm>
            <a:off x="7315200" y="5120640"/>
            <a:ext cx="91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15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0" name="TextShape 31"/>
          <p:cNvSpPr txBox="1"/>
          <p:nvPr/>
        </p:nvSpPr>
        <p:spPr>
          <a:xfrm>
            <a:off x="4846320" y="5798520"/>
            <a:ext cx="91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(18)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1" name="TextShape 32"/>
          <p:cNvSpPr txBox="1"/>
          <p:nvPr/>
        </p:nvSpPr>
        <p:spPr>
          <a:xfrm>
            <a:off x="7315200" y="5798880"/>
            <a:ext cx="914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(3)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FPS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582000" y="53604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TIME SPENT ON DIFFERENT PARTS, WITH </a:t>
            </a:r>
            <a:r>
              <a:rPr b="1" lang="en-US" sz="1800" spc="-1" strike="noStrike">
                <a:solidFill>
                  <a:srgbClr val="000000"/>
                </a:solidFill>
                <a:latin typeface="Century Gothic"/>
              </a:rPr>
              <a:t>8 OBJECTS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Century Gothic"/>
              </a:rPr>
              <a:t>6 FPS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103120" y="2057040"/>
            <a:ext cx="7589520" cy="37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i="1" lang="en-US" sz="2200" spc="-1" strike="noStrike">
                <a:latin typeface="Arial"/>
                <a:ea typeface="AR PL SungtiL GB"/>
              </a:rPr>
              <a:t>PredictTime</a:t>
            </a:r>
            <a:r>
              <a:rPr b="0" lang="en-US" sz="2200" spc="-1" strike="noStrike">
                <a:latin typeface="Arial"/>
                <a:ea typeface="AR PL SungtiL GB"/>
              </a:rPr>
              <a:t> :  0.013 s  → </a:t>
            </a:r>
            <a:r>
              <a:rPr b="1" lang="en-US" sz="2200" spc="-1" strike="noStrike">
                <a:latin typeface="Arial"/>
                <a:ea typeface="AR PL SungtiL GB"/>
              </a:rPr>
              <a:t>8.63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NewTrackCheckTime</a:t>
            </a:r>
            <a:r>
              <a:rPr b="0" lang="en-US" sz="2200" spc="-1" strike="noStrike">
                <a:latin typeface="Arial"/>
                <a:ea typeface="AR PL SungtiL GB"/>
              </a:rPr>
              <a:t> :  0.00113 s  -&gt;  </a:t>
            </a:r>
            <a:r>
              <a:rPr b="1" lang="en-US" sz="2200" spc="-1" strike="noStrike">
                <a:latin typeface="Arial"/>
                <a:ea typeface="AR PL SungtiL GB"/>
              </a:rPr>
              <a:t>0.74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AverageValidationMatrixTime</a:t>
            </a:r>
            <a:r>
              <a:rPr b="0" lang="en-US" sz="2200" spc="-1" strike="noStrike">
                <a:latin typeface="Arial"/>
                <a:ea typeface="AR PL SungtiL GB"/>
              </a:rPr>
              <a:t> :  0.000175 s  -&gt; </a:t>
            </a:r>
            <a:r>
              <a:rPr b="1" lang="en-US" sz="2200" spc="-1" strike="noStrike">
                <a:latin typeface="Arial"/>
                <a:ea typeface="AR PL SungtiL GB"/>
              </a:rPr>
              <a:t> 0.11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EventGenerationTime</a:t>
            </a:r>
            <a:r>
              <a:rPr b="0" lang="en-US" sz="2200" spc="-1" strike="noStrike">
                <a:latin typeface="Arial"/>
                <a:ea typeface="AR PL SungtiL GB"/>
              </a:rPr>
              <a:t> :  0.00732 s  -&gt;  </a:t>
            </a:r>
            <a:r>
              <a:rPr b="1" lang="en-US" sz="2200" spc="-1" strike="noStrike">
                <a:latin typeface="Arial"/>
                <a:ea typeface="AR PL SungtiL GB"/>
              </a:rPr>
              <a:t>4.83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CalculationAssociationProbsTime</a:t>
            </a:r>
            <a:r>
              <a:rPr b="0" lang="en-US" sz="2200" spc="-1" strike="noStrike">
                <a:latin typeface="Arial"/>
                <a:ea typeface="AR PL SungtiL GB"/>
              </a:rPr>
              <a:t> :  0.112 s  -&gt;  </a:t>
            </a:r>
            <a:r>
              <a:rPr b="1" lang="en-US" sz="2200" spc="-1" strike="noStrike">
                <a:latin typeface="Arial"/>
                <a:ea typeface="AR PL SungtiL GB"/>
              </a:rPr>
              <a:t>74.50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  <a:ea typeface="AR PL SungtiL GB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2200" spc="-1" strike="noStrike">
                <a:latin typeface="Arial"/>
                <a:ea typeface="AR PL SungtiL GB"/>
              </a:rPr>
              <a:t>UpdateTime</a:t>
            </a:r>
            <a:r>
              <a:rPr b="0" lang="en-US" sz="2200" spc="-1" strike="noStrike">
                <a:latin typeface="Arial"/>
                <a:ea typeface="AR PL SungtiL GB"/>
              </a:rPr>
              <a:t> :  0.0169 s -&gt;  </a:t>
            </a:r>
            <a:r>
              <a:rPr b="1" lang="en-US" sz="2200" spc="-1" strike="noStrike">
                <a:latin typeface="Arial"/>
                <a:ea typeface="AR PL SungtiL GB"/>
              </a:rPr>
              <a:t>11.16</a:t>
            </a:r>
            <a:r>
              <a:rPr b="0" lang="en-US" sz="2200" spc="-1" strike="noStrike">
                <a:latin typeface="Arial"/>
                <a:ea typeface="AR PL SungtiL GB"/>
              </a:rPr>
              <a:t> %</a:t>
            </a:r>
            <a:endParaRPr b="0" lang="en-US" sz="2200" spc="-1" strike="noStrike">
              <a:latin typeface="Arial"/>
              <a:ea typeface="AR PL SungtiL GB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US" sz="2600" spc="-1" strike="noStrike">
                <a:solidFill>
                  <a:srgbClr val="000000"/>
                </a:solidFill>
                <a:latin typeface="Century Gothic"/>
              </a:rPr>
              <a:t>OPTIMIZATION OF THE PROCESS NOISE</a:t>
            </a:r>
            <a:endParaRPr b="1" i="1" lang="en-US" sz="2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280160" y="2651760"/>
            <a:ext cx="38404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latin typeface="Arial"/>
              </a:rPr>
              <a:t>WHAT IS PROCESS NOISE?</a:t>
            </a:r>
            <a:endParaRPr b="1" lang="en-US" sz="3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>
            <a:lum contrast="25000"/>
          </a:blip>
          <a:stretch/>
        </p:blipFill>
        <p:spPr>
          <a:xfrm>
            <a:off x="4937760" y="2834640"/>
            <a:ext cx="5555880" cy="1005840"/>
          </a:xfrm>
          <a:prstGeom prst="rect">
            <a:avLst/>
          </a:prstGeom>
          <a:ln>
            <a:noFill/>
          </a:ln>
        </p:spPr>
      </p:pic>
      <p:sp>
        <p:nvSpPr>
          <p:cNvPr id="217" name="Line 3"/>
          <p:cNvSpPr/>
          <p:nvPr/>
        </p:nvSpPr>
        <p:spPr>
          <a:xfrm flipV="1">
            <a:off x="9052560" y="3840480"/>
            <a:ext cx="731520" cy="1737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87840" y="581400"/>
            <a:ext cx="7390800" cy="97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600" spc="-1" strike="noStrike">
                <a:solidFill>
                  <a:srgbClr val="000000"/>
                </a:solidFill>
                <a:latin typeface="Century Gothic"/>
              </a:rPr>
              <a:t>What happens if process noise is set to 0?</a:t>
            </a:r>
            <a:endParaRPr b="1" lang="en-US" sz="2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rcRect l="7959" t="7994" r="8184" b="9335"/>
          <a:stretch/>
        </p:blipFill>
        <p:spPr>
          <a:xfrm>
            <a:off x="182880" y="1737360"/>
            <a:ext cx="5563440" cy="420624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rcRect l="9704" t="9326" r="8331" b="9336"/>
          <a:stretch/>
        </p:blipFill>
        <p:spPr>
          <a:xfrm>
            <a:off x="6213240" y="1554480"/>
            <a:ext cx="558252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25720" y="170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latin typeface="Century Gothic"/>
              </a:rPr>
              <a:t>METRICS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51160" y="2918160"/>
            <a:ext cx="5666760" cy="12880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945480" y="2782800"/>
            <a:ext cx="3844440" cy="14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389120" y="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Century Gothic"/>
              </a:rPr>
              <a:t>NUSCENES METRICS</a:t>
            </a:r>
            <a:endParaRPr b="0" lang="en-US" sz="3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82880" y="2560320"/>
            <a:ext cx="475488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These are integrals over the MOTA/MOTP curves using n-point interpolation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3749040" y="1280160"/>
            <a:ext cx="47548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600" spc="-1" strike="noStrike">
                <a:latin typeface="Arial"/>
              </a:rPr>
              <a:t>AMOTA and AMOTP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74320" y="3749040"/>
            <a:ext cx="4816080" cy="14569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5669280" y="2394360"/>
            <a:ext cx="5996160" cy="2194560"/>
          </a:xfrm>
          <a:prstGeom prst="rect">
            <a:avLst/>
          </a:prstGeom>
          <a:ln>
            <a:noFill/>
          </a:ln>
        </p:spPr>
      </p:pic>
      <p:sp>
        <p:nvSpPr>
          <p:cNvPr id="112" name="TextShape 4"/>
          <p:cNvSpPr txBox="1"/>
          <p:nvPr/>
        </p:nvSpPr>
        <p:spPr>
          <a:xfrm>
            <a:off x="6126480" y="5486400"/>
            <a:ext cx="402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 refers to the number of ground-truth positives for the current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1188720" y="5577840"/>
            <a:ext cx="292608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r = recall = 0.9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rcRect l="7724" t="8758" r="7654" b="8777"/>
          <a:stretch/>
        </p:blipFill>
        <p:spPr>
          <a:xfrm>
            <a:off x="6675120" y="914760"/>
            <a:ext cx="5394600" cy="42973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rcRect l="7959" t="7303" r="8632" b="5568"/>
          <a:stretch/>
        </p:blipFill>
        <p:spPr>
          <a:xfrm>
            <a:off x="365760" y="1463040"/>
            <a:ext cx="6093360" cy="49377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7132320" y="3840480"/>
            <a:ext cx="1005840" cy="822960"/>
          </a:xfrm>
          <a:prstGeom prst="ellipse">
            <a:avLst/>
          </a:prstGeom>
          <a:noFill/>
          <a:ln w="19080">
            <a:solidFill>
              <a:srgbClr val="62a73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2"/>
          <p:cNvSpPr/>
          <p:nvPr/>
        </p:nvSpPr>
        <p:spPr>
          <a:xfrm flipH="1" flipV="1">
            <a:off x="5943600" y="3474720"/>
            <a:ext cx="13716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905480" y="273060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000" spc="-1" strike="noStrike">
                <a:solidFill>
                  <a:srgbClr val="000000"/>
                </a:solidFill>
                <a:latin typeface="Century Gothic"/>
              </a:rPr>
              <a:t>VIDEO-1 HERE</a:t>
            </a:r>
            <a:endParaRPr b="0" lang="en-US" sz="5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645920" y="1524960"/>
            <a:ext cx="9235440" cy="258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5000" spc="-1" strike="noStrike">
                <a:latin typeface="Arial"/>
              </a:rPr>
              <a:t>IMM – UKF - JPDAF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0" name="Line 2"/>
          <p:cNvSpPr/>
          <p:nvPr/>
        </p:nvSpPr>
        <p:spPr>
          <a:xfrm flipH="1">
            <a:off x="1645920" y="2377440"/>
            <a:ext cx="182880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3"/>
          <p:cNvSpPr/>
          <p:nvPr/>
        </p:nvSpPr>
        <p:spPr>
          <a:xfrm>
            <a:off x="5760720" y="2377440"/>
            <a:ext cx="182880" cy="182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4"/>
          <p:cNvSpPr/>
          <p:nvPr/>
        </p:nvSpPr>
        <p:spPr>
          <a:xfrm>
            <a:off x="8138160" y="2468880"/>
            <a:ext cx="19202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5"/>
          <p:cNvSpPr txBox="1"/>
          <p:nvPr/>
        </p:nvSpPr>
        <p:spPr>
          <a:xfrm>
            <a:off x="365760" y="4114800"/>
            <a:ext cx="2834640" cy="9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000" spc="-1" strike="noStrike">
                <a:latin typeface="Arial"/>
              </a:rPr>
              <a:t>Interacting Multiple Model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4" name="TextShape 6"/>
          <p:cNvSpPr txBox="1"/>
          <p:nvPr/>
        </p:nvSpPr>
        <p:spPr>
          <a:xfrm>
            <a:off x="4754880" y="4572000"/>
            <a:ext cx="274320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000" spc="-1" strike="noStrike">
                <a:latin typeface="Arial"/>
              </a:rPr>
              <a:t>Unscented Kalman Filter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5" name="TextShape 7"/>
          <p:cNvSpPr txBox="1"/>
          <p:nvPr/>
        </p:nvSpPr>
        <p:spPr>
          <a:xfrm>
            <a:off x="8046720" y="3727440"/>
            <a:ext cx="4023360" cy="221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000" spc="-1" strike="noStrike">
                <a:latin typeface="Arial"/>
              </a:rPr>
              <a:t>Joint </a:t>
            </a:r>
            <a:r>
              <a:rPr b="0" lang="en-US" sz="3000" spc="-1" strike="noStrike">
                <a:latin typeface="Arial"/>
              </a:rPr>
              <a:t>Probabi</a:t>
            </a:r>
            <a:r>
              <a:rPr b="0" lang="en-US" sz="3000" spc="-1" strike="noStrike">
                <a:latin typeface="Arial"/>
              </a:rPr>
              <a:t>lity Data </a:t>
            </a:r>
            <a:r>
              <a:rPr b="0" lang="en-US" sz="3000" spc="-1" strike="noStrike">
                <a:latin typeface="Arial"/>
              </a:rPr>
              <a:t>Associa</a:t>
            </a:r>
            <a:r>
              <a:rPr b="0" lang="en-US" sz="3000" spc="-1" strike="noStrike">
                <a:latin typeface="Arial"/>
              </a:rPr>
              <a:t>tion </a:t>
            </a:r>
            <a:r>
              <a:rPr b="0" lang="en-US" sz="3000" spc="-1" strike="noStrike">
                <a:latin typeface="Arial"/>
              </a:rPr>
              <a:t>Filter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675120" y="548640"/>
            <a:ext cx="265176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IMM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2377440"/>
            <a:ext cx="8686800" cy="341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Mixing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Model </a:t>
            </a:r>
            <a:r>
              <a:rPr b="0" lang="en-US" sz="2800" spc="-1" strike="noStrike">
                <a:latin typeface="Arial"/>
              </a:rPr>
              <a:t>Probabilit</a:t>
            </a:r>
            <a:r>
              <a:rPr b="0" lang="en-US" sz="2800" spc="-1" strike="noStrike">
                <a:latin typeface="Arial"/>
              </a:rPr>
              <a:t>ies </a:t>
            </a:r>
            <a:r>
              <a:rPr b="0" lang="en-US" sz="2800" spc="-1" strike="noStrike">
                <a:latin typeface="Arial"/>
              </a:rPr>
              <a:t>Update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Fusing </a:t>
            </a:r>
            <a:r>
              <a:rPr b="0" lang="en-US" sz="2800" spc="-1" strike="noStrike">
                <a:latin typeface="Arial"/>
              </a:rPr>
              <a:t>Models </a:t>
            </a:r>
            <a:r>
              <a:rPr b="0" lang="en-US" sz="2800" spc="-1" strike="noStrike">
                <a:latin typeface="Arial"/>
              </a:rPr>
              <a:t>for output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Line 3"/>
          <p:cNvSpPr/>
          <p:nvPr/>
        </p:nvSpPr>
        <p:spPr>
          <a:xfrm>
            <a:off x="5120640" y="3383280"/>
            <a:ext cx="320040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4"/>
          <p:cNvSpPr txBox="1"/>
          <p:nvPr/>
        </p:nvSpPr>
        <p:spPr>
          <a:xfrm>
            <a:off x="8503920" y="4114800"/>
            <a:ext cx="27432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Which model did better?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0" name="Line 5"/>
          <p:cNvSpPr/>
          <p:nvPr/>
        </p:nvSpPr>
        <p:spPr>
          <a:xfrm flipV="1">
            <a:off x="2103120" y="2377440"/>
            <a:ext cx="484632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6"/>
          <p:cNvSpPr txBox="1"/>
          <p:nvPr/>
        </p:nvSpPr>
        <p:spPr>
          <a:xfrm>
            <a:off x="7406640" y="1920240"/>
            <a:ext cx="283464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Share states between models to bound them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Line 7"/>
          <p:cNvSpPr/>
          <p:nvPr/>
        </p:nvSpPr>
        <p:spPr>
          <a:xfrm>
            <a:off x="4663440" y="4572000"/>
            <a:ext cx="82296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8"/>
          <p:cNvSpPr txBox="1"/>
          <p:nvPr/>
        </p:nvSpPr>
        <p:spPr>
          <a:xfrm>
            <a:off x="5303520" y="5486400"/>
            <a:ext cx="292608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Arial"/>
              </a:rPr>
              <a:t>Just For Output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rcRect l="5001" t="7492" r="8315" b="4981"/>
          <a:stretch/>
        </p:blipFill>
        <p:spPr>
          <a:xfrm>
            <a:off x="548640" y="2103120"/>
            <a:ext cx="4754520" cy="32000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rcRect l="7648" t="7103" r="9235" b="7647"/>
          <a:stretch/>
        </p:blipFill>
        <p:spPr>
          <a:xfrm>
            <a:off x="5577840" y="1097640"/>
            <a:ext cx="6241680" cy="4754520"/>
          </a:xfrm>
          <a:prstGeom prst="rect">
            <a:avLst/>
          </a:prstGeom>
          <a:ln>
            <a:noFill/>
          </a:ln>
        </p:spPr>
      </p:pic>
      <p:sp>
        <p:nvSpPr>
          <p:cNvPr id="136" name="TextShape 1"/>
          <p:cNvSpPr txBox="1"/>
          <p:nvPr/>
        </p:nvSpPr>
        <p:spPr>
          <a:xfrm rot="20989200">
            <a:off x="3801600" y="622440"/>
            <a:ext cx="42271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600" spc="-1" strike="noStrike">
                <a:latin typeface="Arial"/>
              </a:rPr>
              <a:t>IMM single tracking demo</a:t>
            </a:r>
            <a:endParaRPr b="1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12106</TotalTime>
  <Application>LibreOffice/6.0.7.3$Linux_X86_64 LibreOffice_project/00m0$Build-3</Application>
  <Words>10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2013-05-26T17:11:36Z</dcterms:created>
  <dc:creator>Ahmet Saracoglu</dc:creator>
  <dc:description/>
  <dc:language>en-US</dc:language>
  <cp:lastModifiedBy/>
  <cp:lastPrinted>2015-04-03T16:37:15Z</cp:lastPrinted>
  <dcterms:modified xsi:type="dcterms:W3CDTF">2020-09-03T20:51:26Z</dcterms:modified>
  <cp:revision>332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