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CCCB"/>
          </a:solidFill>
        </a:fill>
      </a:tcStyle>
    </a:wholeTbl>
    <a:band2H>
      <a:tcTxStyle b="def" i="def"/>
      <a:tcStyle>
        <a:tcBdr/>
        <a:fill>
          <a:solidFill>
            <a:srgbClr val="F9E7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E8CC"/>
          </a:solidFill>
        </a:fill>
      </a:tcStyle>
    </a:wholeTbl>
    <a:band2H>
      <a:tcTxStyle b="def" i="def"/>
      <a:tcStyle>
        <a:tcBdr/>
        <a:fill>
          <a:solidFill>
            <a:srgbClr val="FBF4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EF2"/>
          </a:solidFill>
        </a:fill>
      </a:tcStyle>
    </a:wholeTbl>
    <a:band2H>
      <a:tcTxStyle b="def" i="def"/>
      <a:tcStyle>
        <a:tcBdr/>
        <a:fill>
          <a:solidFill>
            <a:srgbClr val="E8EFF8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 txBox="1"/>
          <p:nvPr>
            <p:ph type="title"/>
          </p:nvPr>
        </p:nvSpPr>
        <p:spPr>
          <a:xfrm>
            <a:off x="1371600" y="1803405"/>
            <a:ext cx="9448800" cy="182509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371600" y="3632201"/>
            <a:ext cx="9448800" cy="6858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/>
            </a:lvl1pPr>
            <a:lvl2pPr marL="0" indent="457189">
              <a:buClrTx/>
              <a:buSzTx/>
              <a:buNone/>
              <a:defRPr sz="2000"/>
            </a:lvl2pPr>
            <a:lvl3pPr marL="0" indent="914377">
              <a:buClrTx/>
              <a:buSzTx/>
              <a:buNone/>
              <a:defRPr sz="2000"/>
            </a:lvl3pPr>
            <a:lvl4pPr marL="0" indent="1371565">
              <a:buClrTx/>
              <a:buSzTx/>
              <a:buNone/>
              <a:defRPr sz="2000"/>
            </a:lvl4pPr>
            <a:lvl5pPr marL="0" indent="1828754"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10575493" y="1491512"/>
            <a:ext cx="244907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xfrm>
            <a:off x="685776" y="4697364"/>
            <a:ext cx="10822036" cy="819356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8" name="Picture Placeholder 2"/>
          <p:cNvSpPr/>
          <p:nvPr>
            <p:ph type="pic" idx="13"/>
          </p:nvPr>
        </p:nvSpPr>
        <p:spPr>
          <a:xfrm>
            <a:off x="681726" y="941443"/>
            <a:ext cx="10821842" cy="34781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685800" y="5516719"/>
            <a:ext cx="10820400" cy="70197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600"/>
            </a:lvl1pPr>
            <a:lvl2pPr marL="0" indent="457189">
              <a:buClrTx/>
              <a:buSzTx/>
              <a:buNone/>
              <a:defRPr sz="1600"/>
            </a:lvl2pPr>
            <a:lvl3pPr marL="0" indent="914377">
              <a:buClrTx/>
              <a:buSzTx/>
              <a:buNone/>
              <a:defRPr sz="1600"/>
            </a:lvl3pPr>
            <a:lvl4pPr marL="0" indent="1371565">
              <a:buClrTx/>
              <a:buSzTx/>
              <a:buNone/>
              <a:defRPr sz="1600"/>
            </a:lvl4pPr>
            <a:lvl5pPr marL="0" indent="1828754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itle Text"/>
          <p:cNvSpPr txBox="1"/>
          <p:nvPr>
            <p:ph type="title"/>
          </p:nvPr>
        </p:nvSpPr>
        <p:spPr>
          <a:xfrm>
            <a:off x="685800" y="753535"/>
            <a:ext cx="10820400" cy="2802468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sz="quarter" idx="1"/>
          </p:nvPr>
        </p:nvSpPr>
        <p:spPr>
          <a:xfrm>
            <a:off x="1024467" y="3649135"/>
            <a:ext cx="10130516" cy="999068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/>
            </a:lvl1pPr>
            <a:lvl2pPr marL="0" indent="457189">
              <a:buClrTx/>
              <a:buSzTx/>
              <a:buNone/>
              <a:defRPr sz="1600"/>
            </a:lvl2pPr>
            <a:lvl3pPr marL="0" indent="914377">
              <a:buClrTx/>
              <a:buSzTx/>
              <a:buNone/>
              <a:defRPr sz="1600"/>
            </a:lvl3pPr>
            <a:lvl4pPr marL="0" indent="1371565">
              <a:buClrTx/>
              <a:buSzTx/>
              <a:buNone/>
              <a:defRPr sz="1600"/>
            </a:lvl4pPr>
            <a:lvl5pPr marL="0" indent="1828754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261295" y="441646"/>
            <a:ext cx="244908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itle Text"/>
          <p:cNvSpPr txBox="1"/>
          <p:nvPr>
            <p:ph type="title"/>
          </p:nvPr>
        </p:nvSpPr>
        <p:spPr>
          <a:xfrm>
            <a:off x="1024467" y="753533"/>
            <a:ext cx="10151535" cy="2604497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quarter" idx="1"/>
          </p:nvPr>
        </p:nvSpPr>
        <p:spPr>
          <a:xfrm>
            <a:off x="1303864" y="3365560"/>
            <a:ext cx="9592738" cy="444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457189">
              <a:buClrTx/>
              <a:buSzTx/>
              <a:buNone/>
              <a:defRPr sz="1400"/>
            </a:lvl2pPr>
            <a:lvl3pPr marL="0" indent="914377">
              <a:buClrTx/>
              <a:buSzTx/>
              <a:buNone/>
              <a:defRPr sz="1400"/>
            </a:lvl3pPr>
            <a:lvl4pPr marL="0" indent="1371565">
              <a:buClrTx/>
              <a:buSzTx/>
              <a:buNone/>
              <a:defRPr sz="1400"/>
            </a:lvl4pPr>
            <a:lvl5pPr marL="0" indent="1828754"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Text Placeholder 3"/>
          <p:cNvSpPr/>
          <p:nvPr>
            <p:ph type="body" sz="quarter" idx="13"/>
          </p:nvPr>
        </p:nvSpPr>
        <p:spPr>
          <a:xfrm>
            <a:off x="1024467" y="3959866"/>
            <a:ext cx="10151535" cy="679872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1600"/>
            </a:pPr>
          </a:p>
        </p:txBody>
      </p:sp>
      <p:sp>
        <p:nvSpPr>
          <p:cNvPr id="121" name="TextBox 8"/>
          <p:cNvSpPr txBox="1"/>
          <p:nvPr/>
        </p:nvSpPr>
        <p:spPr>
          <a:xfrm>
            <a:off x="476251" y="557818"/>
            <a:ext cx="609601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cap="all" sz="8000"/>
            </a:lvl1pPr>
          </a:lstStyle>
          <a:p>
            <a:pPr/>
            <a:r>
              <a:t>“</a:t>
            </a:r>
          </a:p>
        </p:txBody>
      </p:sp>
      <p:sp>
        <p:nvSpPr>
          <p:cNvPr id="122" name="TextBox 9"/>
          <p:cNvSpPr txBox="1"/>
          <p:nvPr/>
        </p:nvSpPr>
        <p:spPr>
          <a:xfrm>
            <a:off x="10984231" y="2325657"/>
            <a:ext cx="609601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/>
            </a:lvl1pPr>
          </a:lstStyle>
          <a:p>
            <a:pPr/>
            <a:r>
              <a:t>”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11261295" y="441646"/>
            <a:ext cx="244908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Title Text"/>
          <p:cNvSpPr txBox="1"/>
          <p:nvPr>
            <p:ph type="title"/>
          </p:nvPr>
        </p:nvSpPr>
        <p:spPr>
          <a:xfrm>
            <a:off x="1024495" y="1124704"/>
            <a:ext cx="10146188" cy="2511837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sz="quarter" idx="1"/>
          </p:nvPr>
        </p:nvSpPr>
        <p:spPr>
          <a:xfrm>
            <a:off x="1024468" y="3648319"/>
            <a:ext cx="10144657" cy="99988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600"/>
            </a:lvl1pPr>
            <a:lvl2pPr marL="0" indent="457189">
              <a:buClrTx/>
              <a:buSzTx/>
              <a:buNone/>
              <a:defRPr sz="1600"/>
            </a:lvl2pPr>
            <a:lvl3pPr marL="0" indent="914377">
              <a:buClrTx/>
              <a:buSzTx/>
              <a:buNone/>
              <a:defRPr sz="1600"/>
            </a:lvl3pPr>
            <a:lvl4pPr marL="0" indent="1371565">
              <a:buClrTx/>
              <a:buSzTx/>
              <a:buNone/>
              <a:defRPr sz="1600"/>
            </a:lvl4pPr>
            <a:lvl5pPr marL="0" indent="1828754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xfrm>
            <a:off x="11261295" y="441646"/>
            <a:ext cx="244908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Text"/>
          <p:cNvSpPr txBox="1"/>
          <p:nvPr>
            <p:ph type="title"/>
          </p:nvPr>
        </p:nvSpPr>
        <p:spPr>
          <a:xfrm>
            <a:off x="2895602" y="762003"/>
            <a:ext cx="8610601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1" name="Body Level One…"/>
          <p:cNvSpPr txBox="1"/>
          <p:nvPr>
            <p:ph type="body" sz="quarter" idx="1"/>
          </p:nvPr>
        </p:nvSpPr>
        <p:spPr>
          <a:xfrm>
            <a:off x="685800" y="2202079"/>
            <a:ext cx="3456433" cy="61732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189">
              <a:buClrTx/>
              <a:buSzTx/>
              <a:buNone/>
              <a:defRPr sz="2400"/>
            </a:lvl2pPr>
            <a:lvl3pPr marL="0" indent="914377">
              <a:buClrTx/>
              <a:buSzTx/>
              <a:buNone/>
              <a:defRPr sz="2400"/>
            </a:lvl3pPr>
            <a:lvl4pPr marL="0" indent="1371565">
              <a:buClrTx/>
              <a:buSzTx/>
              <a:buNone/>
              <a:defRPr sz="2400"/>
            </a:lvl4pPr>
            <a:lvl5pPr marL="0" indent="1828754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Text Placeholder 3"/>
          <p:cNvSpPr/>
          <p:nvPr>
            <p:ph type="body" sz="quarter" idx="13"/>
          </p:nvPr>
        </p:nvSpPr>
        <p:spPr>
          <a:xfrm>
            <a:off x="685798" y="2904564"/>
            <a:ext cx="3456434" cy="331413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143" name="Text Placeholder 4"/>
          <p:cNvSpPr/>
          <p:nvPr>
            <p:ph type="body" sz="quarter" idx="14"/>
          </p:nvPr>
        </p:nvSpPr>
        <p:spPr>
          <a:xfrm>
            <a:off x="4368799" y="2201333"/>
            <a:ext cx="3456434" cy="626535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144" name="Text Placeholder 3"/>
          <p:cNvSpPr/>
          <p:nvPr>
            <p:ph type="body" sz="quarter" idx="15"/>
          </p:nvPr>
        </p:nvSpPr>
        <p:spPr>
          <a:xfrm>
            <a:off x="4366859" y="2904066"/>
            <a:ext cx="3456433" cy="331461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145" name="Text Placeholder 4"/>
          <p:cNvSpPr/>
          <p:nvPr>
            <p:ph type="body" sz="quarter" idx="16"/>
          </p:nvPr>
        </p:nvSpPr>
        <p:spPr>
          <a:xfrm>
            <a:off x="8051799" y="2192865"/>
            <a:ext cx="3456434" cy="626535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146" name="Text Placeholder 3"/>
          <p:cNvSpPr/>
          <p:nvPr>
            <p:ph type="body" sz="quarter" idx="17"/>
          </p:nvPr>
        </p:nvSpPr>
        <p:spPr>
          <a:xfrm>
            <a:off x="8051800" y="2904564"/>
            <a:ext cx="3456433" cy="331413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/>
          <p:nvPr>
            <p:ph type="title"/>
          </p:nvPr>
        </p:nvSpPr>
        <p:spPr>
          <a:xfrm>
            <a:off x="2895602" y="762000"/>
            <a:ext cx="8610601" cy="1295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5" name="Body Level One…"/>
          <p:cNvSpPr txBox="1"/>
          <p:nvPr>
            <p:ph type="body" sz="quarter" idx="1"/>
          </p:nvPr>
        </p:nvSpPr>
        <p:spPr>
          <a:xfrm>
            <a:off x="688619" y="4191003"/>
            <a:ext cx="3451584" cy="682766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189">
              <a:buClrTx/>
              <a:buSzTx/>
              <a:buNone/>
              <a:defRPr sz="2400"/>
            </a:lvl2pPr>
            <a:lvl3pPr marL="0" indent="914377">
              <a:buClrTx/>
              <a:buSzTx/>
              <a:buNone/>
              <a:defRPr sz="2400"/>
            </a:lvl3pPr>
            <a:lvl4pPr marL="0" indent="1371565">
              <a:buClrTx/>
              <a:buSzTx/>
              <a:buNone/>
              <a:defRPr sz="2400"/>
            </a:lvl4pPr>
            <a:lvl5pPr marL="0" indent="1828754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Picture Placeholder 2"/>
          <p:cNvSpPr/>
          <p:nvPr>
            <p:ph type="pic" sz="quarter" idx="13"/>
          </p:nvPr>
        </p:nvSpPr>
        <p:spPr>
          <a:xfrm>
            <a:off x="688618" y="2362200"/>
            <a:ext cx="3451585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7" name="Text Placeholder 3"/>
          <p:cNvSpPr/>
          <p:nvPr>
            <p:ph type="body" sz="quarter" idx="14"/>
          </p:nvPr>
        </p:nvSpPr>
        <p:spPr>
          <a:xfrm>
            <a:off x="688618" y="4873768"/>
            <a:ext cx="3451585" cy="134492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158" name="Text Placeholder 4"/>
          <p:cNvSpPr/>
          <p:nvPr>
            <p:ph type="body" sz="quarter" idx="15"/>
          </p:nvPr>
        </p:nvSpPr>
        <p:spPr>
          <a:xfrm>
            <a:off x="4374265" y="4191003"/>
            <a:ext cx="3448935" cy="682766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159" name="Picture Placeholder 2"/>
          <p:cNvSpPr/>
          <p:nvPr>
            <p:ph type="pic" sz="quarter" idx="16"/>
          </p:nvPr>
        </p:nvSpPr>
        <p:spPr>
          <a:xfrm>
            <a:off x="4374262" y="2362200"/>
            <a:ext cx="3448937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0" name="Text Placeholder 3"/>
          <p:cNvSpPr/>
          <p:nvPr>
            <p:ph type="body" sz="quarter" idx="17"/>
          </p:nvPr>
        </p:nvSpPr>
        <p:spPr>
          <a:xfrm>
            <a:off x="4374267" y="4873766"/>
            <a:ext cx="3448935" cy="134492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161" name="Text Placeholder 4"/>
          <p:cNvSpPr/>
          <p:nvPr>
            <p:ph type="body" sz="quarter" idx="18"/>
          </p:nvPr>
        </p:nvSpPr>
        <p:spPr>
          <a:xfrm>
            <a:off x="8049731" y="4191003"/>
            <a:ext cx="3456469" cy="682766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162" name="Picture Placeholder 2"/>
          <p:cNvSpPr/>
          <p:nvPr>
            <p:ph type="pic" sz="quarter" idx="19"/>
          </p:nvPr>
        </p:nvSpPr>
        <p:spPr>
          <a:xfrm>
            <a:off x="8049856" y="2362200"/>
            <a:ext cx="3447880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3" name="Text Placeholder 3"/>
          <p:cNvSpPr/>
          <p:nvPr>
            <p:ph type="body" sz="quarter" idx="20"/>
          </p:nvPr>
        </p:nvSpPr>
        <p:spPr>
          <a:xfrm>
            <a:off x="8049731" y="4873764"/>
            <a:ext cx="3452446" cy="134492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idx="1"/>
          </p:nvPr>
        </p:nvSpPr>
        <p:spPr>
          <a:xfrm>
            <a:off x="685800" y="2194562"/>
            <a:ext cx="10820400" cy="402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Title Text"/>
          <p:cNvSpPr txBox="1"/>
          <p:nvPr>
            <p:ph type="title"/>
          </p:nvPr>
        </p:nvSpPr>
        <p:spPr>
          <a:xfrm>
            <a:off x="9448800" y="745069"/>
            <a:ext cx="2057400" cy="3903135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2" name="Body Level One…"/>
          <p:cNvSpPr txBox="1"/>
          <p:nvPr>
            <p:ph type="body" sz="half" idx="1"/>
          </p:nvPr>
        </p:nvSpPr>
        <p:spPr>
          <a:xfrm>
            <a:off x="1024468" y="745070"/>
            <a:ext cx="8204202" cy="390313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11261295" y="441646"/>
            <a:ext cx="244908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xfrm>
            <a:off x="685800" y="2194563"/>
            <a:ext cx="10820400" cy="402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Title Text"/>
          <p:cNvSpPr txBox="1"/>
          <p:nvPr>
            <p:ph type="title"/>
          </p:nvPr>
        </p:nvSpPr>
        <p:spPr>
          <a:xfrm>
            <a:off x="685803" y="753536"/>
            <a:ext cx="10820400" cy="2801936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024467" y="3641726"/>
            <a:ext cx="10490201" cy="955676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 sz="2200">
                <a:solidFill>
                  <a:srgbClr val="888888"/>
                </a:solidFill>
              </a:defRPr>
            </a:lvl1pPr>
            <a:lvl2pPr marL="0" indent="457189" algn="r">
              <a:buClrTx/>
              <a:buSzTx/>
              <a:buNone/>
              <a:defRPr sz="2200">
                <a:solidFill>
                  <a:srgbClr val="888888"/>
                </a:solidFill>
              </a:defRPr>
            </a:lvl2pPr>
            <a:lvl3pPr marL="0" indent="914377" algn="r">
              <a:buClrTx/>
              <a:buSzTx/>
              <a:buNone/>
              <a:defRPr sz="2200">
                <a:solidFill>
                  <a:srgbClr val="888888"/>
                </a:solidFill>
              </a:defRPr>
            </a:lvl3pPr>
            <a:lvl4pPr marL="0" indent="1371565" algn="r">
              <a:buClrTx/>
              <a:buSzTx/>
              <a:buNone/>
              <a:defRPr sz="2200">
                <a:solidFill>
                  <a:srgbClr val="888888"/>
                </a:solidFill>
              </a:defRPr>
            </a:lvl4pPr>
            <a:lvl5pPr marL="0" indent="1828754" algn="r">
              <a:buClrTx/>
              <a:buSzTx/>
              <a:buNone/>
              <a:defRPr sz="22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1261295" y="441646"/>
            <a:ext cx="244908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half" idx="1"/>
          </p:nvPr>
        </p:nvSpPr>
        <p:spPr>
          <a:xfrm>
            <a:off x="685800" y="2194562"/>
            <a:ext cx="5334000" cy="402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914411" y="2183801"/>
            <a:ext cx="5079992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</a:lvl1pPr>
            <a:lvl2pPr marL="0" indent="457189">
              <a:buClrTx/>
              <a:buSzTx/>
              <a:buNone/>
            </a:lvl2pPr>
            <a:lvl3pPr marL="0" indent="914377">
              <a:buClrTx/>
              <a:buSzTx/>
              <a:buNone/>
            </a:lvl3pPr>
            <a:lvl4pPr marL="0" indent="1371565">
              <a:buClrTx/>
              <a:buSzTx/>
              <a:buNone/>
            </a:lvl4pPr>
            <a:lvl5pPr marL="0" indent="1828754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 Placeholder 4"/>
          <p:cNvSpPr/>
          <p:nvPr>
            <p:ph type="body" sz="quarter" idx="13"/>
          </p:nvPr>
        </p:nvSpPr>
        <p:spPr>
          <a:xfrm>
            <a:off x="6400800" y="2183801"/>
            <a:ext cx="5105400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idx="1"/>
          </p:nvPr>
        </p:nvSpPr>
        <p:spPr>
          <a:xfrm>
            <a:off x="4995581" y="746762"/>
            <a:ext cx="6510619" cy="5471926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Text Placeholder 3"/>
          <p:cNvSpPr/>
          <p:nvPr>
            <p:ph type="body" sz="quarter" idx="13"/>
          </p:nvPr>
        </p:nvSpPr>
        <p:spPr>
          <a:xfrm>
            <a:off x="685800" y="3124202"/>
            <a:ext cx="4114800" cy="309448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600"/>
            </a:pP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/>
          <p:nvPr>
            <p:ph type="title"/>
          </p:nvPr>
        </p:nvSpPr>
        <p:spPr>
          <a:xfrm>
            <a:off x="685800" y="1524000"/>
            <a:ext cx="6873241" cy="1600200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8" name="Picture Placeholder 2"/>
          <p:cNvSpPr/>
          <p:nvPr>
            <p:ph type="pic" sz="half" idx="13"/>
          </p:nvPr>
        </p:nvSpPr>
        <p:spPr>
          <a:xfrm>
            <a:off x="7861237" y="751244"/>
            <a:ext cx="3644964" cy="546744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9" name="Body Level One…"/>
          <p:cNvSpPr txBox="1"/>
          <p:nvPr>
            <p:ph type="body" sz="half" idx="1"/>
          </p:nvPr>
        </p:nvSpPr>
        <p:spPr>
          <a:xfrm>
            <a:off x="685800" y="3124202"/>
            <a:ext cx="6873241" cy="309448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600"/>
            </a:lvl1pPr>
            <a:lvl2pPr marL="0" indent="457189">
              <a:buClrTx/>
              <a:buSzTx/>
              <a:buNone/>
              <a:defRPr sz="1600"/>
            </a:lvl2pPr>
            <a:lvl3pPr marL="0" indent="914377">
              <a:buClrTx/>
              <a:buSzTx/>
              <a:buNone/>
              <a:defRPr sz="1600"/>
            </a:lvl3pPr>
            <a:lvl4pPr marL="0" indent="1371565">
              <a:buClrTx/>
              <a:buSzTx/>
              <a:buNone/>
              <a:defRPr sz="1600"/>
            </a:lvl4pPr>
            <a:lvl5pPr marL="0" indent="1828754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88989" y="5997823"/>
            <a:ext cx="1117213" cy="72315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261293" y="441646"/>
            <a:ext cx="244907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transition xmlns:p14="http://schemas.microsoft.com/office/powerpoint/2010/main" spd="med" advClick="1"/>
  <p:txStyles>
    <p:titleStyle>
      <a:lvl1pPr marL="0" marR="0" indent="0" algn="r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r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r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r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r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r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r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r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r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228593" marR="0" indent="-365759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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822960" marR="0" indent="-365759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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341120" marR="0" indent="-426720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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883664" marR="0" indent="-512064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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340864" marR="0" indent="-512064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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85982" marR="0" indent="-400039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143171" marR="0" indent="-400039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600359" marR="0" indent="-400039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057548" marR="0" indent="-400039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ooter Placeholder 1"/>
          <p:cNvSpPr txBox="1"/>
          <p:nvPr/>
        </p:nvSpPr>
        <p:spPr>
          <a:xfrm>
            <a:off x="1371600" y="4496117"/>
            <a:ext cx="640080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000">
                <a:solidFill>
                  <a:srgbClr val="888888"/>
                </a:solidFill>
              </a:defRPr>
            </a:lvl1pPr>
          </a:lstStyle>
          <a:p>
            <a:pPr/>
            <a:r>
              <a:t>Corporate Private</a:t>
            </a:r>
          </a:p>
        </p:txBody>
      </p:sp>
      <p:sp>
        <p:nvSpPr>
          <p:cNvPr id="193" name="Subtitle 2"/>
          <p:cNvSpPr txBox="1"/>
          <p:nvPr>
            <p:ph type="subTitle" sz="quarter" idx="1"/>
          </p:nvPr>
        </p:nvSpPr>
        <p:spPr>
          <a:xfrm>
            <a:off x="1371600" y="853439"/>
            <a:ext cx="9448800" cy="1124608"/>
          </a:xfrm>
          <a:prstGeom prst="rect">
            <a:avLst/>
          </a:prstGeom>
        </p:spPr>
        <p:txBody>
          <a:bodyPr/>
          <a:lstStyle/>
          <a:p>
            <a:pPr algn="ctr">
              <a:defRPr b="1" sz="3600"/>
            </a:pPr>
            <a:r>
              <a:t>Multiple Object Tracking</a:t>
            </a:r>
          </a:p>
          <a:p>
            <a:pPr algn="ctr"/>
            <a:r>
              <a:t>Hasan Atakan Bedel</a:t>
            </a:r>
          </a:p>
        </p:txBody>
      </p:sp>
      <p:pic>
        <p:nvPicPr>
          <p:cNvPr id="19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6985" y="2057400"/>
            <a:ext cx="4238032" cy="274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Motion Models"/>
          <p:cNvSpPr txBox="1"/>
          <p:nvPr/>
        </p:nvSpPr>
        <p:spPr>
          <a:xfrm>
            <a:off x="6956221" y="363855"/>
            <a:ext cx="3737035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pPr/>
            <a:r>
              <a:t>Motion Models</a:t>
            </a:r>
          </a:p>
        </p:txBody>
      </p:sp>
      <p:sp>
        <p:nvSpPr>
          <p:cNvPr id="314" name="Interacting Multiple Model(IMM) FILTER"/>
          <p:cNvSpPr txBox="1"/>
          <p:nvPr/>
        </p:nvSpPr>
        <p:spPr>
          <a:xfrm>
            <a:off x="1688521" y="1256749"/>
            <a:ext cx="8814958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700"/>
            </a:lvl1pPr>
          </a:lstStyle>
          <a:p>
            <a:pPr/>
            <a:r>
              <a:t>Interacting Multiple Model(IMM) FILTER</a:t>
            </a:r>
          </a:p>
        </p:txBody>
      </p:sp>
      <p:pic>
        <p:nvPicPr>
          <p:cNvPr id="315" name="Screen Shot 2020-07-06 at 13.47.24.png" descr="Screen Shot 2020-07-06 at 13.47.24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71751" y="2642738"/>
            <a:ext cx="5191942" cy="2309124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rk ∈ {1, 2, . . . , Nr} is the mode state"/>
          <p:cNvSpPr txBox="1"/>
          <p:nvPr/>
        </p:nvSpPr>
        <p:spPr>
          <a:xfrm>
            <a:off x="415025" y="5080562"/>
            <a:ext cx="4486782" cy="461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4100"/>
              </a:lnSpc>
              <a:defRPr sz="23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rk ∈ {1, 2, . . . , Nr} is the mode state</a:t>
            </a:r>
          </a:p>
        </p:txBody>
      </p:sp>
      <p:sp>
        <p:nvSpPr>
          <p:cNvPr id="317" name="Markov chain with transition probability matrix"/>
          <p:cNvSpPr txBox="1"/>
          <p:nvPr/>
        </p:nvSpPr>
        <p:spPr>
          <a:xfrm>
            <a:off x="6706036" y="2283233"/>
            <a:ext cx="496449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800"/>
              </a:lnSpc>
              <a:defRPr sz="2000" u="sng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Markov chain with transition probability matrix</a:t>
            </a:r>
          </a:p>
        </p:txBody>
      </p:sp>
      <p:sp>
        <p:nvSpPr>
          <p:cNvPr id="318" name="Π = [πij , P(rk = j|rk−1 = i)]."/>
          <p:cNvSpPr txBox="1"/>
          <p:nvPr/>
        </p:nvSpPr>
        <p:spPr>
          <a:xfrm>
            <a:off x="7675279" y="2781898"/>
            <a:ext cx="302600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800"/>
              </a:lnSpc>
              <a:defRPr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Π = [πij , P(rk = j|rk−1 = i)].</a:t>
            </a:r>
          </a:p>
        </p:txBody>
      </p:sp>
      <p:sp>
        <p:nvSpPr>
          <p:cNvPr id="319" name="[0.9, 0.05,  0.05;…"/>
          <p:cNvSpPr txBox="1"/>
          <p:nvPr/>
        </p:nvSpPr>
        <p:spPr>
          <a:xfrm>
            <a:off x="7719467" y="3521257"/>
            <a:ext cx="2210543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     [0.9, 0.05,  0.05;</a:t>
            </a:r>
          </a:p>
          <a:p>
            <a:pPr lvl="1"/>
            <a:r>
              <a:t>0.05, 0.05,  0.9;</a:t>
            </a:r>
          </a:p>
          <a:p>
            <a:pPr lvl="1"/>
            <a:r>
              <a:t>0.05, 0.05,  0.9]</a:t>
            </a:r>
          </a:p>
        </p:txBody>
      </p:sp>
      <p:sp>
        <p:nvSpPr>
          <p:cNvPr id="320" name="µi(k) , P(rk = i | y0:k)"/>
          <p:cNvSpPr txBox="1"/>
          <p:nvPr/>
        </p:nvSpPr>
        <p:spPr>
          <a:xfrm>
            <a:off x="6861666" y="4882442"/>
            <a:ext cx="229997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800"/>
              </a:lnSpc>
              <a:defRPr sz="2000" u="sng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µi(k) , P(rk = i | y0:k)</a:t>
            </a:r>
          </a:p>
        </p:txBody>
      </p:sp>
      <p:sp>
        <p:nvSpPr>
          <p:cNvPr id="321" name="[0.33, 0.33, 0.33]"/>
          <p:cNvSpPr txBox="1"/>
          <p:nvPr/>
        </p:nvSpPr>
        <p:spPr>
          <a:xfrm>
            <a:off x="6897211" y="5541532"/>
            <a:ext cx="184788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[0.33, 0.33, 0.33]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Data associ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association</a:t>
            </a:r>
          </a:p>
        </p:txBody>
      </p:sp>
      <p:pic>
        <p:nvPicPr>
          <p:cNvPr id="324" name="dataAssociationImage.png" descr="dataAssociation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6883" y="2339245"/>
            <a:ext cx="5499101" cy="3416301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Rectangle"/>
          <p:cNvSpPr/>
          <p:nvPr/>
        </p:nvSpPr>
        <p:spPr>
          <a:xfrm>
            <a:off x="2843353" y="2289323"/>
            <a:ext cx="2112460" cy="7104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6" name="Global Nearest Neighbor (GNN) Algorithm"/>
          <p:cNvSpPr txBox="1"/>
          <p:nvPr/>
        </p:nvSpPr>
        <p:spPr>
          <a:xfrm>
            <a:off x="5684493" y="2528211"/>
            <a:ext cx="606209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300"/>
            </a:lvl1pPr>
          </a:lstStyle>
          <a:p>
            <a:pPr/>
            <a:r>
              <a:t>Global Nearest Neighbor (GNN) Algorithm</a:t>
            </a:r>
          </a:p>
        </p:txBody>
      </p:sp>
      <p:sp>
        <p:nvSpPr>
          <p:cNvPr id="327" name="Arrow"/>
          <p:cNvSpPr/>
          <p:nvPr/>
        </p:nvSpPr>
        <p:spPr>
          <a:xfrm>
            <a:off x="5798438" y="3153345"/>
            <a:ext cx="1104513" cy="551310"/>
          </a:xfrm>
          <a:prstGeom prst="rightArrow">
            <a:avLst>
              <a:gd name="adj1" fmla="val 32000"/>
              <a:gd name="adj2" fmla="val 72072"/>
            </a:avLst>
          </a:prstGeo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8" name="Use Euclidian or Mahalanobis distance"/>
          <p:cNvSpPr txBox="1"/>
          <p:nvPr/>
        </p:nvSpPr>
        <p:spPr>
          <a:xfrm>
            <a:off x="7047743" y="3446061"/>
            <a:ext cx="483898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Use Euclidian or </a:t>
            </a:r>
            <a:r>
              <a:rPr i="1" u="sng"/>
              <a:t>Mahalanobis</a:t>
            </a:r>
            <a:r>
              <a:t> distance</a:t>
            </a:r>
          </a:p>
        </p:txBody>
      </p:sp>
      <p:sp>
        <p:nvSpPr>
          <p:cNvPr id="329" name="Joint Probabilistic Data Association(JPDA) Filter"/>
          <p:cNvSpPr txBox="1"/>
          <p:nvPr/>
        </p:nvSpPr>
        <p:spPr>
          <a:xfrm>
            <a:off x="5195766" y="4441688"/>
            <a:ext cx="669892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300"/>
            </a:lvl1pPr>
          </a:lstStyle>
          <a:p>
            <a:pPr/>
            <a:r>
              <a:t>Joint Probabilistic Data Association(JPDA) Filter</a:t>
            </a:r>
          </a:p>
        </p:txBody>
      </p:sp>
      <p:sp>
        <p:nvSpPr>
          <p:cNvPr id="330" name="Line"/>
          <p:cNvSpPr/>
          <p:nvPr/>
        </p:nvSpPr>
        <p:spPr>
          <a:xfrm flipH="1" flipV="1">
            <a:off x="4573389" y="4806121"/>
            <a:ext cx="1369254" cy="1022808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Joint Probabilistic Data Association(JPDA) Filter"/>
          <p:cNvSpPr txBox="1"/>
          <p:nvPr/>
        </p:nvSpPr>
        <p:spPr>
          <a:xfrm>
            <a:off x="5751879" y="453407"/>
            <a:ext cx="5051127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300"/>
            </a:lvl1pPr>
          </a:lstStyle>
          <a:p>
            <a:pPr/>
            <a:r>
              <a:t>Joint Probabilistic Data Association(JPDA) Filter</a:t>
            </a:r>
          </a:p>
        </p:txBody>
      </p:sp>
      <p:pic>
        <p:nvPicPr>
          <p:cNvPr id="333" name="Screen Shot 2020-07-06 at 15.46.09.png" descr="Screen Shot 2020-07-06 at 15.46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112" y="1741632"/>
            <a:ext cx="5214567" cy="3155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JPDA_prob_eq.png" descr="JPDA_prob_eq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5512377" y="2371911"/>
            <a:ext cx="6279619" cy="1282575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The Gaussion likelihood of associating measurement j with t (track) -&gt; event : Θjt"/>
          <p:cNvSpPr txBox="1"/>
          <p:nvPr/>
        </p:nvSpPr>
        <p:spPr>
          <a:xfrm>
            <a:off x="6116414" y="3756485"/>
            <a:ext cx="3810886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The Gaussion likelihood of associating measurement j with t (track) -&gt; event : Θjt</a:t>
            </a:r>
          </a:p>
        </p:txBody>
      </p:sp>
      <p:pic>
        <p:nvPicPr>
          <p:cNvPr id="336" name="Screen Shot 2020-07-06 at 16.17.30.png" descr="Screen Shot 2020-07-06 at 16.17.3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25099" y="5298694"/>
            <a:ext cx="6845301" cy="138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rack Management"/>
          <p:cNvSpPr txBox="1"/>
          <p:nvPr/>
        </p:nvSpPr>
        <p:spPr>
          <a:xfrm>
            <a:off x="6408640" y="363855"/>
            <a:ext cx="4960651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pPr/>
            <a:r>
              <a:t>Track Management</a:t>
            </a:r>
          </a:p>
        </p:txBody>
      </p:sp>
      <p:pic>
        <p:nvPicPr>
          <p:cNvPr id="339" name="TrackManagement.png" descr="TrackManagem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032" y="1939153"/>
            <a:ext cx="10697772" cy="2979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rack Pruning"/>
          <p:cNvSpPr txBox="1"/>
          <p:nvPr/>
        </p:nvSpPr>
        <p:spPr>
          <a:xfrm>
            <a:off x="7634854" y="511903"/>
            <a:ext cx="3354796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pPr/>
            <a:r>
              <a:t>Track Pruning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450155" y="1879567"/>
            <a:ext cx="3230770" cy="1905407"/>
            <a:chOff x="-38100" y="-38100"/>
            <a:chExt cx="3230769" cy="1905405"/>
          </a:xfrm>
        </p:grpSpPr>
        <p:grpSp>
          <p:nvGrpSpPr>
            <p:cNvPr id="344" name="Rectangle"/>
            <p:cNvGrpSpPr/>
            <p:nvPr/>
          </p:nvGrpSpPr>
          <p:grpSpPr>
            <a:xfrm>
              <a:off x="-38101" y="-38101"/>
              <a:ext cx="3230771" cy="1905407"/>
              <a:chOff x="0" y="0"/>
              <a:chExt cx="3230769" cy="1905405"/>
            </a:xfrm>
          </p:grpSpPr>
          <p:sp>
            <p:nvSpPr>
              <p:cNvPr id="343" name="Rectangle"/>
              <p:cNvSpPr/>
              <p:nvPr/>
            </p:nvSpPr>
            <p:spPr>
              <a:xfrm>
                <a:off x="38100" y="38100"/>
                <a:ext cx="3154570" cy="1829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342" name="Rectangle" descr="Rectangl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230770" cy="1905406"/>
              </a:xfrm>
              <a:prstGeom prst="rect">
                <a:avLst/>
              </a:prstGeom>
              <a:effectLst/>
            </p:spPr>
          </p:pic>
        </p:grpSp>
        <p:sp>
          <p:nvSpPr>
            <p:cNvPr id="345" name="Track History"/>
            <p:cNvSpPr txBox="1"/>
            <p:nvPr/>
          </p:nvSpPr>
          <p:spPr>
            <a:xfrm>
              <a:off x="401971" y="646632"/>
              <a:ext cx="2350627" cy="535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900"/>
              </a:lvl1pPr>
            </a:lstStyle>
            <a:p>
              <a:pPr/>
              <a:r>
                <a:t>Track History</a:t>
              </a:r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8843984" y="1698134"/>
            <a:ext cx="2029990" cy="1270001"/>
            <a:chOff x="0" y="0"/>
            <a:chExt cx="2029989" cy="1270000"/>
          </a:xfrm>
        </p:grpSpPr>
        <p:sp>
          <p:nvSpPr>
            <p:cNvPr id="347" name="Rectangle"/>
            <p:cNvSpPr/>
            <p:nvPr/>
          </p:nvSpPr>
          <p:spPr>
            <a:xfrm>
              <a:off x="-1" y="0"/>
              <a:ext cx="2029991" cy="1270000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8" name="Differentiator"/>
            <p:cNvSpPr txBox="1"/>
            <p:nvPr/>
          </p:nvSpPr>
          <p:spPr>
            <a:xfrm>
              <a:off x="134817" y="449580"/>
              <a:ext cx="1746794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100"/>
              </a:lvl1pPr>
            </a:lstStyle>
            <a:p>
              <a:pPr/>
              <a:r>
                <a:t>Differentiator</a:t>
              </a:r>
            </a:p>
          </p:txBody>
        </p:sp>
      </p:grpSp>
      <p:sp>
        <p:nvSpPr>
          <p:cNvPr id="350" name="Line"/>
          <p:cNvSpPr/>
          <p:nvPr/>
        </p:nvSpPr>
        <p:spPr>
          <a:xfrm flipV="1">
            <a:off x="4056514" y="2305548"/>
            <a:ext cx="4081841" cy="163082"/>
          </a:xfrm>
          <a:prstGeom prst="line">
            <a:avLst/>
          </a:prstGeom>
          <a:ln w="889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53" name="Group"/>
          <p:cNvGrpSpPr/>
          <p:nvPr/>
        </p:nvGrpSpPr>
        <p:grpSpPr>
          <a:xfrm>
            <a:off x="8936070" y="4677061"/>
            <a:ext cx="2466431" cy="1270001"/>
            <a:chOff x="0" y="0"/>
            <a:chExt cx="2466429" cy="1270000"/>
          </a:xfrm>
        </p:grpSpPr>
        <p:sp>
          <p:nvSpPr>
            <p:cNvPr id="351" name="Rectangle"/>
            <p:cNvSpPr/>
            <p:nvPr/>
          </p:nvSpPr>
          <p:spPr>
            <a:xfrm>
              <a:off x="0" y="0"/>
              <a:ext cx="2466430" cy="1270000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2" name="Calculate Variance"/>
            <p:cNvSpPr txBox="1"/>
            <p:nvPr/>
          </p:nvSpPr>
          <p:spPr>
            <a:xfrm>
              <a:off x="98476" y="449579"/>
              <a:ext cx="22758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Calculate Variance</a:t>
              </a:r>
            </a:p>
          </p:txBody>
        </p:sp>
      </p:grpSp>
      <p:sp>
        <p:nvSpPr>
          <p:cNvPr id="354" name="Line"/>
          <p:cNvSpPr/>
          <p:nvPr/>
        </p:nvSpPr>
        <p:spPr>
          <a:xfrm>
            <a:off x="9864154" y="3231698"/>
            <a:ext cx="356597" cy="1192482"/>
          </a:xfrm>
          <a:prstGeom prst="line">
            <a:avLst/>
          </a:prstGeom>
          <a:ln w="762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57" name="Rectangle"/>
          <p:cNvGrpSpPr/>
          <p:nvPr/>
        </p:nvGrpSpPr>
        <p:grpSpPr>
          <a:xfrm>
            <a:off x="5507402" y="4095693"/>
            <a:ext cx="408536" cy="2618025"/>
            <a:chOff x="0" y="0"/>
            <a:chExt cx="408534" cy="2618024"/>
          </a:xfrm>
        </p:grpSpPr>
        <p:sp>
          <p:nvSpPr>
            <p:cNvPr id="356" name="Rectangle"/>
            <p:cNvSpPr/>
            <p:nvPr/>
          </p:nvSpPr>
          <p:spPr>
            <a:xfrm>
              <a:off x="53881" y="53881"/>
              <a:ext cx="300773" cy="25102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355" name="Rectangle" descr="Rectangl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08535" cy="2618025"/>
            </a:xfrm>
            <a:prstGeom prst="rect">
              <a:avLst/>
            </a:prstGeom>
            <a:effectLst/>
          </p:spPr>
        </p:pic>
      </p:grpSp>
      <p:sp>
        <p:nvSpPr>
          <p:cNvPr id="358" name="Threshold"/>
          <p:cNvSpPr txBox="1"/>
          <p:nvPr/>
        </p:nvSpPr>
        <p:spPr>
          <a:xfrm>
            <a:off x="4935690" y="3579911"/>
            <a:ext cx="155196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500"/>
            </a:lvl1pPr>
          </a:lstStyle>
          <a:p>
            <a:pPr/>
            <a:r>
              <a:t>Threshold</a:t>
            </a:r>
          </a:p>
        </p:txBody>
      </p:sp>
      <p:sp>
        <p:nvSpPr>
          <p:cNvPr id="359" name="Line"/>
          <p:cNvSpPr/>
          <p:nvPr/>
        </p:nvSpPr>
        <p:spPr>
          <a:xfrm flipH="1">
            <a:off x="6074809" y="5189312"/>
            <a:ext cx="2702391" cy="1"/>
          </a:xfrm>
          <a:prstGeom prst="line">
            <a:avLst/>
          </a:prstGeom>
          <a:ln w="1143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0" name="Line"/>
          <p:cNvSpPr/>
          <p:nvPr/>
        </p:nvSpPr>
        <p:spPr>
          <a:xfrm flipH="1" flipV="1">
            <a:off x="3391462" y="4063268"/>
            <a:ext cx="1953698" cy="1264620"/>
          </a:xfrm>
          <a:prstGeom prst="line">
            <a:avLst/>
          </a:prstGeom>
          <a:ln w="889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1" name="PASS"/>
          <p:cNvSpPr txBox="1"/>
          <p:nvPr/>
        </p:nvSpPr>
        <p:spPr>
          <a:xfrm>
            <a:off x="4234560" y="4155493"/>
            <a:ext cx="8173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PASS</a:t>
            </a:r>
          </a:p>
        </p:txBody>
      </p:sp>
      <p:sp>
        <p:nvSpPr>
          <p:cNvPr id="362" name="Line"/>
          <p:cNvSpPr/>
          <p:nvPr/>
        </p:nvSpPr>
        <p:spPr>
          <a:xfrm flipH="1">
            <a:off x="2109321" y="5480242"/>
            <a:ext cx="3153830" cy="406699"/>
          </a:xfrm>
          <a:prstGeom prst="line">
            <a:avLst/>
          </a:prstGeom>
          <a:ln w="889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3" name="Duplicate(CHOOSE)"/>
          <p:cNvSpPr txBox="1"/>
          <p:nvPr/>
        </p:nvSpPr>
        <p:spPr>
          <a:xfrm>
            <a:off x="609107" y="6086887"/>
            <a:ext cx="2669696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Duplicate(CHOOSE)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Bounding Box Tracker"/>
          <p:cNvSpPr txBox="1"/>
          <p:nvPr/>
        </p:nvSpPr>
        <p:spPr>
          <a:xfrm>
            <a:off x="6429695" y="363855"/>
            <a:ext cx="5365463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pPr/>
            <a:r>
              <a:t>Bounding Box Tracker</a:t>
            </a:r>
          </a:p>
        </p:txBody>
      </p:sp>
      <p:sp>
        <p:nvSpPr>
          <p:cNvPr id="366" name="The bounding box has to be mapped exclusively to a track…"/>
          <p:cNvSpPr txBox="1"/>
          <p:nvPr/>
        </p:nvSpPr>
        <p:spPr>
          <a:xfrm>
            <a:off x="2112183" y="2341904"/>
            <a:ext cx="7801066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100"/>
            </a:pPr>
            <a:r>
              <a:t>The bounding box has to be mapped exclusively to a track</a:t>
            </a:r>
          </a:p>
          <a:p>
            <a:pPr>
              <a:defRPr sz="2100"/>
            </a:pPr>
          </a:p>
          <a:p>
            <a:pPr>
              <a:defRPr sz="2100"/>
            </a:pPr>
            <a:r>
              <a:t>Bounding box dimensions are not among the filtered states</a:t>
            </a:r>
          </a:p>
        </p:txBody>
      </p:sp>
      <p:sp>
        <p:nvSpPr>
          <p:cNvPr id="367" name="Association only occurs when track has met the threshold of maturity level"/>
          <p:cNvSpPr txBox="1"/>
          <p:nvPr/>
        </p:nvSpPr>
        <p:spPr>
          <a:xfrm>
            <a:off x="836820" y="4688253"/>
            <a:ext cx="1010005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Association only occurs when track has met the threshold of maturity level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Bounding Box Update Rules"/>
          <p:cNvSpPr txBox="1"/>
          <p:nvPr/>
        </p:nvSpPr>
        <p:spPr>
          <a:xfrm>
            <a:off x="6300989" y="680422"/>
            <a:ext cx="44962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/>
            </a:lvl1pPr>
          </a:lstStyle>
          <a:p>
            <a:pPr/>
            <a:r>
              <a:t>Bounding Box Update Rules</a:t>
            </a:r>
          </a:p>
        </p:txBody>
      </p:sp>
      <p:sp>
        <p:nvSpPr>
          <p:cNvPr id="370" name="Bounding box are generally should not shrink…"/>
          <p:cNvSpPr txBox="1"/>
          <p:nvPr/>
        </p:nvSpPr>
        <p:spPr>
          <a:xfrm>
            <a:off x="1328244" y="2354579"/>
            <a:ext cx="8606878" cy="284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40631" indent="-240631">
              <a:buSzPct val="100000"/>
              <a:buAutoNum type="arabicPeriod" startAt="1"/>
              <a:defRPr sz="2500"/>
            </a:pPr>
            <a:r>
              <a:t>Bounding box are generally should not shrink</a:t>
            </a:r>
          </a:p>
          <a:p>
            <a:pPr>
              <a:defRPr sz="2500"/>
            </a:pPr>
          </a:p>
          <a:p>
            <a:pPr marL="240631" indent="-240631">
              <a:buSzPct val="100000"/>
              <a:buAutoNum type="arabicPeriod" startAt="2"/>
              <a:defRPr sz="2500"/>
            </a:pPr>
            <a:r>
              <a:t>Bounding box should never rotate too fast</a:t>
            </a:r>
          </a:p>
          <a:p>
            <a:pPr>
              <a:defRPr sz="2500"/>
            </a:pPr>
          </a:p>
          <a:p>
            <a:pPr marL="240631" indent="-240631">
              <a:buSzPct val="100000"/>
              <a:buAutoNum type="arabicPeriod" startAt="3"/>
              <a:defRPr sz="2500"/>
            </a:pPr>
            <a:r>
              <a:t>Bounding box should not have sudden movement in the opposite direction against previous time steps travel heading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Bounding Box Dimension And Heading"/>
          <p:cNvSpPr txBox="1"/>
          <p:nvPr/>
        </p:nvSpPr>
        <p:spPr>
          <a:xfrm>
            <a:off x="4708028" y="440054"/>
            <a:ext cx="720789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Bounding Box Dimension And Heading</a:t>
            </a:r>
          </a:p>
        </p:txBody>
      </p:sp>
      <p:sp>
        <p:nvSpPr>
          <p:cNvPr id="373" name="Bounding Box Parameters:…"/>
          <p:cNvSpPr txBox="1"/>
          <p:nvPr/>
        </p:nvSpPr>
        <p:spPr>
          <a:xfrm>
            <a:off x="409828" y="2615283"/>
            <a:ext cx="3723927" cy="21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Bounding Box Parameters:</a:t>
            </a:r>
          </a:p>
          <a:p>
            <a:pPr>
              <a:defRPr sz="2200"/>
            </a:pPr>
          </a:p>
          <a:p>
            <a:pPr marL="180473" indent="-180473">
              <a:buSzPct val="100000"/>
              <a:buChar char="•"/>
              <a:defRPr sz="2200"/>
            </a:pPr>
            <a:r>
              <a:t>Width</a:t>
            </a:r>
          </a:p>
          <a:p>
            <a:pPr marL="180473" indent="-180473">
              <a:buSzPct val="100000"/>
              <a:buChar char="•"/>
              <a:defRPr sz="2200"/>
            </a:pPr>
            <a:r>
              <a:t>Length</a:t>
            </a:r>
          </a:p>
          <a:p>
            <a:pPr marL="180473" indent="-180473">
              <a:buSzPct val="100000"/>
              <a:buChar char="•"/>
              <a:defRPr sz="2200"/>
            </a:pPr>
            <a:r>
              <a:t>Height</a:t>
            </a:r>
          </a:p>
          <a:p>
            <a:pPr marL="180473" indent="-180473">
              <a:buSzPct val="100000"/>
              <a:buChar char="•"/>
              <a:defRPr sz="2200"/>
            </a:pPr>
            <a:r>
              <a:t>Yaw Heading</a:t>
            </a:r>
          </a:p>
        </p:txBody>
      </p:sp>
      <p:pic>
        <p:nvPicPr>
          <p:cNvPr id="374" name="Screen Shot 2020-07-07 at 10.07.21.png" descr="Screen Shot 2020-07-07 at 10.07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3446" y="1161074"/>
            <a:ext cx="5215852" cy="5486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ooter Placeholder 3"/>
          <p:cNvSpPr txBox="1"/>
          <p:nvPr/>
        </p:nvSpPr>
        <p:spPr>
          <a:xfrm>
            <a:off x="685800" y="6416491"/>
            <a:ext cx="777240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000">
                <a:solidFill>
                  <a:srgbClr val="888888"/>
                </a:solidFill>
              </a:defRPr>
            </a:lvl1pPr>
          </a:lstStyle>
          <a:p>
            <a:pPr/>
            <a:r>
              <a:t>Corporate Private</a:t>
            </a:r>
          </a:p>
        </p:txBody>
      </p:sp>
      <p:sp>
        <p:nvSpPr>
          <p:cNvPr id="197" name="Title 1"/>
          <p:cNvSpPr txBox="1"/>
          <p:nvPr>
            <p:ph type="title"/>
          </p:nvPr>
        </p:nvSpPr>
        <p:spPr>
          <a:xfrm>
            <a:off x="3071108" y="425056"/>
            <a:ext cx="8610601" cy="1293029"/>
          </a:xfrm>
          <a:prstGeom prst="rect">
            <a:avLst/>
          </a:prstGeom>
        </p:spPr>
        <p:txBody>
          <a:bodyPr/>
          <a:lstStyle/>
          <a:p>
            <a:pPr/>
            <a:r>
              <a:t>Problem definition</a:t>
            </a:r>
          </a:p>
        </p:txBody>
      </p:sp>
      <p:pic>
        <p:nvPicPr>
          <p:cNvPr id="198" name="pointCloud.jpeg" descr="pointCloud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31" y="1651614"/>
            <a:ext cx="3150036" cy="175142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Line"/>
          <p:cNvSpPr/>
          <p:nvPr/>
        </p:nvSpPr>
        <p:spPr>
          <a:xfrm>
            <a:off x="3319357" y="2793268"/>
            <a:ext cx="2739058" cy="1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Rectangle"/>
          <p:cNvSpPr/>
          <p:nvPr/>
        </p:nvSpPr>
        <p:spPr>
          <a:xfrm>
            <a:off x="6186435" y="2158268"/>
            <a:ext cx="2589698" cy="12700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1" name="Process Point Cloud…"/>
          <p:cNvSpPr txBox="1"/>
          <p:nvPr/>
        </p:nvSpPr>
        <p:spPr>
          <a:xfrm>
            <a:off x="6308649" y="2468148"/>
            <a:ext cx="234527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Process Point Cloud</a:t>
            </a:r>
          </a:p>
          <a:p>
            <a:pPr/>
            <a:r>
              <a:t>(Object Detection)</a:t>
            </a:r>
          </a:p>
        </p:txBody>
      </p:sp>
      <p:sp>
        <p:nvSpPr>
          <p:cNvPr id="202" name="10 Fps?"/>
          <p:cNvSpPr txBox="1"/>
          <p:nvPr/>
        </p:nvSpPr>
        <p:spPr>
          <a:xfrm>
            <a:off x="4308966" y="2341904"/>
            <a:ext cx="91138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10 Fps?</a:t>
            </a:r>
          </a:p>
        </p:txBody>
      </p:sp>
      <p:sp>
        <p:nvSpPr>
          <p:cNvPr id="203" name="Deep Learning"/>
          <p:cNvSpPr txBox="1"/>
          <p:nvPr/>
        </p:nvSpPr>
        <p:spPr>
          <a:xfrm>
            <a:off x="6619905" y="1769379"/>
            <a:ext cx="172275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Deep Learning</a:t>
            </a:r>
          </a:p>
        </p:txBody>
      </p:sp>
      <p:sp>
        <p:nvSpPr>
          <p:cNvPr id="223" name="Connection Line"/>
          <p:cNvSpPr/>
          <p:nvPr/>
        </p:nvSpPr>
        <p:spPr>
          <a:xfrm>
            <a:off x="8833012" y="1758584"/>
            <a:ext cx="1438428" cy="556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fill="norm" stroke="1" extrusionOk="0">
                <a:moveTo>
                  <a:pt x="21600" y="16203"/>
                </a:moveTo>
                <a:cubicBezTo>
                  <a:pt x="18327" y="-5118"/>
                  <a:pt x="11127" y="-5397"/>
                  <a:pt x="0" y="15367"/>
                </a:cubicBezTo>
              </a:path>
            </a:pathLst>
          </a:custGeom>
          <a:ln w="635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205" name="Output…"/>
          <p:cNvSpPr txBox="1"/>
          <p:nvPr/>
        </p:nvSpPr>
        <p:spPr>
          <a:xfrm>
            <a:off x="10354396" y="1769379"/>
            <a:ext cx="95491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Output</a:t>
            </a:r>
          </a:p>
          <a:p>
            <a:pPr/>
            <a:r>
              <a:t>~10Fps</a:t>
            </a:r>
          </a:p>
        </p:txBody>
      </p:sp>
      <p:sp>
        <p:nvSpPr>
          <p:cNvPr id="206" name="Rectangle"/>
          <p:cNvSpPr/>
          <p:nvPr/>
        </p:nvSpPr>
        <p:spPr>
          <a:xfrm>
            <a:off x="10371074" y="2849117"/>
            <a:ext cx="686023" cy="229905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7" name="Measurement z_i(k)…"/>
          <p:cNvSpPr txBox="1"/>
          <p:nvPr/>
        </p:nvSpPr>
        <p:spPr>
          <a:xfrm>
            <a:off x="9575886" y="5343674"/>
            <a:ext cx="233968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Measurement z_i(k)</a:t>
            </a:r>
          </a:p>
          <a:p>
            <a:pPr algn="ctr"/>
            <a:r>
              <a:t>i € (1..N)</a:t>
            </a:r>
          </a:p>
        </p:txBody>
      </p:sp>
      <p:sp>
        <p:nvSpPr>
          <p:cNvPr id="208" name="CenterX…"/>
          <p:cNvSpPr txBox="1"/>
          <p:nvPr/>
        </p:nvSpPr>
        <p:spPr>
          <a:xfrm>
            <a:off x="10392741" y="2936925"/>
            <a:ext cx="642690" cy="212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06947" indent="-106947">
              <a:buSzPct val="100000"/>
              <a:buAutoNum type="arabicPeriod" startAt="1"/>
              <a:defRPr sz="800"/>
            </a:pPr>
            <a:r>
              <a:t>CenterX</a:t>
            </a:r>
          </a:p>
          <a:p>
            <a:pPr>
              <a:defRPr sz="800"/>
            </a:pPr>
          </a:p>
          <a:p>
            <a:pPr marL="106947" indent="-106947">
              <a:lnSpc>
                <a:spcPct val="200000"/>
              </a:lnSpc>
              <a:buSzPct val="100000"/>
              <a:buAutoNum type="arabicPeriod" startAt="2"/>
              <a:defRPr sz="800"/>
            </a:pPr>
            <a:r>
              <a:t>CenterY</a:t>
            </a:r>
          </a:p>
          <a:p>
            <a:pPr marL="106947" indent="-106947">
              <a:buSzPct val="100000"/>
              <a:buAutoNum type="arabicPeriod" startAt="2"/>
              <a:defRPr sz="800"/>
            </a:pPr>
            <a:r>
              <a:t>CenterZ</a:t>
            </a:r>
          </a:p>
          <a:p>
            <a:pPr>
              <a:defRPr sz="800"/>
            </a:pPr>
          </a:p>
          <a:p>
            <a:pPr marL="106947" indent="-106947">
              <a:buSzPct val="100000"/>
              <a:buAutoNum type="arabicPeriod" startAt="4"/>
              <a:defRPr sz="800"/>
            </a:pPr>
            <a:r>
              <a:t>Width</a:t>
            </a:r>
          </a:p>
          <a:p>
            <a:pPr>
              <a:defRPr sz="800"/>
            </a:pPr>
          </a:p>
          <a:p>
            <a:pPr marL="106947" indent="-106947">
              <a:buSzPct val="100000"/>
              <a:buAutoNum type="arabicPeriod" startAt="5"/>
              <a:defRPr sz="800"/>
            </a:pPr>
            <a:r>
              <a:t>Height</a:t>
            </a:r>
          </a:p>
          <a:p>
            <a:pPr>
              <a:defRPr sz="800"/>
            </a:pPr>
          </a:p>
          <a:p>
            <a:pPr marL="106947" indent="-106947">
              <a:buSzPct val="100000"/>
              <a:buAutoNum type="arabicPeriod" startAt="6"/>
              <a:defRPr sz="800"/>
            </a:pPr>
            <a:r>
              <a:t>Length</a:t>
            </a:r>
          </a:p>
          <a:p>
            <a:pPr>
              <a:defRPr sz="800"/>
            </a:pPr>
          </a:p>
          <a:p>
            <a:pPr marL="106947" indent="-106947">
              <a:buSzPct val="100000"/>
              <a:buAutoNum type="arabicPeriod" startAt="7"/>
              <a:defRPr sz="800"/>
            </a:pPr>
            <a:r>
              <a:t>Vx</a:t>
            </a:r>
          </a:p>
          <a:p>
            <a:pPr>
              <a:defRPr sz="800"/>
            </a:pPr>
          </a:p>
          <a:p>
            <a:pPr marL="106947" indent="-106947">
              <a:buSzPct val="100000"/>
              <a:buAutoNum type="arabicPeriod" startAt="8"/>
              <a:defRPr sz="800"/>
            </a:pPr>
            <a:r>
              <a:t>Vy</a:t>
            </a:r>
          </a:p>
        </p:txBody>
      </p:sp>
      <p:sp>
        <p:nvSpPr>
          <p:cNvPr id="209" name="Arrow"/>
          <p:cNvSpPr/>
          <p:nvPr/>
        </p:nvSpPr>
        <p:spPr>
          <a:xfrm flipH="1" rot="14805645">
            <a:off x="10101399" y="2378690"/>
            <a:ext cx="450178" cy="329034"/>
          </a:xfrm>
          <a:prstGeom prst="rightArrow">
            <a:avLst>
              <a:gd name="adj1" fmla="val 48936"/>
              <a:gd name="adj2" fmla="val 54473"/>
            </a:avLst>
          </a:prstGeo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0" name="Line"/>
          <p:cNvSpPr/>
          <p:nvPr/>
        </p:nvSpPr>
        <p:spPr>
          <a:xfrm flipH="1">
            <a:off x="7979581" y="4151334"/>
            <a:ext cx="2245299" cy="626868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N Measurements"/>
          <p:cNvSpPr txBox="1"/>
          <p:nvPr/>
        </p:nvSpPr>
        <p:spPr>
          <a:xfrm>
            <a:off x="7944472" y="3971822"/>
            <a:ext cx="19648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N Measurements</a:t>
            </a:r>
          </a:p>
        </p:txBody>
      </p:sp>
      <p:grpSp>
        <p:nvGrpSpPr>
          <p:cNvPr id="214" name="Group"/>
          <p:cNvGrpSpPr/>
          <p:nvPr/>
        </p:nvGrpSpPr>
        <p:grpSpPr>
          <a:xfrm>
            <a:off x="4942944" y="4461096"/>
            <a:ext cx="2898500" cy="1270001"/>
            <a:chOff x="0" y="0"/>
            <a:chExt cx="2898498" cy="1270000"/>
          </a:xfrm>
        </p:grpSpPr>
        <p:sp>
          <p:nvSpPr>
            <p:cNvPr id="212" name="Rectangle"/>
            <p:cNvSpPr/>
            <p:nvPr/>
          </p:nvSpPr>
          <p:spPr>
            <a:xfrm>
              <a:off x="0" y="0"/>
              <a:ext cx="2898499" cy="127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3" name="Multiple Object Tracking"/>
            <p:cNvSpPr txBox="1"/>
            <p:nvPr/>
          </p:nvSpPr>
          <p:spPr>
            <a:xfrm>
              <a:off x="53707" y="449579"/>
              <a:ext cx="281050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Multiple Object Tracking</a:t>
              </a:r>
            </a:p>
          </p:txBody>
        </p:sp>
      </p:grpSp>
      <p:sp>
        <p:nvSpPr>
          <p:cNvPr id="215" name="(Filtering)"/>
          <p:cNvSpPr txBox="1"/>
          <p:nvPr/>
        </p:nvSpPr>
        <p:spPr>
          <a:xfrm>
            <a:off x="5837661" y="5210447"/>
            <a:ext cx="11090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(Filtering)</a:t>
            </a:r>
          </a:p>
        </p:txBody>
      </p:sp>
      <p:grpSp>
        <p:nvGrpSpPr>
          <p:cNvPr id="218" name="Group"/>
          <p:cNvGrpSpPr/>
          <p:nvPr/>
        </p:nvGrpSpPr>
        <p:grpSpPr>
          <a:xfrm>
            <a:off x="2107753" y="3848042"/>
            <a:ext cx="833043" cy="2123441"/>
            <a:chOff x="0" y="0"/>
            <a:chExt cx="833041" cy="2123439"/>
          </a:xfrm>
        </p:grpSpPr>
        <p:sp>
          <p:nvSpPr>
            <p:cNvPr id="216" name="Rectangle"/>
            <p:cNvSpPr/>
            <p:nvPr/>
          </p:nvSpPr>
          <p:spPr>
            <a:xfrm>
              <a:off x="0" y="6349"/>
              <a:ext cx="833042" cy="211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7" name="CenterX…"/>
            <p:cNvSpPr txBox="1"/>
            <p:nvPr/>
          </p:nvSpPr>
          <p:spPr>
            <a:xfrm>
              <a:off x="78109" y="0"/>
              <a:ext cx="676824" cy="2123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106947" indent="-106947">
                <a:buSzPct val="100000"/>
                <a:buAutoNum type="arabicPeriod" startAt="1"/>
                <a:defRPr sz="800"/>
              </a:pPr>
              <a:r>
                <a:t>CenterX</a:t>
              </a:r>
            </a:p>
            <a:p>
              <a:pPr>
                <a:defRPr sz="800"/>
              </a:pPr>
            </a:p>
            <a:p>
              <a:pPr marL="106947" indent="-106947">
                <a:lnSpc>
                  <a:spcPct val="200000"/>
                </a:lnSpc>
                <a:buSzPct val="100000"/>
                <a:buAutoNum type="arabicPeriod" startAt="2"/>
                <a:defRPr sz="800"/>
              </a:pPr>
              <a:r>
                <a:t>CenterY</a:t>
              </a:r>
            </a:p>
            <a:p>
              <a:pPr marL="106947" indent="-106947">
                <a:buSzPct val="100000"/>
                <a:buAutoNum type="arabicPeriod" startAt="2"/>
                <a:defRPr sz="800"/>
              </a:pPr>
              <a:r>
                <a:t>CenterZ</a:t>
              </a:r>
            </a:p>
            <a:p>
              <a:pPr>
                <a:defRPr sz="800"/>
              </a:pPr>
            </a:p>
            <a:p>
              <a:pPr marL="106947" indent="-106947">
                <a:buSzPct val="100000"/>
                <a:buAutoNum type="arabicPeriod" startAt="4"/>
                <a:defRPr sz="800"/>
              </a:pPr>
              <a:r>
                <a:t>Width</a:t>
              </a:r>
            </a:p>
            <a:p>
              <a:pPr>
                <a:defRPr sz="800"/>
              </a:pPr>
            </a:p>
            <a:p>
              <a:pPr marL="106947" indent="-106947">
                <a:buSzPct val="100000"/>
                <a:buAutoNum type="arabicPeriod" startAt="5"/>
                <a:defRPr sz="800"/>
              </a:pPr>
              <a:r>
                <a:t>Height</a:t>
              </a:r>
            </a:p>
            <a:p>
              <a:pPr>
                <a:defRPr sz="800"/>
              </a:pPr>
            </a:p>
            <a:p>
              <a:pPr marL="106947" indent="-106947">
                <a:buSzPct val="100000"/>
                <a:buAutoNum type="arabicPeriod" startAt="6"/>
                <a:defRPr sz="800"/>
              </a:pPr>
              <a:r>
                <a:t>Length</a:t>
              </a:r>
            </a:p>
            <a:p>
              <a:pPr>
                <a:defRPr sz="800"/>
              </a:pPr>
            </a:p>
            <a:p>
              <a:pPr marL="106947" indent="-106947">
                <a:buSzPct val="100000"/>
                <a:buAutoNum type="arabicPeriod" startAt="7"/>
                <a:defRPr sz="800"/>
              </a:pPr>
              <a:r>
                <a:t>Vx</a:t>
              </a:r>
            </a:p>
            <a:p>
              <a:pPr>
                <a:defRPr sz="800"/>
              </a:pPr>
            </a:p>
            <a:p>
              <a:pPr marL="106947" indent="-106947">
                <a:buSzPct val="100000"/>
                <a:buAutoNum type="arabicPeriod" startAt="8"/>
                <a:defRPr sz="800"/>
              </a:pPr>
              <a:r>
                <a:t>Vy</a:t>
              </a:r>
            </a:p>
          </p:txBody>
        </p:sp>
      </p:grpSp>
      <p:sp>
        <p:nvSpPr>
          <p:cNvPr id="219" name="Line"/>
          <p:cNvSpPr/>
          <p:nvPr/>
        </p:nvSpPr>
        <p:spPr>
          <a:xfrm>
            <a:off x="81961" y="3598139"/>
            <a:ext cx="6072794" cy="1"/>
          </a:xfrm>
          <a:prstGeom prst="line">
            <a:avLst/>
          </a:prstGeom>
          <a:ln w="889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Tracks Z_i(k)…"/>
          <p:cNvSpPr txBox="1"/>
          <p:nvPr/>
        </p:nvSpPr>
        <p:spPr>
          <a:xfrm>
            <a:off x="1981811" y="6008567"/>
            <a:ext cx="152128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Tracks Z_i(k)</a:t>
            </a:r>
          </a:p>
          <a:p>
            <a:pPr/>
            <a:r>
              <a:t>i € (1..M)</a:t>
            </a:r>
          </a:p>
        </p:txBody>
      </p:sp>
      <p:sp>
        <p:nvSpPr>
          <p:cNvPr id="221" name="Line"/>
          <p:cNvSpPr/>
          <p:nvPr/>
        </p:nvSpPr>
        <p:spPr>
          <a:xfrm flipH="1">
            <a:off x="3025129" y="4649291"/>
            <a:ext cx="1833482" cy="1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2" name="Line"/>
          <p:cNvSpPr/>
          <p:nvPr/>
        </p:nvSpPr>
        <p:spPr>
          <a:xfrm>
            <a:off x="3025129" y="5043233"/>
            <a:ext cx="1833482" cy="1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Nuscenes Dataset"/>
          <p:cNvSpPr txBox="1"/>
          <p:nvPr/>
        </p:nvSpPr>
        <p:spPr>
          <a:xfrm>
            <a:off x="7201905" y="505701"/>
            <a:ext cx="4534010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000"/>
            </a:lvl1pPr>
          </a:lstStyle>
          <a:p>
            <a:pPr/>
            <a:r>
              <a:t>Nuscenes Dataset</a:t>
            </a:r>
          </a:p>
        </p:txBody>
      </p:sp>
      <p:sp>
        <p:nvSpPr>
          <p:cNvPr id="226" name="Line"/>
          <p:cNvSpPr/>
          <p:nvPr/>
        </p:nvSpPr>
        <p:spPr>
          <a:xfrm flipH="1">
            <a:off x="6966070" y="1391101"/>
            <a:ext cx="1905509" cy="1195484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Tracking Challenge"/>
          <p:cNvSpPr txBox="1"/>
          <p:nvPr/>
        </p:nvSpPr>
        <p:spPr>
          <a:xfrm>
            <a:off x="8341593" y="2002769"/>
            <a:ext cx="225463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Tracking Challenge</a:t>
            </a:r>
          </a:p>
        </p:txBody>
      </p:sp>
      <p:pic>
        <p:nvPicPr>
          <p:cNvPr id="228" name="Screen Shot 2020-07-06 at 10.41.40.png" descr="Screen Shot 2020-07-06 at 10.41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5295" y="2852230"/>
            <a:ext cx="7630524" cy="3455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Oval"/>
          <p:cNvSpPr/>
          <p:nvPr/>
        </p:nvSpPr>
        <p:spPr>
          <a:xfrm>
            <a:off x="1394601" y="3706670"/>
            <a:ext cx="984174" cy="447377"/>
          </a:xfrm>
          <a:prstGeom prst="ellipse">
            <a:avLst/>
          </a:prstGeom>
          <a:ln w="127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0" name="Oval"/>
          <p:cNvSpPr/>
          <p:nvPr/>
        </p:nvSpPr>
        <p:spPr>
          <a:xfrm>
            <a:off x="1267759" y="5495909"/>
            <a:ext cx="1237858" cy="447377"/>
          </a:xfrm>
          <a:prstGeom prst="ellipse">
            <a:avLst/>
          </a:prstGeom>
          <a:ln w="127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enterPoint Team"/>
          <p:cNvSpPr txBox="1"/>
          <p:nvPr/>
        </p:nvSpPr>
        <p:spPr>
          <a:xfrm>
            <a:off x="1068499" y="1673176"/>
            <a:ext cx="2821805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500"/>
            </a:lvl1pPr>
          </a:lstStyle>
          <a:p>
            <a:pPr/>
            <a:r>
              <a:t>CenterPoint Team</a:t>
            </a:r>
          </a:p>
        </p:txBody>
      </p:sp>
      <p:sp>
        <p:nvSpPr>
          <p:cNvPr id="233" name="StanfordIPRL-TRI Team"/>
          <p:cNvSpPr txBox="1"/>
          <p:nvPr/>
        </p:nvSpPr>
        <p:spPr>
          <a:xfrm>
            <a:off x="7534140" y="1195262"/>
            <a:ext cx="364392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4500"/>
              </a:lnSpc>
              <a:defRPr b="1" sz="2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StanfordIPRL-TRI Team</a:t>
            </a:r>
          </a:p>
        </p:txBody>
      </p:sp>
      <p:sp>
        <p:nvSpPr>
          <p:cNvPr id="234" name="Description:…"/>
          <p:cNvSpPr txBox="1"/>
          <p:nvPr/>
        </p:nvSpPr>
        <p:spPr>
          <a:xfrm>
            <a:off x="643712" y="2390042"/>
            <a:ext cx="5294565" cy="28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Description:</a:t>
            </a:r>
          </a:p>
          <a:p>
            <a:pPr/>
          </a:p>
          <a:p>
            <a:pPr>
              <a:lnSpc>
                <a:spcPts val="3600"/>
              </a:lnSpc>
              <a:defRPr i="1">
                <a:latin typeface="+mj-lt"/>
                <a:ea typeface="+mj-ea"/>
                <a:cs typeface="+mj-cs"/>
                <a:sym typeface="Helvetica"/>
              </a:defRPr>
            </a:pPr>
            <a:r>
              <a:t>We use a </a:t>
            </a:r>
            <a:r>
              <a:rPr b="1"/>
              <a:t>keypoint detector</a:t>
            </a:r>
            <a:r>
              <a:t> to find centers of objects and simply </a:t>
            </a:r>
            <a:r>
              <a:rPr b="1"/>
              <a:t>regress</a:t>
            </a:r>
            <a:r>
              <a:t> to other attributes, including 3D size, 3D orientation, and velocity.</a:t>
            </a:r>
          </a:p>
          <a:p>
            <a:pPr>
              <a:lnSpc>
                <a:spcPts val="3600"/>
              </a:lnSpc>
              <a:defRPr i="1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lnSpc>
                <a:spcPts val="3600"/>
              </a:lnSpc>
              <a:defRPr i="1">
                <a:latin typeface="+mj-lt"/>
                <a:ea typeface="+mj-ea"/>
                <a:cs typeface="+mj-cs"/>
                <a:sym typeface="Helvetica"/>
              </a:defRPr>
            </a:pPr>
            <a:r>
              <a:t> In our center-based framework, 3D object tracking simplifies to </a:t>
            </a:r>
            <a:r>
              <a:rPr b="1"/>
              <a:t>greedy closest-point</a:t>
            </a:r>
            <a:r>
              <a:t> matching. The resulting detection and tracking algorithm is simple, efficient, and effective.</a:t>
            </a:r>
          </a:p>
        </p:txBody>
      </p:sp>
      <p:sp>
        <p:nvSpPr>
          <p:cNvPr id="235" name="Description:…"/>
          <p:cNvSpPr txBox="1"/>
          <p:nvPr/>
        </p:nvSpPr>
        <p:spPr>
          <a:xfrm>
            <a:off x="6444821" y="1831242"/>
            <a:ext cx="5294565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Description:</a:t>
            </a:r>
          </a:p>
          <a:p>
            <a:pPr/>
          </a:p>
          <a:p>
            <a:pPr>
              <a:lnSpc>
                <a:spcPts val="36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Our method uses the </a:t>
            </a:r>
            <a:r>
              <a:rPr b="1"/>
              <a:t>Kalman Filter</a:t>
            </a:r>
            <a:r>
              <a:t> to perform the 3D multi-object tracking for the NuScenes dataset.</a:t>
            </a:r>
          </a:p>
          <a:p>
            <a:pPr>
              <a:lnSpc>
                <a:spcPts val="36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lnSpc>
                <a:spcPts val="36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  We use the training set to </a:t>
            </a:r>
            <a:r>
              <a:rPr b="1"/>
              <a:t>estimate</a:t>
            </a:r>
            <a:r>
              <a:t> the Kalman Filter’s covariance matrices for the initial state, the process model noise, and the observation model noise.</a:t>
            </a:r>
          </a:p>
          <a:p>
            <a:pPr>
              <a:lnSpc>
                <a:spcPts val="36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lnSpc>
                <a:spcPts val="36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 In the data association part, we use </a:t>
            </a:r>
            <a:r>
              <a:rPr b="1"/>
              <a:t>Mahalanobis distance</a:t>
            </a:r>
            <a:r>
              <a:t> as the distance function. And we apply the </a:t>
            </a:r>
            <a:r>
              <a:rPr b="1"/>
              <a:t>greedy algorithm</a:t>
            </a:r>
            <a:r>
              <a:t> to find the best matching pairs of the predictions and the detections.</a:t>
            </a:r>
          </a:p>
        </p:txBody>
      </p:sp>
      <p:pic>
        <p:nvPicPr>
          <p:cNvPr id="236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3314126" y="3390899"/>
            <a:ext cx="5563748" cy="76201"/>
          </a:xfrm>
          <a:prstGeom prst="rect">
            <a:avLst/>
          </a:prstGeom>
        </p:spPr>
      </p:pic>
      <p:sp>
        <p:nvSpPr>
          <p:cNvPr id="238" name="Has both paper and code"/>
          <p:cNvSpPr txBox="1"/>
          <p:nvPr/>
        </p:nvSpPr>
        <p:spPr>
          <a:xfrm>
            <a:off x="8030295" y="669401"/>
            <a:ext cx="30844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u="sng"/>
            </a:lvl1pPr>
          </a:lstStyle>
          <a:p>
            <a:pPr/>
            <a:r>
              <a:t>Has both paper and code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How  to filte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 to filter?</a:t>
            </a:r>
          </a:p>
        </p:txBody>
      </p:sp>
      <p:sp>
        <p:nvSpPr>
          <p:cNvPr id="241" name="Kalman Filter?"/>
          <p:cNvSpPr txBox="1"/>
          <p:nvPr/>
        </p:nvSpPr>
        <p:spPr>
          <a:xfrm>
            <a:off x="1511279" y="2538905"/>
            <a:ext cx="2344947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100"/>
            </a:lvl1pPr>
          </a:lstStyle>
          <a:p>
            <a:pPr/>
            <a:r>
              <a:t>Kalman Filter?</a:t>
            </a:r>
          </a:p>
        </p:txBody>
      </p:sp>
      <p:sp>
        <p:nvSpPr>
          <p:cNvPr id="242" name="Deep Learning?"/>
          <p:cNvSpPr txBox="1"/>
          <p:nvPr/>
        </p:nvSpPr>
        <p:spPr>
          <a:xfrm>
            <a:off x="6220140" y="2856405"/>
            <a:ext cx="4082615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100"/>
            </a:lvl1pPr>
          </a:lstStyle>
          <a:p>
            <a:pPr/>
            <a:r>
              <a:t>Deep Learning?</a:t>
            </a:r>
          </a:p>
        </p:txBody>
      </p:sp>
      <p:sp>
        <p:nvSpPr>
          <p:cNvPr id="243" name="How to label?"/>
          <p:cNvSpPr txBox="1"/>
          <p:nvPr/>
        </p:nvSpPr>
        <p:spPr>
          <a:xfrm>
            <a:off x="4091181" y="4381849"/>
            <a:ext cx="2205874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500"/>
            </a:lvl1pPr>
          </a:lstStyle>
          <a:p>
            <a:pPr/>
            <a:r>
              <a:t>How to label?</a:t>
            </a:r>
          </a:p>
        </p:txBody>
      </p:sp>
      <p:sp>
        <p:nvSpPr>
          <p:cNvPr id="244" name="Oval"/>
          <p:cNvSpPr/>
          <p:nvPr/>
        </p:nvSpPr>
        <p:spPr>
          <a:xfrm>
            <a:off x="1248792" y="2314276"/>
            <a:ext cx="2869922" cy="1977612"/>
          </a:xfrm>
          <a:prstGeom prst="ellipse">
            <a:avLst/>
          </a:prstGeom>
          <a:ln w="127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5" name="Main Source:…"/>
          <p:cNvSpPr txBox="1"/>
          <p:nvPr/>
        </p:nvSpPr>
        <p:spPr>
          <a:xfrm>
            <a:off x="1492052" y="5665994"/>
            <a:ext cx="810346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Main Source: </a:t>
            </a:r>
          </a:p>
          <a:p>
            <a:pPr/>
            <a:r>
              <a:t>(Masters Thesis) -  3D-LIDAR Multi Object Tracking for Autonomous Driving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roblem Decomposition"/>
          <p:cNvSpPr txBox="1"/>
          <p:nvPr/>
        </p:nvSpPr>
        <p:spPr>
          <a:xfrm>
            <a:off x="5938271" y="668722"/>
            <a:ext cx="528404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/>
            </a:lvl1pPr>
          </a:lstStyle>
          <a:p>
            <a:pPr/>
            <a:r>
              <a:t>Problem Decomposition</a:t>
            </a:r>
          </a:p>
        </p:txBody>
      </p:sp>
      <p:sp>
        <p:nvSpPr>
          <p:cNvPr id="248" name="Object Center Point Tracking…"/>
          <p:cNvSpPr txBox="1"/>
          <p:nvPr/>
        </p:nvSpPr>
        <p:spPr>
          <a:xfrm>
            <a:off x="146486" y="2392680"/>
            <a:ext cx="4432064" cy="179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100"/>
            </a:pPr>
          </a:p>
          <a:p>
            <a:pPr marL="180473" indent="-180473">
              <a:buSzPct val="100000"/>
              <a:buChar char="•"/>
              <a:defRPr b="1" sz="2300" u="sng"/>
            </a:pPr>
            <a:r>
              <a:t>Object Center Point Tracking</a:t>
            </a:r>
          </a:p>
          <a:p>
            <a:pPr>
              <a:defRPr sz="2100"/>
            </a:pPr>
          </a:p>
          <a:p>
            <a:pPr>
              <a:defRPr sz="2100"/>
            </a:pPr>
          </a:p>
          <a:p>
            <a:pPr marL="180473" indent="-180473">
              <a:buSzPct val="100000"/>
              <a:buChar char="•"/>
              <a:defRPr sz="2300"/>
            </a:pPr>
            <a:r>
              <a:t>Bounding Box Tracking</a:t>
            </a:r>
          </a:p>
        </p:txBody>
      </p:sp>
      <p:sp>
        <p:nvSpPr>
          <p:cNvPr id="249" name="Measurements"/>
          <p:cNvSpPr txBox="1"/>
          <p:nvPr/>
        </p:nvSpPr>
        <p:spPr>
          <a:xfrm>
            <a:off x="7278980" y="1702750"/>
            <a:ext cx="254546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/>
            </a:lvl1pPr>
          </a:lstStyle>
          <a:p>
            <a:pPr/>
            <a:r>
              <a:t>Measurements</a:t>
            </a:r>
          </a:p>
        </p:txBody>
      </p:sp>
      <p:sp>
        <p:nvSpPr>
          <p:cNvPr id="250" name="Motion Models…"/>
          <p:cNvSpPr txBox="1"/>
          <p:nvPr/>
        </p:nvSpPr>
        <p:spPr>
          <a:xfrm>
            <a:off x="8911127" y="3313562"/>
            <a:ext cx="2809019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800"/>
            </a:pPr>
            <a:r>
              <a:t>Motion Models</a:t>
            </a:r>
          </a:p>
          <a:p>
            <a:pPr marL="180473" indent="-180473">
              <a:buSzPct val="100000"/>
              <a:buChar char="•"/>
              <a:defRPr sz="2300"/>
            </a:pPr>
          </a:p>
          <a:p>
            <a:pPr marL="180473" indent="-180473">
              <a:buSzPct val="100000"/>
              <a:buChar char="•"/>
              <a:defRPr sz="2100"/>
            </a:pPr>
            <a:r>
              <a:t>Constant Velocity</a:t>
            </a:r>
          </a:p>
          <a:p>
            <a:pPr marL="180473" indent="-180473">
              <a:buSzPct val="100000"/>
              <a:buChar char="•"/>
              <a:defRPr sz="2100"/>
            </a:pPr>
            <a:r>
              <a:t>Constant Turn Rate</a:t>
            </a:r>
          </a:p>
          <a:p>
            <a:pPr marL="180473" indent="-180473">
              <a:buSzPct val="100000"/>
              <a:buChar char="•"/>
              <a:defRPr sz="2100"/>
            </a:pPr>
            <a:r>
              <a:t>Random Motion</a:t>
            </a:r>
          </a:p>
        </p:txBody>
      </p:sp>
      <p:sp>
        <p:nvSpPr>
          <p:cNvPr id="251" name="Existing Tracks"/>
          <p:cNvSpPr txBox="1"/>
          <p:nvPr/>
        </p:nvSpPr>
        <p:spPr>
          <a:xfrm>
            <a:off x="4681558" y="3705341"/>
            <a:ext cx="178565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Existing Tracks</a:t>
            </a:r>
          </a:p>
        </p:txBody>
      </p:sp>
      <p:sp>
        <p:nvSpPr>
          <p:cNvPr id="252" name="Line"/>
          <p:cNvSpPr/>
          <p:nvPr/>
        </p:nvSpPr>
        <p:spPr>
          <a:xfrm flipV="1">
            <a:off x="5386460" y="2349066"/>
            <a:ext cx="2251215" cy="1195099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3" name="(Data Association)"/>
          <p:cNvSpPr txBox="1"/>
          <p:nvPr/>
        </p:nvSpPr>
        <p:spPr>
          <a:xfrm>
            <a:off x="6690470" y="2773895"/>
            <a:ext cx="225604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900"/>
            </a:pPr>
            <a:r>
              <a:t>(</a:t>
            </a:r>
            <a:r>
              <a:rPr b="1"/>
              <a:t>Data Association</a:t>
            </a:r>
            <a:r>
              <a:t>)</a:t>
            </a:r>
          </a:p>
        </p:txBody>
      </p:sp>
      <p:sp>
        <p:nvSpPr>
          <p:cNvPr id="254" name="(Predict Next State)"/>
          <p:cNvSpPr txBox="1"/>
          <p:nvPr/>
        </p:nvSpPr>
        <p:spPr>
          <a:xfrm>
            <a:off x="5876492" y="5831561"/>
            <a:ext cx="237693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/>
            </a:lvl1pPr>
          </a:lstStyle>
          <a:p>
            <a:pPr/>
            <a:r>
              <a:t>(Predict Next State)</a:t>
            </a:r>
          </a:p>
        </p:txBody>
      </p:sp>
      <p:sp>
        <p:nvSpPr>
          <p:cNvPr id="259" name="Connection Line"/>
          <p:cNvSpPr/>
          <p:nvPr/>
        </p:nvSpPr>
        <p:spPr>
          <a:xfrm>
            <a:off x="5407503" y="4286348"/>
            <a:ext cx="3282099" cy="1492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13" fill="norm" stroke="1" extrusionOk="0">
                <a:moveTo>
                  <a:pt x="0" y="0"/>
                </a:moveTo>
                <a:cubicBezTo>
                  <a:pt x="3756" y="18987"/>
                  <a:pt x="10956" y="21600"/>
                  <a:pt x="21600" y="7838"/>
                </a:cubicBezTo>
              </a:path>
            </a:pathLst>
          </a:custGeom>
          <a:ln w="508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256" name="Line"/>
          <p:cNvSpPr/>
          <p:nvPr/>
        </p:nvSpPr>
        <p:spPr>
          <a:xfrm>
            <a:off x="7134732" y="3251068"/>
            <a:ext cx="1402911" cy="344769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7" name="Line"/>
          <p:cNvSpPr/>
          <p:nvPr/>
        </p:nvSpPr>
        <p:spPr>
          <a:xfrm flipH="1" flipV="1">
            <a:off x="6003443" y="4262227"/>
            <a:ext cx="2734025" cy="335649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8" name="(Update Tracks)"/>
          <p:cNvSpPr txBox="1"/>
          <p:nvPr/>
        </p:nvSpPr>
        <p:spPr>
          <a:xfrm>
            <a:off x="6488009" y="4517947"/>
            <a:ext cx="195253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900"/>
            </a:lvl1pPr>
          </a:lstStyle>
          <a:p>
            <a:pPr/>
            <a:r>
              <a:t>(Update Tracks)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roblem Decomposition"/>
          <p:cNvSpPr txBox="1"/>
          <p:nvPr/>
        </p:nvSpPr>
        <p:spPr>
          <a:xfrm>
            <a:off x="5912871" y="541567"/>
            <a:ext cx="528404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/>
            </a:lvl1pPr>
          </a:lstStyle>
          <a:p>
            <a:pPr/>
            <a:r>
              <a:t>Problem Decomposition</a:t>
            </a:r>
          </a:p>
        </p:txBody>
      </p:sp>
      <p:sp>
        <p:nvSpPr>
          <p:cNvPr id="262" name="Object Center Point Tracking…"/>
          <p:cNvSpPr txBox="1"/>
          <p:nvPr/>
        </p:nvSpPr>
        <p:spPr>
          <a:xfrm>
            <a:off x="44910" y="2316480"/>
            <a:ext cx="4452032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300"/>
            </a:pPr>
          </a:p>
          <a:p>
            <a:pPr marL="180473" indent="-180473">
              <a:buSzPct val="100000"/>
              <a:buChar char="•"/>
              <a:defRPr sz="2300"/>
            </a:pPr>
            <a:r>
              <a:t>Object Center Point Tracking</a:t>
            </a:r>
          </a:p>
          <a:p>
            <a:pPr>
              <a:defRPr sz="2300"/>
            </a:pPr>
          </a:p>
          <a:p>
            <a:pPr>
              <a:defRPr sz="2300"/>
            </a:pPr>
          </a:p>
          <a:p>
            <a:pPr marL="180473" indent="-180473">
              <a:buSzPct val="100000"/>
              <a:buChar char="•"/>
              <a:defRPr b="1" sz="2300" u="sng"/>
            </a:pPr>
            <a:r>
              <a:t>Bounding Box Tracking</a:t>
            </a:r>
          </a:p>
        </p:txBody>
      </p:sp>
      <p:sp>
        <p:nvSpPr>
          <p:cNvPr id="263" name="Measurements"/>
          <p:cNvSpPr txBox="1"/>
          <p:nvPr/>
        </p:nvSpPr>
        <p:spPr>
          <a:xfrm>
            <a:off x="6188531" y="1649884"/>
            <a:ext cx="254546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/>
            </a:lvl1pPr>
          </a:lstStyle>
          <a:p>
            <a:pPr/>
            <a:r>
              <a:t>Measurements</a:t>
            </a:r>
          </a:p>
        </p:txBody>
      </p:sp>
      <p:sp>
        <p:nvSpPr>
          <p:cNvPr id="264" name="Motion Models…"/>
          <p:cNvSpPr txBox="1"/>
          <p:nvPr/>
        </p:nvSpPr>
        <p:spPr>
          <a:xfrm>
            <a:off x="9496156" y="3494543"/>
            <a:ext cx="2453455" cy="162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500"/>
            </a:pPr>
            <a:r>
              <a:t>Motion Models</a:t>
            </a:r>
          </a:p>
          <a:p>
            <a:pPr marL="180473" indent="-180473">
              <a:buSzPct val="100000"/>
              <a:buChar char="•"/>
              <a:defRPr sz="2000"/>
            </a:pPr>
          </a:p>
          <a:p>
            <a:pPr marL="180473" indent="-180473">
              <a:buSzPct val="100000"/>
              <a:buChar char="•"/>
            </a:pPr>
            <a:r>
              <a:t>Constant Velocity</a:t>
            </a:r>
          </a:p>
          <a:p>
            <a:pPr marL="180473" indent="-180473">
              <a:buSzPct val="100000"/>
              <a:buChar char="•"/>
            </a:pPr>
            <a:r>
              <a:t>Constant Turn Rate</a:t>
            </a:r>
          </a:p>
          <a:p>
            <a:pPr marL="180473" indent="-180473">
              <a:buSzPct val="100000"/>
              <a:buChar char="•"/>
            </a:pPr>
            <a:r>
              <a:t>Random Motion</a:t>
            </a:r>
          </a:p>
        </p:txBody>
      </p:sp>
      <p:sp>
        <p:nvSpPr>
          <p:cNvPr id="265" name="Existing Tracks"/>
          <p:cNvSpPr txBox="1"/>
          <p:nvPr/>
        </p:nvSpPr>
        <p:spPr>
          <a:xfrm>
            <a:off x="4681558" y="3705341"/>
            <a:ext cx="203787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Existing Tracks</a:t>
            </a:r>
          </a:p>
        </p:txBody>
      </p:sp>
      <p:sp>
        <p:nvSpPr>
          <p:cNvPr id="266" name="Line"/>
          <p:cNvSpPr/>
          <p:nvPr/>
        </p:nvSpPr>
        <p:spPr>
          <a:xfrm flipV="1">
            <a:off x="5386460" y="2349066"/>
            <a:ext cx="1195099" cy="1195099"/>
          </a:xfrm>
          <a:prstGeom prst="line">
            <a:avLst/>
          </a:prstGeom>
          <a:ln w="508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7" name="(Data Association)"/>
          <p:cNvSpPr txBox="1"/>
          <p:nvPr/>
        </p:nvSpPr>
        <p:spPr>
          <a:xfrm>
            <a:off x="6357311" y="2554846"/>
            <a:ext cx="225604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900"/>
            </a:pPr>
            <a:r>
              <a:t>(</a:t>
            </a:r>
            <a:r>
              <a:rPr b="1"/>
              <a:t>Data Association</a:t>
            </a:r>
            <a:r>
              <a:t>)</a:t>
            </a:r>
          </a:p>
        </p:txBody>
      </p:sp>
      <p:sp>
        <p:nvSpPr>
          <p:cNvPr id="268" name="Line"/>
          <p:cNvSpPr/>
          <p:nvPr/>
        </p:nvSpPr>
        <p:spPr>
          <a:xfrm>
            <a:off x="7085094" y="3051309"/>
            <a:ext cx="2231911" cy="517822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9" name="Line"/>
          <p:cNvSpPr/>
          <p:nvPr/>
        </p:nvSpPr>
        <p:spPr>
          <a:xfrm flipH="1" flipV="1">
            <a:off x="6003443" y="4262227"/>
            <a:ext cx="3389029" cy="336546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(Update Tracks)"/>
          <p:cNvSpPr txBox="1"/>
          <p:nvPr/>
        </p:nvSpPr>
        <p:spPr>
          <a:xfrm>
            <a:off x="6757123" y="4494546"/>
            <a:ext cx="195253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900"/>
            </a:lvl1pPr>
          </a:lstStyle>
          <a:p>
            <a:pPr/>
            <a:r>
              <a:t>(Update Tracks)</a:t>
            </a:r>
          </a:p>
        </p:txBody>
      </p:sp>
      <p:sp>
        <p:nvSpPr>
          <p:cNvPr id="271" name="Track History"/>
          <p:cNvSpPr txBox="1"/>
          <p:nvPr/>
        </p:nvSpPr>
        <p:spPr>
          <a:xfrm>
            <a:off x="3037936" y="5798898"/>
            <a:ext cx="182978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 u="sng"/>
            </a:lvl1pPr>
          </a:lstStyle>
          <a:p>
            <a:pPr/>
            <a:r>
              <a:t>Track History</a:t>
            </a:r>
          </a:p>
        </p:txBody>
      </p:sp>
      <p:sp>
        <p:nvSpPr>
          <p:cNvPr id="272" name="Line"/>
          <p:cNvSpPr/>
          <p:nvPr/>
        </p:nvSpPr>
        <p:spPr>
          <a:xfrm flipH="1">
            <a:off x="4289435" y="4180691"/>
            <a:ext cx="549504" cy="1439154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3" name="Line"/>
          <p:cNvSpPr/>
          <p:nvPr/>
        </p:nvSpPr>
        <p:spPr>
          <a:xfrm flipV="1">
            <a:off x="5062799" y="5077952"/>
            <a:ext cx="2069018" cy="935163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4" name="(Control Bounding Box)"/>
          <p:cNvSpPr txBox="1"/>
          <p:nvPr/>
        </p:nvSpPr>
        <p:spPr>
          <a:xfrm>
            <a:off x="6125487" y="5497689"/>
            <a:ext cx="280663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900"/>
            </a:lvl1pPr>
          </a:lstStyle>
          <a:p>
            <a:pPr/>
            <a:r>
              <a:t>(Control Bounding Box)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Update Tracks"/>
          <p:cNvSpPr txBox="1"/>
          <p:nvPr>
            <p:ph type="title"/>
          </p:nvPr>
        </p:nvSpPr>
        <p:spPr>
          <a:xfrm>
            <a:off x="2884694" y="292250"/>
            <a:ext cx="8610601" cy="1293029"/>
          </a:xfrm>
          <a:prstGeom prst="rect">
            <a:avLst/>
          </a:prstGeom>
        </p:spPr>
        <p:txBody>
          <a:bodyPr/>
          <a:lstStyle/>
          <a:p>
            <a:pPr/>
            <a:r>
              <a:t>Update Tracks</a:t>
            </a:r>
          </a:p>
        </p:txBody>
      </p:sp>
      <p:sp>
        <p:nvSpPr>
          <p:cNvPr id="277" name="Model linear?"/>
          <p:cNvSpPr txBox="1"/>
          <p:nvPr/>
        </p:nvSpPr>
        <p:spPr>
          <a:xfrm>
            <a:off x="92631" y="3540595"/>
            <a:ext cx="203801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Model linear?</a:t>
            </a:r>
          </a:p>
        </p:txBody>
      </p:sp>
      <p:sp>
        <p:nvSpPr>
          <p:cNvPr id="278" name="Line"/>
          <p:cNvSpPr/>
          <p:nvPr/>
        </p:nvSpPr>
        <p:spPr>
          <a:xfrm flipV="1">
            <a:off x="2180259" y="3011794"/>
            <a:ext cx="891183" cy="715869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9" name="Line"/>
          <p:cNvSpPr/>
          <p:nvPr/>
        </p:nvSpPr>
        <p:spPr>
          <a:xfrm>
            <a:off x="2268897" y="4000540"/>
            <a:ext cx="714420" cy="714420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0" name="Yes"/>
          <p:cNvSpPr txBox="1"/>
          <p:nvPr/>
        </p:nvSpPr>
        <p:spPr>
          <a:xfrm>
            <a:off x="2001417" y="2820359"/>
            <a:ext cx="49280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Yes</a:t>
            </a:r>
          </a:p>
        </p:txBody>
      </p:sp>
      <p:sp>
        <p:nvSpPr>
          <p:cNvPr id="281" name="No"/>
          <p:cNvSpPr txBox="1"/>
          <p:nvPr/>
        </p:nvSpPr>
        <p:spPr>
          <a:xfrm>
            <a:off x="2018160" y="4170084"/>
            <a:ext cx="41958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No</a:t>
            </a:r>
          </a:p>
        </p:txBody>
      </p:sp>
      <p:sp>
        <p:nvSpPr>
          <p:cNvPr id="282" name="Unscented Kalman Filter"/>
          <p:cNvSpPr txBox="1"/>
          <p:nvPr/>
        </p:nvSpPr>
        <p:spPr>
          <a:xfrm>
            <a:off x="1087553" y="2347344"/>
            <a:ext cx="336389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Unscented Kalman Filter</a:t>
            </a:r>
          </a:p>
        </p:txBody>
      </p:sp>
      <p:sp>
        <p:nvSpPr>
          <p:cNvPr id="283" name="Kalman Filter"/>
          <p:cNvSpPr txBox="1"/>
          <p:nvPr/>
        </p:nvSpPr>
        <p:spPr>
          <a:xfrm>
            <a:off x="1703742" y="4940633"/>
            <a:ext cx="182433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Kalman Filter</a:t>
            </a:r>
          </a:p>
        </p:txBody>
      </p:sp>
      <p:pic>
        <p:nvPicPr>
          <p:cNvPr id="284" name="Screen Shot 2020-07-06 at 11.51.46.png" descr="Screen Shot 2020-07-06 at 11.51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5474" y="2811628"/>
            <a:ext cx="7713262" cy="2696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Oval" descr="Oval"/>
          <p:cNvPicPr>
            <a:picLocks noChangeAspect="0"/>
          </p:cNvPicPr>
          <p:nvPr/>
        </p:nvPicPr>
        <p:blipFill>
          <a:blip r:embed="rId3">
            <a:alphaModFix amt="54471"/>
            <a:extLst/>
          </a:blip>
          <a:stretch>
            <a:fillRect/>
          </a:stretch>
        </p:blipFill>
        <p:spPr>
          <a:xfrm>
            <a:off x="9526199" y="3808405"/>
            <a:ext cx="456417" cy="447041"/>
          </a:xfrm>
          <a:prstGeom prst="rect">
            <a:avLst/>
          </a:prstGeom>
        </p:spPr>
      </p:pic>
      <p:sp>
        <p:nvSpPr>
          <p:cNvPr id="287" name="Line"/>
          <p:cNvSpPr/>
          <p:nvPr/>
        </p:nvSpPr>
        <p:spPr>
          <a:xfrm flipH="1" flipV="1">
            <a:off x="7593000" y="2331420"/>
            <a:ext cx="1886381" cy="160071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8" name="Associated Data"/>
          <p:cNvSpPr txBox="1"/>
          <p:nvPr/>
        </p:nvSpPr>
        <p:spPr>
          <a:xfrm>
            <a:off x="6618624" y="1941119"/>
            <a:ext cx="1932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Associated Data</a:t>
            </a:r>
          </a:p>
        </p:txBody>
      </p:sp>
      <p:pic>
        <p:nvPicPr>
          <p:cNvPr id="289" name="Oval" descr="Oval"/>
          <p:cNvPicPr>
            <a:picLocks noChangeAspect="0"/>
          </p:cNvPicPr>
          <p:nvPr/>
        </p:nvPicPr>
        <p:blipFill>
          <a:blip r:embed="rId4">
            <a:alphaModFix amt="69102"/>
            <a:extLst/>
          </a:blip>
          <a:stretch>
            <a:fillRect/>
          </a:stretch>
        </p:blipFill>
        <p:spPr>
          <a:xfrm>
            <a:off x="10486743" y="3320041"/>
            <a:ext cx="422931" cy="447041"/>
          </a:xfrm>
          <a:prstGeom prst="rect">
            <a:avLst/>
          </a:prstGeom>
        </p:spPr>
      </p:pic>
      <p:sp>
        <p:nvSpPr>
          <p:cNvPr id="291" name="Line"/>
          <p:cNvSpPr/>
          <p:nvPr/>
        </p:nvSpPr>
        <p:spPr>
          <a:xfrm flipH="1" flipV="1">
            <a:off x="10319848" y="2380745"/>
            <a:ext cx="179181" cy="96307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2" name="Measurement Covariance"/>
          <p:cNvSpPr txBox="1"/>
          <p:nvPr/>
        </p:nvSpPr>
        <p:spPr>
          <a:xfrm>
            <a:off x="8885210" y="1934674"/>
            <a:ext cx="300740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Measurement Covariance</a:t>
            </a:r>
          </a:p>
        </p:txBody>
      </p:sp>
      <p:pic>
        <p:nvPicPr>
          <p:cNvPr id="293" name="Oval" descr="Oval"/>
          <p:cNvPicPr>
            <a:picLocks noChangeAspect="0"/>
          </p:cNvPicPr>
          <p:nvPr/>
        </p:nvPicPr>
        <p:blipFill>
          <a:blip r:embed="rId5">
            <a:alphaModFix amt="61815"/>
            <a:extLst/>
          </a:blip>
          <a:stretch>
            <a:fillRect/>
          </a:stretch>
        </p:blipFill>
        <p:spPr>
          <a:xfrm>
            <a:off x="10325560" y="4883616"/>
            <a:ext cx="422930" cy="447041"/>
          </a:xfrm>
          <a:prstGeom prst="rect">
            <a:avLst/>
          </a:prstGeom>
        </p:spPr>
      </p:pic>
      <p:sp>
        <p:nvSpPr>
          <p:cNvPr id="295" name="Line"/>
          <p:cNvSpPr/>
          <p:nvPr/>
        </p:nvSpPr>
        <p:spPr>
          <a:xfrm flipH="1">
            <a:off x="8258988" y="5460555"/>
            <a:ext cx="2165116" cy="701207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Process Noise"/>
          <p:cNvSpPr txBox="1"/>
          <p:nvPr/>
        </p:nvSpPr>
        <p:spPr>
          <a:xfrm>
            <a:off x="6544859" y="6001625"/>
            <a:ext cx="16265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Process Noise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Motion Models"/>
          <p:cNvSpPr txBox="1"/>
          <p:nvPr/>
        </p:nvSpPr>
        <p:spPr>
          <a:xfrm>
            <a:off x="6956221" y="363855"/>
            <a:ext cx="4191147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500"/>
            </a:lvl1pPr>
          </a:lstStyle>
          <a:p>
            <a:pPr/>
            <a:r>
              <a:t>Motion Models</a:t>
            </a:r>
          </a:p>
        </p:txBody>
      </p:sp>
      <p:sp>
        <p:nvSpPr>
          <p:cNvPr id="299" name="Constant Velocity(CV)"/>
          <p:cNvSpPr txBox="1"/>
          <p:nvPr/>
        </p:nvSpPr>
        <p:spPr>
          <a:xfrm>
            <a:off x="398901" y="2272029"/>
            <a:ext cx="3951497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 u="sng"/>
            </a:lvl1pPr>
          </a:lstStyle>
          <a:p>
            <a:pPr/>
            <a:r>
              <a:t>Constant Velocity(CV)</a:t>
            </a:r>
          </a:p>
        </p:txBody>
      </p:sp>
      <p:sp>
        <p:nvSpPr>
          <p:cNvPr id="300" name="Constant Velocity…"/>
          <p:cNvSpPr txBox="1"/>
          <p:nvPr/>
        </p:nvSpPr>
        <p:spPr>
          <a:xfrm>
            <a:off x="501099" y="3228975"/>
            <a:ext cx="2775749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  <a:defRPr sz="2200"/>
            </a:pPr>
            <a:r>
              <a:t>Constant Velocity</a:t>
            </a:r>
          </a:p>
          <a:p>
            <a:pPr marL="180473" indent="-180473">
              <a:buSzPct val="100000"/>
              <a:buChar char="•"/>
              <a:defRPr sz="2200"/>
            </a:pPr>
            <a:r>
              <a:t>Zero returning rate</a:t>
            </a:r>
          </a:p>
        </p:txBody>
      </p:sp>
      <p:sp>
        <p:nvSpPr>
          <p:cNvPr id="301" name="Heading to the same bearing on all time steps"/>
          <p:cNvSpPr txBox="1"/>
          <p:nvPr/>
        </p:nvSpPr>
        <p:spPr>
          <a:xfrm>
            <a:off x="537066" y="4443095"/>
            <a:ext cx="2322815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Heading to the same bearing on all time steps</a:t>
            </a:r>
          </a:p>
        </p:txBody>
      </p:sp>
      <p:pic>
        <p:nvPicPr>
          <p:cNvPr id="302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2327957" y="3953738"/>
            <a:ext cx="4844083" cy="76201"/>
          </a:xfrm>
          <a:prstGeom prst="rect">
            <a:avLst/>
          </a:prstGeom>
        </p:spPr>
      </p:pic>
      <p:sp>
        <p:nvSpPr>
          <p:cNvPr id="304" name="Constant Turn-Rate Velocity(CTRV)"/>
          <p:cNvSpPr txBox="1"/>
          <p:nvPr/>
        </p:nvSpPr>
        <p:spPr>
          <a:xfrm>
            <a:off x="5064420" y="1925955"/>
            <a:ext cx="3608969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 u="sng"/>
            </a:lvl1pPr>
          </a:lstStyle>
          <a:p>
            <a:pPr/>
            <a:r>
              <a:t>Constant Turn-Rate Velocity(CTRV)</a:t>
            </a:r>
          </a:p>
        </p:txBody>
      </p:sp>
      <p:sp>
        <p:nvSpPr>
          <p:cNvPr id="305" name="Constant Velocity…"/>
          <p:cNvSpPr txBox="1"/>
          <p:nvPr/>
        </p:nvSpPr>
        <p:spPr>
          <a:xfrm>
            <a:off x="5311688" y="3365500"/>
            <a:ext cx="2758833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  <a:defRPr sz="2200"/>
            </a:pPr>
            <a:r>
              <a:t>Constant Velocity</a:t>
            </a:r>
          </a:p>
          <a:p>
            <a:pPr marL="180473" indent="-180473">
              <a:buSzPct val="100000"/>
              <a:buChar char="•"/>
              <a:defRPr sz="2200"/>
            </a:pPr>
            <a:r>
              <a:t>Contant Turn-Rate</a:t>
            </a:r>
          </a:p>
        </p:txBody>
      </p:sp>
      <p:sp>
        <p:nvSpPr>
          <p:cNvPr id="306" name="Rectilinear motion with a uniform acceleration and a…"/>
          <p:cNvSpPr txBox="1"/>
          <p:nvPr/>
        </p:nvSpPr>
        <p:spPr>
          <a:xfrm>
            <a:off x="5421235" y="4627245"/>
            <a:ext cx="2539738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Rectilinear motion with a uniform acceleration and a</a:t>
            </a:r>
          </a:p>
          <a:p>
            <a:pPr>
              <a:defRPr sz="2000"/>
            </a:pPr>
            <a:r>
              <a:t>coordinated turn</a:t>
            </a:r>
          </a:p>
        </p:txBody>
      </p:sp>
      <p:pic>
        <p:nvPicPr>
          <p:cNvPr id="307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637961" y="3953738"/>
            <a:ext cx="4699698" cy="76201"/>
          </a:xfrm>
          <a:prstGeom prst="rect">
            <a:avLst/>
          </a:prstGeom>
        </p:spPr>
      </p:pic>
      <p:sp>
        <p:nvSpPr>
          <p:cNvPr id="309" name="Random Motion Model(RM)"/>
          <p:cNvSpPr txBox="1"/>
          <p:nvPr/>
        </p:nvSpPr>
        <p:spPr>
          <a:xfrm>
            <a:off x="9683231" y="1710055"/>
            <a:ext cx="2269888" cy="1386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 u="sng"/>
            </a:lvl1pPr>
          </a:lstStyle>
          <a:p>
            <a:pPr/>
            <a:r>
              <a:t>Random Motion Model(RM)</a:t>
            </a:r>
          </a:p>
        </p:txBody>
      </p:sp>
      <p:sp>
        <p:nvSpPr>
          <p:cNvPr id="310" name="Zero Velocity…"/>
          <p:cNvSpPr txBox="1"/>
          <p:nvPr/>
        </p:nvSpPr>
        <p:spPr>
          <a:xfrm>
            <a:off x="9503266" y="3603218"/>
            <a:ext cx="2209309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  <a:defRPr sz="2200"/>
            </a:pPr>
            <a:r>
              <a:t>Zero Velocity</a:t>
            </a:r>
          </a:p>
          <a:p>
            <a:pPr marL="180473" indent="-180473">
              <a:buSzPct val="100000"/>
              <a:buChar char="•"/>
              <a:defRPr sz="2200"/>
            </a:pPr>
            <a:r>
              <a:t>Zero Turn-Rate</a:t>
            </a:r>
          </a:p>
        </p:txBody>
      </p:sp>
      <p:sp>
        <p:nvSpPr>
          <p:cNvPr id="311" name="For Static Objects"/>
          <p:cNvSpPr txBox="1"/>
          <p:nvPr/>
        </p:nvSpPr>
        <p:spPr>
          <a:xfrm>
            <a:off x="9479078" y="4886781"/>
            <a:ext cx="225768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For Static Objects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Vapor Trai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Vapor Trai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