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media/image14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12192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9A762B3-A3BD-4FDA-9E16-43303A8B6093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479520" y="1279440"/>
            <a:ext cx="6139800" cy="3453840"/>
          </a:xfrm>
          <a:prstGeom prst="rect">
            <a:avLst/>
          </a:prstGeom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8640" cy="4029120"/>
          </a:xfrm>
          <a:prstGeom prst="rect">
            <a:avLst/>
          </a:prstGeom>
        </p:spPr>
        <p:txBody>
          <a:bodyPr lIns="96840" rIns="96840" tIns="48240" bIns="482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4021200" y="9721080"/>
            <a:ext cx="307548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16675AA8-78CF-46AC-81D6-58DCCB244127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479520" y="1279440"/>
            <a:ext cx="6139800" cy="3453840"/>
          </a:xfrm>
          <a:prstGeom prst="rect">
            <a:avLst/>
          </a:prstGeom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8640" cy="4029120"/>
          </a:xfrm>
          <a:prstGeom prst="rect">
            <a:avLst/>
          </a:prstGeom>
        </p:spPr>
        <p:txBody>
          <a:bodyPr lIns="96840" rIns="96840" tIns="48240" bIns="482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4021200" y="9721080"/>
            <a:ext cx="307548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77358351-68A2-4136-A2BC-C5A041AF8581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1440720"/>
          </a:xfrm>
          <a:prstGeom prst="rect">
            <a:avLst/>
          </a:prstGeom>
          <a:ln>
            <a:noFill/>
          </a:ln>
        </p:spPr>
      </p:pic>
      <p:pic>
        <p:nvPicPr>
          <p:cNvPr id="1" name="Picture 15" descr=""/>
          <p:cNvPicPr/>
          <p:nvPr/>
        </p:nvPicPr>
        <p:blipFill>
          <a:blip r:embed="rId3"/>
          <a:stretch/>
        </p:blipFill>
        <p:spPr>
          <a:xfrm>
            <a:off x="10388880" y="5997960"/>
            <a:ext cx="1116360" cy="722520"/>
          </a:xfrm>
          <a:prstGeom prst="rect">
            <a:avLst/>
          </a:prstGeom>
          <a:ln>
            <a:noFill/>
          </a:ln>
        </p:spPr>
      </p:pic>
      <p:pic>
        <p:nvPicPr>
          <p:cNvPr id="2" name="Picture 6" descr=""/>
          <p:cNvPicPr/>
          <p:nvPr/>
        </p:nvPicPr>
        <p:blipFill>
          <a:blip r:embed="rId4"/>
          <a:stretch/>
        </p:blipFill>
        <p:spPr>
          <a:xfrm>
            <a:off x="0" y="4375080"/>
            <a:ext cx="12191400" cy="2482200"/>
          </a:xfrm>
          <a:prstGeom prst="rect">
            <a:avLst/>
          </a:prstGeom>
          <a:ln>
            <a:noFill/>
          </a:ln>
        </p:spPr>
      </p:pic>
      <p:pic>
        <p:nvPicPr>
          <p:cNvPr id="3" name="Picture 12" descr=""/>
          <p:cNvPicPr/>
          <p:nvPr/>
        </p:nvPicPr>
        <p:blipFill>
          <a:blip r:embed="rId5"/>
          <a:stretch/>
        </p:blipFill>
        <p:spPr>
          <a:xfrm>
            <a:off x="0" y="0"/>
            <a:ext cx="12191400" cy="14407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09760" cy="12924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1440720"/>
          </a:xfrm>
          <a:prstGeom prst="rect">
            <a:avLst/>
          </a:prstGeom>
          <a:ln>
            <a:noFill/>
          </a:ln>
        </p:spPr>
      </p:pic>
      <p:pic>
        <p:nvPicPr>
          <p:cNvPr id="43" name="Picture 15" descr=""/>
          <p:cNvPicPr/>
          <p:nvPr/>
        </p:nvPicPr>
        <p:blipFill>
          <a:blip r:embed="rId3"/>
          <a:stretch/>
        </p:blipFill>
        <p:spPr>
          <a:xfrm>
            <a:off x="10388880" y="5997960"/>
            <a:ext cx="1116360" cy="72252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371600" y="853560"/>
            <a:ext cx="9448200" cy="11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600" spc="-1" strike="noStrike">
                <a:solidFill>
                  <a:srgbClr val="000000"/>
                </a:solidFill>
                <a:latin typeface="Century Gothic"/>
              </a:rPr>
              <a:t>Multi-Object Tracking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Hasan Atakan Bedel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9" name="Picture 3" descr=""/>
          <p:cNvPicPr/>
          <p:nvPr/>
        </p:nvPicPr>
        <p:blipFill>
          <a:blip r:embed="rId1"/>
          <a:stretch/>
        </p:blipFill>
        <p:spPr>
          <a:xfrm>
            <a:off x="3976920" y="2057400"/>
            <a:ext cx="4237200" cy="27424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1371600" y="4435560"/>
            <a:ext cx="6400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8b8b8b"/>
                </a:solidFill>
                <a:latin typeface="Century Gothic"/>
              </a:rPr>
              <a:t>Corporate Private</a:t>
            </a:r>
            <a:endParaRPr b="0" lang="en-US" sz="105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 descr=""/>
          <p:cNvPicPr/>
          <p:nvPr/>
        </p:nvPicPr>
        <p:blipFill>
          <a:blip r:embed="rId1"/>
          <a:srcRect l="5001" t="7492" r="8315" b="4981"/>
          <a:stretch/>
        </p:blipFill>
        <p:spPr>
          <a:xfrm>
            <a:off x="548640" y="2103120"/>
            <a:ext cx="4754160" cy="31996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rcRect l="7648" t="7103" r="9235" b="7647"/>
          <a:stretch/>
        </p:blipFill>
        <p:spPr>
          <a:xfrm>
            <a:off x="5577840" y="1097640"/>
            <a:ext cx="6241320" cy="4754160"/>
          </a:xfrm>
          <a:prstGeom prst="rect">
            <a:avLst/>
          </a:prstGeom>
          <a:ln>
            <a:noFill/>
          </a:ln>
        </p:spPr>
      </p:pic>
      <p:sp>
        <p:nvSpPr>
          <p:cNvPr id="131" name="CustomShape 1"/>
          <p:cNvSpPr/>
          <p:nvPr/>
        </p:nvSpPr>
        <p:spPr>
          <a:xfrm rot="20989200">
            <a:off x="3801600" y="622440"/>
            <a:ext cx="4226760" cy="45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IMM single tracking 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017520" y="35316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entury Gothic"/>
              </a:rPr>
              <a:t>UKF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638280" y="2127600"/>
            <a:ext cx="4664160" cy="372420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5446800" y="2651760"/>
            <a:ext cx="6622920" cy="2315160"/>
          </a:xfrm>
          <a:prstGeom prst="rect">
            <a:avLst/>
          </a:prstGeom>
          <a:ln>
            <a:noFill/>
          </a:ln>
        </p:spPr>
      </p:pic>
      <p:sp>
        <p:nvSpPr>
          <p:cNvPr id="135" name="CustomShape 2"/>
          <p:cNvSpPr/>
          <p:nvPr/>
        </p:nvSpPr>
        <p:spPr>
          <a:xfrm>
            <a:off x="8961120" y="2926080"/>
            <a:ext cx="731160" cy="639720"/>
          </a:xfrm>
          <a:prstGeom prst="ellipse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3"/>
          <p:cNvSpPr/>
          <p:nvPr/>
        </p:nvSpPr>
        <p:spPr>
          <a:xfrm rot="21340800">
            <a:off x="9631080" y="2955600"/>
            <a:ext cx="2373840" cy="637920"/>
          </a:xfrm>
          <a:prstGeom prst="ellipse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4"/>
          <p:cNvSpPr/>
          <p:nvPr/>
        </p:nvSpPr>
        <p:spPr>
          <a:xfrm>
            <a:off x="9966960" y="1645920"/>
            <a:ext cx="640080" cy="12801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5"/>
          <p:cNvSpPr/>
          <p:nvPr/>
        </p:nvSpPr>
        <p:spPr>
          <a:xfrm>
            <a:off x="8961120" y="914400"/>
            <a:ext cx="21844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S, innovation matrix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2895480" y="76428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entury Gothic"/>
              </a:rPr>
              <a:t>JPDAF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731520" y="2377440"/>
            <a:ext cx="164556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latin typeface="Arial"/>
              </a:rPr>
              <a:t>Validation Matrix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82880" y="3200400"/>
            <a:ext cx="2693160" cy="2468520"/>
          </a:xfrm>
          <a:prstGeom prst="rect">
            <a:avLst/>
          </a:prstGeom>
          <a:ln>
            <a:noFill/>
          </a:ln>
        </p:spPr>
      </p:pic>
      <p:sp>
        <p:nvSpPr>
          <p:cNvPr id="142" name="CustomShape 3"/>
          <p:cNvSpPr/>
          <p:nvPr/>
        </p:nvSpPr>
        <p:spPr>
          <a:xfrm>
            <a:off x="4937760" y="2305440"/>
            <a:ext cx="17370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Event Space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Line 4"/>
          <p:cNvSpPr/>
          <p:nvPr/>
        </p:nvSpPr>
        <p:spPr>
          <a:xfrm flipV="1">
            <a:off x="2834640" y="3474720"/>
            <a:ext cx="109728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5"/>
          <p:cNvSpPr/>
          <p:nvPr/>
        </p:nvSpPr>
        <p:spPr>
          <a:xfrm>
            <a:off x="2876400" y="4114800"/>
            <a:ext cx="105552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6"/>
          <p:cNvSpPr/>
          <p:nvPr/>
        </p:nvSpPr>
        <p:spPr>
          <a:xfrm>
            <a:off x="2876400" y="4480560"/>
            <a:ext cx="1146960" cy="182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7"/>
          <p:cNvSpPr/>
          <p:nvPr/>
        </p:nvSpPr>
        <p:spPr>
          <a:xfrm>
            <a:off x="2926080" y="5029200"/>
            <a:ext cx="100584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8"/>
          <p:cNvSpPr/>
          <p:nvPr/>
        </p:nvSpPr>
        <p:spPr>
          <a:xfrm>
            <a:off x="2377440" y="2103120"/>
            <a:ext cx="201132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O(m_k ^ (Nr+1))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Line 9"/>
          <p:cNvSpPr/>
          <p:nvPr/>
        </p:nvSpPr>
        <p:spPr>
          <a:xfrm flipH="1" flipV="1">
            <a:off x="3200400" y="2468880"/>
            <a:ext cx="91440" cy="1005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0"/>
          <p:cNvSpPr/>
          <p:nvPr/>
        </p:nvSpPr>
        <p:spPr>
          <a:xfrm>
            <a:off x="5212080" y="3017520"/>
            <a:ext cx="1134360" cy="29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[[0 0 0 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[0 0 0 2]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[0 0 2 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[0 1 0 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[0 1 0 2]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[0 1 2 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[0 2 0 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[1 0 0 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[1 0 0 2]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[1 0 2 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[1 2 0 0]]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Line 11"/>
          <p:cNvSpPr/>
          <p:nvPr/>
        </p:nvSpPr>
        <p:spPr>
          <a:xfrm>
            <a:off x="6492240" y="3931920"/>
            <a:ext cx="9144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2"/>
          <p:cNvSpPr/>
          <p:nvPr/>
        </p:nvSpPr>
        <p:spPr>
          <a:xfrm>
            <a:off x="7589520" y="3383280"/>
            <a:ext cx="146268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Calculate Event Probabilities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Line 13"/>
          <p:cNvSpPr/>
          <p:nvPr/>
        </p:nvSpPr>
        <p:spPr>
          <a:xfrm flipV="1">
            <a:off x="8229600" y="2377440"/>
            <a:ext cx="548640" cy="914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4"/>
          <p:cNvSpPr/>
          <p:nvPr/>
        </p:nvSpPr>
        <p:spPr>
          <a:xfrm>
            <a:off x="8686800" y="1645920"/>
            <a:ext cx="237708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Generate Association Probabilities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Line 15"/>
          <p:cNvSpPr/>
          <p:nvPr/>
        </p:nvSpPr>
        <p:spPr>
          <a:xfrm>
            <a:off x="9875520" y="2377440"/>
            <a:ext cx="548640" cy="1188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6"/>
          <p:cNvSpPr/>
          <p:nvPr/>
        </p:nvSpPr>
        <p:spPr>
          <a:xfrm>
            <a:off x="10241280" y="3893400"/>
            <a:ext cx="1188360" cy="7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latin typeface="Arial"/>
              </a:rPr>
              <a:t>PDAF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383280" y="26172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entury Gothic"/>
              </a:rPr>
              <a:t>WHY JPDAF?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6675120" y="1554480"/>
            <a:ext cx="5112720" cy="414648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464040" y="1554480"/>
            <a:ext cx="5296320" cy="438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734280" y="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entury Gothic"/>
              </a:rPr>
              <a:t>DOES IT WORK?, YES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rcRect l="8218" t="10223" r="8221" b="6275"/>
          <a:stretch/>
        </p:blipFill>
        <p:spPr>
          <a:xfrm>
            <a:off x="1554480" y="1005840"/>
            <a:ext cx="6857640" cy="550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722600" y="2340360"/>
            <a:ext cx="8609760" cy="19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Gothic"/>
              </a:rPr>
              <a:t>VIDEO-2</a:t>
            </a:r>
            <a:br/>
            <a:br/>
            <a:r>
              <a:rPr b="0" lang="en-US" sz="4400" spc="-1" strike="noStrike">
                <a:solidFill>
                  <a:srgbClr val="000000"/>
                </a:solidFill>
                <a:latin typeface="Century Gothic"/>
              </a:rPr>
              <a:t>Crossing Tracks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" descr=""/>
          <p:cNvPicPr/>
          <p:nvPr/>
        </p:nvPicPr>
        <p:blipFill>
          <a:blip r:embed="rId1"/>
          <a:srcRect l="8973" t="8613" r="11541" b="6903"/>
          <a:stretch/>
        </p:blipFill>
        <p:spPr>
          <a:xfrm>
            <a:off x="203400" y="274320"/>
            <a:ext cx="7751520" cy="6126120"/>
          </a:xfrm>
          <a:prstGeom prst="rect">
            <a:avLst/>
          </a:prstGeom>
          <a:ln>
            <a:noFill/>
          </a:ln>
        </p:spPr>
      </p:pic>
      <p:sp>
        <p:nvSpPr>
          <p:cNvPr id="163" name="CustomShape 1"/>
          <p:cNvSpPr/>
          <p:nvPr/>
        </p:nvSpPr>
        <p:spPr>
          <a:xfrm>
            <a:off x="8138160" y="2049120"/>
            <a:ext cx="3657240" cy="179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latin typeface="Arial"/>
              </a:rPr>
              <a:t>Multi-tracking CV model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" descr=""/>
          <p:cNvPicPr/>
          <p:nvPr/>
        </p:nvPicPr>
        <p:blipFill>
          <a:blip r:embed="rId1"/>
          <a:srcRect l="9135" t="7998" r="10480" b="7998"/>
          <a:stretch/>
        </p:blipFill>
        <p:spPr>
          <a:xfrm>
            <a:off x="91440" y="254160"/>
            <a:ext cx="7954560" cy="6329160"/>
          </a:xfrm>
          <a:prstGeom prst="rect">
            <a:avLst/>
          </a:prstGeom>
          <a:ln>
            <a:noFill/>
          </a:ln>
        </p:spPr>
      </p:pic>
      <p:sp>
        <p:nvSpPr>
          <p:cNvPr id="165" name="CustomShape 1"/>
          <p:cNvSpPr/>
          <p:nvPr/>
        </p:nvSpPr>
        <p:spPr>
          <a:xfrm>
            <a:off x="8046720" y="2011680"/>
            <a:ext cx="3657240" cy="179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latin typeface="Arial"/>
              </a:rPr>
              <a:t>Multi-tracking CVTR model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" descr=""/>
          <p:cNvPicPr/>
          <p:nvPr/>
        </p:nvPicPr>
        <p:blipFill>
          <a:blip r:embed="rId1"/>
          <a:srcRect l="9390" t="7994" r="10997" b="8004"/>
          <a:stretch/>
        </p:blipFill>
        <p:spPr>
          <a:xfrm>
            <a:off x="111600" y="91440"/>
            <a:ext cx="7751520" cy="6400440"/>
          </a:xfrm>
          <a:prstGeom prst="rect">
            <a:avLst/>
          </a:prstGeom>
          <a:ln>
            <a:noFill/>
          </a:ln>
        </p:spPr>
      </p:pic>
      <p:sp>
        <p:nvSpPr>
          <p:cNvPr id="167" name="CustomShape 1"/>
          <p:cNvSpPr/>
          <p:nvPr/>
        </p:nvSpPr>
        <p:spPr>
          <a:xfrm>
            <a:off x="8046720" y="2011680"/>
            <a:ext cx="3657240" cy="179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latin typeface="Arial"/>
              </a:rPr>
              <a:t>Multi-tracking IMM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" descr=""/>
          <p:cNvPicPr/>
          <p:nvPr/>
        </p:nvPicPr>
        <p:blipFill>
          <a:blip r:embed="rId1"/>
          <a:srcRect l="9670" t="8954" r="7744" b="8126"/>
          <a:stretch/>
        </p:blipFill>
        <p:spPr>
          <a:xfrm>
            <a:off x="457200" y="480240"/>
            <a:ext cx="7314840" cy="582876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7827840" y="3146760"/>
            <a:ext cx="40590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CAN IT PREDICT?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8686800" y="1334520"/>
            <a:ext cx="2178360" cy="4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CLOSER LOOK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895480" y="76428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90000"/>
              </a:lnSpc>
            </a:pPr>
            <a:r>
              <a:rPr b="0" lang="en-US" sz="4800" spc="-1" strike="noStrike" cap="all">
                <a:solidFill>
                  <a:srgbClr val="000000"/>
                </a:solidFill>
                <a:latin typeface="Century Gothic"/>
              </a:rPr>
              <a:t>KALMAN VS DEEP LEARNING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685800" y="6355800"/>
            <a:ext cx="7771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8b8b8b"/>
                </a:solidFill>
                <a:latin typeface="Century Gothic"/>
              </a:rPr>
              <a:t>Corporate Private</a:t>
            </a:r>
            <a:endParaRPr b="0" lang="en-US" sz="105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236600" y="2194560"/>
            <a:ext cx="8181360" cy="3704400"/>
          </a:xfrm>
          <a:prstGeom prst="rect">
            <a:avLst/>
          </a:prstGeom>
          <a:ln>
            <a:noFill/>
          </a:ln>
        </p:spPr>
      </p:pic>
      <p:sp>
        <p:nvSpPr>
          <p:cNvPr id="94" name="Line 3"/>
          <p:cNvSpPr/>
          <p:nvPr/>
        </p:nvSpPr>
        <p:spPr>
          <a:xfrm>
            <a:off x="731520" y="2651760"/>
            <a:ext cx="822960" cy="640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Line 4"/>
          <p:cNvSpPr/>
          <p:nvPr/>
        </p:nvSpPr>
        <p:spPr>
          <a:xfrm flipV="1">
            <a:off x="548640" y="5303520"/>
            <a:ext cx="82296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5"/>
          <p:cNvSpPr/>
          <p:nvPr/>
        </p:nvSpPr>
        <p:spPr>
          <a:xfrm>
            <a:off x="5212080" y="3108960"/>
            <a:ext cx="4114440" cy="45684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6"/>
          <p:cNvSpPr/>
          <p:nvPr/>
        </p:nvSpPr>
        <p:spPr>
          <a:xfrm>
            <a:off x="5303520" y="5029200"/>
            <a:ext cx="4114440" cy="45684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8138160" y="2086200"/>
            <a:ext cx="3748680" cy="26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latin typeface="Arial"/>
              </a:rPr>
              <a:t>CVTR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600" spc="-1" strike="noStrike">
                <a:latin typeface="Arial"/>
              </a:rPr>
              <a:t>(Constant Velocity Turn Rate) PREDICTION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rcRect l="9650" t="9331" r="8844" b="9331"/>
          <a:stretch/>
        </p:blipFill>
        <p:spPr>
          <a:xfrm>
            <a:off x="183240" y="274680"/>
            <a:ext cx="7588800" cy="609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7498080" y="2194560"/>
            <a:ext cx="4205880" cy="23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latin typeface="Arial"/>
              </a:rPr>
              <a:t>CV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600" spc="-1" strike="noStrike">
                <a:latin typeface="Arial"/>
              </a:rPr>
              <a:t>(Constant Velocity) PREDICTION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rcRect l="8221" t="9327" r="9179" b="8003"/>
          <a:stretch/>
        </p:blipFill>
        <p:spPr>
          <a:xfrm>
            <a:off x="274320" y="457560"/>
            <a:ext cx="7113960" cy="612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6203160" y="182880"/>
            <a:ext cx="5226480" cy="8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entury Gothic"/>
              </a:rPr>
              <a:t>TIME PERFORMANCE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76" name="Line 2"/>
          <p:cNvSpPr/>
          <p:nvPr/>
        </p:nvSpPr>
        <p:spPr>
          <a:xfrm>
            <a:off x="2834640" y="1737360"/>
            <a:ext cx="360" cy="43891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Line 3"/>
          <p:cNvSpPr/>
          <p:nvPr/>
        </p:nvSpPr>
        <p:spPr>
          <a:xfrm>
            <a:off x="1920240" y="2377440"/>
            <a:ext cx="85039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4"/>
          <p:cNvSpPr/>
          <p:nvPr/>
        </p:nvSpPr>
        <p:spPr>
          <a:xfrm>
            <a:off x="3383280" y="1280160"/>
            <a:ext cx="191988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SINGLE MODEL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5"/>
          <p:cNvSpPr/>
          <p:nvPr/>
        </p:nvSpPr>
        <p:spPr>
          <a:xfrm>
            <a:off x="6675120" y="1280160"/>
            <a:ext cx="21942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MULTIPLE MODEL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CustomShape 6"/>
          <p:cNvSpPr/>
          <p:nvPr/>
        </p:nvSpPr>
        <p:spPr>
          <a:xfrm>
            <a:off x="3108960" y="1828800"/>
            <a:ext cx="13712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LINEAR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CustomShape 7"/>
          <p:cNvSpPr/>
          <p:nvPr/>
        </p:nvSpPr>
        <p:spPr>
          <a:xfrm>
            <a:off x="4663440" y="1828800"/>
            <a:ext cx="155412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NONLINEAR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Line 8"/>
          <p:cNvSpPr/>
          <p:nvPr/>
        </p:nvSpPr>
        <p:spPr>
          <a:xfrm>
            <a:off x="3291840" y="1645920"/>
            <a:ext cx="27432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Line 9"/>
          <p:cNvSpPr/>
          <p:nvPr/>
        </p:nvSpPr>
        <p:spPr>
          <a:xfrm>
            <a:off x="6400800" y="1645920"/>
            <a:ext cx="27432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Line 10"/>
          <p:cNvSpPr/>
          <p:nvPr/>
        </p:nvSpPr>
        <p:spPr>
          <a:xfrm>
            <a:off x="6217920" y="1097280"/>
            <a:ext cx="360" cy="5212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Line 11"/>
          <p:cNvSpPr/>
          <p:nvPr/>
        </p:nvSpPr>
        <p:spPr>
          <a:xfrm>
            <a:off x="4389120" y="1828800"/>
            <a:ext cx="360" cy="4206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2"/>
          <p:cNvSpPr/>
          <p:nvPr/>
        </p:nvSpPr>
        <p:spPr>
          <a:xfrm>
            <a:off x="1097280" y="2651760"/>
            <a:ext cx="14626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3 objects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CustomShape 13"/>
          <p:cNvSpPr/>
          <p:nvPr/>
        </p:nvSpPr>
        <p:spPr>
          <a:xfrm>
            <a:off x="1097280" y="3402720"/>
            <a:ext cx="14626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4 objects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CustomShape 14"/>
          <p:cNvSpPr/>
          <p:nvPr/>
        </p:nvSpPr>
        <p:spPr>
          <a:xfrm>
            <a:off x="1097280" y="4114800"/>
            <a:ext cx="14626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5 objects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CustomShape 15"/>
          <p:cNvSpPr/>
          <p:nvPr/>
        </p:nvSpPr>
        <p:spPr>
          <a:xfrm>
            <a:off x="1097280" y="5140080"/>
            <a:ext cx="14626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7 objects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0" name="Line 16"/>
          <p:cNvSpPr/>
          <p:nvPr/>
        </p:nvSpPr>
        <p:spPr>
          <a:xfrm>
            <a:off x="1097280" y="3108960"/>
            <a:ext cx="96012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Line 17"/>
          <p:cNvSpPr/>
          <p:nvPr/>
        </p:nvSpPr>
        <p:spPr>
          <a:xfrm>
            <a:off x="1097280" y="3931920"/>
            <a:ext cx="96012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Line 18"/>
          <p:cNvSpPr/>
          <p:nvPr/>
        </p:nvSpPr>
        <p:spPr>
          <a:xfrm>
            <a:off x="1188720" y="4754880"/>
            <a:ext cx="96012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19"/>
          <p:cNvSpPr/>
          <p:nvPr/>
        </p:nvSpPr>
        <p:spPr>
          <a:xfrm>
            <a:off x="3108960" y="2468880"/>
            <a:ext cx="914040" cy="5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209 </a:t>
            </a:r>
            <a:r>
              <a:rPr b="0" lang="en-US" sz="1300" spc="-1" strike="noStrike">
                <a:latin typeface="Arial"/>
              </a:rPr>
              <a:t>FPS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94" name="CustomShape 20"/>
          <p:cNvSpPr/>
          <p:nvPr/>
        </p:nvSpPr>
        <p:spPr>
          <a:xfrm>
            <a:off x="3108960" y="3238200"/>
            <a:ext cx="914040" cy="5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152 </a:t>
            </a:r>
            <a:r>
              <a:rPr b="0" lang="en-US" sz="1300" spc="-1" strike="noStrike">
                <a:latin typeface="Arial"/>
              </a:rPr>
              <a:t>FPS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95" name="CustomShape 21"/>
          <p:cNvSpPr/>
          <p:nvPr/>
        </p:nvSpPr>
        <p:spPr>
          <a:xfrm>
            <a:off x="3108960" y="4023360"/>
            <a:ext cx="9140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75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300" spc="-1" strike="noStrike">
                <a:latin typeface="Arial"/>
              </a:rPr>
              <a:t>FPS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96" name="CustomShape 22"/>
          <p:cNvSpPr/>
          <p:nvPr/>
        </p:nvSpPr>
        <p:spPr>
          <a:xfrm>
            <a:off x="3108960" y="5120640"/>
            <a:ext cx="9140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22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300" spc="-1" strike="noStrike">
                <a:latin typeface="Arial"/>
              </a:rPr>
              <a:t>FPS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97" name="CustomShape 23"/>
          <p:cNvSpPr/>
          <p:nvPr/>
        </p:nvSpPr>
        <p:spPr>
          <a:xfrm>
            <a:off x="4846320" y="2469240"/>
            <a:ext cx="914040" cy="5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441 </a:t>
            </a:r>
            <a:r>
              <a:rPr b="0" lang="en-US" sz="1300" spc="-1" strike="noStrike">
                <a:latin typeface="Arial"/>
              </a:rPr>
              <a:t>FPS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98" name="CustomShape 24"/>
          <p:cNvSpPr/>
          <p:nvPr/>
        </p:nvSpPr>
        <p:spPr>
          <a:xfrm>
            <a:off x="4846320" y="3238200"/>
            <a:ext cx="914040" cy="5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222 </a:t>
            </a:r>
            <a:r>
              <a:rPr b="0" lang="en-US" sz="1300" spc="-1" strike="noStrike">
                <a:latin typeface="Arial"/>
              </a:rPr>
              <a:t>FPS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99" name="CustomShape 25"/>
          <p:cNvSpPr/>
          <p:nvPr/>
        </p:nvSpPr>
        <p:spPr>
          <a:xfrm>
            <a:off x="4846320" y="4023360"/>
            <a:ext cx="914040" cy="5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104 </a:t>
            </a:r>
            <a:r>
              <a:rPr b="0" lang="en-US" sz="1300" spc="-1" strike="noStrike">
                <a:latin typeface="Arial"/>
              </a:rPr>
              <a:t>FPS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00" name="CustomShape 26"/>
          <p:cNvSpPr/>
          <p:nvPr/>
        </p:nvSpPr>
        <p:spPr>
          <a:xfrm>
            <a:off x="4846320" y="5120640"/>
            <a:ext cx="9140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19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300" spc="-1" strike="noStrike">
                <a:latin typeface="Arial"/>
              </a:rPr>
              <a:t>FPS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01" name="CustomShape 27"/>
          <p:cNvSpPr/>
          <p:nvPr/>
        </p:nvSpPr>
        <p:spPr>
          <a:xfrm>
            <a:off x="7315200" y="2469600"/>
            <a:ext cx="914040" cy="5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99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FPS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02" name="CustomShape 28"/>
          <p:cNvSpPr/>
          <p:nvPr/>
        </p:nvSpPr>
        <p:spPr>
          <a:xfrm>
            <a:off x="7315200" y="3238200"/>
            <a:ext cx="9140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59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300" spc="-1" strike="noStrike">
                <a:latin typeface="Arial"/>
              </a:rPr>
              <a:t>FPS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03" name="CustomShape 29"/>
          <p:cNvSpPr/>
          <p:nvPr/>
        </p:nvSpPr>
        <p:spPr>
          <a:xfrm>
            <a:off x="7315200" y="4061160"/>
            <a:ext cx="9140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42 </a:t>
            </a:r>
            <a:r>
              <a:rPr b="0" lang="en-US" sz="1300" spc="-1" strike="noStrike">
                <a:latin typeface="Arial"/>
              </a:rPr>
              <a:t>FPS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04" name="CustomShape 30"/>
          <p:cNvSpPr/>
          <p:nvPr/>
        </p:nvSpPr>
        <p:spPr>
          <a:xfrm>
            <a:off x="7315200" y="5120640"/>
            <a:ext cx="9140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15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300" spc="-1" strike="noStrike">
                <a:latin typeface="Arial"/>
              </a:rPr>
              <a:t>FPS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05" name="CustomShape 31"/>
          <p:cNvSpPr/>
          <p:nvPr/>
        </p:nvSpPr>
        <p:spPr>
          <a:xfrm>
            <a:off x="4846320" y="5798520"/>
            <a:ext cx="9140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(18)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300" spc="-1" strike="noStrike">
                <a:latin typeface="Arial"/>
              </a:rPr>
              <a:t>FPS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06" name="CustomShape 32"/>
          <p:cNvSpPr/>
          <p:nvPr/>
        </p:nvSpPr>
        <p:spPr>
          <a:xfrm>
            <a:off x="7315200" y="5798880"/>
            <a:ext cx="9140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(3)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300" spc="-1" strike="noStrike">
                <a:latin typeface="Arial"/>
              </a:rPr>
              <a:t>FPS</a:t>
            </a:r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582000" y="53604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TIME SPENT ON DIFFERENT PARTS, WITH </a:t>
            </a:r>
            <a:r>
              <a:rPr b="1" lang="en-US" sz="1800" spc="-1" strike="noStrike">
                <a:solidFill>
                  <a:srgbClr val="000000"/>
                </a:solidFill>
                <a:latin typeface="Century Gothic"/>
              </a:rPr>
              <a:t>8 OBJECTS</a:t>
            </a: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Century Gothic"/>
              </a:rPr>
              <a:t>6 FPS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2103120" y="2057040"/>
            <a:ext cx="7589160" cy="37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r>
              <a:rPr b="1" i="1" lang="en-US" sz="2200" spc="-1" strike="noStrike">
                <a:latin typeface="Arial"/>
                <a:ea typeface="AR PL SungtiL GB"/>
              </a:rPr>
              <a:t>PredictTime</a:t>
            </a:r>
            <a:r>
              <a:rPr b="0" lang="en-US" sz="2200" spc="-1" strike="noStrike">
                <a:latin typeface="Arial"/>
                <a:ea typeface="AR PL SungtiL GB"/>
              </a:rPr>
              <a:t> :  0.013 s  → </a:t>
            </a:r>
            <a:r>
              <a:rPr b="1" lang="en-US" sz="2200" spc="-1" strike="noStrike">
                <a:latin typeface="Arial"/>
                <a:ea typeface="AR PL SungtiL GB"/>
              </a:rPr>
              <a:t>8.63</a:t>
            </a:r>
            <a:r>
              <a:rPr b="0" lang="en-US" sz="2200" spc="-1" strike="noStrike">
                <a:latin typeface="Arial"/>
                <a:ea typeface="AR PL SungtiL GB"/>
              </a:rPr>
              <a:t> %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r>
              <a:rPr b="1" lang="en-US" sz="2200" spc="-1" strike="noStrike">
                <a:latin typeface="Arial"/>
                <a:ea typeface="AR PL SungtiL GB"/>
              </a:rPr>
              <a:t>NewTrackCheckTime</a:t>
            </a:r>
            <a:r>
              <a:rPr b="0" lang="en-US" sz="2200" spc="-1" strike="noStrike">
                <a:latin typeface="Arial"/>
                <a:ea typeface="AR PL SungtiL GB"/>
              </a:rPr>
              <a:t> :  0.00113 s  -&gt;  </a:t>
            </a:r>
            <a:r>
              <a:rPr b="1" lang="en-US" sz="2200" spc="-1" strike="noStrike">
                <a:latin typeface="Arial"/>
                <a:ea typeface="AR PL SungtiL GB"/>
              </a:rPr>
              <a:t>0.74</a:t>
            </a:r>
            <a:r>
              <a:rPr b="0" lang="en-US" sz="2200" spc="-1" strike="noStrike">
                <a:latin typeface="Arial"/>
                <a:ea typeface="AR PL SungtiL GB"/>
              </a:rPr>
              <a:t> %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r>
              <a:rPr b="1" lang="en-US" sz="2200" spc="-1" strike="noStrike">
                <a:latin typeface="Arial"/>
                <a:ea typeface="AR PL SungtiL GB"/>
              </a:rPr>
              <a:t>AverageValidationMatrixTime</a:t>
            </a:r>
            <a:r>
              <a:rPr b="0" lang="en-US" sz="2200" spc="-1" strike="noStrike">
                <a:latin typeface="Arial"/>
                <a:ea typeface="AR PL SungtiL GB"/>
              </a:rPr>
              <a:t> :  0.000175 s  -&gt; </a:t>
            </a:r>
            <a:r>
              <a:rPr b="1" lang="en-US" sz="2200" spc="-1" strike="noStrike">
                <a:latin typeface="Arial"/>
                <a:ea typeface="AR PL SungtiL GB"/>
              </a:rPr>
              <a:t> 0.11</a:t>
            </a:r>
            <a:r>
              <a:rPr b="0" lang="en-US" sz="2200" spc="-1" strike="noStrike">
                <a:latin typeface="Arial"/>
                <a:ea typeface="AR PL SungtiL GB"/>
              </a:rPr>
              <a:t> %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r>
              <a:rPr b="1" lang="en-US" sz="2200" spc="-1" strike="noStrike">
                <a:latin typeface="Arial"/>
                <a:ea typeface="AR PL SungtiL GB"/>
              </a:rPr>
              <a:t>EventGenerationTime</a:t>
            </a:r>
            <a:r>
              <a:rPr b="0" lang="en-US" sz="2200" spc="-1" strike="noStrike">
                <a:latin typeface="Arial"/>
                <a:ea typeface="AR PL SungtiL GB"/>
              </a:rPr>
              <a:t> :  0.00732 s  -&gt;  </a:t>
            </a:r>
            <a:r>
              <a:rPr b="1" lang="en-US" sz="2200" spc="-1" strike="noStrike">
                <a:latin typeface="Arial"/>
                <a:ea typeface="AR PL SungtiL GB"/>
              </a:rPr>
              <a:t>4.83</a:t>
            </a:r>
            <a:r>
              <a:rPr b="0" lang="en-US" sz="2200" spc="-1" strike="noStrike">
                <a:latin typeface="Arial"/>
                <a:ea typeface="AR PL SungtiL GB"/>
              </a:rPr>
              <a:t> %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r>
              <a:rPr b="1" lang="en-US" sz="2200" spc="-1" strike="noStrike">
                <a:latin typeface="Arial"/>
                <a:ea typeface="AR PL SungtiL GB"/>
              </a:rPr>
              <a:t>CalculationAssociationProbsTime</a:t>
            </a:r>
            <a:r>
              <a:rPr b="0" lang="en-US" sz="2200" spc="-1" strike="noStrike">
                <a:latin typeface="Arial"/>
                <a:ea typeface="AR PL SungtiL GB"/>
              </a:rPr>
              <a:t> :  0.112 s  -&gt;  </a:t>
            </a:r>
            <a:r>
              <a:rPr b="1" lang="en-US" sz="2200" spc="-1" strike="noStrike">
                <a:latin typeface="Arial"/>
                <a:ea typeface="AR PL SungtiL GB"/>
              </a:rPr>
              <a:t>74.50</a:t>
            </a:r>
            <a:r>
              <a:rPr b="0" lang="en-US" sz="2200" spc="-1" strike="noStrike">
                <a:latin typeface="Arial"/>
                <a:ea typeface="AR PL SungtiL GB"/>
              </a:rPr>
              <a:t> %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r>
              <a:rPr b="1" lang="en-US" sz="2200" spc="-1" strike="noStrike">
                <a:latin typeface="Arial"/>
                <a:ea typeface="AR PL SungtiL GB"/>
              </a:rPr>
              <a:t>UpdateTime</a:t>
            </a:r>
            <a:r>
              <a:rPr b="0" lang="en-US" sz="2200" spc="-1" strike="noStrike">
                <a:latin typeface="Arial"/>
                <a:ea typeface="AR PL SungtiL GB"/>
              </a:rPr>
              <a:t> :  0.0169 s -&gt;  </a:t>
            </a:r>
            <a:r>
              <a:rPr b="1" lang="en-US" sz="2200" spc="-1" strike="noStrike">
                <a:latin typeface="Arial"/>
                <a:ea typeface="AR PL SungtiL GB"/>
              </a:rPr>
              <a:t>11.16</a:t>
            </a:r>
            <a:r>
              <a:rPr b="0" lang="en-US" sz="2200" spc="-1" strike="noStrike">
                <a:latin typeface="Arial"/>
                <a:ea typeface="AR PL SungtiL GB"/>
              </a:rPr>
              <a:t> %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2895480" y="76428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i="1" lang="en-US" sz="2600" spc="-1" strike="noStrike">
                <a:solidFill>
                  <a:srgbClr val="000000"/>
                </a:solidFill>
                <a:latin typeface="Century Gothic"/>
              </a:rPr>
              <a:t>OPTIMIZATION OF THE PROCESS NOISE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280160" y="2651760"/>
            <a:ext cx="384012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latin typeface="Arial"/>
              </a:rPr>
              <a:t>WHAT IS PROCESS NOISE?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>
            <a:lum contrast="25000"/>
          </a:blip>
          <a:stretch/>
        </p:blipFill>
        <p:spPr>
          <a:xfrm>
            <a:off x="4937760" y="2834640"/>
            <a:ext cx="5555520" cy="1005480"/>
          </a:xfrm>
          <a:prstGeom prst="rect">
            <a:avLst/>
          </a:prstGeom>
          <a:ln>
            <a:noFill/>
          </a:ln>
        </p:spPr>
      </p:pic>
      <p:sp>
        <p:nvSpPr>
          <p:cNvPr id="212" name="Line 3"/>
          <p:cNvSpPr/>
          <p:nvPr/>
        </p:nvSpPr>
        <p:spPr>
          <a:xfrm flipV="1">
            <a:off x="9052560" y="3840480"/>
            <a:ext cx="731520" cy="173736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587840" y="581400"/>
            <a:ext cx="7390440" cy="97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Century Gothic"/>
              </a:rPr>
              <a:t>What happens if process noise is set to 0?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rcRect l="7959" t="7994" r="8184" b="9335"/>
          <a:stretch/>
        </p:blipFill>
        <p:spPr>
          <a:xfrm>
            <a:off x="182880" y="1737360"/>
            <a:ext cx="5563080" cy="4205880"/>
          </a:xfrm>
          <a:prstGeom prst="rect">
            <a:avLst/>
          </a:prstGeom>
          <a:ln>
            <a:noFill/>
          </a:ln>
        </p:spPr>
      </p:pic>
      <p:pic>
        <p:nvPicPr>
          <p:cNvPr id="215" name="" descr=""/>
          <p:cNvPicPr/>
          <p:nvPr/>
        </p:nvPicPr>
        <p:blipFill>
          <a:blip r:embed="rId2"/>
          <a:srcRect l="9704" t="9326" r="8331" b="9336"/>
          <a:stretch/>
        </p:blipFill>
        <p:spPr>
          <a:xfrm>
            <a:off x="6213240" y="1554480"/>
            <a:ext cx="5582160" cy="448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2895480" y="76428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TextShape 2"/>
          <p:cNvSpPr txBox="1"/>
          <p:nvPr/>
        </p:nvSpPr>
        <p:spPr>
          <a:xfrm>
            <a:off x="6217920" y="548640"/>
            <a:ext cx="3840480" cy="88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800" spc="-1" strike="noStrike">
                <a:latin typeface="Arial"/>
              </a:rPr>
              <a:t>Why do we need it then?</a:t>
            </a:r>
            <a:endParaRPr b="1" lang="en-US" sz="28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rcRect l="8217" t="0" r="8223" b="0"/>
          <a:stretch/>
        </p:blipFill>
        <p:spPr>
          <a:xfrm>
            <a:off x="365760" y="1280160"/>
            <a:ext cx="5577480" cy="4849200"/>
          </a:xfrm>
          <a:prstGeom prst="rect">
            <a:avLst/>
          </a:prstGeom>
          <a:ln>
            <a:noFill/>
          </a:ln>
        </p:spPr>
      </p:pic>
      <p:pic>
        <p:nvPicPr>
          <p:cNvPr id="219" name="" descr=""/>
          <p:cNvPicPr/>
          <p:nvPr/>
        </p:nvPicPr>
        <p:blipFill>
          <a:blip r:embed="rId2"/>
          <a:srcRect l="9708" t="0" r="8456" b="0"/>
          <a:stretch/>
        </p:blipFill>
        <p:spPr>
          <a:xfrm>
            <a:off x="6400800" y="1371600"/>
            <a:ext cx="5394600" cy="4721400"/>
          </a:xfrm>
          <a:prstGeom prst="rect">
            <a:avLst/>
          </a:prstGeom>
          <a:ln>
            <a:noFill/>
          </a:ln>
        </p:spPr>
      </p:pic>
      <p:sp>
        <p:nvSpPr>
          <p:cNvPr id="220" name="TextShape 3"/>
          <p:cNvSpPr txBox="1"/>
          <p:nvPr/>
        </p:nvSpPr>
        <p:spPr>
          <a:xfrm>
            <a:off x="1737360" y="5943600"/>
            <a:ext cx="3017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latin typeface="Arial"/>
              </a:rPr>
              <a:t>CV Model with PDAF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Shape 4"/>
          <p:cNvSpPr txBox="1"/>
          <p:nvPr/>
        </p:nvSpPr>
        <p:spPr>
          <a:xfrm>
            <a:off x="7040880" y="5963040"/>
            <a:ext cx="30175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latin typeface="Arial"/>
              </a:rPr>
              <a:t>CV Model with NSSF Tracking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6583680" y="457200"/>
            <a:ext cx="3474720" cy="45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600" spc="-1" strike="noStrike">
                <a:latin typeface="Arial"/>
              </a:rPr>
              <a:t>Optimization</a:t>
            </a:r>
            <a:endParaRPr b="1" lang="en-US" sz="2600" spc="-1" strike="noStrike"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1828800" y="2086200"/>
            <a:ext cx="8261640" cy="3857400"/>
          </a:xfrm>
          <a:prstGeom prst="rect">
            <a:avLst/>
          </a:prstGeom>
          <a:ln>
            <a:noFill/>
          </a:ln>
        </p:spPr>
      </p:pic>
      <p:sp>
        <p:nvSpPr>
          <p:cNvPr id="224" name="TextShape 2"/>
          <p:cNvSpPr txBox="1"/>
          <p:nvPr/>
        </p:nvSpPr>
        <p:spPr>
          <a:xfrm>
            <a:off x="2743200" y="1188720"/>
            <a:ext cx="292608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2800" spc="-1" strike="noStrike">
                <a:latin typeface="Arial"/>
              </a:rPr>
              <a:t>Process Model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759960" y="2282400"/>
            <a:ext cx="5092200" cy="2472480"/>
          </a:xfrm>
          <a:prstGeom prst="rect">
            <a:avLst/>
          </a:prstGeom>
          <a:ln>
            <a:noFill/>
          </a:ln>
        </p:spPr>
      </p:pic>
      <p:sp>
        <p:nvSpPr>
          <p:cNvPr id="226" name="TextShape 1"/>
          <p:cNvSpPr txBox="1"/>
          <p:nvPr/>
        </p:nvSpPr>
        <p:spPr>
          <a:xfrm>
            <a:off x="5852160" y="1737360"/>
            <a:ext cx="5212080" cy="320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n-US" sz="2400" spc="-1" strike="noStrike">
                <a:latin typeface="Arial"/>
              </a:rPr>
              <a:t>       </a:t>
            </a:r>
            <a:r>
              <a:rPr b="0" lang="en-US" sz="2400" spc="-1" strike="noStrike">
                <a:latin typeface="Arial"/>
              </a:rPr>
              <a:t>[</a:t>
            </a:r>
            <a:r>
              <a:rPr b="1" lang="en-US" sz="2400" spc="-1" strike="noStrike">
                <a:latin typeface="Arial"/>
              </a:rPr>
              <a:t>0.12984269860386852</a:t>
            </a:r>
            <a:r>
              <a:rPr b="0" lang="en-US" sz="2400" spc="-1" strike="noStrike">
                <a:latin typeface="Arial"/>
              </a:rPr>
              <a:t>,0,0,0,0],</a:t>
            </a:r>
            <a:endParaRPr b="0" lang="en-US" sz="2400" spc="-1" strike="noStrike">
              <a:latin typeface="Arial"/>
              <a:ea typeface="AR PL SungtiL GB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n-US" sz="2400" spc="-1" strike="noStrike">
                <a:latin typeface="Arial"/>
              </a:rPr>
              <a:t>       </a:t>
            </a:r>
            <a:r>
              <a:rPr b="0" lang="en-US" sz="2400" spc="-1" strike="noStrike">
                <a:latin typeface="Arial"/>
              </a:rPr>
              <a:t>[0,</a:t>
            </a:r>
            <a:r>
              <a:rPr b="1" lang="en-US" sz="2400" spc="-1" strike="noStrike">
                <a:latin typeface="Arial"/>
              </a:rPr>
              <a:t>0.1327995178603939</a:t>
            </a:r>
            <a:r>
              <a:rPr b="0" lang="en-US" sz="2400" spc="-1" strike="noStrike">
                <a:latin typeface="Arial"/>
              </a:rPr>
              <a:t>,0,0,0],</a:t>
            </a:r>
            <a:endParaRPr b="0" lang="en-US" sz="2400" spc="-1" strike="noStrike">
              <a:latin typeface="Arial"/>
              <a:ea typeface="AR PL SungtiL GB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n-US" sz="2400" spc="-1" strike="noStrike">
                <a:latin typeface="Arial"/>
              </a:rPr>
              <a:t>       </a:t>
            </a:r>
            <a:r>
              <a:rPr b="0" lang="en-US" sz="2400" spc="-1" strike="noStrike">
                <a:latin typeface="Arial"/>
              </a:rPr>
              <a:t>[0,0,</a:t>
            </a:r>
            <a:r>
              <a:rPr b="1" lang="en-US" sz="2400" spc="-1" strike="noStrike">
                <a:latin typeface="Arial"/>
              </a:rPr>
              <a:t>0.6076644273338012</a:t>
            </a:r>
            <a:r>
              <a:rPr b="0" lang="en-US" sz="2400" spc="-1" strike="noStrike">
                <a:latin typeface="Arial"/>
              </a:rPr>
              <a:t>,0,0],</a:t>
            </a:r>
            <a:endParaRPr b="0" lang="en-US" sz="2400" spc="-1" strike="noStrike">
              <a:latin typeface="Arial"/>
              <a:ea typeface="AR PL SungtiL GB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n-US" sz="2400" spc="-1" strike="noStrike">
                <a:latin typeface="Arial"/>
              </a:rPr>
              <a:t>       </a:t>
            </a:r>
            <a:r>
              <a:rPr b="0" lang="en-US" sz="2400" spc="-1" strike="noStrike">
                <a:latin typeface="Arial"/>
              </a:rPr>
              <a:t>[0,0,0,</a:t>
            </a:r>
            <a:r>
              <a:rPr b="1" lang="en-US" sz="2400" spc="-1" strike="noStrike">
                <a:latin typeface="Arial"/>
              </a:rPr>
              <a:t>2.932375672412064</a:t>
            </a:r>
            <a:r>
              <a:rPr b="0" lang="en-US" sz="2400" spc="-1" strike="noStrike">
                <a:latin typeface="Arial"/>
              </a:rPr>
              <a:t>,0],</a:t>
            </a:r>
            <a:endParaRPr b="0" lang="en-US" sz="2400" spc="-1" strike="noStrike">
              <a:latin typeface="Arial"/>
              <a:ea typeface="AR PL SungtiL GB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n-US" sz="2400" spc="-1" strike="noStrike">
                <a:latin typeface="Arial"/>
              </a:rPr>
              <a:t>       </a:t>
            </a:r>
            <a:r>
              <a:rPr b="0" lang="en-US" sz="2400" spc="-1" strike="noStrike">
                <a:latin typeface="Arial"/>
              </a:rPr>
              <a:t>[0,0,0,0,</a:t>
            </a:r>
            <a:r>
              <a:rPr b="1" lang="en-US" sz="2400" spc="-1" strike="noStrike">
                <a:latin typeface="Arial"/>
              </a:rPr>
              <a:t>1.2714107424978</a:t>
            </a:r>
            <a:r>
              <a:rPr b="0" lang="en-US" sz="2400" spc="-1" strike="noStrike">
                <a:latin typeface="Arial"/>
              </a:rPr>
              <a:t>] </a:t>
            </a:r>
            <a:endParaRPr b="0" lang="en-US" sz="2400" spc="-1" strike="noStrike">
              <a:latin typeface="Arial"/>
              <a:ea typeface="AR PL SungtiL GB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1920240" y="4865760"/>
            <a:ext cx="24379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CV Model Loss Space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Best scale = 0.1664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rcRect l="8489" t="7998" r="8000" b="8003"/>
          <a:stretch/>
        </p:blipFill>
        <p:spPr>
          <a:xfrm>
            <a:off x="6309360" y="822960"/>
            <a:ext cx="5394600" cy="3840120"/>
          </a:xfrm>
          <a:prstGeom prst="rect">
            <a:avLst/>
          </a:prstGeom>
          <a:ln>
            <a:noFill/>
          </a:ln>
        </p:spPr>
      </p:pic>
      <p:sp>
        <p:nvSpPr>
          <p:cNvPr id="229" name="TextShape 2"/>
          <p:cNvSpPr txBox="1"/>
          <p:nvPr/>
        </p:nvSpPr>
        <p:spPr>
          <a:xfrm>
            <a:off x="7589520" y="4754880"/>
            <a:ext cx="35661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CVTR Model Loss Space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Best scale = 0.0704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2"/>
          <a:stretch/>
        </p:blipFill>
        <p:spPr>
          <a:xfrm>
            <a:off x="457200" y="1006920"/>
            <a:ext cx="5485320" cy="365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825720" y="17028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entury Gothic"/>
              </a:rPr>
              <a:t>METRICS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551160" y="2918160"/>
            <a:ext cx="5666400" cy="128772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6945480" y="2782800"/>
            <a:ext cx="3844080" cy="142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2834640" y="914760"/>
            <a:ext cx="8686800" cy="576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500" spc="-1" strike="noStrike">
                <a:latin typeface="Arial"/>
              </a:rPr>
              <a:t>MOTA</a:t>
            </a:r>
            <a:r>
              <a:rPr b="0" lang="en-US" sz="1500" spc="-1" strike="noStrike">
                <a:latin typeface="Arial"/>
              </a:rPr>
              <a:t> (multi object tracking accuracy) [3]: This measure combines three error sources: false positives, missed targets and identity switches.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MOTP</a:t>
            </a:r>
            <a:r>
              <a:rPr b="0" lang="en-US" sz="1500" spc="-1" strike="noStrike">
                <a:latin typeface="Arial"/>
              </a:rPr>
              <a:t> (multi object tracking precision) [3]: The misalignment between the annotated and the predicted bounding boxes.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FAF</a:t>
            </a:r>
            <a:r>
              <a:rPr b="0" lang="en-US" sz="1500" spc="-1" strike="noStrike">
                <a:latin typeface="Arial"/>
              </a:rPr>
              <a:t>: The average number of false alarms per frame.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MT</a:t>
            </a:r>
            <a:r>
              <a:rPr b="0" lang="en-US" sz="1500" spc="-1" strike="noStrike">
                <a:latin typeface="Arial"/>
              </a:rPr>
              <a:t> (ratio of mostly tracked trajectories): The ratio of ground-truth trajectories that are covered by a track hypothesis for at least 80% of their respective life span.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ML</a:t>
            </a:r>
            <a:r>
              <a:rPr b="0" lang="en-US" sz="1500" spc="-1" strike="noStrike">
                <a:latin typeface="Arial"/>
              </a:rPr>
              <a:t> (ratio of mostly lost trajectories): The ratio of ground-truth trajectories that are covered by a track hypothesis for at most 20% of their respective life span.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FP</a:t>
            </a:r>
            <a:r>
              <a:rPr b="0" lang="en-US" sz="1500" spc="-1" strike="noStrike">
                <a:latin typeface="Arial"/>
              </a:rPr>
              <a:t> (number of false positives): The total number of false positives.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FN</a:t>
            </a:r>
            <a:r>
              <a:rPr b="0" lang="en-US" sz="1500" spc="-1" strike="noStrike">
                <a:latin typeface="Arial"/>
              </a:rPr>
              <a:t> (number of false negatives): The total number of false negatives (missed targets).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IDS</a:t>
            </a:r>
            <a:r>
              <a:rPr b="0" lang="en-US" sz="1500" spc="-1" strike="noStrike">
                <a:latin typeface="Arial"/>
              </a:rPr>
              <a:t> (number of identity switches): The total number of identity switches.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Frag</a:t>
            </a:r>
            <a:r>
              <a:rPr b="0" lang="en-US" sz="1500" spc="-1" strike="noStrike">
                <a:latin typeface="Arial"/>
              </a:rPr>
              <a:t> (number of track fragmentations): The total number of times a trajectory is fragmented (i.e. interrupted during tracking).</a:t>
            </a:r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389120" y="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Century Gothic"/>
              </a:rPr>
              <a:t>NUSCENES METRICS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82880" y="2560320"/>
            <a:ext cx="4754520" cy="10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These are integrals over the MOTA/MOTP curves using n-point interpolation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3749040" y="1280160"/>
            <a:ext cx="475452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AMOTA and AMOTP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74320" y="3749040"/>
            <a:ext cx="4815720" cy="145656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5669280" y="2394360"/>
            <a:ext cx="5995800" cy="2194200"/>
          </a:xfrm>
          <a:prstGeom prst="rect">
            <a:avLst/>
          </a:prstGeom>
          <a:ln>
            <a:noFill/>
          </a:ln>
        </p:spPr>
      </p:pic>
      <p:sp>
        <p:nvSpPr>
          <p:cNvPr id="107" name="CustomShape 4"/>
          <p:cNvSpPr/>
          <p:nvPr/>
        </p:nvSpPr>
        <p:spPr>
          <a:xfrm>
            <a:off x="6126480" y="5486400"/>
            <a:ext cx="40230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 refers to the number of ground-truth positives for the current class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1188720" y="5577840"/>
            <a:ext cx="292572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r = recall = 0.9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" descr=""/>
          <p:cNvPicPr/>
          <p:nvPr/>
        </p:nvPicPr>
        <p:blipFill>
          <a:blip r:embed="rId1"/>
          <a:srcRect l="7724" t="8758" r="7654" b="8777"/>
          <a:stretch/>
        </p:blipFill>
        <p:spPr>
          <a:xfrm>
            <a:off x="6675120" y="914760"/>
            <a:ext cx="5394240" cy="429696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rcRect l="7959" t="7303" r="8632" b="5568"/>
          <a:stretch/>
        </p:blipFill>
        <p:spPr>
          <a:xfrm>
            <a:off x="365760" y="1463040"/>
            <a:ext cx="6093000" cy="4937400"/>
          </a:xfrm>
          <a:prstGeom prst="rect">
            <a:avLst/>
          </a:prstGeom>
          <a:ln>
            <a:noFill/>
          </a:ln>
        </p:spPr>
      </p:pic>
      <p:sp>
        <p:nvSpPr>
          <p:cNvPr id="111" name="CustomShape 1"/>
          <p:cNvSpPr/>
          <p:nvPr/>
        </p:nvSpPr>
        <p:spPr>
          <a:xfrm>
            <a:off x="7132320" y="3840480"/>
            <a:ext cx="1005480" cy="822600"/>
          </a:xfrm>
          <a:prstGeom prst="ellipse">
            <a:avLst/>
          </a:prstGeom>
          <a:noFill/>
          <a:ln w="19080">
            <a:solidFill>
              <a:srgbClr val="62a73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2"/>
          <p:cNvSpPr/>
          <p:nvPr/>
        </p:nvSpPr>
        <p:spPr>
          <a:xfrm flipH="1" flipV="1">
            <a:off x="5943600" y="3474720"/>
            <a:ext cx="137160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905480" y="273060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5000" spc="-1" strike="noStrike">
                <a:solidFill>
                  <a:srgbClr val="000000"/>
                </a:solidFill>
                <a:latin typeface="Century Gothic"/>
              </a:rPr>
              <a:t>VIDEO-1 HERE</a:t>
            </a:r>
            <a:endParaRPr b="0" lang="en-US" sz="5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645920" y="1524960"/>
            <a:ext cx="9235080" cy="25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5000" spc="-1" strike="noStrike">
                <a:latin typeface="Arial"/>
              </a:rPr>
              <a:t>IMM – UKF - JPDAF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15" name="Line 2"/>
          <p:cNvSpPr/>
          <p:nvPr/>
        </p:nvSpPr>
        <p:spPr>
          <a:xfrm flipH="1">
            <a:off x="1645920" y="2377440"/>
            <a:ext cx="1828800" cy="1463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Line 3"/>
          <p:cNvSpPr/>
          <p:nvPr/>
        </p:nvSpPr>
        <p:spPr>
          <a:xfrm>
            <a:off x="5760720" y="2377440"/>
            <a:ext cx="182880" cy="18288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Line 4"/>
          <p:cNvSpPr/>
          <p:nvPr/>
        </p:nvSpPr>
        <p:spPr>
          <a:xfrm>
            <a:off x="8138160" y="2468880"/>
            <a:ext cx="1920240" cy="914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5"/>
          <p:cNvSpPr/>
          <p:nvPr/>
        </p:nvSpPr>
        <p:spPr>
          <a:xfrm>
            <a:off x="365760" y="4114800"/>
            <a:ext cx="2834280" cy="94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000" spc="-1" strike="noStrike">
                <a:latin typeface="Arial"/>
              </a:rPr>
              <a:t>Interacting Multiple Model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19" name="CustomShape 6"/>
          <p:cNvSpPr/>
          <p:nvPr/>
        </p:nvSpPr>
        <p:spPr>
          <a:xfrm>
            <a:off x="4754880" y="4572000"/>
            <a:ext cx="274284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000" spc="-1" strike="noStrike">
                <a:latin typeface="Arial"/>
              </a:rPr>
              <a:t>Unscented Kalman Filter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20" name="CustomShape 7"/>
          <p:cNvSpPr/>
          <p:nvPr/>
        </p:nvSpPr>
        <p:spPr>
          <a:xfrm>
            <a:off x="8046720" y="3727440"/>
            <a:ext cx="4023000" cy="22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000" spc="-1" strike="noStrike">
                <a:latin typeface="Arial"/>
              </a:rPr>
              <a:t>Joint Probability Data Association Filter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675120" y="548640"/>
            <a:ext cx="2651400" cy="65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latin typeface="Arial"/>
              </a:rPr>
              <a:t>IMM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57200" y="2377440"/>
            <a:ext cx="8686440" cy="341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Mixing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Model Probabilities Update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Fusing Models for output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3" name="Line 3"/>
          <p:cNvSpPr/>
          <p:nvPr/>
        </p:nvSpPr>
        <p:spPr>
          <a:xfrm>
            <a:off x="5120640" y="3383280"/>
            <a:ext cx="3200400" cy="1005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4"/>
          <p:cNvSpPr/>
          <p:nvPr/>
        </p:nvSpPr>
        <p:spPr>
          <a:xfrm>
            <a:off x="8503920" y="4114800"/>
            <a:ext cx="2742840" cy="82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600" spc="-1" strike="noStrike">
                <a:latin typeface="Arial"/>
              </a:rPr>
              <a:t>Which model did better?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5" name="Line 5"/>
          <p:cNvSpPr/>
          <p:nvPr/>
        </p:nvSpPr>
        <p:spPr>
          <a:xfrm flipV="1">
            <a:off x="2103120" y="2377440"/>
            <a:ext cx="4846320" cy="182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6"/>
          <p:cNvSpPr/>
          <p:nvPr/>
        </p:nvSpPr>
        <p:spPr>
          <a:xfrm>
            <a:off x="7406640" y="1920240"/>
            <a:ext cx="283428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Share states between models to bound them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7" name="Line 7"/>
          <p:cNvSpPr/>
          <p:nvPr/>
        </p:nvSpPr>
        <p:spPr>
          <a:xfrm>
            <a:off x="4663440" y="4572000"/>
            <a:ext cx="822960" cy="822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8"/>
          <p:cNvSpPr/>
          <p:nvPr/>
        </p:nvSpPr>
        <p:spPr>
          <a:xfrm>
            <a:off x="5303520" y="5486400"/>
            <a:ext cx="2925720" cy="82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600" spc="-1" strike="noStrike">
                <a:latin typeface="Arial"/>
              </a:rPr>
              <a:t>Just For Output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12207</TotalTime>
  <Application>LibreOffice/6.0.7.3$Linux_X86_64 LibreOffice_project/00m0$Build-3</Application>
  <Words>10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2013-05-26T17:11:36Z</dcterms:created>
  <dc:creator>Ahmet Saracoglu</dc:creator>
  <dc:description/>
  <dc:language>en-US</dc:language>
  <cp:lastModifiedBy/>
  <cp:lastPrinted>2015-04-03T16:37:15Z</cp:lastPrinted>
  <dcterms:modified xsi:type="dcterms:W3CDTF">2020-09-04T13:22:35Z</dcterms:modified>
  <cp:revision>335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