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0" cy="27432000"/>
  <p:notesSz cx="7086600" cy="937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o jie" initials="tj" lastIdx="2" clrIdx="0">
    <p:extLst>
      <p:ext uri="{19B8F6BF-5375-455C-9EA6-DF929625EA0E}">
        <p15:presenceInfo xmlns:p15="http://schemas.microsoft.com/office/powerpoint/2012/main" userId="tao j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1" d="100"/>
          <a:sy n="51" d="100"/>
        </p:scale>
        <p:origin x="-5345" y="-60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65-40F9-4ADD-9AAC-949F1948C05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DDAE-B534-472E-AD64-40C20DF8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9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65-40F9-4ADD-9AAC-949F1948C05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DDAE-B534-472E-AD64-40C20DF8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0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65-40F9-4ADD-9AAC-949F1948C05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DDAE-B534-472E-AD64-40C20DF8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6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65-40F9-4ADD-9AAC-949F1948C05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DDAE-B534-472E-AD64-40C20DF8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1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65-40F9-4ADD-9AAC-949F1948C05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DDAE-B534-472E-AD64-40C20DF8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3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65-40F9-4ADD-9AAC-949F1948C05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DDAE-B534-472E-AD64-40C20DF8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1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65-40F9-4ADD-9AAC-949F1948C05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DDAE-B534-472E-AD64-40C20DF8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7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65-40F9-4ADD-9AAC-949F1948C05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DDAE-B534-472E-AD64-40C20DF8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0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65-40F9-4ADD-9AAC-949F1948C05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DDAE-B534-472E-AD64-40C20DF8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8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65-40F9-4ADD-9AAC-949F1948C05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DDAE-B534-472E-AD64-40C20DF8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2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65-40F9-4ADD-9AAC-949F1948C05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DDAE-B534-472E-AD64-40C20DF8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3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51465-40F9-4ADD-9AAC-949F1948C05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ADDAE-B534-472E-AD64-40C20DF8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9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01EB2B-5059-4EA2-A4F8-7E93D3E0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576000" cy="1617784"/>
          </a:xfr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6000" b="1" dirty="0"/>
              <a:t>Application of Deep Learning to Computational Fluid Dynamics</a:t>
            </a:r>
            <a:br>
              <a:rPr lang="en-US" sz="6000" b="1" dirty="0"/>
            </a:br>
            <a:r>
              <a:rPr lang="en-US" sz="4000" b="1" dirty="0"/>
              <a:t>Author: Jie Tao	Advisor: Dr. Greg </a:t>
            </a:r>
            <a:r>
              <a:rPr lang="en-US" sz="4000" b="1" dirty="0" err="1"/>
              <a:t>Wolffe</a:t>
            </a:r>
            <a:endParaRPr lang="en-US" sz="6000" dirty="0"/>
          </a:p>
        </p:txBody>
      </p:sp>
      <p:sp>
        <p:nvSpPr>
          <p:cNvPr id="5" name="Vertical Text Placeholder 4">
            <a:extLst>
              <a:ext uri="{FF2B5EF4-FFF2-40B4-BE49-F238E27FC236}">
                <a16:creationId xmlns:a16="http://schemas.microsoft.com/office/drawing/2014/main" id="{1B0B75A0-5ED2-4A59-8C64-9EDA909B6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-1" y="2062284"/>
            <a:ext cx="11957539" cy="103260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Abstract</a:t>
            </a:r>
            <a:endParaRPr lang="en-US" dirty="0"/>
          </a:p>
        </p:txBody>
      </p:sp>
      <p:sp>
        <p:nvSpPr>
          <p:cNvPr id="6" name="Vertical Text Placeholder 4">
            <a:extLst>
              <a:ext uri="{FF2B5EF4-FFF2-40B4-BE49-F238E27FC236}">
                <a16:creationId xmlns:a16="http://schemas.microsoft.com/office/drawing/2014/main" id="{806632FC-5BD9-44F7-821C-1FD2EED0DD0A}"/>
              </a:ext>
            </a:extLst>
          </p:cNvPr>
          <p:cNvSpPr txBox="1">
            <a:spLocks/>
          </p:cNvSpPr>
          <p:nvPr/>
        </p:nvSpPr>
        <p:spPr>
          <a:xfrm>
            <a:off x="-1" y="3151258"/>
            <a:ext cx="11957539" cy="53816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914400" indent="-914400" algn="l" defTabSz="3657600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Char char="•"/>
              <a:defRPr sz="1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7432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00584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8872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55448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dirty="0"/>
              <a:t>The modeling of complex physical and biological phenomena has long been the domain of computational fluid dynamics. Given the recent success of deep learning models in a variety of application areas, this project attempted to determine if a deep neural network could be used to predict fluid motion.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The neural net architecture employed in this research was the </a:t>
            </a:r>
            <a:r>
              <a:rPr lang="en-US" dirty="0" err="1"/>
              <a:t>ConvLSTM</a:t>
            </a:r>
            <a:r>
              <a:rPr lang="en-US" dirty="0"/>
              <a:t>. It used convolutional neurons to discover spatial features, and Long Short-Term Memory neurons to learn time-based patterns.  It contained almost 7 million parameters, which took about 100 minutes to train (Titan V GPU w/5120 cores). Two models were developed: </a:t>
            </a:r>
            <a:r>
              <a:rPr lang="en-US" dirty="0" err="1"/>
              <a:t>PredNet</a:t>
            </a:r>
            <a:r>
              <a:rPr lang="en-US" dirty="0"/>
              <a:t>(t+1) (predict next frame), and </a:t>
            </a:r>
            <a:r>
              <a:rPr lang="en-US" dirty="0" err="1"/>
              <a:t>PredNet</a:t>
            </a:r>
            <a:r>
              <a:rPr lang="en-US" dirty="0"/>
              <a:t>(t+10) (predict next 10 frames). Three prediction strategies were based on these models.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Results indicate the model can generate predictions visually indistinguishable from ground truth (defined by the </a:t>
            </a:r>
            <a:r>
              <a:rPr lang="en-US" dirty="0" err="1"/>
              <a:t>Pisofoam</a:t>
            </a:r>
            <a:r>
              <a:rPr lang="en-US" dirty="0"/>
              <a:t> incompressible flow solver).  Standard video prediction metrics (Peak Signal to Noise Ratio) showed that the </a:t>
            </a:r>
            <a:r>
              <a:rPr lang="en-US" dirty="0" err="1"/>
              <a:t>PredNet</a:t>
            </a:r>
            <a:r>
              <a:rPr lang="en-US" dirty="0"/>
              <a:t>(t+10) model was able to extrapolate rolling predictions for 10 seconds with reasonable accuracy in a controlled environment. Training with a variety of samples (velocity, mesh, features) would be needed to determine if the models have the ability to generalize over a wide range of conditions.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6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Vertical Text Placeholder 4">
            <a:extLst>
              <a:ext uri="{FF2B5EF4-FFF2-40B4-BE49-F238E27FC236}">
                <a16:creationId xmlns:a16="http://schemas.microsoft.com/office/drawing/2014/main" id="{7B1A722E-4F0E-4314-B59E-47C9BEB551D1}"/>
              </a:ext>
            </a:extLst>
          </p:cNvPr>
          <p:cNvSpPr txBox="1">
            <a:spLocks/>
          </p:cNvSpPr>
          <p:nvPr/>
        </p:nvSpPr>
        <p:spPr>
          <a:xfrm>
            <a:off x="12309230" y="2062284"/>
            <a:ext cx="11957539" cy="10326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914400" indent="-914400" algn="l" defTabSz="3657600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Char char="•"/>
              <a:defRPr sz="1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432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8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8872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55448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dirty="0"/>
              <a:t>Implementation</a:t>
            </a:r>
            <a:endParaRPr lang="en-US" dirty="0"/>
          </a:p>
        </p:txBody>
      </p:sp>
      <p:sp>
        <p:nvSpPr>
          <p:cNvPr id="12" name="Vertical Text Placeholder 4">
            <a:extLst>
              <a:ext uri="{FF2B5EF4-FFF2-40B4-BE49-F238E27FC236}">
                <a16:creationId xmlns:a16="http://schemas.microsoft.com/office/drawing/2014/main" id="{A98DC71A-BA12-436C-BFCB-49F4D334A91D}"/>
              </a:ext>
            </a:extLst>
          </p:cNvPr>
          <p:cNvSpPr txBox="1">
            <a:spLocks/>
          </p:cNvSpPr>
          <p:nvPr/>
        </p:nvSpPr>
        <p:spPr>
          <a:xfrm>
            <a:off x="12286761" y="3085815"/>
            <a:ext cx="11957539" cy="24337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914400" indent="-914400" algn="l" defTabSz="3657600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Char char="•"/>
              <a:defRPr sz="1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7432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00584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8872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55448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3" name="Vertical Text Placeholder 4">
            <a:extLst>
              <a:ext uri="{FF2B5EF4-FFF2-40B4-BE49-F238E27FC236}">
                <a16:creationId xmlns:a16="http://schemas.microsoft.com/office/drawing/2014/main" id="{BC640911-3C8F-4784-B1A4-8FABF1D18846}"/>
              </a:ext>
            </a:extLst>
          </p:cNvPr>
          <p:cNvSpPr txBox="1">
            <a:spLocks/>
          </p:cNvSpPr>
          <p:nvPr/>
        </p:nvSpPr>
        <p:spPr>
          <a:xfrm>
            <a:off x="24618461" y="2062284"/>
            <a:ext cx="11957539" cy="10326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914400" indent="-914400" algn="l" defTabSz="3657600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Char char="•"/>
              <a:defRPr sz="1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432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8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8872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55448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dirty="0"/>
              <a:t>Results</a:t>
            </a:r>
            <a:endParaRPr lang="en-US" dirty="0"/>
          </a:p>
        </p:txBody>
      </p:sp>
      <p:sp>
        <p:nvSpPr>
          <p:cNvPr id="14" name="Vertical Text Placeholder 4">
            <a:extLst>
              <a:ext uri="{FF2B5EF4-FFF2-40B4-BE49-F238E27FC236}">
                <a16:creationId xmlns:a16="http://schemas.microsoft.com/office/drawing/2014/main" id="{3AA004C4-95F5-460D-AA22-B2AE94229EAE}"/>
              </a:ext>
            </a:extLst>
          </p:cNvPr>
          <p:cNvSpPr txBox="1">
            <a:spLocks/>
          </p:cNvSpPr>
          <p:nvPr/>
        </p:nvSpPr>
        <p:spPr>
          <a:xfrm>
            <a:off x="24658270" y="3085815"/>
            <a:ext cx="11957539" cy="16711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914400" indent="-914400" algn="l" defTabSz="3657600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Char char="•"/>
              <a:defRPr sz="1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7432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00584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8872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55448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5" name="Vertical Text Placeholder 4">
            <a:extLst>
              <a:ext uri="{FF2B5EF4-FFF2-40B4-BE49-F238E27FC236}">
                <a16:creationId xmlns:a16="http://schemas.microsoft.com/office/drawing/2014/main" id="{79FF4518-4131-4BB6-9057-99C739156C0C}"/>
              </a:ext>
            </a:extLst>
          </p:cNvPr>
          <p:cNvSpPr txBox="1">
            <a:spLocks/>
          </p:cNvSpPr>
          <p:nvPr/>
        </p:nvSpPr>
        <p:spPr>
          <a:xfrm>
            <a:off x="-1" y="8587541"/>
            <a:ext cx="11957539" cy="10326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914400" indent="-914400" algn="l" defTabSz="3657600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Char char="•"/>
              <a:defRPr sz="1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432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8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8872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55448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dirty="0"/>
              <a:t>Background and 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Vertical Text Placeholder 4">
                <a:extLst>
                  <a:ext uri="{FF2B5EF4-FFF2-40B4-BE49-F238E27FC236}">
                    <a16:creationId xmlns:a16="http://schemas.microsoft.com/office/drawing/2014/main" id="{1D8B58FA-F462-4F8E-9B59-4036700A21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9562457"/>
                <a:ext cx="11957539" cy="17869543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914400" indent="-914400" algn="l" defTabSz="3657600" rtl="0" eaLnBrk="1" latinLnBrk="0" hangingPunct="1">
                  <a:lnSpc>
                    <a:spcPct val="90000"/>
                  </a:lnSpc>
                  <a:spcBef>
                    <a:spcPts val="4000"/>
                  </a:spcBef>
                  <a:buFont typeface="Arial" panose="020B0604020202020204" pitchFamily="34" charset="0"/>
                  <a:buChar char="•"/>
                  <a:defRPr sz="11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2743200" indent="-914400" algn="l" defTabSz="3657600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9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4572000" indent="-914400" algn="l" defTabSz="3657600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8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6400800" indent="-914400" algn="l" defTabSz="3657600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7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8229600" indent="-914400" algn="l" defTabSz="3657600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7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0" indent="-914400" algn="l" defTabSz="3657600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7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1887200" indent="-914400" algn="l" defTabSz="3657600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7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13716000" indent="-914400" algn="l" defTabSz="3657600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7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15544800" indent="-914400" algn="l" defTabSz="3657600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7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dirty="0"/>
                  <a:t>Computational Fluid Dynamics (CFD) is the state-of-the-art solution for modeling complex physical and biological systems.  Deep Learning is a new approach that has demonstrated stunning capabilities in select applications. We wondered: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3600" dirty="0"/>
                  <a:t>Can a deep learning model learn to make predictions about fluid motion?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3600" dirty="0"/>
                  <a:t>How do the results compare to traditional CFD solvers? 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sz="3600" dirty="0"/>
                  <a:t>Our test case used the </a:t>
                </a:r>
                <a:r>
                  <a:rPr lang="en-US" sz="3600" b="1" dirty="0" err="1"/>
                  <a:t>Pisofoam</a:t>
                </a:r>
                <a:r>
                  <a:rPr lang="en-US" sz="3600" dirty="0"/>
                  <a:t> incompressible flow solver: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3600" dirty="0"/>
                  <a:t>Momentum equation: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8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800" dirty="0"/>
              </a:p>
              <a:p>
                <a:pPr>
                  <a:spcBef>
                    <a:spcPts val="600"/>
                  </a:spcBef>
                </a:pPr>
                <a:r>
                  <a:rPr lang="en-US" sz="3600" dirty="0"/>
                  <a:t>Pressure equation: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6" name="Vertical Text Placeholder 4">
                <a:extLst>
                  <a:ext uri="{FF2B5EF4-FFF2-40B4-BE49-F238E27FC236}">
                    <a16:creationId xmlns:a16="http://schemas.microsoft.com/office/drawing/2014/main" id="{1D8B58FA-F462-4F8E-9B59-4036700A2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562457"/>
                <a:ext cx="11957539" cy="17869543"/>
              </a:xfrm>
              <a:prstGeom prst="rect">
                <a:avLst/>
              </a:prstGeom>
              <a:blipFill>
                <a:blip r:embed="rId2"/>
                <a:stretch>
                  <a:fillRect l="-1477" t="-818" r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A6E1A5C-073C-4ADA-B815-DB253CD3CA6C}"/>
              </a:ext>
            </a:extLst>
          </p:cNvPr>
          <p:cNvSpPr txBox="1"/>
          <p:nvPr/>
        </p:nvSpPr>
        <p:spPr>
          <a:xfrm>
            <a:off x="20503662" y="16270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5777E4-5E53-4C19-94DF-A15E231DDA46}"/>
              </a:ext>
            </a:extLst>
          </p:cNvPr>
          <p:cNvGrpSpPr/>
          <p:nvPr/>
        </p:nvGrpSpPr>
        <p:grpSpPr>
          <a:xfrm>
            <a:off x="0" y="15614627"/>
            <a:ext cx="11836400" cy="4600157"/>
            <a:chOff x="0" y="13024336"/>
            <a:chExt cx="11836400" cy="4692786"/>
          </a:xfrm>
        </p:grpSpPr>
        <p:pic>
          <p:nvPicPr>
            <p:cNvPr id="17" name="Picture 16" descr="Karman vortex streets; numerical result from SimScale (top) and real life example of clouds\ :math:`^{12}` (bottom)">
              <a:extLst>
                <a:ext uri="{FF2B5EF4-FFF2-40B4-BE49-F238E27FC236}">
                  <a16:creationId xmlns:a16="http://schemas.microsoft.com/office/drawing/2014/main" id="{8FA647B2-9ED3-4F93-B031-26465D73656D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024337"/>
              <a:ext cx="5387340" cy="3615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A252654-4405-4246-9F27-22F5ABD94059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6740" y="13024336"/>
              <a:ext cx="6169660" cy="36156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EE0FB3B-ED22-4ADF-9F0A-35D52ED92291}"/>
                </a:ext>
              </a:extLst>
            </p:cNvPr>
            <p:cNvSpPr txBox="1"/>
            <p:nvPr/>
          </p:nvSpPr>
          <p:spPr>
            <a:xfrm>
              <a:off x="95445" y="16743044"/>
              <a:ext cx="5511800" cy="974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Figure 1: Examples of Karman vortex streets; numerical result (top) and real-life example of clouds (bottom).</a:t>
              </a:r>
            </a:p>
            <a:p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A116F5-7E2B-414F-9C52-46A2CC3CF8E4}"/>
                </a:ext>
              </a:extLst>
            </p:cNvPr>
            <p:cNvSpPr txBox="1"/>
            <p:nvPr/>
          </p:nvSpPr>
          <p:spPr>
            <a:xfrm>
              <a:off x="5607245" y="16724255"/>
              <a:ext cx="5890260" cy="681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Figure </a:t>
              </a:r>
              <a:r>
                <a:rPr lang="en-US" altLang="zh-CN" i="1" dirty="0"/>
                <a:t>2</a:t>
              </a:r>
              <a:r>
                <a:rPr lang="en-US" i="1" dirty="0"/>
                <a:t>: One simulation frame. Water enters from left with velocity = 1m/s. Warmer colors represent higher velocities.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2A266A-C52D-4B83-BED0-F63EE00F5611}"/>
              </a:ext>
            </a:extLst>
          </p:cNvPr>
          <p:cNvSpPr txBox="1"/>
          <p:nvPr/>
        </p:nvSpPr>
        <p:spPr>
          <a:xfrm>
            <a:off x="74930" y="20019267"/>
            <a:ext cx="11836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CFD simulations are time-based, which suggests the use of Long Short-Term Memory (LSTM) neural layers. However, there is also a spatial component to the input. Our network architecture utilized a Convolutional LSTM, which supports performing convolution on multi-dimensional data.</a:t>
            </a:r>
          </a:p>
        </p:txBody>
      </p:sp>
      <p:pic>
        <p:nvPicPr>
          <p:cNvPr id="24" name="Picture 23" descr="LSTM">
            <a:extLst>
              <a:ext uri="{FF2B5EF4-FFF2-40B4-BE49-F238E27FC236}">
                <a16:creationId xmlns:a16="http://schemas.microsoft.com/office/drawing/2014/main" id="{ECB7E892-23A1-4250-8203-672F9E1B9CE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55" y="22936199"/>
            <a:ext cx="4815841" cy="3185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 descr="https://qphl.fs.quoracdn.net/main-qimg-4b0398d21ef1beb616b202971bdc3a5c">
            <a:extLst>
              <a:ext uri="{FF2B5EF4-FFF2-40B4-BE49-F238E27FC236}">
                <a16:creationId xmlns:a16="http://schemas.microsoft.com/office/drawing/2014/main" id="{EFB1A4C0-5DEE-4382-ACED-003BFD884C0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739" y="22936199"/>
            <a:ext cx="5771273" cy="318599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FEF79E-D575-41E3-884B-F3B71A8BE4AD}"/>
              </a:ext>
            </a:extLst>
          </p:cNvPr>
          <p:cNvSpPr txBox="1"/>
          <p:nvPr/>
        </p:nvSpPr>
        <p:spPr>
          <a:xfrm>
            <a:off x="154939" y="26293942"/>
            <a:ext cx="551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3: Structure of the LSTM. From left to right: forget gate, input gate, input modulation gate, and output gate.  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5FBB99-18D9-4EAC-8023-4E1E7CF533C4}"/>
              </a:ext>
            </a:extLst>
          </p:cNvPr>
          <p:cNvSpPr txBox="1"/>
          <p:nvPr/>
        </p:nvSpPr>
        <p:spPr>
          <a:xfrm>
            <a:off x="5855970" y="26293942"/>
            <a:ext cx="551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</a:t>
            </a:r>
            <a:r>
              <a:rPr lang="en-US" altLang="zh-CN" i="1" dirty="0"/>
              <a:t>4</a:t>
            </a:r>
            <a:r>
              <a:rPr lang="en-US" i="1" dirty="0"/>
              <a:t>: To capture spatial features, </a:t>
            </a:r>
            <a:r>
              <a:rPr lang="en-US" i="1" dirty="0" err="1"/>
              <a:t>ConvLSTM</a:t>
            </a:r>
            <a:r>
              <a:rPr lang="en-US" i="1" dirty="0"/>
              <a:t> replaces matrix multiplication with convolution at each gate.</a:t>
            </a:r>
          </a:p>
        </p:txBody>
      </p:sp>
      <p:pic>
        <p:nvPicPr>
          <p:cNvPr id="29" name="Picture 28" descr="https://coxlab.github.io/prednet/plots/prednet_model.png">
            <a:extLst>
              <a:ext uri="{FF2B5EF4-FFF2-40B4-BE49-F238E27FC236}">
                <a16:creationId xmlns:a16="http://schemas.microsoft.com/office/drawing/2014/main" id="{6769B384-59F5-46F4-ACAB-0C049D828AAE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1183" y="10426897"/>
            <a:ext cx="5502910" cy="33372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DBFFE4-A1AA-4C9D-B2A7-2CC143801287}"/>
              </a:ext>
            </a:extLst>
          </p:cNvPr>
          <p:cNvSpPr txBox="1"/>
          <p:nvPr/>
        </p:nvSpPr>
        <p:spPr>
          <a:xfrm>
            <a:off x="12290180" y="3094890"/>
            <a:ext cx="119575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PredNet</a:t>
            </a:r>
            <a:r>
              <a:rPr lang="en-US" sz="3600" dirty="0"/>
              <a:t> is a deep neural network customized for video prediction and unsupervised learning (Lotter, </a:t>
            </a:r>
            <a:r>
              <a:rPr lang="en-US" sz="3600" dirty="0" err="1"/>
              <a:t>Kreiman</a:t>
            </a:r>
            <a:r>
              <a:rPr lang="en-US" sz="3600" dirty="0"/>
              <a:t>, Cox).</a:t>
            </a:r>
          </a:p>
          <a:p>
            <a:r>
              <a:rPr lang="en-US" sz="3600" dirty="0"/>
              <a:t>It is used here </a:t>
            </a:r>
            <a:r>
              <a:rPr lang="en-US" sz="36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to train two models: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PredNet</a:t>
            </a:r>
            <a:r>
              <a:rPr 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(t+1): </a:t>
            </a:r>
            <a:r>
              <a:rPr lang="en-US" sz="36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predicts next frame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PredNet</a:t>
            </a:r>
            <a:r>
              <a:rPr 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(t+10): </a:t>
            </a:r>
            <a:r>
              <a:rPr lang="en-US" sz="36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predicts next 10 frames</a:t>
            </a:r>
            <a:endParaRPr lang="en-US" sz="3600" b="1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E771253-30DB-4721-BD82-85AFD2F29083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8158631" y="10575243"/>
            <a:ext cx="5943600" cy="136275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7E059D7-2EBC-4AC2-B461-373B5765CE16}"/>
              </a:ext>
            </a:extLst>
          </p:cNvPr>
          <p:cNvSpPr/>
          <p:nvPr/>
        </p:nvSpPr>
        <p:spPr>
          <a:xfrm>
            <a:off x="12491183" y="13823634"/>
            <a:ext cx="5667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Figure 5: Structure of </a:t>
            </a:r>
            <a:r>
              <a:rPr lang="en-US" i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PredNet</a:t>
            </a:r>
            <a:r>
              <a:rPr lang="en-US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 Left: information flow within two layers. Right: Module operation in each layer</a:t>
            </a:r>
            <a:r>
              <a:rPr 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B3EA1F-DCAE-4451-8DF6-14A94813E1B8}"/>
              </a:ext>
            </a:extLst>
          </p:cNvPr>
          <p:cNvSpPr/>
          <p:nvPr/>
        </p:nvSpPr>
        <p:spPr>
          <a:xfrm>
            <a:off x="18198441" y="12054822"/>
            <a:ext cx="59037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Figure 6: Trained models. Left: t+1 module denoted as </a:t>
            </a:r>
            <a:r>
              <a:rPr lang="en-US" b="1" i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PredNet</a:t>
            </a:r>
            <a:r>
              <a:rPr lang="en-US" b="1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(t+1).</a:t>
            </a:r>
            <a:r>
              <a:rPr lang="en-US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Input is [t, t+11), output is sum of error from </a:t>
            </a:r>
            <a:r>
              <a:rPr lang="en-US" i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PredNet</a:t>
            </a:r>
            <a:r>
              <a:rPr lang="en-US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which approaches 0 after training. Right: new model denoted as </a:t>
            </a:r>
            <a:r>
              <a:rPr lang="en-US" b="1" i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PredNet</a:t>
            </a:r>
            <a:r>
              <a:rPr lang="en-US" b="1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(t+10)</a:t>
            </a:r>
            <a:r>
              <a:rPr lang="en-US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which uses trained weights from </a:t>
            </a:r>
            <a:r>
              <a:rPr lang="en-US" i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PredNet</a:t>
            </a:r>
            <a:r>
              <a:rPr lang="en-US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(t+1). Input is [t, t+20), output is prediction [t, t+20]. After t=10, input consists solely of previous predictions.     Frames [t+10, t+20) are an extrapolation.</a:t>
            </a:r>
            <a:endParaRPr lang="en-US" i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2BFBC4-F0DB-4F88-B20D-8B6B42D3EB23}"/>
              </a:ext>
            </a:extLst>
          </p:cNvPr>
          <p:cNvSpPr/>
          <p:nvPr/>
        </p:nvSpPr>
        <p:spPr>
          <a:xfrm>
            <a:off x="12328524" y="14792909"/>
            <a:ext cx="119191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dk1"/>
                </a:solidFill>
              </a:rPr>
              <a:t>High-performance Computing (HPC) allows complex models to be trained in a reasonable amount of time. The table below shows the hardware/software infrastructure for training. </a:t>
            </a:r>
            <a:endParaRPr lang="en-US" sz="3600" dirty="0">
              <a:solidFill>
                <a:schemeClr val="dk1"/>
              </a:solidFill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91A6E4BB-59E3-46D9-9BB7-03170D618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48675"/>
              </p:ext>
            </p:extLst>
          </p:nvPr>
        </p:nvGraphicFramePr>
        <p:xfrm>
          <a:off x="12491183" y="17101231"/>
          <a:ext cx="11611048" cy="2992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4365">
                  <a:extLst>
                    <a:ext uri="{9D8B030D-6E8A-4147-A177-3AD203B41FA5}">
                      <a16:colId xmlns:a16="http://schemas.microsoft.com/office/drawing/2014/main" val="3929790892"/>
                    </a:ext>
                  </a:extLst>
                </a:gridCol>
                <a:gridCol w="9046683">
                  <a:extLst>
                    <a:ext uri="{9D8B030D-6E8A-4147-A177-3AD203B41FA5}">
                      <a16:colId xmlns:a16="http://schemas.microsoft.com/office/drawing/2014/main" val="701738232"/>
                    </a:ext>
                  </a:extLst>
                </a:gridCol>
              </a:tblGrid>
              <a:tr h="367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Item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Specs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082744"/>
                  </a:ext>
                </a:extLst>
              </a:tr>
              <a:tr h="367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HPC Name: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Ghost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4688185"/>
                  </a:ext>
                </a:extLst>
              </a:tr>
              <a:tr h="367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Processor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AMD Ryzen </a:t>
                      </a:r>
                      <a:r>
                        <a:rPr lang="en-US" sz="2400" dirty="0" err="1">
                          <a:effectLst/>
                        </a:rPr>
                        <a:t>ThreadRipper</a:t>
                      </a:r>
                      <a:r>
                        <a:rPr lang="en-US" sz="2400" dirty="0">
                          <a:effectLst/>
                        </a:rPr>
                        <a:t> 16-core liquid-cooled CPU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0037193"/>
                  </a:ext>
                </a:extLst>
              </a:tr>
              <a:tr h="367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Memory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64GB DDR4 3200MHz Corsair RAM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4498908"/>
                  </a:ext>
                </a:extLst>
              </a:tr>
              <a:tr h="367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Hard Drive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TB Samsung SSD; 2 TB Seagate HDD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925337"/>
                  </a:ext>
                </a:extLst>
              </a:tr>
              <a:tr h="367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GPU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NVIDIA Titan V w/5120 cores (640 </a:t>
                      </a:r>
                      <a:r>
                        <a:rPr lang="en-US" sz="2400" dirty="0" err="1">
                          <a:effectLst/>
                        </a:rPr>
                        <a:t>TensorCores</a:t>
                      </a:r>
                      <a:r>
                        <a:rPr lang="en-US" sz="2400" dirty="0">
                          <a:effectLst/>
                        </a:rPr>
                        <a:t>), 12 GB GDDR5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5145339"/>
                  </a:ext>
                </a:extLst>
              </a:tr>
              <a:tr h="367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Ubuntu 18.04 LTS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1187381"/>
                  </a:ext>
                </a:extLst>
              </a:tr>
              <a:tr h="367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Software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Keras</a:t>
                      </a:r>
                      <a:r>
                        <a:rPr lang="en-US" sz="2400" dirty="0">
                          <a:effectLst/>
                        </a:rPr>
                        <a:t> (</a:t>
                      </a:r>
                      <a:r>
                        <a:rPr lang="en-US" sz="2400" dirty="0" err="1">
                          <a:effectLst/>
                        </a:rPr>
                        <a:t>TensorFlow_GPU</a:t>
                      </a:r>
                      <a:r>
                        <a:rPr lang="en-US" sz="2400" dirty="0">
                          <a:effectLst/>
                        </a:rPr>
                        <a:t>), Python 3.6.7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1949328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FF76DB48-167A-4E73-A101-9339B7312CF5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83" y="20212191"/>
            <a:ext cx="3620104" cy="216371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1D91A06-24A0-4176-B7A0-29941B8748B6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456" y="20212192"/>
            <a:ext cx="3627657" cy="218268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02205DA-CF97-4516-8E56-725E8578E911}"/>
              </a:ext>
            </a:extLst>
          </p:cNvPr>
          <p:cNvSpPr/>
          <p:nvPr/>
        </p:nvSpPr>
        <p:spPr>
          <a:xfrm>
            <a:off x="12719244" y="22326498"/>
            <a:ext cx="6449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i="1" dirty="0">
                <a:solidFill>
                  <a:srgbClr val="44546A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Figure 7: Left: </a:t>
            </a:r>
            <a:r>
              <a:rPr lang="en-US" i="1" dirty="0" err="1">
                <a:solidFill>
                  <a:srgbClr val="44546A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PredNet</a:t>
            </a:r>
            <a:r>
              <a:rPr lang="en-US" i="1" dirty="0">
                <a:solidFill>
                  <a:srgbClr val="44546A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(t+1) loss plot, Right: </a:t>
            </a:r>
            <a:r>
              <a:rPr lang="en-US" i="1" dirty="0" err="1">
                <a:solidFill>
                  <a:srgbClr val="44546A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PredNet</a:t>
            </a:r>
            <a:r>
              <a:rPr lang="en-US" i="1" dirty="0">
                <a:solidFill>
                  <a:srgbClr val="44546A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(t+10) loss plot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7AF84D-2E16-44DC-B142-8EC0DE992689}"/>
              </a:ext>
            </a:extLst>
          </p:cNvPr>
          <p:cNvSpPr txBox="1"/>
          <p:nvPr/>
        </p:nvSpPr>
        <p:spPr>
          <a:xfrm>
            <a:off x="19312240" y="20346840"/>
            <a:ext cx="47899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Mini-batch size is 10, 100 samples per epoch. Learning rate set at 0.001 for epoch &lt; 75, then reduced to 0.0001. After 100 epochs, loss values of both training models are lower than 0.002.  Training on Titan V took 23 mins and 101 mins for the two models, respectively. </a:t>
            </a:r>
            <a:endParaRPr lang="en-US" sz="36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4F576F2-A56F-4AD8-987B-2E3E0D3EFD85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2597492" y="25213509"/>
            <a:ext cx="6171432" cy="20037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FDF3E9DD-A426-4C42-A40E-BAB904E36917}"/>
              </a:ext>
            </a:extLst>
          </p:cNvPr>
          <p:cNvSpPr/>
          <p:nvPr/>
        </p:nvSpPr>
        <p:spPr>
          <a:xfrm>
            <a:off x="18768924" y="25213510"/>
            <a:ext cx="4865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i="1" dirty="0">
                <a:solidFill>
                  <a:srgbClr val="44546A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Figure 8: Prediction strategies. Left: </a:t>
            </a:r>
            <a:r>
              <a:rPr lang="en-US" i="1" dirty="0" err="1">
                <a:solidFill>
                  <a:srgbClr val="44546A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PredNet</a:t>
            </a:r>
            <a:r>
              <a:rPr lang="en-US" i="1" dirty="0">
                <a:solidFill>
                  <a:srgbClr val="44546A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(t+1) with t+1 prediction. Right: </a:t>
            </a:r>
            <a:r>
              <a:rPr lang="en-US" i="1" dirty="0" err="1">
                <a:solidFill>
                  <a:srgbClr val="44546A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PredNet</a:t>
            </a:r>
            <a:r>
              <a:rPr lang="en-US" i="1" dirty="0">
                <a:solidFill>
                  <a:srgbClr val="44546A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(t+1) and </a:t>
            </a:r>
            <a:r>
              <a:rPr lang="en-US" i="1" dirty="0" err="1">
                <a:solidFill>
                  <a:srgbClr val="44546A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PredNet</a:t>
            </a:r>
            <a:r>
              <a:rPr lang="en-US" i="1" dirty="0">
                <a:solidFill>
                  <a:srgbClr val="44546A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(t+10) with t+10 rolling prediction.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9D6BFD-CF72-4BDD-9F79-8131A9F866C8}"/>
              </a:ext>
            </a:extLst>
          </p:cNvPr>
          <p:cNvSpPr txBox="1"/>
          <p:nvPr/>
        </p:nvSpPr>
        <p:spPr>
          <a:xfrm>
            <a:off x="12328524" y="22886217"/>
            <a:ext cx="11919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Prediction strategies: </a:t>
            </a:r>
            <a:r>
              <a:rPr lang="en-US" altLang="en-US" sz="36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utilized the two trained models.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PredNet</a:t>
            </a:r>
            <a:r>
              <a:rPr lang="en-US" altLang="en-US" sz="36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(t+1) does t+1 prediction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PredNet</a:t>
            </a:r>
            <a:r>
              <a:rPr lang="en-US" altLang="en-US" sz="36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(t+1) does rolling prediction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PredNet</a:t>
            </a:r>
            <a:r>
              <a:rPr lang="en-US" altLang="en-US" sz="36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(t+10) does rolling prediction</a:t>
            </a:r>
            <a:endParaRPr lang="en-US" sz="360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8E7B462-4248-4739-8EBC-9F21BF734A12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86221" y="4127631"/>
            <a:ext cx="2373630" cy="11868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7788B1D-5FE7-4F76-BAE5-B9634FCF0AFD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19205" y="4129968"/>
            <a:ext cx="2397760" cy="11988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3E9D384-8ACA-4F42-BAFD-6A3FE087A93D}"/>
              </a:ext>
            </a:extLst>
          </p:cNvPr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35102" y="4100071"/>
            <a:ext cx="2397760" cy="11988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F801E89-C5DC-45BF-8CFA-06DE6434A58A}"/>
              </a:ext>
            </a:extLst>
          </p:cNvPr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92216" y="4110644"/>
            <a:ext cx="2397760" cy="11988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3C2896B-AEAA-46AC-BF25-0898C51FDE9F}"/>
              </a:ext>
            </a:extLst>
          </p:cNvPr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08113" y="4088454"/>
            <a:ext cx="2414270" cy="12071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0140E50-FD47-4B67-B46E-247B57A14937}"/>
              </a:ext>
            </a:extLst>
          </p:cNvPr>
          <p:cNvSpPr txBox="1"/>
          <p:nvPr/>
        </p:nvSpPr>
        <p:spPr>
          <a:xfrm>
            <a:off x="24698079" y="3085817"/>
            <a:ext cx="11877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Results exported from the three prediction strategies and compared with ground truth, visually and quantitatively. 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E5D8DF83-58D8-4EA4-87FA-E9632F66C4F1}"/>
              </a:ext>
            </a:extLst>
          </p:cNvPr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98079" y="5655368"/>
            <a:ext cx="2486025" cy="12426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5A575ED-18CD-4587-A705-9FA068A0CADE}"/>
              </a:ext>
            </a:extLst>
          </p:cNvPr>
          <p:cNvPicPr/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19205" y="5634515"/>
            <a:ext cx="2454275" cy="12268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2C3B810-8A0D-4E44-854F-C47FF9E4EAEB}"/>
              </a:ext>
            </a:extLst>
          </p:cNvPr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42972" y="5622967"/>
            <a:ext cx="2437765" cy="1219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778D310-5483-4683-82E9-DED2E3E25BDB}"/>
              </a:ext>
            </a:extLst>
          </p:cNvPr>
          <p:cNvPicPr/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63061" y="5616343"/>
            <a:ext cx="2437765" cy="1219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C848244-EE6E-4EC3-90A6-118ED7FF25B5}"/>
              </a:ext>
            </a:extLst>
          </p:cNvPr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67328" y="5597019"/>
            <a:ext cx="2445385" cy="12223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42590DA-67FD-46B2-8353-A71B1F148132}"/>
              </a:ext>
            </a:extLst>
          </p:cNvPr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98079" y="7005214"/>
            <a:ext cx="2361772" cy="12813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93240A5-5BB9-4FBE-A61A-9CDDF00898DB}"/>
              </a:ext>
            </a:extLst>
          </p:cNvPr>
          <p:cNvPicPr/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35717" y="7041941"/>
            <a:ext cx="2437764" cy="12757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F92D26D-03A9-4F1B-B116-5A3E71BDE9AC}"/>
              </a:ext>
            </a:extLst>
          </p:cNvPr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42973" y="7005213"/>
            <a:ext cx="2480232" cy="13241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75FC767-3954-40F8-9CDE-451D3BB2369A}"/>
              </a:ext>
            </a:extLst>
          </p:cNvPr>
          <p:cNvPicPr/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08410" y="7040911"/>
            <a:ext cx="2480232" cy="12975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8A637ED-0093-43A1-9358-A9255DF9340B}"/>
              </a:ext>
            </a:extLst>
          </p:cNvPr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06327" y="7005213"/>
            <a:ext cx="2486025" cy="13074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BFBE7761-DA75-46DA-BE91-89FD3D52710B}"/>
              </a:ext>
            </a:extLst>
          </p:cNvPr>
          <p:cNvSpPr/>
          <p:nvPr/>
        </p:nvSpPr>
        <p:spPr>
          <a:xfrm>
            <a:off x="24928640" y="8103112"/>
            <a:ext cx="115542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Figure 11: </a:t>
            </a:r>
            <a:r>
              <a:rPr lang="en-US" i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PredNet</a:t>
            </a:r>
            <a:r>
              <a:rPr lang="en-US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(t+10) with t+10 prediction . Left: prediction, right: ground truth. </a:t>
            </a:r>
          </a:p>
          <a:p>
            <a:r>
              <a:rPr lang="en-US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Shown are the 12</a:t>
            </a:r>
            <a:r>
              <a:rPr lang="en-US" i="1" baseline="30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14</a:t>
            </a:r>
            <a:r>
              <a:rPr lang="en-US" i="1" baseline="30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16</a:t>
            </a:r>
            <a:r>
              <a:rPr lang="en-US" i="1" baseline="30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18</a:t>
            </a:r>
            <a:r>
              <a:rPr lang="en-US" i="1" baseline="30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and 20</a:t>
            </a:r>
            <a:r>
              <a:rPr lang="en-US" i="1" baseline="30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predicted frame</a:t>
            </a:r>
            <a:endParaRPr lang="en-US" i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DB96C6-F72D-4C63-9646-50F1CBFB1184}"/>
              </a:ext>
            </a:extLst>
          </p:cNvPr>
          <p:cNvSpPr/>
          <p:nvPr/>
        </p:nvSpPr>
        <p:spPr>
          <a:xfrm>
            <a:off x="24851424" y="5168539"/>
            <a:ext cx="10970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Figure 9: </a:t>
            </a:r>
            <a:r>
              <a:rPr lang="en-US" i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PredNet</a:t>
            </a:r>
            <a:r>
              <a:rPr lang="en-US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(t+1) with t+1 prediction. Left: prediction, right: ground truth. Warmer color represents higher velocity. Shown are the 2</a:t>
            </a:r>
            <a:r>
              <a:rPr lang="en-US" i="1" baseline="30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nd</a:t>
            </a:r>
            <a:r>
              <a:rPr lang="en-US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4</a:t>
            </a:r>
            <a:r>
              <a:rPr lang="en-US" i="1" baseline="30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6</a:t>
            </a:r>
            <a:r>
              <a:rPr lang="en-US" i="1" baseline="30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8</a:t>
            </a:r>
            <a:r>
              <a:rPr lang="en-US" i="1" baseline="30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and 10</a:t>
            </a:r>
            <a:r>
              <a:rPr lang="en-US" i="1" baseline="30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predicted frame.</a:t>
            </a:r>
            <a:endParaRPr lang="en-US" i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FB4ACF-4B9F-4902-B96B-E0440791E49B}"/>
              </a:ext>
            </a:extLst>
          </p:cNvPr>
          <p:cNvSpPr/>
          <p:nvPr/>
        </p:nvSpPr>
        <p:spPr>
          <a:xfrm>
            <a:off x="24928640" y="6653638"/>
            <a:ext cx="116154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Figure 10: </a:t>
            </a:r>
            <a:r>
              <a:rPr lang="en-US" i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PredNet</a:t>
            </a:r>
            <a:r>
              <a:rPr lang="en-US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(t+1) with t+10 prediction . Left: prediction, right: ground truth. </a:t>
            </a:r>
          </a:p>
          <a:p>
            <a:r>
              <a:rPr lang="en-US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Shown are the 12</a:t>
            </a:r>
            <a:r>
              <a:rPr lang="en-US" i="1" baseline="30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14</a:t>
            </a:r>
            <a:r>
              <a:rPr lang="en-US" i="1" baseline="30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16</a:t>
            </a:r>
            <a:r>
              <a:rPr lang="en-US" i="1" baseline="30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18</a:t>
            </a:r>
            <a:r>
              <a:rPr lang="en-US" i="1" baseline="30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and 20</a:t>
            </a:r>
            <a:r>
              <a:rPr lang="en-US" i="1" baseline="30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predicted frame. Note dissolution in predicted image.</a:t>
            </a:r>
            <a:endParaRPr lang="en-US" i="1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2C12C9E6-13E1-4883-A98F-652618F32253}"/>
              </a:ext>
            </a:extLst>
          </p:cNvPr>
          <p:cNvPicPr/>
          <p:nvPr/>
        </p:nvPicPr>
        <p:blipFill rotWithShape="1">
          <a:blip r:embed="rId27"/>
          <a:srcRect b="50440"/>
          <a:stretch/>
        </p:blipFill>
        <p:spPr bwMode="auto">
          <a:xfrm>
            <a:off x="24797401" y="11909296"/>
            <a:ext cx="6058757" cy="40783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CABD7BD0-8627-4741-9BD9-FBD66C8C1352}"/>
              </a:ext>
            </a:extLst>
          </p:cNvPr>
          <p:cNvSpPr/>
          <p:nvPr/>
        </p:nvSpPr>
        <p:spPr>
          <a:xfrm>
            <a:off x="24797401" y="8825744"/>
            <a:ext cx="118779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To compare results and characterize error, 100 random samples were used to calculate Peak Signal to Noise Ratio (RGB: 0-255), and cumulative velocity (Sum of pixels).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DEFD15D-AFF9-4C2B-87E7-1804B082896B}"/>
                  </a:ext>
                </a:extLst>
              </p:cNvPr>
              <p:cNvSpPr/>
              <p:nvPr/>
            </p:nvSpPr>
            <p:spPr>
              <a:xfrm>
                <a:off x="24970367" y="10522973"/>
                <a:ext cx="5291487" cy="13012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𝑃𝑆𝑁𝑅</m:t>
                      </m:r>
                      <m:r>
                        <a:rPr lang="en-US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=20</m:t>
                      </m:r>
                      <m:r>
                        <a:rPr lang="en-US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𝑀𝑎𝑥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𝑀𝑆𝐸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𝑀𝑆𝐸</m:t>
                    </m:r>
                    <m:r>
                      <a:rPr lang="en-US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120∗160∗3∗100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100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</a:t>
                </a: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DEFD15D-AFF9-4C2B-87E7-1804B0828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0367" y="10522973"/>
                <a:ext cx="5291487" cy="1301254"/>
              </a:xfrm>
              <a:prstGeom prst="rect">
                <a:avLst/>
              </a:prstGeom>
              <a:blipFill>
                <a:blip r:embed="rId28"/>
                <a:stretch>
                  <a:fillRect b="-47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FBA1082-848E-47B3-9724-A9C0BF09F18E}"/>
                  </a:ext>
                </a:extLst>
              </p:cNvPr>
              <p:cNvSpPr/>
              <p:nvPr/>
            </p:nvSpPr>
            <p:spPr>
              <a:xfrm>
                <a:off x="30336903" y="10588572"/>
                <a:ext cx="4935389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umCheck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F</m:t>
                                                  </m:r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G</m:t>
                                                  </m:r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FBA1082-848E-47B3-9724-A9C0BF09F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6903" y="10588572"/>
                <a:ext cx="4935389" cy="98405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Picture 71">
            <a:extLst>
              <a:ext uri="{FF2B5EF4-FFF2-40B4-BE49-F238E27FC236}">
                <a16:creationId xmlns:a16="http://schemas.microsoft.com/office/drawing/2014/main" id="{6B73F245-1E41-4E57-BD63-6D644A6350FA}"/>
              </a:ext>
            </a:extLst>
          </p:cNvPr>
          <p:cNvPicPr/>
          <p:nvPr/>
        </p:nvPicPr>
        <p:blipFill rotWithShape="1">
          <a:blip r:embed="rId27"/>
          <a:srcRect t="50292" b="11067"/>
          <a:stretch/>
        </p:blipFill>
        <p:spPr bwMode="auto">
          <a:xfrm>
            <a:off x="30233982" y="11959204"/>
            <a:ext cx="6058757" cy="39665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A62BF9B-0DDE-465F-BE06-3DF5FB1818D2}"/>
              </a:ext>
            </a:extLst>
          </p:cNvPr>
          <p:cNvSpPr/>
          <p:nvPr/>
        </p:nvSpPr>
        <p:spPr>
          <a:xfrm>
            <a:off x="24989821" y="15996832"/>
            <a:ext cx="11554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Figure 12: Q</a:t>
            </a:r>
            <a:r>
              <a:rPr lang="en-US" dirty="0"/>
              <a:t>uantitative comparison of three prediction strategies based on 100 random samples.</a:t>
            </a:r>
            <a:endParaRPr lang="en-US" i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37AECD0-950A-40F6-8D13-BD81891506CA}"/>
              </a:ext>
            </a:extLst>
          </p:cNvPr>
          <p:cNvSpPr/>
          <p:nvPr/>
        </p:nvSpPr>
        <p:spPr>
          <a:xfrm>
            <a:off x="24658270" y="16381495"/>
            <a:ext cx="119575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Figure 12 shows that the </a:t>
            </a:r>
            <a:r>
              <a:rPr lang="en-US" altLang="en-US" sz="36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PredNet</a:t>
            </a:r>
            <a:r>
              <a:rPr lang="en-US" altLang="en-US" sz="36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(t+1) model provides good performance for t+1 prediction, but rapidly degrades in t+10 prediction. The </a:t>
            </a:r>
            <a:r>
              <a:rPr lang="en-US" altLang="en-US" sz="36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PredNet</a:t>
            </a:r>
            <a:r>
              <a:rPr lang="en-US" altLang="en-US" sz="36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(t+10) model performs better in t+10 prediction. The extrapolation training helps </a:t>
            </a:r>
            <a:r>
              <a:rPr lang="en-US" altLang="en-US" sz="3600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PredNet</a:t>
            </a:r>
            <a:r>
              <a:rPr lang="en-US" altLang="en-US" sz="36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(t+10) maintain rolling predictions farther into the future.</a:t>
            </a:r>
            <a:endParaRPr lang="en-US" sz="3600" dirty="0"/>
          </a:p>
        </p:txBody>
      </p:sp>
      <p:sp>
        <p:nvSpPr>
          <p:cNvPr id="76" name="Vertical Text Placeholder 4">
            <a:extLst>
              <a:ext uri="{FF2B5EF4-FFF2-40B4-BE49-F238E27FC236}">
                <a16:creationId xmlns:a16="http://schemas.microsoft.com/office/drawing/2014/main" id="{80306B8F-BF97-4AE4-A273-E93E2BB3FFCE}"/>
              </a:ext>
            </a:extLst>
          </p:cNvPr>
          <p:cNvSpPr txBox="1">
            <a:spLocks/>
          </p:cNvSpPr>
          <p:nvPr/>
        </p:nvSpPr>
        <p:spPr>
          <a:xfrm>
            <a:off x="24679422" y="19379617"/>
            <a:ext cx="11936388" cy="9364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914400" indent="-914400" algn="l" defTabSz="3657600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Char char="•"/>
              <a:defRPr sz="1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432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8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8872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55448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dirty="0"/>
              <a:t>Conclusion</a:t>
            </a:r>
          </a:p>
        </p:txBody>
      </p:sp>
      <p:sp>
        <p:nvSpPr>
          <p:cNvPr id="77" name="Vertical Text Placeholder 4">
            <a:extLst>
              <a:ext uri="{FF2B5EF4-FFF2-40B4-BE49-F238E27FC236}">
                <a16:creationId xmlns:a16="http://schemas.microsoft.com/office/drawing/2014/main" id="{12C556DD-02C1-4431-BD5C-9A96C8D510D1}"/>
              </a:ext>
            </a:extLst>
          </p:cNvPr>
          <p:cNvSpPr txBox="1">
            <a:spLocks/>
          </p:cNvSpPr>
          <p:nvPr/>
        </p:nvSpPr>
        <p:spPr>
          <a:xfrm>
            <a:off x="24719231" y="20356204"/>
            <a:ext cx="11824854" cy="3367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914400" indent="-914400" algn="l" defTabSz="3657600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Char char="•"/>
              <a:defRPr sz="1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7432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00584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8872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55448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The results of this investigation support the hypothesis that a deep learning model can effectively predict/simulate fluid motion. In a restricted environment, fluid flow reaches a static or dynamically stable status, expressing a pattern that a deep learning model can learn. However, it should be noted that the model did not learn fluid dynamics, it learned what </a:t>
            </a:r>
            <a:r>
              <a:rPr lang="en-US" sz="2800"/>
              <a:t>fluid motion </a:t>
            </a:r>
            <a:r>
              <a:rPr lang="en-US" sz="2800" dirty="0"/>
              <a:t>looks like.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/>
              <a:t>Currently the model is restricted to a controlled scenario that stimulates 10 seconds. We plan to create additional samples by varying velocity, mesh, and features to determine if the deep learning model can learn to generalize.</a:t>
            </a:r>
          </a:p>
        </p:txBody>
      </p:sp>
      <p:sp>
        <p:nvSpPr>
          <p:cNvPr id="78" name="Vertical Text Placeholder 4">
            <a:extLst>
              <a:ext uri="{FF2B5EF4-FFF2-40B4-BE49-F238E27FC236}">
                <a16:creationId xmlns:a16="http://schemas.microsoft.com/office/drawing/2014/main" id="{25121708-17C7-4031-851B-D0747E153501}"/>
              </a:ext>
            </a:extLst>
          </p:cNvPr>
          <p:cNvSpPr txBox="1">
            <a:spLocks/>
          </p:cNvSpPr>
          <p:nvPr/>
        </p:nvSpPr>
        <p:spPr>
          <a:xfrm>
            <a:off x="24711337" y="23835953"/>
            <a:ext cx="11936388" cy="4079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0000" lnSpcReduction="20000"/>
          </a:bodyPr>
          <a:lstStyle>
            <a:lvl1pPr marL="914400" indent="-914400" algn="l" defTabSz="3657600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Char char="•"/>
              <a:defRPr sz="1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432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8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8872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55448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600" dirty="0"/>
              <a:t>References</a:t>
            </a:r>
          </a:p>
        </p:txBody>
      </p:sp>
      <p:sp>
        <p:nvSpPr>
          <p:cNvPr id="79" name="Vertical Text Placeholder 4">
            <a:extLst>
              <a:ext uri="{FF2B5EF4-FFF2-40B4-BE49-F238E27FC236}">
                <a16:creationId xmlns:a16="http://schemas.microsoft.com/office/drawing/2014/main" id="{4B5217CC-20B1-46B3-A985-55BE6136B98E}"/>
              </a:ext>
            </a:extLst>
          </p:cNvPr>
          <p:cNvSpPr txBox="1">
            <a:spLocks/>
          </p:cNvSpPr>
          <p:nvPr/>
        </p:nvSpPr>
        <p:spPr>
          <a:xfrm>
            <a:off x="24751146" y="24262706"/>
            <a:ext cx="11824854" cy="31226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914400" indent="-914400" algn="l" defTabSz="3657600" rtl="0" eaLnBrk="1" latinLnBrk="0" hangingPunct="1">
              <a:lnSpc>
                <a:spcPct val="90000"/>
              </a:lnSpc>
              <a:spcBef>
                <a:spcPts val="4000"/>
              </a:spcBef>
              <a:buFont typeface="Arial" panose="020B0604020202020204" pitchFamily="34" charset="0"/>
              <a:buChar char="•"/>
              <a:defRPr sz="1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7432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00584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8872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5544800" indent="-914400" algn="l" defTabSz="36576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n.d. </a:t>
            </a:r>
            <a:r>
              <a:rPr lang="en-US" alt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About </a:t>
            </a:r>
            <a:r>
              <a:rPr lang="en-US" altLang="en-US" sz="2400" i="1" dirty="0" err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OpenFOAM</a:t>
            </a:r>
            <a:r>
              <a:rPr lang="en-US" alt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https://www.openfoam.com.</a:t>
            </a:r>
            <a:endParaRPr lang="en-US" altLang="en-US" sz="48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Gregory Wolffe, John </a:t>
            </a:r>
            <a:r>
              <a:rPr lang="en-US" alt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Oleszkiewicz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David </a:t>
            </a:r>
            <a:r>
              <a:rPr lang="en-US" alt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Cherba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Dewei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Qi. 2002. "Parallelizing Solid Particles in Lattice-Boltzmann Fluid Dynamics." </a:t>
            </a:r>
            <a:r>
              <a:rPr lang="en-US" alt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Proceedings of PDPTA.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en-US" sz="48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Olah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Christopher. 2015. </a:t>
            </a:r>
            <a:r>
              <a:rPr lang="en-US" alt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Understanding LSTM Networks.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Retrieved August 27. http://colah.github.io/posts/2015-08-Understanding-LSTMs/.</a:t>
            </a:r>
            <a:endParaRPr lang="en-US" altLang="en-US" sz="48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Shuo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Sun, </a:t>
            </a:r>
            <a:r>
              <a:rPr lang="en-US" alt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Gaoxiao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Liu. 2018. </a:t>
            </a:r>
            <a:r>
              <a:rPr lang="en-US" alt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Air Quality </a:t>
            </a:r>
            <a:r>
              <a:rPr lang="en-US" altLang="en-US" sz="2400" i="1" dirty="0" err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Forcasting</a:t>
            </a:r>
            <a:r>
              <a:rPr lang="en-US" alt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Using </a:t>
            </a:r>
            <a:r>
              <a:rPr lang="en-US" altLang="en-US" sz="2400" i="1" dirty="0" err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Convlutional</a:t>
            </a:r>
            <a:r>
              <a:rPr lang="en-US" alt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LSTM.</a:t>
            </a:r>
            <a:endParaRPr lang="en-US" altLang="en-US" sz="48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n.d. </a:t>
            </a:r>
            <a:r>
              <a:rPr lang="en-US" alt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Standard solvers.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https://www.openfoam.com/documentation/user-guide/standard-solvers.php.</a:t>
            </a:r>
            <a:endParaRPr lang="en-US" altLang="en-US" sz="48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n.d. </a:t>
            </a:r>
            <a:r>
              <a:rPr lang="en-US" alt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What is CFD | Computational Fluid Dynamics.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https://www.simscale.com/docs/content/simwiki/cfd/whatiscfd.html.</a:t>
            </a:r>
            <a:endParaRPr lang="en-US" altLang="en-US" sz="48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William Lotter, Gabriel </a:t>
            </a:r>
            <a:r>
              <a:rPr lang="en-US" alt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Kreiman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David Cox. 2016. "Deep Predictive Coding Networks for Video Prediction and Unsupervised Learning." </a:t>
            </a:r>
            <a:r>
              <a:rPr lang="en-US" alt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arxiv.org.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en-US" sz="48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Xingjian Shi, </a:t>
            </a:r>
            <a:r>
              <a:rPr lang="en-US" alt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Zhourong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Chen, Hao Wang, </a:t>
            </a:r>
            <a:r>
              <a:rPr lang="en-US" alt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Dit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-Yan Yeung, Wai-kin Wong, Wang-</a:t>
            </a:r>
            <a:r>
              <a:rPr lang="en-US" alt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chun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Woo. 2015. "Convolutional LSTM Network: A Machine Learning Approach for Precipitation Nowcasting." </a:t>
            </a:r>
            <a:r>
              <a:rPr lang="en-US" alt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arxiv.org</a:t>
            </a:r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2C0D53-6826-42F4-9352-37A043174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865213"/>
              </p:ext>
            </p:extLst>
          </p:nvPr>
        </p:nvGraphicFramePr>
        <p:xfrm>
          <a:off x="15355306" y="6016657"/>
          <a:ext cx="8786150" cy="4417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2180">
                  <a:extLst>
                    <a:ext uri="{9D8B030D-6E8A-4147-A177-3AD203B41FA5}">
                      <a16:colId xmlns:a16="http://schemas.microsoft.com/office/drawing/2014/main" val="4229486"/>
                    </a:ext>
                  </a:extLst>
                </a:gridCol>
                <a:gridCol w="3230673">
                  <a:extLst>
                    <a:ext uri="{9D8B030D-6E8A-4147-A177-3AD203B41FA5}">
                      <a16:colId xmlns:a16="http://schemas.microsoft.com/office/drawing/2014/main" val="1557149413"/>
                    </a:ext>
                  </a:extLst>
                </a:gridCol>
                <a:gridCol w="3953297">
                  <a:extLst>
                    <a:ext uri="{9D8B030D-6E8A-4147-A177-3AD203B41FA5}">
                      <a16:colId xmlns:a16="http://schemas.microsoft.com/office/drawing/2014/main" val="3337980378"/>
                    </a:ext>
                  </a:extLst>
                </a:gridCol>
              </a:tblGrid>
              <a:tr h="2404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Parameter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Configure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3779588"/>
                  </a:ext>
                </a:extLst>
              </a:tr>
              <a:tr h="4920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PredNet(t+1): (11, 3, 128, 160)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PredNet(t+10): (20, 3, 128, 160)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 frames grouped into a sample, each frame with size 160*128 pixels and 3 channels (RGB).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2012626"/>
                  </a:ext>
                </a:extLst>
              </a:tr>
              <a:tr h="7436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Stack size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(3, 48, 96, 192)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There are 4 layers that input RGB images; with 48, 96 and 192 channels in the 2</a:t>
                      </a:r>
                      <a:r>
                        <a:rPr lang="en-US" sz="1400" baseline="30000" dirty="0">
                          <a:effectLst/>
                        </a:rPr>
                        <a:t>nd</a:t>
                      </a:r>
                      <a:r>
                        <a:rPr lang="en-US" sz="1400" dirty="0">
                          <a:effectLst/>
                        </a:rPr>
                        <a:t>, 3</a:t>
                      </a:r>
                      <a:r>
                        <a:rPr lang="en-US" sz="1400" baseline="30000" dirty="0">
                          <a:effectLst/>
                        </a:rPr>
                        <a:t>rd</a:t>
                      </a:r>
                      <a:r>
                        <a:rPr lang="en-US" sz="1400" dirty="0">
                          <a:effectLst/>
                        </a:rPr>
                        <a:t> and 4</a:t>
                      </a:r>
                      <a:r>
                        <a:rPr lang="en-US" sz="1400" baseline="30000" dirty="0">
                          <a:effectLst/>
                        </a:rPr>
                        <a:t>th</a:t>
                      </a:r>
                      <a:r>
                        <a:rPr lang="en-US" sz="1400" dirty="0">
                          <a:effectLst/>
                        </a:rPr>
                        <a:t> layers respectively.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752493"/>
                  </a:ext>
                </a:extLst>
              </a:tr>
              <a:tr h="4920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filter size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(3, 3, 3)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targets for layers 2 and 3 are computed by a 3*3 convolution filter.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3149235"/>
                  </a:ext>
                </a:extLst>
              </a:tr>
              <a:tr h="4920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Â filter size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(3, 3, 3, 3)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targets for layers 1, 2 and 3 are computed by a 3*3 convolution filter.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3911093"/>
                  </a:ext>
                </a:extLst>
              </a:tr>
              <a:tr h="995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Output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effectLst/>
                        </a:rPr>
                        <a:t>{1} for t+1 </a:t>
                      </a:r>
                      <a:r>
                        <a:rPr lang="en-US" sz="1400" b="1" dirty="0">
                          <a:effectLst/>
                        </a:rPr>
                        <a:t>training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effectLst/>
                        </a:rPr>
                        <a:t>{3,128,160} for </a:t>
                      </a:r>
                      <a:r>
                        <a:rPr lang="en-US" sz="1400" b="1" dirty="0">
                          <a:effectLst/>
                        </a:rPr>
                        <a:t>prediction</a:t>
                      </a:r>
                      <a:r>
                        <a:rPr lang="en-US" sz="1400" dirty="0">
                          <a:effectLst/>
                        </a:rPr>
                        <a:t> and 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400" dirty="0">
                          <a:effectLst/>
                        </a:rPr>
                        <a:t>         </a:t>
                      </a:r>
                      <a:r>
                        <a:rPr lang="en-US" sz="1400" dirty="0" err="1">
                          <a:effectLst/>
                        </a:rPr>
                        <a:t>t+n</a:t>
                      </a:r>
                      <a:r>
                        <a:rPr lang="en-US" sz="1400" dirty="0">
                          <a:effectLst/>
                        </a:rPr>
                        <a:t> training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For t+1 </a:t>
                      </a:r>
                      <a:r>
                        <a:rPr lang="en-US" sz="1400" b="1" dirty="0">
                          <a:effectLst/>
                        </a:rPr>
                        <a:t>training</a:t>
                      </a:r>
                      <a:r>
                        <a:rPr lang="en-US" sz="1400" dirty="0">
                          <a:effectLst/>
                        </a:rPr>
                        <a:t> the model outputs error,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goal is reducing error to 0.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For </a:t>
                      </a:r>
                      <a:r>
                        <a:rPr lang="en-US" sz="1400" dirty="0" err="1">
                          <a:effectLst/>
                        </a:rPr>
                        <a:t>t+n</a:t>
                      </a:r>
                      <a:r>
                        <a:rPr lang="en-US" sz="1400" dirty="0">
                          <a:effectLst/>
                        </a:rPr>
                        <a:t> or </a:t>
                      </a:r>
                      <a:r>
                        <a:rPr lang="en-US" sz="1400" b="1" dirty="0">
                          <a:effectLst/>
                        </a:rPr>
                        <a:t>prediction</a:t>
                      </a:r>
                      <a:r>
                        <a:rPr lang="en-US" sz="1400" dirty="0">
                          <a:effectLst/>
                        </a:rPr>
                        <a:t> stage, the model output is prediction image.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1917244"/>
                  </a:ext>
                </a:extLst>
              </a:tr>
              <a:tr h="2404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Loss function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Mean absolute error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8857279"/>
                  </a:ext>
                </a:extLst>
              </a:tr>
              <a:tr h="2404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Optimizer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adam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9621416"/>
                  </a:ext>
                </a:extLst>
              </a:tr>
              <a:tr h="2404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Validate ratio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5% of total samples used as validation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3460053"/>
                  </a:ext>
                </a:extLst>
              </a:tr>
              <a:tr h="2404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Params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6,915,948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796588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F465F30F-2F88-4772-9C40-02D0B09066F3}"/>
              </a:ext>
            </a:extLst>
          </p:cNvPr>
          <p:cNvSpPr txBox="1"/>
          <p:nvPr/>
        </p:nvSpPr>
        <p:spPr>
          <a:xfrm>
            <a:off x="12290181" y="6722665"/>
            <a:ext cx="2925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Table at right shows model configuration. 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E54EEE1-B4CF-468F-B0D5-77F7E4D4C9EE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9068145" y="505616"/>
            <a:ext cx="7473198" cy="97376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1CED0F7E-991B-4BDF-A5BC-C55DC0255E2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1" y="246102"/>
            <a:ext cx="4048589" cy="119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1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777</TotalTime>
  <Words>1719</Words>
  <Application>Microsoft Office PowerPoint</Application>
  <PresentationFormat>Custom</PresentationFormat>
  <Paragraphs>110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Symbol</vt:lpstr>
      <vt:lpstr>Office Theme</vt:lpstr>
      <vt:lpstr>Application of Deep Learning to Computational Fluid Dynamics Author: Jie Tao Advisor: Dr. Greg Wolffe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jie</dc:creator>
  <cp:lastModifiedBy>Greg Wolffe</cp:lastModifiedBy>
  <cp:revision>58</cp:revision>
  <cp:lastPrinted>2019-04-12T03:53:30Z</cp:lastPrinted>
  <dcterms:created xsi:type="dcterms:W3CDTF">2019-03-30T19:53:33Z</dcterms:created>
  <dcterms:modified xsi:type="dcterms:W3CDTF">2019-04-12T11:54:00Z</dcterms:modified>
</cp:coreProperties>
</file>