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55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851465-40F9-4ADD-9AAC-949F1948C05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299529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1465-40F9-4ADD-9AAC-949F1948C05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409830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1465-40F9-4ADD-9AAC-949F1948C05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379996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1465-40F9-4ADD-9AAC-949F1948C05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101361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851465-40F9-4ADD-9AAC-949F1948C05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171973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51465-40F9-4ADD-9AAC-949F1948C050}"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77991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851465-40F9-4ADD-9AAC-949F1948C050}" type="datetimeFigureOut">
              <a:rPr lang="en-US" smtClean="0"/>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108057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851465-40F9-4ADD-9AAC-949F1948C050}"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262850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51465-40F9-4ADD-9AAC-949F1948C050}" type="datetimeFigureOut">
              <a:rPr lang="en-US" smtClean="0"/>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333578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A0851465-40F9-4ADD-9AAC-949F1948C050}"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230782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A0851465-40F9-4ADD-9AAC-949F1948C050}"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ADDAE-B534-472E-AD64-40C20DF8202C}" type="slidenum">
              <a:rPr lang="en-US" smtClean="0"/>
              <a:t>‹#›</a:t>
            </a:fld>
            <a:endParaRPr lang="en-US"/>
          </a:p>
        </p:txBody>
      </p:sp>
    </p:spTree>
    <p:extLst>
      <p:ext uri="{BB962C8B-B14F-4D97-AF65-F5344CB8AC3E}">
        <p14:creationId xmlns:p14="http://schemas.microsoft.com/office/powerpoint/2010/main" val="127993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A0851465-40F9-4ADD-9AAC-949F1948C050}" type="datetimeFigureOut">
              <a:rPr lang="en-US" smtClean="0"/>
              <a:t>3/30/2019</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7C5ADDAE-B534-472E-AD64-40C20DF8202C}" type="slidenum">
              <a:rPr lang="en-US" smtClean="0"/>
              <a:t>‹#›</a:t>
            </a:fld>
            <a:endParaRPr lang="en-US"/>
          </a:p>
        </p:txBody>
      </p:sp>
    </p:spTree>
    <p:extLst>
      <p:ext uri="{BB962C8B-B14F-4D97-AF65-F5344CB8AC3E}">
        <p14:creationId xmlns:p14="http://schemas.microsoft.com/office/powerpoint/2010/main" val="1936692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01EB2B-5059-4EA2-A4F8-7E93D3E07908}"/>
              </a:ext>
            </a:extLst>
          </p:cNvPr>
          <p:cNvSpPr>
            <a:spLocks noGrp="1"/>
          </p:cNvSpPr>
          <p:nvPr>
            <p:ph type="title"/>
          </p:nvPr>
        </p:nvSpPr>
        <p:spPr>
          <a:xfrm>
            <a:off x="0" y="0"/>
            <a:ext cx="36576000" cy="1617784"/>
          </a:xfrm>
          <a:ln/>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6000" b="1" dirty="0"/>
              <a:t>Application of Deep Learning to Computational Fluid Dynamics</a:t>
            </a:r>
            <a:br>
              <a:rPr lang="en-US" sz="6000" b="1" dirty="0"/>
            </a:br>
            <a:r>
              <a:rPr lang="en-US" sz="4000" b="1" dirty="0"/>
              <a:t>Author: Jie Tao	Supervisor: Dr. Greg </a:t>
            </a:r>
            <a:r>
              <a:rPr lang="en-US" sz="4000" b="1" dirty="0" err="1"/>
              <a:t>Wolffe</a:t>
            </a:r>
            <a:endParaRPr lang="en-US" sz="6000" dirty="0"/>
          </a:p>
        </p:txBody>
      </p:sp>
      <p:sp>
        <p:nvSpPr>
          <p:cNvPr id="5" name="Vertical Text Placeholder 4">
            <a:extLst>
              <a:ext uri="{FF2B5EF4-FFF2-40B4-BE49-F238E27FC236}">
                <a16:creationId xmlns:a16="http://schemas.microsoft.com/office/drawing/2014/main" id="{1B0B75A0-5ED2-4A59-8C64-9EDA909B63CE}"/>
              </a:ext>
            </a:extLst>
          </p:cNvPr>
          <p:cNvSpPr>
            <a:spLocks noGrp="1"/>
          </p:cNvSpPr>
          <p:nvPr>
            <p:ph type="body" orient="vert" idx="1"/>
          </p:nvPr>
        </p:nvSpPr>
        <p:spPr>
          <a:xfrm>
            <a:off x="-1" y="2062284"/>
            <a:ext cx="11957539" cy="1032608"/>
          </a:xfrm>
        </p:spPr>
        <p:style>
          <a:lnRef idx="2">
            <a:schemeClr val="dk1">
              <a:shade val="50000"/>
            </a:schemeClr>
          </a:lnRef>
          <a:fillRef idx="1">
            <a:schemeClr val="dk1"/>
          </a:fillRef>
          <a:effectRef idx="0">
            <a:schemeClr val="dk1"/>
          </a:effectRef>
          <a:fontRef idx="minor">
            <a:schemeClr val="lt1"/>
          </a:fontRef>
        </p:style>
        <p:txBody>
          <a:bodyPr vert="horz">
            <a:normAutofit/>
          </a:bodyPr>
          <a:lstStyle/>
          <a:p>
            <a:pPr marL="0" indent="0" algn="ctr">
              <a:buNone/>
            </a:pPr>
            <a:r>
              <a:rPr lang="en-US" sz="6000" dirty="0"/>
              <a:t>Abstract</a:t>
            </a:r>
            <a:endParaRPr lang="en-US" dirty="0"/>
          </a:p>
        </p:txBody>
      </p:sp>
      <p:sp>
        <p:nvSpPr>
          <p:cNvPr id="6" name="Vertical Text Placeholder 4">
            <a:extLst>
              <a:ext uri="{FF2B5EF4-FFF2-40B4-BE49-F238E27FC236}">
                <a16:creationId xmlns:a16="http://schemas.microsoft.com/office/drawing/2014/main" id="{806632FC-5BD9-44F7-821C-1FD2EED0DD0A}"/>
              </a:ext>
            </a:extLst>
          </p:cNvPr>
          <p:cNvSpPr txBox="1">
            <a:spLocks/>
          </p:cNvSpPr>
          <p:nvPr/>
        </p:nvSpPr>
        <p:spPr>
          <a:xfrm>
            <a:off x="-1" y="3094891"/>
            <a:ext cx="11957539" cy="4958863"/>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dk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dk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dk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9pPr>
          </a:lstStyle>
          <a:p>
            <a:pPr marL="0" indent="0">
              <a:buFont typeface="Arial" panose="020B0604020202020204" pitchFamily="34" charset="0"/>
              <a:buNone/>
            </a:pPr>
            <a:endParaRPr lang="en-US" dirty="0"/>
          </a:p>
        </p:txBody>
      </p:sp>
      <p:sp>
        <p:nvSpPr>
          <p:cNvPr id="11" name="Vertical Text Placeholder 4">
            <a:extLst>
              <a:ext uri="{FF2B5EF4-FFF2-40B4-BE49-F238E27FC236}">
                <a16:creationId xmlns:a16="http://schemas.microsoft.com/office/drawing/2014/main" id="{7B1A722E-4F0E-4314-B59E-47C9BEB551D1}"/>
              </a:ext>
            </a:extLst>
          </p:cNvPr>
          <p:cNvSpPr txBox="1">
            <a:spLocks/>
          </p:cNvSpPr>
          <p:nvPr/>
        </p:nvSpPr>
        <p:spPr>
          <a:xfrm>
            <a:off x="12309230" y="2062284"/>
            <a:ext cx="11957539" cy="103260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lt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lt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lt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9pPr>
          </a:lstStyle>
          <a:p>
            <a:pPr marL="0" indent="0" algn="ctr">
              <a:buNone/>
            </a:pPr>
            <a:r>
              <a:rPr lang="en-US" sz="6000" dirty="0"/>
              <a:t>Implementation</a:t>
            </a:r>
            <a:endParaRPr lang="en-US" dirty="0"/>
          </a:p>
        </p:txBody>
      </p:sp>
      <p:sp>
        <p:nvSpPr>
          <p:cNvPr id="12" name="Vertical Text Placeholder 4">
            <a:extLst>
              <a:ext uri="{FF2B5EF4-FFF2-40B4-BE49-F238E27FC236}">
                <a16:creationId xmlns:a16="http://schemas.microsoft.com/office/drawing/2014/main" id="{A98DC71A-BA12-436C-BFCB-49F4D334A91D}"/>
              </a:ext>
            </a:extLst>
          </p:cNvPr>
          <p:cNvSpPr txBox="1">
            <a:spLocks/>
          </p:cNvSpPr>
          <p:nvPr/>
        </p:nvSpPr>
        <p:spPr>
          <a:xfrm>
            <a:off x="12290180" y="3094890"/>
            <a:ext cx="11957539" cy="2433710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dk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dk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dk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9pPr>
          </a:lstStyle>
          <a:p>
            <a:pPr marL="0" indent="0">
              <a:buFont typeface="Arial" panose="020B0604020202020204" pitchFamily="34" charset="0"/>
              <a:buNone/>
            </a:pPr>
            <a:endParaRPr lang="en-US" dirty="0"/>
          </a:p>
        </p:txBody>
      </p:sp>
      <p:sp>
        <p:nvSpPr>
          <p:cNvPr id="13" name="Vertical Text Placeholder 4">
            <a:extLst>
              <a:ext uri="{FF2B5EF4-FFF2-40B4-BE49-F238E27FC236}">
                <a16:creationId xmlns:a16="http://schemas.microsoft.com/office/drawing/2014/main" id="{BC640911-3C8F-4784-B1A4-8FABF1D18846}"/>
              </a:ext>
            </a:extLst>
          </p:cNvPr>
          <p:cNvSpPr txBox="1">
            <a:spLocks/>
          </p:cNvSpPr>
          <p:nvPr/>
        </p:nvSpPr>
        <p:spPr>
          <a:xfrm>
            <a:off x="24618461" y="2062284"/>
            <a:ext cx="11957539" cy="103260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lt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lt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lt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9pPr>
          </a:lstStyle>
          <a:p>
            <a:pPr marL="0" indent="0" algn="ctr">
              <a:buFont typeface="Arial" panose="020B0604020202020204" pitchFamily="34" charset="0"/>
              <a:buNone/>
            </a:pPr>
            <a:r>
              <a:rPr lang="en-US" sz="6000" dirty="0"/>
              <a:t>Result</a:t>
            </a:r>
            <a:endParaRPr lang="en-US" dirty="0"/>
          </a:p>
        </p:txBody>
      </p:sp>
      <p:sp>
        <p:nvSpPr>
          <p:cNvPr id="14" name="Vertical Text Placeholder 4">
            <a:extLst>
              <a:ext uri="{FF2B5EF4-FFF2-40B4-BE49-F238E27FC236}">
                <a16:creationId xmlns:a16="http://schemas.microsoft.com/office/drawing/2014/main" id="{3AA004C4-95F5-460D-AA22-B2AE94229EAE}"/>
              </a:ext>
            </a:extLst>
          </p:cNvPr>
          <p:cNvSpPr txBox="1">
            <a:spLocks/>
          </p:cNvSpPr>
          <p:nvPr/>
        </p:nvSpPr>
        <p:spPr>
          <a:xfrm>
            <a:off x="24658270" y="3085815"/>
            <a:ext cx="11957539" cy="1671199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dk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dk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dk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9pPr>
          </a:lstStyle>
          <a:p>
            <a:pPr marL="0" indent="0">
              <a:buFont typeface="Arial" panose="020B0604020202020204" pitchFamily="34" charset="0"/>
              <a:buNone/>
            </a:pPr>
            <a:endParaRPr lang="en-US" dirty="0"/>
          </a:p>
        </p:txBody>
      </p:sp>
      <p:sp>
        <p:nvSpPr>
          <p:cNvPr id="15" name="Vertical Text Placeholder 4">
            <a:extLst>
              <a:ext uri="{FF2B5EF4-FFF2-40B4-BE49-F238E27FC236}">
                <a16:creationId xmlns:a16="http://schemas.microsoft.com/office/drawing/2014/main" id="{79FF4518-4131-4BB6-9057-99C739156C0C}"/>
              </a:ext>
            </a:extLst>
          </p:cNvPr>
          <p:cNvSpPr txBox="1">
            <a:spLocks/>
          </p:cNvSpPr>
          <p:nvPr/>
        </p:nvSpPr>
        <p:spPr>
          <a:xfrm>
            <a:off x="-1" y="8474807"/>
            <a:ext cx="11957539" cy="103260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lt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lt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lt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9pPr>
          </a:lstStyle>
          <a:p>
            <a:pPr marL="0" indent="0" algn="ctr">
              <a:buFont typeface="Arial" panose="020B0604020202020204" pitchFamily="34" charset="0"/>
              <a:buNone/>
            </a:pPr>
            <a:r>
              <a:rPr lang="en-US" sz="6000" dirty="0"/>
              <a:t>Background and Approach</a:t>
            </a:r>
            <a:endParaRPr lang="en-US" dirty="0"/>
          </a:p>
        </p:txBody>
      </p:sp>
      <p:sp>
        <p:nvSpPr>
          <p:cNvPr id="16" name="Vertical Text Placeholder 4">
            <a:extLst>
              <a:ext uri="{FF2B5EF4-FFF2-40B4-BE49-F238E27FC236}">
                <a16:creationId xmlns:a16="http://schemas.microsoft.com/office/drawing/2014/main" id="{1D8B58FA-F462-4F8E-9B59-4036700A21AD}"/>
              </a:ext>
            </a:extLst>
          </p:cNvPr>
          <p:cNvSpPr txBox="1">
            <a:spLocks/>
          </p:cNvSpPr>
          <p:nvPr/>
        </p:nvSpPr>
        <p:spPr>
          <a:xfrm>
            <a:off x="0" y="9562457"/>
            <a:ext cx="11957539" cy="17869543"/>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dk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dk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dk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9pPr>
          </a:lstStyle>
          <a:p>
            <a:pPr marL="0" indent="0">
              <a:buNone/>
            </a:pPr>
            <a:r>
              <a:rPr lang="en-US" sz="3600" dirty="0"/>
              <a:t>Since the complexity of physical or biological system, CFD significantly depends on the computational power and the equation. Although CFD is very mature in the industry, we are thinking: can we use deep learning model to make prediction in CFD? What’s the result of deep learning simulation compared with CFD? With these two hypothesizes, we created a simple case and adapted it to the deep learning model. </a:t>
            </a:r>
          </a:p>
        </p:txBody>
      </p:sp>
      <p:pic>
        <p:nvPicPr>
          <p:cNvPr id="17" name="Picture 16" descr="Karman vortex streets; numerical result from SimScale (top) and real life example of clouds\ :math:`^{12}` (bottom)">
            <a:extLst>
              <a:ext uri="{FF2B5EF4-FFF2-40B4-BE49-F238E27FC236}">
                <a16:creationId xmlns:a16="http://schemas.microsoft.com/office/drawing/2014/main" id="{8FA647B2-9ED3-4F93-B031-26465D73656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24336"/>
            <a:ext cx="5387340" cy="4208587"/>
          </a:xfrm>
          <a:prstGeom prst="rect">
            <a:avLst/>
          </a:prstGeom>
          <a:noFill/>
          <a:ln>
            <a:noFill/>
          </a:ln>
        </p:spPr>
      </p:pic>
      <p:sp>
        <p:nvSpPr>
          <p:cNvPr id="22" name="TextBox 21">
            <a:extLst>
              <a:ext uri="{FF2B5EF4-FFF2-40B4-BE49-F238E27FC236}">
                <a16:creationId xmlns:a16="http://schemas.microsoft.com/office/drawing/2014/main" id="{6A6E1A5C-073C-4ADA-B815-DB253CD3CA6C}"/>
              </a:ext>
            </a:extLst>
          </p:cNvPr>
          <p:cNvSpPr txBox="1"/>
          <p:nvPr/>
        </p:nvSpPr>
        <p:spPr>
          <a:xfrm>
            <a:off x="20503662" y="16270652"/>
            <a:ext cx="184731" cy="369332"/>
          </a:xfrm>
          <a:prstGeom prst="rect">
            <a:avLst/>
          </a:prstGeom>
          <a:noFill/>
        </p:spPr>
        <p:txBody>
          <a:bodyPr wrap="none" rtlCol="0">
            <a:spAutoFit/>
          </a:bodyPr>
          <a:lstStyle/>
          <a:p>
            <a:endParaRPr lang="en-US" dirty="0"/>
          </a:p>
        </p:txBody>
      </p:sp>
      <p:pic>
        <p:nvPicPr>
          <p:cNvPr id="20" name="Picture 19">
            <a:extLst>
              <a:ext uri="{FF2B5EF4-FFF2-40B4-BE49-F238E27FC236}">
                <a16:creationId xmlns:a16="http://schemas.microsoft.com/office/drawing/2014/main" id="{7A252654-4405-4246-9F27-22F5ABD940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6740" y="13024335"/>
            <a:ext cx="6169660" cy="4208587"/>
          </a:xfrm>
          <a:prstGeom prst="rect">
            <a:avLst/>
          </a:prstGeom>
          <a:noFill/>
          <a:ln>
            <a:noFill/>
          </a:ln>
        </p:spPr>
      </p:pic>
      <p:sp>
        <p:nvSpPr>
          <p:cNvPr id="2" name="TextBox 1">
            <a:extLst>
              <a:ext uri="{FF2B5EF4-FFF2-40B4-BE49-F238E27FC236}">
                <a16:creationId xmlns:a16="http://schemas.microsoft.com/office/drawing/2014/main" id="{8EE0FB3B-ED22-4ADF-9F0A-35D52ED92291}"/>
              </a:ext>
            </a:extLst>
          </p:cNvPr>
          <p:cNvSpPr txBox="1"/>
          <p:nvPr/>
        </p:nvSpPr>
        <p:spPr>
          <a:xfrm>
            <a:off x="154939" y="17324421"/>
            <a:ext cx="5511800" cy="923330"/>
          </a:xfrm>
          <a:prstGeom prst="rect">
            <a:avLst/>
          </a:prstGeom>
          <a:noFill/>
        </p:spPr>
        <p:txBody>
          <a:bodyPr wrap="square" rtlCol="0">
            <a:spAutoFit/>
          </a:bodyPr>
          <a:lstStyle/>
          <a:p>
            <a:r>
              <a:rPr lang="en-US" i="1" dirty="0"/>
              <a:t>Figure 1: Examples of Karman vortex streets; numerical result (top) and real-life example of clouds^12 (bottom)</a:t>
            </a:r>
          </a:p>
          <a:p>
            <a:endParaRPr lang="en-US" dirty="0"/>
          </a:p>
        </p:txBody>
      </p:sp>
      <p:sp>
        <p:nvSpPr>
          <p:cNvPr id="23" name="TextBox 22">
            <a:extLst>
              <a:ext uri="{FF2B5EF4-FFF2-40B4-BE49-F238E27FC236}">
                <a16:creationId xmlns:a16="http://schemas.microsoft.com/office/drawing/2014/main" id="{53A116F5-7E2B-414F-9C52-46A2CC3CF8E4}"/>
              </a:ext>
            </a:extLst>
          </p:cNvPr>
          <p:cNvSpPr txBox="1"/>
          <p:nvPr/>
        </p:nvSpPr>
        <p:spPr>
          <a:xfrm>
            <a:off x="5666740" y="17324421"/>
            <a:ext cx="5890260" cy="1200329"/>
          </a:xfrm>
          <a:prstGeom prst="rect">
            <a:avLst/>
          </a:prstGeom>
          <a:noFill/>
        </p:spPr>
        <p:txBody>
          <a:bodyPr wrap="square" rtlCol="0">
            <a:spAutoFit/>
          </a:bodyPr>
          <a:lstStyle/>
          <a:p>
            <a:r>
              <a:rPr lang="en-US" i="1" dirty="0"/>
              <a:t>Figure </a:t>
            </a:r>
            <a:r>
              <a:rPr lang="en-US" altLang="zh-CN" i="1" dirty="0"/>
              <a:t>2</a:t>
            </a:r>
            <a:r>
              <a:rPr lang="en-US" i="1" dirty="0"/>
              <a:t>: One frame from our samples. Water comes from the left side with velocity = 1m/s and flows out to the right side horizontally. The warmer color presents the faster velocity; the colder color presents the slower velocity. </a:t>
            </a:r>
          </a:p>
        </p:txBody>
      </p:sp>
      <p:sp>
        <p:nvSpPr>
          <p:cNvPr id="3" name="TextBox 2">
            <a:extLst>
              <a:ext uri="{FF2B5EF4-FFF2-40B4-BE49-F238E27FC236}">
                <a16:creationId xmlns:a16="http://schemas.microsoft.com/office/drawing/2014/main" id="{6B2A266A-C52D-4B83-BED0-F63EE00F5611}"/>
              </a:ext>
            </a:extLst>
          </p:cNvPr>
          <p:cNvSpPr txBox="1"/>
          <p:nvPr/>
        </p:nvSpPr>
        <p:spPr>
          <a:xfrm>
            <a:off x="0" y="18741624"/>
            <a:ext cx="11836400" cy="3416320"/>
          </a:xfrm>
          <a:prstGeom prst="rect">
            <a:avLst/>
          </a:prstGeom>
          <a:noFill/>
        </p:spPr>
        <p:txBody>
          <a:bodyPr wrap="square" rtlCol="0">
            <a:spAutoFit/>
          </a:bodyPr>
          <a:lstStyle/>
          <a:p>
            <a:r>
              <a:rPr lang="en-US" sz="3600" dirty="0"/>
              <a:t>Since CFD simulation is based on time series, we can use Long short-term memory (LSTM). In our case, however, the inputs are not only including time series information, but also spatial information. So we utilized Convolutional LSTM. Compared with LSTM, </a:t>
            </a:r>
            <a:r>
              <a:rPr lang="en-US" sz="3600" dirty="0" err="1"/>
              <a:t>ConvLSTM</a:t>
            </a:r>
            <a:r>
              <a:rPr lang="en-US" sz="3600" dirty="0"/>
              <a:t> allows multidimensional data coming with convolutional operations in each gate. </a:t>
            </a:r>
          </a:p>
        </p:txBody>
      </p:sp>
      <p:pic>
        <p:nvPicPr>
          <p:cNvPr id="24" name="Picture 23" descr="LSTM">
            <a:extLst>
              <a:ext uri="{FF2B5EF4-FFF2-40B4-BE49-F238E27FC236}">
                <a16:creationId xmlns:a16="http://schemas.microsoft.com/office/drawing/2014/main" id="{ECB7E892-23A1-4250-8203-672F9E1B9CE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55" y="22151981"/>
            <a:ext cx="4815841" cy="3970214"/>
          </a:xfrm>
          <a:prstGeom prst="rect">
            <a:avLst/>
          </a:prstGeom>
          <a:noFill/>
          <a:ln>
            <a:noFill/>
          </a:ln>
        </p:spPr>
      </p:pic>
      <p:pic>
        <p:nvPicPr>
          <p:cNvPr id="25" name="Picture 24" descr="https://qphl.fs.quoracdn.net/main-qimg-4b0398d21ef1beb616b202971bdc3a5c">
            <a:extLst>
              <a:ext uri="{FF2B5EF4-FFF2-40B4-BE49-F238E27FC236}">
                <a16:creationId xmlns:a16="http://schemas.microsoft.com/office/drawing/2014/main" id="{EFB1A4C0-5DEE-4382-ACED-003BFD884C0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66739" y="22151981"/>
            <a:ext cx="5771273" cy="3970215"/>
          </a:xfrm>
          <a:prstGeom prst="rect">
            <a:avLst/>
          </a:prstGeom>
          <a:noFill/>
          <a:ln>
            <a:noFill/>
          </a:ln>
        </p:spPr>
      </p:pic>
      <p:sp>
        <p:nvSpPr>
          <p:cNvPr id="26" name="TextBox 25">
            <a:extLst>
              <a:ext uri="{FF2B5EF4-FFF2-40B4-BE49-F238E27FC236}">
                <a16:creationId xmlns:a16="http://schemas.microsoft.com/office/drawing/2014/main" id="{3FFEF79E-D575-41E3-884B-F3B71A8BE4AD}"/>
              </a:ext>
            </a:extLst>
          </p:cNvPr>
          <p:cNvSpPr txBox="1"/>
          <p:nvPr/>
        </p:nvSpPr>
        <p:spPr>
          <a:xfrm>
            <a:off x="154939" y="26293942"/>
            <a:ext cx="5511800" cy="923330"/>
          </a:xfrm>
          <a:prstGeom prst="rect">
            <a:avLst/>
          </a:prstGeom>
          <a:noFill/>
        </p:spPr>
        <p:txBody>
          <a:bodyPr wrap="square" rtlCol="0">
            <a:spAutoFit/>
          </a:bodyPr>
          <a:lstStyle/>
          <a:p>
            <a:r>
              <a:rPr lang="en-US" i="1" dirty="0"/>
              <a:t>Figure 3: the structure of LSTM. From left to right, we can see forget gate, input gate, input modulation gate and output gate.  </a:t>
            </a:r>
            <a:endParaRPr lang="en-US" dirty="0"/>
          </a:p>
        </p:txBody>
      </p:sp>
      <p:sp>
        <p:nvSpPr>
          <p:cNvPr id="27" name="TextBox 26">
            <a:extLst>
              <a:ext uri="{FF2B5EF4-FFF2-40B4-BE49-F238E27FC236}">
                <a16:creationId xmlns:a16="http://schemas.microsoft.com/office/drawing/2014/main" id="{865FBB99-18D9-4EAC-8023-4E1E7CF533C4}"/>
              </a:ext>
            </a:extLst>
          </p:cNvPr>
          <p:cNvSpPr txBox="1"/>
          <p:nvPr/>
        </p:nvSpPr>
        <p:spPr>
          <a:xfrm>
            <a:off x="5855970" y="26293942"/>
            <a:ext cx="5511800" cy="923330"/>
          </a:xfrm>
          <a:prstGeom prst="rect">
            <a:avLst/>
          </a:prstGeom>
          <a:noFill/>
        </p:spPr>
        <p:txBody>
          <a:bodyPr wrap="square" rtlCol="0">
            <a:spAutoFit/>
          </a:bodyPr>
          <a:lstStyle/>
          <a:p>
            <a:r>
              <a:rPr lang="en-US" i="1" dirty="0"/>
              <a:t>Figure </a:t>
            </a:r>
            <a:r>
              <a:rPr lang="en-US" altLang="zh-CN" i="1" dirty="0"/>
              <a:t>4</a:t>
            </a:r>
            <a:r>
              <a:rPr lang="en-US" i="1" dirty="0"/>
              <a:t>: </a:t>
            </a:r>
            <a:r>
              <a:rPr lang="en-US" i="1" dirty="0" err="1"/>
              <a:t>ConvLSTM</a:t>
            </a:r>
            <a:r>
              <a:rPr lang="en-US" i="1" dirty="0"/>
              <a:t> replaces matrix multiplication with convolution operation at each gate, which leads it can capture spatial features.</a:t>
            </a:r>
          </a:p>
        </p:txBody>
      </p:sp>
      <p:pic>
        <p:nvPicPr>
          <p:cNvPr id="29" name="Picture 28" descr="https://coxlab.github.io/prednet/plots/prednet_model.png">
            <a:extLst>
              <a:ext uri="{FF2B5EF4-FFF2-40B4-BE49-F238E27FC236}">
                <a16:creationId xmlns:a16="http://schemas.microsoft.com/office/drawing/2014/main" id="{6769B384-59F5-46F4-ACAB-0C049D828AA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2491183" y="10426897"/>
            <a:ext cx="5502910" cy="3337292"/>
          </a:xfrm>
          <a:prstGeom prst="rect">
            <a:avLst/>
          </a:prstGeom>
          <a:noFill/>
          <a:ln>
            <a:noFill/>
          </a:ln>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1DBFFE4-A1AA-4C9D-B2A7-2CC143801287}"/>
                  </a:ext>
                </a:extLst>
              </p:cNvPr>
              <p:cNvSpPr txBox="1"/>
              <p:nvPr/>
            </p:nvSpPr>
            <p:spPr>
              <a:xfrm>
                <a:off x="12290180" y="3094890"/>
                <a:ext cx="11957539" cy="7332007"/>
              </a:xfrm>
              <a:prstGeom prst="rect">
                <a:avLst/>
              </a:prstGeom>
              <a:noFill/>
            </p:spPr>
            <p:txBody>
              <a:bodyPr wrap="square" rtlCol="0">
                <a:spAutoFit/>
              </a:bodyPr>
              <a:lstStyle/>
              <a:p>
                <a:r>
                  <a:rPr lang="en-US" sz="3600" b="1" dirty="0" err="1"/>
                  <a:t>PredNet</a:t>
                </a:r>
                <a:r>
                  <a:rPr lang="en-US" sz="3600" dirty="0"/>
                  <a:t> is a predictive neural network for video prediction and unsupervised learning. It is introduced by William Lotter, Gabriel </a:t>
                </a:r>
                <a:r>
                  <a:rPr lang="en-US" sz="3600" dirty="0" err="1"/>
                  <a:t>Kreiman</a:t>
                </a:r>
                <a:r>
                  <a:rPr lang="en-US" sz="3600" dirty="0"/>
                  <a:t>, David Cox in their paper </a:t>
                </a:r>
                <a:r>
                  <a:rPr lang="en-US" sz="3600" b="1" dirty="0"/>
                  <a:t>Deep Predictive Coding Networks for Video Prediction and Unsupervised Learning</a:t>
                </a:r>
                <a:r>
                  <a:rPr lang="en-US" sz="3600" dirty="0"/>
                  <a:t>. The authors successfully use it to do the next frame prediction in car driving. Essentially, it is encoder-decoder structure with recursive </a:t>
                </a:r>
                <a:r>
                  <a:rPr lang="en-US" sz="3600" dirty="0" err="1"/>
                  <a:t>ConvLSTM</a:t>
                </a:r>
                <a:r>
                  <a:rPr lang="en-US" sz="3600" dirty="0"/>
                  <a:t>. </a:t>
                </a:r>
                <a:r>
                  <a:rPr lang="en-US" sz="3600" dirty="0">
                    <a:latin typeface="Calibri" panose="020F0502020204030204" pitchFamily="34" charset="0"/>
                    <a:ea typeface="等线" panose="02010600030101010101" pitchFamily="2" charset="-122"/>
                    <a:cs typeface="Times New Roman" panose="02020603050405020304" pitchFamily="18" charset="0"/>
                  </a:rPr>
                  <a:t>We can refer to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等线" panose="02010600030101010101" pitchFamily="2" charset="-122"/>
                            <a:cs typeface="Times New Roman" panose="02020603050405020304" pitchFamily="18" charset="0"/>
                          </a:rPr>
                          <m:t>𝑅</m:t>
                        </m:r>
                      </m:e>
                      <m:sub>
                        <m:r>
                          <a:rPr lang="en-US" sz="3600" i="1">
                            <a:latin typeface="Cambria Math" panose="02040503050406030204" pitchFamily="18" charset="0"/>
                            <a:ea typeface="等线" panose="02010600030101010101" pitchFamily="2" charset="-122"/>
                            <a:cs typeface="Times New Roman" panose="02020603050405020304" pitchFamily="18" charset="0"/>
                          </a:rPr>
                          <m:t>𝑙</m:t>
                        </m:r>
                      </m:sub>
                    </m:sSub>
                  </m:oMath>
                </a14:m>
                <a:r>
                  <a:rPr lang="en-US" sz="3600" dirty="0">
                    <a:latin typeface="Calibri" panose="020F0502020204030204" pitchFamily="34" charset="0"/>
                    <a:ea typeface="等线" panose="02010600030101010101" pitchFamily="2" charset="-122"/>
                    <a:cs typeface="Times New Roman" panose="02020603050405020304" pitchFamily="18" charset="0"/>
                  </a:rPr>
                  <a:t> and  </a:t>
                </a:r>
                <a14:m>
                  <m:oMath xmlns:m="http://schemas.openxmlformats.org/officeDocument/2006/math">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ea typeface="等线" panose="02010600030101010101" pitchFamily="2" charset="-122"/>
                                <a:cs typeface="Times New Roman" panose="02020603050405020304" pitchFamily="18" charset="0"/>
                              </a:rPr>
                              <m:t>𝐴</m:t>
                            </m:r>
                          </m:e>
                        </m:acc>
                      </m:e>
                      <m:sub>
                        <m:r>
                          <a:rPr lang="en-US" sz="3600" i="1">
                            <a:latin typeface="Cambria Math" panose="02040503050406030204" pitchFamily="18" charset="0"/>
                            <a:ea typeface="等线" panose="02010600030101010101" pitchFamily="2" charset="-122"/>
                            <a:cs typeface="Times New Roman" panose="02020603050405020304" pitchFamily="18" charset="0"/>
                          </a:rPr>
                          <m:t>𝑙</m:t>
                        </m:r>
                      </m:sub>
                    </m:sSub>
                  </m:oMath>
                </a14:m>
                <a:r>
                  <a:rPr lang="en-US" sz="3600" dirty="0">
                    <a:latin typeface="Calibri" panose="020F0502020204030204" pitchFamily="34" charset="0"/>
                    <a:ea typeface="等线" panose="02010600030101010101" pitchFamily="2" charset="-122"/>
                    <a:cs typeface="Times New Roman" panose="02020603050405020304" pitchFamily="18" charset="0"/>
                  </a:rPr>
                  <a:t> as a decoder,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等线" panose="02010600030101010101" pitchFamily="2" charset="-122"/>
                            <a:cs typeface="Times New Roman" panose="02020603050405020304" pitchFamily="18" charset="0"/>
                          </a:rPr>
                          <m:t>𝐴</m:t>
                        </m:r>
                      </m:e>
                      <m:sub>
                        <m:r>
                          <a:rPr lang="en-US" sz="3600" i="1">
                            <a:latin typeface="Cambria Math" panose="02040503050406030204" pitchFamily="18" charset="0"/>
                            <a:ea typeface="等线" panose="02010600030101010101" pitchFamily="2" charset="-122"/>
                            <a:cs typeface="Times New Roman" panose="02020603050405020304" pitchFamily="18" charset="0"/>
                          </a:rPr>
                          <m:t>𝑙</m:t>
                        </m:r>
                      </m:sub>
                    </m:sSub>
                  </m:oMath>
                </a14:m>
                <a:r>
                  <a:rPr lang="en-US" sz="3600" dirty="0">
                    <a:latin typeface="Calibri" panose="020F0502020204030204" pitchFamily="34" charset="0"/>
                    <a:ea typeface="等线" panose="02010600030101010101" pitchFamily="2" charset="-122"/>
                    <a:cs typeface="Times New Roman" panose="02020603050405020304" pitchFamily="18" charset="0"/>
                  </a:rPr>
                  <a:t> as an encoder. At timestep = 0, the decoder(generator) cannot predict well since no information inputs. As timestep &gt; 0, the decoder can predict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ea typeface="等线" panose="02010600030101010101" pitchFamily="2" charset="-122"/>
                                <a:cs typeface="Times New Roman" panose="02020603050405020304" pitchFamily="18" charset="0"/>
                              </a:rPr>
                              <m:t>𝐴</m:t>
                            </m:r>
                          </m:e>
                        </m:acc>
                      </m:e>
                      <m:sup>
                        <m:r>
                          <a:rPr lang="en-US" sz="3600" i="1">
                            <a:latin typeface="Cambria Math" panose="02040503050406030204" pitchFamily="18" charset="0"/>
                            <a:ea typeface="等线" panose="02010600030101010101" pitchFamily="2" charset="-122"/>
                            <a:cs typeface="Times New Roman" panose="02020603050405020304" pitchFamily="18" charset="0"/>
                          </a:rPr>
                          <m:t>𝑡</m:t>
                        </m:r>
                      </m:sup>
                    </m:sSup>
                  </m:oMath>
                </a14:m>
                <a:r>
                  <a:rPr lang="en-US" sz="3600" dirty="0">
                    <a:latin typeface="Calibri" panose="020F0502020204030204" pitchFamily="34" charset="0"/>
                    <a:ea typeface="等线" panose="02010600030101010101" pitchFamily="2" charset="-122"/>
                    <a:cs typeface="Times New Roman" panose="02020603050405020304" pitchFamily="18" charset="0"/>
                  </a:rPr>
                  <a:t> by the previous inputs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ea typeface="等线" panose="02010600030101010101" pitchFamily="2" charset="-122"/>
                            <a:cs typeface="Times New Roman" panose="02020603050405020304" pitchFamily="18" charset="0"/>
                          </a:rPr>
                          <m:t>𝐴</m:t>
                        </m:r>
                      </m:e>
                      <m:sup>
                        <m:r>
                          <a:rPr lang="en-US" sz="3600" i="1">
                            <a:latin typeface="Cambria Math" panose="02040503050406030204" pitchFamily="18" charset="0"/>
                            <a:ea typeface="等线" panose="02010600030101010101" pitchFamily="2" charset="-122"/>
                            <a:cs typeface="Times New Roman" panose="02020603050405020304" pitchFamily="18" charset="0"/>
                          </a:rPr>
                          <m:t>𝑡</m:t>
                        </m:r>
                        <m:r>
                          <a:rPr lang="en-US" sz="3600" i="1">
                            <a:latin typeface="Cambria Math" panose="02040503050406030204" pitchFamily="18" charset="0"/>
                            <a:ea typeface="等线" panose="02010600030101010101" pitchFamily="2" charset="-122"/>
                            <a:cs typeface="Times New Roman" panose="02020603050405020304" pitchFamily="18" charset="0"/>
                          </a:rPr>
                          <m:t>−1</m:t>
                        </m:r>
                      </m:sup>
                    </m:sSup>
                  </m:oMath>
                </a14:m>
                <a:r>
                  <a:rPr lang="en-US" sz="3600" dirty="0">
                    <a:latin typeface="Calibri" panose="020F0502020204030204" pitchFamily="34" charset="0"/>
                    <a:ea typeface="等线" panose="02010600030101010101" pitchFamily="2" charset="-122"/>
                    <a:cs typeface="Times New Roman" panose="02020603050405020304" pitchFamily="18" charset="0"/>
                  </a:rPr>
                  <a:t> and its error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ea typeface="等线" panose="02010600030101010101" pitchFamily="2" charset="-122"/>
                            <a:cs typeface="Times New Roman" panose="02020603050405020304" pitchFamily="18" charset="0"/>
                          </a:rPr>
                          <m:t>𝐸</m:t>
                        </m:r>
                      </m:e>
                      <m:sup>
                        <m:r>
                          <a:rPr lang="en-US" sz="3600" i="1">
                            <a:latin typeface="Cambria Math" panose="02040503050406030204" pitchFamily="18" charset="0"/>
                            <a:ea typeface="等线" panose="02010600030101010101" pitchFamily="2" charset="-122"/>
                            <a:cs typeface="Times New Roman" panose="02020603050405020304" pitchFamily="18" charset="0"/>
                          </a:rPr>
                          <m:t>𝑡</m:t>
                        </m:r>
                        <m:r>
                          <a:rPr lang="en-US" sz="3600" i="1">
                            <a:latin typeface="Cambria Math" panose="02040503050406030204" pitchFamily="18" charset="0"/>
                            <a:ea typeface="等线" panose="02010600030101010101" pitchFamily="2" charset="-122"/>
                            <a:cs typeface="Times New Roman" panose="02020603050405020304" pitchFamily="18" charset="0"/>
                          </a:rPr>
                          <m:t>−1</m:t>
                        </m:r>
                      </m:sup>
                    </m:sSup>
                  </m:oMath>
                </a14:m>
                <a:r>
                  <a:rPr lang="en-US" sz="3600" dirty="0">
                    <a:latin typeface="Calibri" panose="020F0502020204030204" pitchFamily="34" charset="0"/>
                    <a:ea typeface="等线" panose="02010600030101010101" pitchFamily="2" charset="-122"/>
                    <a:cs typeface="Times New Roman" panose="02020603050405020304" pitchFamily="18" charset="0"/>
                  </a:rPr>
                  <a:t> while </a:t>
                </a:r>
                <a14:m>
                  <m:oMath xmlns:m="http://schemas.openxmlformats.org/officeDocument/2006/math">
                    <m:r>
                      <a:rPr lang="en-US" sz="3600" i="1">
                        <a:latin typeface="Cambria Math" panose="02040503050406030204" pitchFamily="18" charset="0"/>
                        <a:ea typeface="等线" panose="02010600030101010101" pitchFamily="2" charset="-122"/>
                        <a:cs typeface="Times New Roman" panose="02020603050405020304" pitchFamily="18" charset="0"/>
                      </a:rPr>
                      <m:t>𝑅</m:t>
                    </m:r>
                  </m:oMath>
                </a14:m>
                <a:r>
                  <a:rPr lang="en-US" sz="3600" dirty="0">
                    <a:latin typeface="Calibri" panose="020F0502020204030204" pitchFamily="34" charset="0"/>
                    <a:ea typeface="等线" panose="02010600030101010101" pitchFamily="2" charset="-122"/>
                    <a:cs typeface="Times New Roman" panose="02020603050405020304" pitchFamily="18" charset="0"/>
                  </a:rPr>
                  <a:t> is response for handling spatial and temporal information. We used this </a:t>
                </a:r>
                <a:r>
                  <a:rPr 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sz="3600" dirty="0">
                    <a:latin typeface="Calibri" panose="020F0502020204030204" pitchFamily="34" charset="0"/>
                    <a:ea typeface="等线" panose="02010600030101010101" pitchFamily="2" charset="-122"/>
                    <a:cs typeface="Times New Roman" panose="02020603050405020304" pitchFamily="18" charset="0"/>
                  </a:rPr>
                  <a:t> </a:t>
                </a:r>
                <a:r>
                  <a:rPr lang="en-US" sz="3600" b="1" dirty="0">
                    <a:latin typeface="Calibri" panose="020F0502020204030204" pitchFamily="34" charset="0"/>
                    <a:ea typeface="等线" panose="02010600030101010101" pitchFamily="2" charset="-122"/>
                    <a:cs typeface="Times New Roman" panose="02020603050405020304" pitchFamily="18" charset="0"/>
                  </a:rPr>
                  <a:t>to train two models</a:t>
                </a:r>
                <a:r>
                  <a:rPr lang="en-US" sz="3600" dirty="0">
                    <a:latin typeface="Calibri" panose="020F0502020204030204" pitchFamily="34" charset="0"/>
                    <a:ea typeface="等线" panose="02010600030101010101" pitchFamily="2" charset="-122"/>
                    <a:cs typeface="Times New Roman" panose="02020603050405020304" pitchFamily="18" charset="0"/>
                  </a:rPr>
                  <a:t>: </a:t>
                </a:r>
                <a:r>
                  <a:rPr lang="en-US" sz="3600" b="1" dirty="0" err="1">
                    <a:latin typeface="Calibri" panose="020F0502020204030204" pitchFamily="34" charset="0"/>
                    <a:ea typeface="等线" panose="02010600030101010101" pitchFamily="2" charset="-122"/>
                    <a:cs typeface="Times New Roman" panose="02020603050405020304" pitchFamily="18" charset="0"/>
                  </a:rPr>
                  <a:t>PredNet</a:t>
                </a:r>
                <a:r>
                  <a:rPr lang="en-US" sz="3600" b="1" dirty="0">
                    <a:latin typeface="Calibri" panose="020F0502020204030204" pitchFamily="34" charset="0"/>
                    <a:ea typeface="等线" panose="02010600030101010101" pitchFamily="2" charset="-122"/>
                    <a:cs typeface="Times New Roman" panose="02020603050405020304" pitchFamily="18" charset="0"/>
                  </a:rPr>
                  <a:t>(t+1) and </a:t>
                </a:r>
                <a:r>
                  <a:rPr lang="en-US" sz="3600" b="1" dirty="0" err="1">
                    <a:latin typeface="Calibri" panose="020F0502020204030204" pitchFamily="34" charset="0"/>
                    <a:ea typeface="等线" panose="02010600030101010101" pitchFamily="2" charset="-122"/>
                    <a:cs typeface="Times New Roman" panose="02020603050405020304" pitchFamily="18" charset="0"/>
                  </a:rPr>
                  <a:t>Pred</a:t>
                </a:r>
                <a:r>
                  <a:rPr lang="en-US" sz="3600" b="1" dirty="0">
                    <a:latin typeface="Calibri" panose="020F0502020204030204" pitchFamily="34" charset="0"/>
                    <a:ea typeface="等线" panose="02010600030101010101" pitchFamily="2" charset="-122"/>
                    <a:cs typeface="Times New Roman" panose="02020603050405020304" pitchFamily="18" charset="0"/>
                  </a:rPr>
                  <a:t>(t+10).</a:t>
                </a:r>
                <a:endParaRPr lang="en-US" sz="3600" b="1" dirty="0"/>
              </a:p>
            </p:txBody>
          </p:sp>
        </mc:Choice>
        <mc:Fallback>
          <p:sp>
            <p:nvSpPr>
              <p:cNvPr id="10" name="TextBox 9">
                <a:extLst>
                  <a:ext uri="{FF2B5EF4-FFF2-40B4-BE49-F238E27FC236}">
                    <a16:creationId xmlns:a16="http://schemas.microsoft.com/office/drawing/2014/main" id="{D1DBFFE4-A1AA-4C9D-B2A7-2CC143801287}"/>
                  </a:ext>
                </a:extLst>
              </p:cNvPr>
              <p:cNvSpPr txBox="1">
                <a:spLocks noRot="1" noChangeAspect="1" noMove="1" noResize="1" noEditPoints="1" noAdjustHandles="1" noChangeArrowheads="1" noChangeShapeType="1" noTextEdit="1"/>
              </p:cNvSpPr>
              <p:nvPr/>
            </p:nvSpPr>
            <p:spPr>
              <a:xfrm>
                <a:off x="12290180" y="3094890"/>
                <a:ext cx="11957539" cy="7332007"/>
              </a:xfrm>
              <a:prstGeom prst="rect">
                <a:avLst/>
              </a:prstGeom>
              <a:blipFill>
                <a:blip r:embed="rId7"/>
                <a:stretch>
                  <a:fillRect l="-1529" t="-1331" r="-1886" b="-2246"/>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EE771253-30DB-4721-BD82-85AFD2F29083}"/>
              </a:ext>
            </a:extLst>
          </p:cNvPr>
          <p:cNvPicPr/>
          <p:nvPr/>
        </p:nvPicPr>
        <p:blipFill>
          <a:blip r:embed="rId8"/>
          <a:stretch>
            <a:fillRect/>
          </a:stretch>
        </p:blipFill>
        <p:spPr>
          <a:xfrm>
            <a:off x="18158631" y="10486343"/>
            <a:ext cx="5943600" cy="1362758"/>
          </a:xfrm>
          <a:prstGeom prst="rect">
            <a:avLst/>
          </a:prstGeom>
        </p:spPr>
      </p:pic>
      <p:sp>
        <p:nvSpPr>
          <p:cNvPr id="33" name="Rectangle 32">
            <a:extLst>
              <a:ext uri="{FF2B5EF4-FFF2-40B4-BE49-F238E27FC236}">
                <a16:creationId xmlns:a16="http://schemas.microsoft.com/office/drawing/2014/main" id="{D7E059D7-2EBC-4AC2-B461-373B5765CE16}"/>
              </a:ext>
            </a:extLst>
          </p:cNvPr>
          <p:cNvSpPr/>
          <p:nvPr/>
        </p:nvSpPr>
        <p:spPr>
          <a:xfrm>
            <a:off x="12491183" y="13823634"/>
            <a:ext cx="5667448" cy="646331"/>
          </a:xfrm>
          <a:prstGeom prst="rect">
            <a:avLst/>
          </a:prstGeom>
        </p:spPr>
        <p:txBody>
          <a:bodyPr wrap="square">
            <a:spAutoFit/>
          </a:bodyPr>
          <a:lstStyle/>
          <a:p>
            <a:r>
              <a:rPr lang="en-US" i="1" dirty="0">
                <a:latin typeface="Calibri" panose="020F0502020204030204" pitchFamily="34" charset="0"/>
                <a:ea typeface="等线" panose="02010600030101010101" pitchFamily="2" charset="-122"/>
                <a:cs typeface="Times New Roman" panose="02020603050405020304" pitchFamily="18" charset="0"/>
              </a:rPr>
              <a:t>Figure 5: the structure of </a:t>
            </a:r>
            <a:r>
              <a:rPr lang="en-US" i="1" dirty="0" err="1">
                <a:latin typeface="Calibri" panose="020F0502020204030204" pitchFamily="34" charset="0"/>
                <a:ea typeface="等线" panose="02010600030101010101" pitchFamily="2" charset="-122"/>
                <a:cs typeface="Times New Roman" panose="02020603050405020304" pitchFamily="18" charset="0"/>
              </a:rPr>
              <a:t>PreNet</a:t>
            </a:r>
            <a:r>
              <a:rPr lang="en-US" i="1" dirty="0">
                <a:latin typeface="Calibri" panose="020F0502020204030204" pitchFamily="34" charset="0"/>
                <a:ea typeface="等线" panose="02010600030101010101" pitchFamily="2" charset="-122"/>
                <a:cs typeface="Times New Roman" panose="02020603050405020304" pitchFamily="18" charset="0"/>
              </a:rPr>
              <a:t>. Left: information flow within two layers. Right: Module operation in each layer</a:t>
            </a:r>
            <a:r>
              <a:rPr lang="en-US" dirty="0">
                <a:latin typeface="Calibri" panose="020F0502020204030204" pitchFamily="34" charset="0"/>
                <a:ea typeface="等线" panose="02010600030101010101" pitchFamily="2" charset="-122"/>
                <a:cs typeface="Times New Roman" panose="02020603050405020304" pitchFamily="18" charset="0"/>
              </a:rPr>
              <a:t>.</a:t>
            </a:r>
            <a:endParaRPr lang="en-US" dirty="0"/>
          </a:p>
        </p:txBody>
      </p:sp>
      <p:sp>
        <p:nvSpPr>
          <p:cNvPr id="34" name="Rectangle 33">
            <a:extLst>
              <a:ext uri="{FF2B5EF4-FFF2-40B4-BE49-F238E27FC236}">
                <a16:creationId xmlns:a16="http://schemas.microsoft.com/office/drawing/2014/main" id="{22B3EA1F-DCAE-4451-8DF6-14A94813E1B8}"/>
              </a:ext>
            </a:extLst>
          </p:cNvPr>
          <p:cNvSpPr/>
          <p:nvPr/>
        </p:nvSpPr>
        <p:spPr>
          <a:xfrm>
            <a:off x="17994093" y="11959204"/>
            <a:ext cx="6108138" cy="2308324"/>
          </a:xfrm>
          <a:prstGeom prst="rect">
            <a:avLst/>
          </a:prstGeom>
        </p:spPr>
        <p:txBody>
          <a:bodyPr wrap="square">
            <a:spAutoFit/>
          </a:bodyPr>
          <a:lstStyle/>
          <a:p>
            <a:r>
              <a:rPr lang="en-US" i="1" dirty="0">
                <a:latin typeface="Calibri" panose="020F0502020204030204" pitchFamily="34" charset="0"/>
                <a:ea typeface="等线" panose="02010600030101010101" pitchFamily="2" charset="-122"/>
                <a:cs typeface="Times New Roman" panose="02020603050405020304" pitchFamily="18" charset="0"/>
              </a:rPr>
              <a:t>Figure 6: left: we trained t+1 module denoted as </a:t>
            </a:r>
            <a:r>
              <a:rPr lang="en-US" b="1" i="1" dirty="0" err="1">
                <a:latin typeface="Calibri" panose="020F0502020204030204" pitchFamily="34" charset="0"/>
                <a:ea typeface="等线" panose="02010600030101010101" pitchFamily="2" charset="-122"/>
                <a:cs typeface="Times New Roman" panose="02020603050405020304" pitchFamily="18" charset="0"/>
              </a:rPr>
              <a:t>PredNet</a:t>
            </a:r>
            <a:r>
              <a:rPr lang="en-US" b="1" i="1" dirty="0">
                <a:latin typeface="Calibri" panose="020F0502020204030204" pitchFamily="34" charset="0"/>
                <a:ea typeface="等线" panose="02010600030101010101" pitchFamily="2" charset="-122"/>
                <a:cs typeface="Times New Roman" panose="02020603050405020304" pitchFamily="18" charset="0"/>
              </a:rPr>
              <a:t>(t+1)</a:t>
            </a:r>
            <a:r>
              <a:rPr lang="en-US" i="1" dirty="0">
                <a:latin typeface="Calibri" panose="020F0502020204030204" pitchFamily="34" charset="0"/>
                <a:ea typeface="等线" panose="02010600030101010101" pitchFamily="2" charset="-122"/>
                <a:cs typeface="Times New Roman" panose="02020603050405020304" pitchFamily="18" charset="0"/>
              </a:rPr>
              <a:t>, our input is [t, t+11), output is sum of error from </a:t>
            </a:r>
            <a:r>
              <a:rPr lang="en-US" i="1" dirty="0" err="1">
                <a:latin typeface="Calibri" panose="020F0502020204030204" pitchFamily="34" charset="0"/>
                <a:ea typeface="等线" panose="02010600030101010101" pitchFamily="2" charset="-122"/>
                <a:cs typeface="Times New Roman" panose="02020603050405020304" pitchFamily="18" charset="0"/>
              </a:rPr>
              <a:t>PredNet</a:t>
            </a:r>
            <a:r>
              <a:rPr lang="en-US" i="1" dirty="0">
                <a:latin typeface="Calibri" panose="020F0502020204030204" pitchFamily="34" charset="0"/>
                <a:ea typeface="等线" panose="02010600030101010101" pitchFamily="2" charset="-122"/>
                <a:cs typeface="Times New Roman" panose="02020603050405020304" pitchFamily="18" charset="0"/>
              </a:rPr>
              <a:t> which closes to 0 in the training. Right: we construct a new </a:t>
            </a:r>
            <a:r>
              <a:rPr lang="en-US" i="1" dirty="0" err="1">
                <a:latin typeface="Calibri" panose="020F0502020204030204" pitchFamily="34" charset="0"/>
                <a:ea typeface="等线" panose="02010600030101010101" pitchFamily="2" charset="-122"/>
                <a:cs typeface="Times New Roman" panose="02020603050405020304" pitchFamily="18" charset="0"/>
              </a:rPr>
              <a:t>PredNet</a:t>
            </a:r>
            <a:r>
              <a:rPr lang="en-US" i="1" dirty="0">
                <a:latin typeface="Calibri" panose="020F0502020204030204" pitchFamily="34" charset="0"/>
                <a:ea typeface="等线" panose="02010600030101010101" pitchFamily="2" charset="-122"/>
                <a:cs typeface="Times New Roman" panose="02020603050405020304" pitchFamily="18" charset="0"/>
              </a:rPr>
              <a:t> denoted as </a:t>
            </a:r>
            <a:r>
              <a:rPr lang="en-US" b="1" i="1" dirty="0" err="1">
                <a:latin typeface="Calibri" panose="020F0502020204030204" pitchFamily="34" charset="0"/>
                <a:ea typeface="等线" panose="02010600030101010101" pitchFamily="2" charset="-122"/>
                <a:cs typeface="Times New Roman" panose="02020603050405020304" pitchFamily="18" charset="0"/>
              </a:rPr>
              <a:t>PredNet</a:t>
            </a:r>
            <a:r>
              <a:rPr lang="en-US" b="1" i="1" dirty="0">
                <a:latin typeface="Calibri" panose="020F0502020204030204" pitchFamily="34" charset="0"/>
                <a:ea typeface="等线" panose="02010600030101010101" pitchFamily="2" charset="-122"/>
                <a:cs typeface="Times New Roman" panose="02020603050405020304" pitchFamily="18" charset="0"/>
              </a:rPr>
              <a:t>(t+10)</a:t>
            </a:r>
            <a:r>
              <a:rPr lang="en-US" i="1" dirty="0">
                <a:latin typeface="Calibri" panose="020F0502020204030204" pitchFamily="34" charset="0"/>
                <a:ea typeface="等线" panose="02010600030101010101" pitchFamily="2" charset="-122"/>
                <a:cs typeface="Times New Roman" panose="02020603050405020304" pitchFamily="18" charset="0"/>
              </a:rPr>
              <a:t>, which uses same weights as </a:t>
            </a:r>
            <a:r>
              <a:rPr lang="en-US" i="1" dirty="0" err="1">
                <a:latin typeface="Calibri" panose="020F0502020204030204" pitchFamily="34" charset="0"/>
                <a:ea typeface="等线" panose="02010600030101010101" pitchFamily="2" charset="-122"/>
                <a:cs typeface="Times New Roman" panose="02020603050405020304" pitchFamily="18" charset="0"/>
              </a:rPr>
              <a:t>PredNet</a:t>
            </a:r>
            <a:r>
              <a:rPr lang="en-US" i="1" dirty="0">
                <a:latin typeface="Calibri" panose="020F0502020204030204" pitchFamily="34" charset="0"/>
                <a:ea typeface="等线" panose="02010600030101010101" pitchFamily="2" charset="-122"/>
                <a:cs typeface="Times New Roman" panose="02020603050405020304" pitchFamily="18" charset="0"/>
              </a:rPr>
              <a:t>(t+1) (Copy from trained </a:t>
            </a:r>
            <a:r>
              <a:rPr lang="en-US" i="1" dirty="0" err="1">
                <a:latin typeface="Calibri" panose="020F0502020204030204" pitchFamily="34" charset="0"/>
                <a:ea typeface="等线" panose="02010600030101010101" pitchFamily="2" charset="-122"/>
                <a:cs typeface="Times New Roman" panose="02020603050405020304" pitchFamily="18" charset="0"/>
              </a:rPr>
              <a:t>PredNet</a:t>
            </a:r>
            <a:r>
              <a:rPr lang="en-US" i="1" dirty="0">
                <a:latin typeface="Calibri" panose="020F0502020204030204" pitchFamily="34" charset="0"/>
                <a:ea typeface="等线" panose="02010600030101010101" pitchFamily="2" charset="-122"/>
                <a:cs typeface="Times New Roman" panose="02020603050405020304" pitchFamily="18" charset="0"/>
              </a:rPr>
              <a:t>(t+1)). The input is [t, t+20), and output is predication [t, t+20]. The difference is we let the previous prediction as input after t=10, which means [t+10, t+20) is extrapolation</a:t>
            </a:r>
            <a:endParaRPr lang="en-US" i="1" dirty="0"/>
          </a:p>
        </p:txBody>
      </p:sp>
      <p:sp>
        <p:nvSpPr>
          <p:cNvPr id="39" name="Rectangle 38">
            <a:extLst>
              <a:ext uri="{FF2B5EF4-FFF2-40B4-BE49-F238E27FC236}">
                <a16:creationId xmlns:a16="http://schemas.microsoft.com/office/drawing/2014/main" id="{8B2BFBC4-F0DB-4F88-B20D-8B6B42D3EB23}"/>
              </a:ext>
            </a:extLst>
          </p:cNvPr>
          <p:cNvSpPr/>
          <p:nvPr/>
        </p:nvSpPr>
        <p:spPr>
          <a:xfrm>
            <a:off x="12328524" y="14792909"/>
            <a:ext cx="11919195" cy="2308324"/>
          </a:xfrm>
          <a:prstGeom prst="rect">
            <a:avLst/>
          </a:prstGeom>
        </p:spPr>
        <p:txBody>
          <a:bodyPr wrap="square">
            <a:spAutoFit/>
          </a:bodyPr>
          <a:lstStyle/>
          <a:p>
            <a:r>
              <a:rPr lang="en-US" altLang="zh-CN" sz="3600" dirty="0">
                <a:solidFill>
                  <a:schemeClr val="dk1"/>
                </a:solidFill>
              </a:rPr>
              <a:t>With help of high-performance computing (HPC), we can try more complex models and train it much faster than before. Table blew shows the hardware and software we use in the training stage </a:t>
            </a:r>
            <a:endParaRPr lang="en-US" sz="3600" dirty="0">
              <a:solidFill>
                <a:schemeClr val="dk1"/>
              </a:solidFill>
            </a:endParaRPr>
          </a:p>
        </p:txBody>
      </p:sp>
      <p:graphicFrame>
        <p:nvGraphicFramePr>
          <p:cNvPr id="40" name="Table 39">
            <a:extLst>
              <a:ext uri="{FF2B5EF4-FFF2-40B4-BE49-F238E27FC236}">
                <a16:creationId xmlns:a16="http://schemas.microsoft.com/office/drawing/2014/main" id="{91A6E4BB-59E3-46D9-9BB7-03170D61898D}"/>
              </a:ext>
            </a:extLst>
          </p:cNvPr>
          <p:cNvGraphicFramePr>
            <a:graphicFrameLocks noGrp="1"/>
          </p:cNvGraphicFramePr>
          <p:nvPr>
            <p:extLst>
              <p:ext uri="{D42A27DB-BD31-4B8C-83A1-F6EECF244321}">
                <p14:modId xmlns:p14="http://schemas.microsoft.com/office/powerpoint/2010/main" val="965097997"/>
              </p:ext>
            </p:extLst>
          </p:nvPr>
        </p:nvGraphicFramePr>
        <p:xfrm>
          <a:off x="12491183" y="17101231"/>
          <a:ext cx="11611048" cy="2992120"/>
        </p:xfrm>
        <a:graphic>
          <a:graphicData uri="http://schemas.openxmlformats.org/drawingml/2006/table">
            <a:tbl>
              <a:tblPr firstRow="1" firstCol="1" bandRow="1">
                <a:tableStyleId>{5C22544A-7EE6-4342-B048-85BDC9FD1C3A}</a:tableStyleId>
              </a:tblPr>
              <a:tblGrid>
                <a:gridCol w="2564365">
                  <a:extLst>
                    <a:ext uri="{9D8B030D-6E8A-4147-A177-3AD203B41FA5}">
                      <a16:colId xmlns:a16="http://schemas.microsoft.com/office/drawing/2014/main" val="3929790892"/>
                    </a:ext>
                  </a:extLst>
                </a:gridCol>
                <a:gridCol w="9046683">
                  <a:extLst>
                    <a:ext uri="{9D8B030D-6E8A-4147-A177-3AD203B41FA5}">
                      <a16:colId xmlns:a16="http://schemas.microsoft.com/office/drawing/2014/main" val="701738232"/>
                    </a:ext>
                  </a:extLst>
                </a:gridCol>
              </a:tblGrid>
              <a:tr h="367976">
                <a:tc>
                  <a:txBody>
                    <a:bodyPr/>
                    <a:lstStyle/>
                    <a:p>
                      <a:pPr marL="0" marR="0">
                        <a:lnSpc>
                          <a:spcPct val="107000"/>
                        </a:lnSpc>
                        <a:spcBef>
                          <a:spcPts val="0"/>
                        </a:spcBef>
                        <a:spcAft>
                          <a:spcPts val="0"/>
                        </a:spcAft>
                      </a:pPr>
                      <a:r>
                        <a:rPr lang="en-US" sz="2400" dirty="0">
                          <a:effectLst/>
                        </a:rPr>
                        <a:t>Item</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Specs</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1082744"/>
                  </a:ext>
                </a:extLst>
              </a:tr>
              <a:tr h="367976">
                <a:tc>
                  <a:txBody>
                    <a:bodyPr/>
                    <a:lstStyle/>
                    <a:p>
                      <a:pPr marL="0" marR="0">
                        <a:lnSpc>
                          <a:spcPct val="107000"/>
                        </a:lnSpc>
                        <a:spcBef>
                          <a:spcPts val="0"/>
                        </a:spcBef>
                        <a:spcAft>
                          <a:spcPts val="0"/>
                        </a:spcAft>
                      </a:pPr>
                      <a:r>
                        <a:rPr lang="en-US" sz="2400" dirty="0">
                          <a:effectLst/>
                        </a:rPr>
                        <a:t>HPC Name:</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Ghost</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4688185"/>
                  </a:ext>
                </a:extLst>
              </a:tr>
              <a:tr h="367976">
                <a:tc>
                  <a:txBody>
                    <a:bodyPr/>
                    <a:lstStyle/>
                    <a:p>
                      <a:pPr marL="0" marR="0">
                        <a:lnSpc>
                          <a:spcPct val="107000"/>
                        </a:lnSpc>
                        <a:spcBef>
                          <a:spcPts val="0"/>
                        </a:spcBef>
                        <a:spcAft>
                          <a:spcPts val="0"/>
                        </a:spcAft>
                      </a:pPr>
                      <a:r>
                        <a:rPr lang="en-US" sz="2400" dirty="0">
                          <a:effectLst/>
                        </a:rPr>
                        <a:t>Processor</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AMD Ryzen </a:t>
                      </a:r>
                      <a:r>
                        <a:rPr lang="en-US" sz="2400" dirty="0" err="1">
                          <a:effectLst/>
                        </a:rPr>
                        <a:t>ThreadRipper</a:t>
                      </a:r>
                      <a:r>
                        <a:rPr lang="en-US" sz="2400" dirty="0">
                          <a:effectLst/>
                        </a:rPr>
                        <a:t> 16-core liquid-cooled CPU</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0037193"/>
                  </a:ext>
                </a:extLst>
              </a:tr>
              <a:tr h="367976">
                <a:tc>
                  <a:txBody>
                    <a:bodyPr/>
                    <a:lstStyle/>
                    <a:p>
                      <a:pPr marL="0" marR="0">
                        <a:lnSpc>
                          <a:spcPct val="107000"/>
                        </a:lnSpc>
                        <a:spcBef>
                          <a:spcPts val="0"/>
                        </a:spcBef>
                        <a:spcAft>
                          <a:spcPts val="0"/>
                        </a:spcAft>
                      </a:pPr>
                      <a:r>
                        <a:rPr lang="en-US" sz="2400">
                          <a:effectLst/>
                        </a:rPr>
                        <a:t>Memory</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64GB DDR4 3200MHz Corsair RAM</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4498908"/>
                  </a:ext>
                </a:extLst>
              </a:tr>
              <a:tr h="367976">
                <a:tc>
                  <a:txBody>
                    <a:bodyPr/>
                    <a:lstStyle/>
                    <a:p>
                      <a:pPr marL="0" marR="0">
                        <a:lnSpc>
                          <a:spcPct val="107000"/>
                        </a:lnSpc>
                        <a:spcBef>
                          <a:spcPts val="0"/>
                        </a:spcBef>
                        <a:spcAft>
                          <a:spcPts val="0"/>
                        </a:spcAft>
                      </a:pPr>
                      <a:r>
                        <a:rPr lang="en-US" sz="2400">
                          <a:effectLst/>
                        </a:rPr>
                        <a:t>Hard Drive</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 TB Samsung SSD; 2 TB Seagate HDD</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925337"/>
                  </a:ext>
                </a:extLst>
              </a:tr>
              <a:tr h="367976">
                <a:tc>
                  <a:txBody>
                    <a:bodyPr/>
                    <a:lstStyle/>
                    <a:p>
                      <a:pPr marL="0" marR="0">
                        <a:lnSpc>
                          <a:spcPct val="107000"/>
                        </a:lnSpc>
                        <a:spcBef>
                          <a:spcPts val="0"/>
                        </a:spcBef>
                        <a:spcAft>
                          <a:spcPts val="0"/>
                        </a:spcAft>
                      </a:pPr>
                      <a:r>
                        <a:rPr lang="en-US" sz="2400">
                          <a:effectLst/>
                        </a:rPr>
                        <a:t>GPU</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NVIDIA Titan V w/51`20 cores (640 </a:t>
                      </a:r>
                      <a:r>
                        <a:rPr lang="en-US" sz="2400" dirty="0" err="1">
                          <a:effectLst/>
                        </a:rPr>
                        <a:t>TensorCores</a:t>
                      </a:r>
                      <a:r>
                        <a:rPr lang="en-US" sz="2400" dirty="0">
                          <a:effectLst/>
                        </a:rPr>
                        <a:t>), 12 GB GDDR5</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5145339"/>
                  </a:ext>
                </a:extLst>
              </a:tr>
              <a:tr h="367976">
                <a:tc>
                  <a:txBody>
                    <a:bodyPr/>
                    <a:lstStyle/>
                    <a:p>
                      <a:pPr marL="0" marR="0">
                        <a:lnSpc>
                          <a:spcPct val="107000"/>
                        </a:lnSpc>
                        <a:spcBef>
                          <a:spcPts val="0"/>
                        </a:spcBef>
                        <a:spcAft>
                          <a:spcPts val="0"/>
                        </a:spcAft>
                      </a:pPr>
                      <a:r>
                        <a:rPr lang="en-US" sz="2400">
                          <a:effectLst/>
                        </a:rPr>
                        <a:t>OS</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Ubuntu 18.04 LTS</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1187381"/>
                  </a:ext>
                </a:extLst>
              </a:tr>
              <a:tr h="367976">
                <a:tc>
                  <a:txBody>
                    <a:bodyPr/>
                    <a:lstStyle/>
                    <a:p>
                      <a:pPr marL="0" marR="0">
                        <a:lnSpc>
                          <a:spcPct val="107000"/>
                        </a:lnSpc>
                        <a:spcBef>
                          <a:spcPts val="0"/>
                        </a:spcBef>
                        <a:spcAft>
                          <a:spcPts val="0"/>
                        </a:spcAft>
                      </a:pPr>
                      <a:r>
                        <a:rPr lang="en-US" sz="2400">
                          <a:effectLst/>
                        </a:rPr>
                        <a:t>Software</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err="1">
                          <a:effectLst/>
                        </a:rPr>
                        <a:t>Keras</a:t>
                      </a:r>
                      <a:r>
                        <a:rPr lang="en-US" sz="2400" dirty="0">
                          <a:effectLst/>
                        </a:rPr>
                        <a:t> (TensorFlow GPU), Python 3.6.7</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1949328"/>
                  </a:ext>
                </a:extLst>
              </a:tr>
            </a:tbl>
          </a:graphicData>
        </a:graphic>
      </p:graphicFrame>
      <p:pic>
        <p:nvPicPr>
          <p:cNvPr id="41" name="Picture 40">
            <a:extLst>
              <a:ext uri="{FF2B5EF4-FFF2-40B4-BE49-F238E27FC236}">
                <a16:creationId xmlns:a16="http://schemas.microsoft.com/office/drawing/2014/main" id="{FF76DB48-167A-4E73-A101-9339B7312CF5}"/>
              </a:ext>
            </a:extLst>
          </p:cNvPr>
          <p:cNvPicPr/>
          <p:nvPr/>
        </p:nvPicPr>
        <p:blipFill>
          <a:blip r:embed="rId9">
            <a:extLst>
              <a:ext uri="{28A0092B-C50C-407E-A947-70E740481C1C}">
                <a14:useLocalDpi xmlns:a14="http://schemas.microsoft.com/office/drawing/2010/main" val="0"/>
              </a:ext>
            </a:extLst>
          </a:blip>
          <a:stretch>
            <a:fillRect/>
          </a:stretch>
        </p:blipFill>
        <p:spPr>
          <a:xfrm>
            <a:off x="12491183" y="20212192"/>
            <a:ext cx="3620104" cy="1561958"/>
          </a:xfrm>
          <a:prstGeom prst="rect">
            <a:avLst/>
          </a:prstGeom>
        </p:spPr>
      </p:pic>
      <p:pic>
        <p:nvPicPr>
          <p:cNvPr id="42" name="Picture 41">
            <a:extLst>
              <a:ext uri="{FF2B5EF4-FFF2-40B4-BE49-F238E27FC236}">
                <a16:creationId xmlns:a16="http://schemas.microsoft.com/office/drawing/2014/main" id="{A1D91A06-24A0-4176-B7A0-29941B8748B6}"/>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5944009" y="20212192"/>
            <a:ext cx="3627657" cy="1496567"/>
          </a:xfrm>
          <a:prstGeom prst="rect">
            <a:avLst/>
          </a:prstGeom>
        </p:spPr>
      </p:pic>
      <p:sp>
        <p:nvSpPr>
          <p:cNvPr id="43" name="Rectangle 42">
            <a:extLst>
              <a:ext uri="{FF2B5EF4-FFF2-40B4-BE49-F238E27FC236}">
                <a16:creationId xmlns:a16="http://schemas.microsoft.com/office/drawing/2014/main" id="{502205DA-CF97-4516-8E56-725E8578E911}"/>
              </a:ext>
            </a:extLst>
          </p:cNvPr>
          <p:cNvSpPr/>
          <p:nvPr/>
        </p:nvSpPr>
        <p:spPr>
          <a:xfrm>
            <a:off x="12719244" y="21782649"/>
            <a:ext cx="6449530" cy="369332"/>
          </a:xfrm>
          <a:prstGeom prst="rect">
            <a:avLst/>
          </a:prstGeom>
        </p:spPr>
        <p:txBody>
          <a:bodyPr wrap="square">
            <a:spAutoFit/>
          </a:bodyPr>
          <a:lstStyle/>
          <a:p>
            <a:pPr algn="ctr">
              <a:spcAft>
                <a:spcPts val="1000"/>
              </a:spcAft>
            </a:pP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Figure 7: left: </a:t>
            </a:r>
            <a:r>
              <a:rPr lang="en-US" i="1" dirty="0" err="1">
                <a:solidFill>
                  <a:srgbClr val="44546A"/>
                </a:solidFill>
                <a:latin typeface="Calibri" panose="020F0502020204030204" pitchFamily="34" charset="0"/>
                <a:ea typeface="等线" panose="02010600030101010101" pitchFamily="2" charset="-122"/>
                <a:cs typeface="Times New Roman" panose="02020603050405020304" pitchFamily="18" charset="0"/>
              </a:rPr>
              <a:t>PredNet</a:t>
            </a: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(t+1) loss plot, right: </a:t>
            </a:r>
            <a:r>
              <a:rPr lang="en-US" i="1" dirty="0" err="1">
                <a:solidFill>
                  <a:srgbClr val="44546A"/>
                </a:solidFill>
                <a:latin typeface="Calibri" panose="020F0502020204030204" pitchFamily="34" charset="0"/>
                <a:ea typeface="等线" panose="02010600030101010101" pitchFamily="2" charset="-122"/>
                <a:cs typeface="Times New Roman" panose="02020603050405020304" pitchFamily="18" charset="0"/>
              </a:rPr>
              <a:t>Prednet</a:t>
            </a: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(t+10) loss plot</a:t>
            </a:r>
          </a:p>
        </p:txBody>
      </p:sp>
      <p:sp>
        <p:nvSpPr>
          <p:cNvPr id="44" name="TextBox 43">
            <a:extLst>
              <a:ext uri="{FF2B5EF4-FFF2-40B4-BE49-F238E27FC236}">
                <a16:creationId xmlns:a16="http://schemas.microsoft.com/office/drawing/2014/main" id="{807AF84D-2E16-44DC-B142-8EC0DE992689}"/>
              </a:ext>
            </a:extLst>
          </p:cNvPr>
          <p:cNvSpPr txBox="1"/>
          <p:nvPr/>
        </p:nvSpPr>
        <p:spPr>
          <a:xfrm>
            <a:off x="19312240" y="20346840"/>
            <a:ext cx="4789991" cy="1754326"/>
          </a:xfrm>
          <a:prstGeom prst="rect">
            <a:avLst/>
          </a:prstGeom>
          <a:noFill/>
        </p:spPr>
        <p:txBody>
          <a:bodyPr wrap="square" rtlCol="0">
            <a:spAutoFit/>
          </a:bodyPr>
          <a:lstStyle/>
          <a:p>
            <a:r>
              <a:rPr lang="en-US" dirty="0"/>
              <a:t>Our batch size sets as 10, 100 samples for each epoch, and learning rate sets as 0.001 when epoch &lt; 75, otherwise 0.0001. After 100 epoch, loss values of both training methods are lower than 0.002. With Titian V, it just took 23 mins and 101 mins to train them respectively. </a:t>
            </a:r>
            <a:endParaRPr lang="en-US" sz="3600" dirty="0"/>
          </a:p>
        </p:txBody>
      </p:sp>
      <p:pic>
        <p:nvPicPr>
          <p:cNvPr id="45" name="Picture 44">
            <a:extLst>
              <a:ext uri="{FF2B5EF4-FFF2-40B4-BE49-F238E27FC236}">
                <a16:creationId xmlns:a16="http://schemas.microsoft.com/office/drawing/2014/main" id="{24F576F2-A56F-4AD8-987B-2E3E0D3EFD85}"/>
              </a:ext>
            </a:extLst>
          </p:cNvPr>
          <p:cNvPicPr/>
          <p:nvPr/>
        </p:nvPicPr>
        <p:blipFill>
          <a:blip r:embed="rId11"/>
          <a:stretch>
            <a:fillRect/>
          </a:stretch>
        </p:blipFill>
        <p:spPr>
          <a:xfrm>
            <a:off x="12597492" y="25213509"/>
            <a:ext cx="6171432" cy="2003763"/>
          </a:xfrm>
          <a:prstGeom prst="rect">
            <a:avLst/>
          </a:prstGeom>
        </p:spPr>
      </p:pic>
      <p:sp>
        <p:nvSpPr>
          <p:cNvPr id="46" name="Rectangle 45">
            <a:extLst>
              <a:ext uri="{FF2B5EF4-FFF2-40B4-BE49-F238E27FC236}">
                <a16:creationId xmlns:a16="http://schemas.microsoft.com/office/drawing/2014/main" id="{FDF3E9DD-A426-4C42-A40E-BAB904E36917}"/>
              </a:ext>
            </a:extLst>
          </p:cNvPr>
          <p:cNvSpPr/>
          <p:nvPr/>
        </p:nvSpPr>
        <p:spPr>
          <a:xfrm>
            <a:off x="18768924" y="25213510"/>
            <a:ext cx="4865776" cy="1200329"/>
          </a:xfrm>
          <a:prstGeom prst="rect">
            <a:avLst/>
          </a:prstGeom>
        </p:spPr>
        <p:txBody>
          <a:bodyPr wrap="square">
            <a:spAutoFit/>
          </a:bodyPr>
          <a:lstStyle/>
          <a:p>
            <a:pPr>
              <a:spcAft>
                <a:spcPts val="1000"/>
              </a:spcAft>
            </a:pP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Figure 8:  three prediction manners. Left: </a:t>
            </a:r>
            <a:r>
              <a:rPr lang="en-US" i="1" dirty="0" err="1">
                <a:solidFill>
                  <a:srgbClr val="44546A"/>
                </a:solidFill>
                <a:latin typeface="Calibri" panose="020F0502020204030204" pitchFamily="34" charset="0"/>
                <a:ea typeface="等线" panose="02010600030101010101" pitchFamily="2" charset="-122"/>
                <a:cs typeface="Times New Roman" panose="02020603050405020304" pitchFamily="18" charset="0"/>
              </a:rPr>
              <a:t>PredNet</a:t>
            </a: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(t+1) with t+1 prediction. Right: </a:t>
            </a:r>
            <a:r>
              <a:rPr lang="en-US" i="1" dirty="0" err="1">
                <a:solidFill>
                  <a:srgbClr val="44546A"/>
                </a:solidFill>
                <a:latin typeface="Calibri" panose="020F0502020204030204" pitchFamily="34" charset="0"/>
                <a:ea typeface="等线" panose="02010600030101010101" pitchFamily="2" charset="-122"/>
                <a:cs typeface="Times New Roman" panose="02020603050405020304" pitchFamily="18" charset="0"/>
              </a:rPr>
              <a:t>Prednet</a:t>
            </a: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(t+1) and </a:t>
            </a:r>
            <a:r>
              <a:rPr lang="en-US" i="1" dirty="0" err="1">
                <a:solidFill>
                  <a:srgbClr val="44546A"/>
                </a:solidFill>
                <a:latin typeface="Calibri" panose="020F0502020204030204" pitchFamily="34" charset="0"/>
                <a:ea typeface="等线" panose="02010600030101010101" pitchFamily="2" charset="-122"/>
                <a:cs typeface="Times New Roman" panose="02020603050405020304" pitchFamily="18" charset="0"/>
              </a:rPr>
              <a:t>PredNet</a:t>
            </a:r>
            <a:r>
              <a:rPr lang="en-US" i="1" dirty="0">
                <a:solidFill>
                  <a:srgbClr val="44546A"/>
                </a:solidFill>
                <a:latin typeface="Calibri" panose="020F0502020204030204" pitchFamily="34" charset="0"/>
                <a:ea typeface="等线" panose="02010600030101010101" pitchFamily="2" charset="-122"/>
                <a:cs typeface="Times New Roman" panose="02020603050405020304" pitchFamily="18" charset="0"/>
              </a:rPr>
              <a:t>(t+10) with t+10 rolling prediction.</a:t>
            </a:r>
          </a:p>
        </p:txBody>
      </p:sp>
      <p:sp>
        <p:nvSpPr>
          <p:cNvPr id="48" name="TextBox 47">
            <a:extLst>
              <a:ext uri="{FF2B5EF4-FFF2-40B4-BE49-F238E27FC236}">
                <a16:creationId xmlns:a16="http://schemas.microsoft.com/office/drawing/2014/main" id="{D39D6BFD-CF72-4BDD-9F79-8131A9F866C8}"/>
              </a:ext>
            </a:extLst>
          </p:cNvPr>
          <p:cNvSpPr txBox="1"/>
          <p:nvPr/>
        </p:nvSpPr>
        <p:spPr>
          <a:xfrm>
            <a:off x="12328524" y="22175056"/>
            <a:ext cx="11919195" cy="2862322"/>
          </a:xfrm>
          <a:prstGeom prst="rect">
            <a:avLst/>
          </a:prstGeom>
          <a:noFill/>
        </p:spPr>
        <p:txBody>
          <a:bodyPr wrap="square" rtlCol="0">
            <a:spAutoFit/>
          </a:bodyPr>
          <a:lstStyle/>
          <a:p>
            <a:r>
              <a:rPr lang="en-US" altLang="en-US" sz="3600" dirty="0">
                <a:latin typeface="Calibri" panose="020F0502020204030204" pitchFamily="34" charset="0"/>
                <a:ea typeface="等线" panose="02010600030101010101" pitchFamily="2" charset="-122"/>
                <a:cs typeface="Times New Roman" panose="02020603050405020304" pitchFamily="18" charset="0"/>
              </a:rPr>
              <a:t>We created </a:t>
            </a:r>
            <a:r>
              <a:rPr lang="en-US" altLang="en-US" sz="3600" b="1" dirty="0">
                <a:latin typeface="Calibri" panose="020F0502020204030204" pitchFamily="34" charset="0"/>
                <a:ea typeface="等线" panose="02010600030101010101" pitchFamily="2" charset="-122"/>
                <a:cs typeface="Times New Roman" panose="02020603050405020304" pitchFamily="18" charset="0"/>
              </a:rPr>
              <a:t>three prediction manners </a:t>
            </a:r>
            <a:r>
              <a:rPr lang="en-US" altLang="en-US" sz="3600" dirty="0">
                <a:latin typeface="Calibri" panose="020F0502020204030204" pitchFamily="34" charset="0"/>
                <a:ea typeface="等线" panose="02010600030101010101" pitchFamily="2" charset="-122"/>
                <a:cs typeface="Times New Roman" panose="02020603050405020304" pitchFamily="18" charset="0"/>
              </a:rPr>
              <a:t>in term of the two trained models. The first manner uses </a:t>
            </a:r>
            <a:r>
              <a:rPr lang="en-US" alt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altLang="en-US" sz="3600" dirty="0">
                <a:latin typeface="Calibri" panose="020F0502020204030204" pitchFamily="34" charset="0"/>
                <a:ea typeface="等线" panose="02010600030101010101" pitchFamily="2" charset="-122"/>
                <a:cs typeface="Times New Roman" panose="02020603050405020304" pitchFamily="18" charset="0"/>
              </a:rPr>
              <a:t>(t+1) to do t+1 prediction. The second manner also use </a:t>
            </a:r>
            <a:r>
              <a:rPr lang="en-US" alt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altLang="en-US" sz="3600" dirty="0">
                <a:latin typeface="Calibri" panose="020F0502020204030204" pitchFamily="34" charset="0"/>
                <a:ea typeface="等线" panose="02010600030101010101" pitchFamily="2" charset="-122"/>
                <a:cs typeface="Times New Roman" panose="02020603050405020304" pitchFamily="18" charset="0"/>
              </a:rPr>
              <a:t>(t+1) but facilitated the rolling prediction. The third manner is as same as the second one but changed the model to </a:t>
            </a:r>
            <a:r>
              <a:rPr lang="en-US" alt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altLang="en-US" sz="3600" dirty="0">
                <a:latin typeface="Calibri" panose="020F0502020204030204" pitchFamily="34" charset="0"/>
                <a:ea typeface="等线" panose="02010600030101010101" pitchFamily="2" charset="-122"/>
                <a:cs typeface="Times New Roman" panose="02020603050405020304" pitchFamily="18" charset="0"/>
              </a:rPr>
              <a:t>(t+10). </a:t>
            </a:r>
            <a:endParaRPr lang="en-US" sz="3600" dirty="0"/>
          </a:p>
        </p:txBody>
      </p:sp>
      <p:pic>
        <p:nvPicPr>
          <p:cNvPr id="50" name="Picture 49">
            <a:extLst>
              <a:ext uri="{FF2B5EF4-FFF2-40B4-BE49-F238E27FC236}">
                <a16:creationId xmlns:a16="http://schemas.microsoft.com/office/drawing/2014/main" id="{78E7B462-4248-4739-8EBC-9F21BF734A12}"/>
              </a:ext>
            </a:extLst>
          </p:cNvPr>
          <p:cNvPicPr/>
          <p:nvPr/>
        </p:nvPicPr>
        <p:blipFill>
          <a:blip r:embed="rId12" cstate="print">
            <a:extLst>
              <a:ext uri="{28A0092B-C50C-407E-A947-70E740481C1C}">
                <a14:useLocalDpi xmlns:a14="http://schemas.microsoft.com/office/drawing/2010/main" val="0"/>
              </a:ext>
            </a:extLst>
          </a:blip>
          <a:stretch>
            <a:fillRect/>
          </a:stretch>
        </p:blipFill>
        <p:spPr bwMode="auto">
          <a:xfrm>
            <a:off x="24686221" y="4127631"/>
            <a:ext cx="2373630" cy="1186815"/>
          </a:xfrm>
          <a:prstGeom prst="rect">
            <a:avLst/>
          </a:prstGeom>
          <a:noFill/>
          <a:ln>
            <a:noFill/>
          </a:ln>
          <a:extLst>
            <a:ext uri="{53640926-AAD7-44D8-BBD7-CCE9431645EC}">
              <a14:shadowObscured xmlns:a14="http://schemas.microsoft.com/office/drawing/2010/main"/>
            </a:ext>
          </a:extLst>
        </p:spPr>
      </p:pic>
      <p:pic>
        <p:nvPicPr>
          <p:cNvPr id="51" name="Picture 50">
            <a:extLst>
              <a:ext uri="{FF2B5EF4-FFF2-40B4-BE49-F238E27FC236}">
                <a16:creationId xmlns:a16="http://schemas.microsoft.com/office/drawing/2014/main" id="{A7788B1D-5FE7-4F76-BAE5-B9634FCF0AFD}"/>
              </a:ext>
            </a:extLst>
          </p:cNvPr>
          <p:cNvPicPr/>
          <p:nvPr/>
        </p:nvPicPr>
        <p:blipFill>
          <a:blip r:embed="rId13" cstate="print">
            <a:extLst>
              <a:ext uri="{28A0092B-C50C-407E-A947-70E740481C1C}">
                <a14:useLocalDpi xmlns:a14="http://schemas.microsoft.com/office/drawing/2010/main" val="0"/>
              </a:ext>
            </a:extLst>
          </a:blip>
          <a:stretch>
            <a:fillRect/>
          </a:stretch>
        </p:blipFill>
        <p:spPr bwMode="auto">
          <a:xfrm>
            <a:off x="26819205" y="4129968"/>
            <a:ext cx="2397760" cy="1198880"/>
          </a:xfrm>
          <a:prstGeom prst="rect">
            <a:avLst/>
          </a:prstGeom>
          <a:noFill/>
          <a:ln>
            <a:noFill/>
          </a:ln>
          <a:extLst>
            <a:ext uri="{53640926-AAD7-44D8-BBD7-CCE9431645EC}">
              <a14:shadowObscured xmlns:a14="http://schemas.microsoft.com/office/drawing/2010/main"/>
            </a:ext>
          </a:extLst>
        </p:spPr>
      </p:pic>
      <p:pic>
        <p:nvPicPr>
          <p:cNvPr id="52" name="Picture 51">
            <a:extLst>
              <a:ext uri="{FF2B5EF4-FFF2-40B4-BE49-F238E27FC236}">
                <a16:creationId xmlns:a16="http://schemas.microsoft.com/office/drawing/2014/main" id="{73E9D384-8ACA-4F42-BAFD-6A3FE087A93D}"/>
              </a:ext>
            </a:extLst>
          </p:cNvPr>
          <p:cNvPicPr/>
          <p:nvPr/>
        </p:nvPicPr>
        <p:blipFill>
          <a:blip r:embed="rId14" cstate="print">
            <a:extLst>
              <a:ext uri="{28A0092B-C50C-407E-A947-70E740481C1C}">
                <a14:useLocalDpi xmlns:a14="http://schemas.microsoft.com/office/drawing/2010/main" val="0"/>
              </a:ext>
            </a:extLst>
          </a:blip>
          <a:stretch>
            <a:fillRect/>
          </a:stretch>
        </p:blipFill>
        <p:spPr bwMode="auto">
          <a:xfrm>
            <a:off x="29035102" y="4100071"/>
            <a:ext cx="2397760" cy="1198880"/>
          </a:xfrm>
          <a:prstGeom prst="rect">
            <a:avLst/>
          </a:prstGeom>
          <a:noFill/>
          <a:ln>
            <a:noFill/>
          </a:ln>
          <a:extLst>
            <a:ext uri="{53640926-AAD7-44D8-BBD7-CCE9431645EC}">
              <a14:shadowObscured xmlns:a14="http://schemas.microsoft.com/office/drawing/2010/main"/>
            </a:ext>
          </a:extLst>
        </p:spPr>
      </p:pic>
      <p:pic>
        <p:nvPicPr>
          <p:cNvPr id="53" name="Picture 52">
            <a:extLst>
              <a:ext uri="{FF2B5EF4-FFF2-40B4-BE49-F238E27FC236}">
                <a16:creationId xmlns:a16="http://schemas.microsoft.com/office/drawing/2014/main" id="{DF801E89-C5DC-45BF-8CFA-06DE6434A58A}"/>
              </a:ext>
            </a:extLst>
          </p:cNvPr>
          <p:cNvPicPr/>
          <p:nvPr/>
        </p:nvPicPr>
        <p:blipFill>
          <a:blip r:embed="rId15" cstate="print">
            <a:extLst>
              <a:ext uri="{28A0092B-C50C-407E-A947-70E740481C1C}">
                <a14:useLocalDpi xmlns:a14="http://schemas.microsoft.com/office/drawing/2010/main" val="0"/>
              </a:ext>
            </a:extLst>
          </a:blip>
          <a:stretch>
            <a:fillRect/>
          </a:stretch>
        </p:blipFill>
        <p:spPr bwMode="auto">
          <a:xfrm>
            <a:off x="31192216" y="4110644"/>
            <a:ext cx="2397760" cy="1198880"/>
          </a:xfrm>
          <a:prstGeom prst="rect">
            <a:avLst/>
          </a:prstGeom>
          <a:noFill/>
          <a:ln>
            <a:noFill/>
          </a:ln>
          <a:extLst>
            <a:ext uri="{53640926-AAD7-44D8-BBD7-CCE9431645EC}">
              <a14:shadowObscured xmlns:a14="http://schemas.microsoft.com/office/drawing/2010/main"/>
            </a:ext>
          </a:extLst>
        </p:spPr>
      </p:pic>
      <p:pic>
        <p:nvPicPr>
          <p:cNvPr id="54" name="Picture 53">
            <a:extLst>
              <a:ext uri="{FF2B5EF4-FFF2-40B4-BE49-F238E27FC236}">
                <a16:creationId xmlns:a16="http://schemas.microsoft.com/office/drawing/2014/main" id="{A3C2896B-AEAA-46AC-BF25-0898C51FDE9F}"/>
              </a:ext>
            </a:extLst>
          </p:cNvPr>
          <p:cNvPicPr/>
          <p:nvPr/>
        </p:nvPicPr>
        <p:blipFill>
          <a:blip r:embed="rId16" cstate="print">
            <a:extLst>
              <a:ext uri="{28A0092B-C50C-407E-A947-70E740481C1C}">
                <a14:useLocalDpi xmlns:a14="http://schemas.microsoft.com/office/drawing/2010/main" val="0"/>
              </a:ext>
            </a:extLst>
          </a:blip>
          <a:stretch>
            <a:fillRect/>
          </a:stretch>
        </p:blipFill>
        <p:spPr bwMode="auto">
          <a:xfrm>
            <a:off x="33408113" y="4088454"/>
            <a:ext cx="2414270" cy="1207135"/>
          </a:xfrm>
          <a:prstGeom prst="rect">
            <a:avLst/>
          </a:prstGeom>
          <a:noFill/>
          <a:ln>
            <a:noFill/>
          </a:ln>
          <a:extLst>
            <a:ext uri="{53640926-AAD7-44D8-BBD7-CCE9431645EC}">
              <a14:shadowObscured xmlns:a14="http://schemas.microsoft.com/office/drawing/2010/main"/>
            </a:ext>
          </a:extLst>
        </p:spPr>
      </p:pic>
      <p:sp>
        <p:nvSpPr>
          <p:cNvPr id="55" name="TextBox 54">
            <a:extLst>
              <a:ext uri="{FF2B5EF4-FFF2-40B4-BE49-F238E27FC236}">
                <a16:creationId xmlns:a16="http://schemas.microsoft.com/office/drawing/2014/main" id="{20140E50-FD47-4B67-B46E-247B57A14937}"/>
              </a:ext>
            </a:extLst>
          </p:cNvPr>
          <p:cNvSpPr txBox="1"/>
          <p:nvPr/>
        </p:nvSpPr>
        <p:spPr>
          <a:xfrm>
            <a:off x="24698079" y="3085817"/>
            <a:ext cx="11877922" cy="1200329"/>
          </a:xfrm>
          <a:prstGeom prst="rect">
            <a:avLst/>
          </a:prstGeom>
          <a:noFill/>
        </p:spPr>
        <p:txBody>
          <a:bodyPr wrap="square" rtlCol="0">
            <a:spAutoFit/>
          </a:bodyPr>
          <a:lstStyle/>
          <a:p>
            <a:r>
              <a:rPr lang="en-US" sz="3600" dirty="0"/>
              <a:t>We exported the results from three prediction manners and compared them with ground truth visually and quantitatively. </a:t>
            </a:r>
          </a:p>
        </p:txBody>
      </p:sp>
      <p:pic>
        <p:nvPicPr>
          <p:cNvPr id="56" name="Picture 55">
            <a:extLst>
              <a:ext uri="{FF2B5EF4-FFF2-40B4-BE49-F238E27FC236}">
                <a16:creationId xmlns:a16="http://schemas.microsoft.com/office/drawing/2014/main" id="{E5D8DF83-58D8-4EA4-87FA-E9632F66C4F1}"/>
              </a:ext>
            </a:extLst>
          </p:cNvPr>
          <p:cNvPicPr/>
          <p:nvPr/>
        </p:nvPicPr>
        <p:blipFill>
          <a:blip r:embed="rId17" cstate="print">
            <a:extLst>
              <a:ext uri="{28A0092B-C50C-407E-A947-70E740481C1C}">
                <a14:useLocalDpi xmlns:a14="http://schemas.microsoft.com/office/drawing/2010/main" val="0"/>
              </a:ext>
            </a:extLst>
          </a:blip>
          <a:stretch>
            <a:fillRect/>
          </a:stretch>
        </p:blipFill>
        <p:spPr bwMode="auto">
          <a:xfrm>
            <a:off x="24698079" y="5655368"/>
            <a:ext cx="2486025" cy="1242695"/>
          </a:xfrm>
          <a:prstGeom prst="rect">
            <a:avLst/>
          </a:prstGeom>
          <a:noFill/>
          <a:ln>
            <a:noFill/>
          </a:ln>
          <a:extLst>
            <a:ext uri="{53640926-AAD7-44D8-BBD7-CCE9431645EC}">
              <a14:shadowObscured xmlns:a14="http://schemas.microsoft.com/office/drawing/2010/main"/>
            </a:ext>
          </a:extLst>
        </p:spPr>
      </p:pic>
      <p:pic>
        <p:nvPicPr>
          <p:cNvPr id="57" name="Picture 56">
            <a:extLst>
              <a:ext uri="{FF2B5EF4-FFF2-40B4-BE49-F238E27FC236}">
                <a16:creationId xmlns:a16="http://schemas.microsoft.com/office/drawing/2014/main" id="{05A575ED-18CD-4587-A705-9FA068A0CADE}"/>
              </a:ext>
            </a:extLst>
          </p:cNvPr>
          <p:cNvPicPr/>
          <p:nvPr/>
        </p:nvPicPr>
        <p:blipFill>
          <a:blip r:embed="rId18" cstate="print">
            <a:extLst>
              <a:ext uri="{28A0092B-C50C-407E-A947-70E740481C1C}">
                <a14:useLocalDpi xmlns:a14="http://schemas.microsoft.com/office/drawing/2010/main" val="0"/>
              </a:ext>
            </a:extLst>
          </a:blip>
          <a:stretch>
            <a:fillRect/>
          </a:stretch>
        </p:blipFill>
        <p:spPr bwMode="auto">
          <a:xfrm>
            <a:off x="26819205" y="5634515"/>
            <a:ext cx="2454275" cy="1226820"/>
          </a:xfrm>
          <a:prstGeom prst="rect">
            <a:avLst/>
          </a:prstGeom>
          <a:noFill/>
          <a:ln>
            <a:noFill/>
          </a:ln>
          <a:extLst>
            <a:ext uri="{53640926-AAD7-44D8-BBD7-CCE9431645EC}">
              <a14:shadowObscured xmlns:a14="http://schemas.microsoft.com/office/drawing/2010/main"/>
            </a:ext>
          </a:extLst>
        </p:spPr>
      </p:pic>
      <p:pic>
        <p:nvPicPr>
          <p:cNvPr id="58" name="Picture 57">
            <a:extLst>
              <a:ext uri="{FF2B5EF4-FFF2-40B4-BE49-F238E27FC236}">
                <a16:creationId xmlns:a16="http://schemas.microsoft.com/office/drawing/2014/main" id="{A2C3B810-8A0D-4E44-854F-C47FF9E4EAEB}"/>
              </a:ext>
            </a:extLst>
          </p:cNvPr>
          <p:cNvPicPr/>
          <p:nvPr/>
        </p:nvPicPr>
        <p:blipFill>
          <a:blip r:embed="rId19" cstate="print">
            <a:extLst>
              <a:ext uri="{28A0092B-C50C-407E-A947-70E740481C1C}">
                <a14:useLocalDpi xmlns:a14="http://schemas.microsoft.com/office/drawing/2010/main" val="0"/>
              </a:ext>
            </a:extLst>
          </a:blip>
          <a:stretch>
            <a:fillRect/>
          </a:stretch>
        </p:blipFill>
        <p:spPr bwMode="auto">
          <a:xfrm>
            <a:off x="29042972" y="5622967"/>
            <a:ext cx="2437765" cy="1219200"/>
          </a:xfrm>
          <a:prstGeom prst="rect">
            <a:avLst/>
          </a:prstGeom>
          <a:noFill/>
          <a:ln>
            <a:noFill/>
          </a:ln>
          <a:extLst>
            <a:ext uri="{53640926-AAD7-44D8-BBD7-CCE9431645EC}">
              <a14:shadowObscured xmlns:a14="http://schemas.microsoft.com/office/drawing/2010/main"/>
            </a:ext>
          </a:extLst>
        </p:spPr>
      </p:pic>
      <p:pic>
        <p:nvPicPr>
          <p:cNvPr id="59" name="Picture 58">
            <a:extLst>
              <a:ext uri="{FF2B5EF4-FFF2-40B4-BE49-F238E27FC236}">
                <a16:creationId xmlns:a16="http://schemas.microsoft.com/office/drawing/2014/main" id="{0778D310-5483-4683-82E9-DED2E3E25BDB}"/>
              </a:ext>
            </a:extLst>
          </p:cNvPr>
          <p:cNvPicPr/>
          <p:nvPr/>
        </p:nvPicPr>
        <p:blipFill>
          <a:blip r:embed="rId20" cstate="print">
            <a:extLst>
              <a:ext uri="{28A0092B-C50C-407E-A947-70E740481C1C}">
                <a14:useLocalDpi xmlns:a14="http://schemas.microsoft.com/office/drawing/2010/main" val="0"/>
              </a:ext>
            </a:extLst>
          </a:blip>
          <a:stretch>
            <a:fillRect/>
          </a:stretch>
        </p:blipFill>
        <p:spPr bwMode="auto">
          <a:xfrm>
            <a:off x="31263061" y="5616343"/>
            <a:ext cx="2437765" cy="1219200"/>
          </a:xfrm>
          <a:prstGeom prst="rect">
            <a:avLst/>
          </a:prstGeom>
          <a:noFill/>
          <a:ln>
            <a:noFill/>
          </a:ln>
          <a:extLst>
            <a:ext uri="{53640926-AAD7-44D8-BBD7-CCE9431645EC}">
              <a14:shadowObscured xmlns:a14="http://schemas.microsoft.com/office/drawing/2010/main"/>
            </a:ext>
          </a:extLst>
        </p:spPr>
      </p:pic>
      <p:pic>
        <p:nvPicPr>
          <p:cNvPr id="60" name="Picture 59">
            <a:extLst>
              <a:ext uri="{FF2B5EF4-FFF2-40B4-BE49-F238E27FC236}">
                <a16:creationId xmlns:a16="http://schemas.microsoft.com/office/drawing/2014/main" id="{DC848244-EE6E-4EC3-90A6-118ED7FF25B5}"/>
              </a:ext>
            </a:extLst>
          </p:cNvPr>
          <p:cNvPicPr/>
          <p:nvPr/>
        </p:nvPicPr>
        <p:blipFill>
          <a:blip r:embed="rId21" cstate="print">
            <a:extLst>
              <a:ext uri="{28A0092B-C50C-407E-A947-70E740481C1C}">
                <a14:useLocalDpi xmlns:a14="http://schemas.microsoft.com/office/drawing/2010/main" val="0"/>
              </a:ext>
            </a:extLst>
          </a:blip>
          <a:stretch>
            <a:fillRect/>
          </a:stretch>
        </p:blipFill>
        <p:spPr bwMode="auto">
          <a:xfrm>
            <a:off x="33467328" y="5597019"/>
            <a:ext cx="2445385" cy="1222375"/>
          </a:xfrm>
          <a:prstGeom prst="rect">
            <a:avLst/>
          </a:prstGeom>
          <a:noFill/>
          <a:ln>
            <a:noFill/>
          </a:ln>
          <a:extLst>
            <a:ext uri="{53640926-AAD7-44D8-BBD7-CCE9431645EC}">
              <a14:shadowObscured xmlns:a14="http://schemas.microsoft.com/office/drawing/2010/main"/>
            </a:ext>
          </a:extLst>
        </p:spPr>
      </p:pic>
      <p:pic>
        <p:nvPicPr>
          <p:cNvPr id="62" name="Picture 61">
            <a:extLst>
              <a:ext uri="{FF2B5EF4-FFF2-40B4-BE49-F238E27FC236}">
                <a16:creationId xmlns:a16="http://schemas.microsoft.com/office/drawing/2014/main" id="{B42590DA-67FD-46B2-8353-A71B1F148132}"/>
              </a:ext>
            </a:extLst>
          </p:cNvPr>
          <p:cNvPicPr/>
          <p:nvPr/>
        </p:nvPicPr>
        <p:blipFill>
          <a:blip r:embed="rId22" cstate="print">
            <a:extLst>
              <a:ext uri="{28A0092B-C50C-407E-A947-70E740481C1C}">
                <a14:useLocalDpi xmlns:a14="http://schemas.microsoft.com/office/drawing/2010/main" val="0"/>
              </a:ext>
            </a:extLst>
          </a:blip>
          <a:stretch>
            <a:fillRect/>
          </a:stretch>
        </p:blipFill>
        <p:spPr bwMode="auto">
          <a:xfrm>
            <a:off x="24698079" y="7005214"/>
            <a:ext cx="2361772" cy="1281380"/>
          </a:xfrm>
          <a:prstGeom prst="rect">
            <a:avLst/>
          </a:prstGeom>
          <a:noFill/>
          <a:ln>
            <a:noFill/>
          </a:ln>
          <a:extLst>
            <a:ext uri="{53640926-AAD7-44D8-BBD7-CCE9431645EC}">
              <a14:shadowObscured xmlns:a14="http://schemas.microsoft.com/office/drawing/2010/main"/>
            </a:ext>
          </a:extLst>
        </p:spPr>
      </p:pic>
      <p:pic>
        <p:nvPicPr>
          <p:cNvPr id="63" name="Picture 62">
            <a:extLst>
              <a:ext uri="{FF2B5EF4-FFF2-40B4-BE49-F238E27FC236}">
                <a16:creationId xmlns:a16="http://schemas.microsoft.com/office/drawing/2014/main" id="{B93240A5-5BB9-4FBE-A61A-9CDDF00898DB}"/>
              </a:ext>
            </a:extLst>
          </p:cNvPr>
          <p:cNvPicPr/>
          <p:nvPr/>
        </p:nvPicPr>
        <p:blipFill>
          <a:blip r:embed="rId23" cstate="print">
            <a:extLst>
              <a:ext uri="{28A0092B-C50C-407E-A947-70E740481C1C}">
                <a14:useLocalDpi xmlns:a14="http://schemas.microsoft.com/office/drawing/2010/main" val="0"/>
              </a:ext>
            </a:extLst>
          </a:blip>
          <a:stretch>
            <a:fillRect/>
          </a:stretch>
        </p:blipFill>
        <p:spPr bwMode="auto">
          <a:xfrm>
            <a:off x="26835717" y="7041941"/>
            <a:ext cx="2437764" cy="1275762"/>
          </a:xfrm>
          <a:prstGeom prst="rect">
            <a:avLst/>
          </a:prstGeom>
          <a:noFill/>
          <a:ln>
            <a:noFill/>
          </a:ln>
          <a:extLst>
            <a:ext uri="{53640926-AAD7-44D8-BBD7-CCE9431645EC}">
              <a14:shadowObscured xmlns:a14="http://schemas.microsoft.com/office/drawing/2010/main"/>
            </a:ext>
          </a:extLst>
        </p:spPr>
      </p:pic>
      <p:pic>
        <p:nvPicPr>
          <p:cNvPr id="64" name="Picture 63">
            <a:extLst>
              <a:ext uri="{FF2B5EF4-FFF2-40B4-BE49-F238E27FC236}">
                <a16:creationId xmlns:a16="http://schemas.microsoft.com/office/drawing/2014/main" id="{AF92D26D-03A9-4F1B-B116-5A3E71BDE9AC}"/>
              </a:ext>
            </a:extLst>
          </p:cNvPr>
          <p:cNvPicPr/>
          <p:nvPr/>
        </p:nvPicPr>
        <p:blipFill>
          <a:blip r:embed="rId24" cstate="print">
            <a:extLst>
              <a:ext uri="{28A0092B-C50C-407E-A947-70E740481C1C}">
                <a14:useLocalDpi xmlns:a14="http://schemas.microsoft.com/office/drawing/2010/main" val="0"/>
              </a:ext>
            </a:extLst>
          </a:blip>
          <a:stretch>
            <a:fillRect/>
          </a:stretch>
        </p:blipFill>
        <p:spPr bwMode="auto">
          <a:xfrm>
            <a:off x="29042973" y="7005213"/>
            <a:ext cx="2480232" cy="1324155"/>
          </a:xfrm>
          <a:prstGeom prst="rect">
            <a:avLst/>
          </a:prstGeom>
          <a:noFill/>
          <a:ln>
            <a:noFill/>
          </a:ln>
          <a:extLst>
            <a:ext uri="{53640926-AAD7-44D8-BBD7-CCE9431645EC}">
              <a14:shadowObscured xmlns:a14="http://schemas.microsoft.com/office/drawing/2010/main"/>
            </a:ext>
          </a:extLst>
        </p:spPr>
      </p:pic>
      <p:pic>
        <p:nvPicPr>
          <p:cNvPr id="65" name="Picture 64">
            <a:extLst>
              <a:ext uri="{FF2B5EF4-FFF2-40B4-BE49-F238E27FC236}">
                <a16:creationId xmlns:a16="http://schemas.microsoft.com/office/drawing/2014/main" id="{D75FC767-3954-40F8-9CDE-451D3BB2369A}"/>
              </a:ext>
            </a:extLst>
          </p:cNvPr>
          <p:cNvPicPr/>
          <p:nvPr/>
        </p:nvPicPr>
        <p:blipFill>
          <a:blip r:embed="rId25" cstate="print">
            <a:extLst>
              <a:ext uri="{28A0092B-C50C-407E-A947-70E740481C1C}">
                <a14:useLocalDpi xmlns:a14="http://schemas.microsoft.com/office/drawing/2010/main" val="0"/>
              </a:ext>
            </a:extLst>
          </a:blip>
          <a:stretch>
            <a:fillRect/>
          </a:stretch>
        </p:blipFill>
        <p:spPr bwMode="auto">
          <a:xfrm>
            <a:off x="31308410" y="7040911"/>
            <a:ext cx="2480232" cy="1297529"/>
          </a:xfrm>
          <a:prstGeom prst="rect">
            <a:avLst/>
          </a:prstGeom>
          <a:noFill/>
          <a:ln>
            <a:noFill/>
          </a:ln>
          <a:extLst>
            <a:ext uri="{53640926-AAD7-44D8-BBD7-CCE9431645EC}">
              <a14:shadowObscured xmlns:a14="http://schemas.microsoft.com/office/drawing/2010/main"/>
            </a:ext>
          </a:extLst>
        </p:spPr>
      </p:pic>
      <p:pic>
        <p:nvPicPr>
          <p:cNvPr id="66" name="Picture 65">
            <a:extLst>
              <a:ext uri="{FF2B5EF4-FFF2-40B4-BE49-F238E27FC236}">
                <a16:creationId xmlns:a16="http://schemas.microsoft.com/office/drawing/2014/main" id="{E8A637ED-0093-43A1-9358-A9255DF9340B}"/>
              </a:ext>
            </a:extLst>
          </p:cNvPr>
          <p:cNvPicPr/>
          <p:nvPr/>
        </p:nvPicPr>
        <p:blipFill>
          <a:blip r:embed="rId26" cstate="print">
            <a:extLst>
              <a:ext uri="{28A0092B-C50C-407E-A947-70E740481C1C}">
                <a14:useLocalDpi xmlns:a14="http://schemas.microsoft.com/office/drawing/2010/main" val="0"/>
              </a:ext>
            </a:extLst>
          </a:blip>
          <a:stretch>
            <a:fillRect/>
          </a:stretch>
        </p:blipFill>
        <p:spPr bwMode="auto">
          <a:xfrm>
            <a:off x="33506327" y="7005213"/>
            <a:ext cx="2486025" cy="1307437"/>
          </a:xfrm>
          <a:prstGeom prst="rect">
            <a:avLst/>
          </a:prstGeom>
          <a:noFill/>
          <a:ln>
            <a:noFill/>
          </a:ln>
          <a:extLst>
            <a:ext uri="{53640926-AAD7-44D8-BBD7-CCE9431645EC}">
              <a14:shadowObscured xmlns:a14="http://schemas.microsoft.com/office/drawing/2010/main"/>
            </a:ext>
          </a:extLst>
        </p:spPr>
      </p:pic>
      <p:sp>
        <p:nvSpPr>
          <p:cNvPr id="67" name="Rectangle 66">
            <a:extLst>
              <a:ext uri="{FF2B5EF4-FFF2-40B4-BE49-F238E27FC236}">
                <a16:creationId xmlns:a16="http://schemas.microsoft.com/office/drawing/2014/main" id="{BFBE7761-DA75-46DA-BE91-89FD3D52710B}"/>
              </a:ext>
            </a:extLst>
          </p:cNvPr>
          <p:cNvSpPr/>
          <p:nvPr/>
        </p:nvSpPr>
        <p:spPr>
          <a:xfrm>
            <a:off x="24928640" y="8103112"/>
            <a:ext cx="11554263" cy="646331"/>
          </a:xfrm>
          <a:prstGeom prst="rect">
            <a:avLst/>
          </a:prstGeom>
        </p:spPr>
        <p:txBody>
          <a:bodyPr wrap="square">
            <a:spAutoFit/>
          </a:bodyPr>
          <a:lstStyle/>
          <a:p>
            <a:r>
              <a:rPr lang="en-US" i="1" dirty="0">
                <a:latin typeface="Calibri" panose="020F0502020204030204" pitchFamily="34" charset="0"/>
                <a:ea typeface="等线" panose="02010600030101010101" pitchFamily="2" charset="-122"/>
                <a:cs typeface="Times New Roman" panose="02020603050405020304" pitchFamily="18" charset="0"/>
              </a:rPr>
              <a:t>Figure 11: Prediction(t+10) with t+10 prediction . Left: prediction, right: ground truth. The order is 12</a:t>
            </a:r>
            <a:r>
              <a:rPr lang="en-US" i="1" baseline="30000" dirty="0">
                <a:latin typeface="Calibri" panose="020F0502020204030204" pitchFamily="34" charset="0"/>
                <a:ea typeface="等线" panose="02010600030101010101" pitchFamily="2" charset="-122"/>
                <a:cs typeface="Times New Roman" panose="02020603050405020304" pitchFamily="18" charset="0"/>
              </a:rPr>
              <a:t>nd</a:t>
            </a:r>
            <a:r>
              <a:rPr lang="en-US" i="1" dirty="0">
                <a:latin typeface="Calibri" panose="020F0502020204030204" pitchFamily="34" charset="0"/>
                <a:ea typeface="等线" panose="02010600030101010101" pitchFamily="2" charset="-122"/>
                <a:cs typeface="Times New Roman" panose="02020603050405020304" pitchFamily="18" charset="0"/>
              </a:rPr>
              <a:t>, 14</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16</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18</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20</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predicted frame</a:t>
            </a:r>
            <a:endParaRPr lang="en-US" i="1" dirty="0"/>
          </a:p>
        </p:txBody>
      </p:sp>
      <p:sp>
        <p:nvSpPr>
          <p:cNvPr id="49" name="Rectangle 48">
            <a:extLst>
              <a:ext uri="{FF2B5EF4-FFF2-40B4-BE49-F238E27FC236}">
                <a16:creationId xmlns:a16="http://schemas.microsoft.com/office/drawing/2014/main" id="{00DB96C6-F72D-4C63-9646-50F1CBFB1184}"/>
              </a:ext>
            </a:extLst>
          </p:cNvPr>
          <p:cNvSpPr/>
          <p:nvPr/>
        </p:nvSpPr>
        <p:spPr>
          <a:xfrm>
            <a:off x="24851424" y="5168539"/>
            <a:ext cx="10970959" cy="646331"/>
          </a:xfrm>
          <a:prstGeom prst="rect">
            <a:avLst/>
          </a:prstGeom>
        </p:spPr>
        <p:txBody>
          <a:bodyPr wrap="square">
            <a:spAutoFit/>
          </a:bodyPr>
          <a:lstStyle/>
          <a:p>
            <a:r>
              <a:rPr lang="en-US" i="1" dirty="0">
                <a:latin typeface="Calibri" panose="020F0502020204030204" pitchFamily="34" charset="0"/>
                <a:ea typeface="等线" panose="02010600030101010101" pitchFamily="2" charset="-122"/>
                <a:cs typeface="Times New Roman" panose="02020603050405020304" pitchFamily="18" charset="0"/>
              </a:rPr>
              <a:t>Figure 9: Prediction(t+1) with t+1 prediction. Left: prediction, right: ground truth. The order is 2</a:t>
            </a:r>
            <a:r>
              <a:rPr lang="en-US" i="1" baseline="30000" dirty="0">
                <a:latin typeface="Calibri" panose="020F0502020204030204" pitchFamily="34" charset="0"/>
                <a:ea typeface="等线" panose="02010600030101010101" pitchFamily="2" charset="-122"/>
                <a:cs typeface="Times New Roman" panose="02020603050405020304" pitchFamily="18" charset="0"/>
              </a:rPr>
              <a:t>nd</a:t>
            </a:r>
            <a:r>
              <a:rPr lang="en-US" i="1" dirty="0">
                <a:latin typeface="Calibri" panose="020F0502020204030204" pitchFamily="34" charset="0"/>
                <a:ea typeface="等线" panose="02010600030101010101" pitchFamily="2" charset="-122"/>
                <a:cs typeface="Times New Roman" panose="02020603050405020304" pitchFamily="18" charset="0"/>
              </a:rPr>
              <a:t>, 4</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6</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8</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10</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predicted frame</a:t>
            </a:r>
            <a:endParaRPr lang="en-US" i="1" dirty="0"/>
          </a:p>
        </p:txBody>
      </p:sp>
      <p:sp>
        <p:nvSpPr>
          <p:cNvPr id="61" name="Rectangle 60">
            <a:extLst>
              <a:ext uri="{FF2B5EF4-FFF2-40B4-BE49-F238E27FC236}">
                <a16:creationId xmlns:a16="http://schemas.microsoft.com/office/drawing/2014/main" id="{CEFB4ACF-4B9F-4902-B96B-E0440791E49B}"/>
              </a:ext>
            </a:extLst>
          </p:cNvPr>
          <p:cNvSpPr/>
          <p:nvPr/>
        </p:nvSpPr>
        <p:spPr>
          <a:xfrm>
            <a:off x="24928640" y="6653638"/>
            <a:ext cx="11615444" cy="646331"/>
          </a:xfrm>
          <a:prstGeom prst="rect">
            <a:avLst/>
          </a:prstGeom>
        </p:spPr>
        <p:txBody>
          <a:bodyPr wrap="square">
            <a:spAutoFit/>
          </a:bodyPr>
          <a:lstStyle/>
          <a:p>
            <a:r>
              <a:rPr lang="en-US" i="1" dirty="0">
                <a:latin typeface="Calibri" panose="020F0502020204030204" pitchFamily="34" charset="0"/>
                <a:ea typeface="等线" panose="02010600030101010101" pitchFamily="2" charset="-122"/>
                <a:cs typeface="Times New Roman" panose="02020603050405020304" pitchFamily="18" charset="0"/>
              </a:rPr>
              <a:t>Figure 10: Prediction(t+1) with t+10 prediction . Left: prediction, right: ground truth. The order is 12</a:t>
            </a:r>
            <a:r>
              <a:rPr lang="en-US" i="1" baseline="30000" dirty="0">
                <a:latin typeface="Calibri" panose="020F0502020204030204" pitchFamily="34" charset="0"/>
                <a:ea typeface="等线" panose="02010600030101010101" pitchFamily="2" charset="-122"/>
                <a:cs typeface="Times New Roman" panose="02020603050405020304" pitchFamily="18" charset="0"/>
              </a:rPr>
              <a:t>nd</a:t>
            </a:r>
            <a:r>
              <a:rPr lang="en-US" i="1" dirty="0">
                <a:latin typeface="Calibri" panose="020F0502020204030204" pitchFamily="34" charset="0"/>
                <a:ea typeface="等线" panose="02010600030101010101" pitchFamily="2" charset="-122"/>
                <a:cs typeface="Times New Roman" panose="02020603050405020304" pitchFamily="18" charset="0"/>
              </a:rPr>
              <a:t>, 14</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16</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18</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20</a:t>
            </a:r>
            <a:r>
              <a:rPr lang="en-US" i="1" baseline="30000" dirty="0">
                <a:latin typeface="Calibri" panose="020F0502020204030204" pitchFamily="34" charset="0"/>
                <a:ea typeface="等线" panose="02010600030101010101" pitchFamily="2" charset="-122"/>
                <a:cs typeface="Times New Roman" panose="02020603050405020304" pitchFamily="18" charset="0"/>
              </a:rPr>
              <a:t>th</a:t>
            </a:r>
            <a:r>
              <a:rPr lang="en-US" i="1" dirty="0">
                <a:latin typeface="Calibri" panose="020F0502020204030204" pitchFamily="34" charset="0"/>
                <a:ea typeface="等线" panose="02010600030101010101" pitchFamily="2" charset="-122"/>
                <a:cs typeface="Times New Roman" panose="02020603050405020304" pitchFamily="18" charset="0"/>
              </a:rPr>
              <a:t> predicted frame</a:t>
            </a:r>
            <a:endParaRPr lang="en-US" i="1" dirty="0"/>
          </a:p>
        </p:txBody>
      </p:sp>
      <p:pic>
        <p:nvPicPr>
          <p:cNvPr id="68" name="Picture 67">
            <a:extLst>
              <a:ext uri="{FF2B5EF4-FFF2-40B4-BE49-F238E27FC236}">
                <a16:creationId xmlns:a16="http://schemas.microsoft.com/office/drawing/2014/main" id="{2C12C9E6-13E1-4883-A98F-652618F32253}"/>
              </a:ext>
            </a:extLst>
          </p:cNvPr>
          <p:cNvPicPr/>
          <p:nvPr/>
        </p:nvPicPr>
        <p:blipFill rotWithShape="1">
          <a:blip r:embed="rId27"/>
          <a:srcRect b="50440"/>
          <a:stretch/>
        </p:blipFill>
        <p:spPr bwMode="auto">
          <a:xfrm>
            <a:off x="24797401" y="11909296"/>
            <a:ext cx="6058757" cy="4078364"/>
          </a:xfrm>
          <a:prstGeom prst="rect">
            <a:avLst/>
          </a:prstGeom>
          <a:ln>
            <a:noFill/>
          </a:ln>
          <a:extLst>
            <a:ext uri="{53640926-AAD7-44D8-BBD7-CCE9431645EC}">
              <a14:shadowObscured xmlns:a14="http://schemas.microsoft.com/office/drawing/2010/main"/>
            </a:ext>
          </a:extLst>
        </p:spPr>
      </p:pic>
      <p:sp>
        <p:nvSpPr>
          <p:cNvPr id="69" name="Rectangle 68">
            <a:extLst>
              <a:ext uri="{FF2B5EF4-FFF2-40B4-BE49-F238E27FC236}">
                <a16:creationId xmlns:a16="http://schemas.microsoft.com/office/drawing/2014/main" id="{CABD7BD0-8627-4741-9BD9-FBD66C8C1352}"/>
              </a:ext>
            </a:extLst>
          </p:cNvPr>
          <p:cNvSpPr/>
          <p:nvPr/>
        </p:nvSpPr>
        <p:spPr>
          <a:xfrm>
            <a:off x="24797401" y="8825744"/>
            <a:ext cx="11877922" cy="1754326"/>
          </a:xfrm>
          <a:prstGeom prst="rect">
            <a:avLst/>
          </a:prstGeom>
        </p:spPr>
        <p:txBody>
          <a:bodyPr wrap="square">
            <a:spAutoFit/>
          </a:bodyPr>
          <a:lstStyle/>
          <a:p>
            <a:r>
              <a:rPr lang="en-US" sz="3600" dirty="0">
                <a:latin typeface="Calibri" panose="020F0502020204030204" pitchFamily="34" charset="0"/>
                <a:ea typeface="等线" panose="02010600030101010101" pitchFamily="2" charset="-122"/>
                <a:cs typeface="Times New Roman" panose="02020603050405020304" pitchFamily="18" charset="0"/>
              </a:rPr>
              <a:t>To validation the result and reduce the deviation, we randomly pick up 100 samples, then calculate the average of PSNR (RGB: 0-255, 3 channels) and difference of sum of all pixels:</a:t>
            </a:r>
            <a:endParaRPr lang="en-US" sz="3600" dirty="0"/>
          </a:p>
        </p:txBody>
      </p:sp>
      <mc:AlternateContent xmlns:mc="http://schemas.openxmlformats.org/markup-compatibility/2006">
        <mc:Choice xmlns:a14="http://schemas.microsoft.com/office/drawing/2010/main" Requires="a14">
          <p:sp>
            <p:nvSpPr>
              <p:cNvPr id="70" name="Rectangle 69">
                <a:extLst>
                  <a:ext uri="{FF2B5EF4-FFF2-40B4-BE49-F238E27FC236}">
                    <a16:creationId xmlns:a16="http://schemas.microsoft.com/office/drawing/2014/main" id="{0DEFD15D-AFF9-4C2B-87E7-1804B082896B}"/>
                  </a:ext>
                </a:extLst>
              </p:cNvPr>
              <p:cNvSpPr/>
              <p:nvPr/>
            </p:nvSpPr>
            <p:spPr>
              <a:xfrm>
                <a:off x="24970367" y="10522973"/>
                <a:ext cx="5291487" cy="1301254"/>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等线" panose="02010600030101010101" pitchFamily="2" charset="-122"/>
                          <a:cs typeface="Times New Roman" panose="02020603050405020304" pitchFamily="18" charset="0"/>
                        </a:rPr>
                        <m:t>𝑃𝑆𝑁𝑅</m:t>
                      </m:r>
                      <m:r>
                        <a:rPr lang="en-US" i="1">
                          <a:latin typeface="Cambria Math" panose="02040503050406030204" pitchFamily="18" charset="0"/>
                          <a:ea typeface="等线" panose="02010600030101010101" pitchFamily="2" charset="-122"/>
                          <a:cs typeface="Times New Roman" panose="02020603050405020304" pitchFamily="18" charset="0"/>
                        </a:rPr>
                        <m:t>=20</m:t>
                      </m:r>
                      <m:r>
                        <a:rPr lang="en-US" i="1">
                          <a:latin typeface="Cambria Math" panose="02040503050406030204" pitchFamily="18" charset="0"/>
                          <a:ea typeface="等线" panose="02010600030101010101" pitchFamily="2" charset="-122"/>
                          <a:cs typeface="Times New Roman" panose="02020603050405020304" pitchFamily="18" charset="0"/>
                        </a:rPr>
                        <m:t>𝑙𝑜</m:t>
                      </m:r>
                      <m:sSub>
                        <m:sSubPr>
                          <m:ctrlPr>
                            <a:rPr lang="en-US" i="1">
                              <a:latin typeface="Cambria Math" panose="02040503050406030204" pitchFamily="18" charset="0"/>
                              <a:ea typeface="等线" panose="02010600030101010101" pitchFamily="2" charset="-122"/>
                              <a:cs typeface="Times New Roman" panose="02020603050405020304" pitchFamily="18" charset="0"/>
                            </a:rPr>
                          </m:ctrlPr>
                        </m:sSubPr>
                        <m:e>
                          <m:r>
                            <a:rPr lang="en-US" i="1">
                              <a:latin typeface="Cambria Math" panose="02040503050406030204" pitchFamily="18" charset="0"/>
                              <a:ea typeface="等线" panose="02010600030101010101" pitchFamily="2" charset="-122"/>
                              <a:cs typeface="Times New Roman" panose="02020603050405020304" pitchFamily="18" charset="0"/>
                            </a:rPr>
                            <m:t>𝑔</m:t>
                          </m:r>
                        </m:e>
                        <m:sub>
                          <m:r>
                            <a:rPr lang="en-US" i="1">
                              <a:latin typeface="Cambria Math" panose="02040503050406030204" pitchFamily="18" charset="0"/>
                              <a:ea typeface="等线" panose="02010600030101010101" pitchFamily="2" charset="-122"/>
                              <a:cs typeface="Times New Roman" panose="02020603050405020304" pitchFamily="18" charset="0"/>
                            </a:rPr>
                            <m:t>10</m:t>
                          </m:r>
                        </m:sub>
                      </m:sSub>
                      <m:d>
                        <m:dPr>
                          <m:ctrlPr>
                            <a:rPr lang="en-US" i="1">
                              <a:latin typeface="Cambria Math" panose="02040503050406030204" pitchFamily="18" charset="0"/>
                              <a:ea typeface="等线" panose="02010600030101010101" pitchFamily="2" charset="-122"/>
                              <a:cs typeface="Times New Roman" panose="02020603050405020304" pitchFamily="18" charset="0"/>
                            </a:rPr>
                          </m:ctrlPr>
                        </m:dPr>
                        <m:e>
                          <m:f>
                            <m:fPr>
                              <m:ctrlPr>
                                <a:rPr lang="en-US" i="1">
                                  <a:latin typeface="Cambria Math" panose="02040503050406030204" pitchFamily="18" charset="0"/>
                                  <a:ea typeface="等线" panose="02010600030101010101" pitchFamily="2" charset="-122"/>
                                  <a:cs typeface="Times New Roman" panose="02020603050405020304" pitchFamily="18" charset="0"/>
                                </a:rPr>
                              </m:ctrlPr>
                            </m:fPr>
                            <m:num>
                              <m:r>
                                <a:rPr lang="en-US" i="1">
                                  <a:latin typeface="Cambria Math" panose="02040503050406030204" pitchFamily="18" charset="0"/>
                                  <a:ea typeface="等线" panose="02010600030101010101" pitchFamily="2" charset="-122"/>
                                  <a:cs typeface="Times New Roman" panose="02020603050405020304" pitchFamily="18" charset="0"/>
                                </a:rPr>
                                <m:t>𝑀𝑎𝑥</m:t>
                              </m:r>
                              <m:d>
                                <m:dPr>
                                  <m:ctrlPr>
                                    <a:rPr lang="en-US" i="1">
                                      <a:latin typeface="Cambria Math" panose="02040503050406030204" pitchFamily="18" charset="0"/>
                                      <a:ea typeface="等线" panose="02010600030101010101" pitchFamily="2" charset="-122"/>
                                      <a:cs typeface="Times New Roman" panose="02020603050405020304" pitchFamily="18" charset="0"/>
                                    </a:rPr>
                                  </m:ctrlPr>
                                </m:dPr>
                                <m:e>
                                  <m:r>
                                    <a:rPr lang="en-US" i="1">
                                      <a:latin typeface="Cambria Math" panose="02040503050406030204" pitchFamily="18" charset="0"/>
                                      <a:ea typeface="等线" panose="02010600030101010101" pitchFamily="2" charset="-122"/>
                                      <a:cs typeface="Times New Roman" panose="02020603050405020304" pitchFamily="18" charset="0"/>
                                    </a:rPr>
                                    <m:t>𝑓</m:t>
                                  </m:r>
                                </m:e>
                              </m:d>
                            </m:num>
                            <m:den>
                              <m:rad>
                                <m:radPr>
                                  <m:degHide m:val="on"/>
                                  <m:ctrlPr>
                                    <a:rPr lang="en-US" i="1">
                                      <a:latin typeface="Cambria Math" panose="02040503050406030204" pitchFamily="18" charset="0"/>
                                      <a:ea typeface="等线" panose="02010600030101010101" pitchFamily="2" charset="-122"/>
                                      <a:cs typeface="Times New Roman" panose="02020603050405020304" pitchFamily="18" charset="0"/>
                                    </a:rPr>
                                  </m:ctrlPr>
                                </m:radPr>
                                <m:deg/>
                                <m:e>
                                  <m:r>
                                    <a:rPr lang="en-US" i="1">
                                      <a:latin typeface="Cambria Math" panose="02040503050406030204" pitchFamily="18" charset="0"/>
                                      <a:ea typeface="等线" panose="02010600030101010101" pitchFamily="2" charset="-122"/>
                                      <a:cs typeface="Times New Roman" panose="02020603050405020304" pitchFamily="18" charset="0"/>
                                    </a:rPr>
                                    <m:t>𝑀𝑆𝐸</m:t>
                                  </m:r>
                                </m:e>
                              </m:rad>
                            </m:den>
                          </m:f>
                        </m:e>
                      </m:d>
                    </m:oMath>
                  </m:oMathPara>
                </a14:m>
                <a:endParaRPr lang="en-US" dirty="0">
                  <a:latin typeface="Calibri" panose="020F0502020204030204" pitchFamily="34" charset="0"/>
                  <a:ea typeface="等线" panose="02010600030101010101" pitchFamily="2" charset="-122"/>
                  <a:cs typeface="Times New Roman" panose="02020603050405020304" pitchFamily="18" charset="0"/>
                </a:endParaRPr>
              </a:p>
              <a:p>
                <a:pPr algn="ctr">
                  <a:lnSpc>
                    <a:spcPct val="107000"/>
                  </a:lnSpc>
                  <a:spcAft>
                    <a:spcPts val="800"/>
                  </a:spcAft>
                </a:pPr>
                <a:r>
                  <a:rPr lang="en-US" dirty="0">
                    <a:latin typeface="Calibri" panose="020F0502020204030204" pitchFamily="34" charset="0"/>
                    <a:ea typeface="等线" panose="02010600030101010101" pitchFamily="2" charset="-122"/>
                    <a:cs typeface="Times New Roman" panose="02020603050405020304" pitchFamily="18" charset="0"/>
                  </a:rPr>
                  <a:t>Where </a:t>
                </a:r>
                <a14:m>
                  <m:oMath xmlns:m="http://schemas.openxmlformats.org/officeDocument/2006/math">
                    <m:r>
                      <a:rPr lang="en-US" i="1">
                        <a:latin typeface="Cambria Math" panose="02040503050406030204" pitchFamily="18" charset="0"/>
                        <a:ea typeface="等线" panose="02010600030101010101" pitchFamily="2" charset="-122"/>
                        <a:cs typeface="Times New Roman" panose="02020603050405020304" pitchFamily="18" charset="0"/>
                      </a:rPr>
                      <m:t>𝑀𝑆𝐸</m:t>
                    </m:r>
                    <m:r>
                      <a:rPr lang="en-US" i="1">
                        <a:latin typeface="Cambria Math" panose="02040503050406030204" pitchFamily="18" charset="0"/>
                        <a:ea typeface="等线" panose="02010600030101010101" pitchFamily="2" charset="-122"/>
                        <a:cs typeface="Times New Roman" panose="02020603050405020304" pitchFamily="18" charset="0"/>
                      </a:rPr>
                      <m:t>=</m:t>
                    </m:r>
                    <m:f>
                      <m:fPr>
                        <m:ctrlPr>
                          <a:rPr lang="en-US" i="1">
                            <a:latin typeface="Cambria Math" panose="02040503050406030204" pitchFamily="18" charset="0"/>
                            <a:ea typeface="等线" panose="02010600030101010101" pitchFamily="2" charset="-122"/>
                            <a:cs typeface="Times New Roman" panose="02020603050405020304" pitchFamily="18" charset="0"/>
                          </a:rPr>
                        </m:ctrlPr>
                      </m:fPr>
                      <m:num>
                        <m:r>
                          <a:rPr lang="en-US" i="1">
                            <a:latin typeface="Cambria Math" panose="02040503050406030204" pitchFamily="18" charset="0"/>
                            <a:ea typeface="等线" panose="02010600030101010101" pitchFamily="2" charset="-122"/>
                            <a:cs typeface="Times New Roman" panose="02020603050405020304" pitchFamily="18" charset="0"/>
                          </a:rPr>
                          <m:t>1</m:t>
                        </m:r>
                      </m:num>
                      <m:den>
                        <m:r>
                          <a:rPr lang="en-US" i="1">
                            <a:latin typeface="Cambria Math" panose="02040503050406030204" pitchFamily="18" charset="0"/>
                            <a:ea typeface="等线" panose="02010600030101010101" pitchFamily="2" charset="-122"/>
                            <a:cs typeface="Times New Roman" panose="02020603050405020304" pitchFamily="18" charset="0"/>
                          </a:rPr>
                          <m:t>120∗160∗3∗100</m:t>
                        </m:r>
                      </m:den>
                    </m:f>
                    <m:nary>
                      <m:naryPr>
                        <m:chr m:val="∑"/>
                        <m:ctrlPr>
                          <a:rPr lang="en-US" i="1">
                            <a:latin typeface="Cambria Math" panose="02040503050406030204" pitchFamily="18" charset="0"/>
                            <a:ea typeface="等线" panose="02010600030101010101" pitchFamily="2" charset="-122"/>
                            <a:cs typeface="Times New Roman" panose="02020603050405020304" pitchFamily="18" charset="0"/>
                          </a:rPr>
                        </m:ctrlPr>
                      </m:naryPr>
                      <m:sub>
                        <m:r>
                          <a:rPr lang="en-US" i="1">
                            <a:latin typeface="Cambria Math" panose="02040503050406030204" pitchFamily="18" charset="0"/>
                            <a:ea typeface="等线" panose="02010600030101010101" pitchFamily="2" charset="-122"/>
                            <a:cs typeface="Times New Roman" panose="02020603050405020304" pitchFamily="18" charset="0"/>
                          </a:rPr>
                          <m:t>𝑖</m:t>
                        </m:r>
                        <m:r>
                          <a:rPr lang="en-US" i="1">
                            <a:latin typeface="Cambria Math" panose="02040503050406030204" pitchFamily="18" charset="0"/>
                            <a:ea typeface="等线" panose="02010600030101010101" pitchFamily="2" charset="-122"/>
                            <a:cs typeface="Times New Roman" panose="02020603050405020304" pitchFamily="18" charset="0"/>
                          </a:rPr>
                          <m:t>=1</m:t>
                        </m:r>
                      </m:sub>
                      <m:sup>
                        <m:r>
                          <a:rPr lang="en-US" i="1">
                            <a:latin typeface="Cambria Math" panose="02040503050406030204" pitchFamily="18" charset="0"/>
                            <a:ea typeface="等线" panose="02010600030101010101" pitchFamily="2" charset="-122"/>
                            <a:cs typeface="Times New Roman" panose="02020603050405020304" pitchFamily="18" charset="0"/>
                          </a:rPr>
                          <m:t>100</m:t>
                        </m:r>
                      </m:sup>
                      <m:e>
                        <m:sSup>
                          <m:sSupPr>
                            <m:ctrlPr>
                              <a:rPr lang="en-US" i="1">
                                <a:latin typeface="Cambria Math" panose="02040503050406030204" pitchFamily="18" charset="0"/>
                                <a:ea typeface="等线" panose="02010600030101010101" pitchFamily="2" charset="-122"/>
                                <a:cs typeface="Times New Roman" panose="02020603050405020304" pitchFamily="18" charset="0"/>
                              </a:rPr>
                            </m:ctrlPr>
                          </m:sSupPr>
                          <m:e>
                            <m:nary>
                              <m:naryPr>
                                <m:chr m:val="∑"/>
                                <m:ctrlPr>
                                  <a:rPr lang="en-US" i="1">
                                    <a:latin typeface="Cambria Math" panose="02040503050406030204" pitchFamily="18" charset="0"/>
                                    <a:ea typeface="等线" panose="02010600030101010101" pitchFamily="2" charset="-122"/>
                                    <a:cs typeface="Times New Roman" panose="02020603050405020304" pitchFamily="18" charset="0"/>
                                  </a:rPr>
                                </m:ctrlPr>
                              </m:naryPr>
                              <m:sub>
                                <m:r>
                                  <a:rPr lang="en-US" i="1">
                                    <a:latin typeface="Cambria Math" panose="02040503050406030204" pitchFamily="18" charset="0"/>
                                    <a:ea typeface="等线" panose="02010600030101010101" pitchFamily="2" charset="-122"/>
                                    <a:cs typeface="Times New Roman" panose="02020603050405020304" pitchFamily="18" charset="0"/>
                                  </a:rPr>
                                  <m:t>𝑗</m:t>
                                </m:r>
                                <m:r>
                                  <a:rPr lang="en-US" i="1">
                                    <a:latin typeface="Cambria Math" panose="02040503050406030204" pitchFamily="18" charset="0"/>
                                    <a:ea typeface="等线" panose="02010600030101010101" pitchFamily="2" charset="-122"/>
                                    <a:cs typeface="Times New Roman" panose="02020603050405020304" pitchFamily="18" charset="0"/>
                                  </a:rPr>
                                  <m:t>=1</m:t>
                                </m:r>
                              </m:sub>
                              <m:sup>
                                <m:r>
                                  <a:rPr lang="en-US" i="1">
                                    <a:latin typeface="Cambria Math" panose="02040503050406030204" pitchFamily="18" charset="0"/>
                                    <a:ea typeface="等线" panose="02010600030101010101" pitchFamily="2" charset="-122"/>
                                    <a:cs typeface="Times New Roman" panose="02020603050405020304" pitchFamily="18" charset="0"/>
                                  </a:rPr>
                                  <m:t>10</m:t>
                                </m:r>
                              </m:sup>
                              <m:e>
                                <m:d>
                                  <m:dPr>
                                    <m:ctrlPr>
                                      <a:rPr lang="en-US" i="1">
                                        <a:latin typeface="Cambria Math" panose="02040503050406030204" pitchFamily="18" charset="0"/>
                                        <a:ea typeface="等线" panose="02010600030101010101" pitchFamily="2" charset="-122"/>
                                        <a:cs typeface="Times New Roman" panose="02020603050405020304" pitchFamily="18" charset="0"/>
                                      </a:rPr>
                                    </m:ctrlPr>
                                  </m:dPr>
                                  <m:e>
                                    <m:sSub>
                                      <m:sSubPr>
                                        <m:ctrlPr>
                                          <a:rPr lang="en-US" i="1">
                                            <a:latin typeface="Cambria Math" panose="02040503050406030204" pitchFamily="18" charset="0"/>
                                            <a:ea typeface="等线" panose="02010600030101010101" pitchFamily="2" charset="-122"/>
                                            <a:cs typeface="Times New Roman" panose="02020603050405020304" pitchFamily="18" charset="0"/>
                                          </a:rPr>
                                        </m:ctrlPr>
                                      </m:sSubPr>
                                      <m:e>
                                        <m:r>
                                          <a:rPr lang="en-US" i="1">
                                            <a:latin typeface="Cambria Math" panose="02040503050406030204" pitchFamily="18" charset="0"/>
                                            <a:ea typeface="等线" panose="02010600030101010101" pitchFamily="2" charset="-122"/>
                                            <a:cs typeface="Times New Roman" panose="02020603050405020304" pitchFamily="18" charset="0"/>
                                          </a:rPr>
                                          <m:t>𝐹</m:t>
                                        </m:r>
                                      </m:e>
                                      <m:sub>
                                        <m:r>
                                          <a:rPr lang="en-US" i="1">
                                            <a:latin typeface="Cambria Math" panose="02040503050406030204" pitchFamily="18" charset="0"/>
                                            <a:ea typeface="等线" panose="02010600030101010101" pitchFamily="2" charset="-122"/>
                                            <a:cs typeface="Times New Roman" panose="02020603050405020304" pitchFamily="18" charset="0"/>
                                          </a:rPr>
                                          <m:t>𝑗</m:t>
                                        </m:r>
                                      </m:sub>
                                    </m:sSub>
                                    <m:r>
                                      <a:rPr lang="en-US" i="1">
                                        <a:latin typeface="Cambria Math" panose="02040503050406030204" pitchFamily="18" charset="0"/>
                                        <a:ea typeface="等线" panose="02010600030101010101" pitchFamily="2" charset="-122"/>
                                        <a:cs typeface="Times New Roman" panose="02020603050405020304" pitchFamily="18" charset="0"/>
                                      </a:rPr>
                                      <m:t>−</m:t>
                                    </m:r>
                                    <m:sSub>
                                      <m:sSubPr>
                                        <m:ctrlPr>
                                          <a:rPr lang="en-US" i="1">
                                            <a:latin typeface="Cambria Math" panose="02040503050406030204" pitchFamily="18" charset="0"/>
                                            <a:ea typeface="等线" panose="02010600030101010101" pitchFamily="2" charset="-122"/>
                                            <a:cs typeface="Times New Roman" panose="02020603050405020304" pitchFamily="18" charset="0"/>
                                          </a:rPr>
                                        </m:ctrlPr>
                                      </m:sSubPr>
                                      <m:e>
                                        <m:r>
                                          <a:rPr lang="en-US" i="1">
                                            <a:latin typeface="Cambria Math" panose="02040503050406030204" pitchFamily="18" charset="0"/>
                                            <a:ea typeface="等线" panose="02010600030101010101" pitchFamily="2" charset="-122"/>
                                            <a:cs typeface="Times New Roman" panose="02020603050405020304" pitchFamily="18" charset="0"/>
                                          </a:rPr>
                                          <m:t>𝐺</m:t>
                                        </m:r>
                                      </m:e>
                                      <m:sub>
                                        <m:r>
                                          <a:rPr lang="en-US" i="1">
                                            <a:latin typeface="Cambria Math" panose="02040503050406030204" pitchFamily="18" charset="0"/>
                                            <a:ea typeface="等线" panose="02010600030101010101" pitchFamily="2" charset="-122"/>
                                            <a:cs typeface="Times New Roman" panose="02020603050405020304" pitchFamily="18" charset="0"/>
                                          </a:rPr>
                                          <m:t>𝑗</m:t>
                                        </m:r>
                                      </m:sub>
                                    </m:sSub>
                                  </m:e>
                                </m:d>
                              </m:e>
                            </m:nary>
                          </m:e>
                          <m:sup>
                            <m:r>
                              <a:rPr lang="en-US" i="1">
                                <a:latin typeface="Cambria Math" panose="02040503050406030204" pitchFamily="18" charset="0"/>
                                <a:ea typeface="等线" panose="02010600030101010101" pitchFamily="2" charset="-122"/>
                                <a:cs typeface="Times New Roman" panose="02020603050405020304" pitchFamily="18" charset="0"/>
                              </a:rPr>
                              <m:t>2</m:t>
                            </m:r>
                          </m:sup>
                        </m:sSup>
                      </m:e>
                    </m:nary>
                  </m:oMath>
                </a14:m>
                <a:r>
                  <a:rPr lang="en-US" dirty="0">
                    <a:latin typeface="Calibri" panose="020F0502020204030204" pitchFamily="34" charset="0"/>
                    <a:ea typeface="等线" panose="02010600030101010101" pitchFamily="2" charset="-122"/>
                    <a:cs typeface="Times New Roman" panose="02020603050405020304" pitchFamily="18" charset="0"/>
                  </a:rPr>
                  <a:t>,</a:t>
                </a:r>
              </a:p>
            </p:txBody>
          </p:sp>
        </mc:Choice>
        <mc:Fallback>
          <p:sp>
            <p:nvSpPr>
              <p:cNvPr id="70" name="Rectangle 69">
                <a:extLst>
                  <a:ext uri="{FF2B5EF4-FFF2-40B4-BE49-F238E27FC236}">
                    <a16:creationId xmlns:a16="http://schemas.microsoft.com/office/drawing/2014/main" id="{0DEFD15D-AFF9-4C2B-87E7-1804B082896B}"/>
                  </a:ext>
                </a:extLst>
              </p:cNvPr>
              <p:cNvSpPr>
                <a:spLocks noRot="1" noChangeAspect="1" noMove="1" noResize="1" noEditPoints="1" noAdjustHandles="1" noChangeArrowheads="1" noChangeShapeType="1" noTextEdit="1"/>
              </p:cNvSpPr>
              <p:nvPr/>
            </p:nvSpPr>
            <p:spPr>
              <a:xfrm>
                <a:off x="24970367" y="10522973"/>
                <a:ext cx="5291487" cy="1301254"/>
              </a:xfrm>
              <a:prstGeom prst="rect">
                <a:avLst/>
              </a:prstGeom>
              <a:blipFill>
                <a:blip r:embed="rId28"/>
                <a:stretch>
                  <a:fillRect b="-471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Rectangle 70">
                <a:extLst>
                  <a:ext uri="{FF2B5EF4-FFF2-40B4-BE49-F238E27FC236}">
                    <a16:creationId xmlns:a16="http://schemas.microsoft.com/office/drawing/2014/main" id="{8FBA1082-848E-47B3-9724-A9C0BF09F18E}"/>
                  </a:ext>
                </a:extLst>
              </p:cNvPr>
              <p:cNvSpPr/>
              <p:nvPr/>
            </p:nvSpPr>
            <p:spPr>
              <a:xfrm>
                <a:off x="30336903" y="10588572"/>
                <a:ext cx="4935389" cy="9840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S</m:t>
                      </m:r>
                      <m:r>
                        <m:rPr>
                          <m:sty m:val="p"/>
                        </m:rPr>
                        <a:rPr lang="en-US" i="0">
                          <a:latin typeface="Cambria Math" panose="02040503050406030204" pitchFamily="18" charset="0"/>
                        </a:rPr>
                        <m:t>umCheck</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100</m:t>
                          </m:r>
                        </m:den>
                      </m:f>
                      <m:nary>
                        <m:naryPr>
                          <m:chr m:val="∑"/>
                          <m:limLoc m:val="subSup"/>
                          <m:ctrlPr>
                            <a:rPr lang="en-US" i="1">
                              <a:latin typeface="Cambria Math" panose="02040503050406030204" pitchFamily="18" charset="0"/>
                            </a:rPr>
                          </m:ctrlPr>
                        </m:naryPr>
                        <m:sub>
                          <m:r>
                            <m:rPr>
                              <m:sty m:val="p"/>
                            </m:rPr>
                            <a:rPr lang="en-US" i="0">
                              <a:latin typeface="Cambria Math" panose="02040503050406030204" pitchFamily="18" charset="0"/>
                            </a:rPr>
                            <m:t>i</m:t>
                          </m:r>
                          <m:r>
                            <a:rPr lang="en-US" i="0">
                              <a:latin typeface="Cambria Math" panose="02040503050406030204" pitchFamily="18" charset="0"/>
                            </a:rPr>
                            <m:t>=1</m:t>
                          </m:r>
                        </m:sub>
                        <m:sup>
                          <m:r>
                            <a:rPr lang="en-US" i="0">
                              <a:latin typeface="Cambria Math" panose="02040503050406030204" pitchFamily="18" charset="0"/>
                            </a:rPr>
                            <m:t>100</m:t>
                          </m:r>
                        </m:sup>
                        <m:e>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d>
                                                <m:dPr>
                                                  <m:ctrlPr>
                                                    <a:rPr lang="en-US" i="1">
                                                      <a:latin typeface="Cambria Math" panose="02040503050406030204" pitchFamily="18" charset="0"/>
                                                    </a:rPr>
                                                  </m:ctrlPr>
                                                </m:dPr>
                                                <m:e>
                                                  <m:r>
                                                    <m:rPr>
                                                      <m:sty m:val="p"/>
                                                    </m:rPr>
                                                    <a:rPr lang="en-US" i="0">
                                                      <a:latin typeface="Cambria Math" panose="02040503050406030204" pitchFamily="18" charset="0"/>
                                                    </a:rPr>
                                                    <m:t>F</m:t>
                                                  </m:r>
                                                </m:e>
                                              </m:d>
                                            </m:e>
                                            <m:sub>
                                              <m:r>
                                                <a:rPr lang="en-US" i="1">
                                                  <a:latin typeface="Cambria Math" panose="02040503050406030204" pitchFamily="18" charset="0"/>
                                                </a:rPr>
                                                <m:t>𝑖</m:t>
                                              </m:r>
                                            </m:sub>
                                          </m:sSub>
                                        </m:e>
                                      </m:nary>
                                      <m:r>
                                        <a:rPr lang="en-US" i="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d>
                                                <m:dPr>
                                                  <m:ctrlPr>
                                                    <a:rPr lang="en-US" i="1">
                                                      <a:latin typeface="Cambria Math" panose="02040503050406030204" pitchFamily="18" charset="0"/>
                                                    </a:rPr>
                                                  </m:ctrlPr>
                                                </m:dPr>
                                                <m:e>
                                                  <m:r>
                                                    <m:rPr>
                                                      <m:sty m:val="p"/>
                                                    </m:rPr>
                                                    <a:rPr lang="en-US" i="0">
                                                      <a:latin typeface="Cambria Math" panose="02040503050406030204" pitchFamily="18" charset="0"/>
                                                    </a:rPr>
                                                    <m:t>G</m:t>
                                                  </m:r>
                                                </m:e>
                                              </m:d>
                                            </m:e>
                                            <m:sub>
                                              <m:r>
                                                <a:rPr lang="en-US" i="1">
                                                  <a:latin typeface="Cambria Math" panose="02040503050406030204" pitchFamily="18" charset="0"/>
                                                </a:rPr>
                                                <m:t>𝑖</m:t>
                                              </m:r>
                                            </m:sub>
                                          </m:sSub>
                                        </m:e>
                                      </m:nary>
                                    </m:e>
                                  </m:d>
                                </m:e>
                              </m:d>
                            </m:e>
                          </m:d>
                        </m:e>
                      </m:nary>
                    </m:oMath>
                  </m:oMathPara>
                </a14:m>
                <a:endParaRPr lang="en-US" dirty="0"/>
              </a:p>
            </p:txBody>
          </p:sp>
        </mc:Choice>
        <mc:Fallback>
          <p:sp>
            <p:nvSpPr>
              <p:cNvPr id="71" name="Rectangle 70">
                <a:extLst>
                  <a:ext uri="{FF2B5EF4-FFF2-40B4-BE49-F238E27FC236}">
                    <a16:creationId xmlns:a16="http://schemas.microsoft.com/office/drawing/2014/main" id="{8FBA1082-848E-47B3-9724-A9C0BF09F18E}"/>
                  </a:ext>
                </a:extLst>
              </p:cNvPr>
              <p:cNvSpPr>
                <a:spLocks noRot="1" noChangeAspect="1" noMove="1" noResize="1" noEditPoints="1" noAdjustHandles="1" noChangeArrowheads="1" noChangeShapeType="1" noTextEdit="1"/>
              </p:cNvSpPr>
              <p:nvPr/>
            </p:nvSpPr>
            <p:spPr>
              <a:xfrm>
                <a:off x="30336903" y="10588572"/>
                <a:ext cx="4935389" cy="984052"/>
              </a:xfrm>
              <a:prstGeom prst="rect">
                <a:avLst/>
              </a:prstGeom>
              <a:blipFill>
                <a:blip r:embed="rId29"/>
                <a:stretch>
                  <a:fillRect/>
                </a:stretch>
              </a:blipFill>
            </p:spPr>
            <p:txBody>
              <a:bodyPr/>
              <a:lstStyle/>
              <a:p>
                <a:r>
                  <a:rPr lang="en-US">
                    <a:noFill/>
                  </a:rPr>
                  <a:t> </a:t>
                </a:r>
              </a:p>
            </p:txBody>
          </p:sp>
        </mc:Fallback>
      </mc:AlternateContent>
      <p:pic>
        <p:nvPicPr>
          <p:cNvPr id="72" name="Picture 71">
            <a:extLst>
              <a:ext uri="{FF2B5EF4-FFF2-40B4-BE49-F238E27FC236}">
                <a16:creationId xmlns:a16="http://schemas.microsoft.com/office/drawing/2014/main" id="{6B73F245-1E41-4E57-BD63-6D644A6350FA}"/>
              </a:ext>
            </a:extLst>
          </p:cNvPr>
          <p:cNvPicPr/>
          <p:nvPr/>
        </p:nvPicPr>
        <p:blipFill rotWithShape="1">
          <a:blip r:embed="rId27"/>
          <a:srcRect t="50292" b="11067"/>
          <a:stretch/>
        </p:blipFill>
        <p:spPr bwMode="auto">
          <a:xfrm>
            <a:off x="30233982" y="11959204"/>
            <a:ext cx="6058757" cy="3966595"/>
          </a:xfrm>
          <a:prstGeom prst="rect">
            <a:avLst/>
          </a:prstGeom>
          <a:ln>
            <a:noFill/>
          </a:ln>
          <a:extLst>
            <a:ext uri="{53640926-AAD7-44D8-BBD7-CCE9431645EC}">
              <a14:shadowObscured xmlns:a14="http://schemas.microsoft.com/office/drawing/2010/main"/>
            </a:ext>
          </a:extLst>
        </p:spPr>
      </p:pic>
      <p:sp>
        <p:nvSpPr>
          <p:cNvPr id="73" name="Rectangle 72">
            <a:extLst>
              <a:ext uri="{FF2B5EF4-FFF2-40B4-BE49-F238E27FC236}">
                <a16:creationId xmlns:a16="http://schemas.microsoft.com/office/drawing/2014/main" id="{EA62BF9B-0DDE-465F-BE06-3DF5FB1818D2}"/>
              </a:ext>
            </a:extLst>
          </p:cNvPr>
          <p:cNvSpPr/>
          <p:nvPr/>
        </p:nvSpPr>
        <p:spPr>
          <a:xfrm>
            <a:off x="24989821" y="15996832"/>
            <a:ext cx="11554263" cy="369332"/>
          </a:xfrm>
          <a:prstGeom prst="rect">
            <a:avLst/>
          </a:prstGeom>
        </p:spPr>
        <p:txBody>
          <a:bodyPr wrap="square">
            <a:spAutoFit/>
          </a:bodyPr>
          <a:lstStyle/>
          <a:p>
            <a:r>
              <a:rPr lang="en-US" i="1" dirty="0">
                <a:latin typeface="Calibri" panose="020F0502020204030204" pitchFamily="34" charset="0"/>
                <a:ea typeface="等线" panose="02010600030101010101" pitchFamily="2" charset="-122"/>
                <a:cs typeface="Times New Roman" panose="02020603050405020304" pitchFamily="18" charset="0"/>
              </a:rPr>
              <a:t>Figure 12: </a:t>
            </a:r>
            <a:r>
              <a:rPr lang="en-US" dirty="0"/>
              <a:t>quantitatively comparison results within three manners based on 100 samples</a:t>
            </a:r>
            <a:endParaRPr lang="en-US" i="1" dirty="0"/>
          </a:p>
        </p:txBody>
      </p:sp>
      <p:sp>
        <p:nvSpPr>
          <p:cNvPr id="75" name="Rectangle 74">
            <a:extLst>
              <a:ext uri="{FF2B5EF4-FFF2-40B4-BE49-F238E27FC236}">
                <a16:creationId xmlns:a16="http://schemas.microsoft.com/office/drawing/2014/main" id="{337AECD0-950A-40F6-8D13-BD81891506CA}"/>
              </a:ext>
            </a:extLst>
          </p:cNvPr>
          <p:cNvSpPr/>
          <p:nvPr/>
        </p:nvSpPr>
        <p:spPr>
          <a:xfrm>
            <a:off x="24658270" y="16381495"/>
            <a:ext cx="11957539" cy="3416320"/>
          </a:xfrm>
          <a:prstGeom prst="rect">
            <a:avLst/>
          </a:prstGeom>
        </p:spPr>
        <p:txBody>
          <a:bodyPr wrap="square">
            <a:spAutoFit/>
          </a:bodyPr>
          <a:lstStyle/>
          <a:p>
            <a:r>
              <a:rPr lang="en-US" altLang="en-US" sz="3600" dirty="0">
                <a:latin typeface="Calibri" panose="020F0502020204030204" pitchFamily="34" charset="0"/>
                <a:ea typeface="等线" panose="02010600030101010101" pitchFamily="2" charset="-122"/>
                <a:cs typeface="Times New Roman" panose="02020603050405020304" pitchFamily="18" charset="0"/>
              </a:rPr>
              <a:t>Through Figure 12, we can easily find out that </a:t>
            </a:r>
            <a:r>
              <a:rPr lang="en-US" alt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altLang="en-US" sz="3600" dirty="0">
                <a:latin typeface="Calibri" panose="020F0502020204030204" pitchFamily="34" charset="0"/>
                <a:ea typeface="等线" panose="02010600030101010101" pitchFamily="2" charset="-122"/>
                <a:cs typeface="Times New Roman" panose="02020603050405020304" pitchFamily="18" charset="0"/>
              </a:rPr>
              <a:t>(t+1) gives a good performance in t+1 prediction, but rapidly degradation in t+10 prediction. While </a:t>
            </a:r>
            <a:r>
              <a:rPr lang="en-US" alt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altLang="en-US" sz="3600" dirty="0">
                <a:latin typeface="Calibri" panose="020F0502020204030204" pitchFamily="34" charset="0"/>
                <a:ea typeface="等线" panose="02010600030101010101" pitchFamily="2" charset="-122"/>
                <a:cs typeface="Times New Roman" panose="02020603050405020304" pitchFamily="18" charset="0"/>
              </a:rPr>
              <a:t>(t+10) is relatively better in t+10 prediction. The extrapolation training helps </a:t>
            </a:r>
            <a:r>
              <a:rPr lang="en-US" altLang="en-US" sz="3600" dirty="0" err="1">
                <a:latin typeface="Calibri" panose="020F0502020204030204" pitchFamily="34" charset="0"/>
                <a:ea typeface="等线" panose="02010600030101010101" pitchFamily="2" charset="-122"/>
                <a:cs typeface="Times New Roman" panose="02020603050405020304" pitchFamily="18" charset="0"/>
              </a:rPr>
              <a:t>PredNet</a:t>
            </a:r>
            <a:r>
              <a:rPr lang="en-US" altLang="en-US" sz="3600" dirty="0">
                <a:latin typeface="Calibri" panose="020F0502020204030204" pitchFamily="34" charset="0"/>
                <a:ea typeface="等线" panose="02010600030101010101" pitchFamily="2" charset="-122"/>
                <a:cs typeface="Times New Roman" panose="02020603050405020304" pitchFamily="18" charset="0"/>
              </a:rPr>
              <a:t>(t+10) to keep the robust in the rolling prediction.</a:t>
            </a:r>
            <a:endParaRPr lang="en-US" sz="3600" dirty="0"/>
          </a:p>
        </p:txBody>
      </p:sp>
      <p:sp>
        <p:nvSpPr>
          <p:cNvPr id="76" name="Vertical Text Placeholder 4">
            <a:extLst>
              <a:ext uri="{FF2B5EF4-FFF2-40B4-BE49-F238E27FC236}">
                <a16:creationId xmlns:a16="http://schemas.microsoft.com/office/drawing/2014/main" id="{80306B8F-BF97-4AE4-A273-E93E2BB3FFCE}"/>
              </a:ext>
            </a:extLst>
          </p:cNvPr>
          <p:cNvSpPr txBox="1">
            <a:spLocks/>
          </p:cNvSpPr>
          <p:nvPr/>
        </p:nvSpPr>
        <p:spPr>
          <a:xfrm>
            <a:off x="24679422" y="19954044"/>
            <a:ext cx="11936388" cy="103260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fontScale="70000" lnSpcReduction="20000"/>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lt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lt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lt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9pPr>
          </a:lstStyle>
          <a:p>
            <a:pPr marL="0" indent="0" algn="ctr">
              <a:buNone/>
            </a:pPr>
            <a:r>
              <a:rPr lang="en-US" dirty="0"/>
              <a:t>Conclusion</a:t>
            </a:r>
          </a:p>
        </p:txBody>
      </p:sp>
      <p:sp>
        <p:nvSpPr>
          <p:cNvPr id="77" name="Vertical Text Placeholder 4">
            <a:extLst>
              <a:ext uri="{FF2B5EF4-FFF2-40B4-BE49-F238E27FC236}">
                <a16:creationId xmlns:a16="http://schemas.microsoft.com/office/drawing/2014/main" id="{12C556DD-02C1-4431-BD5C-9A96C8D510D1}"/>
              </a:ext>
            </a:extLst>
          </p:cNvPr>
          <p:cNvSpPr txBox="1">
            <a:spLocks/>
          </p:cNvSpPr>
          <p:nvPr/>
        </p:nvSpPr>
        <p:spPr>
          <a:xfrm>
            <a:off x="24719231" y="20977575"/>
            <a:ext cx="11824854" cy="2583465"/>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dk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dk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dk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9pPr>
          </a:lstStyle>
          <a:p>
            <a:pPr marL="0" indent="0">
              <a:buNone/>
            </a:pPr>
            <a:r>
              <a:rPr lang="en-US" sz="2400" dirty="0"/>
              <a:t>The result of this project supports that deep learning can be applied in the sample case of CFD field. If we control the environment of fluid flow, it can reach a static or dynamic stable status. Then we can use deep learning model to learn the pattern of this stable statues. However, in this project we only applied deep learning model to one strictly controlled scenario and it can only stimulate 10 seconds. In the future, we are planning to create more variety samples in the different velocity, mesh and features of fluid. So that we can figure out if this deep learning model has ability to be used in general situation.</a:t>
            </a:r>
          </a:p>
        </p:txBody>
      </p:sp>
      <p:sp>
        <p:nvSpPr>
          <p:cNvPr id="78" name="Vertical Text Placeholder 4">
            <a:extLst>
              <a:ext uri="{FF2B5EF4-FFF2-40B4-BE49-F238E27FC236}">
                <a16:creationId xmlns:a16="http://schemas.microsoft.com/office/drawing/2014/main" id="{25121708-17C7-4031-851B-D0747E153501}"/>
              </a:ext>
            </a:extLst>
          </p:cNvPr>
          <p:cNvSpPr txBox="1">
            <a:spLocks/>
          </p:cNvSpPr>
          <p:nvPr/>
        </p:nvSpPr>
        <p:spPr>
          <a:xfrm>
            <a:off x="24711337" y="23716956"/>
            <a:ext cx="11936388" cy="40796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fontScale="40000" lnSpcReduction="20000"/>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lt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lt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lt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lt1"/>
                </a:solidFill>
                <a:latin typeface="+mn-lt"/>
                <a:ea typeface="+mn-ea"/>
                <a:cs typeface="+mn-cs"/>
              </a:defRPr>
            </a:lvl9pPr>
          </a:lstStyle>
          <a:p>
            <a:pPr marL="0" indent="0" algn="ctr">
              <a:buNone/>
            </a:pPr>
            <a:r>
              <a:rPr lang="en-US" sz="6600" dirty="0"/>
              <a:t>Reference</a:t>
            </a:r>
          </a:p>
        </p:txBody>
      </p:sp>
      <p:sp>
        <p:nvSpPr>
          <p:cNvPr id="79" name="Vertical Text Placeholder 4">
            <a:extLst>
              <a:ext uri="{FF2B5EF4-FFF2-40B4-BE49-F238E27FC236}">
                <a16:creationId xmlns:a16="http://schemas.microsoft.com/office/drawing/2014/main" id="{4B5217CC-20B1-46B3-A985-55BE6136B98E}"/>
              </a:ext>
            </a:extLst>
          </p:cNvPr>
          <p:cNvSpPr txBox="1">
            <a:spLocks/>
          </p:cNvSpPr>
          <p:nvPr/>
        </p:nvSpPr>
        <p:spPr>
          <a:xfrm>
            <a:off x="24751146" y="24124921"/>
            <a:ext cx="11824854" cy="3199032"/>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77500" lnSpcReduction="20000"/>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dk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dk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dk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dk1"/>
                </a:solidFill>
                <a:latin typeface="+mn-lt"/>
                <a:ea typeface="+mn-ea"/>
                <a:cs typeface="+mn-cs"/>
              </a:defRPr>
            </a:lvl9pPr>
          </a:lstStyle>
          <a:p>
            <a:pPr marL="0" lvl="0" indent="0" defTabSz="914400" eaLnBrk="0" fontAlgn="base" hangingPunct="0">
              <a:lnSpc>
                <a:spcPct val="100000"/>
              </a:lnSpc>
              <a:spcBef>
                <a:spcPct val="0"/>
              </a:spcBef>
              <a:spcAft>
                <a:spcPct val="0"/>
              </a:spcAft>
              <a:buNone/>
            </a:pP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n.d.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About </a:t>
            </a:r>
            <a:r>
              <a:rPr lang="en-US" altLang="en-US" sz="2400" i="1"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OpenFOAM</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https://www.openfoam.com.</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Gregory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Wolffe</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John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Oleszkiewicz,David</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Cherba</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Dewei</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Qi. 2002. "Parallelizing Solid Particles in Lattice-Boltzmann Fluid Dynamics."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Proceedings of PDPTA ’02.</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Olah</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Christopher. 2015.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Understanding LSTM Networks.</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August 27. http://colah.github.io/posts/2015-08-Understanding-LSTMs/.</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Shuo</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Sun,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Gaoxiao</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Liu. 2018.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Air Quality </a:t>
            </a:r>
            <a:r>
              <a:rPr lang="en-US" altLang="en-US" sz="2400" i="1"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Forcasting</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 Using </a:t>
            </a:r>
            <a:r>
              <a:rPr lang="en-US" altLang="en-US" sz="2400" i="1"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Convlutional</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 LSTM.</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stanford</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n.d.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Standard solvers.</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https://www.openfoam.com/documentation/user-guide/standard-solvers.php.</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n.d.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What is CFD | Computational Fluid Dynamics.</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https://www.simscale.com/docs/content/simwiki/cfd/whatiscfd.html.</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William Lotter, Gabriel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Kreiman</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David Cox. 2016. "Deep Predictive Coding Networks for Video Prediction and Unsupervised Learning."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arxiv.org.</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a:t>
            </a:r>
            <a:endParaRPr lang="en-US" altLang="en-US" sz="4800" dirty="0">
              <a:solidFill>
                <a:schemeClr val="tx1"/>
              </a:solidFill>
            </a:endParaRPr>
          </a:p>
          <a:p>
            <a:pPr marL="0" lvl="0" indent="0" defTabSz="914400" eaLnBrk="0" fontAlgn="base" hangingPunct="0">
              <a:lnSpc>
                <a:spcPct val="100000"/>
              </a:lnSpc>
              <a:spcBef>
                <a:spcPct val="0"/>
              </a:spcBef>
              <a:spcAft>
                <a:spcPct val="0"/>
              </a:spcAft>
              <a:buNone/>
            </a:pP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Xingjian Shi,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Zhourong</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Chen, Hao Wang, </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Dit</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-Yan Yeung, Wai-kin Wong, Wang-</a:t>
            </a:r>
            <a:r>
              <a:rPr lang="en-US" altLang="en-US" sz="24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chun</a:t>
            </a:r>
            <a:r>
              <a:rPr lang="en-US" altLang="en-US" sz="2400" dirty="0">
                <a:solidFill>
                  <a:schemeClr val="tx1"/>
                </a:solidFill>
                <a:latin typeface="Calibri" panose="020F0502020204030204" pitchFamily="34" charset="0"/>
                <a:ea typeface="等线" panose="02010600030101010101" pitchFamily="2" charset="-122"/>
                <a:cs typeface="Times New Roman" panose="02020603050405020304" pitchFamily="18" charset="0"/>
              </a:rPr>
              <a:t> Woo. 2015. "Convolutional LSTM Network: A Machine Learning Approach for Precipitation Nowcasting." </a:t>
            </a:r>
            <a:r>
              <a:rPr lang="en-US" altLang="en-US" sz="2400" i="1" dirty="0">
                <a:solidFill>
                  <a:schemeClr val="tx1"/>
                </a:solidFill>
                <a:latin typeface="Calibri" panose="020F0502020204030204" pitchFamily="34" charset="0"/>
                <a:ea typeface="等线" panose="02010600030101010101" pitchFamily="2" charset="-122"/>
                <a:cs typeface="Times New Roman" panose="02020603050405020304" pitchFamily="18" charset="0"/>
              </a:rPr>
              <a:t>arxiv.org</a:t>
            </a:r>
            <a:endParaRPr lang="en-US" sz="2400" dirty="0"/>
          </a:p>
        </p:txBody>
      </p:sp>
    </p:spTree>
    <p:extLst>
      <p:ext uri="{BB962C8B-B14F-4D97-AF65-F5344CB8AC3E}">
        <p14:creationId xmlns:p14="http://schemas.microsoft.com/office/powerpoint/2010/main" val="4257816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1456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等线</vt:lpstr>
      <vt:lpstr>Arial</vt:lpstr>
      <vt:lpstr>Calibri</vt:lpstr>
      <vt:lpstr>Calibri Light</vt:lpstr>
      <vt:lpstr>Cambria Math</vt:lpstr>
      <vt:lpstr>Times New Roman</vt:lpstr>
      <vt:lpstr>Office Theme</vt:lpstr>
      <vt:lpstr>Application of Deep Learning to Computational Fluid Dynamics Author: Jie Tao Supervisor: Dr. Greg Wolffe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tao jie</dc:creator>
  <cp:lastModifiedBy>tao jie</cp:lastModifiedBy>
  <cp:revision>21</cp:revision>
  <dcterms:created xsi:type="dcterms:W3CDTF">2019-03-30T19:53:33Z</dcterms:created>
  <dcterms:modified xsi:type="dcterms:W3CDTF">2019-03-31T01:26:25Z</dcterms:modified>
</cp:coreProperties>
</file>